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42"/>
  </p:notesMasterIdLst>
  <p:sldIdLst>
    <p:sldId id="256" r:id="rId2"/>
    <p:sldId id="257" r:id="rId3"/>
    <p:sldId id="263" r:id="rId4"/>
    <p:sldId id="259" r:id="rId5"/>
    <p:sldId id="260" r:id="rId6"/>
    <p:sldId id="264" r:id="rId7"/>
    <p:sldId id="258" r:id="rId8"/>
    <p:sldId id="261"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1" r:id="rId24"/>
    <p:sldId id="282" r:id="rId25"/>
    <p:sldId id="283" r:id="rId26"/>
    <p:sldId id="284" r:id="rId27"/>
    <p:sldId id="286" r:id="rId28"/>
    <p:sldId id="285" r:id="rId29"/>
    <p:sldId id="288" r:id="rId30"/>
    <p:sldId id="289" r:id="rId31"/>
    <p:sldId id="290" r:id="rId32"/>
    <p:sldId id="291" r:id="rId33"/>
    <p:sldId id="292" r:id="rId34"/>
    <p:sldId id="293" r:id="rId35"/>
    <p:sldId id="294" r:id="rId36"/>
    <p:sldId id="295" r:id="rId37"/>
    <p:sldId id="296" r:id="rId38"/>
    <p:sldId id="297" r:id="rId39"/>
    <p:sldId id="298" r:id="rId40"/>
    <p:sldId id="277" r:id="rId41"/>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3979" autoAdjust="0"/>
  </p:normalViewPr>
  <p:slideViewPr>
    <p:cSldViewPr snapToGrid="0" showGuides="1">
      <p:cViewPr varScale="1">
        <p:scale>
          <a:sx n="66" d="100"/>
          <a:sy n="66" d="100"/>
        </p:scale>
        <p:origin x="48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E289A5-9C18-4BB4-BC04-54CF56EFDAE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366EB57C-2186-4802-8687-D062D7F3F751}">
      <dgm:prSet/>
      <dgm:spPr/>
      <dgm:t>
        <a:bodyPr/>
        <a:lstStyle/>
        <a:p>
          <a:pPr rtl="0"/>
          <a:r>
            <a:rPr lang="en-US" b="1" dirty="0" smtClean="0"/>
            <a:t>Pharmaceutical packaging (or drug packaging) is the packages and the packaging processes for pharmaceutical preparations. It involves all of the operations from production through drug distribution channels to the end consumer.</a:t>
          </a:r>
          <a:endParaRPr lang="uk-UA" dirty="0"/>
        </a:p>
      </dgm:t>
    </dgm:pt>
    <dgm:pt modelId="{74762077-F5FF-4B41-BBC5-AA4FC3CCC09D}" type="parTrans" cxnId="{0A0B7D1C-C108-4332-ACFF-AB0191150B01}">
      <dgm:prSet/>
      <dgm:spPr/>
      <dgm:t>
        <a:bodyPr/>
        <a:lstStyle/>
        <a:p>
          <a:endParaRPr lang="ru-RU"/>
        </a:p>
      </dgm:t>
    </dgm:pt>
    <dgm:pt modelId="{5C3B67DE-0284-4D6B-A167-F3EB2D45DD81}" type="sibTrans" cxnId="{0A0B7D1C-C108-4332-ACFF-AB0191150B01}">
      <dgm:prSet/>
      <dgm:spPr/>
      <dgm:t>
        <a:bodyPr/>
        <a:lstStyle/>
        <a:p>
          <a:endParaRPr lang="ru-RU"/>
        </a:p>
      </dgm:t>
    </dgm:pt>
    <dgm:pt modelId="{A414FDD0-C3D4-41C5-9E89-7751A54ABF45}" type="pres">
      <dgm:prSet presAssocID="{FDE289A5-9C18-4BB4-BC04-54CF56EFDAE1}" presName="linear" presStyleCnt="0">
        <dgm:presLayoutVars>
          <dgm:animLvl val="lvl"/>
          <dgm:resizeHandles val="exact"/>
        </dgm:presLayoutVars>
      </dgm:prSet>
      <dgm:spPr/>
      <dgm:t>
        <a:bodyPr/>
        <a:lstStyle/>
        <a:p>
          <a:endParaRPr lang="ru-RU"/>
        </a:p>
      </dgm:t>
    </dgm:pt>
    <dgm:pt modelId="{2D6813D2-BBEF-4B0B-8408-5EF93D428DCF}" type="pres">
      <dgm:prSet presAssocID="{366EB57C-2186-4802-8687-D062D7F3F751}" presName="parentText" presStyleLbl="node1" presStyleIdx="0" presStyleCnt="1">
        <dgm:presLayoutVars>
          <dgm:chMax val="0"/>
          <dgm:bulletEnabled val="1"/>
        </dgm:presLayoutVars>
      </dgm:prSet>
      <dgm:spPr/>
      <dgm:t>
        <a:bodyPr/>
        <a:lstStyle/>
        <a:p>
          <a:endParaRPr lang="ru-RU"/>
        </a:p>
      </dgm:t>
    </dgm:pt>
  </dgm:ptLst>
  <dgm:cxnLst>
    <dgm:cxn modelId="{0A0B7D1C-C108-4332-ACFF-AB0191150B01}" srcId="{FDE289A5-9C18-4BB4-BC04-54CF56EFDAE1}" destId="{366EB57C-2186-4802-8687-D062D7F3F751}" srcOrd="0" destOrd="0" parTransId="{74762077-F5FF-4B41-BBC5-AA4FC3CCC09D}" sibTransId="{5C3B67DE-0284-4D6B-A167-F3EB2D45DD81}"/>
    <dgm:cxn modelId="{0176B6CD-35AC-455D-837D-BA394BD52BA0}" type="presOf" srcId="{366EB57C-2186-4802-8687-D062D7F3F751}" destId="{2D6813D2-BBEF-4B0B-8408-5EF93D428DCF}" srcOrd="0" destOrd="0" presId="urn:microsoft.com/office/officeart/2005/8/layout/vList2"/>
    <dgm:cxn modelId="{72AA84CB-C55B-4D88-966C-A1E54EF34FB0}" type="presOf" srcId="{FDE289A5-9C18-4BB4-BC04-54CF56EFDAE1}" destId="{A414FDD0-C3D4-41C5-9E89-7751A54ABF45}" srcOrd="0" destOrd="0" presId="urn:microsoft.com/office/officeart/2005/8/layout/vList2"/>
    <dgm:cxn modelId="{1D1ECE3B-1DE8-4237-AFC5-6961CFC6EE6D}" type="presParOf" srcId="{A414FDD0-C3D4-41C5-9E89-7751A54ABF45}" destId="{2D6813D2-BBEF-4B0B-8408-5EF93D428DCF}"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579801-56BC-4918-8DA7-FC0A4F841900}"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ru-RU"/>
        </a:p>
      </dgm:t>
    </dgm:pt>
    <dgm:pt modelId="{AEBDA604-2A91-4778-8DFF-9ED7015678EA}">
      <dgm:prSet phldrT="[Текст]" custT="1"/>
      <dgm:spPr/>
      <dgm:t>
        <a:bodyPr/>
        <a:lstStyle/>
        <a:p>
          <a:r>
            <a:rPr lang="pl-PL" sz="2400" dirty="0" smtClean="0">
              <a:latin typeface="+mj-lt"/>
            </a:rPr>
            <a:t>Containment</a:t>
          </a:r>
          <a:endParaRPr lang="ru-RU" sz="2400" dirty="0">
            <a:latin typeface="+mj-lt"/>
          </a:endParaRPr>
        </a:p>
      </dgm:t>
    </dgm:pt>
    <dgm:pt modelId="{61827961-CB27-4F36-A6CC-F3E2AE0EC3F4}" type="parTrans" cxnId="{A697FADD-A1CF-4415-9831-2DD96259AC75}">
      <dgm:prSet/>
      <dgm:spPr/>
      <dgm:t>
        <a:bodyPr/>
        <a:lstStyle/>
        <a:p>
          <a:endParaRPr lang="ru-RU"/>
        </a:p>
      </dgm:t>
    </dgm:pt>
    <dgm:pt modelId="{70136D32-043D-4915-8603-E42A387964F2}" type="sibTrans" cxnId="{A697FADD-A1CF-4415-9831-2DD96259AC75}">
      <dgm:prSet/>
      <dgm:spPr/>
      <dgm:t>
        <a:bodyPr/>
        <a:lstStyle/>
        <a:p>
          <a:endParaRPr lang="ru-RU"/>
        </a:p>
      </dgm:t>
    </dgm:pt>
    <dgm:pt modelId="{7CEA07B9-38C8-46CF-A059-069A4F8DC3AC}">
      <dgm:prSet phldrT="[Текст]" custT="1"/>
      <dgm:spPr/>
      <dgm:t>
        <a:bodyPr/>
        <a:lstStyle/>
        <a:p>
          <a:r>
            <a:rPr lang="pl-PL" sz="2400" dirty="0" smtClean="0">
              <a:latin typeface="+mj-lt"/>
            </a:rPr>
            <a:t>Protection</a:t>
          </a:r>
          <a:endParaRPr lang="ru-RU" sz="2400" dirty="0">
            <a:latin typeface="+mj-lt"/>
          </a:endParaRPr>
        </a:p>
      </dgm:t>
    </dgm:pt>
    <dgm:pt modelId="{59FEBD15-78F1-401D-995A-779ABA9DFF3D}" type="parTrans" cxnId="{156DC04F-49F1-42C7-BBBE-A22819CA4772}">
      <dgm:prSet/>
      <dgm:spPr/>
      <dgm:t>
        <a:bodyPr/>
        <a:lstStyle/>
        <a:p>
          <a:endParaRPr lang="ru-RU"/>
        </a:p>
      </dgm:t>
    </dgm:pt>
    <dgm:pt modelId="{607CA2FC-1761-4E5C-A908-163E77D8A4A3}" type="sibTrans" cxnId="{156DC04F-49F1-42C7-BBBE-A22819CA4772}">
      <dgm:prSet/>
      <dgm:spPr/>
      <dgm:t>
        <a:bodyPr/>
        <a:lstStyle/>
        <a:p>
          <a:endParaRPr lang="ru-RU"/>
        </a:p>
      </dgm:t>
    </dgm:pt>
    <dgm:pt modelId="{37674934-1455-4C2B-8BB7-C1AB9E463B5A}">
      <dgm:prSet phldrT="[Текст]" custT="1"/>
      <dgm:spPr/>
      <dgm:t>
        <a:bodyPr/>
        <a:lstStyle/>
        <a:p>
          <a:r>
            <a:rPr lang="pl-PL" sz="2400" dirty="0" smtClean="0">
              <a:latin typeface="+mn-lt"/>
            </a:rPr>
            <a:t>Presentation and information</a:t>
          </a:r>
          <a:endParaRPr lang="ru-RU" sz="2400" dirty="0">
            <a:latin typeface="+mn-lt"/>
          </a:endParaRPr>
        </a:p>
      </dgm:t>
    </dgm:pt>
    <dgm:pt modelId="{6FE986D5-725E-41D2-9324-94FF99F6421C}" type="parTrans" cxnId="{8A2B5CAB-EB0F-44D0-ADDB-8734FC20C7A2}">
      <dgm:prSet/>
      <dgm:spPr/>
      <dgm:t>
        <a:bodyPr/>
        <a:lstStyle/>
        <a:p>
          <a:endParaRPr lang="ru-RU"/>
        </a:p>
      </dgm:t>
    </dgm:pt>
    <dgm:pt modelId="{8A00DBC2-4B30-474B-AC28-D5F03DEA0A03}" type="sibTrans" cxnId="{8A2B5CAB-EB0F-44D0-ADDB-8734FC20C7A2}">
      <dgm:prSet/>
      <dgm:spPr/>
      <dgm:t>
        <a:bodyPr/>
        <a:lstStyle/>
        <a:p>
          <a:endParaRPr lang="ru-RU"/>
        </a:p>
      </dgm:t>
    </dgm:pt>
    <dgm:pt modelId="{BAD67B50-7A83-4D9D-8706-83C09B026B61}">
      <dgm:prSet/>
      <dgm:spPr/>
      <dgm:t>
        <a:bodyPr/>
        <a:lstStyle/>
        <a:p>
          <a:r>
            <a:rPr lang="pl-PL" dirty="0" smtClean="0"/>
            <a:t>Compliance</a:t>
          </a:r>
          <a:endParaRPr lang="uk-UA" dirty="0"/>
        </a:p>
      </dgm:t>
    </dgm:pt>
    <dgm:pt modelId="{85DE5E70-4160-4DE3-A6D6-63105F43CAF9}" type="parTrans" cxnId="{E1B19DEC-40B4-4748-843A-5D43A3EB6802}">
      <dgm:prSet/>
      <dgm:spPr/>
      <dgm:t>
        <a:bodyPr/>
        <a:lstStyle/>
        <a:p>
          <a:endParaRPr lang="ru-RU"/>
        </a:p>
      </dgm:t>
    </dgm:pt>
    <dgm:pt modelId="{390DD1FA-5B58-41B4-A27E-E8D244443391}" type="sibTrans" cxnId="{E1B19DEC-40B4-4748-843A-5D43A3EB6802}">
      <dgm:prSet/>
      <dgm:spPr/>
      <dgm:t>
        <a:bodyPr/>
        <a:lstStyle/>
        <a:p>
          <a:endParaRPr lang="ru-RU"/>
        </a:p>
      </dgm:t>
    </dgm:pt>
    <dgm:pt modelId="{B63650E1-84CA-49A4-A247-62935A66FA5D}">
      <dgm:prSet/>
      <dgm:spPr/>
      <dgm:t>
        <a:bodyPr/>
        <a:lstStyle/>
        <a:p>
          <a:r>
            <a:rPr lang="pl-PL" dirty="0" smtClean="0"/>
            <a:t>Protection of patients</a:t>
          </a:r>
          <a:endParaRPr lang="uk-UA" dirty="0"/>
        </a:p>
      </dgm:t>
    </dgm:pt>
    <dgm:pt modelId="{43DE886A-2656-4A10-8E18-F7F20FB1F46B}" type="parTrans" cxnId="{0E8E22C7-CEF5-4844-BDB9-F7084BF9D371}">
      <dgm:prSet/>
      <dgm:spPr/>
      <dgm:t>
        <a:bodyPr/>
        <a:lstStyle/>
        <a:p>
          <a:endParaRPr lang="ru-RU"/>
        </a:p>
      </dgm:t>
    </dgm:pt>
    <dgm:pt modelId="{A77C5E54-43EF-4E47-94A0-45376ABC72CC}" type="sibTrans" cxnId="{0E8E22C7-CEF5-4844-BDB9-F7084BF9D371}">
      <dgm:prSet/>
      <dgm:spPr/>
      <dgm:t>
        <a:bodyPr/>
        <a:lstStyle/>
        <a:p>
          <a:endParaRPr lang="ru-RU"/>
        </a:p>
      </dgm:t>
    </dgm:pt>
    <dgm:pt modelId="{32FE9A50-1B8D-4F78-87FB-A4C69BD84514}">
      <dgm:prSet/>
      <dgm:spPr/>
      <dgm:t>
        <a:bodyPr/>
        <a:lstStyle/>
        <a:p>
          <a:r>
            <a:rPr lang="pl-PL" smtClean="0"/>
            <a:t>Detection of counterfeiting</a:t>
          </a:r>
          <a:endParaRPr lang="uk-UA" dirty="0"/>
        </a:p>
      </dgm:t>
    </dgm:pt>
    <dgm:pt modelId="{D39A48F6-92F0-49F7-B967-7EF7A1EA4F77}" type="parTrans" cxnId="{51BF1FC6-034E-4234-8549-7F4B6BE2FD55}">
      <dgm:prSet/>
      <dgm:spPr/>
      <dgm:t>
        <a:bodyPr/>
        <a:lstStyle/>
        <a:p>
          <a:endParaRPr lang="ru-RU"/>
        </a:p>
      </dgm:t>
    </dgm:pt>
    <dgm:pt modelId="{C818F6B5-5986-4714-8A4A-960326D219E2}" type="sibTrans" cxnId="{51BF1FC6-034E-4234-8549-7F4B6BE2FD55}">
      <dgm:prSet/>
      <dgm:spPr/>
      <dgm:t>
        <a:bodyPr/>
        <a:lstStyle/>
        <a:p>
          <a:endParaRPr lang="ru-RU"/>
        </a:p>
      </dgm:t>
    </dgm:pt>
    <dgm:pt modelId="{1A79CA5C-6F88-4E9A-95D4-4B80D3A082FD}" type="pres">
      <dgm:prSet presAssocID="{39579801-56BC-4918-8DA7-FC0A4F841900}" presName="Name0" presStyleCnt="0">
        <dgm:presLayoutVars>
          <dgm:chMax val="7"/>
          <dgm:chPref val="7"/>
          <dgm:dir/>
        </dgm:presLayoutVars>
      </dgm:prSet>
      <dgm:spPr/>
      <dgm:t>
        <a:bodyPr/>
        <a:lstStyle/>
        <a:p>
          <a:endParaRPr lang="ru-RU"/>
        </a:p>
      </dgm:t>
    </dgm:pt>
    <dgm:pt modelId="{E26A3053-854F-4494-AACF-28D30719721F}" type="pres">
      <dgm:prSet presAssocID="{39579801-56BC-4918-8DA7-FC0A4F841900}" presName="Name1" presStyleCnt="0"/>
      <dgm:spPr/>
      <dgm:t>
        <a:bodyPr/>
        <a:lstStyle/>
        <a:p>
          <a:endParaRPr lang="ru-RU"/>
        </a:p>
      </dgm:t>
    </dgm:pt>
    <dgm:pt modelId="{C32CD497-ECA4-49D8-9A96-836B214071AE}" type="pres">
      <dgm:prSet presAssocID="{39579801-56BC-4918-8DA7-FC0A4F841900}" presName="cycle" presStyleCnt="0"/>
      <dgm:spPr/>
      <dgm:t>
        <a:bodyPr/>
        <a:lstStyle/>
        <a:p>
          <a:endParaRPr lang="ru-RU"/>
        </a:p>
      </dgm:t>
    </dgm:pt>
    <dgm:pt modelId="{5445EEC7-B0D4-4079-87B5-6314A55A0698}" type="pres">
      <dgm:prSet presAssocID="{39579801-56BC-4918-8DA7-FC0A4F841900}" presName="srcNode" presStyleLbl="node1" presStyleIdx="0" presStyleCnt="6"/>
      <dgm:spPr/>
      <dgm:t>
        <a:bodyPr/>
        <a:lstStyle/>
        <a:p>
          <a:endParaRPr lang="ru-RU"/>
        </a:p>
      </dgm:t>
    </dgm:pt>
    <dgm:pt modelId="{FFB337B8-DA67-49CB-A5A9-C6430F9867ED}" type="pres">
      <dgm:prSet presAssocID="{39579801-56BC-4918-8DA7-FC0A4F841900}" presName="conn" presStyleLbl="parChTrans1D2" presStyleIdx="0" presStyleCnt="1"/>
      <dgm:spPr/>
      <dgm:t>
        <a:bodyPr/>
        <a:lstStyle/>
        <a:p>
          <a:endParaRPr lang="ru-RU"/>
        </a:p>
      </dgm:t>
    </dgm:pt>
    <dgm:pt modelId="{37A20B89-7235-4099-A059-659E19AADA79}" type="pres">
      <dgm:prSet presAssocID="{39579801-56BC-4918-8DA7-FC0A4F841900}" presName="extraNode" presStyleLbl="node1" presStyleIdx="0" presStyleCnt="6"/>
      <dgm:spPr/>
      <dgm:t>
        <a:bodyPr/>
        <a:lstStyle/>
        <a:p>
          <a:endParaRPr lang="ru-RU"/>
        </a:p>
      </dgm:t>
    </dgm:pt>
    <dgm:pt modelId="{8BBA52A0-2A6F-4232-9EAC-527842D689D2}" type="pres">
      <dgm:prSet presAssocID="{39579801-56BC-4918-8DA7-FC0A4F841900}" presName="dstNode" presStyleLbl="node1" presStyleIdx="0" presStyleCnt="6"/>
      <dgm:spPr/>
      <dgm:t>
        <a:bodyPr/>
        <a:lstStyle/>
        <a:p>
          <a:endParaRPr lang="ru-RU"/>
        </a:p>
      </dgm:t>
    </dgm:pt>
    <dgm:pt modelId="{79766A3E-01AE-4716-9B22-3772A875E963}" type="pres">
      <dgm:prSet presAssocID="{AEBDA604-2A91-4778-8DFF-9ED7015678EA}" presName="text_1" presStyleLbl="node1" presStyleIdx="0" presStyleCnt="6">
        <dgm:presLayoutVars>
          <dgm:bulletEnabled val="1"/>
        </dgm:presLayoutVars>
      </dgm:prSet>
      <dgm:spPr/>
      <dgm:t>
        <a:bodyPr/>
        <a:lstStyle/>
        <a:p>
          <a:endParaRPr lang="ru-RU"/>
        </a:p>
      </dgm:t>
    </dgm:pt>
    <dgm:pt modelId="{87AAF74D-5593-47B1-808C-4E1214065815}" type="pres">
      <dgm:prSet presAssocID="{AEBDA604-2A91-4778-8DFF-9ED7015678EA}" presName="accent_1" presStyleCnt="0"/>
      <dgm:spPr/>
      <dgm:t>
        <a:bodyPr/>
        <a:lstStyle/>
        <a:p>
          <a:endParaRPr lang="ru-RU"/>
        </a:p>
      </dgm:t>
    </dgm:pt>
    <dgm:pt modelId="{5F374A82-32B1-4E15-A5B8-E1C5476EE4AA}" type="pres">
      <dgm:prSet presAssocID="{AEBDA604-2A91-4778-8DFF-9ED7015678EA}" presName="accentRepeatNode" presStyleLbl="solidFgAcc1" presStyleIdx="0" presStyleCnt="6"/>
      <dgm:spPr/>
      <dgm:t>
        <a:bodyPr/>
        <a:lstStyle/>
        <a:p>
          <a:endParaRPr lang="ru-RU"/>
        </a:p>
      </dgm:t>
    </dgm:pt>
    <dgm:pt modelId="{324524F2-5786-4812-A107-4D9B052DFD61}" type="pres">
      <dgm:prSet presAssocID="{7CEA07B9-38C8-46CF-A059-069A4F8DC3AC}" presName="text_2" presStyleLbl="node1" presStyleIdx="1" presStyleCnt="6" custLinFactNeighborY="8108">
        <dgm:presLayoutVars>
          <dgm:bulletEnabled val="1"/>
        </dgm:presLayoutVars>
      </dgm:prSet>
      <dgm:spPr/>
      <dgm:t>
        <a:bodyPr/>
        <a:lstStyle/>
        <a:p>
          <a:endParaRPr lang="ru-RU"/>
        </a:p>
      </dgm:t>
    </dgm:pt>
    <dgm:pt modelId="{F9E1BFFF-B3D9-4ADE-99B8-D1D76793B78D}" type="pres">
      <dgm:prSet presAssocID="{7CEA07B9-38C8-46CF-A059-069A4F8DC3AC}" presName="accent_2" presStyleCnt="0"/>
      <dgm:spPr/>
      <dgm:t>
        <a:bodyPr/>
        <a:lstStyle/>
        <a:p>
          <a:endParaRPr lang="ru-RU"/>
        </a:p>
      </dgm:t>
    </dgm:pt>
    <dgm:pt modelId="{5AC8424D-626A-42A4-A8AB-6A4D527D2140}" type="pres">
      <dgm:prSet presAssocID="{7CEA07B9-38C8-46CF-A059-069A4F8DC3AC}" presName="accentRepeatNode" presStyleLbl="solidFgAcc1" presStyleIdx="1" presStyleCnt="6"/>
      <dgm:spPr/>
      <dgm:t>
        <a:bodyPr/>
        <a:lstStyle/>
        <a:p>
          <a:endParaRPr lang="ru-RU"/>
        </a:p>
      </dgm:t>
    </dgm:pt>
    <dgm:pt modelId="{640F80C6-4D93-47A9-A45C-EAEBA37C4496}" type="pres">
      <dgm:prSet presAssocID="{37674934-1455-4C2B-8BB7-C1AB9E463B5A}" presName="text_3" presStyleLbl="node1" presStyleIdx="2" presStyleCnt="6">
        <dgm:presLayoutVars>
          <dgm:bulletEnabled val="1"/>
        </dgm:presLayoutVars>
      </dgm:prSet>
      <dgm:spPr/>
      <dgm:t>
        <a:bodyPr/>
        <a:lstStyle/>
        <a:p>
          <a:endParaRPr lang="ru-RU"/>
        </a:p>
      </dgm:t>
    </dgm:pt>
    <dgm:pt modelId="{28DB9BD3-E020-4FEF-8E58-D98B6E19608F}" type="pres">
      <dgm:prSet presAssocID="{37674934-1455-4C2B-8BB7-C1AB9E463B5A}" presName="accent_3" presStyleCnt="0"/>
      <dgm:spPr/>
      <dgm:t>
        <a:bodyPr/>
        <a:lstStyle/>
        <a:p>
          <a:endParaRPr lang="ru-RU"/>
        </a:p>
      </dgm:t>
    </dgm:pt>
    <dgm:pt modelId="{D267CD84-F7BF-44BC-B821-2DC4DEDD66BB}" type="pres">
      <dgm:prSet presAssocID="{37674934-1455-4C2B-8BB7-C1AB9E463B5A}" presName="accentRepeatNode" presStyleLbl="solidFgAcc1" presStyleIdx="2" presStyleCnt="6"/>
      <dgm:spPr/>
      <dgm:t>
        <a:bodyPr/>
        <a:lstStyle/>
        <a:p>
          <a:endParaRPr lang="ru-RU"/>
        </a:p>
      </dgm:t>
    </dgm:pt>
    <dgm:pt modelId="{DB684089-586F-41F6-BB0F-A8778B276924}" type="pres">
      <dgm:prSet presAssocID="{BAD67B50-7A83-4D9D-8706-83C09B026B61}" presName="text_4" presStyleLbl="node1" presStyleIdx="3" presStyleCnt="6">
        <dgm:presLayoutVars>
          <dgm:bulletEnabled val="1"/>
        </dgm:presLayoutVars>
      </dgm:prSet>
      <dgm:spPr/>
      <dgm:t>
        <a:bodyPr/>
        <a:lstStyle/>
        <a:p>
          <a:endParaRPr lang="ru-RU"/>
        </a:p>
      </dgm:t>
    </dgm:pt>
    <dgm:pt modelId="{C0358C27-A017-44EC-A90F-91C9D4C5BD21}" type="pres">
      <dgm:prSet presAssocID="{BAD67B50-7A83-4D9D-8706-83C09B026B61}" presName="accent_4" presStyleCnt="0"/>
      <dgm:spPr/>
      <dgm:t>
        <a:bodyPr/>
        <a:lstStyle/>
        <a:p>
          <a:endParaRPr lang="ru-RU"/>
        </a:p>
      </dgm:t>
    </dgm:pt>
    <dgm:pt modelId="{69B92218-3813-4C04-8C1D-7FF5969AD367}" type="pres">
      <dgm:prSet presAssocID="{BAD67B50-7A83-4D9D-8706-83C09B026B61}" presName="accentRepeatNode" presStyleLbl="solidFgAcc1" presStyleIdx="3" presStyleCnt="6"/>
      <dgm:spPr/>
      <dgm:t>
        <a:bodyPr/>
        <a:lstStyle/>
        <a:p>
          <a:endParaRPr lang="ru-RU"/>
        </a:p>
      </dgm:t>
    </dgm:pt>
    <dgm:pt modelId="{CF74E7F6-87B6-437C-B6D9-31D8F0231C5D}" type="pres">
      <dgm:prSet presAssocID="{B63650E1-84CA-49A4-A247-62935A66FA5D}" presName="text_5" presStyleLbl="node1" presStyleIdx="4" presStyleCnt="6">
        <dgm:presLayoutVars>
          <dgm:bulletEnabled val="1"/>
        </dgm:presLayoutVars>
      </dgm:prSet>
      <dgm:spPr/>
      <dgm:t>
        <a:bodyPr/>
        <a:lstStyle/>
        <a:p>
          <a:endParaRPr lang="ru-RU"/>
        </a:p>
      </dgm:t>
    </dgm:pt>
    <dgm:pt modelId="{EB612E3A-8616-44A4-A307-AA5E771A422F}" type="pres">
      <dgm:prSet presAssocID="{B63650E1-84CA-49A4-A247-62935A66FA5D}" presName="accent_5" presStyleCnt="0"/>
      <dgm:spPr/>
      <dgm:t>
        <a:bodyPr/>
        <a:lstStyle/>
        <a:p>
          <a:endParaRPr lang="ru-RU"/>
        </a:p>
      </dgm:t>
    </dgm:pt>
    <dgm:pt modelId="{4D72C5A4-BC1A-48F0-BA78-A2325A9C4317}" type="pres">
      <dgm:prSet presAssocID="{B63650E1-84CA-49A4-A247-62935A66FA5D}" presName="accentRepeatNode" presStyleLbl="solidFgAcc1" presStyleIdx="4" presStyleCnt="6"/>
      <dgm:spPr/>
      <dgm:t>
        <a:bodyPr/>
        <a:lstStyle/>
        <a:p>
          <a:endParaRPr lang="ru-RU"/>
        </a:p>
      </dgm:t>
    </dgm:pt>
    <dgm:pt modelId="{72BFAB5F-9A9E-4D4E-9E07-8ECE6A892339}" type="pres">
      <dgm:prSet presAssocID="{32FE9A50-1B8D-4F78-87FB-A4C69BD84514}" presName="text_6" presStyleLbl="node1" presStyleIdx="5" presStyleCnt="6">
        <dgm:presLayoutVars>
          <dgm:bulletEnabled val="1"/>
        </dgm:presLayoutVars>
      </dgm:prSet>
      <dgm:spPr/>
      <dgm:t>
        <a:bodyPr/>
        <a:lstStyle/>
        <a:p>
          <a:endParaRPr lang="ru-RU"/>
        </a:p>
      </dgm:t>
    </dgm:pt>
    <dgm:pt modelId="{48D38C7E-E41C-4362-91BE-BD9C9978DE7C}" type="pres">
      <dgm:prSet presAssocID="{32FE9A50-1B8D-4F78-87FB-A4C69BD84514}" presName="accent_6" presStyleCnt="0"/>
      <dgm:spPr/>
      <dgm:t>
        <a:bodyPr/>
        <a:lstStyle/>
        <a:p>
          <a:endParaRPr lang="ru-RU"/>
        </a:p>
      </dgm:t>
    </dgm:pt>
    <dgm:pt modelId="{26B9C3AE-1466-4835-A809-6C685F31991C}" type="pres">
      <dgm:prSet presAssocID="{32FE9A50-1B8D-4F78-87FB-A4C69BD84514}" presName="accentRepeatNode" presStyleLbl="solidFgAcc1" presStyleIdx="5" presStyleCnt="6"/>
      <dgm:spPr/>
      <dgm:t>
        <a:bodyPr/>
        <a:lstStyle/>
        <a:p>
          <a:endParaRPr lang="ru-RU"/>
        </a:p>
      </dgm:t>
    </dgm:pt>
  </dgm:ptLst>
  <dgm:cxnLst>
    <dgm:cxn modelId="{8A2B5CAB-EB0F-44D0-ADDB-8734FC20C7A2}" srcId="{39579801-56BC-4918-8DA7-FC0A4F841900}" destId="{37674934-1455-4C2B-8BB7-C1AB9E463B5A}" srcOrd="2" destOrd="0" parTransId="{6FE986D5-725E-41D2-9324-94FF99F6421C}" sibTransId="{8A00DBC2-4B30-474B-AC28-D5F03DEA0A03}"/>
    <dgm:cxn modelId="{156DC04F-49F1-42C7-BBBE-A22819CA4772}" srcId="{39579801-56BC-4918-8DA7-FC0A4F841900}" destId="{7CEA07B9-38C8-46CF-A059-069A4F8DC3AC}" srcOrd="1" destOrd="0" parTransId="{59FEBD15-78F1-401D-995A-779ABA9DFF3D}" sibTransId="{607CA2FC-1761-4E5C-A908-163E77D8A4A3}"/>
    <dgm:cxn modelId="{BB7CB9B0-4D96-435C-A2A6-7AE799EE7096}" type="presOf" srcId="{BAD67B50-7A83-4D9D-8706-83C09B026B61}" destId="{DB684089-586F-41F6-BB0F-A8778B276924}" srcOrd="0" destOrd="0" presId="urn:microsoft.com/office/officeart/2008/layout/VerticalCurvedList"/>
    <dgm:cxn modelId="{5BFCBFC8-ED3C-4AD8-9D78-89FEE4BB0D59}" type="presOf" srcId="{39579801-56BC-4918-8DA7-FC0A4F841900}" destId="{1A79CA5C-6F88-4E9A-95D4-4B80D3A082FD}" srcOrd="0" destOrd="0" presId="urn:microsoft.com/office/officeart/2008/layout/VerticalCurvedList"/>
    <dgm:cxn modelId="{2B95EE42-654F-458B-9A30-3E80755A08BF}" type="presOf" srcId="{AEBDA604-2A91-4778-8DFF-9ED7015678EA}" destId="{79766A3E-01AE-4716-9B22-3772A875E963}" srcOrd="0" destOrd="0" presId="urn:microsoft.com/office/officeart/2008/layout/VerticalCurvedList"/>
    <dgm:cxn modelId="{158A3FC6-A859-410F-8307-7CFBC4E39348}" type="presOf" srcId="{70136D32-043D-4915-8603-E42A387964F2}" destId="{FFB337B8-DA67-49CB-A5A9-C6430F9867ED}" srcOrd="0" destOrd="0" presId="urn:microsoft.com/office/officeart/2008/layout/VerticalCurvedList"/>
    <dgm:cxn modelId="{0E8E22C7-CEF5-4844-BDB9-F7084BF9D371}" srcId="{39579801-56BC-4918-8DA7-FC0A4F841900}" destId="{B63650E1-84CA-49A4-A247-62935A66FA5D}" srcOrd="4" destOrd="0" parTransId="{43DE886A-2656-4A10-8E18-F7F20FB1F46B}" sibTransId="{A77C5E54-43EF-4E47-94A0-45376ABC72CC}"/>
    <dgm:cxn modelId="{A697FADD-A1CF-4415-9831-2DD96259AC75}" srcId="{39579801-56BC-4918-8DA7-FC0A4F841900}" destId="{AEBDA604-2A91-4778-8DFF-9ED7015678EA}" srcOrd="0" destOrd="0" parTransId="{61827961-CB27-4F36-A6CC-F3E2AE0EC3F4}" sibTransId="{70136D32-043D-4915-8603-E42A387964F2}"/>
    <dgm:cxn modelId="{E1B19DEC-40B4-4748-843A-5D43A3EB6802}" srcId="{39579801-56BC-4918-8DA7-FC0A4F841900}" destId="{BAD67B50-7A83-4D9D-8706-83C09B026B61}" srcOrd="3" destOrd="0" parTransId="{85DE5E70-4160-4DE3-A6D6-63105F43CAF9}" sibTransId="{390DD1FA-5B58-41B4-A27E-E8D244443391}"/>
    <dgm:cxn modelId="{FC7BDD42-0B15-42D0-A48C-15CDAA8FB0D8}" type="presOf" srcId="{7CEA07B9-38C8-46CF-A059-069A4F8DC3AC}" destId="{324524F2-5786-4812-A107-4D9B052DFD61}" srcOrd="0" destOrd="0" presId="urn:microsoft.com/office/officeart/2008/layout/VerticalCurvedList"/>
    <dgm:cxn modelId="{F7A716E3-26BA-4D48-A1D9-99222B6C01FA}" type="presOf" srcId="{32FE9A50-1B8D-4F78-87FB-A4C69BD84514}" destId="{72BFAB5F-9A9E-4D4E-9E07-8ECE6A892339}" srcOrd="0" destOrd="0" presId="urn:microsoft.com/office/officeart/2008/layout/VerticalCurvedList"/>
    <dgm:cxn modelId="{51BF1FC6-034E-4234-8549-7F4B6BE2FD55}" srcId="{39579801-56BC-4918-8DA7-FC0A4F841900}" destId="{32FE9A50-1B8D-4F78-87FB-A4C69BD84514}" srcOrd="5" destOrd="0" parTransId="{D39A48F6-92F0-49F7-B967-7EF7A1EA4F77}" sibTransId="{C818F6B5-5986-4714-8A4A-960326D219E2}"/>
    <dgm:cxn modelId="{2C01C22D-5BDC-48D1-A7C4-EE5CBAC26B33}" type="presOf" srcId="{37674934-1455-4C2B-8BB7-C1AB9E463B5A}" destId="{640F80C6-4D93-47A9-A45C-EAEBA37C4496}" srcOrd="0" destOrd="0" presId="urn:microsoft.com/office/officeart/2008/layout/VerticalCurvedList"/>
    <dgm:cxn modelId="{434E73C2-7550-4B52-ADEE-DB618E5967EB}" type="presOf" srcId="{B63650E1-84CA-49A4-A247-62935A66FA5D}" destId="{CF74E7F6-87B6-437C-B6D9-31D8F0231C5D}" srcOrd="0" destOrd="0" presId="urn:microsoft.com/office/officeart/2008/layout/VerticalCurvedList"/>
    <dgm:cxn modelId="{76350623-940B-4311-B1AE-5CF3534DEDD6}" type="presParOf" srcId="{1A79CA5C-6F88-4E9A-95D4-4B80D3A082FD}" destId="{E26A3053-854F-4494-AACF-28D30719721F}" srcOrd="0" destOrd="0" presId="urn:microsoft.com/office/officeart/2008/layout/VerticalCurvedList"/>
    <dgm:cxn modelId="{5EC2D472-EFD0-4922-8216-9383D658BD7A}" type="presParOf" srcId="{E26A3053-854F-4494-AACF-28D30719721F}" destId="{C32CD497-ECA4-49D8-9A96-836B214071AE}" srcOrd="0" destOrd="0" presId="urn:microsoft.com/office/officeart/2008/layout/VerticalCurvedList"/>
    <dgm:cxn modelId="{AC316273-7BE6-4008-AB05-370DB1979FF6}" type="presParOf" srcId="{C32CD497-ECA4-49D8-9A96-836B214071AE}" destId="{5445EEC7-B0D4-4079-87B5-6314A55A0698}" srcOrd="0" destOrd="0" presId="urn:microsoft.com/office/officeart/2008/layout/VerticalCurvedList"/>
    <dgm:cxn modelId="{BDE0BB95-BA4F-4F52-A190-0D679D7A124C}" type="presParOf" srcId="{C32CD497-ECA4-49D8-9A96-836B214071AE}" destId="{FFB337B8-DA67-49CB-A5A9-C6430F9867ED}" srcOrd="1" destOrd="0" presId="urn:microsoft.com/office/officeart/2008/layout/VerticalCurvedList"/>
    <dgm:cxn modelId="{A8A9C067-ADF1-41C3-8EEE-20074CC21E4C}" type="presParOf" srcId="{C32CD497-ECA4-49D8-9A96-836B214071AE}" destId="{37A20B89-7235-4099-A059-659E19AADA79}" srcOrd="2" destOrd="0" presId="urn:microsoft.com/office/officeart/2008/layout/VerticalCurvedList"/>
    <dgm:cxn modelId="{4D80FD53-FCA9-412C-9000-C52532393E44}" type="presParOf" srcId="{C32CD497-ECA4-49D8-9A96-836B214071AE}" destId="{8BBA52A0-2A6F-4232-9EAC-527842D689D2}" srcOrd="3" destOrd="0" presId="urn:microsoft.com/office/officeart/2008/layout/VerticalCurvedList"/>
    <dgm:cxn modelId="{CD49CE70-B6E0-4D08-BD0A-63347E6298E6}" type="presParOf" srcId="{E26A3053-854F-4494-AACF-28D30719721F}" destId="{79766A3E-01AE-4716-9B22-3772A875E963}" srcOrd="1" destOrd="0" presId="urn:microsoft.com/office/officeart/2008/layout/VerticalCurvedList"/>
    <dgm:cxn modelId="{5E11CE46-72BA-41E2-BA6A-B3F0329347AC}" type="presParOf" srcId="{E26A3053-854F-4494-AACF-28D30719721F}" destId="{87AAF74D-5593-47B1-808C-4E1214065815}" srcOrd="2" destOrd="0" presId="urn:microsoft.com/office/officeart/2008/layout/VerticalCurvedList"/>
    <dgm:cxn modelId="{4D844C61-9460-4475-A601-702B4AFC12C4}" type="presParOf" srcId="{87AAF74D-5593-47B1-808C-4E1214065815}" destId="{5F374A82-32B1-4E15-A5B8-E1C5476EE4AA}" srcOrd="0" destOrd="0" presId="urn:microsoft.com/office/officeart/2008/layout/VerticalCurvedList"/>
    <dgm:cxn modelId="{2E91CA1E-FEA7-4F58-8365-9EEA3115BF57}" type="presParOf" srcId="{E26A3053-854F-4494-AACF-28D30719721F}" destId="{324524F2-5786-4812-A107-4D9B052DFD61}" srcOrd="3" destOrd="0" presId="urn:microsoft.com/office/officeart/2008/layout/VerticalCurvedList"/>
    <dgm:cxn modelId="{4E7AB286-BBE5-4D8A-A4E3-944F19FFF5AB}" type="presParOf" srcId="{E26A3053-854F-4494-AACF-28D30719721F}" destId="{F9E1BFFF-B3D9-4ADE-99B8-D1D76793B78D}" srcOrd="4" destOrd="0" presId="urn:microsoft.com/office/officeart/2008/layout/VerticalCurvedList"/>
    <dgm:cxn modelId="{DC9DB223-A9CE-4163-AB96-D0F781FC7BC6}" type="presParOf" srcId="{F9E1BFFF-B3D9-4ADE-99B8-D1D76793B78D}" destId="{5AC8424D-626A-42A4-A8AB-6A4D527D2140}" srcOrd="0" destOrd="0" presId="urn:microsoft.com/office/officeart/2008/layout/VerticalCurvedList"/>
    <dgm:cxn modelId="{DFC6611B-F16D-4F4E-9FDD-FA8EB2A220F3}" type="presParOf" srcId="{E26A3053-854F-4494-AACF-28D30719721F}" destId="{640F80C6-4D93-47A9-A45C-EAEBA37C4496}" srcOrd="5" destOrd="0" presId="urn:microsoft.com/office/officeart/2008/layout/VerticalCurvedList"/>
    <dgm:cxn modelId="{83F99B84-A83B-4071-9B84-FA85F48C8944}" type="presParOf" srcId="{E26A3053-854F-4494-AACF-28D30719721F}" destId="{28DB9BD3-E020-4FEF-8E58-D98B6E19608F}" srcOrd="6" destOrd="0" presId="urn:microsoft.com/office/officeart/2008/layout/VerticalCurvedList"/>
    <dgm:cxn modelId="{321ADE4D-BD11-4E03-8566-CBDBDF76185A}" type="presParOf" srcId="{28DB9BD3-E020-4FEF-8E58-D98B6E19608F}" destId="{D267CD84-F7BF-44BC-B821-2DC4DEDD66BB}" srcOrd="0" destOrd="0" presId="urn:microsoft.com/office/officeart/2008/layout/VerticalCurvedList"/>
    <dgm:cxn modelId="{02C6EDAC-DAD7-4679-9E6E-59161B8DBA3F}" type="presParOf" srcId="{E26A3053-854F-4494-AACF-28D30719721F}" destId="{DB684089-586F-41F6-BB0F-A8778B276924}" srcOrd="7" destOrd="0" presId="urn:microsoft.com/office/officeart/2008/layout/VerticalCurvedList"/>
    <dgm:cxn modelId="{7A8A4FCE-81FB-441C-BB38-BAE21421CC28}" type="presParOf" srcId="{E26A3053-854F-4494-AACF-28D30719721F}" destId="{C0358C27-A017-44EC-A90F-91C9D4C5BD21}" srcOrd="8" destOrd="0" presId="urn:microsoft.com/office/officeart/2008/layout/VerticalCurvedList"/>
    <dgm:cxn modelId="{1659648C-62D3-4120-A731-592284612F2F}" type="presParOf" srcId="{C0358C27-A017-44EC-A90F-91C9D4C5BD21}" destId="{69B92218-3813-4C04-8C1D-7FF5969AD367}" srcOrd="0" destOrd="0" presId="urn:microsoft.com/office/officeart/2008/layout/VerticalCurvedList"/>
    <dgm:cxn modelId="{B29EF7EE-CAA9-4A9D-9D37-EBE91687B04F}" type="presParOf" srcId="{E26A3053-854F-4494-AACF-28D30719721F}" destId="{CF74E7F6-87B6-437C-B6D9-31D8F0231C5D}" srcOrd="9" destOrd="0" presId="urn:microsoft.com/office/officeart/2008/layout/VerticalCurvedList"/>
    <dgm:cxn modelId="{212F33BC-CE48-4727-830D-AC363EB8BCEF}" type="presParOf" srcId="{E26A3053-854F-4494-AACF-28D30719721F}" destId="{EB612E3A-8616-44A4-A307-AA5E771A422F}" srcOrd="10" destOrd="0" presId="urn:microsoft.com/office/officeart/2008/layout/VerticalCurvedList"/>
    <dgm:cxn modelId="{22BE51B1-6FB2-476B-AA49-6D77185D3D6C}" type="presParOf" srcId="{EB612E3A-8616-44A4-A307-AA5E771A422F}" destId="{4D72C5A4-BC1A-48F0-BA78-A2325A9C4317}" srcOrd="0" destOrd="0" presId="urn:microsoft.com/office/officeart/2008/layout/VerticalCurvedList"/>
    <dgm:cxn modelId="{02156EAB-E3A7-447E-ACA2-BC512AD5210A}" type="presParOf" srcId="{E26A3053-854F-4494-AACF-28D30719721F}" destId="{72BFAB5F-9A9E-4D4E-9E07-8ECE6A892339}" srcOrd="11" destOrd="0" presId="urn:microsoft.com/office/officeart/2008/layout/VerticalCurvedList"/>
    <dgm:cxn modelId="{14281220-4180-4FD0-9B6B-C7D91C7204BF}" type="presParOf" srcId="{E26A3053-854F-4494-AACF-28D30719721F}" destId="{48D38C7E-E41C-4362-91BE-BD9C9978DE7C}" srcOrd="12" destOrd="0" presId="urn:microsoft.com/office/officeart/2008/layout/VerticalCurvedList"/>
    <dgm:cxn modelId="{DE3D8588-56B1-4A9E-A473-1577B03708B9}" type="presParOf" srcId="{48D38C7E-E41C-4362-91BE-BD9C9978DE7C}" destId="{26B9C3AE-1466-4835-A809-6C685F31991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735170-0663-41B0-96E7-AC776694F1C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DF365375-F4E2-4B43-A151-BB5924C89603}">
      <dgm:prSet/>
      <dgm:spPr/>
      <dgm:t>
        <a:bodyPr/>
        <a:lstStyle/>
        <a:p>
          <a:pPr rtl="0"/>
          <a:r>
            <a:rPr lang="en-US" b="1" dirty="0" smtClean="0">
              <a:solidFill>
                <a:srgbClr val="FFFF00"/>
              </a:solidFill>
            </a:rPr>
            <a:t>Well-closed containers </a:t>
          </a:r>
          <a:r>
            <a:rPr lang="en-US" dirty="0" smtClean="0"/>
            <a:t>must protect the contents from extraneous matter or from loss of the substance under normal conditions of handling, shipment or storage.</a:t>
          </a:r>
          <a:endParaRPr lang="uk-UA" dirty="0"/>
        </a:p>
      </dgm:t>
    </dgm:pt>
    <dgm:pt modelId="{AFFDF847-58A2-4BCF-94BD-029A08BB2DC9}" type="parTrans" cxnId="{1FD74675-ACE9-415A-AA91-4BD1DABF8EE5}">
      <dgm:prSet/>
      <dgm:spPr/>
      <dgm:t>
        <a:bodyPr/>
        <a:lstStyle/>
        <a:p>
          <a:endParaRPr lang="ru-RU"/>
        </a:p>
      </dgm:t>
    </dgm:pt>
    <dgm:pt modelId="{32797BAC-83D2-40DF-980F-6083642B568E}" type="sibTrans" cxnId="{1FD74675-ACE9-415A-AA91-4BD1DABF8EE5}">
      <dgm:prSet/>
      <dgm:spPr/>
      <dgm:t>
        <a:bodyPr/>
        <a:lstStyle/>
        <a:p>
          <a:endParaRPr lang="ru-RU"/>
        </a:p>
      </dgm:t>
    </dgm:pt>
    <dgm:pt modelId="{73316BF6-107C-453F-A5D8-52047542DAED}" type="pres">
      <dgm:prSet presAssocID="{6A735170-0663-41B0-96E7-AC776694F1C0}" presName="linear" presStyleCnt="0">
        <dgm:presLayoutVars>
          <dgm:animLvl val="lvl"/>
          <dgm:resizeHandles val="exact"/>
        </dgm:presLayoutVars>
      </dgm:prSet>
      <dgm:spPr/>
      <dgm:t>
        <a:bodyPr/>
        <a:lstStyle/>
        <a:p>
          <a:endParaRPr lang="ru-RU"/>
        </a:p>
      </dgm:t>
    </dgm:pt>
    <dgm:pt modelId="{82A203AC-ECE2-4C46-9CAD-BEF7E9554F1D}" type="pres">
      <dgm:prSet presAssocID="{DF365375-F4E2-4B43-A151-BB5924C89603}" presName="parentText" presStyleLbl="node1" presStyleIdx="0" presStyleCnt="1">
        <dgm:presLayoutVars>
          <dgm:chMax val="0"/>
          <dgm:bulletEnabled val="1"/>
        </dgm:presLayoutVars>
      </dgm:prSet>
      <dgm:spPr/>
      <dgm:t>
        <a:bodyPr/>
        <a:lstStyle/>
        <a:p>
          <a:endParaRPr lang="ru-RU"/>
        </a:p>
      </dgm:t>
    </dgm:pt>
  </dgm:ptLst>
  <dgm:cxnLst>
    <dgm:cxn modelId="{B8C43566-C1F8-41F8-BC49-6C839BD03B22}" type="presOf" srcId="{DF365375-F4E2-4B43-A151-BB5924C89603}" destId="{82A203AC-ECE2-4C46-9CAD-BEF7E9554F1D}" srcOrd="0" destOrd="0" presId="urn:microsoft.com/office/officeart/2005/8/layout/vList2"/>
    <dgm:cxn modelId="{8F986296-5143-49AA-9D85-EA6914645355}" type="presOf" srcId="{6A735170-0663-41B0-96E7-AC776694F1C0}" destId="{73316BF6-107C-453F-A5D8-52047542DAED}" srcOrd="0" destOrd="0" presId="urn:microsoft.com/office/officeart/2005/8/layout/vList2"/>
    <dgm:cxn modelId="{1FD74675-ACE9-415A-AA91-4BD1DABF8EE5}" srcId="{6A735170-0663-41B0-96E7-AC776694F1C0}" destId="{DF365375-F4E2-4B43-A151-BB5924C89603}" srcOrd="0" destOrd="0" parTransId="{AFFDF847-58A2-4BCF-94BD-029A08BB2DC9}" sibTransId="{32797BAC-83D2-40DF-980F-6083642B568E}"/>
    <dgm:cxn modelId="{86F5DC9A-776B-48ED-9596-D48B289AA39D}" type="presParOf" srcId="{73316BF6-107C-453F-A5D8-52047542DAED}" destId="{82A203AC-ECE2-4C46-9CAD-BEF7E9554F1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9F049CB-1B75-4C20-A5CF-4C9D70FEB892}"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ru-RU"/>
        </a:p>
      </dgm:t>
    </dgm:pt>
    <dgm:pt modelId="{BBC3737A-B753-4210-961C-7A599AD06DBB}">
      <dgm:prSet/>
      <dgm:spPr/>
      <dgm:t>
        <a:bodyPr/>
        <a:lstStyle/>
        <a:p>
          <a:pPr rtl="0"/>
          <a:r>
            <a:rPr lang="en-US" b="1" dirty="0" smtClean="0">
              <a:solidFill>
                <a:srgbClr val="FFFF00"/>
              </a:solidFill>
            </a:rPr>
            <a:t>Tightly closed containers </a:t>
          </a:r>
          <a:r>
            <a:rPr lang="en-US" dirty="0" smtClean="0"/>
            <a:t>must protect the contents from extraneous matter, from loss of the substance, and from efflorescence, deliquescence or evaporation under normal conditions of handling, shipment or storage. </a:t>
          </a:r>
          <a:endParaRPr lang="uk-UA" dirty="0"/>
        </a:p>
      </dgm:t>
    </dgm:pt>
    <dgm:pt modelId="{3DECD9AF-80CE-4C17-B50B-C0A1FEB7B1DE}" type="parTrans" cxnId="{9E3A0D52-675A-4DA4-A583-AA9BF6D6DD98}">
      <dgm:prSet/>
      <dgm:spPr/>
      <dgm:t>
        <a:bodyPr/>
        <a:lstStyle/>
        <a:p>
          <a:endParaRPr lang="ru-RU"/>
        </a:p>
      </dgm:t>
    </dgm:pt>
    <dgm:pt modelId="{B7C338EC-C77A-41DC-AC30-475BD954D4E9}" type="sibTrans" cxnId="{9E3A0D52-675A-4DA4-A583-AA9BF6D6DD98}">
      <dgm:prSet/>
      <dgm:spPr/>
      <dgm:t>
        <a:bodyPr/>
        <a:lstStyle/>
        <a:p>
          <a:endParaRPr lang="ru-RU"/>
        </a:p>
      </dgm:t>
    </dgm:pt>
    <dgm:pt modelId="{C24A64F3-A80C-4527-87AD-28C2BC3822BB}" type="pres">
      <dgm:prSet presAssocID="{39F049CB-1B75-4C20-A5CF-4C9D70FEB892}" presName="linear" presStyleCnt="0">
        <dgm:presLayoutVars>
          <dgm:animLvl val="lvl"/>
          <dgm:resizeHandles val="exact"/>
        </dgm:presLayoutVars>
      </dgm:prSet>
      <dgm:spPr/>
      <dgm:t>
        <a:bodyPr/>
        <a:lstStyle/>
        <a:p>
          <a:endParaRPr lang="ru-RU"/>
        </a:p>
      </dgm:t>
    </dgm:pt>
    <dgm:pt modelId="{896C1A01-3E92-49A7-BBBF-EA02FF81F226}" type="pres">
      <dgm:prSet presAssocID="{BBC3737A-B753-4210-961C-7A599AD06DBB}" presName="parentText" presStyleLbl="node1" presStyleIdx="0" presStyleCnt="1">
        <dgm:presLayoutVars>
          <dgm:chMax val="0"/>
          <dgm:bulletEnabled val="1"/>
        </dgm:presLayoutVars>
      </dgm:prSet>
      <dgm:spPr/>
      <dgm:t>
        <a:bodyPr/>
        <a:lstStyle/>
        <a:p>
          <a:endParaRPr lang="ru-RU"/>
        </a:p>
      </dgm:t>
    </dgm:pt>
  </dgm:ptLst>
  <dgm:cxnLst>
    <dgm:cxn modelId="{9E3A0D52-675A-4DA4-A583-AA9BF6D6DD98}" srcId="{39F049CB-1B75-4C20-A5CF-4C9D70FEB892}" destId="{BBC3737A-B753-4210-961C-7A599AD06DBB}" srcOrd="0" destOrd="0" parTransId="{3DECD9AF-80CE-4C17-B50B-C0A1FEB7B1DE}" sibTransId="{B7C338EC-C77A-41DC-AC30-475BD954D4E9}"/>
    <dgm:cxn modelId="{19BF503B-9792-4B32-9615-D1D8D82B0755}" type="presOf" srcId="{39F049CB-1B75-4C20-A5CF-4C9D70FEB892}" destId="{C24A64F3-A80C-4527-87AD-28C2BC3822BB}" srcOrd="0" destOrd="0" presId="urn:microsoft.com/office/officeart/2005/8/layout/vList2"/>
    <dgm:cxn modelId="{98D08FF5-D1D8-40F3-92AB-C714AEDAFD33}" type="presOf" srcId="{BBC3737A-B753-4210-961C-7A599AD06DBB}" destId="{896C1A01-3E92-49A7-BBBF-EA02FF81F226}" srcOrd="0" destOrd="0" presId="urn:microsoft.com/office/officeart/2005/8/layout/vList2"/>
    <dgm:cxn modelId="{2E542266-5766-4E1A-B049-D12133820063}" type="presParOf" srcId="{C24A64F3-A80C-4527-87AD-28C2BC3822BB}" destId="{896C1A01-3E92-49A7-BBBF-EA02FF81F226}"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EF75B4D-1295-4FC2-831B-857A546A5DC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68CF6362-DB99-4EE6-8D6E-7181E6F30D28}">
      <dgm:prSet/>
      <dgm:spPr/>
      <dgm:t>
        <a:bodyPr/>
        <a:lstStyle/>
        <a:p>
          <a:pPr rtl="0"/>
          <a:r>
            <a:rPr lang="en-US" b="1" dirty="0" smtClean="0">
              <a:solidFill>
                <a:srgbClr val="FFFF00"/>
              </a:solidFill>
            </a:rPr>
            <a:t>Hermetically closed containers</a:t>
          </a:r>
          <a:r>
            <a:rPr lang="en-US" b="1" dirty="0" smtClean="0"/>
            <a:t> </a:t>
          </a:r>
          <a:r>
            <a:rPr lang="en-US" dirty="0" smtClean="0"/>
            <a:t>must protect the contents from extraneous matter and from loss of the substance, and be impervious to air or any other gas under normal conditions of handling, shipment or storage.</a:t>
          </a:r>
          <a:endParaRPr lang="uk-UA" dirty="0"/>
        </a:p>
      </dgm:t>
    </dgm:pt>
    <dgm:pt modelId="{98290661-D053-4458-B273-666B84ED4D03}" type="parTrans" cxnId="{AB4E3103-F0BA-4B50-AA45-FD1C91B36AD8}">
      <dgm:prSet/>
      <dgm:spPr/>
      <dgm:t>
        <a:bodyPr/>
        <a:lstStyle/>
        <a:p>
          <a:endParaRPr lang="ru-RU"/>
        </a:p>
      </dgm:t>
    </dgm:pt>
    <dgm:pt modelId="{F97FA81C-AADD-4205-BCE9-E88E3A7CEBE0}" type="sibTrans" cxnId="{AB4E3103-F0BA-4B50-AA45-FD1C91B36AD8}">
      <dgm:prSet/>
      <dgm:spPr/>
      <dgm:t>
        <a:bodyPr/>
        <a:lstStyle/>
        <a:p>
          <a:endParaRPr lang="ru-RU"/>
        </a:p>
      </dgm:t>
    </dgm:pt>
    <dgm:pt modelId="{0D480455-A4D8-470D-9B18-DF71769E1D34}" type="pres">
      <dgm:prSet presAssocID="{BEF75B4D-1295-4FC2-831B-857A546A5DCA}" presName="linear" presStyleCnt="0">
        <dgm:presLayoutVars>
          <dgm:animLvl val="lvl"/>
          <dgm:resizeHandles val="exact"/>
        </dgm:presLayoutVars>
      </dgm:prSet>
      <dgm:spPr/>
      <dgm:t>
        <a:bodyPr/>
        <a:lstStyle/>
        <a:p>
          <a:endParaRPr lang="ru-RU"/>
        </a:p>
      </dgm:t>
    </dgm:pt>
    <dgm:pt modelId="{A10F551C-348A-496A-953C-D542F2379981}" type="pres">
      <dgm:prSet presAssocID="{68CF6362-DB99-4EE6-8D6E-7181E6F30D28}" presName="parentText" presStyleLbl="node1" presStyleIdx="0" presStyleCnt="1">
        <dgm:presLayoutVars>
          <dgm:chMax val="0"/>
          <dgm:bulletEnabled val="1"/>
        </dgm:presLayoutVars>
      </dgm:prSet>
      <dgm:spPr/>
      <dgm:t>
        <a:bodyPr/>
        <a:lstStyle/>
        <a:p>
          <a:endParaRPr lang="ru-RU"/>
        </a:p>
      </dgm:t>
    </dgm:pt>
  </dgm:ptLst>
  <dgm:cxnLst>
    <dgm:cxn modelId="{AB4E3103-F0BA-4B50-AA45-FD1C91B36AD8}" srcId="{BEF75B4D-1295-4FC2-831B-857A546A5DCA}" destId="{68CF6362-DB99-4EE6-8D6E-7181E6F30D28}" srcOrd="0" destOrd="0" parTransId="{98290661-D053-4458-B273-666B84ED4D03}" sibTransId="{F97FA81C-AADD-4205-BCE9-E88E3A7CEBE0}"/>
    <dgm:cxn modelId="{1575EACB-536B-4126-812E-7C43836A2533}" type="presOf" srcId="{BEF75B4D-1295-4FC2-831B-857A546A5DCA}" destId="{0D480455-A4D8-470D-9B18-DF71769E1D34}" srcOrd="0" destOrd="0" presId="urn:microsoft.com/office/officeart/2005/8/layout/vList2"/>
    <dgm:cxn modelId="{1FB6CE20-F6B2-4FA9-B8EE-545A3A0C35DA}" type="presOf" srcId="{68CF6362-DB99-4EE6-8D6E-7181E6F30D28}" destId="{A10F551C-348A-496A-953C-D542F2379981}" srcOrd="0" destOrd="0" presId="urn:microsoft.com/office/officeart/2005/8/layout/vList2"/>
    <dgm:cxn modelId="{3992E2C6-F20F-40C7-BFA4-1E53BD83E42F}" type="presParOf" srcId="{0D480455-A4D8-470D-9B18-DF71769E1D34}" destId="{A10F551C-348A-496A-953C-D542F2379981}" srcOrd="0"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A9C73E3-81B3-41B9-AA1B-9928E940EA05}" type="doc">
      <dgm:prSet loTypeId="urn:microsoft.com/office/officeart/2005/8/layout/vList2" loCatId="list" qsTypeId="urn:microsoft.com/office/officeart/2005/8/quickstyle/3d3" qsCatId="3D" csTypeId="urn:microsoft.com/office/officeart/2005/8/colors/accent1_2" csCatId="accent1"/>
      <dgm:spPr/>
      <dgm:t>
        <a:bodyPr/>
        <a:lstStyle/>
        <a:p>
          <a:endParaRPr lang="ru-RU"/>
        </a:p>
      </dgm:t>
    </dgm:pt>
    <dgm:pt modelId="{8951EFB5-E816-44E9-A701-320E90AAB6F3}">
      <dgm:prSet/>
      <dgm:spPr/>
      <dgm:t>
        <a:bodyPr/>
        <a:lstStyle/>
        <a:p>
          <a:pPr rtl="0"/>
          <a:r>
            <a:rPr lang="en-US" b="1" smtClean="0"/>
            <a:t>Closures are devices and techniques used to close or seal container such as a bottle, jug, jar, tube, can, etc. </a:t>
          </a:r>
          <a:r>
            <a:rPr lang="ru-RU" b="1" smtClean="0"/>
            <a:t>  </a:t>
          </a:r>
          <a:r>
            <a:rPr lang="en-US" b="1" smtClean="0"/>
            <a:t>Closures can be a cap, cover, lid, plug, etc.</a:t>
          </a:r>
          <a:endParaRPr lang="uk-UA"/>
        </a:p>
      </dgm:t>
    </dgm:pt>
    <dgm:pt modelId="{D0D776B6-7127-4374-BBD9-42B8F256A065}" type="parTrans" cxnId="{A92456A4-B1A9-478D-A5FD-0ECFD08E0185}">
      <dgm:prSet/>
      <dgm:spPr/>
      <dgm:t>
        <a:bodyPr/>
        <a:lstStyle/>
        <a:p>
          <a:endParaRPr lang="ru-RU"/>
        </a:p>
      </dgm:t>
    </dgm:pt>
    <dgm:pt modelId="{56B9C828-DE52-4750-A70B-3E312AEDB061}" type="sibTrans" cxnId="{A92456A4-B1A9-478D-A5FD-0ECFD08E0185}">
      <dgm:prSet/>
      <dgm:spPr/>
      <dgm:t>
        <a:bodyPr/>
        <a:lstStyle/>
        <a:p>
          <a:endParaRPr lang="ru-RU"/>
        </a:p>
      </dgm:t>
    </dgm:pt>
    <dgm:pt modelId="{0ECD17F3-89C5-495C-8C67-FC48F218CF65}" type="pres">
      <dgm:prSet presAssocID="{CA9C73E3-81B3-41B9-AA1B-9928E940EA05}" presName="linear" presStyleCnt="0">
        <dgm:presLayoutVars>
          <dgm:animLvl val="lvl"/>
          <dgm:resizeHandles val="exact"/>
        </dgm:presLayoutVars>
      </dgm:prSet>
      <dgm:spPr/>
      <dgm:t>
        <a:bodyPr/>
        <a:lstStyle/>
        <a:p>
          <a:endParaRPr lang="ru-RU"/>
        </a:p>
      </dgm:t>
    </dgm:pt>
    <dgm:pt modelId="{8F75C040-A99A-4BFD-8022-B5BD3B285208}" type="pres">
      <dgm:prSet presAssocID="{8951EFB5-E816-44E9-A701-320E90AAB6F3}" presName="parentText" presStyleLbl="node1" presStyleIdx="0" presStyleCnt="1">
        <dgm:presLayoutVars>
          <dgm:chMax val="0"/>
          <dgm:bulletEnabled val="1"/>
        </dgm:presLayoutVars>
      </dgm:prSet>
      <dgm:spPr/>
      <dgm:t>
        <a:bodyPr/>
        <a:lstStyle/>
        <a:p>
          <a:endParaRPr lang="ru-RU"/>
        </a:p>
      </dgm:t>
    </dgm:pt>
  </dgm:ptLst>
  <dgm:cxnLst>
    <dgm:cxn modelId="{A92456A4-B1A9-478D-A5FD-0ECFD08E0185}" srcId="{CA9C73E3-81B3-41B9-AA1B-9928E940EA05}" destId="{8951EFB5-E816-44E9-A701-320E90AAB6F3}" srcOrd="0" destOrd="0" parTransId="{D0D776B6-7127-4374-BBD9-42B8F256A065}" sibTransId="{56B9C828-DE52-4750-A70B-3E312AEDB061}"/>
    <dgm:cxn modelId="{56619AD6-918C-4F2F-97E8-293DD46577C3}" type="presOf" srcId="{8951EFB5-E816-44E9-A701-320E90AAB6F3}" destId="{8F75C040-A99A-4BFD-8022-B5BD3B285208}" srcOrd="0" destOrd="0" presId="urn:microsoft.com/office/officeart/2005/8/layout/vList2"/>
    <dgm:cxn modelId="{19A3CE59-07CF-4456-9204-DB3406689074}" type="presOf" srcId="{CA9C73E3-81B3-41B9-AA1B-9928E940EA05}" destId="{0ECD17F3-89C5-495C-8C67-FC48F218CF65}" srcOrd="0" destOrd="0" presId="urn:microsoft.com/office/officeart/2005/8/layout/vList2"/>
    <dgm:cxn modelId="{37EEC655-39AD-42F8-8C5E-ED8E163DE4DE}" type="presParOf" srcId="{0ECD17F3-89C5-495C-8C67-FC48F218CF65}" destId="{8F75C040-A99A-4BFD-8022-B5BD3B28520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398A019-864F-420C-90BD-9784AA82579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3EE4A019-00FF-48C1-B076-1461FCA1269E}">
      <dgm:prSet/>
      <dgm:spPr/>
      <dgm:t>
        <a:bodyPr/>
        <a:lstStyle/>
        <a:p>
          <a:pPr rtl="0"/>
          <a:r>
            <a:rPr lang="en-US" dirty="0" smtClean="0"/>
            <a:t>Closures used for the purpose of covering drug containers after the filling process should be as inert as possible. They should not give rise to undesired interactions between the contents and the outside environment, and should provide a complete seal. Besides their protective function, closures must also allow the easy and safe administration of the drug.</a:t>
          </a:r>
          <a:endParaRPr lang="uk-UA" dirty="0"/>
        </a:p>
      </dgm:t>
    </dgm:pt>
    <dgm:pt modelId="{1D744546-F0E3-496B-B492-FF90EFDB983E}" type="parTrans" cxnId="{13F548BC-6244-4D4A-8285-01783DFB64A8}">
      <dgm:prSet/>
      <dgm:spPr/>
      <dgm:t>
        <a:bodyPr/>
        <a:lstStyle/>
        <a:p>
          <a:endParaRPr lang="ru-RU"/>
        </a:p>
      </dgm:t>
    </dgm:pt>
    <dgm:pt modelId="{2CEEDCAE-5BD0-4851-B4F3-65DF00A0E5AE}" type="sibTrans" cxnId="{13F548BC-6244-4D4A-8285-01783DFB64A8}">
      <dgm:prSet/>
      <dgm:spPr/>
      <dgm:t>
        <a:bodyPr/>
        <a:lstStyle/>
        <a:p>
          <a:endParaRPr lang="ru-RU"/>
        </a:p>
      </dgm:t>
    </dgm:pt>
    <dgm:pt modelId="{9063F9EE-0868-4910-9DE8-39F6A9190ECB}" type="pres">
      <dgm:prSet presAssocID="{8398A019-864F-420C-90BD-9784AA825798}" presName="linear" presStyleCnt="0">
        <dgm:presLayoutVars>
          <dgm:animLvl val="lvl"/>
          <dgm:resizeHandles val="exact"/>
        </dgm:presLayoutVars>
      </dgm:prSet>
      <dgm:spPr/>
      <dgm:t>
        <a:bodyPr/>
        <a:lstStyle/>
        <a:p>
          <a:endParaRPr lang="ru-RU"/>
        </a:p>
      </dgm:t>
    </dgm:pt>
    <dgm:pt modelId="{5E1D9CF8-FDC7-42B8-893A-3A9E74E56362}" type="pres">
      <dgm:prSet presAssocID="{3EE4A019-00FF-48C1-B076-1461FCA1269E}" presName="parentText" presStyleLbl="node1" presStyleIdx="0" presStyleCnt="1">
        <dgm:presLayoutVars>
          <dgm:chMax val="0"/>
          <dgm:bulletEnabled val="1"/>
        </dgm:presLayoutVars>
      </dgm:prSet>
      <dgm:spPr/>
      <dgm:t>
        <a:bodyPr/>
        <a:lstStyle/>
        <a:p>
          <a:endParaRPr lang="ru-RU"/>
        </a:p>
      </dgm:t>
    </dgm:pt>
  </dgm:ptLst>
  <dgm:cxnLst>
    <dgm:cxn modelId="{3FD2F6C7-58D7-4929-90D9-5DBAEA5B98EA}" type="presOf" srcId="{3EE4A019-00FF-48C1-B076-1461FCA1269E}" destId="{5E1D9CF8-FDC7-42B8-893A-3A9E74E56362}" srcOrd="0" destOrd="0" presId="urn:microsoft.com/office/officeart/2005/8/layout/vList2"/>
    <dgm:cxn modelId="{3C924BE9-83C8-4CAA-8AB0-F93A0D31DF3E}" type="presOf" srcId="{8398A019-864F-420C-90BD-9784AA825798}" destId="{9063F9EE-0868-4910-9DE8-39F6A9190ECB}" srcOrd="0" destOrd="0" presId="urn:microsoft.com/office/officeart/2005/8/layout/vList2"/>
    <dgm:cxn modelId="{13F548BC-6244-4D4A-8285-01783DFB64A8}" srcId="{8398A019-864F-420C-90BD-9784AA825798}" destId="{3EE4A019-00FF-48C1-B076-1461FCA1269E}" srcOrd="0" destOrd="0" parTransId="{1D744546-F0E3-496B-B492-FF90EFDB983E}" sibTransId="{2CEEDCAE-5BD0-4851-B4F3-65DF00A0E5AE}"/>
    <dgm:cxn modelId="{A12D4CC1-AC64-43C5-BB64-CECC4530D48D}" type="presParOf" srcId="{9063F9EE-0868-4910-9DE8-39F6A9190ECB}" destId="{5E1D9CF8-FDC7-42B8-893A-3A9E74E56362}"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6053D4A-8D25-4691-AD22-128865B150D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EED857BB-0485-45B0-B21E-18248ABA163F}">
      <dgm:prSet custT="1"/>
      <dgm:spPr/>
      <dgm:t>
        <a:bodyPr/>
        <a:lstStyle/>
        <a:p>
          <a:pPr rtl="0"/>
          <a:r>
            <a:rPr lang="en-US" sz="2000" b="1" dirty="0" smtClean="0">
              <a:solidFill>
                <a:srgbClr val="002060"/>
              </a:solidFill>
            </a:rPr>
            <a:t>CT - Continuous Thread Closures</a:t>
          </a:r>
          <a:r>
            <a:rPr lang="en-US" sz="2000" b="1" dirty="0" smtClean="0"/>
            <a:t>: </a:t>
          </a:r>
          <a:r>
            <a:rPr lang="en-US" sz="2000" dirty="0" smtClean="0"/>
            <a:t>These are the most basic and commonly used packaging closure. They pair with a container that has a continuous spiral protruding on the outside of the finish or neck, as the closure itself has a thread on the inside of it. These are typically used across a number of industries including food, household items, pet products, and health &amp; beauty.</a:t>
          </a:r>
          <a:endParaRPr lang="uk-UA" sz="2000" dirty="0"/>
        </a:p>
      </dgm:t>
    </dgm:pt>
    <dgm:pt modelId="{266AD8FE-890E-4E34-91ED-E545E9C839C4}" type="parTrans" cxnId="{1F6F985C-082D-416C-956F-30EDA7A4622C}">
      <dgm:prSet/>
      <dgm:spPr/>
      <dgm:t>
        <a:bodyPr/>
        <a:lstStyle/>
        <a:p>
          <a:endParaRPr lang="ru-RU"/>
        </a:p>
      </dgm:t>
    </dgm:pt>
    <dgm:pt modelId="{77B053FF-D8C6-4C5E-8FCF-20D6DE027F50}" type="sibTrans" cxnId="{1F6F985C-082D-416C-956F-30EDA7A4622C}">
      <dgm:prSet/>
      <dgm:spPr/>
      <dgm:t>
        <a:bodyPr/>
        <a:lstStyle/>
        <a:p>
          <a:endParaRPr lang="ru-RU"/>
        </a:p>
      </dgm:t>
    </dgm:pt>
    <dgm:pt modelId="{6E990509-08A2-45FC-BDB1-3FD97BEB15F5}" type="pres">
      <dgm:prSet presAssocID="{06053D4A-8D25-4691-AD22-128865B150D7}" presName="linear" presStyleCnt="0">
        <dgm:presLayoutVars>
          <dgm:animLvl val="lvl"/>
          <dgm:resizeHandles val="exact"/>
        </dgm:presLayoutVars>
      </dgm:prSet>
      <dgm:spPr/>
      <dgm:t>
        <a:bodyPr/>
        <a:lstStyle/>
        <a:p>
          <a:endParaRPr lang="ru-RU"/>
        </a:p>
      </dgm:t>
    </dgm:pt>
    <dgm:pt modelId="{D815E44A-4A68-4F24-A39E-93240FF40749}" type="pres">
      <dgm:prSet presAssocID="{EED857BB-0485-45B0-B21E-18248ABA163F}" presName="parentText" presStyleLbl="node1" presStyleIdx="0" presStyleCnt="1">
        <dgm:presLayoutVars>
          <dgm:chMax val="0"/>
          <dgm:bulletEnabled val="1"/>
        </dgm:presLayoutVars>
      </dgm:prSet>
      <dgm:spPr/>
      <dgm:t>
        <a:bodyPr/>
        <a:lstStyle/>
        <a:p>
          <a:endParaRPr lang="ru-RU"/>
        </a:p>
      </dgm:t>
    </dgm:pt>
  </dgm:ptLst>
  <dgm:cxnLst>
    <dgm:cxn modelId="{2C492632-6998-43E4-88F3-BBA72792FB9E}" type="presOf" srcId="{06053D4A-8D25-4691-AD22-128865B150D7}" destId="{6E990509-08A2-45FC-BDB1-3FD97BEB15F5}" srcOrd="0" destOrd="0" presId="urn:microsoft.com/office/officeart/2005/8/layout/vList2"/>
    <dgm:cxn modelId="{1F6F985C-082D-416C-956F-30EDA7A4622C}" srcId="{06053D4A-8D25-4691-AD22-128865B150D7}" destId="{EED857BB-0485-45B0-B21E-18248ABA163F}" srcOrd="0" destOrd="0" parTransId="{266AD8FE-890E-4E34-91ED-E545E9C839C4}" sibTransId="{77B053FF-D8C6-4C5E-8FCF-20D6DE027F50}"/>
    <dgm:cxn modelId="{5C4B35B3-8AB2-45A0-B134-1B569080D98E}" type="presOf" srcId="{EED857BB-0485-45B0-B21E-18248ABA163F}" destId="{D815E44A-4A68-4F24-A39E-93240FF40749}" srcOrd="0" destOrd="0" presId="urn:microsoft.com/office/officeart/2005/8/layout/vList2"/>
    <dgm:cxn modelId="{F6F226F0-0109-422F-977C-4B035F559E44}" type="presParOf" srcId="{6E990509-08A2-45FC-BDB1-3FD97BEB15F5}" destId="{D815E44A-4A68-4F24-A39E-93240FF4074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1620DB6-6C41-422B-BCAC-26AF26FF856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3A45AC4B-2613-4697-83D9-E3C5D4C6D067}">
      <dgm:prSet/>
      <dgm:spPr/>
      <dgm:t>
        <a:bodyPr/>
        <a:lstStyle/>
        <a:p>
          <a:pPr rtl="0"/>
          <a:r>
            <a:rPr lang="en-US" b="1" dirty="0" smtClean="0">
              <a:solidFill>
                <a:srgbClr val="002060"/>
              </a:solidFill>
            </a:rPr>
            <a:t>CR or CRCs - Child Resistant Closures: </a:t>
          </a:r>
          <a:r>
            <a:rPr lang="en-US" dirty="0" smtClean="0"/>
            <a:t>These are typically used for products that are required by the Consumer Product Safety Commission to be packaged in child-resistant packaging. That means the packaging must be significantly difficult for children under five years old to open within a reasonable amount of time, while not being overly difficult for a typical adult to use properly. These are typically used for pharmaceuticals and chemical products.</a:t>
          </a:r>
          <a:endParaRPr lang="uk-UA" dirty="0"/>
        </a:p>
      </dgm:t>
    </dgm:pt>
    <dgm:pt modelId="{44406C9E-5C93-4AD9-B588-7BC48FE0DB97}" type="parTrans" cxnId="{FCBF7116-F272-4836-A2C3-9835531D1AB2}">
      <dgm:prSet/>
      <dgm:spPr/>
      <dgm:t>
        <a:bodyPr/>
        <a:lstStyle/>
        <a:p>
          <a:endParaRPr lang="ru-RU"/>
        </a:p>
      </dgm:t>
    </dgm:pt>
    <dgm:pt modelId="{A364EAA7-3D70-4F14-B12C-36EB46CEAA8C}" type="sibTrans" cxnId="{FCBF7116-F272-4836-A2C3-9835531D1AB2}">
      <dgm:prSet/>
      <dgm:spPr/>
      <dgm:t>
        <a:bodyPr/>
        <a:lstStyle/>
        <a:p>
          <a:endParaRPr lang="ru-RU"/>
        </a:p>
      </dgm:t>
    </dgm:pt>
    <dgm:pt modelId="{BEB6387F-3562-40B2-BCA3-ABA1A23DB07D}" type="pres">
      <dgm:prSet presAssocID="{A1620DB6-6C41-422B-BCAC-26AF26FF8561}" presName="linear" presStyleCnt="0">
        <dgm:presLayoutVars>
          <dgm:animLvl val="lvl"/>
          <dgm:resizeHandles val="exact"/>
        </dgm:presLayoutVars>
      </dgm:prSet>
      <dgm:spPr/>
      <dgm:t>
        <a:bodyPr/>
        <a:lstStyle/>
        <a:p>
          <a:endParaRPr lang="ru-RU"/>
        </a:p>
      </dgm:t>
    </dgm:pt>
    <dgm:pt modelId="{6747009B-63E5-43A0-A888-A2B61DD7B5C1}" type="pres">
      <dgm:prSet presAssocID="{3A45AC4B-2613-4697-83D9-E3C5D4C6D067}" presName="parentText" presStyleLbl="node1" presStyleIdx="0" presStyleCnt="1">
        <dgm:presLayoutVars>
          <dgm:chMax val="0"/>
          <dgm:bulletEnabled val="1"/>
        </dgm:presLayoutVars>
      </dgm:prSet>
      <dgm:spPr/>
      <dgm:t>
        <a:bodyPr/>
        <a:lstStyle/>
        <a:p>
          <a:endParaRPr lang="ru-RU"/>
        </a:p>
      </dgm:t>
    </dgm:pt>
  </dgm:ptLst>
  <dgm:cxnLst>
    <dgm:cxn modelId="{FCBF7116-F272-4836-A2C3-9835531D1AB2}" srcId="{A1620DB6-6C41-422B-BCAC-26AF26FF8561}" destId="{3A45AC4B-2613-4697-83D9-E3C5D4C6D067}" srcOrd="0" destOrd="0" parTransId="{44406C9E-5C93-4AD9-B588-7BC48FE0DB97}" sibTransId="{A364EAA7-3D70-4F14-B12C-36EB46CEAA8C}"/>
    <dgm:cxn modelId="{672D1BE3-8BD5-4509-8260-4F94642953DF}" type="presOf" srcId="{A1620DB6-6C41-422B-BCAC-26AF26FF8561}" destId="{BEB6387F-3562-40B2-BCA3-ABA1A23DB07D}" srcOrd="0" destOrd="0" presId="urn:microsoft.com/office/officeart/2005/8/layout/vList2"/>
    <dgm:cxn modelId="{DE116828-9EDB-4930-AEAB-91FAC1B85CC4}" type="presOf" srcId="{3A45AC4B-2613-4697-83D9-E3C5D4C6D067}" destId="{6747009B-63E5-43A0-A888-A2B61DD7B5C1}" srcOrd="0" destOrd="0" presId="urn:microsoft.com/office/officeart/2005/8/layout/vList2"/>
    <dgm:cxn modelId="{6C61F2A2-F3F5-4299-AE8E-22EE4260147F}" type="presParOf" srcId="{BEB6387F-3562-40B2-BCA3-ABA1A23DB07D}" destId="{6747009B-63E5-43A0-A888-A2B61DD7B5C1}"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894BC1B-6A61-45F4-A9CB-1166D5A7F22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14793877-2B53-49B7-B4C8-FD8BE6B422F3}">
      <dgm:prSet/>
      <dgm:spPr/>
      <dgm:t>
        <a:bodyPr/>
        <a:lstStyle/>
        <a:p>
          <a:pPr rtl="0"/>
          <a:r>
            <a:rPr lang="en-US" b="1" dirty="0" smtClean="0">
              <a:solidFill>
                <a:srgbClr val="002060"/>
              </a:solidFill>
            </a:rPr>
            <a:t>TE - Tamper Evident Closures: </a:t>
          </a:r>
          <a:r>
            <a:rPr lang="en-US" dirty="0" smtClean="0"/>
            <a:t>These are used when the closure has to provide assurance that the original product is intact. These are very common in the food, beverage, and health and beauty industries. These also provide anti-counterfeiting protection for over-the-counter (OTC) pharmaceuticals and nutraceuticals.</a:t>
          </a:r>
          <a:endParaRPr lang="uk-UA" dirty="0"/>
        </a:p>
      </dgm:t>
    </dgm:pt>
    <dgm:pt modelId="{5D5A8D17-0275-46E0-BF48-E1DA067F240E}" type="parTrans" cxnId="{4D3C9CEB-4FB0-4F20-9949-6EEBE18DA117}">
      <dgm:prSet/>
      <dgm:spPr/>
      <dgm:t>
        <a:bodyPr/>
        <a:lstStyle/>
        <a:p>
          <a:endParaRPr lang="ru-RU"/>
        </a:p>
      </dgm:t>
    </dgm:pt>
    <dgm:pt modelId="{1F547CCF-8B15-4DB5-A14C-B3F447AC52F5}" type="sibTrans" cxnId="{4D3C9CEB-4FB0-4F20-9949-6EEBE18DA117}">
      <dgm:prSet/>
      <dgm:spPr/>
      <dgm:t>
        <a:bodyPr/>
        <a:lstStyle/>
        <a:p>
          <a:endParaRPr lang="ru-RU"/>
        </a:p>
      </dgm:t>
    </dgm:pt>
    <dgm:pt modelId="{AD040BEE-E272-4E4F-9C74-7598C6FE80B4}" type="pres">
      <dgm:prSet presAssocID="{7894BC1B-6A61-45F4-A9CB-1166D5A7F224}" presName="linear" presStyleCnt="0">
        <dgm:presLayoutVars>
          <dgm:animLvl val="lvl"/>
          <dgm:resizeHandles val="exact"/>
        </dgm:presLayoutVars>
      </dgm:prSet>
      <dgm:spPr/>
      <dgm:t>
        <a:bodyPr/>
        <a:lstStyle/>
        <a:p>
          <a:endParaRPr lang="ru-RU"/>
        </a:p>
      </dgm:t>
    </dgm:pt>
    <dgm:pt modelId="{89CC1534-2CCC-4A70-A4EA-DE5CE4138661}" type="pres">
      <dgm:prSet presAssocID="{14793877-2B53-49B7-B4C8-FD8BE6B422F3}" presName="parentText" presStyleLbl="node1" presStyleIdx="0" presStyleCnt="1">
        <dgm:presLayoutVars>
          <dgm:chMax val="0"/>
          <dgm:bulletEnabled val="1"/>
        </dgm:presLayoutVars>
      </dgm:prSet>
      <dgm:spPr/>
      <dgm:t>
        <a:bodyPr/>
        <a:lstStyle/>
        <a:p>
          <a:endParaRPr lang="ru-RU"/>
        </a:p>
      </dgm:t>
    </dgm:pt>
  </dgm:ptLst>
  <dgm:cxnLst>
    <dgm:cxn modelId="{0DF76CF0-D38B-4087-8C5F-7075CA109A05}" type="presOf" srcId="{14793877-2B53-49B7-B4C8-FD8BE6B422F3}" destId="{89CC1534-2CCC-4A70-A4EA-DE5CE4138661}" srcOrd="0" destOrd="0" presId="urn:microsoft.com/office/officeart/2005/8/layout/vList2"/>
    <dgm:cxn modelId="{4D3C9CEB-4FB0-4F20-9949-6EEBE18DA117}" srcId="{7894BC1B-6A61-45F4-A9CB-1166D5A7F224}" destId="{14793877-2B53-49B7-B4C8-FD8BE6B422F3}" srcOrd="0" destOrd="0" parTransId="{5D5A8D17-0275-46E0-BF48-E1DA067F240E}" sibTransId="{1F547CCF-8B15-4DB5-A14C-B3F447AC52F5}"/>
    <dgm:cxn modelId="{B22CF20B-EC0F-487D-95A1-F5E19F2BE167}" type="presOf" srcId="{7894BC1B-6A61-45F4-A9CB-1166D5A7F224}" destId="{AD040BEE-E272-4E4F-9C74-7598C6FE80B4}" srcOrd="0" destOrd="0" presId="urn:microsoft.com/office/officeart/2005/8/layout/vList2"/>
    <dgm:cxn modelId="{4CAE6DC8-28EE-44DE-9683-FC9B6C1E6070}" type="presParOf" srcId="{AD040BEE-E272-4E4F-9C74-7598C6FE80B4}" destId="{89CC1534-2CCC-4A70-A4EA-DE5CE4138661}" srcOrd="0"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9579801-56BC-4918-8DA7-FC0A4F841900}"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ru-RU"/>
        </a:p>
      </dgm:t>
    </dgm:pt>
    <dgm:pt modelId="{AEBDA604-2A91-4778-8DFF-9ED7015678EA}">
      <dgm:prSet phldrT="[Текст]" custT="1"/>
      <dgm:spPr/>
      <dgm:t>
        <a:bodyPr/>
        <a:lstStyle/>
        <a:p>
          <a:r>
            <a:rPr lang="en-US" sz="2400" dirty="0" smtClean="0"/>
            <a:t>Screw on, threaded or lug</a:t>
          </a:r>
          <a:endParaRPr lang="ru-RU" sz="2400" dirty="0">
            <a:latin typeface="+mj-lt"/>
          </a:endParaRPr>
        </a:p>
      </dgm:t>
    </dgm:pt>
    <dgm:pt modelId="{61827961-CB27-4F36-A6CC-F3E2AE0EC3F4}" type="parTrans" cxnId="{A697FADD-A1CF-4415-9831-2DD96259AC75}">
      <dgm:prSet/>
      <dgm:spPr/>
      <dgm:t>
        <a:bodyPr/>
        <a:lstStyle/>
        <a:p>
          <a:endParaRPr lang="ru-RU"/>
        </a:p>
      </dgm:t>
    </dgm:pt>
    <dgm:pt modelId="{70136D32-043D-4915-8603-E42A387964F2}" type="sibTrans" cxnId="{A697FADD-A1CF-4415-9831-2DD96259AC75}">
      <dgm:prSet/>
      <dgm:spPr/>
      <dgm:t>
        <a:bodyPr/>
        <a:lstStyle/>
        <a:p>
          <a:endParaRPr lang="ru-RU"/>
        </a:p>
      </dgm:t>
    </dgm:pt>
    <dgm:pt modelId="{7CEA07B9-38C8-46CF-A059-069A4F8DC3AC}">
      <dgm:prSet phldrT="[Текст]" custT="1"/>
      <dgm:spPr/>
      <dgm:t>
        <a:bodyPr/>
        <a:lstStyle/>
        <a:p>
          <a:r>
            <a:rPr lang="en-US" sz="2400" dirty="0" smtClean="0"/>
            <a:t>Crimp on(crowns)</a:t>
          </a:r>
          <a:endParaRPr lang="ru-RU" sz="2400" dirty="0">
            <a:latin typeface="+mj-lt"/>
          </a:endParaRPr>
        </a:p>
      </dgm:t>
    </dgm:pt>
    <dgm:pt modelId="{59FEBD15-78F1-401D-995A-779ABA9DFF3D}" type="parTrans" cxnId="{156DC04F-49F1-42C7-BBBE-A22819CA4772}">
      <dgm:prSet/>
      <dgm:spPr/>
      <dgm:t>
        <a:bodyPr/>
        <a:lstStyle/>
        <a:p>
          <a:endParaRPr lang="ru-RU"/>
        </a:p>
      </dgm:t>
    </dgm:pt>
    <dgm:pt modelId="{607CA2FC-1761-4E5C-A908-163E77D8A4A3}" type="sibTrans" cxnId="{156DC04F-49F1-42C7-BBBE-A22819CA4772}">
      <dgm:prSet/>
      <dgm:spPr/>
      <dgm:t>
        <a:bodyPr/>
        <a:lstStyle/>
        <a:p>
          <a:endParaRPr lang="ru-RU"/>
        </a:p>
      </dgm:t>
    </dgm:pt>
    <dgm:pt modelId="{37674934-1455-4C2B-8BB7-C1AB9E463B5A}">
      <dgm:prSet phldrT="[Текст]" custT="1"/>
      <dgm:spPr/>
      <dgm:t>
        <a:bodyPr/>
        <a:lstStyle/>
        <a:p>
          <a:r>
            <a:rPr lang="en-US" sz="2400" dirty="0" smtClean="0"/>
            <a:t>Press on(snap)</a:t>
          </a:r>
          <a:endParaRPr lang="ru-RU" sz="2400" dirty="0">
            <a:latin typeface="+mn-lt"/>
          </a:endParaRPr>
        </a:p>
      </dgm:t>
    </dgm:pt>
    <dgm:pt modelId="{6FE986D5-725E-41D2-9324-94FF99F6421C}" type="parTrans" cxnId="{8A2B5CAB-EB0F-44D0-ADDB-8734FC20C7A2}">
      <dgm:prSet/>
      <dgm:spPr/>
      <dgm:t>
        <a:bodyPr/>
        <a:lstStyle/>
        <a:p>
          <a:endParaRPr lang="ru-RU"/>
        </a:p>
      </dgm:t>
    </dgm:pt>
    <dgm:pt modelId="{8A00DBC2-4B30-474B-AC28-D5F03DEA0A03}" type="sibTrans" cxnId="{8A2B5CAB-EB0F-44D0-ADDB-8734FC20C7A2}">
      <dgm:prSet/>
      <dgm:spPr/>
      <dgm:t>
        <a:bodyPr/>
        <a:lstStyle/>
        <a:p>
          <a:endParaRPr lang="ru-RU"/>
        </a:p>
      </dgm:t>
    </dgm:pt>
    <dgm:pt modelId="{BAD67B50-7A83-4D9D-8706-83C09B026B61}">
      <dgm:prSet/>
      <dgm:spPr/>
      <dgm:t>
        <a:bodyPr/>
        <a:lstStyle/>
        <a:p>
          <a:r>
            <a:rPr lang="en-US" dirty="0" smtClean="0"/>
            <a:t>Roll on  and</a:t>
          </a:r>
          <a:endParaRPr lang="uk-UA" dirty="0"/>
        </a:p>
      </dgm:t>
    </dgm:pt>
    <dgm:pt modelId="{85DE5E70-4160-4DE3-A6D6-63105F43CAF9}" type="parTrans" cxnId="{E1B19DEC-40B4-4748-843A-5D43A3EB6802}">
      <dgm:prSet/>
      <dgm:spPr/>
      <dgm:t>
        <a:bodyPr/>
        <a:lstStyle/>
        <a:p>
          <a:endParaRPr lang="ru-RU"/>
        </a:p>
      </dgm:t>
    </dgm:pt>
    <dgm:pt modelId="{390DD1FA-5B58-41B4-A27E-E8D244443391}" type="sibTrans" cxnId="{E1B19DEC-40B4-4748-843A-5D43A3EB6802}">
      <dgm:prSet/>
      <dgm:spPr/>
      <dgm:t>
        <a:bodyPr/>
        <a:lstStyle/>
        <a:p>
          <a:endParaRPr lang="ru-RU"/>
        </a:p>
      </dgm:t>
    </dgm:pt>
    <dgm:pt modelId="{B63650E1-84CA-49A4-A247-62935A66FA5D}">
      <dgm:prSet/>
      <dgm:spPr/>
      <dgm:t>
        <a:bodyPr/>
        <a:lstStyle/>
        <a:p>
          <a:r>
            <a:rPr lang="en-US" dirty="0" smtClean="0"/>
            <a:t>Friction</a:t>
          </a:r>
          <a:endParaRPr lang="uk-UA" dirty="0"/>
        </a:p>
      </dgm:t>
    </dgm:pt>
    <dgm:pt modelId="{43DE886A-2656-4A10-8E18-F7F20FB1F46B}" type="parTrans" cxnId="{0E8E22C7-CEF5-4844-BDB9-F7084BF9D371}">
      <dgm:prSet/>
      <dgm:spPr/>
      <dgm:t>
        <a:bodyPr/>
        <a:lstStyle/>
        <a:p>
          <a:endParaRPr lang="ru-RU"/>
        </a:p>
      </dgm:t>
    </dgm:pt>
    <dgm:pt modelId="{A77C5E54-43EF-4E47-94A0-45376ABC72CC}" type="sibTrans" cxnId="{0E8E22C7-CEF5-4844-BDB9-F7084BF9D371}">
      <dgm:prSet/>
      <dgm:spPr/>
      <dgm:t>
        <a:bodyPr/>
        <a:lstStyle/>
        <a:p>
          <a:endParaRPr lang="ru-RU"/>
        </a:p>
      </dgm:t>
    </dgm:pt>
    <dgm:pt modelId="{1A79CA5C-6F88-4E9A-95D4-4B80D3A082FD}" type="pres">
      <dgm:prSet presAssocID="{39579801-56BC-4918-8DA7-FC0A4F841900}" presName="Name0" presStyleCnt="0">
        <dgm:presLayoutVars>
          <dgm:chMax val="7"/>
          <dgm:chPref val="7"/>
          <dgm:dir/>
        </dgm:presLayoutVars>
      </dgm:prSet>
      <dgm:spPr/>
      <dgm:t>
        <a:bodyPr/>
        <a:lstStyle/>
        <a:p>
          <a:endParaRPr lang="ru-RU"/>
        </a:p>
      </dgm:t>
    </dgm:pt>
    <dgm:pt modelId="{E26A3053-854F-4494-AACF-28D30719721F}" type="pres">
      <dgm:prSet presAssocID="{39579801-56BC-4918-8DA7-FC0A4F841900}" presName="Name1" presStyleCnt="0"/>
      <dgm:spPr/>
      <dgm:t>
        <a:bodyPr/>
        <a:lstStyle/>
        <a:p>
          <a:endParaRPr lang="ru-RU"/>
        </a:p>
      </dgm:t>
    </dgm:pt>
    <dgm:pt modelId="{C32CD497-ECA4-49D8-9A96-836B214071AE}" type="pres">
      <dgm:prSet presAssocID="{39579801-56BC-4918-8DA7-FC0A4F841900}" presName="cycle" presStyleCnt="0"/>
      <dgm:spPr/>
      <dgm:t>
        <a:bodyPr/>
        <a:lstStyle/>
        <a:p>
          <a:endParaRPr lang="ru-RU"/>
        </a:p>
      </dgm:t>
    </dgm:pt>
    <dgm:pt modelId="{5445EEC7-B0D4-4079-87B5-6314A55A0698}" type="pres">
      <dgm:prSet presAssocID="{39579801-56BC-4918-8DA7-FC0A4F841900}" presName="srcNode" presStyleLbl="node1" presStyleIdx="0" presStyleCnt="5"/>
      <dgm:spPr/>
      <dgm:t>
        <a:bodyPr/>
        <a:lstStyle/>
        <a:p>
          <a:endParaRPr lang="ru-RU"/>
        </a:p>
      </dgm:t>
    </dgm:pt>
    <dgm:pt modelId="{FFB337B8-DA67-49CB-A5A9-C6430F9867ED}" type="pres">
      <dgm:prSet presAssocID="{39579801-56BC-4918-8DA7-FC0A4F841900}" presName="conn" presStyleLbl="parChTrans1D2" presStyleIdx="0" presStyleCnt="1"/>
      <dgm:spPr/>
      <dgm:t>
        <a:bodyPr/>
        <a:lstStyle/>
        <a:p>
          <a:endParaRPr lang="ru-RU"/>
        </a:p>
      </dgm:t>
    </dgm:pt>
    <dgm:pt modelId="{37A20B89-7235-4099-A059-659E19AADA79}" type="pres">
      <dgm:prSet presAssocID="{39579801-56BC-4918-8DA7-FC0A4F841900}" presName="extraNode" presStyleLbl="node1" presStyleIdx="0" presStyleCnt="5"/>
      <dgm:spPr/>
      <dgm:t>
        <a:bodyPr/>
        <a:lstStyle/>
        <a:p>
          <a:endParaRPr lang="ru-RU"/>
        </a:p>
      </dgm:t>
    </dgm:pt>
    <dgm:pt modelId="{8BBA52A0-2A6F-4232-9EAC-527842D689D2}" type="pres">
      <dgm:prSet presAssocID="{39579801-56BC-4918-8DA7-FC0A4F841900}" presName="dstNode" presStyleLbl="node1" presStyleIdx="0" presStyleCnt="5"/>
      <dgm:spPr/>
      <dgm:t>
        <a:bodyPr/>
        <a:lstStyle/>
        <a:p>
          <a:endParaRPr lang="ru-RU"/>
        </a:p>
      </dgm:t>
    </dgm:pt>
    <dgm:pt modelId="{79766A3E-01AE-4716-9B22-3772A875E963}" type="pres">
      <dgm:prSet presAssocID="{AEBDA604-2A91-4778-8DFF-9ED7015678EA}" presName="text_1" presStyleLbl="node1" presStyleIdx="0" presStyleCnt="5" custLinFactNeighborX="-22" custLinFactNeighborY="-2736">
        <dgm:presLayoutVars>
          <dgm:bulletEnabled val="1"/>
        </dgm:presLayoutVars>
      </dgm:prSet>
      <dgm:spPr/>
      <dgm:t>
        <a:bodyPr/>
        <a:lstStyle/>
        <a:p>
          <a:endParaRPr lang="ru-RU"/>
        </a:p>
      </dgm:t>
    </dgm:pt>
    <dgm:pt modelId="{87AAF74D-5593-47B1-808C-4E1214065815}" type="pres">
      <dgm:prSet presAssocID="{AEBDA604-2A91-4778-8DFF-9ED7015678EA}" presName="accent_1" presStyleCnt="0"/>
      <dgm:spPr/>
      <dgm:t>
        <a:bodyPr/>
        <a:lstStyle/>
        <a:p>
          <a:endParaRPr lang="ru-RU"/>
        </a:p>
      </dgm:t>
    </dgm:pt>
    <dgm:pt modelId="{5F374A82-32B1-4E15-A5B8-E1C5476EE4AA}" type="pres">
      <dgm:prSet presAssocID="{AEBDA604-2A91-4778-8DFF-9ED7015678EA}" presName="accentRepeatNode" presStyleLbl="solidFgAcc1" presStyleIdx="0" presStyleCnt="5"/>
      <dgm:spPr/>
      <dgm:t>
        <a:bodyPr/>
        <a:lstStyle/>
        <a:p>
          <a:endParaRPr lang="ru-RU"/>
        </a:p>
      </dgm:t>
    </dgm:pt>
    <dgm:pt modelId="{324524F2-5786-4812-A107-4D9B052DFD61}" type="pres">
      <dgm:prSet presAssocID="{7CEA07B9-38C8-46CF-A059-069A4F8DC3AC}" presName="text_2" presStyleLbl="node1" presStyleIdx="1" presStyleCnt="5" custLinFactNeighborY="8108">
        <dgm:presLayoutVars>
          <dgm:bulletEnabled val="1"/>
        </dgm:presLayoutVars>
      </dgm:prSet>
      <dgm:spPr/>
      <dgm:t>
        <a:bodyPr/>
        <a:lstStyle/>
        <a:p>
          <a:endParaRPr lang="ru-RU"/>
        </a:p>
      </dgm:t>
    </dgm:pt>
    <dgm:pt modelId="{F9E1BFFF-B3D9-4ADE-99B8-D1D76793B78D}" type="pres">
      <dgm:prSet presAssocID="{7CEA07B9-38C8-46CF-A059-069A4F8DC3AC}" presName="accent_2" presStyleCnt="0"/>
      <dgm:spPr/>
      <dgm:t>
        <a:bodyPr/>
        <a:lstStyle/>
        <a:p>
          <a:endParaRPr lang="ru-RU"/>
        </a:p>
      </dgm:t>
    </dgm:pt>
    <dgm:pt modelId="{5AC8424D-626A-42A4-A8AB-6A4D527D2140}" type="pres">
      <dgm:prSet presAssocID="{7CEA07B9-38C8-46CF-A059-069A4F8DC3AC}" presName="accentRepeatNode" presStyleLbl="solidFgAcc1" presStyleIdx="1" presStyleCnt="5"/>
      <dgm:spPr/>
      <dgm:t>
        <a:bodyPr/>
        <a:lstStyle/>
        <a:p>
          <a:endParaRPr lang="ru-RU"/>
        </a:p>
      </dgm:t>
    </dgm:pt>
    <dgm:pt modelId="{640F80C6-4D93-47A9-A45C-EAEBA37C4496}" type="pres">
      <dgm:prSet presAssocID="{37674934-1455-4C2B-8BB7-C1AB9E463B5A}" presName="text_3" presStyleLbl="node1" presStyleIdx="2" presStyleCnt="5">
        <dgm:presLayoutVars>
          <dgm:bulletEnabled val="1"/>
        </dgm:presLayoutVars>
      </dgm:prSet>
      <dgm:spPr/>
      <dgm:t>
        <a:bodyPr/>
        <a:lstStyle/>
        <a:p>
          <a:endParaRPr lang="ru-RU"/>
        </a:p>
      </dgm:t>
    </dgm:pt>
    <dgm:pt modelId="{28DB9BD3-E020-4FEF-8E58-D98B6E19608F}" type="pres">
      <dgm:prSet presAssocID="{37674934-1455-4C2B-8BB7-C1AB9E463B5A}" presName="accent_3" presStyleCnt="0"/>
      <dgm:spPr/>
      <dgm:t>
        <a:bodyPr/>
        <a:lstStyle/>
        <a:p>
          <a:endParaRPr lang="ru-RU"/>
        </a:p>
      </dgm:t>
    </dgm:pt>
    <dgm:pt modelId="{D267CD84-F7BF-44BC-B821-2DC4DEDD66BB}" type="pres">
      <dgm:prSet presAssocID="{37674934-1455-4C2B-8BB7-C1AB9E463B5A}" presName="accentRepeatNode" presStyleLbl="solidFgAcc1" presStyleIdx="2" presStyleCnt="5"/>
      <dgm:spPr/>
      <dgm:t>
        <a:bodyPr/>
        <a:lstStyle/>
        <a:p>
          <a:endParaRPr lang="ru-RU"/>
        </a:p>
      </dgm:t>
    </dgm:pt>
    <dgm:pt modelId="{DB684089-586F-41F6-BB0F-A8778B276924}" type="pres">
      <dgm:prSet presAssocID="{BAD67B50-7A83-4D9D-8706-83C09B026B61}" presName="text_4" presStyleLbl="node1" presStyleIdx="3" presStyleCnt="5">
        <dgm:presLayoutVars>
          <dgm:bulletEnabled val="1"/>
        </dgm:presLayoutVars>
      </dgm:prSet>
      <dgm:spPr/>
      <dgm:t>
        <a:bodyPr/>
        <a:lstStyle/>
        <a:p>
          <a:endParaRPr lang="ru-RU"/>
        </a:p>
      </dgm:t>
    </dgm:pt>
    <dgm:pt modelId="{C0358C27-A017-44EC-A90F-91C9D4C5BD21}" type="pres">
      <dgm:prSet presAssocID="{BAD67B50-7A83-4D9D-8706-83C09B026B61}" presName="accent_4" presStyleCnt="0"/>
      <dgm:spPr/>
      <dgm:t>
        <a:bodyPr/>
        <a:lstStyle/>
        <a:p>
          <a:endParaRPr lang="ru-RU"/>
        </a:p>
      </dgm:t>
    </dgm:pt>
    <dgm:pt modelId="{69B92218-3813-4C04-8C1D-7FF5969AD367}" type="pres">
      <dgm:prSet presAssocID="{BAD67B50-7A83-4D9D-8706-83C09B026B61}" presName="accentRepeatNode" presStyleLbl="solidFgAcc1" presStyleIdx="3" presStyleCnt="5"/>
      <dgm:spPr/>
      <dgm:t>
        <a:bodyPr/>
        <a:lstStyle/>
        <a:p>
          <a:endParaRPr lang="ru-RU"/>
        </a:p>
      </dgm:t>
    </dgm:pt>
    <dgm:pt modelId="{CF74E7F6-87B6-437C-B6D9-31D8F0231C5D}" type="pres">
      <dgm:prSet presAssocID="{B63650E1-84CA-49A4-A247-62935A66FA5D}" presName="text_5" presStyleLbl="node1" presStyleIdx="4" presStyleCnt="5">
        <dgm:presLayoutVars>
          <dgm:bulletEnabled val="1"/>
        </dgm:presLayoutVars>
      </dgm:prSet>
      <dgm:spPr/>
      <dgm:t>
        <a:bodyPr/>
        <a:lstStyle/>
        <a:p>
          <a:endParaRPr lang="ru-RU"/>
        </a:p>
      </dgm:t>
    </dgm:pt>
    <dgm:pt modelId="{EB612E3A-8616-44A4-A307-AA5E771A422F}" type="pres">
      <dgm:prSet presAssocID="{B63650E1-84CA-49A4-A247-62935A66FA5D}" presName="accent_5" presStyleCnt="0"/>
      <dgm:spPr/>
      <dgm:t>
        <a:bodyPr/>
        <a:lstStyle/>
        <a:p>
          <a:endParaRPr lang="ru-RU"/>
        </a:p>
      </dgm:t>
    </dgm:pt>
    <dgm:pt modelId="{4D72C5A4-BC1A-48F0-BA78-A2325A9C4317}" type="pres">
      <dgm:prSet presAssocID="{B63650E1-84CA-49A4-A247-62935A66FA5D}" presName="accentRepeatNode" presStyleLbl="solidFgAcc1" presStyleIdx="4" presStyleCnt="5"/>
      <dgm:spPr/>
      <dgm:t>
        <a:bodyPr/>
        <a:lstStyle/>
        <a:p>
          <a:endParaRPr lang="ru-RU"/>
        </a:p>
      </dgm:t>
    </dgm:pt>
  </dgm:ptLst>
  <dgm:cxnLst>
    <dgm:cxn modelId="{8A2B5CAB-EB0F-44D0-ADDB-8734FC20C7A2}" srcId="{39579801-56BC-4918-8DA7-FC0A4F841900}" destId="{37674934-1455-4C2B-8BB7-C1AB9E463B5A}" srcOrd="2" destOrd="0" parTransId="{6FE986D5-725E-41D2-9324-94FF99F6421C}" sibTransId="{8A00DBC2-4B30-474B-AC28-D5F03DEA0A03}"/>
    <dgm:cxn modelId="{156DC04F-49F1-42C7-BBBE-A22819CA4772}" srcId="{39579801-56BC-4918-8DA7-FC0A4F841900}" destId="{7CEA07B9-38C8-46CF-A059-069A4F8DC3AC}" srcOrd="1" destOrd="0" parTransId="{59FEBD15-78F1-401D-995A-779ABA9DFF3D}" sibTransId="{607CA2FC-1761-4E5C-A908-163E77D8A4A3}"/>
    <dgm:cxn modelId="{BB7CB9B0-4D96-435C-A2A6-7AE799EE7096}" type="presOf" srcId="{BAD67B50-7A83-4D9D-8706-83C09B026B61}" destId="{DB684089-586F-41F6-BB0F-A8778B276924}" srcOrd="0" destOrd="0" presId="urn:microsoft.com/office/officeart/2008/layout/VerticalCurvedList"/>
    <dgm:cxn modelId="{5BFCBFC8-ED3C-4AD8-9D78-89FEE4BB0D59}" type="presOf" srcId="{39579801-56BC-4918-8DA7-FC0A4F841900}" destId="{1A79CA5C-6F88-4E9A-95D4-4B80D3A082FD}" srcOrd="0" destOrd="0" presId="urn:microsoft.com/office/officeart/2008/layout/VerticalCurvedList"/>
    <dgm:cxn modelId="{2B95EE42-654F-458B-9A30-3E80755A08BF}" type="presOf" srcId="{AEBDA604-2A91-4778-8DFF-9ED7015678EA}" destId="{79766A3E-01AE-4716-9B22-3772A875E963}" srcOrd="0" destOrd="0" presId="urn:microsoft.com/office/officeart/2008/layout/VerticalCurvedList"/>
    <dgm:cxn modelId="{158A3FC6-A859-410F-8307-7CFBC4E39348}" type="presOf" srcId="{70136D32-043D-4915-8603-E42A387964F2}" destId="{FFB337B8-DA67-49CB-A5A9-C6430F9867ED}" srcOrd="0" destOrd="0" presId="urn:microsoft.com/office/officeart/2008/layout/VerticalCurvedList"/>
    <dgm:cxn modelId="{0E8E22C7-CEF5-4844-BDB9-F7084BF9D371}" srcId="{39579801-56BC-4918-8DA7-FC0A4F841900}" destId="{B63650E1-84CA-49A4-A247-62935A66FA5D}" srcOrd="4" destOrd="0" parTransId="{43DE886A-2656-4A10-8E18-F7F20FB1F46B}" sibTransId="{A77C5E54-43EF-4E47-94A0-45376ABC72CC}"/>
    <dgm:cxn modelId="{A697FADD-A1CF-4415-9831-2DD96259AC75}" srcId="{39579801-56BC-4918-8DA7-FC0A4F841900}" destId="{AEBDA604-2A91-4778-8DFF-9ED7015678EA}" srcOrd="0" destOrd="0" parTransId="{61827961-CB27-4F36-A6CC-F3E2AE0EC3F4}" sibTransId="{70136D32-043D-4915-8603-E42A387964F2}"/>
    <dgm:cxn modelId="{E1B19DEC-40B4-4748-843A-5D43A3EB6802}" srcId="{39579801-56BC-4918-8DA7-FC0A4F841900}" destId="{BAD67B50-7A83-4D9D-8706-83C09B026B61}" srcOrd="3" destOrd="0" parTransId="{85DE5E70-4160-4DE3-A6D6-63105F43CAF9}" sibTransId="{390DD1FA-5B58-41B4-A27E-E8D244443391}"/>
    <dgm:cxn modelId="{FC7BDD42-0B15-42D0-A48C-15CDAA8FB0D8}" type="presOf" srcId="{7CEA07B9-38C8-46CF-A059-069A4F8DC3AC}" destId="{324524F2-5786-4812-A107-4D9B052DFD61}" srcOrd="0" destOrd="0" presId="urn:microsoft.com/office/officeart/2008/layout/VerticalCurvedList"/>
    <dgm:cxn modelId="{2C01C22D-5BDC-48D1-A7C4-EE5CBAC26B33}" type="presOf" srcId="{37674934-1455-4C2B-8BB7-C1AB9E463B5A}" destId="{640F80C6-4D93-47A9-A45C-EAEBA37C4496}" srcOrd="0" destOrd="0" presId="urn:microsoft.com/office/officeart/2008/layout/VerticalCurvedList"/>
    <dgm:cxn modelId="{434E73C2-7550-4B52-ADEE-DB618E5967EB}" type="presOf" srcId="{B63650E1-84CA-49A4-A247-62935A66FA5D}" destId="{CF74E7F6-87B6-437C-B6D9-31D8F0231C5D}" srcOrd="0" destOrd="0" presId="urn:microsoft.com/office/officeart/2008/layout/VerticalCurvedList"/>
    <dgm:cxn modelId="{76350623-940B-4311-B1AE-5CF3534DEDD6}" type="presParOf" srcId="{1A79CA5C-6F88-4E9A-95D4-4B80D3A082FD}" destId="{E26A3053-854F-4494-AACF-28D30719721F}" srcOrd="0" destOrd="0" presId="urn:microsoft.com/office/officeart/2008/layout/VerticalCurvedList"/>
    <dgm:cxn modelId="{5EC2D472-EFD0-4922-8216-9383D658BD7A}" type="presParOf" srcId="{E26A3053-854F-4494-AACF-28D30719721F}" destId="{C32CD497-ECA4-49D8-9A96-836B214071AE}" srcOrd="0" destOrd="0" presId="urn:microsoft.com/office/officeart/2008/layout/VerticalCurvedList"/>
    <dgm:cxn modelId="{AC316273-7BE6-4008-AB05-370DB1979FF6}" type="presParOf" srcId="{C32CD497-ECA4-49D8-9A96-836B214071AE}" destId="{5445EEC7-B0D4-4079-87B5-6314A55A0698}" srcOrd="0" destOrd="0" presId="urn:microsoft.com/office/officeart/2008/layout/VerticalCurvedList"/>
    <dgm:cxn modelId="{BDE0BB95-BA4F-4F52-A190-0D679D7A124C}" type="presParOf" srcId="{C32CD497-ECA4-49D8-9A96-836B214071AE}" destId="{FFB337B8-DA67-49CB-A5A9-C6430F9867ED}" srcOrd="1" destOrd="0" presId="urn:microsoft.com/office/officeart/2008/layout/VerticalCurvedList"/>
    <dgm:cxn modelId="{A8A9C067-ADF1-41C3-8EEE-20074CC21E4C}" type="presParOf" srcId="{C32CD497-ECA4-49D8-9A96-836B214071AE}" destId="{37A20B89-7235-4099-A059-659E19AADA79}" srcOrd="2" destOrd="0" presId="urn:microsoft.com/office/officeart/2008/layout/VerticalCurvedList"/>
    <dgm:cxn modelId="{4D80FD53-FCA9-412C-9000-C52532393E44}" type="presParOf" srcId="{C32CD497-ECA4-49D8-9A96-836B214071AE}" destId="{8BBA52A0-2A6F-4232-9EAC-527842D689D2}" srcOrd="3" destOrd="0" presId="urn:microsoft.com/office/officeart/2008/layout/VerticalCurvedList"/>
    <dgm:cxn modelId="{CD49CE70-B6E0-4D08-BD0A-63347E6298E6}" type="presParOf" srcId="{E26A3053-854F-4494-AACF-28D30719721F}" destId="{79766A3E-01AE-4716-9B22-3772A875E963}" srcOrd="1" destOrd="0" presId="urn:microsoft.com/office/officeart/2008/layout/VerticalCurvedList"/>
    <dgm:cxn modelId="{5E11CE46-72BA-41E2-BA6A-B3F0329347AC}" type="presParOf" srcId="{E26A3053-854F-4494-AACF-28D30719721F}" destId="{87AAF74D-5593-47B1-808C-4E1214065815}" srcOrd="2" destOrd="0" presId="urn:microsoft.com/office/officeart/2008/layout/VerticalCurvedList"/>
    <dgm:cxn modelId="{4D844C61-9460-4475-A601-702B4AFC12C4}" type="presParOf" srcId="{87AAF74D-5593-47B1-808C-4E1214065815}" destId="{5F374A82-32B1-4E15-A5B8-E1C5476EE4AA}" srcOrd="0" destOrd="0" presId="urn:microsoft.com/office/officeart/2008/layout/VerticalCurvedList"/>
    <dgm:cxn modelId="{2E91CA1E-FEA7-4F58-8365-9EEA3115BF57}" type="presParOf" srcId="{E26A3053-854F-4494-AACF-28D30719721F}" destId="{324524F2-5786-4812-A107-4D9B052DFD61}" srcOrd="3" destOrd="0" presId="urn:microsoft.com/office/officeart/2008/layout/VerticalCurvedList"/>
    <dgm:cxn modelId="{4E7AB286-BBE5-4D8A-A4E3-944F19FFF5AB}" type="presParOf" srcId="{E26A3053-854F-4494-AACF-28D30719721F}" destId="{F9E1BFFF-B3D9-4ADE-99B8-D1D76793B78D}" srcOrd="4" destOrd="0" presId="urn:microsoft.com/office/officeart/2008/layout/VerticalCurvedList"/>
    <dgm:cxn modelId="{DC9DB223-A9CE-4163-AB96-D0F781FC7BC6}" type="presParOf" srcId="{F9E1BFFF-B3D9-4ADE-99B8-D1D76793B78D}" destId="{5AC8424D-626A-42A4-A8AB-6A4D527D2140}" srcOrd="0" destOrd="0" presId="urn:microsoft.com/office/officeart/2008/layout/VerticalCurvedList"/>
    <dgm:cxn modelId="{DFC6611B-F16D-4F4E-9FDD-FA8EB2A220F3}" type="presParOf" srcId="{E26A3053-854F-4494-AACF-28D30719721F}" destId="{640F80C6-4D93-47A9-A45C-EAEBA37C4496}" srcOrd="5" destOrd="0" presId="urn:microsoft.com/office/officeart/2008/layout/VerticalCurvedList"/>
    <dgm:cxn modelId="{83F99B84-A83B-4071-9B84-FA85F48C8944}" type="presParOf" srcId="{E26A3053-854F-4494-AACF-28D30719721F}" destId="{28DB9BD3-E020-4FEF-8E58-D98B6E19608F}" srcOrd="6" destOrd="0" presId="urn:microsoft.com/office/officeart/2008/layout/VerticalCurvedList"/>
    <dgm:cxn modelId="{321ADE4D-BD11-4E03-8566-CBDBDF76185A}" type="presParOf" srcId="{28DB9BD3-E020-4FEF-8E58-D98B6E19608F}" destId="{D267CD84-F7BF-44BC-B821-2DC4DEDD66BB}" srcOrd="0" destOrd="0" presId="urn:microsoft.com/office/officeart/2008/layout/VerticalCurvedList"/>
    <dgm:cxn modelId="{02C6EDAC-DAD7-4679-9E6E-59161B8DBA3F}" type="presParOf" srcId="{E26A3053-854F-4494-AACF-28D30719721F}" destId="{DB684089-586F-41F6-BB0F-A8778B276924}" srcOrd="7" destOrd="0" presId="urn:microsoft.com/office/officeart/2008/layout/VerticalCurvedList"/>
    <dgm:cxn modelId="{7A8A4FCE-81FB-441C-BB38-BAE21421CC28}" type="presParOf" srcId="{E26A3053-854F-4494-AACF-28D30719721F}" destId="{C0358C27-A017-44EC-A90F-91C9D4C5BD21}" srcOrd="8" destOrd="0" presId="urn:microsoft.com/office/officeart/2008/layout/VerticalCurvedList"/>
    <dgm:cxn modelId="{1659648C-62D3-4120-A731-592284612F2F}" type="presParOf" srcId="{C0358C27-A017-44EC-A90F-91C9D4C5BD21}" destId="{69B92218-3813-4C04-8C1D-7FF5969AD367}" srcOrd="0" destOrd="0" presId="urn:microsoft.com/office/officeart/2008/layout/VerticalCurvedList"/>
    <dgm:cxn modelId="{B29EF7EE-CAA9-4A9D-9D37-EBE91687B04F}" type="presParOf" srcId="{E26A3053-854F-4494-AACF-28D30719721F}" destId="{CF74E7F6-87B6-437C-B6D9-31D8F0231C5D}" srcOrd="9" destOrd="0" presId="urn:microsoft.com/office/officeart/2008/layout/VerticalCurvedList"/>
    <dgm:cxn modelId="{212F33BC-CE48-4727-830D-AC363EB8BCEF}" type="presParOf" srcId="{E26A3053-854F-4494-AACF-28D30719721F}" destId="{EB612E3A-8616-44A4-A307-AA5E771A422F}" srcOrd="10" destOrd="0" presId="urn:microsoft.com/office/officeart/2008/layout/VerticalCurvedList"/>
    <dgm:cxn modelId="{22BE51B1-6FB2-476B-AA49-6D77185D3D6C}" type="presParOf" srcId="{EB612E3A-8616-44A4-A307-AA5E771A422F}" destId="{4D72C5A4-BC1A-48F0-BA78-A2325A9C4317}"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373A373-7807-4E91-A268-922D26358F9E}"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ru-RU"/>
        </a:p>
      </dgm:t>
    </dgm:pt>
    <dgm:pt modelId="{DB7739C5-B70D-4008-B8DE-C7E9B7E38E76}">
      <dgm:prSet custT="1"/>
      <dgm:spPr/>
      <dgm:t>
        <a:bodyPr/>
        <a:lstStyle/>
        <a:p>
          <a:pPr rtl="0"/>
          <a:r>
            <a:rPr lang="en-US" sz="2000" dirty="0" smtClean="0">
              <a:solidFill>
                <a:srgbClr val="0070C0"/>
              </a:solidFill>
              <a:latin typeface="Times New Roman" panose="02020603050405020304" pitchFamily="18" charset="0"/>
              <a:cs typeface="Times New Roman" panose="02020603050405020304" pitchFamily="18" charset="0"/>
            </a:rPr>
            <a:t>The lug cap is similar to the threaded screw cap and operates on the same principle.</a:t>
          </a:r>
          <a:endParaRPr lang="uk-UA" sz="2000" dirty="0">
            <a:solidFill>
              <a:srgbClr val="0070C0"/>
            </a:solidFill>
            <a:latin typeface="Times New Roman" panose="02020603050405020304" pitchFamily="18" charset="0"/>
            <a:cs typeface="Times New Roman" panose="02020603050405020304" pitchFamily="18" charset="0"/>
          </a:endParaRPr>
        </a:p>
      </dgm:t>
    </dgm:pt>
    <dgm:pt modelId="{9BD1A837-F22F-4D9F-8383-CDDE70029C85}" type="parTrans" cxnId="{A0A5B7B5-037E-4976-A025-F73CA5E8806C}">
      <dgm:prSet/>
      <dgm:spPr/>
      <dgm:t>
        <a:bodyPr/>
        <a:lstStyle/>
        <a:p>
          <a:endParaRPr lang="ru-RU"/>
        </a:p>
      </dgm:t>
    </dgm:pt>
    <dgm:pt modelId="{8F1117CC-D185-4F94-8716-631E56DABC47}" type="sibTrans" cxnId="{A0A5B7B5-037E-4976-A025-F73CA5E8806C}">
      <dgm:prSet/>
      <dgm:spPr/>
      <dgm:t>
        <a:bodyPr/>
        <a:lstStyle/>
        <a:p>
          <a:endParaRPr lang="ru-RU"/>
        </a:p>
      </dgm:t>
    </dgm:pt>
    <dgm:pt modelId="{01360CC1-0873-4567-B310-50DA7D3CA893}">
      <dgm:prSet custT="1"/>
      <dgm:spPr/>
      <dgm:t>
        <a:bodyPr/>
        <a:lstStyle/>
        <a:p>
          <a:pPr rtl="0"/>
          <a:r>
            <a:rPr lang="en-US" sz="2000" dirty="0" smtClean="0">
              <a:solidFill>
                <a:srgbClr val="0070C0"/>
              </a:solidFill>
              <a:latin typeface="Times New Roman" panose="02020603050405020304" pitchFamily="18" charset="0"/>
              <a:cs typeface="Times New Roman" panose="02020603050405020304" pitchFamily="18" charset="0"/>
            </a:rPr>
            <a:t>It is simply an interrupted thread on the glass finish, instead of a continuous thread.</a:t>
          </a:r>
          <a:endParaRPr lang="uk-UA" sz="2000" dirty="0">
            <a:solidFill>
              <a:srgbClr val="0070C0"/>
            </a:solidFill>
            <a:latin typeface="Times New Roman" panose="02020603050405020304" pitchFamily="18" charset="0"/>
            <a:cs typeface="Times New Roman" panose="02020603050405020304" pitchFamily="18" charset="0"/>
          </a:endParaRPr>
        </a:p>
      </dgm:t>
    </dgm:pt>
    <dgm:pt modelId="{F8DB6F9A-1180-4313-94C5-BA615687746B}" type="parTrans" cxnId="{E7A07680-6EAF-43F8-9B48-653CA7A5A51D}">
      <dgm:prSet/>
      <dgm:spPr/>
      <dgm:t>
        <a:bodyPr/>
        <a:lstStyle/>
        <a:p>
          <a:endParaRPr lang="ru-RU"/>
        </a:p>
      </dgm:t>
    </dgm:pt>
    <dgm:pt modelId="{52DE30A7-1826-41E7-A730-0D0DE6835A89}" type="sibTrans" cxnId="{E7A07680-6EAF-43F8-9B48-653CA7A5A51D}">
      <dgm:prSet/>
      <dgm:spPr/>
      <dgm:t>
        <a:bodyPr/>
        <a:lstStyle/>
        <a:p>
          <a:endParaRPr lang="ru-RU"/>
        </a:p>
      </dgm:t>
    </dgm:pt>
    <dgm:pt modelId="{EC48B1C6-42B9-485D-8F61-A5853048F449}">
      <dgm:prSet custT="1"/>
      <dgm:spPr/>
      <dgm:t>
        <a:bodyPr/>
        <a:lstStyle/>
        <a:p>
          <a:pPr rtl="0"/>
          <a:r>
            <a:rPr lang="en-US" sz="2000" dirty="0" smtClean="0">
              <a:solidFill>
                <a:srgbClr val="0070C0"/>
              </a:solidFill>
              <a:latin typeface="Times New Roman" panose="02020603050405020304" pitchFamily="18" charset="0"/>
              <a:cs typeface="Times New Roman" panose="02020603050405020304" pitchFamily="18" charset="0"/>
            </a:rPr>
            <a:t>Unlike the threaded closure, it requires only a quarter turn.</a:t>
          </a:r>
          <a:endParaRPr lang="uk-UA" sz="2000" dirty="0">
            <a:solidFill>
              <a:srgbClr val="0070C0"/>
            </a:solidFill>
            <a:latin typeface="Times New Roman" panose="02020603050405020304" pitchFamily="18" charset="0"/>
            <a:cs typeface="Times New Roman" panose="02020603050405020304" pitchFamily="18" charset="0"/>
          </a:endParaRPr>
        </a:p>
      </dgm:t>
    </dgm:pt>
    <dgm:pt modelId="{9313FC4C-A79D-41F7-A559-2855446172ED}" type="parTrans" cxnId="{D064F2A1-3867-4C11-9A8B-3FB44ABD2AFD}">
      <dgm:prSet/>
      <dgm:spPr/>
      <dgm:t>
        <a:bodyPr/>
        <a:lstStyle/>
        <a:p>
          <a:endParaRPr lang="ru-RU"/>
        </a:p>
      </dgm:t>
    </dgm:pt>
    <dgm:pt modelId="{AEB2E11C-C2B0-4403-873F-158F7FF729CC}" type="sibTrans" cxnId="{D064F2A1-3867-4C11-9A8B-3FB44ABD2AFD}">
      <dgm:prSet/>
      <dgm:spPr/>
      <dgm:t>
        <a:bodyPr/>
        <a:lstStyle/>
        <a:p>
          <a:endParaRPr lang="ru-RU"/>
        </a:p>
      </dgm:t>
    </dgm:pt>
    <dgm:pt modelId="{ABF3DCB2-BC27-4010-A686-950E818C5EDE}">
      <dgm:prSet custT="1"/>
      <dgm:spPr/>
      <dgm:t>
        <a:bodyPr/>
        <a:lstStyle/>
        <a:p>
          <a:pPr rtl="0"/>
          <a:r>
            <a:rPr lang="en-US" sz="2000" dirty="0" smtClean="0">
              <a:solidFill>
                <a:srgbClr val="0070C0"/>
              </a:solidFill>
              <a:latin typeface="Times New Roman" panose="02020603050405020304" pitchFamily="18" charset="0"/>
              <a:cs typeface="Times New Roman" panose="02020603050405020304" pitchFamily="18" charset="0"/>
            </a:rPr>
            <a:t>The lug cap is used for both normal atmosphere pressure and vacuum pressure closing.</a:t>
          </a:r>
          <a:endParaRPr lang="uk-UA" sz="2000" dirty="0">
            <a:solidFill>
              <a:srgbClr val="0070C0"/>
            </a:solidFill>
            <a:latin typeface="Times New Roman" panose="02020603050405020304" pitchFamily="18" charset="0"/>
            <a:cs typeface="Times New Roman" panose="02020603050405020304" pitchFamily="18" charset="0"/>
          </a:endParaRPr>
        </a:p>
      </dgm:t>
    </dgm:pt>
    <dgm:pt modelId="{4EF50F58-391D-4EA5-9C36-A5295CB88C55}" type="parTrans" cxnId="{FF67969F-A861-44A4-961B-6BBDA211BAC3}">
      <dgm:prSet/>
      <dgm:spPr/>
      <dgm:t>
        <a:bodyPr/>
        <a:lstStyle/>
        <a:p>
          <a:endParaRPr lang="ru-RU"/>
        </a:p>
      </dgm:t>
    </dgm:pt>
    <dgm:pt modelId="{7F10D421-313B-4EAD-896A-B52EDB789588}" type="sibTrans" cxnId="{FF67969F-A861-44A4-961B-6BBDA211BAC3}">
      <dgm:prSet/>
      <dgm:spPr/>
      <dgm:t>
        <a:bodyPr/>
        <a:lstStyle/>
        <a:p>
          <a:endParaRPr lang="ru-RU"/>
        </a:p>
      </dgm:t>
    </dgm:pt>
    <dgm:pt modelId="{31476D3B-F4F0-4D42-8A2A-074CA0577259}" type="pres">
      <dgm:prSet presAssocID="{4373A373-7807-4E91-A268-922D26358F9E}" presName="vert0" presStyleCnt="0">
        <dgm:presLayoutVars>
          <dgm:dir/>
          <dgm:animOne val="branch"/>
          <dgm:animLvl val="lvl"/>
        </dgm:presLayoutVars>
      </dgm:prSet>
      <dgm:spPr/>
      <dgm:t>
        <a:bodyPr/>
        <a:lstStyle/>
        <a:p>
          <a:endParaRPr lang="ru-RU"/>
        </a:p>
      </dgm:t>
    </dgm:pt>
    <dgm:pt modelId="{80EEFE06-F162-447D-B965-365DF5214C07}" type="pres">
      <dgm:prSet presAssocID="{DB7739C5-B70D-4008-B8DE-C7E9B7E38E76}" presName="thickLine" presStyleLbl="alignNode1" presStyleIdx="0" presStyleCnt="4"/>
      <dgm:spPr/>
    </dgm:pt>
    <dgm:pt modelId="{123DADC0-B260-4D0E-8532-2177E57D20E7}" type="pres">
      <dgm:prSet presAssocID="{DB7739C5-B70D-4008-B8DE-C7E9B7E38E76}" presName="horz1" presStyleCnt="0"/>
      <dgm:spPr/>
    </dgm:pt>
    <dgm:pt modelId="{08C121DD-90D6-469D-86F5-DBAA7B62A70B}" type="pres">
      <dgm:prSet presAssocID="{DB7739C5-B70D-4008-B8DE-C7E9B7E38E76}" presName="tx1" presStyleLbl="revTx" presStyleIdx="0" presStyleCnt="4"/>
      <dgm:spPr/>
      <dgm:t>
        <a:bodyPr/>
        <a:lstStyle/>
        <a:p>
          <a:endParaRPr lang="ru-RU"/>
        </a:p>
      </dgm:t>
    </dgm:pt>
    <dgm:pt modelId="{A234225F-5652-487D-B45E-7E81767A52FB}" type="pres">
      <dgm:prSet presAssocID="{DB7739C5-B70D-4008-B8DE-C7E9B7E38E76}" presName="vert1" presStyleCnt="0"/>
      <dgm:spPr/>
    </dgm:pt>
    <dgm:pt modelId="{53C78BAF-D912-448C-8FC1-C848B8D8A0B8}" type="pres">
      <dgm:prSet presAssocID="{01360CC1-0873-4567-B310-50DA7D3CA893}" presName="thickLine" presStyleLbl="alignNode1" presStyleIdx="1" presStyleCnt="4"/>
      <dgm:spPr/>
    </dgm:pt>
    <dgm:pt modelId="{60AF9B18-06C1-4684-AFCB-26C6FCC4C181}" type="pres">
      <dgm:prSet presAssocID="{01360CC1-0873-4567-B310-50DA7D3CA893}" presName="horz1" presStyleCnt="0"/>
      <dgm:spPr/>
    </dgm:pt>
    <dgm:pt modelId="{06CC8A2C-6791-4704-AD11-EAD4EC82872B}" type="pres">
      <dgm:prSet presAssocID="{01360CC1-0873-4567-B310-50DA7D3CA893}" presName="tx1" presStyleLbl="revTx" presStyleIdx="1" presStyleCnt="4"/>
      <dgm:spPr/>
      <dgm:t>
        <a:bodyPr/>
        <a:lstStyle/>
        <a:p>
          <a:endParaRPr lang="ru-RU"/>
        </a:p>
      </dgm:t>
    </dgm:pt>
    <dgm:pt modelId="{727A671E-EDBB-4533-A098-FAC5CC66B8B4}" type="pres">
      <dgm:prSet presAssocID="{01360CC1-0873-4567-B310-50DA7D3CA893}" presName="vert1" presStyleCnt="0"/>
      <dgm:spPr/>
    </dgm:pt>
    <dgm:pt modelId="{05F75C2F-5293-4559-9568-8633A32DB8DE}" type="pres">
      <dgm:prSet presAssocID="{EC48B1C6-42B9-485D-8F61-A5853048F449}" presName="thickLine" presStyleLbl="alignNode1" presStyleIdx="2" presStyleCnt="4"/>
      <dgm:spPr/>
    </dgm:pt>
    <dgm:pt modelId="{872C3AD5-F4FE-4E89-8107-B2FA6D1BCC96}" type="pres">
      <dgm:prSet presAssocID="{EC48B1C6-42B9-485D-8F61-A5853048F449}" presName="horz1" presStyleCnt="0"/>
      <dgm:spPr/>
    </dgm:pt>
    <dgm:pt modelId="{5BD10E47-65B1-4291-A93C-1B108D04F743}" type="pres">
      <dgm:prSet presAssocID="{EC48B1C6-42B9-485D-8F61-A5853048F449}" presName="tx1" presStyleLbl="revTx" presStyleIdx="2" presStyleCnt="4"/>
      <dgm:spPr/>
      <dgm:t>
        <a:bodyPr/>
        <a:lstStyle/>
        <a:p>
          <a:endParaRPr lang="ru-RU"/>
        </a:p>
      </dgm:t>
    </dgm:pt>
    <dgm:pt modelId="{1AF1D511-0BF7-418D-B598-A67FD1F43D0B}" type="pres">
      <dgm:prSet presAssocID="{EC48B1C6-42B9-485D-8F61-A5853048F449}" presName="vert1" presStyleCnt="0"/>
      <dgm:spPr/>
    </dgm:pt>
    <dgm:pt modelId="{BC694260-1A6F-46E4-9EB5-1BCB32B75DB2}" type="pres">
      <dgm:prSet presAssocID="{ABF3DCB2-BC27-4010-A686-950E818C5EDE}" presName="thickLine" presStyleLbl="alignNode1" presStyleIdx="3" presStyleCnt="4"/>
      <dgm:spPr/>
    </dgm:pt>
    <dgm:pt modelId="{9497E894-384F-4E23-91E5-B64B79EDE442}" type="pres">
      <dgm:prSet presAssocID="{ABF3DCB2-BC27-4010-A686-950E818C5EDE}" presName="horz1" presStyleCnt="0"/>
      <dgm:spPr/>
    </dgm:pt>
    <dgm:pt modelId="{F02C20C8-6703-4397-9770-8295E13096E6}" type="pres">
      <dgm:prSet presAssocID="{ABF3DCB2-BC27-4010-A686-950E818C5EDE}" presName="tx1" presStyleLbl="revTx" presStyleIdx="3" presStyleCnt="4"/>
      <dgm:spPr/>
      <dgm:t>
        <a:bodyPr/>
        <a:lstStyle/>
        <a:p>
          <a:endParaRPr lang="ru-RU"/>
        </a:p>
      </dgm:t>
    </dgm:pt>
    <dgm:pt modelId="{79EBF915-88E2-4927-87F3-27CD99739B7D}" type="pres">
      <dgm:prSet presAssocID="{ABF3DCB2-BC27-4010-A686-950E818C5EDE}" presName="vert1" presStyleCnt="0"/>
      <dgm:spPr/>
    </dgm:pt>
  </dgm:ptLst>
  <dgm:cxnLst>
    <dgm:cxn modelId="{77DB929A-2145-4442-99B0-7CD36952E52C}" type="presOf" srcId="{ABF3DCB2-BC27-4010-A686-950E818C5EDE}" destId="{F02C20C8-6703-4397-9770-8295E13096E6}" srcOrd="0" destOrd="0" presId="urn:microsoft.com/office/officeart/2008/layout/LinedList"/>
    <dgm:cxn modelId="{D064F2A1-3867-4C11-9A8B-3FB44ABD2AFD}" srcId="{4373A373-7807-4E91-A268-922D26358F9E}" destId="{EC48B1C6-42B9-485D-8F61-A5853048F449}" srcOrd="2" destOrd="0" parTransId="{9313FC4C-A79D-41F7-A559-2855446172ED}" sibTransId="{AEB2E11C-C2B0-4403-873F-158F7FF729CC}"/>
    <dgm:cxn modelId="{A0A5B7B5-037E-4976-A025-F73CA5E8806C}" srcId="{4373A373-7807-4E91-A268-922D26358F9E}" destId="{DB7739C5-B70D-4008-B8DE-C7E9B7E38E76}" srcOrd="0" destOrd="0" parTransId="{9BD1A837-F22F-4D9F-8383-CDDE70029C85}" sibTransId="{8F1117CC-D185-4F94-8716-631E56DABC47}"/>
    <dgm:cxn modelId="{55B540E2-15E3-469B-B61F-70FF5855F171}" type="presOf" srcId="{4373A373-7807-4E91-A268-922D26358F9E}" destId="{31476D3B-F4F0-4D42-8A2A-074CA0577259}" srcOrd="0" destOrd="0" presId="urn:microsoft.com/office/officeart/2008/layout/LinedList"/>
    <dgm:cxn modelId="{96DB9FE2-5D4C-4DDC-8696-D259D0AE64A0}" type="presOf" srcId="{DB7739C5-B70D-4008-B8DE-C7E9B7E38E76}" destId="{08C121DD-90D6-469D-86F5-DBAA7B62A70B}" srcOrd="0" destOrd="0" presId="urn:microsoft.com/office/officeart/2008/layout/LinedList"/>
    <dgm:cxn modelId="{E7A07680-6EAF-43F8-9B48-653CA7A5A51D}" srcId="{4373A373-7807-4E91-A268-922D26358F9E}" destId="{01360CC1-0873-4567-B310-50DA7D3CA893}" srcOrd="1" destOrd="0" parTransId="{F8DB6F9A-1180-4313-94C5-BA615687746B}" sibTransId="{52DE30A7-1826-41E7-A730-0D0DE6835A89}"/>
    <dgm:cxn modelId="{32DD536A-2C16-488B-86F2-D05FD9408470}" type="presOf" srcId="{01360CC1-0873-4567-B310-50DA7D3CA893}" destId="{06CC8A2C-6791-4704-AD11-EAD4EC82872B}" srcOrd="0" destOrd="0" presId="urn:microsoft.com/office/officeart/2008/layout/LinedList"/>
    <dgm:cxn modelId="{FF67969F-A861-44A4-961B-6BBDA211BAC3}" srcId="{4373A373-7807-4E91-A268-922D26358F9E}" destId="{ABF3DCB2-BC27-4010-A686-950E818C5EDE}" srcOrd="3" destOrd="0" parTransId="{4EF50F58-391D-4EA5-9C36-A5295CB88C55}" sibTransId="{7F10D421-313B-4EAD-896A-B52EDB789588}"/>
    <dgm:cxn modelId="{CBF5E94D-8FC2-4FC9-AE19-F23270EA11CD}" type="presOf" srcId="{EC48B1C6-42B9-485D-8F61-A5853048F449}" destId="{5BD10E47-65B1-4291-A93C-1B108D04F743}" srcOrd="0" destOrd="0" presId="urn:microsoft.com/office/officeart/2008/layout/LinedList"/>
    <dgm:cxn modelId="{BAF86413-8BF5-4429-9CE5-3084ACA4E667}" type="presParOf" srcId="{31476D3B-F4F0-4D42-8A2A-074CA0577259}" destId="{80EEFE06-F162-447D-B965-365DF5214C07}" srcOrd="0" destOrd="0" presId="urn:microsoft.com/office/officeart/2008/layout/LinedList"/>
    <dgm:cxn modelId="{1920E4DD-0548-4A27-BB3C-B6B8D7B0CF69}" type="presParOf" srcId="{31476D3B-F4F0-4D42-8A2A-074CA0577259}" destId="{123DADC0-B260-4D0E-8532-2177E57D20E7}" srcOrd="1" destOrd="0" presId="urn:microsoft.com/office/officeart/2008/layout/LinedList"/>
    <dgm:cxn modelId="{0540113D-94E5-4E4F-A6CF-C0C486BE8405}" type="presParOf" srcId="{123DADC0-B260-4D0E-8532-2177E57D20E7}" destId="{08C121DD-90D6-469D-86F5-DBAA7B62A70B}" srcOrd="0" destOrd="0" presId="urn:microsoft.com/office/officeart/2008/layout/LinedList"/>
    <dgm:cxn modelId="{B6112158-CC69-4E0A-9E6F-6922738D88E9}" type="presParOf" srcId="{123DADC0-B260-4D0E-8532-2177E57D20E7}" destId="{A234225F-5652-487D-B45E-7E81767A52FB}" srcOrd="1" destOrd="0" presId="urn:microsoft.com/office/officeart/2008/layout/LinedList"/>
    <dgm:cxn modelId="{75F46C8B-7BF8-44A6-9A3D-B12F700D22D7}" type="presParOf" srcId="{31476D3B-F4F0-4D42-8A2A-074CA0577259}" destId="{53C78BAF-D912-448C-8FC1-C848B8D8A0B8}" srcOrd="2" destOrd="0" presId="urn:microsoft.com/office/officeart/2008/layout/LinedList"/>
    <dgm:cxn modelId="{7BEE5434-5074-41F5-83F0-EDEE449C4C79}" type="presParOf" srcId="{31476D3B-F4F0-4D42-8A2A-074CA0577259}" destId="{60AF9B18-06C1-4684-AFCB-26C6FCC4C181}" srcOrd="3" destOrd="0" presId="urn:microsoft.com/office/officeart/2008/layout/LinedList"/>
    <dgm:cxn modelId="{09EA0833-AC52-42BC-A2BD-D7FD3B07FFFE}" type="presParOf" srcId="{60AF9B18-06C1-4684-AFCB-26C6FCC4C181}" destId="{06CC8A2C-6791-4704-AD11-EAD4EC82872B}" srcOrd="0" destOrd="0" presId="urn:microsoft.com/office/officeart/2008/layout/LinedList"/>
    <dgm:cxn modelId="{502481D4-D616-45A3-B409-56C8F98110D3}" type="presParOf" srcId="{60AF9B18-06C1-4684-AFCB-26C6FCC4C181}" destId="{727A671E-EDBB-4533-A098-FAC5CC66B8B4}" srcOrd="1" destOrd="0" presId="urn:microsoft.com/office/officeart/2008/layout/LinedList"/>
    <dgm:cxn modelId="{09805120-7261-45B9-82D2-A1B624707F30}" type="presParOf" srcId="{31476D3B-F4F0-4D42-8A2A-074CA0577259}" destId="{05F75C2F-5293-4559-9568-8633A32DB8DE}" srcOrd="4" destOrd="0" presId="urn:microsoft.com/office/officeart/2008/layout/LinedList"/>
    <dgm:cxn modelId="{803A8847-4B47-4FC8-9D45-E80119CE5CD7}" type="presParOf" srcId="{31476D3B-F4F0-4D42-8A2A-074CA0577259}" destId="{872C3AD5-F4FE-4E89-8107-B2FA6D1BCC96}" srcOrd="5" destOrd="0" presId="urn:microsoft.com/office/officeart/2008/layout/LinedList"/>
    <dgm:cxn modelId="{3DBF28C0-9CE8-4F54-9167-7798D907CAA2}" type="presParOf" srcId="{872C3AD5-F4FE-4E89-8107-B2FA6D1BCC96}" destId="{5BD10E47-65B1-4291-A93C-1B108D04F743}" srcOrd="0" destOrd="0" presId="urn:microsoft.com/office/officeart/2008/layout/LinedList"/>
    <dgm:cxn modelId="{B3EE9501-E982-4775-B9CE-D5CFB5548B0F}" type="presParOf" srcId="{872C3AD5-F4FE-4E89-8107-B2FA6D1BCC96}" destId="{1AF1D511-0BF7-418D-B598-A67FD1F43D0B}" srcOrd="1" destOrd="0" presId="urn:microsoft.com/office/officeart/2008/layout/LinedList"/>
    <dgm:cxn modelId="{8168D14B-9AE8-453E-9864-3B489BAA24E1}" type="presParOf" srcId="{31476D3B-F4F0-4D42-8A2A-074CA0577259}" destId="{BC694260-1A6F-46E4-9EB5-1BCB32B75DB2}" srcOrd="6" destOrd="0" presId="urn:microsoft.com/office/officeart/2008/layout/LinedList"/>
    <dgm:cxn modelId="{465DBFF7-5277-4A80-ABAE-C5A6D8741F30}" type="presParOf" srcId="{31476D3B-F4F0-4D42-8A2A-074CA0577259}" destId="{9497E894-384F-4E23-91E5-B64B79EDE442}" srcOrd="7" destOrd="0" presId="urn:microsoft.com/office/officeart/2008/layout/LinedList"/>
    <dgm:cxn modelId="{DCBCC8F8-59D9-44BB-B199-92C99F93395D}" type="presParOf" srcId="{9497E894-384F-4E23-91E5-B64B79EDE442}" destId="{F02C20C8-6703-4397-9770-8295E13096E6}" srcOrd="0" destOrd="0" presId="urn:microsoft.com/office/officeart/2008/layout/LinedList"/>
    <dgm:cxn modelId="{DC015279-1340-4A68-A093-FAF4A7D29063}" type="presParOf" srcId="{9497E894-384F-4E23-91E5-B64B79EDE442}" destId="{79EBF915-88E2-4927-87F3-27CD99739B7D}"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40359DD-DC5E-4098-B42B-E90D39C5AE30}" type="doc">
      <dgm:prSet loTypeId="urn:microsoft.com/office/officeart/2005/8/layout/vProcess5" loCatId="process" qsTypeId="urn:microsoft.com/office/officeart/2005/8/quickstyle/simple3" qsCatId="simple" csTypeId="urn:microsoft.com/office/officeart/2005/8/colors/accent1_2" csCatId="accent1"/>
      <dgm:spPr/>
      <dgm:t>
        <a:bodyPr/>
        <a:lstStyle/>
        <a:p>
          <a:endParaRPr lang="ru-RU"/>
        </a:p>
      </dgm:t>
    </dgm:pt>
    <dgm:pt modelId="{A1585E4B-90BA-46AA-891A-ED21080C027A}">
      <dgm:prSet/>
      <dgm:spPr/>
      <dgm:t>
        <a:bodyPr/>
        <a:lstStyle/>
        <a:p>
          <a:pPr rtl="0"/>
          <a:r>
            <a:rPr lang="en-US" dirty="0" smtClean="0"/>
            <a:t>The aluminum roll on cap can be seal securely, opened easily and resealed effectively.</a:t>
          </a:r>
          <a:endParaRPr lang="uk-UA" dirty="0"/>
        </a:p>
      </dgm:t>
    </dgm:pt>
    <dgm:pt modelId="{3BCD0953-92EC-4832-B313-F424EA6DB526}" type="parTrans" cxnId="{218BDF77-8B38-4642-95AE-03FEDFC6D9D5}">
      <dgm:prSet/>
      <dgm:spPr/>
      <dgm:t>
        <a:bodyPr/>
        <a:lstStyle/>
        <a:p>
          <a:endParaRPr lang="ru-RU"/>
        </a:p>
      </dgm:t>
    </dgm:pt>
    <dgm:pt modelId="{0EEEBA79-D4D8-463B-B6AB-691EE78AC798}" type="sibTrans" cxnId="{218BDF77-8B38-4642-95AE-03FEDFC6D9D5}">
      <dgm:prSet/>
      <dgm:spPr/>
      <dgm:t>
        <a:bodyPr/>
        <a:lstStyle/>
        <a:p>
          <a:endParaRPr lang="ru-RU"/>
        </a:p>
      </dgm:t>
    </dgm:pt>
    <dgm:pt modelId="{2F494406-986F-42BB-BDB2-DDD8FFBD3E57}">
      <dgm:prSet/>
      <dgm:spPr/>
      <dgm:t>
        <a:bodyPr/>
        <a:lstStyle/>
        <a:p>
          <a:pPr rtl="0"/>
          <a:r>
            <a:rPr lang="en-US" dirty="0" smtClean="0"/>
            <a:t>Resalable,</a:t>
          </a:r>
          <a:r>
            <a:rPr lang="ru-RU" dirty="0" smtClean="0"/>
            <a:t> </a:t>
          </a:r>
          <a:r>
            <a:rPr lang="en-US" dirty="0" smtClean="0"/>
            <a:t>non resalable and pilfer proof types of roll on closures are available for use on glass or plastic bottles.</a:t>
          </a:r>
          <a:endParaRPr lang="uk-UA" dirty="0"/>
        </a:p>
      </dgm:t>
    </dgm:pt>
    <dgm:pt modelId="{152CB445-F2C2-45D4-9578-824A6192DE5D}" type="parTrans" cxnId="{BB1188D9-9A9E-4644-BD56-3BF36301DB07}">
      <dgm:prSet/>
      <dgm:spPr/>
      <dgm:t>
        <a:bodyPr/>
        <a:lstStyle/>
        <a:p>
          <a:endParaRPr lang="ru-RU"/>
        </a:p>
      </dgm:t>
    </dgm:pt>
    <dgm:pt modelId="{DFCF6CF7-4489-44D5-8004-77B9B239B78E}" type="sibTrans" cxnId="{BB1188D9-9A9E-4644-BD56-3BF36301DB07}">
      <dgm:prSet/>
      <dgm:spPr/>
      <dgm:t>
        <a:bodyPr/>
        <a:lstStyle/>
        <a:p>
          <a:endParaRPr lang="ru-RU"/>
        </a:p>
      </dgm:t>
    </dgm:pt>
    <dgm:pt modelId="{4C5BB1AD-A458-4F34-AF45-3D78D6BF3737}" type="pres">
      <dgm:prSet presAssocID="{B40359DD-DC5E-4098-B42B-E90D39C5AE30}" presName="outerComposite" presStyleCnt="0">
        <dgm:presLayoutVars>
          <dgm:chMax val="5"/>
          <dgm:dir/>
          <dgm:resizeHandles val="exact"/>
        </dgm:presLayoutVars>
      </dgm:prSet>
      <dgm:spPr/>
      <dgm:t>
        <a:bodyPr/>
        <a:lstStyle/>
        <a:p>
          <a:endParaRPr lang="ru-RU"/>
        </a:p>
      </dgm:t>
    </dgm:pt>
    <dgm:pt modelId="{E2F06338-60FC-4428-A967-E9BA4D52E5B8}" type="pres">
      <dgm:prSet presAssocID="{B40359DD-DC5E-4098-B42B-E90D39C5AE30}" presName="dummyMaxCanvas" presStyleCnt="0">
        <dgm:presLayoutVars/>
      </dgm:prSet>
      <dgm:spPr/>
      <dgm:t>
        <a:bodyPr/>
        <a:lstStyle/>
        <a:p>
          <a:endParaRPr lang="ru-RU"/>
        </a:p>
      </dgm:t>
    </dgm:pt>
    <dgm:pt modelId="{62732D4E-55E0-4ACE-AACE-0D9D8B3726DF}" type="pres">
      <dgm:prSet presAssocID="{B40359DD-DC5E-4098-B42B-E90D39C5AE30}" presName="TwoNodes_1" presStyleLbl="node1" presStyleIdx="0" presStyleCnt="2">
        <dgm:presLayoutVars>
          <dgm:bulletEnabled val="1"/>
        </dgm:presLayoutVars>
      </dgm:prSet>
      <dgm:spPr/>
      <dgm:t>
        <a:bodyPr/>
        <a:lstStyle/>
        <a:p>
          <a:endParaRPr lang="ru-RU"/>
        </a:p>
      </dgm:t>
    </dgm:pt>
    <dgm:pt modelId="{BA4E377F-CF33-4833-BB43-0EF81361DDC3}" type="pres">
      <dgm:prSet presAssocID="{B40359DD-DC5E-4098-B42B-E90D39C5AE30}" presName="TwoNodes_2" presStyleLbl="node1" presStyleIdx="1" presStyleCnt="2">
        <dgm:presLayoutVars>
          <dgm:bulletEnabled val="1"/>
        </dgm:presLayoutVars>
      </dgm:prSet>
      <dgm:spPr/>
      <dgm:t>
        <a:bodyPr/>
        <a:lstStyle/>
        <a:p>
          <a:endParaRPr lang="ru-RU"/>
        </a:p>
      </dgm:t>
    </dgm:pt>
    <dgm:pt modelId="{1990F597-22FF-4807-997B-46C3006B2551}" type="pres">
      <dgm:prSet presAssocID="{B40359DD-DC5E-4098-B42B-E90D39C5AE30}" presName="TwoConn_1-2" presStyleLbl="fgAccFollowNode1" presStyleIdx="0" presStyleCnt="1">
        <dgm:presLayoutVars>
          <dgm:bulletEnabled val="1"/>
        </dgm:presLayoutVars>
      </dgm:prSet>
      <dgm:spPr/>
      <dgm:t>
        <a:bodyPr/>
        <a:lstStyle/>
        <a:p>
          <a:endParaRPr lang="ru-RU"/>
        </a:p>
      </dgm:t>
    </dgm:pt>
    <dgm:pt modelId="{E9DBFB5B-FCD0-44C7-BB59-4ACC9C0B4DAE}" type="pres">
      <dgm:prSet presAssocID="{B40359DD-DC5E-4098-B42B-E90D39C5AE30}" presName="TwoNodes_1_text" presStyleLbl="node1" presStyleIdx="1" presStyleCnt="2">
        <dgm:presLayoutVars>
          <dgm:bulletEnabled val="1"/>
        </dgm:presLayoutVars>
      </dgm:prSet>
      <dgm:spPr/>
      <dgm:t>
        <a:bodyPr/>
        <a:lstStyle/>
        <a:p>
          <a:endParaRPr lang="ru-RU"/>
        </a:p>
      </dgm:t>
    </dgm:pt>
    <dgm:pt modelId="{76BB9B31-7A86-42C1-810F-30E0533C1DBB}" type="pres">
      <dgm:prSet presAssocID="{B40359DD-DC5E-4098-B42B-E90D39C5AE30}" presName="TwoNodes_2_text" presStyleLbl="node1" presStyleIdx="1" presStyleCnt="2">
        <dgm:presLayoutVars>
          <dgm:bulletEnabled val="1"/>
        </dgm:presLayoutVars>
      </dgm:prSet>
      <dgm:spPr/>
      <dgm:t>
        <a:bodyPr/>
        <a:lstStyle/>
        <a:p>
          <a:endParaRPr lang="ru-RU"/>
        </a:p>
      </dgm:t>
    </dgm:pt>
  </dgm:ptLst>
  <dgm:cxnLst>
    <dgm:cxn modelId="{5E1AFA77-8C36-478D-9472-79BA63A05B8C}" type="presOf" srcId="{B40359DD-DC5E-4098-B42B-E90D39C5AE30}" destId="{4C5BB1AD-A458-4F34-AF45-3D78D6BF3737}" srcOrd="0" destOrd="0" presId="urn:microsoft.com/office/officeart/2005/8/layout/vProcess5"/>
    <dgm:cxn modelId="{218BDF77-8B38-4642-95AE-03FEDFC6D9D5}" srcId="{B40359DD-DC5E-4098-B42B-E90D39C5AE30}" destId="{A1585E4B-90BA-46AA-891A-ED21080C027A}" srcOrd="0" destOrd="0" parTransId="{3BCD0953-92EC-4832-B313-F424EA6DB526}" sibTransId="{0EEEBA79-D4D8-463B-B6AB-691EE78AC798}"/>
    <dgm:cxn modelId="{533DAE65-7573-45AC-8534-EB12EB470211}" type="presOf" srcId="{0EEEBA79-D4D8-463B-B6AB-691EE78AC798}" destId="{1990F597-22FF-4807-997B-46C3006B2551}" srcOrd="0" destOrd="0" presId="urn:microsoft.com/office/officeart/2005/8/layout/vProcess5"/>
    <dgm:cxn modelId="{81779D8E-A7B8-4332-8109-0B49EDA118AC}" type="presOf" srcId="{2F494406-986F-42BB-BDB2-DDD8FFBD3E57}" destId="{76BB9B31-7A86-42C1-810F-30E0533C1DBB}" srcOrd="1" destOrd="0" presId="urn:microsoft.com/office/officeart/2005/8/layout/vProcess5"/>
    <dgm:cxn modelId="{91338B2F-D4E2-435A-9370-F2EF0A4E13C9}" type="presOf" srcId="{A1585E4B-90BA-46AA-891A-ED21080C027A}" destId="{62732D4E-55E0-4ACE-AACE-0D9D8B3726DF}" srcOrd="0" destOrd="0" presId="urn:microsoft.com/office/officeart/2005/8/layout/vProcess5"/>
    <dgm:cxn modelId="{BB1188D9-9A9E-4644-BD56-3BF36301DB07}" srcId="{B40359DD-DC5E-4098-B42B-E90D39C5AE30}" destId="{2F494406-986F-42BB-BDB2-DDD8FFBD3E57}" srcOrd="1" destOrd="0" parTransId="{152CB445-F2C2-45D4-9578-824A6192DE5D}" sibTransId="{DFCF6CF7-4489-44D5-8004-77B9B239B78E}"/>
    <dgm:cxn modelId="{FB91DD6B-79AA-41E3-AD9C-72C4A8EA5C48}" type="presOf" srcId="{A1585E4B-90BA-46AA-891A-ED21080C027A}" destId="{E9DBFB5B-FCD0-44C7-BB59-4ACC9C0B4DAE}" srcOrd="1" destOrd="0" presId="urn:microsoft.com/office/officeart/2005/8/layout/vProcess5"/>
    <dgm:cxn modelId="{39C8875E-7DDD-46DE-A9DD-D22F5E7DE160}" type="presOf" srcId="{2F494406-986F-42BB-BDB2-DDD8FFBD3E57}" destId="{BA4E377F-CF33-4833-BB43-0EF81361DDC3}" srcOrd="0" destOrd="0" presId="urn:microsoft.com/office/officeart/2005/8/layout/vProcess5"/>
    <dgm:cxn modelId="{D43C2ADA-9A30-43AC-B413-B935D763B7E2}" type="presParOf" srcId="{4C5BB1AD-A458-4F34-AF45-3D78D6BF3737}" destId="{E2F06338-60FC-4428-A967-E9BA4D52E5B8}" srcOrd="0" destOrd="0" presId="urn:microsoft.com/office/officeart/2005/8/layout/vProcess5"/>
    <dgm:cxn modelId="{9297FF09-8D51-4F08-9F31-8244DE63F81F}" type="presParOf" srcId="{4C5BB1AD-A458-4F34-AF45-3D78D6BF3737}" destId="{62732D4E-55E0-4ACE-AACE-0D9D8B3726DF}" srcOrd="1" destOrd="0" presId="urn:microsoft.com/office/officeart/2005/8/layout/vProcess5"/>
    <dgm:cxn modelId="{82D35835-1C9F-4B6B-AEC6-C93F6D9E79C4}" type="presParOf" srcId="{4C5BB1AD-A458-4F34-AF45-3D78D6BF3737}" destId="{BA4E377F-CF33-4833-BB43-0EF81361DDC3}" srcOrd="2" destOrd="0" presId="urn:microsoft.com/office/officeart/2005/8/layout/vProcess5"/>
    <dgm:cxn modelId="{C0F358AD-13DB-4711-9EAE-C06FD9DBC61E}" type="presParOf" srcId="{4C5BB1AD-A458-4F34-AF45-3D78D6BF3737}" destId="{1990F597-22FF-4807-997B-46C3006B2551}" srcOrd="3" destOrd="0" presId="urn:microsoft.com/office/officeart/2005/8/layout/vProcess5"/>
    <dgm:cxn modelId="{25E8AE6F-8481-433C-8CC6-344A4B56D7A4}" type="presParOf" srcId="{4C5BB1AD-A458-4F34-AF45-3D78D6BF3737}" destId="{E9DBFB5B-FCD0-44C7-BB59-4ACC9C0B4DAE}" srcOrd="4" destOrd="0" presId="urn:microsoft.com/office/officeart/2005/8/layout/vProcess5"/>
    <dgm:cxn modelId="{D67866E3-FBF6-43D3-9C62-90782B6532EA}" type="presParOf" srcId="{4C5BB1AD-A458-4F34-AF45-3D78D6BF3737}" destId="{76BB9B31-7A86-42C1-810F-30E0533C1DBB}"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DF8EEB4-9249-41F7-89E8-B18A440F65E4}"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ru-RU"/>
        </a:p>
      </dgm:t>
    </dgm:pt>
    <dgm:pt modelId="{B8E2F92E-E23F-47C1-8A26-92223FBF6D0E}">
      <dgm:prSet/>
      <dgm:spPr/>
      <dgm:t>
        <a:bodyPr/>
        <a:lstStyle/>
        <a:p>
          <a:pPr algn="just" rtl="0"/>
          <a:r>
            <a:rPr lang="en-US" dirty="0" smtClean="0">
              <a:solidFill>
                <a:srgbClr val="0070C0"/>
              </a:solidFill>
              <a:latin typeface="Times New Roman" panose="02020603050405020304" pitchFamily="18" charset="0"/>
              <a:cs typeface="Times New Roman" panose="02020603050405020304" pitchFamily="18" charset="0"/>
            </a:rPr>
            <a:t>It is similar to roll on closure but has a greater skirt length. </a:t>
          </a:r>
          <a:endParaRPr lang="uk-UA" dirty="0">
            <a:solidFill>
              <a:srgbClr val="0070C0"/>
            </a:solidFill>
            <a:latin typeface="Times New Roman" panose="02020603050405020304" pitchFamily="18" charset="0"/>
            <a:cs typeface="Times New Roman" panose="02020603050405020304" pitchFamily="18" charset="0"/>
          </a:endParaRPr>
        </a:p>
      </dgm:t>
    </dgm:pt>
    <dgm:pt modelId="{F19B441E-66FC-4816-B258-4976AD4C0F54}" type="parTrans" cxnId="{D68578E1-1AC1-4800-88D3-2FD0BC770D26}">
      <dgm:prSet/>
      <dgm:spPr/>
      <dgm:t>
        <a:bodyPr/>
        <a:lstStyle/>
        <a:p>
          <a:endParaRPr lang="ru-RU"/>
        </a:p>
      </dgm:t>
    </dgm:pt>
    <dgm:pt modelId="{7F9F30BE-B398-48AD-9807-75D83B652A83}" type="sibTrans" cxnId="{D68578E1-1AC1-4800-88D3-2FD0BC770D26}">
      <dgm:prSet/>
      <dgm:spPr/>
      <dgm:t>
        <a:bodyPr/>
        <a:lstStyle/>
        <a:p>
          <a:endParaRPr lang="ru-RU"/>
        </a:p>
      </dgm:t>
    </dgm:pt>
    <dgm:pt modelId="{38FBC6F2-D7D1-4B23-91F6-0B2362D925B7}">
      <dgm:prSet/>
      <dgm:spPr/>
      <dgm:t>
        <a:bodyPr/>
        <a:lstStyle/>
        <a:p>
          <a:pPr algn="just" rtl="0"/>
          <a:r>
            <a:rPr lang="en-US" dirty="0" smtClean="0">
              <a:solidFill>
                <a:srgbClr val="0070C0"/>
              </a:solidFill>
              <a:latin typeface="Times New Roman" panose="02020603050405020304" pitchFamily="18" charset="0"/>
              <a:cs typeface="Times New Roman" panose="02020603050405020304" pitchFamily="18" charset="0"/>
            </a:rPr>
            <a:t>This additional length extends below the threaded portion and fastened to the basic cap by the series of narrow bridges.</a:t>
          </a:r>
          <a:endParaRPr lang="uk-UA" dirty="0">
            <a:solidFill>
              <a:srgbClr val="0070C0"/>
            </a:solidFill>
            <a:latin typeface="Times New Roman" panose="02020603050405020304" pitchFamily="18" charset="0"/>
            <a:cs typeface="Times New Roman" panose="02020603050405020304" pitchFamily="18" charset="0"/>
          </a:endParaRPr>
        </a:p>
      </dgm:t>
    </dgm:pt>
    <dgm:pt modelId="{2CADB726-130F-4AB8-A181-0D9B71B9A9E1}" type="parTrans" cxnId="{F4E242DA-80B4-4AE5-BCA7-2B9AA2705BE2}">
      <dgm:prSet/>
      <dgm:spPr/>
      <dgm:t>
        <a:bodyPr/>
        <a:lstStyle/>
        <a:p>
          <a:endParaRPr lang="ru-RU"/>
        </a:p>
      </dgm:t>
    </dgm:pt>
    <dgm:pt modelId="{1B349D23-0086-4059-A150-D8AEBF3703EE}" type="sibTrans" cxnId="{F4E242DA-80B4-4AE5-BCA7-2B9AA2705BE2}">
      <dgm:prSet/>
      <dgm:spPr/>
      <dgm:t>
        <a:bodyPr/>
        <a:lstStyle/>
        <a:p>
          <a:endParaRPr lang="ru-RU"/>
        </a:p>
      </dgm:t>
    </dgm:pt>
    <dgm:pt modelId="{784DC003-3A11-4CDF-982F-13AE6D2299CB}">
      <dgm:prSet/>
      <dgm:spPr/>
      <dgm:t>
        <a:bodyPr/>
        <a:lstStyle/>
        <a:p>
          <a:pPr algn="just" rtl="0"/>
          <a:r>
            <a:rPr lang="en-US" dirty="0" smtClean="0">
              <a:solidFill>
                <a:srgbClr val="0070C0"/>
              </a:solidFill>
              <a:latin typeface="Times New Roman" panose="02020603050405020304" pitchFamily="18" charset="0"/>
              <a:cs typeface="Times New Roman" panose="02020603050405020304" pitchFamily="18" charset="0"/>
            </a:rPr>
            <a:t>When the closure is removed the extra portion remains in the space on neck of the container, this indicates that the package has been opened.</a:t>
          </a:r>
          <a:endParaRPr lang="uk-UA" dirty="0">
            <a:solidFill>
              <a:srgbClr val="0070C0"/>
            </a:solidFill>
            <a:latin typeface="Times New Roman" panose="02020603050405020304" pitchFamily="18" charset="0"/>
            <a:cs typeface="Times New Roman" panose="02020603050405020304" pitchFamily="18" charset="0"/>
          </a:endParaRPr>
        </a:p>
      </dgm:t>
    </dgm:pt>
    <dgm:pt modelId="{4557336B-3E2D-4A36-B9D0-9999B690907D}" type="parTrans" cxnId="{0F01791B-A925-415C-8984-0637D73D1B0D}">
      <dgm:prSet/>
      <dgm:spPr/>
      <dgm:t>
        <a:bodyPr/>
        <a:lstStyle/>
        <a:p>
          <a:endParaRPr lang="ru-RU"/>
        </a:p>
      </dgm:t>
    </dgm:pt>
    <dgm:pt modelId="{DCF81609-89B9-4B53-96C3-BE23C022BB6C}" type="sibTrans" cxnId="{0F01791B-A925-415C-8984-0637D73D1B0D}">
      <dgm:prSet/>
      <dgm:spPr/>
      <dgm:t>
        <a:bodyPr/>
        <a:lstStyle/>
        <a:p>
          <a:endParaRPr lang="ru-RU"/>
        </a:p>
      </dgm:t>
    </dgm:pt>
    <dgm:pt modelId="{8039EE0A-D6D4-4F48-BFE4-9789DA110672}" type="pres">
      <dgm:prSet presAssocID="{8DF8EEB4-9249-41F7-89E8-B18A440F65E4}" presName="vert0" presStyleCnt="0">
        <dgm:presLayoutVars>
          <dgm:dir/>
          <dgm:animOne val="branch"/>
          <dgm:animLvl val="lvl"/>
        </dgm:presLayoutVars>
      </dgm:prSet>
      <dgm:spPr/>
      <dgm:t>
        <a:bodyPr/>
        <a:lstStyle/>
        <a:p>
          <a:endParaRPr lang="ru-RU"/>
        </a:p>
      </dgm:t>
    </dgm:pt>
    <dgm:pt modelId="{BD4169AF-7962-48BC-B3C7-9CDC55E00F18}" type="pres">
      <dgm:prSet presAssocID="{B8E2F92E-E23F-47C1-8A26-92223FBF6D0E}" presName="thickLine" presStyleLbl="alignNode1" presStyleIdx="0" presStyleCnt="3"/>
      <dgm:spPr/>
    </dgm:pt>
    <dgm:pt modelId="{38FB9C2E-D599-4BF2-B442-A90BC9FA6F50}" type="pres">
      <dgm:prSet presAssocID="{B8E2F92E-E23F-47C1-8A26-92223FBF6D0E}" presName="horz1" presStyleCnt="0"/>
      <dgm:spPr/>
    </dgm:pt>
    <dgm:pt modelId="{51B57B95-1B57-4384-86A5-FCADE8C78933}" type="pres">
      <dgm:prSet presAssocID="{B8E2F92E-E23F-47C1-8A26-92223FBF6D0E}" presName="tx1" presStyleLbl="revTx" presStyleIdx="0" presStyleCnt="3"/>
      <dgm:spPr/>
      <dgm:t>
        <a:bodyPr/>
        <a:lstStyle/>
        <a:p>
          <a:endParaRPr lang="ru-RU"/>
        </a:p>
      </dgm:t>
    </dgm:pt>
    <dgm:pt modelId="{33AFA467-6821-46EC-8832-DB9CAADDA3A9}" type="pres">
      <dgm:prSet presAssocID="{B8E2F92E-E23F-47C1-8A26-92223FBF6D0E}" presName="vert1" presStyleCnt="0"/>
      <dgm:spPr/>
    </dgm:pt>
    <dgm:pt modelId="{2164AAE1-EA25-4289-AC75-BBE2BCAF4474}" type="pres">
      <dgm:prSet presAssocID="{38FBC6F2-D7D1-4B23-91F6-0B2362D925B7}" presName="thickLine" presStyleLbl="alignNode1" presStyleIdx="1" presStyleCnt="3"/>
      <dgm:spPr/>
    </dgm:pt>
    <dgm:pt modelId="{10D57C0F-3295-4DA6-9DF3-B250F576B914}" type="pres">
      <dgm:prSet presAssocID="{38FBC6F2-D7D1-4B23-91F6-0B2362D925B7}" presName="horz1" presStyleCnt="0"/>
      <dgm:spPr/>
    </dgm:pt>
    <dgm:pt modelId="{303CB8C4-D801-4021-A179-894B6D1A2B32}" type="pres">
      <dgm:prSet presAssocID="{38FBC6F2-D7D1-4B23-91F6-0B2362D925B7}" presName="tx1" presStyleLbl="revTx" presStyleIdx="1" presStyleCnt="3"/>
      <dgm:spPr/>
      <dgm:t>
        <a:bodyPr/>
        <a:lstStyle/>
        <a:p>
          <a:endParaRPr lang="ru-RU"/>
        </a:p>
      </dgm:t>
    </dgm:pt>
    <dgm:pt modelId="{4808C19F-208F-481E-B826-7C643FAD4EC8}" type="pres">
      <dgm:prSet presAssocID="{38FBC6F2-D7D1-4B23-91F6-0B2362D925B7}" presName="vert1" presStyleCnt="0"/>
      <dgm:spPr/>
    </dgm:pt>
    <dgm:pt modelId="{EA02C79C-21D4-492D-B64C-0BE596A196B8}" type="pres">
      <dgm:prSet presAssocID="{784DC003-3A11-4CDF-982F-13AE6D2299CB}" presName="thickLine" presStyleLbl="alignNode1" presStyleIdx="2" presStyleCnt="3"/>
      <dgm:spPr/>
    </dgm:pt>
    <dgm:pt modelId="{32E93C1C-D3AC-4F13-887C-506EE1F0F0C9}" type="pres">
      <dgm:prSet presAssocID="{784DC003-3A11-4CDF-982F-13AE6D2299CB}" presName="horz1" presStyleCnt="0"/>
      <dgm:spPr/>
    </dgm:pt>
    <dgm:pt modelId="{B043A251-5CBE-4143-94BA-F12693A78C24}" type="pres">
      <dgm:prSet presAssocID="{784DC003-3A11-4CDF-982F-13AE6D2299CB}" presName="tx1" presStyleLbl="revTx" presStyleIdx="2" presStyleCnt="3"/>
      <dgm:spPr/>
      <dgm:t>
        <a:bodyPr/>
        <a:lstStyle/>
        <a:p>
          <a:endParaRPr lang="ru-RU"/>
        </a:p>
      </dgm:t>
    </dgm:pt>
    <dgm:pt modelId="{02AC2892-F44D-40BA-85CA-2A86F3CEF25C}" type="pres">
      <dgm:prSet presAssocID="{784DC003-3A11-4CDF-982F-13AE6D2299CB}" presName="vert1" presStyleCnt="0"/>
      <dgm:spPr/>
    </dgm:pt>
  </dgm:ptLst>
  <dgm:cxnLst>
    <dgm:cxn modelId="{AC86BB0B-64DE-476B-BEE0-DBEFECB08CEC}" type="presOf" srcId="{8DF8EEB4-9249-41F7-89E8-B18A440F65E4}" destId="{8039EE0A-D6D4-4F48-BFE4-9789DA110672}" srcOrd="0" destOrd="0" presId="urn:microsoft.com/office/officeart/2008/layout/LinedList"/>
    <dgm:cxn modelId="{A3600879-492A-4F91-8FE7-3BDEBB641949}" type="presOf" srcId="{784DC003-3A11-4CDF-982F-13AE6D2299CB}" destId="{B043A251-5CBE-4143-94BA-F12693A78C24}" srcOrd="0" destOrd="0" presId="urn:microsoft.com/office/officeart/2008/layout/LinedList"/>
    <dgm:cxn modelId="{D68578E1-1AC1-4800-88D3-2FD0BC770D26}" srcId="{8DF8EEB4-9249-41F7-89E8-B18A440F65E4}" destId="{B8E2F92E-E23F-47C1-8A26-92223FBF6D0E}" srcOrd="0" destOrd="0" parTransId="{F19B441E-66FC-4816-B258-4976AD4C0F54}" sibTransId="{7F9F30BE-B398-48AD-9807-75D83B652A83}"/>
    <dgm:cxn modelId="{0F01791B-A925-415C-8984-0637D73D1B0D}" srcId="{8DF8EEB4-9249-41F7-89E8-B18A440F65E4}" destId="{784DC003-3A11-4CDF-982F-13AE6D2299CB}" srcOrd="2" destOrd="0" parTransId="{4557336B-3E2D-4A36-B9D0-9999B690907D}" sibTransId="{DCF81609-89B9-4B53-96C3-BE23C022BB6C}"/>
    <dgm:cxn modelId="{5C2F28B0-EEDE-44D9-A4AC-C38EFA0F5F77}" type="presOf" srcId="{38FBC6F2-D7D1-4B23-91F6-0B2362D925B7}" destId="{303CB8C4-D801-4021-A179-894B6D1A2B32}" srcOrd="0" destOrd="0" presId="urn:microsoft.com/office/officeart/2008/layout/LinedList"/>
    <dgm:cxn modelId="{F4E242DA-80B4-4AE5-BCA7-2B9AA2705BE2}" srcId="{8DF8EEB4-9249-41F7-89E8-B18A440F65E4}" destId="{38FBC6F2-D7D1-4B23-91F6-0B2362D925B7}" srcOrd="1" destOrd="0" parTransId="{2CADB726-130F-4AB8-A181-0D9B71B9A9E1}" sibTransId="{1B349D23-0086-4059-A150-D8AEBF3703EE}"/>
    <dgm:cxn modelId="{96955877-C4FE-49EE-BE0F-4C019C8BD9CA}" type="presOf" srcId="{B8E2F92E-E23F-47C1-8A26-92223FBF6D0E}" destId="{51B57B95-1B57-4384-86A5-FCADE8C78933}" srcOrd="0" destOrd="0" presId="urn:microsoft.com/office/officeart/2008/layout/LinedList"/>
    <dgm:cxn modelId="{DCDEE626-2C2E-4EFE-B041-842939D70C0A}" type="presParOf" srcId="{8039EE0A-D6D4-4F48-BFE4-9789DA110672}" destId="{BD4169AF-7962-48BC-B3C7-9CDC55E00F18}" srcOrd="0" destOrd="0" presId="urn:microsoft.com/office/officeart/2008/layout/LinedList"/>
    <dgm:cxn modelId="{F56031FD-6749-4BAE-8AB6-5C3A465C15CB}" type="presParOf" srcId="{8039EE0A-D6D4-4F48-BFE4-9789DA110672}" destId="{38FB9C2E-D599-4BF2-B442-A90BC9FA6F50}" srcOrd="1" destOrd="0" presId="urn:microsoft.com/office/officeart/2008/layout/LinedList"/>
    <dgm:cxn modelId="{39A09747-84EF-4220-9441-431F7F3E60D8}" type="presParOf" srcId="{38FB9C2E-D599-4BF2-B442-A90BC9FA6F50}" destId="{51B57B95-1B57-4384-86A5-FCADE8C78933}" srcOrd="0" destOrd="0" presId="urn:microsoft.com/office/officeart/2008/layout/LinedList"/>
    <dgm:cxn modelId="{A68C13B0-FC58-46E1-8A0D-CE153D9D5799}" type="presParOf" srcId="{38FB9C2E-D599-4BF2-B442-A90BC9FA6F50}" destId="{33AFA467-6821-46EC-8832-DB9CAADDA3A9}" srcOrd="1" destOrd="0" presId="urn:microsoft.com/office/officeart/2008/layout/LinedList"/>
    <dgm:cxn modelId="{CDA7E39E-C135-4141-8207-3D06961B115A}" type="presParOf" srcId="{8039EE0A-D6D4-4F48-BFE4-9789DA110672}" destId="{2164AAE1-EA25-4289-AC75-BBE2BCAF4474}" srcOrd="2" destOrd="0" presId="urn:microsoft.com/office/officeart/2008/layout/LinedList"/>
    <dgm:cxn modelId="{48C20BBF-606B-42A1-B83D-84678451CE01}" type="presParOf" srcId="{8039EE0A-D6D4-4F48-BFE4-9789DA110672}" destId="{10D57C0F-3295-4DA6-9DF3-B250F576B914}" srcOrd="3" destOrd="0" presId="urn:microsoft.com/office/officeart/2008/layout/LinedList"/>
    <dgm:cxn modelId="{12FA5DAF-1E19-4527-AEFD-6484A291A3E3}" type="presParOf" srcId="{10D57C0F-3295-4DA6-9DF3-B250F576B914}" destId="{303CB8C4-D801-4021-A179-894B6D1A2B32}" srcOrd="0" destOrd="0" presId="urn:microsoft.com/office/officeart/2008/layout/LinedList"/>
    <dgm:cxn modelId="{5976AFE7-BC49-419C-AEBC-C0BDC570D228}" type="presParOf" srcId="{10D57C0F-3295-4DA6-9DF3-B250F576B914}" destId="{4808C19F-208F-481E-B826-7C643FAD4EC8}" srcOrd="1" destOrd="0" presId="urn:microsoft.com/office/officeart/2008/layout/LinedList"/>
    <dgm:cxn modelId="{1705334B-2B01-49DA-A360-33F1D0768819}" type="presParOf" srcId="{8039EE0A-D6D4-4F48-BFE4-9789DA110672}" destId="{EA02C79C-21D4-492D-B64C-0BE596A196B8}" srcOrd="4" destOrd="0" presId="urn:microsoft.com/office/officeart/2008/layout/LinedList"/>
    <dgm:cxn modelId="{9894D6A0-6E1A-40D6-A629-38C004C13C5F}" type="presParOf" srcId="{8039EE0A-D6D4-4F48-BFE4-9789DA110672}" destId="{32E93C1C-D3AC-4F13-887C-506EE1F0F0C9}" srcOrd="5" destOrd="0" presId="urn:microsoft.com/office/officeart/2008/layout/LinedList"/>
    <dgm:cxn modelId="{890D6F38-95A1-46B4-82BF-20615CB697FD}" type="presParOf" srcId="{32E93C1C-D3AC-4F13-887C-506EE1F0F0C9}" destId="{B043A251-5CBE-4143-94BA-F12693A78C24}" srcOrd="0" destOrd="0" presId="urn:microsoft.com/office/officeart/2008/layout/LinedList"/>
    <dgm:cxn modelId="{709F2B6F-B02F-4950-B11F-434DF7F89C63}" type="presParOf" srcId="{32E93C1C-D3AC-4F13-887C-506EE1F0F0C9}" destId="{02AC2892-F44D-40BA-85CA-2A86F3CEF25C}"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A253738-37E8-4284-BE67-6C9B2CAC3C15}" type="doc">
      <dgm:prSet loTypeId="urn:microsoft.com/office/officeart/2005/8/layout/vList2" loCatId="list" qsTypeId="urn:microsoft.com/office/officeart/2005/8/quickstyle/simple3" qsCatId="simple" csTypeId="urn:microsoft.com/office/officeart/2005/8/colors/accent1_2" csCatId="accent1"/>
      <dgm:spPr/>
      <dgm:t>
        <a:bodyPr/>
        <a:lstStyle/>
        <a:p>
          <a:endParaRPr lang="ru-RU"/>
        </a:p>
      </dgm:t>
    </dgm:pt>
    <dgm:pt modelId="{4E8BDB1F-8C9F-4EBE-AC0F-F230169FF8A5}">
      <dgm:prSet/>
      <dgm:spPr/>
      <dgm:t>
        <a:bodyPr/>
        <a:lstStyle/>
        <a:p>
          <a:pPr rtl="0"/>
          <a:r>
            <a:rPr lang="en-US" dirty="0" smtClean="0"/>
            <a:t>The requirement for tamper resistant packaging is now one of the major considerations in the development of packaging for pharmaceutical products.</a:t>
          </a:r>
          <a:endParaRPr lang="uk-UA" dirty="0"/>
        </a:p>
      </dgm:t>
    </dgm:pt>
    <dgm:pt modelId="{6634C2F7-3B6B-4ECF-88B2-88A613C2F6C1}" type="parTrans" cxnId="{6A7FE9AC-2673-4E79-AC22-3DD9F453A6F7}">
      <dgm:prSet/>
      <dgm:spPr/>
      <dgm:t>
        <a:bodyPr/>
        <a:lstStyle/>
        <a:p>
          <a:endParaRPr lang="ru-RU"/>
        </a:p>
      </dgm:t>
    </dgm:pt>
    <dgm:pt modelId="{102FF881-DB21-4C4C-B382-0913FF0C6946}" type="sibTrans" cxnId="{6A7FE9AC-2673-4E79-AC22-3DD9F453A6F7}">
      <dgm:prSet/>
      <dgm:spPr/>
      <dgm:t>
        <a:bodyPr/>
        <a:lstStyle/>
        <a:p>
          <a:endParaRPr lang="ru-RU"/>
        </a:p>
      </dgm:t>
    </dgm:pt>
    <dgm:pt modelId="{1D2063DD-9FB1-4AD2-BC4D-109239D89964}">
      <dgm:prSet/>
      <dgm:spPr/>
      <dgm:t>
        <a:bodyPr/>
        <a:lstStyle/>
        <a:p>
          <a:pPr rtl="0"/>
          <a:r>
            <a:rPr lang="en-US" smtClean="0"/>
            <a:t>Tamper resistant package is one having an indicator to entry in which, if breached or missing, can reasonably be expected to provide visible evidence to consumers that tampering has occurred.</a:t>
          </a:r>
          <a:endParaRPr lang="uk-UA"/>
        </a:p>
      </dgm:t>
    </dgm:pt>
    <dgm:pt modelId="{E8433A80-2710-445F-9B00-B1CFB7828B14}" type="parTrans" cxnId="{F264C21E-FEA9-4235-ACD0-E750A4E8B953}">
      <dgm:prSet/>
      <dgm:spPr/>
      <dgm:t>
        <a:bodyPr/>
        <a:lstStyle/>
        <a:p>
          <a:endParaRPr lang="ru-RU"/>
        </a:p>
      </dgm:t>
    </dgm:pt>
    <dgm:pt modelId="{FBE443DE-4210-4570-A89B-977A6B472E51}" type="sibTrans" cxnId="{F264C21E-FEA9-4235-ACD0-E750A4E8B953}">
      <dgm:prSet/>
      <dgm:spPr/>
      <dgm:t>
        <a:bodyPr/>
        <a:lstStyle/>
        <a:p>
          <a:endParaRPr lang="ru-RU"/>
        </a:p>
      </dgm:t>
    </dgm:pt>
    <dgm:pt modelId="{A6015123-52C6-44B3-9367-0F79CBEB0CF1}" type="pres">
      <dgm:prSet presAssocID="{DA253738-37E8-4284-BE67-6C9B2CAC3C15}" presName="linear" presStyleCnt="0">
        <dgm:presLayoutVars>
          <dgm:animLvl val="lvl"/>
          <dgm:resizeHandles val="exact"/>
        </dgm:presLayoutVars>
      </dgm:prSet>
      <dgm:spPr/>
      <dgm:t>
        <a:bodyPr/>
        <a:lstStyle/>
        <a:p>
          <a:endParaRPr lang="ru-RU"/>
        </a:p>
      </dgm:t>
    </dgm:pt>
    <dgm:pt modelId="{42077F2A-A746-44A0-82F4-9DFD6F87A716}" type="pres">
      <dgm:prSet presAssocID="{4E8BDB1F-8C9F-4EBE-AC0F-F230169FF8A5}" presName="parentText" presStyleLbl="node1" presStyleIdx="0" presStyleCnt="2">
        <dgm:presLayoutVars>
          <dgm:chMax val="0"/>
          <dgm:bulletEnabled val="1"/>
        </dgm:presLayoutVars>
      </dgm:prSet>
      <dgm:spPr/>
      <dgm:t>
        <a:bodyPr/>
        <a:lstStyle/>
        <a:p>
          <a:endParaRPr lang="ru-RU"/>
        </a:p>
      </dgm:t>
    </dgm:pt>
    <dgm:pt modelId="{FBFA6178-FE05-4139-9B28-D66E42E4915C}" type="pres">
      <dgm:prSet presAssocID="{102FF881-DB21-4C4C-B382-0913FF0C6946}" presName="spacer" presStyleCnt="0"/>
      <dgm:spPr/>
      <dgm:t>
        <a:bodyPr/>
        <a:lstStyle/>
        <a:p>
          <a:endParaRPr lang="ru-RU"/>
        </a:p>
      </dgm:t>
    </dgm:pt>
    <dgm:pt modelId="{01524B9C-086C-4463-B336-C50E9F41215C}" type="pres">
      <dgm:prSet presAssocID="{1D2063DD-9FB1-4AD2-BC4D-109239D89964}" presName="parentText" presStyleLbl="node1" presStyleIdx="1" presStyleCnt="2">
        <dgm:presLayoutVars>
          <dgm:chMax val="0"/>
          <dgm:bulletEnabled val="1"/>
        </dgm:presLayoutVars>
      </dgm:prSet>
      <dgm:spPr/>
      <dgm:t>
        <a:bodyPr/>
        <a:lstStyle/>
        <a:p>
          <a:endParaRPr lang="ru-RU"/>
        </a:p>
      </dgm:t>
    </dgm:pt>
  </dgm:ptLst>
  <dgm:cxnLst>
    <dgm:cxn modelId="{6A7FE9AC-2673-4E79-AC22-3DD9F453A6F7}" srcId="{DA253738-37E8-4284-BE67-6C9B2CAC3C15}" destId="{4E8BDB1F-8C9F-4EBE-AC0F-F230169FF8A5}" srcOrd="0" destOrd="0" parTransId="{6634C2F7-3B6B-4ECF-88B2-88A613C2F6C1}" sibTransId="{102FF881-DB21-4C4C-B382-0913FF0C6946}"/>
    <dgm:cxn modelId="{F264C21E-FEA9-4235-ACD0-E750A4E8B953}" srcId="{DA253738-37E8-4284-BE67-6C9B2CAC3C15}" destId="{1D2063DD-9FB1-4AD2-BC4D-109239D89964}" srcOrd="1" destOrd="0" parTransId="{E8433A80-2710-445F-9B00-B1CFB7828B14}" sibTransId="{FBE443DE-4210-4570-A89B-977A6B472E51}"/>
    <dgm:cxn modelId="{A744575F-D44C-4DFA-A121-6835E489F6A7}" type="presOf" srcId="{4E8BDB1F-8C9F-4EBE-AC0F-F230169FF8A5}" destId="{42077F2A-A746-44A0-82F4-9DFD6F87A716}" srcOrd="0" destOrd="0" presId="urn:microsoft.com/office/officeart/2005/8/layout/vList2"/>
    <dgm:cxn modelId="{7DAEA9DD-0B5E-4B74-B0B1-87F40C2A23F7}" type="presOf" srcId="{1D2063DD-9FB1-4AD2-BC4D-109239D89964}" destId="{01524B9C-086C-4463-B336-C50E9F41215C}" srcOrd="0" destOrd="0" presId="urn:microsoft.com/office/officeart/2005/8/layout/vList2"/>
    <dgm:cxn modelId="{0E1A12FC-C9C8-4C8D-B3C8-7EBA2A93E49B}" type="presOf" srcId="{DA253738-37E8-4284-BE67-6C9B2CAC3C15}" destId="{A6015123-52C6-44B3-9367-0F79CBEB0CF1}" srcOrd="0" destOrd="0" presId="urn:microsoft.com/office/officeart/2005/8/layout/vList2"/>
    <dgm:cxn modelId="{179278D0-782E-48DD-B4D9-32A132B0820E}" type="presParOf" srcId="{A6015123-52C6-44B3-9367-0F79CBEB0CF1}" destId="{42077F2A-A746-44A0-82F4-9DFD6F87A716}" srcOrd="0" destOrd="0" presId="urn:microsoft.com/office/officeart/2005/8/layout/vList2"/>
    <dgm:cxn modelId="{BA2D3801-2A13-48D8-B3C3-95FE55BCB6C1}" type="presParOf" srcId="{A6015123-52C6-44B3-9367-0F79CBEB0CF1}" destId="{FBFA6178-FE05-4139-9B28-D66E42E4915C}" srcOrd="1" destOrd="0" presId="urn:microsoft.com/office/officeart/2005/8/layout/vList2"/>
    <dgm:cxn modelId="{7B3C8C85-7E0C-4649-8A9A-3550C326BA37}" type="presParOf" srcId="{A6015123-52C6-44B3-9367-0F79CBEB0CF1}" destId="{01524B9C-086C-4463-B336-C50E9F41215C}"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8B041E1C-2FFE-40B3-BF7A-00B033DAE4C0}"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ru-RU"/>
        </a:p>
      </dgm:t>
    </dgm:pt>
    <dgm:pt modelId="{E380BCB0-DB0D-4ED7-B9F9-4A2C01607D50}">
      <dgm:prSet/>
      <dgm:spPr/>
      <dgm:t>
        <a:bodyPr/>
        <a:lstStyle/>
        <a:p>
          <a:pPr rtl="0"/>
          <a:r>
            <a:rPr lang="en-US" smtClean="0"/>
            <a:t>“press–turn”, </a:t>
          </a:r>
          <a:endParaRPr lang="uk-UA"/>
        </a:p>
      </dgm:t>
    </dgm:pt>
    <dgm:pt modelId="{25E70C4D-9B3C-4EC8-BE81-7AD6B08CEE45}" type="parTrans" cxnId="{E6930134-00D9-400D-A845-7896871E8F9C}">
      <dgm:prSet/>
      <dgm:spPr/>
      <dgm:t>
        <a:bodyPr/>
        <a:lstStyle/>
        <a:p>
          <a:endParaRPr lang="ru-RU"/>
        </a:p>
      </dgm:t>
    </dgm:pt>
    <dgm:pt modelId="{2722CF0F-0FBB-41D9-98CC-BBF385650C89}" type="sibTrans" cxnId="{E6930134-00D9-400D-A845-7896871E8F9C}">
      <dgm:prSet/>
      <dgm:spPr/>
      <dgm:t>
        <a:bodyPr/>
        <a:lstStyle/>
        <a:p>
          <a:endParaRPr lang="ru-RU"/>
        </a:p>
      </dgm:t>
    </dgm:pt>
    <dgm:pt modelId="{967E2323-B620-407F-9085-1B4E0A1E8DDB}">
      <dgm:prSet/>
      <dgm:spPr/>
      <dgm:t>
        <a:bodyPr/>
        <a:lstStyle/>
        <a:p>
          <a:pPr rtl="0"/>
          <a:r>
            <a:rPr lang="en-US" dirty="0" smtClean="0"/>
            <a:t>“squeeze–turn” </a:t>
          </a:r>
          <a:endParaRPr lang="uk-UA" dirty="0"/>
        </a:p>
      </dgm:t>
    </dgm:pt>
    <dgm:pt modelId="{A8B1304C-6B7F-461F-93ED-F253743BC370}" type="parTrans" cxnId="{B3940AFC-048D-4739-97ED-5786226C08EC}">
      <dgm:prSet/>
      <dgm:spPr/>
      <dgm:t>
        <a:bodyPr/>
        <a:lstStyle/>
        <a:p>
          <a:endParaRPr lang="ru-RU"/>
        </a:p>
      </dgm:t>
    </dgm:pt>
    <dgm:pt modelId="{C8D11620-B6BE-44FD-BDE6-B853DE7D3F2C}" type="sibTrans" cxnId="{B3940AFC-048D-4739-97ED-5786226C08EC}">
      <dgm:prSet/>
      <dgm:spPr/>
      <dgm:t>
        <a:bodyPr/>
        <a:lstStyle/>
        <a:p>
          <a:endParaRPr lang="ru-RU"/>
        </a:p>
      </dgm:t>
    </dgm:pt>
    <dgm:pt modelId="{5090191E-C70D-480F-8CBF-269E45A41364}">
      <dgm:prSet/>
      <dgm:spPr/>
      <dgm:t>
        <a:bodyPr/>
        <a:lstStyle/>
        <a:p>
          <a:pPr rtl="0"/>
          <a:r>
            <a:rPr lang="en-US" dirty="0" smtClean="0"/>
            <a:t> combination lock.</a:t>
          </a:r>
          <a:endParaRPr lang="uk-UA" dirty="0"/>
        </a:p>
      </dgm:t>
    </dgm:pt>
    <dgm:pt modelId="{2A363F96-A806-4B68-AD2C-F07541B53E09}" type="parTrans" cxnId="{44024807-CF8D-485C-BC57-4BCA377D22E6}">
      <dgm:prSet/>
      <dgm:spPr/>
      <dgm:t>
        <a:bodyPr/>
        <a:lstStyle/>
        <a:p>
          <a:endParaRPr lang="ru-RU"/>
        </a:p>
      </dgm:t>
    </dgm:pt>
    <dgm:pt modelId="{C8752497-C3D7-4BBB-BE4F-C13B9EA7E1B0}" type="sibTrans" cxnId="{44024807-CF8D-485C-BC57-4BCA377D22E6}">
      <dgm:prSet/>
      <dgm:spPr/>
      <dgm:t>
        <a:bodyPr/>
        <a:lstStyle/>
        <a:p>
          <a:endParaRPr lang="ru-RU"/>
        </a:p>
      </dgm:t>
    </dgm:pt>
    <dgm:pt modelId="{1C5D4EA2-7231-4392-A9D8-A1B7677FEBB4}" type="pres">
      <dgm:prSet presAssocID="{8B041E1C-2FFE-40B3-BF7A-00B033DAE4C0}" presName="outerComposite" presStyleCnt="0">
        <dgm:presLayoutVars>
          <dgm:chMax val="5"/>
          <dgm:dir/>
          <dgm:resizeHandles val="exact"/>
        </dgm:presLayoutVars>
      </dgm:prSet>
      <dgm:spPr/>
      <dgm:t>
        <a:bodyPr/>
        <a:lstStyle/>
        <a:p>
          <a:endParaRPr lang="ru-RU"/>
        </a:p>
      </dgm:t>
    </dgm:pt>
    <dgm:pt modelId="{FE8ADED3-7D22-4301-AC40-9E41B7ED57C8}" type="pres">
      <dgm:prSet presAssocID="{8B041E1C-2FFE-40B3-BF7A-00B033DAE4C0}" presName="dummyMaxCanvas" presStyleCnt="0">
        <dgm:presLayoutVars/>
      </dgm:prSet>
      <dgm:spPr/>
    </dgm:pt>
    <dgm:pt modelId="{791A98EE-4B21-4288-98F5-72A7F90A6A2F}" type="pres">
      <dgm:prSet presAssocID="{8B041E1C-2FFE-40B3-BF7A-00B033DAE4C0}" presName="ThreeNodes_1" presStyleLbl="node1" presStyleIdx="0" presStyleCnt="3">
        <dgm:presLayoutVars>
          <dgm:bulletEnabled val="1"/>
        </dgm:presLayoutVars>
      </dgm:prSet>
      <dgm:spPr/>
      <dgm:t>
        <a:bodyPr/>
        <a:lstStyle/>
        <a:p>
          <a:endParaRPr lang="ru-RU"/>
        </a:p>
      </dgm:t>
    </dgm:pt>
    <dgm:pt modelId="{9E01CFD4-1707-4096-9CDA-C61251A081E7}" type="pres">
      <dgm:prSet presAssocID="{8B041E1C-2FFE-40B3-BF7A-00B033DAE4C0}" presName="ThreeNodes_2" presStyleLbl="node1" presStyleIdx="1" presStyleCnt="3">
        <dgm:presLayoutVars>
          <dgm:bulletEnabled val="1"/>
        </dgm:presLayoutVars>
      </dgm:prSet>
      <dgm:spPr/>
      <dgm:t>
        <a:bodyPr/>
        <a:lstStyle/>
        <a:p>
          <a:endParaRPr lang="ru-RU"/>
        </a:p>
      </dgm:t>
    </dgm:pt>
    <dgm:pt modelId="{D121728E-B08E-420F-B86B-10F1992E00C8}" type="pres">
      <dgm:prSet presAssocID="{8B041E1C-2FFE-40B3-BF7A-00B033DAE4C0}" presName="ThreeNodes_3" presStyleLbl="node1" presStyleIdx="2" presStyleCnt="3">
        <dgm:presLayoutVars>
          <dgm:bulletEnabled val="1"/>
        </dgm:presLayoutVars>
      </dgm:prSet>
      <dgm:spPr/>
      <dgm:t>
        <a:bodyPr/>
        <a:lstStyle/>
        <a:p>
          <a:endParaRPr lang="ru-RU"/>
        </a:p>
      </dgm:t>
    </dgm:pt>
    <dgm:pt modelId="{0FA0D59F-532D-44F1-9B32-A7A5E863D746}" type="pres">
      <dgm:prSet presAssocID="{8B041E1C-2FFE-40B3-BF7A-00B033DAE4C0}" presName="ThreeConn_1-2" presStyleLbl="fgAccFollowNode1" presStyleIdx="0" presStyleCnt="2">
        <dgm:presLayoutVars>
          <dgm:bulletEnabled val="1"/>
        </dgm:presLayoutVars>
      </dgm:prSet>
      <dgm:spPr/>
      <dgm:t>
        <a:bodyPr/>
        <a:lstStyle/>
        <a:p>
          <a:endParaRPr lang="ru-RU"/>
        </a:p>
      </dgm:t>
    </dgm:pt>
    <dgm:pt modelId="{3D5395AB-570A-4D88-A7D7-B2F0277588B3}" type="pres">
      <dgm:prSet presAssocID="{8B041E1C-2FFE-40B3-BF7A-00B033DAE4C0}" presName="ThreeConn_2-3" presStyleLbl="fgAccFollowNode1" presStyleIdx="1" presStyleCnt="2">
        <dgm:presLayoutVars>
          <dgm:bulletEnabled val="1"/>
        </dgm:presLayoutVars>
      </dgm:prSet>
      <dgm:spPr/>
      <dgm:t>
        <a:bodyPr/>
        <a:lstStyle/>
        <a:p>
          <a:endParaRPr lang="ru-RU"/>
        </a:p>
      </dgm:t>
    </dgm:pt>
    <dgm:pt modelId="{1128A790-C2EA-4B51-AF66-C0C3DA45C1C0}" type="pres">
      <dgm:prSet presAssocID="{8B041E1C-2FFE-40B3-BF7A-00B033DAE4C0}" presName="ThreeNodes_1_text" presStyleLbl="node1" presStyleIdx="2" presStyleCnt="3">
        <dgm:presLayoutVars>
          <dgm:bulletEnabled val="1"/>
        </dgm:presLayoutVars>
      </dgm:prSet>
      <dgm:spPr/>
      <dgm:t>
        <a:bodyPr/>
        <a:lstStyle/>
        <a:p>
          <a:endParaRPr lang="ru-RU"/>
        </a:p>
      </dgm:t>
    </dgm:pt>
    <dgm:pt modelId="{EBE97AF1-1152-4C5A-9E9D-033759B6C81F}" type="pres">
      <dgm:prSet presAssocID="{8B041E1C-2FFE-40B3-BF7A-00B033DAE4C0}" presName="ThreeNodes_2_text" presStyleLbl="node1" presStyleIdx="2" presStyleCnt="3">
        <dgm:presLayoutVars>
          <dgm:bulletEnabled val="1"/>
        </dgm:presLayoutVars>
      </dgm:prSet>
      <dgm:spPr/>
      <dgm:t>
        <a:bodyPr/>
        <a:lstStyle/>
        <a:p>
          <a:endParaRPr lang="ru-RU"/>
        </a:p>
      </dgm:t>
    </dgm:pt>
    <dgm:pt modelId="{A4ADA1FF-CC9E-4896-A465-6B1AEC36E1BA}" type="pres">
      <dgm:prSet presAssocID="{8B041E1C-2FFE-40B3-BF7A-00B033DAE4C0}" presName="ThreeNodes_3_text" presStyleLbl="node1" presStyleIdx="2" presStyleCnt="3">
        <dgm:presLayoutVars>
          <dgm:bulletEnabled val="1"/>
        </dgm:presLayoutVars>
      </dgm:prSet>
      <dgm:spPr/>
      <dgm:t>
        <a:bodyPr/>
        <a:lstStyle/>
        <a:p>
          <a:endParaRPr lang="ru-RU"/>
        </a:p>
      </dgm:t>
    </dgm:pt>
  </dgm:ptLst>
  <dgm:cxnLst>
    <dgm:cxn modelId="{94653194-1600-4819-AB08-35D08B2631A4}" type="presOf" srcId="{E380BCB0-DB0D-4ED7-B9F9-4A2C01607D50}" destId="{1128A790-C2EA-4B51-AF66-C0C3DA45C1C0}" srcOrd="1" destOrd="0" presId="urn:microsoft.com/office/officeart/2005/8/layout/vProcess5"/>
    <dgm:cxn modelId="{E6930134-00D9-400D-A845-7896871E8F9C}" srcId="{8B041E1C-2FFE-40B3-BF7A-00B033DAE4C0}" destId="{E380BCB0-DB0D-4ED7-B9F9-4A2C01607D50}" srcOrd="0" destOrd="0" parTransId="{25E70C4D-9B3C-4EC8-BE81-7AD6B08CEE45}" sibTransId="{2722CF0F-0FBB-41D9-98CC-BBF385650C89}"/>
    <dgm:cxn modelId="{2880230A-1527-43DD-A327-683FCD1E6362}" type="presOf" srcId="{967E2323-B620-407F-9085-1B4E0A1E8DDB}" destId="{EBE97AF1-1152-4C5A-9E9D-033759B6C81F}" srcOrd="1" destOrd="0" presId="urn:microsoft.com/office/officeart/2005/8/layout/vProcess5"/>
    <dgm:cxn modelId="{C293BEEC-049F-419D-B327-B9D8D8685E56}" type="presOf" srcId="{2722CF0F-0FBB-41D9-98CC-BBF385650C89}" destId="{0FA0D59F-532D-44F1-9B32-A7A5E863D746}" srcOrd="0" destOrd="0" presId="urn:microsoft.com/office/officeart/2005/8/layout/vProcess5"/>
    <dgm:cxn modelId="{44024807-CF8D-485C-BC57-4BCA377D22E6}" srcId="{8B041E1C-2FFE-40B3-BF7A-00B033DAE4C0}" destId="{5090191E-C70D-480F-8CBF-269E45A41364}" srcOrd="2" destOrd="0" parTransId="{2A363F96-A806-4B68-AD2C-F07541B53E09}" sibTransId="{C8752497-C3D7-4BBB-BE4F-C13B9EA7E1B0}"/>
    <dgm:cxn modelId="{CB9C5A7A-55B9-40BE-8E45-92DC9B3DEA4B}" type="presOf" srcId="{5090191E-C70D-480F-8CBF-269E45A41364}" destId="{D121728E-B08E-420F-B86B-10F1992E00C8}" srcOrd="0" destOrd="0" presId="urn:microsoft.com/office/officeart/2005/8/layout/vProcess5"/>
    <dgm:cxn modelId="{6B68CC35-1FDB-4868-85BC-639DF5D3238D}" type="presOf" srcId="{8B041E1C-2FFE-40B3-BF7A-00B033DAE4C0}" destId="{1C5D4EA2-7231-4392-A9D8-A1B7677FEBB4}" srcOrd="0" destOrd="0" presId="urn:microsoft.com/office/officeart/2005/8/layout/vProcess5"/>
    <dgm:cxn modelId="{65F6F478-9826-49D8-AD25-FA019EF91F62}" type="presOf" srcId="{E380BCB0-DB0D-4ED7-B9F9-4A2C01607D50}" destId="{791A98EE-4B21-4288-98F5-72A7F90A6A2F}" srcOrd="0" destOrd="0" presId="urn:microsoft.com/office/officeart/2005/8/layout/vProcess5"/>
    <dgm:cxn modelId="{5266C84C-F099-4B6D-A018-DF4A23BF624C}" type="presOf" srcId="{967E2323-B620-407F-9085-1B4E0A1E8DDB}" destId="{9E01CFD4-1707-4096-9CDA-C61251A081E7}" srcOrd="0" destOrd="0" presId="urn:microsoft.com/office/officeart/2005/8/layout/vProcess5"/>
    <dgm:cxn modelId="{B1C43700-5325-4342-AEF5-C27431B0DB05}" type="presOf" srcId="{5090191E-C70D-480F-8CBF-269E45A41364}" destId="{A4ADA1FF-CC9E-4896-A465-6B1AEC36E1BA}" srcOrd="1" destOrd="0" presId="urn:microsoft.com/office/officeart/2005/8/layout/vProcess5"/>
    <dgm:cxn modelId="{9C313926-F74E-41DB-9D91-9BD5081F601F}" type="presOf" srcId="{C8D11620-B6BE-44FD-BDE6-B853DE7D3F2C}" destId="{3D5395AB-570A-4D88-A7D7-B2F0277588B3}" srcOrd="0" destOrd="0" presId="urn:microsoft.com/office/officeart/2005/8/layout/vProcess5"/>
    <dgm:cxn modelId="{B3940AFC-048D-4739-97ED-5786226C08EC}" srcId="{8B041E1C-2FFE-40B3-BF7A-00B033DAE4C0}" destId="{967E2323-B620-407F-9085-1B4E0A1E8DDB}" srcOrd="1" destOrd="0" parTransId="{A8B1304C-6B7F-461F-93ED-F253743BC370}" sibTransId="{C8D11620-B6BE-44FD-BDE6-B853DE7D3F2C}"/>
    <dgm:cxn modelId="{F9E94702-C007-4011-81C2-4666292606EC}" type="presParOf" srcId="{1C5D4EA2-7231-4392-A9D8-A1B7677FEBB4}" destId="{FE8ADED3-7D22-4301-AC40-9E41B7ED57C8}" srcOrd="0" destOrd="0" presId="urn:microsoft.com/office/officeart/2005/8/layout/vProcess5"/>
    <dgm:cxn modelId="{BF34D8B3-B13A-4651-80FB-DFDDC16F17FE}" type="presParOf" srcId="{1C5D4EA2-7231-4392-A9D8-A1B7677FEBB4}" destId="{791A98EE-4B21-4288-98F5-72A7F90A6A2F}" srcOrd="1" destOrd="0" presId="urn:microsoft.com/office/officeart/2005/8/layout/vProcess5"/>
    <dgm:cxn modelId="{6C906A4F-45F0-436A-A6FE-8DB6CF21E41E}" type="presParOf" srcId="{1C5D4EA2-7231-4392-A9D8-A1B7677FEBB4}" destId="{9E01CFD4-1707-4096-9CDA-C61251A081E7}" srcOrd="2" destOrd="0" presId="urn:microsoft.com/office/officeart/2005/8/layout/vProcess5"/>
    <dgm:cxn modelId="{137876C7-29A9-4918-A3E9-940F6A2052EF}" type="presParOf" srcId="{1C5D4EA2-7231-4392-A9D8-A1B7677FEBB4}" destId="{D121728E-B08E-420F-B86B-10F1992E00C8}" srcOrd="3" destOrd="0" presId="urn:microsoft.com/office/officeart/2005/8/layout/vProcess5"/>
    <dgm:cxn modelId="{EAA5AA40-5F71-448E-B7AA-BDDA708A9021}" type="presParOf" srcId="{1C5D4EA2-7231-4392-A9D8-A1B7677FEBB4}" destId="{0FA0D59F-532D-44F1-9B32-A7A5E863D746}" srcOrd="4" destOrd="0" presId="urn:microsoft.com/office/officeart/2005/8/layout/vProcess5"/>
    <dgm:cxn modelId="{41F29D05-8411-4DB1-A87A-76AE6801EBA4}" type="presParOf" srcId="{1C5D4EA2-7231-4392-A9D8-A1B7677FEBB4}" destId="{3D5395AB-570A-4D88-A7D7-B2F0277588B3}" srcOrd="5" destOrd="0" presId="urn:microsoft.com/office/officeart/2005/8/layout/vProcess5"/>
    <dgm:cxn modelId="{462CCAB5-2285-48D1-850C-1224E4959292}" type="presParOf" srcId="{1C5D4EA2-7231-4392-A9D8-A1B7677FEBB4}" destId="{1128A790-C2EA-4B51-AF66-C0C3DA45C1C0}" srcOrd="6" destOrd="0" presId="urn:microsoft.com/office/officeart/2005/8/layout/vProcess5"/>
    <dgm:cxn modelId="{A89E1A17-9EC9-40C9-A0D4-40C224A5DDBC}" type="presParOf" srcId="{1C5D4EA2-7231-4392-A9D8-A1B7677FEBB4}" destId="{EBE97AF1-1152-4C5A-9E9D-033759B6C81F}" srcOrd="7" destOrd="0" presId="urn:microsoft.com/office/officeart/2005/8/layout/vProcess5"/>
    <dgm:cxn modelId="{912897F2-A34C-4881-8295-443C4F552553}" type="presParOf" srcId="{1C5D4EA2-7231-4392-A9D8-A1B7677FEBB4}" destId="{A4ADA1FF-CC9E-4896-A465-6B1AEC36E1BA}"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6813D2-BBEF-4B0B-8408-5EF93D428DCF}">
      <dsp:nvSpPr>
        <dsp:cNvPr id="0" name=""/>
        <dsp:cNvSpPr/>
      </dsp:nvSpPr>
      <dsp:spPr>
        <a:xfrm>
          <a:off x="0" y="23416"/>
          <a:ext cx="9525752" cy="11547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b="1" kern="1200" dirty="0" smtClean="0"/>
            <a:t>Pharmaceutical packaging (or drug packaging) is the packages and the packaging processes for pharmaceutical preparations. It involves all of the operations from production through drug distribution channels to the end consumer.</a:t>
          </a:r>
          <a:endParaRPr lang="uk-UA" sz="2100" kern="1200" dirty="0"/>
        </a:p>
      </dsp:txBody>
      <dsp:txXfrm>
        <a:off x="56372" y="79788"/>
        <a:ext cx="9413008" cy="10420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B337B8-DA67-49CB-A5A9-C6430F9867ED}">
      <dsp:nvSpPr>
        <dsp:cNvPr id="0" name=""/>
        <dsp:cNvSpPr/>
      </dsp:nvSpPr>
      <dsp:spPr>
        <a:xfrm>
          <a:off x="-4959819" y="-759971"/>
          <a:ext cx="5906984" cy="5906984"/>
        </a:xfrm>
        <a:prstGeom prst="blockArc">
          <a:avLst>
            <a:gd name="adj1" fmla="val 18900000"/>
            <a:gd name="adj2" fmla="val 2700000"/>
            <a:gd name="adj3" fmla="val 366"/>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9766A3E-01AE-4716-9B22-3772A875E963}">
      <dsp:nvSpPr>
        <dsp:cNvPr id="0" name=""/>
        <dsp:cNvSpPr/>
      </dsp:nvSpPr>
      <dsp:spPr>
        <a:xfrm>
          <a:off x="353409" y="231021"/>
          <a:ext cx="9138179" cy="46186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6608" tIns="60960" rIns="60960" bIns="60960" numCol="1" spcCol="1270" anchor="ctr" anchorCtr="0">
          <a:noAutofit/>
        </a:bodyPr>
        <a:lstStyle/>
        <a:p>
          <a:pPr lvl="0" algn="l" defTabSz="1066800">
            <a:lnSpc>
              <a:spcPct val="90000"/>
            </a:lnSpc>
            <a:spcBef>
              <a:spcPct val="0"/>
            </a:spcBef>
            <a:spcAft>
              <a:spcPct val="35000"/>
            </a:spcAft>
          </a:pPr>
          <a:r>
            <a:rPr lang="pl-PL" sz="2400" kern="1200" dirty="0" smtClean="0">
              <a:latin typeface="+mj-lt"/>
            </a:rPr>
            <a:t>Containment</a:t>
          </a:r>
          <a:endParaRPr lang="ru-RU" sz="2400" kern="1200" dirty="0">
            <a:latin typeface="+mj-lt"/>
          </a:endParaRPr>
        </a:p>
      </dsp:txBody>
      <dsp:txXfrm>
        <a:off x="353409" y="231021"/>
        <a:ext cx="9138179" cy="461867"/>
      </dsp:txXfrm>
    </dsp:sp>
    <dsp:sp modelId="{5F374A82-32B1-4E15-A5B8-E1C5476EE4AA}">
      <dsp:nvSpPr>
        <dsp:cNvPr id="0" name=""/>
        <dsp:cNvSpPr/>
      </dsp:nvSpPr>
      <dsp:spPr>
        <a:xfrm>
          <a:off x="64742" y="173288"/>
          <a:ext cx="577334" cy="577334"/>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24524F2-5786-4812-A107-4D9B052DFD61}">
      <dsp:nvSpPr>
        <dsp:cNvPr id="0" name=""/>
        <dsp:cNvSpPr/>
      </dsp:nvSpPr>
      <dsp:spPr>
        <a:xfrm>
          <a:off x="733327" y="961183"/>
          <a:ext cx="8758262" cy="46186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6608" tIns="60960" rIns="60960" bIns="60960" numCol="1" spcCol="1270" anchor="ctr" anchorCtr="0">
          <a:noAutofit/>
        </a:bodyPr>
        <a:lstStyle/>
        <a:p>
          <a:pPr lvl="0" algn="l" defTabSz="1066800">
            <a:lnSpc>
              <a:spcPct val="90000"/>
            </a:lnSpc>
            <a:spcBef>
              <a:spcPct val="0"/>
            </a:spcBef>
            <a:spcAft>
              <a:spcPct val="35000"/>
            </a:spcAft>
          </a:pPr>
          <a:r>
            <a:rPr lang="pl-PL" sz="2400" kern="1200" dirty="0" smtClean="0">
              <a:latin typeface="+mj-lt"/>
            </a:rPr>
            <a:t>Protection</a:t>
          </a:r>
          <a:endParaRPr lang="ru-RU" sz="2400" kern="1200" dirty="0">
            <a:latin typeface="+mj-lt"/>
          </a:endParaRPr>
        </a:p>
      </dsp:txBody>
      <dsp:txXfrm>
        <a:off x="733327" y="961183"/>
        <a:ext cx="8758262" cy="461867"/>
      </dsp:txXfrm>
    </dsp:sp>
    <dsp:sp modelId="{5AC8424D-626A-42A4-A8AB-6A4D527D2140}">
      <dsp:nvSpPr>
        <dsp:cNvPr id="0" name=""/>
        <dsp:cNvSpPr/>
      </dsp:nvSpPr>
      <dsp:spPr>
        <a:xfrm>
          <a:off x="444659" y="866002"/>
          <a:ext cx="577334" cy="577334"/>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40F80C6-4D93-47A9-A45C-EAEBA37C4496}">
      <dsp:nvSpPr>
        <dsp:cNvPr id="0" name=""/>
        <dsp:cNvSpPr/>
      </dsp:nvSpPr>
      <dsp:spPr>
        <a:xfrm>
          <a:off x="907054" y="1616449"/>
          <a:ext cx="8584535" cy="46186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6608" tIns="60960" rIns="60960" bIns="60960" numCol="1" spcCol="1270" anchor="ctr" anchorCtr="0">
          <a:noAutofit/>
        </a:bodyPr>
        <a:lstStyle/>
        <a:p>
          <a:pPr lvl="0" algn="l" defTabSz="1066800">
            <a:lnSpc>
              <a:spcPct val="90000"/>
            </a:lnSpc>
            <a:spcBef>
              <a:spcPct val="0"/>
            </a:spcBef>
            <a:spcAft>
              <a:spcPct val="35000"/>
            </a:spcAft>
          </a:pPr>
          <a:r>
            <a:rPr lang="pl-PL" sz="2400" kern="1200" dirty="0" smtClean="0">
              <a:latin typeface="+mn-lt"/>
            </a:rPr>
            <a:t>Presentation and information</a:t>
          </a:r>
          <a:endParaRPr lang="ru-RU" sz="2400" kern="1200" dirty="0">
            <a:latin typeface="+mn-lt"/>
          </a:endParaRPr>
        </a:p>
      </dsp:txBody>
      <dsp:txXfrm>
        <a:off x="907054" y="1616449"/>
        <a:ext cx="8584535" cy="461867"/>
      </dsp:txXfrm>
    </dsp:sp>
    <dsp:sp modelId="{D267CD84-F7BF-44BC-B821-2DC4DEDD66BB}">
      <dsp:nvSpPr>
        <dsp:cNvPr id="0" name=""/>
        <dsp:cNvSpPr/>
      </dsp:nvSpPr>
      <dsp:spPr>
        <a:xfrm>
          <a:off x="618386" y="1558716"/>
          <a:ext cx="577334" cy="577334"/>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684089-586F-41F6-BB0F-A8778B276924}">
      <dsp:nvSpPr>
        <dsp:cNvPr id="0" name=""/>
        <dsp:cNvSpPr/>
      </dsp:nvSpPr>
      <dsp:spPr>
        <a:xfrm>
          <a:off x="907054" y="2308724"/>
          <a:ext cx="8584535" cy="46186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6608" tIns="60960" rIns="60960" bIns="60960" numCol="1" spcCol="1270" anchor="ctr" anchorCtr="0">
          <a:noAutofit/>
        </a:bodyPr>
        <a:lstStyle/>
        <a:p>
          <a:pPr lvl="0" algn="l" defTabSz="1066800">
            <a:lnSpc>
              <a:spcPct val="90000"/>
            </a:lnSpc>
            <a:spcBef>
              <a:spcPct val="0"/>
            </a:spcBef>
            <a:spcAft>
              <a:spcPct val="35000"/>
            </a:spcAft>
          </a:pPr>
          <a:r>
            <a:rPr lang="pl-PL" sz="2400" kern="1200" dirty="0" smtClean="0"/>
            <a:t>Compliance</a:t>
          </a:r>
          <a:endParaRPr lang="uk-UA" sz="2400" kern="1200" dirty="0"/>
        </a:p>
      </dsp:txBody>
      <dsp:txXfrm>
        <a:off x="907054" y="2308724"/>
        <a:ext cx="8584535" cy="461867"/>
      </dsp:txXfrm>
    </dsp:sp>
    <dsp:sp modelId="{69B92218-3813-4C04-8C1D-7FF5969AD367}">
      <dsp:nvSpPr>
        <dsp:cNvPr id="0" name=""/>
        <dsp:cNvSpPr/>
      </dsp:nvSpPr>
      <dsp:spPr>
        <a:xfrm>
          <a:off x="618386" y="2250991"/>
          <a:ext cx="577334" cy="577334"/>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74E7F6-87B6-437C-B6D9-31D8F0231C5D}">
      <dsp:nvSpPr>
        <dsp:cNvPr id="0" name=""/>
        <dsp:cNvSpPr/>
      </dsp:nvSpPr>
      <dsp:spPr>
        <a:xfrm>
          <a:off x="733327" y="3001438"/>
          <a:ext cx="8758262" cy="46186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6608" tIns="60960" rIns="60960" bIns="60960" numCol="1" spcCol="1270" anchor="ctr" anchorCtr="0">
          <a:noAutofit/>
        </a:bodyPr>
        <a:lstStyle/>
        <a:p>
          <a:pPr lvl="0" algn="l" defTabSz="1066800">
            <a:lnSpc>
              <a:spcPct val="90000"/>
            </a:lnSpc>
            <a:spcBef>
              <a:spcPct val="0"/>
            </a:spcBef>
            <a:spcAft>
              <a:spcPct val="35000"/>
            </a:spcAft>
          </a:pPr>
          <a:r>
            <a:rPr lang="pl-PL" sz="2400" kern="1200" dirty="0" smtClean="0"/>
            <a:t>Protection of patients</a:t>
          </a:r>
          <a:endParaRPr lang="uk-UA" sz="2400" kern="1200" dirty="0"/>
        </a:p>
      </dsp:txBody>
      <dsp:txXfrm>
        <a:off x="733327" y="3001438"/>
        <a:ext cx="8758262" cy="461867"/>
      </dsp:txXfrm>
    </dsp:sp>
    <dsp:sp modelId="{4D72C5A4-BC1A-48F0-BA78-A2325A9C4317}">
      <dsp:nvSpPr>
        <dsp:cNvPr id="0" name=""/>
        <dsp:cNvSpPr/>
      </dsp:nvSpPr>
      <dsp:spPr>
        <a:xfrm>
          <a:off x="444659" y="2943705"/>
          <a:ext cx="577334" cy="577334"/>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2BFAB5F-9A9E-4D4E-9E07-8ECE6A892339}">
      <dsp:nvSpPr>
        <dsp:cNvPr id="0" name=""/>
        <dsp:cNvSpPr/>
      </dsp:nvSpPr>
      <dsp:spPr>
        <a:xfrm>
          <a:off x="353409" y="3694152"/>
          <a:ext cx="9138179" cy="46186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6608" tIns="60960" rIns="60960" bIns="60960" numCol="1" spcCol="1270" anchor="ctr" anchorCtr="0">
          <a:noAutofit/>
        </a:bodyPr>
        <a:lstStyle/>
        <a:p>
          <a:pPr lvl="0" algn="l" defTabSz="1066800">
            <a:lnSpc>
              <a:spcPct val="90000"/>
            </a:lnSpc>
            <a:spcBef>
              <a:spcPct val="0"/>
            </a:spcBef>
            <a:spcAft>
              <a:spcPct val="35000"/>
            </a:spcAft>
          </a:pPr>
          <a:r>
            <a:rPr lang="pl-PL" sz="2400" kern="1200" smtClean="0"/>
            <a:t>Detection of counterfeiting</a:t>
          </a:r>
          <a:endParaRPr lang="uk-UA" sz="2400" kern="1200" dirty="0"/>
        </a:p>
      </dsp:txBody>
      <dsp:txXfrm>
        <a:off x="353409" y="3694152"/>
        <a:ext cx="9138179" cy="461867"/>
      </dsp:txXfrm>
    </dsp:sp>
    <dsp:sp modelId="{26B9C3AE-1466-4835-A809-6C685F31991C}">
      <dsp:nvSpPr>
        <dsp:cNvPr id="0" name=""/>
        <dsp:cNvSpPr/>
      </dsp:nvSpPr>
      <dsp:spPr>
        <a:xfrm>
          <a:off x="64742" y="3636419"/>
          <a:ext cx="577334" cy="577334"/>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A203AC-ECE2-4C46-9CAD-BEF7E9554F1D}">
      <dsp:nvSpPr>
        <dsp:cNvPr id="0" name=""/>
        <dsp:cNvSpPr/>
      </dsp:nvSpPr>
      <dsp:spPr>
        <a:xfrm>
          <a:off x="0" y="72151"/>
          <a:ext cx="3448128" cy="30677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b="1" kern="1200" dirty="0" smtClean="0">
              <a:solidFill>
                <a:srgbClr val="FFFF00"/>
              </a:solidFill>
            </a:rPr>
            <a:t>Well-closed containers </a:t>
          </a:r>
          <a:r>
            <a:rPr lang="en-US" sz="2300" kern="1200" dirty="0" smtClean="0"/>
            <a:t>must protect the contents from extraneous matter or from loss of the substance under normal conditions of handling, shipment or storage.</a:t>
          </a:r>
          <a:endParaRPr lang="uk-UA" sz="2300" kern="1200" dirty="0"/>
        </a:p>
      </dsp:txBody>
      <dsp:txXfrm>
        <a:off x="149755" y="221906"/>
        <a:ext cx="3148618" cy="27682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6C1A01-3E92-49A7-BBBF-EA02FF81F226}">
      <dsp:nvSpPr>
        <dsp:cNvPr id="0" name=""/>
        <dsp:cNvSpPr/>
      </dsp:nvSpPr>
      <dsp:spPr>
        <a:xfrm>
          <a:off x="0" y="33541"/>
          <a:ext cx="3634330" cy="31449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b="1" kern="1200" dirty="0" smtClean="0">
              <a:solidFill>
                <a:srgbClr val="FFFF00"/>
              </a:solidFill>
            </a:rPr>
            <a:t>Tightly closed containers </a:t>
          </a:r>
          <a:r>
            <a:rPr lang="en-US" sz="2100" kern="1200" dirty="0" smtClean="0"/>
            <a:t>must protect the contents from extraneous matter, from loss of the substance, and from efflorescence, deliquescence or evaporation under normal conditions of handling, shipment or storage. </a:t>
          </a:r>
          <a:endParaRPr lang="uk-UA" sz="2100" kern="1200" dirty="0"/>
        </a:p>
      </dsp:txBody>
      <dsp:txXfrm>
        <a:off x="153524" y="187065"/>
        <a:ext cx="3327282" cy="28379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0F551C-348A-496A-953C-D542F2379981}">
      <dsp:nvSpPr>
        <dsp:cNvPr id="0" name=""/>
        <dsp:cNvSpPr/>
      </dsp:nvSpPr>
      <dsp:spPr>
        <a:xfrm>
          <a:off x="0" y="33541"/>
          <a:ext cx="3745735" cy="3144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b="1" kern="1200" dirty="0" smtClean="0">
              <a:solidFill>
                <a:srgbClr val="FFFF00"/>
              </a:solidFill>
            </a:rPr>
            <a:t>Hermetically closed containers</a:t>
          </a:r>
          <a:r>
            <a:rPr lang="en-US" sz="2100" b="1" kern="1200" dirty="0" smtClean="0"/>
            <a:t> </a:t>
          </a:r>
          <a:r>
            <a:rPr lang="en-US" sz="2100" kern="1200" dirty="0" smtClean="0"/>
            <a:t>must protect the contents from extraneous matter and from loss of the substance, and be impervious to air or any other gas under normal conditions of handling, shipment or storage.</a:t>
          </a:r>
          <a:endParaRPr lang="uk-UA" sz="2100" kern="1200" dirty="0"/>
        </a:p>
      </dsp:txBody>
      <dsp:txXfrm>
        <a:off x="153524" y="187065"/>
        <a:ext cx="3438687" cy="283791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75C040-A99A-4BFD-8022-B5BD3B285208}">
      <dsp:nvSpPr>
        <dsp:cNvPr id="0" name=""/>
        <dsp:cNvSpPr/>
      </dsp:nvSpPr>
      <dsp:spPr>
        <a:xfrm>
          <a:off x="0" y="36267"/>
          <a:ext cx="4866289" cy="1991340"/>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b="1" kern="1200" smtClean="0"/>
            <a:t>Closures are devices and techniques used to close or seal container such as a bottle, jug, jar, tube, can, etc. </a:t>
          </a:r>
          <a:r>
            <a:rPr lang="ru-RU" sz="2300" b="1" kern="1200" smtClean="0"/>
            <a:t>  </a:t>
          </a:r>
          <a:r>
            <a:rPr lang="en-US" sz="2300" b="1" kern="1200" smtClean="0"/>
            <a:t>Closures can be a cap, cover, lid, plug, etc.</a:t>
          </a:r>
          <a:endParaRPr lang="uk-UA" sz="2300" kern="1200"/>
        </a:p>
      </dsp:txBody>
      <dsp:txXfrm>
        <a:off x="97209" y="133476"/>
        <a:ext cx="4671871" cy="179692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1D9CF8-FDC7-42B8-893A-3A9E74E56362}">
      <dsp:nvSpPr>
        <dsp:cNvPr id="0" name=""/>
        <dsp:cNvSpPr/>
      </dsp:nvSpPr>
      <dsp:spPr>
        <a:xfrm>
          <a:off x="0" y="220280"/>
          <a:ext cx="9246563" cy="1904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n-US" sz="2200" kern="1200" dirty="0" smtClean="0"/>
            <a:t>Closures used for the purpose of covering drug containers after the filling process should be as inert as possible. They should not give rise to undesired interactions between the contents and the outside environment, and should provide a complete seal. Besides their protective function, closures must also allow the easy and safe administration of the drug.</a:t>
          </a:r>
          <a:endParaRPr lang="uk-UA" sz="2200" kern="1200" dirty="0"/>
        </a:p>
      </dsp:txBody>
      <dsp:txXfrm>
        <a:off x="92983" y="313263"/>
        <a:ext cx="9060597" cy="171879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15E44A-4A68-4F24-A39E-93240FF40749}">
      <dsp:nvSpPr>
        <dsp:cNvPr id="0" name=""/>
        <dsp:cNvSpPr/>
      </dsp:nvSpPr>
      <dsp:spPr>
        <a:xfrm>
          <a:off x="0" y="78780"/>
          <a:ext cx="10698903" cy="14069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solidFill>
                <a:srgbClr val="002060"/>
              </a:solidFill>
            </a:rPr>
            <a:t>CT - Continuous Thread Closures</a:t>
          </a:r>
          <a:r>
            <a:rPr lang="en-US" sz="2000" b="1" kern="1200" dirty="0" smtClean="0"/>
            <a:t>: </a:t>
          </a:r>
          <a:r>
            <a:rPr lang="en-US" sz="2000" kern="1200" dirty="0" smtClean="0"/>
            <a:t>These are the most basic and commonly used packaging closure. They pair with a container that has a continuous spiral protruding on the outside of the finish or neck, as the closure itself has a thread on the inside of it. These are typically used across a number of industries including food, household items, pet products, and health &amp; beauty.</a:t>
          </a:r>
          <a:endParaRPr lang="uk-UA" sz="2000" kern="1200" dirty="0"/>
        </a:p>
      </dsp:txBody>
      <dsp:txXfrm>
        <a:off x="68680" y="147460"/>
        <a:ext cx="10561543" cy="126956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47009B-63E5-43A0-A888-A2B61DD7B5C1}">
      <dsp:nvSpPr>
        <dsp:cNvPr id="0" name=""/>
        <dsp:cNvSpPr/>
      </dsp:nvSpPr>
      <dsp:spPr>
        <a:xfrm>
          <a:off x="0" y="158984"/>
          <a:ext cx="10742561" cy="18181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b="1" kern="1200" dirty="0" smtClean="0">
              <a:solidFill>
                <a:srgbClr val="002060"/>
              </a:solidFill>
            </a:rPr>
            <a:t>CR or CRCs - Child Resistant Closures: </a:t>
          </a:r>
          <a:r>
            <a:rPr lang="en-US" sz="2100" kern="1200" dirty="0" smtClean="0"/>
            <a:t>These are typically used for products that are required by the Consumer Product Safety Commission to be packaged in child-resistant packaging. That means the packaging must be significantly difficult for children under five years old to open within a reasonable amount of time, while not being overly difficult for a typical adult to use properly. These are typically used for pharmaceuticals and chemical products.</a:t>
          </a:r>
          <a:endParaRPr lang="uk-UA" sz="2100" kern="1200" dirty="0"/>
        </a:p>
      </dsp:txBody>
      <dsp:txXfrm>
        <a:off x="88756" y="247740"/>
        <a:ext cx="10565049" cy="164066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CC1534-2CCC-4A70-A4EA-DE5CE4138661}">
      <dsp:nvSpPr>
        <dsp:cNvPr id="0" name=""/>
        <dsp:cNvSpPr/>
      </dsp:nvSpPr>
      <dsp:spPr>
        <a:xfrm>
          <a:off x="0" y="11473"/>
          <a:ext cx="10588108" cy="164150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b="1" kern="1200" dirty="0" smtClean="0">
              <a:solidFill>
                <a:srgbClr val="002060"/>
              </a:solidFill>
            </a:rPr>
            <a:t>TE - Tamper Evident Closures: </a:t>
          </a:r>
          <a:r>
            <a:rPr lang="en-US" sz="2300" kern="1200" dirty="0" smtClean="0"/>
            <a:t>These are used when the closure has to provide assurance that the original product is intact. These are very common in the food, beverage, and health and beauty industries. These also provide anti-counterfeiting protection for over-the-counter (OTC) pharmaceuticals and nutraceuticals.</a:t>
          </a:r>
          <a:endParaRPr lang="uk-UA" sz="2300" kern="1200" dirty="0"/>
        </a:p>
      </dsp:txBody>
      <dsp:txXfrm>
        <a:off x="80132" y="91605"/>
        <a:ext cx="10427844" cy="148124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B337B8-DA67-49CB-A5A9-C6430F9867ED}">
      <dsp:nvSpPr>
        <dsp:cNvPr id="0" name=""/>
        <dsp:cNvSpPr/>
      </dsp:nvSpPr>
      <dsp:spPr>
        <a:xfrm>
          <a:off x="-4959819" y="-759971"/>
          <a:ext cx="5906984" cy="5906984"/>
        </a:xfrm>
        <a:prstGeom prst="blockArc">
          <a:avLst>
            <a:gd name="adj1" fmla="val 18900000"/>
            <a:gd name="adj2" fmla="val 2700000"/>
            <a:gd name="adj3" fmla="val 366"/>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9766A3E-01AE-4716-9B22-3772A875E963}">
      <dsp:nvSpPr>
        <dsp:cNvPr id="0" name=""/>
        <dsp:cNvSpPr/>
      </dsp:nvSpPr>
      <dsp:spPr>
        <a:xfrm>
          <a:off x="412823" y="259093"/>
          <a:ext cx="7117168" cy="54855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5416" tIns="60960" rIns="60960" bIns="60960" numCol="1" spcCol="1270" anchor="ctr" anchorCtr="0">
          <a:noAutofit/>
        </a:bodyPr>
        <a:lstStyle/>
        <a:p>
          <a:pPr lvl="0" algn="l" defTabSz="1066800">
            <a:lnSpc>
              <a:spcPct val="90000"/>
            </a:lnSpc>
            <a:spcBef>
              <a:spcPct val="0"/>
            </a:spcBef>
            <a:spcAft>
              <a:spcPct val="35000"/>
            </a:spcAft>
          </a:pPr>
          <a:r>
            <a:rPr lang="en-US" sz="2400" kern="1200" dirty="0" smtClean="0"/>
            <a:t>Screw on, threaded or lug</a:t>
          </a:r>
          <a:endParaRPr lang="ru-RU" sz="2400" kern="1200" dirty="0">
            <a:latin typeface="+mj-lt"/>
          </a:endParaRPr>
        </a:p>
      </dsp:txBody>
      <dsp:txXfrm>
        <a:off x="412823" y="259093"/>
        <a:ext cx="7117168" cy="548555"/>
      </dsp:txXfrm>
    </dsp:sp>
    <dsp:sp modelId="{5F374A82-32B1-4E15-A5B8-E1C5476EE4AA}">
      <dsp:nvSpPr>
        <dsp:cNvPr id="0" name=""/>
        <dsp:cNvSpPr/>
      </dsp:nvSpPr>
      <dsp:spPr>
        <a:xfrm>
          <a:off x="71541" y="205532"/>
          <a:ext cx="685694" cy="685694"/>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24524F2-5786-4812-A107-4D9B052DFD61}">
      <dsp:nvSpPr>
        <dsp:cNvPr id="0" name=""/>
        <dsp:cNvSpPr/>
      </dsp:nvSpPr>
      <dsp:spPr>
        <a:xfrm>
          <a:off x="807468" y="1141149"/>
          <a:ext cx="6724089" cy="54855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5416" tIns="60960" rIns="60960" bIns="60960" numCol="1" spcCol="1270" anchor="ctr" anchorCtr="0">
          <a:noAutofit/>
        </a:bodyPr>
        <a:lstStyle/>
        <a:p>
          <a:pPr lvl="0" algn="l" defTabSz="1066800">
            <a:lnSpc>
              <a:spcPct val="90000"/>
            </a:lnSpc>
            <a:spcBef>
              <a:spcPct val="0"/>
            </a:spcBef>
            <a:spcAft>
              <a:spcPct val="35000"/>
            </a:spcAft>
          </a:pPr>
          <a:r>
            <a:rPr lang="en-US" sz="2400" kern="1200" dirty="0" smtClean="0"/>
            <a:t>Crimp on(crowns)</a:t>
          </a:r>
          <a:endParaRPr lang="ru-RU" sz="2400" kern="1200" dirty="0">
            <a:latin typeface="+mj-lt"/>
          </a:endParaRPr>
        </a:p>
      </dsp:txBody>
      <dsp:txXfrm>
        <a:off x="807468" y="1141149"/>
        <a:ext cx="6724089" cy="548555"/>
      </dsp:txXfrm>
    </dsp:sp>
    <dsp:sp modelId="{5AC8424D-626A-42A4-A8AB-6A4D527D2140}">
      <dsp:nvSpPr>
        <dsp:cNvPr id="0" name=""/>
        <dsp:cNvSpPr/>
      </dsp:nvSpPr>
      <dsp:spPr>
        <a:xfrm>
          <a:off x="464620" y="1028103"/>
          <a:ext cx="685694" cy="685694"/>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40F80C6-4D93-47A9-A45C-EAEBA37C4496}">
      <dsp:nvSpPr>
        <dsp:cNvPr id="0" name=""/>
        <dsp:cNvSpPr/>
      </dsp:nvSpPr>
      <dsp:spPr>
        <a:xfrm>
          <a:off x="928111" y="1919243"/>
          <a:ext cx="6603445" cy="54855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5416" tIns="60960" rIns="60960" bIns="60960" numCol="1" spcCol="1270" anchor="ctr" anchorCtr="0">
          <a:noAutofit/>
        </a:bodyPr>
        <a:lstStyle/>
        <a:p>
          <a:pPr lvl="0" algn="l" defTabSz="1066800">
            <a:lnSpc>
              <a:spcPct val="90000"/>
            </a:lnSpc>
            <a:spcBef>
              <a:spcPct val="0"/>
            </a:spcBef>
            <a:spcAft>
              <a:spcPct val="35000"/>
            </a:spcAft>
          </a:pPr>
          <a:r>
            <a:rPr lang="en-US" sz="2400" kern="1200" dirty="0" smtClean="0"/>
            <a:t>Press on(snap)</a:t>
          </a:r>
          <a:endParaRPr lang="ru-RU" sz="2400" kern="1200" dirty="0">
            <a:latin typeface="+mn-lt"/>
          </a:endParaRPr>
        </a:p>
      </dsp:txBody>
      <dsp:txXfrm>
        <a:off x="928111" y="1919243"/>
        <a:ext cx="6603445" cy="548555"/>
      </dsp:txXfrm>
    </dsp:sp>
    <dsp:sp modelId="{D267CD84-F7BF-44BC-B821-2DC4DEDD66BB}">
      <dsp:nvSpPr>
        <dsp:cNvPr id="0" name=""/>
        <dsp:cNvSpPr/>
      </dsp:nvSpPr>
      <dsp:spPr>
        <a:xfrm>
          <a:off x="585264" y="1850673"/>
          <a:ext cx="685694" cy="685694"/>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684089-586F-41F6-BB0F-A8778B276924}">
      <dsp:nvSpPr>
        <dsp:cNvPr id="0" name=""/>
        <dsp:cNvSpPr/>
      </dsp:nvSpPr>
      <dsp:spPr>
        <a:xfrm>
          <a:off x="807468" y="2741813"/>
          <a:ext cx="6724089" cy="54855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5416" tIns="71120" rIns="71120" bIns="71120" numCol="1" spcCol="1270" anchor="ctr" anchorCtr="0">
          <a:noAutofit/>
        </a:bodyPr>
        <a:lstStyle/>
        <a:p>
          <a:pPr lvl="0" algn="l" defTabSz="1244600">
            <a:lnSpc>
              <a:spcPct val="90000"/>
            </a:lnSpc>
            <a:spcBef>
              <a:spcPct val="0"/>
            </a:spcBef>
            <a:spcAft>
              <a:spcPct val="35000"/>
            </a:spcAft>
          </a:pPr>
          <a:r>
            <a:rPr lang="en-US" sz="2800" kern="1200" dirty="0" smtClean="0"/>
            <a:t>Roll on  and</a:t>
          </a:r>
          <a:endParaRPr lang="uk-UA" sz="2800" kern="1200" dirty="0"/>
        </a:p>
      </dsp:txBody>
      <dsp:txXfrm>
        <a:off x="807468" y="2741813"/>
        <a:ext cx="6724089" cy="548555"/>
      </dsp:txXfrm>
    </dsp:sp>
    <dsp:sp modelId="{69B92218-3813-4C04-8C1D-7FF5969AD367}">
      <dsp:nvSpPr>
        <dsp:cNvPr id="0" name=""/>
        <dsp:cNvSpPr/>
      </dsp:nvSpPr>
      <dsp:spPr>
        <a:xfrm>
          <a:off x="464620" y="2673244"/>
          <a:ext cx="685694" cy="685694"/>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74E7F6-87B6-437C-B6D9-31D8F0231C5D}">
      <dsp:nvSpPr>
        <dsp:cNvPr id="0" name=""/>
        <dsp:cNvSpPr/>
      </dsp:nvSpPr>
      <dsp:spPr>
        <a:xfrm>
          <a:off x="414389" y="3564383"/>
          <a:ext cx="7117168" cy="54855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5416" tIns="71120" rIns="71120" bIns="71120" numCol="1" spcCol="1270" anchor="ctr" anchorCtr="0">
          <a:noAutofit/>
        </a:bodyPr>
        <a:lstStyle/>
        <a:p>
          <a:pPr lvl="0" algn="l" defTabSz="1244600">
            <a:lnSpc>
              <a:spcPct val="90000"/>
            </a:lnSpc>
            <a:spcBef>
              <a:spcPct val="0"/>
            </a:spcBef>
            <a:spcAft>
              <a:spcPct val="35000"/>
            </a:spcAft>
          </a:pPr>
          <a:r>
            <a:rPr lang="en-US" sz="2800" kern="1200" dirty="0" smtClean="0"/>
            <a:t>Friction</a:t>
          </a:r>
          <a:endParaRPr lang="uk-UA" sz="2800" kern="1200" dirty="0"/>
        </a:p>
      </dsp:txBody>
      <dsp:txXfrm>
        <a:off x="414389" y="3564383"/>
        <a:ext cx="7117168" cy="548555"/>
      </dsp:txXfrm>
    </dsp:sp>
    <dsp:sp modelId="{4D72C5A4-BC1A-48F0-BA78-A2325A9C4317}">
      <dsp:nvSpPr>
        <dsp:cNvPr id="0" name=""/>
        <dsp:cNvSpPr/>
      </dsp:nvSpPr>
      <dsp:spPr>
        <a:xfrm>
          <a:off x="71541" y="3495814"/>
          <a:ext cx="685694" cy="685694"/>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EEFE06-F162-447D-B965-365DF5214C07}">
      <dsp:nvSpPr>
        <dsp:cNvPr id="0" name=""/>
        <dsp:cNvSpPr/>
      </dsp:nvSpPr>
      <dsp:spPr>
        <a:xfrm>
          <a:off x="0" y="0"/>
          <a:ext cx="635289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C121DD-90D6-469D-86F5-DBAA7B62A70B}">
      <dsp:nvSpPr>
        <dsp:cNvPr id="0" name=""/>
        <dsp:cNvSpPr/>
      </dsp:nvSpPr>
      <dsp:spPr>
        <a:xfrm>
          <a:off x="0" y="0"/>
          <a:ext cx="6352892" cy="927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en-US" sz="2000" kern="1200" dirty="0" smtClean="0">
              <a:solidFill>
                <a:srgbClr val="0070C0"/>
              </a:solidFill>
              <a:latin typeface="Times New Roman" panose="02020603050405020304" pitchFamily="18" charset="0"/>
              <a:cs typeface="Times New Roman" panose="02020603050405020304" pitchFamily="18" charset="0"/>
            </a:rPr>
            <a:t>The lug cap is similar to the threaded screw cap and operates on the same principle.</a:t>
          </a:r>
          <a:endParaRPr lang="uk-UA" sz="2000" kern="1200" dirty="0">
            <a:solidFill>
              <a:srgbClr val="0070C0"/>
            </a:solidFill>
            <a:latin typeface="Times New Roman" panose="02020603050405020304" pitchFamily="18" charset="0"/>
            <a:cs typeface="Times New Roman" panose="02020603050405020304" pitchFamily="18" charset="0"/>
          </a:endParaRPr>
        </a:p>
      </dsp:txBody>
      <dsp:txXfrm>
        <a:off x="0" y="0"/>
        <a:ext cx="6352892" cy="927248"/>
      </dsp:txXfrm>
    </dsp:sp>
    <dsp:sp modelId="{53C78BAF-D912-448C-8FC1-C848B8D8A0B8}">
      <dsp:nvSpPr>
        <dsp:cNvPr id="0" name=""/>
        <dsp:cNvSpPr/>
      </dsp:nvSpPr>
      <dsp:spPr>
        <a:xfrm>
          <a:off x="0" y="927248"/>
          <a:ext cx="635289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CC8A2C-6791-4704-AD11-EAD4EC82872B}">
      <dsp:nvSpPr>
        <dsp:cNvPr id="0" name=""/>
        <dsp:cNvSpPr/>
      </dsp:nvSpPr>
      <dsp:spPr>
        <a:xfrm>
          <a:off x="0" y="927248"/>
          <a:ext cx="6352892" cy="927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en-US" sz="2000" kern="1200" dirty="0" smtClean="0">
              <a:solidFill>
                <a:srgbClr val="0070C0"/>
              </a:solidFill>
              <a:latin typeface="Times New Roman" panose="02020603050405020304" pitchFamily="18" charset="0"/>
              <a:cs typeface="Times New Roman" panose="02020603050405020304" pitchFamily="18" charset="0"/>
            </a:rPr>
            <a:t>It is simply an interrupted thread on the glass finish, instead of a continuous thread.</a:t>
          </a:r>
          <a:endParaRPr lang="uk-UA" sz="2000" kern="1200" dirty="0">
            <a:solidFill>
              <a:srgbClr val="0070C0"/>
            </a:solidFill>
            <a:latin typeface="Times New Roman" panose="02020603050405020304" pitchFamily="18" charset="0"/>
            <a:cs typeface="Times New Roman" panose="02020603050405020304" pitchFamily="18" charset="0"/>
          </a:endParaRPr>
        </a:p>
      </dsp:txBody>
      <dsp:txXfrm>
        <a:off x="0" y="927248"/>
        <a:ext cx="6352892" cy="927248"/>
      </dsp:txXfrm>
    </dsp:sp>
    <dsp:sp modelId="{05F75C2F-5293-4559-9568-8633A32DB8DE}">
      <dsp:nvSpPr>
        <dsp:cNvPr id="0" name=""/>
        <dsp:cNvSpPr/>
      </dsp:nvSpPr>
      <dsp:spPr>
        <a:xfrm>
          <a:off x="0" y="1854496"/>
          <a:ext cx="635289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D10E47-65B1-4291-A93C-1B108D04F743}">
      <dsp:nvSpPr>
        <dsp:cNvPr id="0" name=""/>
        <dsp:cNvSpPr/>
      </dsp:nvSpPr>
      <dsp:spPr>
        <a:xfrm>
          <a:off x="0" y="1854496"/>
          <a:ext cx="6352892" cy="927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en-US" sz="2000" kern="1200" dirty="0" smtClean="0">
              <a:solidFill>
                <a:srgbClr val="0070C0"/>
              </a:solidFill>
              <a:latin typeface="Times New Roman" panose="02020603050405020304" pitchFamily="18" charset="0"/>
              <a:cs typeface="Times New Roman" panose="02020603050405020304" pitchFamily="18" charset="0"/>
            </a:rPr>
            <a:t>Unlike the threaded closure, it requires only a quarter turn.</a:t>
          </a:r>
          <a:endParaRPr lang="uk-UA" sz="2000" kern="1200" dirty="0">
            <a:solidFill>
              <a:srgbClr val="0070C0"/>
            </a:solidFill>
            <a:latin typeface="Times New Roman" panose="02020603050405020304" pitchFamily="18" charset="0"/>
            <a:cs typeface="Times New Roman" panose="02020603050405020304" pitchFamily="18" charset="0"/>
          </a:endParaRPr>
        </a:p>
      </dsp:txBody>
      <dsp:txXfrm>
        <a:off x="0" y="1854496"/>
        <a:ext cx="6352892" cy="927248"/>
      </dsp:txXfrm>
    </dsp:sp>
    <dsp:sp modelId="{BC694260-1A6F-46E4-9EB5-1BCB32B75DB2}">
      <dsp:nvSpPr>
        <dsp:cNvPr id="0" name=""/>
        <dsp:cNvSpPr/>
      </dsp:nvSpPr>
      <dsp:spPr>
        <a:xfrm>
          <a:off x="0" y="2781744"/>
          <a:ext cx="635289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2C20C8-6703-4397-9770-8295E13096E6}">
      <dsp:nvSpPr>
        <dsp:cNvPr id="0" name=""/>
        <dsp:cNvSpPr/>
      </dsp:nvSpPr>
      <dsp:spPr>
        <a:xfrm>
          <a:off x="0" y="2781744"/>
          <a:ext cx="6352892" cy="927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en-US" sz="2000" kern="1200" dirty="0" smtClean="0">
              <a:solidFill>
                <a:srgbClr val="0070C0"/>
              </a:solidFill>
              <a:latin typeface="Times New Roman" panose="02020603050405020304" pitchFamily="18" charset="0"/>
              <a:cs typeface="Times New Roman" panose="02020603050405020304" pitchFamily="18" charset="0"/>
            </a:rPr>
            <a:t>The lug cap is used for both normal atmosphere pressure and vacuum pressure closing.</a:t>
          </a:r>
          <a:endParaRPr lang="uk-UA" sz="2000" kern="1200" dirty="0">
            <a:solidFill>
              <a:srgbClr val="0070C0"/>
            </a:solidFill>
            <a:latin typeface="Times New Roman" panose="02020603050405020304" pitchFamily="18" charset="0"/>
            <a:cs typeface="Times New Roman" panose="02020603050405020304" pitchFamily="18" charset="0"/>
          </a:endParaRPr>
        </a:p>
      </dsp:txBody>
      <dsp:txXfrm>
        <a:off x="0" y="2781744"/>
        <a:ext cx="6352892" cy="92724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732D4E-55E0-4ACE-AACE-0D9D8B3726DF}">
      <dsp:nvSpPr>
        <dsp:cNvPr id="0" name=""/>
        <dsp:cNvSpPr/>
      </dsp:nvSpPr>
      <dsp:spPr>
        <a:xfrm>
          <a:off x="0" y="0"/>
          <a:ext cx="5896853" cy="1546600"/>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n-US" sz="2200" kern="1200" dirty="0" smtClean="0"/>
            <a:t>The aluminum roll on cap can be seal securely, opened easily and resealed effectively.</a:t>
          </a:r>
          <a:endParaRPr lang="uk-UA" sz="2200" kern="1200" dirty="0"/>
        </a:p>
      </dsp:txBody>
      <dsp:txXfrm>
        <a:off x="45298" y="45298"/>
        <a:ext cx="4298321" cy="1456004"/>
      </dsp:txXfrm>
    </dsp:sp>
    <dsp:sp modelId="{BA4E377F-CF33-4833-BB43-0EF81361DDC3}">
      <dsp:nvSpPr>
        <dsp:cNvPr id="0" name=""/>
        <dsp:cNvSpPr/>
      </dsp:nvSpPr>
      <dsp:spPr>
        <a:xfrm>
          <a:off x="1040621" y="1890290"/>
          <a:ext cx="5896853" cy="1546600"/>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n-US" sz="2200" kern="1200" dirty="0" smtClean="0"/>
            <a:t>Resalable,</a:t>
          </a:r>
          <a:r>
            <a:rPr lang="ru-RU" sz="2200" kern="1200" dirty="0" smtClean="0"/>
            <a:t> </a:t>
          </a:r>
          <a:r>
            <a:rPr lang="en-US" sz="2200" kern="1200" dirty="0" smtClean="0"/>
            <a:t>non resalable and pilfer proof types of roll on closures are available for use on glass or plastic bottles.</a:t>
          </a:r>
          <a:endParaRPr lang="uk-UA" sz="2200" kern="1200" dirty="0"/>
        </a:p>
      </dsp:txBody>
      <dsp:txXfrm>
        <a:off x="1085919" y="1935588"/>
        <a:ext cx="3760345" cy="1456004"/>
      </dsp:txXfrm>
    </dsp:sp>
    <dsp:sp modelId="{1990F597-22FF-4807-997B-46C3006B2551}">
      <dsp:nvSpPr>
        <dsp:cNvPr id="0" name=""/>
        <dsp:cNvSpPr/>
      </dsp:nvSpPr>
      <dsp:spPr>
        <a:xfrm>
          <a:off x="4891563" y="1215800"/>
          <a:ext cx="1005290" cy="1005290"/>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ru-RU" sz="3600" kern="1200"/>
        </a:p>
      </dsp:txBody>
      <dsp:txXfrm>
        <a:off x="5117753" y="1215800"/>
        <a:ext cx="552910" cy="75648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4169AF-7962-48BC-B3C7-9CDC55E00F18}">
      <dsp:nvSpPr>
        <dsp:cNvPr id="0" name=""/>
        <dsp:cNvSpPr/>
      </dsp:nvSpPr>
      <dsp:spPr>
        <a:xfrm>
          <a:off x="0" y="2050"/>
          <a:ext cx="6096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B57B95-1B57-4384-86A5-FCADE8C78933}">
      <dsp:nvSpPr>
        <dsp:cNvPr id="0" name=""/>
        <dsp:cNvSpPr/>
      </dsp:nvSpPr>
      <dsp:spPr>
        <a:xfrm>
          <a:off x="0" y="2050"/>
          <a:ext cx="6096000" cy="13985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just" defTabSz="1066800" rtl="0">
            <a:lnSpc>
              <a:spcPct val="90000"/>
            </a:lnSpc>
            <a:spcBef>
              <a:spcPct val="0"/>
            </a:spcBef>
            <a:spcAft>
              <a:spcPct val="35000"/>
            </a:spcAft>
          </a:pPr>
          <a:r>
            <a:rPr lang="en-US" sz="2400" kern="1200" dirty="0" smtClean="0">
              <a:solidFill>
                <a:srgbClr val="0070C0"/>
              </a:solidFill>
              <a:latin typeface="Times New Roman" panose="02020603050405020304" pitchFamily="18" charset="0"/>
              <a:cs typeface="Times New Roman" panose="02020603050405020304" pitchFamily="18" charset="0"/>
            </a:rPr>
            <a:t>It is similar to roll on closure but has a greater skirt length. </a:t>
          </a:r>
          <a:endParaRPr lang="uk-UA" sz="2400" kern="1200" dirty="0">
            <a:solidFill>
              <a:srgbClr val="0070C0"/>
            </a:solidFill>
            <a:latin typeface="Times New Roman" panose="02020603050405020304" pitchFamily="18" charset="0"/>
            <a:cs typeface="Times New Roman" panose="02020603050405020304" pitchFamily="18" charset="0"/>
          </a:endParaRPr>
        </a:p>
      </dsp:txBody>
      <dsp:txXfrm>
        <a:off x="0" y="2050"/>
        <a:ext cx="6096000" cy="1398522"/>
      </dsp:txXfrm>
    </dsp:sp>
    <dsp:sp modelId="{2164AAE1-EA25-4289-AC75-BBE2BCAF4474}">
      <dsp:nvSpPr>
        <dsp:cNvPr id="0" name=""/>
        <dsp:cNvSpPr/>
      </dsp:nvSpPr>
      <dsp:spPr>
        <a:xfrm>
          <a:off x="0" y="1400573"/>
          <a:ext cx="6096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3CB8C4-D801-4021-A179-894B6D1A2B32}">
      <dsp:nvSpPr>
        <dsp:cNvPr id="0" name=""/>
        <dsp:cNvSpPr/>
      </dsp:nvSpPr>
      <dsp:spPr>
        <a:xfrm>
          <a:off x="0" y="1400573"/>
          <a:ext cx="6096000" cy="13985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just" defTabSz="1066800" rtl="0">
            <a:lnSpc>
              <a:spcPct val="90000"/>
            </a:lnSpc>
            <a:spcBef>
              <a:spcPct val="0"/>
            </a:spcBef>
            <a:spcAft>
              <a:spcPct val="35000"/>
            </a:spcAft>
          </a:pPr>
          <a:r>
            <a:rPr lang="en-US" sz="2400" kern="1200" dirty="0" smtClean="0">
              <a:solidFill>
                <a:srgbClr val="0070C0"/>
              </a:solidFill>
              <a:latin typeface="Times New Roman" panose="02020603050405020304" pitchFamily="18" charset="0"/>
              <a:cs typeface="Times New Roman" panose="02020603050405020304" pitchFamily="18" charset="0"/>
            </a:rPr>
            <a:t>This additional length extends below the threaded portion and fastened to the basic cap by the series of narrow bridges.</a:t>
          </a:r>
          <a:endParaRPr lang="uk-UA" sz="2400" kern="1200" dirty="0">
            <a:solidFill>
              <a:srgbClr val="0070C0"/>
            </a:solidFill>
            <a:latin typeface="Times New Roman" panose="02020603050405020304" pitchFamily="18" charset="0"/>
            <a:cs typeface="Times New Roman" panose="02020603050405020304" pitchFamily="18" charset="0"/>
          </a:endParaRPr>
        </a:p>
      </dsp:txBody>
      <dsp:txXfrm>
        <a:off x="0" y="1400573"/>
        <a:ext cx="6096000" cy="1398522"/>
      </dsp:txXfrm>
    </dsp:sp>
    <dsp:sp modelId="{EA02C79C-21D4-492D-B64C-0BE596A196B8}">
      <dsp:nvSpPr>
        <dsp:cNvPr id="0" name=""/>
        <dsp:cNvSpPr/>
      </dsp:nvSpPr>
      <dsp:spPr>
        <a:xfrm>
          <a:off x="0" y="2799096"/>
          <a:ext cx="6096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43A251-5CBE-4143-94BA-F12693A78C24}">
      <dsp:nvSpPr>
        <dsp:cNvPr id="0" name=""/>
        <dsp:cNvSpPr/>
      </dsp:nvSpPr>
      <dsp:spPr>
        <a:xfrm>
          <a:off x="0" y="2799096"/>
          <a:ext cx="6096000" cy="13985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just" defTabSz="1066800" rtl="0">
            <a:lnSpc>
              <a:spcPct val="90000"/>
            </a:lnSpc>
            <a:spcBef>
              <a:spcPct val="0"/>
            </a:spcBef>
            <a:spcAft>
              <a:spcPct val="35000"/>
            </a:spcAft>
          </a:pPr>
          <a:r>
            <a:rPr lang="en-US" sz="2400" kern="1200" dirty="0" smtClean="0">
              <a:solidFill>
                <a:srgbClr val="0070C0"/>
              </a:solidFill>
              <a:latin typeface="Times New Roman" panose="02020603050405020304" pitchFamily="18" charset="0"/>
              <a:cs typeface="Times New Roman" panose="02020603050405020304" pitchFamily="18" charset="0"/>
            </a:rPr>
            <a:t>When the closure is removed the extra portion remains in the space on neck of the container, this indicates that the package has been opened.</a:t>
          </a:r>
          <a:endParaRPr lang="uk-UA" sz="2400" kern="1200" dirty="0">
            <a:solidFill>
              <a:srgbClr val="0070C0"/>
            </a:solidFill>
            <a:latin typeface="Times New Roman" panose="02020603050405020304" pitchFamily="18" charset="0"/>
            <a:cs typeface="Times New Roman" panose="02020603050405020304" pitchFamily="18" charset="0"/>
          </a:endParaRPr>
        </a:p>
      </dsp:txBody>
      <dsp:txXfrm>
        <a:off x="0" y="2799096"/>
        <a:ext cx="6096000" cy="139852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077F2A-A746-44A0-82F4-9DFD6F87A716}">
      <dsp:nvSpPr>
        <dsp:cNvPr id="0" name=""/>
        <dsp:cNvSpPr/>
      </dsp:nvSpPr>
      <dsp:spPr>
        <a:xfrm>
          <a:off x="0" y="40650"/>
          <a:ext cx="6096000" cy="149877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kern="1200" dirty="0" smtClean="0"/>
            <a:t>The requirement for tamper resistant packaging is now one of the major considerations in the development of packaging for pharmaceutical products.</a:t>
          </a:r>
          <a:endParaRPr lang="uk-UA" sz="2100" kern="1200" dirty="0"/>
        </a:p>
      </dsp:txBody>
      <dsp:txXfrm>
        <a:off x="73164" y="113814"/>
        <a:ext cx="5949672" cy="1352442"/>
      </dsp:txXfrm>
    </dsp:sp>
    <dsp:sp modelId="{01524B9C-086C-4463-B336-C50E9F41215C}">
      <dsp:nvSpPr>
        <dsp:cNvPr id="0" name=""/>
        <dsp:cNvSpPr/>
      </dsp:nvSpPr>
      <dsp:spPr>
        <a:xfrm>
          <a:off x="0" y="1599900"/>
          <a:ext cx="6096000" cy="149877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kern="1200" smtClean="0"/>
            <a:t>Tamper resistant package is one having an indicator to entry in which, if breached or missing, can reasonably be expected to provide visible evidence to consumers that tampering has occurred.</a:t>
          </a:r>
          <a:endParaRPr lang="uk-UA" sz="2100" kern="1200"/>
        </a:p>
      </dsp:txBody>
      <dsp:txXfrm>
        <a:off x="73164" y="1673064"/>
        <a:ext cx="5949672" cy="135244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1A98EE-4B21-4288-98F5-72A7F90A6A2F}">
      <dsp:nvSpPr>
        <dsp:cNvPr id="0" name=""/>
        <dsp:cNvSpPr/>
      </dsp:nvSpPr>
      <dsp:spPr>
        <a:xfrm>
          <a:off x="0" y="0"/>
          <a:ext cx="5181600" cy="9811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rtl="0">
            <a:lnSpc>
              <a:spcPct val="90000"/>
            </a:lnSpc>
            <a:spcBef>
              <a:spcPct val="0"/>
            </a:spcBef>
            <a:spcAft>
              <a:spcPct val="35000"/>
            </a:spcAft>
          </a:pPr>
          <a:r>
            <a:rPr lang="en-US" sz="3900" kern="1200" smtClean="0"/>
            <a:t>“press–turn”, </a:t>
          </a:r>
          <a:endParaRPr lang="uk-UA" sz="3900" kern="1200"/>
        </a:p>
      </dsp:txBody>
      <dsp:txXfrm>
        <a:off x="28737" y="28737"/>
        <a:ext cx="4122850" cy="923687"/>
      </dsp:txXfrm>
    </dsp:sp>
    <dsp:sp modelId="{9E01CFD4-1707-4096-9CDA-C61251A081E7}">
      <dsp:nvSpPr>
        <dsp:cNvPr id="0" name=""/>
        <dsp:cNvSpPr/>
      </dsp:nvSpPr>
      <dsp:spPr>
        <a:xfrm>
          <a:off x="457199" y="1144688"/>
          <a:ext cx="5181600" cy="9811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rtl="0">
            <a:lnSpc>
              <a:spcPct val="90000"/>
            </a:lnSpc>
            <a:spcBef>
              <a:spcPct val="0"/>
            </a:spcBef>
            <a:spcAft>
              <a:spcPct val="35000"/>
            </a:spcAft>
          </a:pPr>
          <a:r>
            <a:rPr lang="en-US" sz="3900" kern="1200" dirty="0" smtClean="0"/>
            <a:t>“squeeze–turn” </a:t>
          </a:r>
          <a:endParaRPr lang="uk-UA" sz="3900" kern="1200" dirty="0"/>
        </a:p>
      </dsp:txBody>
      <dsp:txXfrm>
        <a:off x="485936" y="1173425"/>
        <a:ext cx="4029170" cy="923687"/>
      </dsp:txXfrm>
    </dsp:sp>
    <dsp:sp modelId="{D121728E-B08E-420F-B86B-10F1992E00C8}">
      <dsp:nvSpPr>
        <dsp:cNvPr id="0" name=""/>
        <dsp:cNvSpPr/>
      </dsp:nvSpPr>
      <dsp:spPr>
        <a:xfrm>
          <a:off x="914399" y="2289377"/>
          <a:ext cx="5181600" cy="9811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rtl="0">
            <a:lnSpc>
              <a:spcPct val="90000"/>
            </a:lnSpc>
            <a:spcBef>
              <a:spcPct val="0"/>
            </a:spcBef>
            <a:spcAft>
              <a:spcPct val="35000"/>
            </a:spcAft>
          </a:pPr>
          <a:r>
            <a:rPr lang="en-US" sz="3900" kern="1200" dirty="0" smtClean="0"/>
            <a:t> combination lock.</a:t>
          </a:r>
          <a:endParaRPr lang="uk-UA" sz="3900" kern="1200" dirty="0"/>
        </a:p>
      </dsp:txBody>
      <dsp:txXfrm>
        <a:off x="943136" y="2318114"/>
        <a:ext cx="4029170" cy="923687"/>
      </dsp:txXfrm>
    </dsp:sp>
    <dsp:sp modelId="{0FA0D59F-532D-44F1-9B32-A7A5E863D746}">
      <dsp:nvSpPr>
        <dsp:cNvPr id="0" name=""/>
        <dsp:cNvSpPr/>
      </dsp:nvSpPr>
      <dsp:spPr>
        <a:xfrm>
          <a:off x="4543844" y="744047"/>
          <a:ext cx="637755" cy="637755"/>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ru-RU" sz="2900" kern="1200"/>
        </a:p>
      </dsp:txBody>
      <dsp:txXfrm>
        <a:off x="4687339" y="744047"/>
        <a:ext cx="350765" cy="479911"/>
      </dsp:txXfrm>
    </dsp:sp>
    <dsp:sp modelId="{3D5395AB-570A-4D88-A7D7-B2F0277588B3}">
      <dsp:nvSpPr>
        <dsp:cNvPr id="0" name=""/>
        <dsp:cNvSpPr/>
      </dsp:nvSpPr>
      <dsp:spPr>
        <a:xfrm>
          <a:off x="5001044" y="1882195"/>
          <a:ext cx="637755" cy="637755"/>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ru-RU" sz="2900" kern="1200"/>
        </a:p>
      </dsp:txBody>
      <dsp:txXfrm>
        <a:off x="5144539" y="1882195"/>
        <a:ext cx="350765" cy="47991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BD528C-236D-42DA-A12C-4E4CF2046C0D}" type="datetimeFigureOut">
              <a:rPr lang="uk-UA" smtClean="0"/>
              <a:t>23.03.2026</a:t>
            </a:fld>
            <a:endParaRPr lang="uk-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F3BA6D-633B-4E71-9EBB-C2ECC470C4F8}" type="slidenum">
              <a:rPr lang="uk-UA" smtClean="0"/>
              <a:t>‹#›</a:t>
            </a:fld>
            <a:endParaRPr lang="uk-UA"/>
          </a:p>
        </p:txBody>
      </p:sp>
    </p:spTree>
    <p:extLst>
      <p:ext uri="{BB962C8B-B14F-4D97-AF65-F5344CB8AC3E}">
        <p14:creationId xmlns:p14="http://schemas.microsoft.com/office/powerpoint/2010/main" val="4211877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26F3BA6D-633B-4E71-9EBB-C2ECC470C4F8}" type="slidenum">
              <a:rPr lang="uk-UA" smtClean="0"/>
              <a:t>2</a:t>
            </a:fld>
            <a:endParaRPr lang="uk-UA"/>
          </a:p>
        </p:txBody>
      </p:sp>
    </p:spTree>
    <p:extLst>
      <p:ext uri="{BB962C8B-B14F-4D97-AF65-F5344CB8AC3E}">
        <p14:creationId xmlns:p14="http://schemas.microsoft.com/office/powerpoint/2010/main" val="1656398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26F3BA6D-633B-4E71-9EBB-C2ECC470C4F8}" type="slidenum">
              <a:rPr lang="uk-UA" smtClean="0"/>
              <a:t>3</a:t>
            </a:fld>
            <a:endParaRPr lang="uk-UA"/>
          </a:p>
        </p:txBody>
      </p:sp>
    </p:spTree>
    <p:extLst>
      <p:ext uri="{BB962C8B-B14F-4D97-AF65-F5344CB8AC3E}">
        <p14:creationId xmlns:p14="http://schemas.microsoft.com/office/powerpoint/2010/main" val="3487807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26F3BA6D-633B-4E71-9EBB-C2ECC470C4F8}" type="slidenum">
              <a:rPr lang="uk-UA" smtClean="0"/>
              <a:t>8</a:t>
            </a:fld>
            <a:endParaRPr lang="uk-UA"/>
          </a:p>
        </p:txBody>
      </p:sp>
    </p:spTree>
    <p:extLst>
      <p:ext uri="{BB962C8B-B14F-4D97-AF65-F5344CB8AC3E}">
        <p14:creationId xmlns:p14="http://schemas.microsoft.com/office/powerpoint/2010/main" val="3224887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uk-UA"/>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p>
            <a:fld id="{7D5F8D29-55ED-4E2F-950A-64EB363CD9E8}" type="datetimeFigureOut">
              <a:rPr lang="uk-UA" smtClean="0"/>
              <a:t>23.03.2026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2775707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7D5F8D29-55ED-4E2F-950A-64EB363CD9E8}" type="datetimeFigureOut">
              <a:rPr lang="uk-UA" smtClean="0"/>
              <a:t>23.03.2026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4263315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uk-UA"/>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D5F8D29-55ED-4E2F-950A-64EB363CD9E8}" type="datetimeFigureOut">
              <a:rPr lang="uk-UA" smtClean="0"/>
              <a:t>23.03.2026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4237472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p>
            <a:fld id="{7D5F8D29-55ED-4E2F-950A-64EB363CD9E8}" type="datetimeFigureOut">
              <a:rPr lang="uk-UA" smtClean="0"/>
              <a:t>23.03.2026</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1501694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uk-UA"/>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p>
            <a:fld id="{7D5F8D29-55ED-4E2F-950A-64EB363CD9E8}" type="datetimeFigureOut">
              <a:rPr lang="uk-UA" smtClean="0"/>
              <a:t>23.03.2026</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3035611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p>
            <a:fld id="{7D5F8D29-55ED-4E2F-950A-64EB363CD9E8}" type="datetimeFigureOut">
              <a:rPr lang="uk-UA" smtClean="0"/>
              <a:t>23.03.2026</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127487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D5F8D29-55ED-4E2F-950A-64EB363CD9E8}" type="datetimeFigureOut">
              <a:rPr lang="uk-UA" smtClean="0"/>
              <a:t>23.03.2026</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4004616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uk-UA"/>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D5F8D29-55ED-4E2F-950A-64EB363CD9E8}" type="datetimeFigureOut">
              <a:rPr lang="uk-UA" smtClean="0"/>
              <a:t>23.03.2026</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3600361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uk-UA"/>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D5F8D29-55ED-4E2F-950A-64EB363CD9E8}" type="datetimeFigureOut">
              <a:rPr lang="uk-UA" smtClean="0"/>
              <a:t>23.03.2026</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1099648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7D5F8D29-55ED-4E2F-950A-64EB363CD9E8}" type="datetimeFigureOut">
              <a:rPr lang="uk-UA" smtClean="0"/>
              <a:t>23.03.2026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1175901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7D5F8D29-55ED-4E2F-950A-64EB363CD9E8}" type="datetimeFigureOut">
              <a:rPr lang="uk-UA" smtClean="0"/>
              <a:t>23.03.2026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16831CD1-B453-4570-AFA6-65A00826AD32}" type="slidenum">
              <a:rPr lang="uk-UA" smtClean="0"/>
              <a:t>‹#›</a:t>
            </a:fld>
            <a:endParaRPr lang="uk-UA"/>
          </a:p>
        </p:txBody>
      </p:sp>
    </p:spTree>
    <p:extLst>
      <p:ext uri="{BB962C8B-B14F-4D97-AF65-F5344CB8AC3E}">
        <p14:creationId xmlns:p14="http://schemas.microsoft.com/office/powerpoint/2010/main" val="987057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5F8D29-55ED-4E2F-950A-64EB363CD9E8}" type="datetimeFigureOut">
              <a:rPr lang="uk-UA" smtClean="0"/>
              <a:t>23.03.2026</a:t>
            </a:fld>
            <a:endParaRPr lang="uk-UA"/>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831CD1-B453-4570-AFA6-65A00826AD32}" type="slidenum">
              <a:rPr lang="uk-UA" smtClean="0"/>
              <a:t>‹#›</a:t>
            </a:fld>
            <a:endParaRPr lang="uk-UA"/>
          </a:p>
        </p:txBody>
      </p:sp>
    </p:spTree>
    <p:extLst>
      <p:ext uri="{BB962C8B-B14F-4D97-AF65-F5344CB8AC3E}">
        <p14:creationId xmlns:p14="http://schemas.microsoft.com/office/powerpoint/2010/main" val="2171642487"/>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4.xml"/><Relationship Id="rId13" Type="http://schemas.openxmlformats.org/officeDocument/2006/relationships/diagramLayout" Target="../diagrams/layout5.xml"/><Relationship Id="rId3" Type="http://schemas.openxmlformats.org/officeDocument/2006/relationships/diagramLayout" Target="../diagrams/layout3.xml"/><Relationship Id="rId7" Type="http://schemas.openxmlformats.org/officeDocument/2006/relationships/diagramData" Target="../diagrams/data4.xml"/><Relationship Id="rId12" Type="http://schemas.openxmlformats.org/officeDocument/2006/relationships/diagramData" Target="../diagrams/data5.xml"/><Relationship Id="rId2" Type="http://schemas.openxmlformats.org/officeDocument/2006/relationships/diagramData" Target="../diagrams/data3.xml"/><Relationship Id="rId16" Type="http://schemas.microsoft.com/office/2007/relationships/diagramDrawing" Target="../diagrams/drawing5.xml"/><Relationship Id="rId1" Type="http://schemas.openxmlformats.org/officeDocument/2006/relationships/slideLayout" Target="../slideLayouts/slideLayout7.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5" Type="http://schemas.openxmlformats.org/officeDocument/2006/relationships/diagramColors" Target="../diagrams/colors5.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 Id="rId1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24.png"/><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8" Type="http://schemas.openxmlformats.org/officeDocument/2006/relationships/diagramLayout" Target="../diagrams/layout9.xml"/><Relationship Id="rId13" Type="http://schemas.openxmlformats.org/officeDocument/2006/relationships/diagramLayout" Target="../diagrams/layout10.xml"/><Relationship Id="rId3" Type="http://schemas.openxmlformats.org/officeDocument/2006/relationships/diagramLayout" Target="../diagrams/layout8.xml"/><Relationship Id="rId7" Type="http://schemas.openxmlformats.org/officeDocument/2006/relationships/diagramData" Target="../diagrams/data9.xml"/><Relationship Id="rId12" Type="http://schemas.openxmlformats.org/officeDocument/2006/relationships/diagramData" Target="../diagrams/data10.xml"/><Relationship Id="rId17" Type="http://schemas.openxmlformats.org/officeDocument/2006/relationships/image" Target="../media/image25.png"/><Relationship Id="rId2" Type="http://schemas.openxmlformats.org/officeDocument/2006/relationships/diagramData" Target="../diagrams/data8.xml"/><Relationship Id="rId16" Type="http://schemas.microsoft.com/office/2007/relationships/diagramDrawing" Target="../diagrams/drawing10.xml"/><Relationship Id="rId1" Type="http://schemas.openxmlformats.org/officeDocument/2006/relationships/slideLayout" Target="../slideLayouts/slideLayout7.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5" Type="http://schemas.openxmlformats.org/officeDocument/2006/relationships/diagramColors" Target="../diagrams/colors10.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 Id="rId14" Type="http://schemas.openxmlformats.org/officeDocument/2006/relationships/diagramQuickStyle" Target="../diagrams/quickStyle10.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33.png"/><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8" Type="http://schemas.openxmlformats.org/officeDocument/2006/relationships/diagramColors" Target="../diagrams/colors12.xml"/><Relationship Id="rId3" Type="http://schemas.openxmlformats.org/officeDocument/2006/relationships/image" Target="../media/image38.jpeg"/><Relationship Id="rId7" Type="http://schemas.openxmlformats.org/officeDocument/2006/relationships/diagramQuickStyle" Target="../diagrams/quickStyle12.xml"/><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diagramLayout" Target="../diagrams/layout12.xml"/><Relationship Id="rId5" Type="http://schemas.openxmlformats.org/officeDocument/2006/relationships/diagramData" Target="../diagrams/data12.xml"/><Relationship Id="rId4" Type="http://schemas.openxmlformats.org/officeDocument/2006/relationships/image" Target="../media/image39.png"/><Relationship Id="rId9" Type="http://schemas.microsoft.com/office/2007/relationships/diagramDrawing" Target="../diagrams/drawing12.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diagramLayout" Target="../diagrams/layout13.xml"/><Relationship Id="rId7" Type="http://schemas.openxmlformats.org/officeDocument/2006/relationships/image" Target="../media/image43.png"/><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3.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46.png"/><Relationship Id="rId7" Type="http://schemas.openxmlformats.org/officeDocument/2006/relationships/diagramColors" Target="../diagrams/colors14.xml"/><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 Id="rId5" Type="http://schemas.openxmlformats.org/officeDocument/2006/relationships/image" Target="../media/image57.jpeg"/><Relationship Id="rId4" Type="http://schemas.openxmlformats.org/officeDocument/2006/relationships/image" Target="../media/image56.jpeg"/></Relationships>
</file>

<file path=ppt/slides/_rels/slide37.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diagramLayout" Target="../diagrams/layout15.xml"/><Relationship Id="rId7" Type="http://schemas.openxmlformats.org/officeDocument/2006/relationships/image" Target="../media/image58.png"/><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 Id="rId9" Type="http://schemas.openxmlformats.org/officeDocument/2006/relationships/image" Target="../media/image60.png"/></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s://www.today.com/health/child-safety-caps-do-they-really-protect-your-kids-t14111" TargetMode="External"/><Relationship Id="rId2" Type="http://schemas.openxmlformats.org/officeDocument/2006/relationships/hyperlink" Target="https://www.youtube.com/watch?v=KRgWIBfPulA" TargetMode="External"/><Relationship Id="rId1" Type="http://schemas.openxmlformats.org/officeDocument/2006/relationships/slideLayout" Target="../slideLayouts/slideLayout7.xml"/><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5449995" y="1172765"/>
            <a:ext cx="6696363" cy="5550840"/>
          </a:xfrm>
          <a:prstGeom prst="rect">
            <a:avLst/>
          </a:prstGeom>
        </p:spPr>
      </p:pic>
      <p:sp>
        <p:nvSpPr>
          <p:cNvPr id="4" name="Заголовок 3"/>
          <p:cNvSpPr>
            <a:spLocks noGrp="1"/>
          </p:cNvSpPr>
          <p:nvPr>
            <p:ph type="title"/>
          </p:nvPr>
        </p:nvSpPr>
        <p:spPr>
          <a:xfrm>
            <a:off x="8250114" y="1802831"/>
            <a:ext cx="3896244" cy="1140526"/>
          </a:xfrm>
        </p:spPr>
        <p:txBody>
          <a:bodyPr>
            <a:normAutofit fontScale="90000"/>
          </a:bodyPr>
          <a:lstStyle/>
          <a:p>
            <a:pPr algn="ctr"/>
            <a:r>
              <a:rPr lang="en-US" sz="2400" b="1" dirty="0">
                <a:solidFill>
                  <a:srgbClr val="002060"/>
                </a:solidFill>
                <a:latin typeface="Times New Roman" panose="02020603050405020304" pitchFamily="18" charset="0"/>
                <a:ea typeface="+mn-ea"/>
                <a:cs typeface="Times New Roman" panose="02020603050405020304" pitchFamily="18" charset="0"/>
              </a:rPr>
              <a:t>Lecture</a:t>
            </a:r>
            <a:r>
              <a:rPr lang="ru-RU" sz="2400" b="1" dirty="0">
                <a:solidFill>
                  <a:srgbClr val="002060"/>
                </a:solidFill>
                <a:latin typeface="Times New Roman" panose="02020603050405020304" pitchFamily="18" charset="0"/>
                <a:ea typeface="+mn-ea"/>
                <a:cs typeface="Times New Roman" panose="02020603050405020304" pitchFamily="18" charset="0"/>
              </a:rPr>
              <a:t> №</a:t>
            </a:r>
            <a:r>
              <a:rPr lang="en-US" sz="2400" b="1" dirty="0">
                <a:solidFill>
                  <a:srgbClr val="002060"/>
                </a:solidFill>
                <a:latin typeface="Times New Roman" panose="02020603050405020304" pitchFamily="18" charset="0"/>
                <a:ea typeface="+mn-ea"/>
                <a:cs typeface="Times New Roman" panose="02020603050405020304" pitchFamily="18" charset="0"/>
              </a:rPr>
              <a:t>3. Packaging, labeling of finished medicinal products. Closers. Packaging materials in pharmacy.</a:t>
            </a:r>
            <a:endParaRPr lang="uk-UA" sz="2400" b="1" dirty="0">
              <a:solidFill>
                <a:srgbClr val="002060"/>
              </a:solidFill>
              <a:latin typeface="Times New Roman" panose="02020603050405020304" pitchFamily="18" charset="0"/>
              <a:ea typeface="+mn-ea"/>
              <a:cs typeface="Times New Roman" panose="02020603050405020304" pitchFamily="18" charset="0"/>
            </a:endParaRPr>
          </a:p>
        </p:txBody>
      </p:sp>
      <p:sp>
        <p:nvSpPr>
          <p:cNvPr id="3" name="Прямоугольник 2"/>
          <p:cNvSpPr/>
          <p:nvPr/>
        </p:nvSpPr>
        <p:spPr>
          <a:xfrm>
            <a:off x="1062187" y="0"/>
            <a:ext cx="9136049" cy="1200329"/>
          </a:xfrm>
          <a:prstGeom prst="rect">
            <a:avLst/>
          </a:prstGeom>
        </p:spPr>
        <p:txBody>
          <a:bodyPr wrap="square">
            <a:spAutoFit/>
          </a:bodyPr>
          <a:lstStyle/>
          <a:p>
            <a:pPr algn="ctr"/>
            <a:r>
              <a:rPr lang="en-US" b="1" dirty="0">
                <a:solidFill>
                  <a:schemeClr val="accent1">
                    <a:lumMod val="75000"/>
                  </a:schemeClr>
                </a:solidFill>
                <a:latin typeface="Times New Roman" panose="02020603050405020304" pitchFamily="18" charset="0"/>
                <a:cs typeface="Times New Roman" panose="02020603050405020304" pitchFamily="18" charset="0"/>
              </a:rPr>
              <a:t>MINISTRY OF HEALTH OF UKRAINE</a:t>
            </a:r>
          </a:p>
          <a:p>
            <a:pPr algn="ctr"/>
            <a:r>
              <a:rPr lang="en-US" b="1" dirty="0">
                <a:solidFill>
                  <a:schemeClr val="accent1">
                    <a:lumMod val="75000"/>
                  </a:schemeClr>
                </a:solidFill>
                <a:latin typeface="Times New Roman" panose="02020603050405020304" pitchFamily="18" charset="0"/>
                <a:cs typeface="Times New Roman" panose="02020603050405020304" pitchFamily="18" charset="0"/>
              </a:rPr>
              <a:t>ODESSA NATIONAL MEDICAL UNIVERSITY</a:t>
            </a:r>
          </a:p>
          <a:p>
            <a:pPr algn="ctr"/>
            <a:r>
              <a:rPr lang="en-US" b="1" dirty="0">
                <a:solidFill>
                  <a:schemeClr val="accent1">
                    <a:lumMod val="75000"/>
                  </a:schemeClr>
                </a:solidFill>
                <a:latin typeface="Times New Roman" panose="02020603050405020304" pitchFamily="18" charset="0"/>
                <a:cs typeface="Times New Roman" panose="02020603050405020304" pitchFamily="18" charset="0"/>
              </a:rPr>
              <a:t>  Department of organization and economics of pharmacy with post-diploma specialization</a:t>
            </a:r>
          </a:p>
          <a:p>
            <a:pPr algn="ctr"/>
            <a:endParaRPr lang="en-US"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8432800" y="6077274"/>
            <a:ext cx="3530873" cy="646331"/>
          </a:xfrm>
          <a:prstGeom prst="rect">
            <a:avLst/>
          </a:prstGeom>
        </p:spPr>
        <p:txBody>
          <a:bodyPr wrap="square">
            <a:spAutoFit/>
          </a:bodyPr>
          <a:lstStyle/>
          <a:p>
            <a:pPr algn="ctr"/>
            <a:r>
              <a:rPr lang="en-US" b="1" dirty="0">
                <a:solidFill>
                  <a:schemeClr val="bg1"/>
                </a:solidFill>
                <a:latin typeface="Times New Roman" panose="02020603050405020304" pitchFamily="18" charset="0"/>
                <a:cs typeface="Times New Roman" panose="02020603050405020304" pitchFamily="18" charset="0"/>
              </a:rPr>
              <a:t>Prepared</a:t>
            </a:r>
            <a:r>
              <a:rPr lang="uk-UA" b="1" dirty="0">
                <a:solidFill>
                  <a:schemeClr val="bg1"/>
                </a:solidFill>
                <a:latin typeface="Times New Roman" panose="02020603050405020304" pitchFamily="18" charset="0"/>
                <a:cs typeface="Times New Roman" panose="02020603050405020304" pitchFamily="18" charset="0"/>
              </a:rPr>
              <a:t> by senior teacher Oksana Stepanova</a:t>
            </a:r>
          </a:p>
        </p:txBody>
      </p:sp>
      <p:pic>
        <p:nvPicPr>
          <p:cNvPr id="4098" name="Picture 2" descr="Pharmaceutical Packaging Materials: Types and Applications | Ark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73018"/>
            <a:ext cx="5495637" cy="5550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16421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4060154782"/>
              </p:ext>
            </p:extLst>
          </p:nvPr>
        </p:nvGraphicFramePr>
        <p:xfrm>
          <a:off x="270080" y="248488"/>
          <a:ext cx="9525752" cy="12016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Прямоугольник 4"/>
          <p:cNvSpPr/>
          <p:nvPr/>
        </p:nvSpPr>
        <p:spPr>
          <a:xfrm>
            <a:off x="189508" y="1827368"/>
            <a:ext cx="9606324" cy="2862322"/>
          </a:xfrm>
          <a:prstGeom prst="rect">
            <a:avLst/>
          </a:prstGeom>
        </p:spPr>
        <p:txBody>
          <a:bodyPr wrap="square">
            <a:spAutoFit/>
          </a:bodyPr>
          <a:lstStyle/>
          <a:p>
            <a:pPr algn="just">
              <a:lnSpc>
                <a:spcPct val="150000"/>
              </a:lnSpc>
              <a:spcAft>
                <a:spcPts val="1000"/>
              </a:spcAft>
            </a:pPr>
            <a:r>
              <a:rPr lang="en-US" sz="2000" b="1" dirty="0">
                <a:solidFill>
                  <a:srgbClr val="FF0000"/>
                </a:solidFill>
                <a:latin typeface="Times New Roman" panose="02020603050405020304" pitchFamily="18" charset="0"/>
                <a:ea typeface="+mj-ea"/>
                <a:cs typeface="Times New Roman" panose="02020603050405020304" pitchFamily="18" charset="0"/>
              </a:rPr>
              <a:t>Finished Product </a:t>
            </a:r>
            <a:r>
              <a:rPr lang="en-US" sz="2000" b="1" dirty="0">
                <a:solidFill>
                  <a:schemeClr val="accent1">
                    <a:lumMod val="75000"/>
                  </a:schemeClr>
                </a:solidFill>
                <a:latin typeface="Times New Roman" panose="02020603050405020304" pitchFamily="18" charset="0"/>
                <a:ea typeface="+mj-ea"/>
                <a:cs typeface="Times New Roman" panose="02020603050405020304" pitchFamily="18" charset="0"/>
              </a:rPr>
              <a:t>is means a Licensed Product in a finished pharmaceutical dosage form that is suitable for commercial sale following Regulatory Approval thereof. It is the medicinal product that has undergone all stages of production, including packaging in its final container. The specifications for release of the finished product must comply with the regulations. The specifications of the finished product at manufacture may be different from those of the medicinal product at expiry.</a:t>
            </a:r>
            <a:endParaRPr lang="ru-RU" sz="2000" b="1" dirty="0">
              <a:solidFill>
                <a:schemeClr val="accent1">
                  <a:lumMod val="75000"/>
                </a:schemeClr>
              </a:solidFill>
              <a:latin typeface="Times New Roman" panose="02020603050405020304" pitchFamily="18" charset="0"/>
              <a:ea typeface="+mj-ea"/>
              <a:cs typeface="Times New Roman" panose="02020603050405020304" pitchFamily="18" charset="0"/>
            </a:endParaRPr>
          </a:p>
        </p:txBody>
      </p:sp>
      <p:sp>
        <p:nvSpPr>
          <p:cNvPr id="6" name="Прямоугольник 5"/>
          <p:cNvSpPr/>
          <p:nvPr/>
        </p:nvSpPr>
        <p:spPr>
          <a:xfrm>
            <a:off x="270079" y="5066948"/>
            <a:ext cx="8744611" cy="800219"/>
          </a:xfrm>
          <a:prstGeom prst="rect">
            <a:avLst/>
          </a:prstGeom>
        </p:spPr>
        <p:txBody>
          <a:bodyPr wrap="square">
            <a:spAutoFit/>
          </a:bodyPr>
          <a:lstStyle/>
          <a:p>
            <a:pPr algn="just">
              <a:lnSpc>
                <a:spcPct val="115000"/>
              </a:lnSpc>
              <a:spcAft>
                <a:spcPts val="1000"/>
              </a:spcAft>
            </a:pPr>
            <a:r>
              <a:rPr lang="en-US" sz="2000" b="1" dirty="0">
                <a:solidFill>
                  <a:srgbClr val="FF0000"/>
                </a:solidFill>
                <a:latin typeface="Times New Roman" panose="02020603050405020304" pitchFamily="18" charset="0"/>
                <a:ea typeface="+mj-ea"/>
                <a:cs typeface="Times New Roman" panose="02020603050405020304" pitchFamily="18" charset="0"/>
              </a:rPr>
              <a:t>Bulk produc</a:t>
            </a:r>
            <a:r>
              <a:rPr lang="en-US" sz="2000" b="1" dirty="0">
                <a:solidFill>
                  <a:srgbClr val="FF0000"/>
                </a:solidFill>
                <a:latin typeface="+mj-lt"/>
                <a:ea typeface="+mj-ea"/>
                <a:cs typeface="+mj-cs"/>
              </a:rPr>
              <a:t>t </a:t>
            </a:r>
            <a:r>
              <a:rPr lang="en-US" sz="2000" b="1" dirty="0">
                <a:solidFill>
                  <a:srgbClr val="0070C0"/>
                </a:solidFill>
                <a:latin typeface="Times New Roman" panose="02020603050405020304" pitchFamily="18" charset="0"/>
                <a:ea typeface="+mj-ea"/>
                <a:cs typeface="Times New Roman" panose="02020603050405020304" pitchFamily="18" charset="0"/>
              </a:rPr>
              <a:t>is any product that has completed all the processing stages up to, but not including, final packaging.</a:t>
            </a:r>
            <a:endParaRPr lang="ru-RU" sz="2000" b="1" dirty="0">
              <a:solidFill>
                <a:srgbClr val="0070C0"/>
              </a:solidFill>
              <a:latin typeface="Times New Roman" panose="02020603050405020304" pitchFamily="18" charset="0"/>
              <a:ea typeface="+mj-ea"/>
              <a:cs typeface="Times New Roman" panose="02020603050405020304" pitchFamily="18" charset="0"/>
            </a:endParaRPr>
          </a:p>
        </p:txBody>
      </p:sp>
      <p:pic>
        <p:nvPicPr>
          <p:cNvPr id="8" name="Рисунок 7"/>
          <p:cNvPicPr>
            <a:picLocks noChangeAspect="1"/>
          </p:cNvPicPr>
          <p:nvPr/>
        </p:nvPicPr>
        <p:blipFill>
          <a:blip r:embed="rId8"/>
          <a:stretch>
            <a:fillRect/>
          </a:stretch>
        </p:blipFill>
        <p:spPr>
          <a:xfrm>
            <a:off x="9865350" y="1353654"/>
            <a:ext cx="2122070" cy="1904875"/>
          </a:xfrm>
          <a:prstGeom prst="rect">
            <a:avLst/>
          </a:prstGeom>
        </p:spPr>
      </p:pic>
      <p:pic>
        <p:nvPicPr>
          <p:cNvPr id="10" name="Рисунок 9"/>
          <p:cNvPicPr>
            <a:picLocks noChangeAspect="1"/>
          </p:cNvPicPr>
          <p:nvPr/>
        </p:nvPicPr>
        <p:blipFill>
          <a:blip r:embed="rId9"/>
          <a:stretch>
            <a:fillRect/>
          </a:stretch>
        </p:blipFill>
        <p:spPr>
          <a:xfrm>
            <a:off x="9795832" y="4050277"/>
            <a:ext cx="2329747" cy="2329747"/>
          </a:xfrm>
          <a:prstGeom prst="rect">
            <a:avLst/>
          </a:prstGeom>
          <a:ln>
            <a:noFill/>
          </a:ln>
          <a:effectLst>
            <a:softEdge rad="112500"/>
          </a:effectLst>
        </p:spPr>
      </p:pic>
    </p:spTree>
    <p:extLst>
      <p:ext uri="{BB962C8B-B14F-4D97-AF65-F5344CB8AC3E}">
        <p14:creationId xmlns:p14="http://schemas.microsoft.com/office/powerpoint/2010/main" val="2634329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2934" y="685673"/>
            <a:ext cx="6250236" cy="1938992"/>
          </a:xfrm>
          <a:prstGeom prst="rect">
            <a:avLst/>
          </a:prstGeom>
        </p:spPr>
        <p:txBody>
          <a:bodyPr wrap="square">
            <a:spAutoFit/>
          </a:bodyPr>
          <a:lstStyle/>
          <a:p>
            <a:pPr algn="just"/>
            <a:r>
              <a:rPr lang="en-US" sz="2000" b="1" i="1" dirty="0">
                <a:solidFill>
                  <a:srgbClr val="FF0000"/>
                </a:solidFill>
                <a:latin typeface="Times New Roman" panose="02020603050405020304" pitchFamily="18" charset="0"/>
                <a:cs typeface="Times New Roman" panose="02020603050405020304" pitchFamily="18" charset="0"/>
              </a:rPr>
              <a:t>Primary packaging</a:t>
            </a:r>
            <a:r>
              <a:rPr lang="en-US" sz="2000" dirty="0">
                <a:solidFill>
                  <a:srgbClr val="FF0000"/>
                </a:solidFill>
                <a:latin typeface="Times New Roman" panose="02020603050405020304" pitchFamily="18" charset="0"/>
                <a:cs typeface="Times New Roman" panose="02020603050405020304" pitchFamily="18" charset="0"/>
              </a:rPr>
              <a:t> </a:t>
            </a:r>
            <a:r>
              <a:rPr lang="en-US" sz="2000" b="1" dirty="0">
                <a:solidFill>
                  <a:srgbClr val="0070C0"/>
                </a:solidFill>
                <a:latin typeface="Times New Roman" panose="02020603050405020304" pitchFamily="18" charset="0"/>
                <a:cs typeface="Times New Roman" panose="02020603050405020304" pitchFamily="18" charset="0"/>
              </a:rPr>
              <a:t>is the packaging in direct contact with the product itself and is sometimes referred to as consumer or retail packaging. The main purpose of primary packaging is to protect and/or preserve, contain and inform the consumer. Typical containers are ampoules, vials, bottles,</a:t>
            </a:r>
            <a:endParaRPr lang="uk-UA" sz="2000" b="1" dirty="0">
              <a:solidFill>
                <a:srgbClr val="0070C0"/>
              </a:solidFill>
              <a:latin typeface="Times New Roman" panose="02020603050405020304" pitchFamily="18" charset="0"/>
              <a:ea typeface="+mj-ea"/>
              <a:cs typeface="Times New Roman" panose="02020603050405020304" pitchFamily="18" charset="0"/>
            </a:endParaRPr>
          </a:p>
        </p:txBody>
      </p:sp>
      <p:sp>
        <p:nvSpPr>
          <p:cNvPr id="2" name="Прямоугольник 1"/>
          <p:cNvSpPr/>
          <p:nvPr/>
        </p:nvSpPr>
        <p:spPr>
          <a:xfrm>
            <a:off x="392934" y="2887899"/>
            <a:ext cx="6018882" cy="1154162"/>
          </a:xfrm>
          <a:prstGeom prst="rect">
            <a:avLst/>
          </a:prstGeom>
        </p:spPr>
        <p:txBody>
          <a:bodyPr wrap="square">
            <a:spAutoFit/>
          </a:bodyPr>
          <a:lstStyle/>
          <a:p>
            <a:pPr algn="just">
              <a:lnSpc>
                <a:spcPct val="115000"/>
              </a:lnSpc>
              <a:spcAft>
                <a:spcPts val="1000"/>
              </a:spcAft>
            </a:pPr>
            <a:r>
              <a:rPr lang="en-US" sz="2000" b="1" i="1" dirty="0">
                <a:solidFill>
                  <a:srgbClr val="FF0000"/>
                </a:solidFill>
                <a:latin typeface="Times New Roman" panose="02020603050405020304" pitchFamily="18" charset="0"/>
                <a:cs typeface="Times New Roman" panose="02020603050405020304" pitchFamily="18" charset="0"/>
              </a:rPr>
              <a:t>Secondary packaging </a:t>
            </a:r>
            <a:r>
              <a:rPr lang="en-US" sz="2000" b="1" dirty="0">
                <a:solidFill>
                  <a:srgbClr val="0070C0"/>
                </a:solidFill>
                <a:latin typeface="Times New Roman" panose="02020603050405020304" pitchFamily="18" charset="0"/>
                <a:cs typeface="Times New Roman" panose="02020603050405020304" pitchFamily="18" charset="0"/>
              </a:rPr>
              <a:t>component means a packaging component that is not and will not be in direct contact with the dosage form (boxes…..).</a:t>
            </a:r>
            <a:endParaRPr lang="ru-RU" sz="2000" b="1" dirty="0">
              <a:solidFill>
                <a:srgbClr val="0070C0"/>
              </a:solidFill>
              <a:latin typeface="Times New Roman" panose="02020603050405020304" pitchFamily="18" charset="0"/>
              <a:cs typeface="Times New Roman" panose="02020603050405020304" pitchFamily="18" charset="0"/>
            </a:endParaRPr>
          </a:p>
        </p:txBody>
      </p:sp>
      <p:pic>
        <p:nvPicPr>
          <p:cNvPr id="7" name="Рисунок 6"/>
          <p:cNvPicPr/>
          <p:nvPr/>
        </p:nvPicPr>
        <p:blipFill>
          <a:blip r:embed="rId3">
            <a:extLst>
              <a:ext uri="{28A0092B-C50C-407E-A947-70E740481C1C}">
                <a14:useLocalDpi xmlns:a14="http://schemas.microsoft.com/office/drawing/2010/main" val="0"/>
              </a:ext>
            </a:extLst>
          </a:blip>
          <a:srcRect/>
          <a:stretch>
            <a:fillRect/>
          </a:stretch>
        </p:blipFill>
        <p:spPr bwMode="auto">
          <a:xfrm>
            <a:off x="6874526" y="116388"/>
            <a:ext cx="3437262" cy="2208171"/>
          </a:xfrm>
          <a:prstGeom prst="rect">
            <a:avLst/>
          </a:prstGeom>
          <a:ln>
            <a:noFill/>
          </a:ln>
          <a:effectLst>
            <a:softEdge rad="112500"/>
          </a:effectLst>
        </p:spPr>
      </p:pic>
      <p:pic>
        <p:nvPicPr>
          <p:cNvPr id="9" name="Рисунок 8"/>
          <p:cNvPicPr/>
          <p:nvPr/>
        </p:nvPicPr>
        <p:blipFill>
          <a:blip r:embed="rId4">
            <a:extLst>
              <a:ext uri="{28A0092B-C50C-407E-A947-70E740481C1C}">
                <a14:useLocalDpi xmlns:a14="http://schemas.microsoft.com/office/drawing/2010/main" val="0"/>
              </a:ext>
            </a:extLst>
          </a:blip>
          <a:srcRect/>
          <a:stretch>
            <a:fillRect/>
          </a:stretch>
        </p:blipFill>
        <p:spPr bwMode="auto">
          <a:xfrm>
            <a:off x="8753704" y="2496693"/>
            <a:ext cx="3116168" cy="2057410"/>
          </a:xfrm>
          <a:prstGeom prst="rect">
            <a:avLst/>
          </a:prstGeom>
          <a:ln>
            <a:noFill/>
          </a:ln>
          <a:effectLst>
            <a:softEdge rad="112500"/>
          </a:effectLst>
        </p:spPr>
      </p:pic>
      <p:sp>
        <p:nvSpPr>
          <p:cNvPr id="10" name="Прямоугольник 9"/>
          <p:cNvSpPr/>
          <p:nvPr/>
        </p:nvSpPr>
        <p:spPr>
          <a:xfrm>
            <a:off x="396103" y="4305296"/>
            <a:ext cx="6095999" cy="1841273"/>
          </a:xfrm>
          <a:prstGeom prst="rect">
            <a:avLst/>
          </a:prstGeom>
        </p:spPr>
        <p:txBody>
          <a:bodyPr wrap="square">
            <a:spAutoFit/>
          </a:bodyPr>
          <a:lstStyle/>
          <a:p>
            <a:pPr algn="just">
              <a:lnSpc>
                <a:spcPct val="115000"/>
              </a:lnSpc>
              <a:spcAft>
                <a:spcPts val="1000"/>
              </a:spcAft>
            </a:pPr>
            <a:r>
              <a:rPr lang="en-US" sz="2000" b="1" i="1" dirty="0">
                <a:solidFill>
                  <a:srgbClr val="FF0000"/>
                </a:solidFill>
                <a:latin typeface="Times New Roman" panose="02020603050405020304" pitchFamily="18" charset="0"/>
                <a:cs typeface="Times New Roman" panose="02020603050405020304" pitchFamily="18" charset="0"/>
              </a:rPr>
              <a:t>Tertiary packaging </a:t>
            </a:r>
            <a:r>
              <a:rPr lang="en-US" sz="2000" b="1" dirty="0">
                <a:solidFill>
                  <a:srgbClr val="0070C0"/>
                </a:solidFill>
                <a:latin typeface="Times New Roman" panose="02020603050405020304" pitchFamily="18" charset="0"/>
                <a:cs typeface="Times New Roman" panose="02020603050405020304" pitchFamily="18" charset="0"/>
              </a:rPr>
              <a:t>facilitates the protection, handling and transportation of a series of sales units or secondary packaging in order to group everything into unit loads during transit. This type of packaging is rarely seen by the consumer. </a:t>
            </a:r>
          </a:p>
        </p:txBody>
      </p:sp>
      <p:pic>
        <p:nvPicPr>
          <p:cNvPr id="11" name="Рисунок 10" descr="transit packaging"/>
          <p:cNvPicPr/>
          <p:nvPr/>
        </p:nvPicPr>
        <p:blipFill>
          <a:blip r:embed="rId5">
            <a:extLst>
              <a:ext uri="{28A0092B-C50C-407E-A947-70E740481C1C}">
                <a14:useLocalDpi xmlns:a14="http://schemas.microsoft.com/office/drawing/2010/main" val="0"/>
              </a:ext>
            </a:extLst>
          </a:blip>
          <a:srcRect/>
          <a:stretch>
            <a:fillRect/>
          </a:stretch>
        </p:blipFill>
        <p:spPr bwMode="auto">
          <a:xfrm>
            <a:off x="7039203" y="4726237"/>
            <a:ext cx="3052248" cy="1949985"/>
          </a:xfrm>
          <a:prstGeom prst="rect">
            <a:avLst/>
          </a:prstGeom>
          <a:ln>
            <a:noFill/>
          </a:ln>
          <a:effectLst>
            <a:softEdge rad="112500"/>
          </a:effectLst>
        </p:spPr>
      </p:pic>
      <p:sp>
        <p:nvSpPr>
          <p:cNvPr id="12" name="Прямоугольник 11"/>
          <p:cNvSpPr/>
          <p:nvPr/>
        </p:nvSpPr>
        <p:spPr>
          <a:xfrm>
            <a:off x="2686854" y="224008"/>
            <a:ext cx="2787558" cy="461665"/>
          </a:xfrm>
          <a:prstGeom prst="rect">
            <a:avLst/>
          </a:prstGeom>
        </p:spPr>
        <p:txBody>
          <a:bodyPr wrap="none">
            <a:spAutoFit/>
          </a:bodyPr>
          <a:lstStyle/>
          <a:p>
            <a:r>
              <a:rPr lang="en-US" sz="2400" b="1" dirty="0">
                <a:solidFill>
                  <a:srgbClr val="00B050"/>
                </a:solidFill>
                <a:latin typeface="Times New Roman" panose="02020603050405020304" pitchFamily="18" charset="0"/>
                <a:ea typeface="SimSun" panose="02010600030101010101" pitchFamily="2" charset="-122"/>
              </a:rPr>
              <a:t>Types </a:t>
            </a:r>
            <a:r>
              <a:rPr lang="en-US" sz="2400" b="1" dirty="0" smtClean="0">
                <a:solidFill>
                  <a:srgbClr val="00B050"/>
                </a:solidFill>
                <a:latin typeface="Times New Roman" panose="02020603050405020304" pitchFamily="18" charset="0"/>
                <a:ea typeface="SimSun" panose="02010600030101010101" pitchFamily="2" charset="-122"/>
              </a:rPr>
              <a:t> of packaging</a:t>
            </a:r>
            <a:endParaRPr lang="uk-UA" sz="2400" b="1" dirty="0">
              <a:solidFill>
                <a:srgbClr val="00B050"/>
              </a:solidFill>
            </a:endParaRPr>
          </a:p>
        </p:txBody>
      </p:sp>
    </p:spTree>
    <p:extLst>
      <p:ext uri="{BB962C8B-B14F-4D97-AF65-F5344CB8AC3E}">
        <p14:creationId xmlns:p14="http://schemas.microsoft.com/office/powerpoint/2010/main" val="2917121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tretch>
            <a:fillRect/>
          </a:stretch>
        </p:blipFill>
        <p:spPr>
          <a:xfrm>
            <a:off x="1" y="0"/>
            <a:ext cx="12127344" cy="6858000"/>
          </a:xfrm>
          <a:prstGeom prst="rect">
            <a:avLst/>
          </a:prstGeom>
        </p:spPr>
      </p:pic>
    </p:spTree>
    <p:extLst>
      <p:ext uri="{BB962C8B-B14F-4D97-AF65-F5344CB8AC3E}">
        <p14:creationId xmlns:p14="http://schemas.microsoft.com/office/powerpoint/2010/main" val="4359273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tretch>
            <a:fillRect/>
          </a:stretch>
        </p:blipFill>
        <p:spPr>
          <a:xfrm>
            <a:off x="0" y="1"/>
            <a:ext cx="12192000" cy="5394036"/>
          </a:xfrm>
          <a:prstGeom prst="rect">
            <a:avLst/>
          </a:prstGeom>
        </p:spPr>
      </p:pic>
      <p:sp>
        <p:nvSpPr>
          <p:cNvPr id="3" name="Прямоугольник 2"/>
          <p:cNvSpPr/>
          <p:nvPr/>
        </p:nvSpPr>
        <p:spPr>
          <a:xfrm>
            <a:off x="349524" y="5845517"/>
            <a:ext cx="5772734" cy="369332"/>
          </a:xfrm>
          <a:prstGeom prst="rect">
            <a:avLst/>
          </a:prstGeom>
        </p:spPr>
        <p:txBody>
          <a:bodyPr wrap="none">
            <a:spAutoFit/>
          </a:bodyPr>
          <a:lstStyle/>
          <a:p>
            <a:r>
              <a:rPr lang="pl-PL" dirty="0"/>
              <a:t>https://www.youtube.com/watch?v=S-N3MrO3HtI</a:t>
            </a:r>
          </a:p>
        </p:txBody>
      </p:sp>
      <p:sp>
        <p:nvSpPr>
          <p:cNvPr id="4" name="Прямоугольник 3"/>
          <p:cNvSpPr/>
          <p:nvPr/>
        </p:nvSpPr>
        <p:spPr>
          <a:xfrm>
            <a:off x="271743" y="6248646"/>
            <a:ext cx="3212739" cy="261610"/>
          </a:xfrm>
          <a:prstGeom prst="rect">
            <a:avLst/>
          </a:prstGeom>
        </p:spPr>
        <p:txBody>
          <a:bodyPr wrap="none">
            <a:spAutoFit/>
          </a:bodyPr>
          <a:lstStyle/>
          <a:p>
            <a:r>
              <a:rPr lang="en-US" sz="1100" dirty="0">
                <a:solidFill>
                  <a:srgbClr val="FF0000"/>
                </a:solidFill>
              </a:rPr>
              <a:t>How It's Made - Pharmaceutical Blister Packs</a:t>
            </a:r>
          </a:p>
        </p:txBody>
      </p:sp>
      <p:sp>
        <p:nvSpPr>
          <p:cNvPr id="5" name="Прямоугольник 4"/>
          <p:cNvSpPr/>
          <p:nvPr/>
        </p:nvSpPr>
        <p:spPr>
          <a:xfrm>
            <a:off x="349524" y="5394036"/>
            <a:ext cx="5848076" cy="369332"/>
          </a:xfrm>
          <a:prstGeom prst="rect">
            <a:avLst/>
          </a:prstGeom>
        </p:spPr>
        <p:txBody>
          <a:bodyPr wrap="none">
            <a:spAutoFit/>
          </a:bodyPr>
          <a:lstStyle/>
          <a:p>
            <a:r>
              <a:rPr lang="pl-PL" dirty="0"/>
              <a:t>https://www.youtube.com/watch?v=Yg8-TyZd7W0</a:t>
            </a:r>
            <a:endParaRPr lang="uk-UA" dirty="0"/>
          </a:p>
        </p:txBody>
      </p:sp>
      <p:sp>
        <p:nvSpPr>
          <p:cNvPr id="6" name="Прямоугольник 5"/>
          <p:cNvSpPr/>
          <p:nvPr/>
        </p:nvSpPr>
        <p:spPr>
          <a:xfrm>
            <a:off x="349524" y="5690536"/>
            <a:ext cx="6096000" cy="261610"/>
          </a:xfrm>
          <a:prstGeom prst="rect">
            <a:avLst/>
          </a:prstGeom>
        </p:spPr>
        <p:txBody>
          <a:bodyPr>
            <a:spAutoFit/>
          </a:bodyPr>
          <a:lstStyle/>
          <a:p>
            <a:r>
              <a:rPr lang="en-US" sz="1100" dirty="0">
                <a:solidFill>
                  <a:srgbClr val="FF0000"/>
                </a:solidFill>
              </a:rPr>
              <a:t>Automatic blister packing machine for capsule &amp; Tablets</a:t>
            </a:r>
            <a:endParaRPr lang="uk-UA" sz="1100" dirty="0">
              <a:solidFill>
                <a:srgbClr val="FF0000"/>
              </a:solidFill>
            </a:endParaRPr>
          </a:p>
        </p:txBody>
      </p:sp>
      <p:sp>
        <p:nvSpPr>
          <p:cNvPr id="7" name="Прямоугольник 6"/>
          <p:cNvSpPr/>
          <p:nvPr/>
        </p:nvSpPr>
        <p:spPr>
          <a:xfrm>
            <a:off x="6197600" y="5435111"/>
            <a:ext cx="5870518" cy="369332"/>
          </a:xfrm>
          <a:prstGeom prst="rect">
            <a:avLst/>
          </a:prstGeom>
        </p:spPr>
        <p:txBody>
          <a:bodyPr wrap="none">
            <a:spAutoFit/>
          </a:bodyPr>
          <a:lstStyle/>
          <a:p>
            <a:r>
              <a:rPr lang="pl-PL" dirty="0"/>
              <a:t>https://www.youtube.com/watch?v=bpl69Yw9H80</a:t>
            </a:r>
            <a:endParaRPr lang="uk-UA" dirty="0"/>
          </a:p>
        </p:txBody>
      </p:sp>
      <p:sp>
        <p:nvSpPr>
          <p:cNvPr id="8" name="Прямоугольник 7"/>
          <p:cNvSpPr/>
          <p:nvPr/>
        </p:nvSpPr>
        <p:spPr>
          <a:xfrm>
            <a:off x="7602703" y="5763368"/>
            <a:ext cx="1721946" cy="261610"/>
          </a:xfrm>
          <a:prstGeom prst="rect">
            <a:avLst/>
          </a:prstGeom>
        </p:spPr>
        <p:txBody>
          <a:bodyPr wrap="none">
            <a:spAutoFit/>
          </a:bodyPr>
          <a:lstStyle/>
          <a:p>
            <a:r>
              <a:rPr lang="pl-PL" sz="1100" dirty="0">
                <a:solidFill>
                  <a:srgbClr val="FF0000"/>
                </a:solidFill>
              </a:rPr>
              <a:t>Blister Feeding Systems</a:t>
            </a:r>
            <a:endParaRPr lang="uk-UA" sz="1100" dirty="0">
              <a:solidFill>
                <a:srgbClr val="FF0000"/>
              </a:solidFill>
            </a:endParaRPr>
          </a:p>
        </p:txBody>
      </p:sp>
    </p:spTree>
    <p:extLst>
      <p:ext uri="{BB962C8B-B14F-4D97-AF65-F5344CB8AC3E}">
        <p14:creationId xmlns:p14="http://schemas.microsoft.com/office/powerpoint/2010/main" val="10318482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0" y="-782"/>
            <a:ext cx="12192000" cy="6858782"/>
          </a:xfrm>
          <a:prstGeom prst="rect">
            <a:avLst/>
          </a:prstGeom>
        </p:spPr>
      </p:pic>
    </p:spTree>
    <p:extLst>
      <p:ext uri="{BB962C8B-B14F-4D97-AF65-F5344CB8AC3E}">
        <p14:creationId xmlns:p14="http://schemas.microsoft.com/office/powerpoint/2010/main" val="31656096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tretch>
            <a:fillRect/>
          </a:stretch>
        </p:blipFill>
        <p:spPr>
          <a:xfrm>
            <a:off x="0" y="0"/>
            <a:ext cx="12256655" cy="6858000"/>
          </a:xfrm>
          <a:prstGeom prst="rect">
            <a:avLst/>
          </a:prstGeom>
        </p:spPr>
      </p:pic>
    </p:spTree>
    <p:extLst>
      <p:ext uri="{BB962C8B-B14F-4D97-AF65-F5344CB8AC3E}">
        <p14:creationId xmlns:p14="http://schemas.microsoft.com/office/powerpoint/2010/main" val="8733595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03854" y="400222"/>
            <a:ext cx="4381091" cy="622799"/>
          </a:xfrm>
          <a:prstGeom prst="rect">
            <a:avLst/>
          </a:prstGeom>
        </p:spPr>
        <p:txBody>
          <a:bodyPr wrap="square">
            <a:spAutoFit/>
          </a:bodyPr>
          <a:lstStyle/>
          <a:p>
            <a:pPr algn="ctr">
              <a:lnSpc>
                <a:spcPct val="115000"/>
              </a:lnSpc>
              <a:spcAft>
                <a:spcPts val="0"/>
              </a:spcAft>
            </a:pPr>
            <a:r>
              <a:rPr lang="en-US" sz="3200" b="1" dirty="0">
                <a:solidFill>
                  <a:srgbClr val="00B050"/>
                </a:solidFill>
                <a:latin typeface="Times New Roman" panose="02020603050405020304" pitchFamily="18" charset="0"/>
                <a:ea typeface="SimSun" panose="02010600030101010101" pitchFamily="2" charset="-122"/>
                <a:cs typeface="Times New Roman" panose="02020603050405020304" pitchFamily="18" charset="0"/>
              </a:rPr>
              <a:t>Functions of packaging</a:t>
            </a:r>
            <a:endParaRPr lang="ru-RU" sz="3200" dirty="0">
              <a:solidFill>
                <a:srgbClr val="00B050"/>
              </a:solidFill>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3" name="Прямоугольник 2"/>
          <p:cNvSpPr/>
          <p:nvPr/>
        </p:nvSpPr>
        <p:spPr>
          <a:xfrm>
            <a:off x="5028239" y="3244334"/>
            <a:ext cx="377026" cy="369332"/>
          </a:xfrm>
          <a:prstGeom prst="rect">
            <a:avLst/>
          </a:prstGeom>
        </p:spPr>
        <p:txBody>
          <a:bodyPr wrap="none">
            <a:spAutoFit/>
          </a:bodyPr>
          <a:lstStyle/>
          <a:p>
            <a:r>
              <a:rPr lang="pl-PL" dirty="0"/>
              <a:t>1</a:t>
            </a:r>
            <a:r>
              <a:rPr lang="pl-PL" dirty="0" smtClean="0"/>
              <a:t>.</a:t>
            </a:r>
            <a:endParaRPr lang="uk-UA" dirty="0"/>
          </a:p>
        </p:txBody>
      </p:sp>
      <p:sp>
        <p:nvSpPr>
          <p:cNvPr id="8" name="Прямоугольник 7"/>
          <p:cNvSpPr/>
          <p:nvPr/>
        </p:nvSpPr>
        <p:spPr>
          <a:xfrm>
            <a:off x="5409669" y="5465647"/>
            <a:ext cx="184731" cy="369332"/>
          </a:xfrm>
          <a:prstGeom prst="rect">
            <a:avLst/>
          </a:prstGeom>
        </p:spPr>
        <p:txBody>
          <a:bodyPr wrap="none">
            <a:spAutoFit/>
          </a:bodyPr>
          <a:lstStyle/>
          <a:p>
            <a:endParaRPr lang="uk-UA" dirty="0"/>
          </a:p>
        </p:txBody>
      </p:sp>
      <p:graphicFrame>
        <p:nvGraphicFramePr>
          <p:cNvPr id="10" name="Схема 9"/>
          <p:cNvGraphicFramePr/>
          <p:nvPr>
            <p:extLst>
              <p:ext uri="{D42A27DB-BD31-4B8C-83A1-F6EECF244321}">
                <p14:modId xmlns:p14="http://schemas.microsoft.com/office/powerpoint/2010/main" val="3779398385"/>
              </p:ext>
            </p:extLst>
          </p:nvPr>
        </p:nvGraphicFramePr>
        <p:xfrm>
          <a:off x="1060704" y="1235479"/>
          <a:ext cx="9551878" cy="43870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67983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9547" y="0"/>
            <a:ext cx="11439428" cy="2640723"/>
          </a:xfrm>
          <a:prstGeom prst="rect">
            <a:avLst/>
          </a:prstGeom>
        </p:spPr>
        <p:txBody>
          <a:bodyPr wrap="square">
            <a:spAutoFit/>
          </a:bodyPr>
          <a:lstStyle/>
          <a:p>
            <a:pPr lvl="0" algn="just">
              <a:lnSpc>
                <a:spcPct val="115000"/>
              </a:lnSpc>
              <a:spcAft>
                <a:spcPts val="0"/>
              </a:spcAft>
            </a:pPr>
            <a:r>
              <a:rPr lang="en-US" b="1" i="1" dirty="0" smtClean="0">
                <a:latin typeface="Times New Roman" panose="02020603050405020304" pitchFamily="18" charset="0"/>
                <a:ea typeface="SimSun" panose="02010600030101010101" pitchFamily="2" charset="-122"/>
                <a:cs typeface="Times New Roman" panose="02020603050405020304" pitchFamily="18" charset="0"/>
              </a:rPr>
              <a:t>        </a:t>
            </a:r>
            <a:r>
              <a:rPr lang="en-US" sz="2400" b="1" i="1" dirty="0" smtClean="0">
                <a:solidFill>
                  <a:srgbClr val="FF0000"/>
                </a:solidFill>
                <a:latin typeface="Times New Roman" panose="02020603050405020304" pitchFamily="18" charset="0"/>
                <a:ea typeface="SimSun" panose="02010600030101010101" pitchFamily="2" charset="-122"/>
                <a:cs typeface="Times New Roman" panose="02020603050405020304" pitchFamily="18" charset="0"/>
              </a:rPr>
              <a:t>Containment</a:t>
            </a:r>
            <a:endParaRPr lang="ru-RU" sz="2400" dirty="0">
              <a:solidFill>
                <a:srgbClr val="FF0000"/>
              </a:solidFill>
              <a:latin typeface="Times New Roman" panose="02020603050405020304" pitchFamily="18" charset="0"/>
              <a:ea typeface="SimSun" panose="02010600030101010101" pitchFamily="2" charset="-122"/>
              <a:cs typeface="Times New Roman" panose="02020603050405020304" pitchFamily="18" charset="0"/>
            </a:endParaRPr>
          </a:p>
          <a:p>
            <a:pPr algn="just">
              <a:lnSpc>
                <a:spcPct val="115000"/>
              </a:lnSpc>
              <a:spcAft>
                <a:spcPts val="0"/>
              </a:spcAft>
            </a:pPr>
            <a:r>
              <a:rPr lang="en-US" sz="20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rPr>
              <a:t>The containment of the product is the most fundamental function of packaging for medicinal products. The design of high-quality packaging must take into account both the needs of the product and of the manufacturing and distribution system. This requires the packaging:</a:t>
            </a:r>
            <a:endParaRPr lang="ru-RU" sz="20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endParaRPr>
          </a:p>
          <a:p>
            <a:pPr marL="285750" indent="-285750" algn="just">
              <a:lnSpc>
                <a:spcPct val="115000"/>
              </a:lnSpc>
              <a:spcAft>
                <a:spcPts val="0"/>
              </a:spcAft>
              <a:buFont typeface="Wingdings" panose="05000000000000000000" pitchFamily="2" charset="2"/>
              <a:buChar char="v"/>
            </a:pPr>
            <a:r>
              <a:rPr lang="en-US" sz="2000" dirty="0" smtClean="0">
                <a:solidFill>
                  <a:srgbClr val="0070C0"/>
                </a:solidFill>
                <a:latin typeface="Times New Roman" panose="02020603050405020304" pitchFamily="18" charset="0"/>
                <a:ea typeface="SimSun" panose="02010600030101010101" pitchFamily="2" charset="-122"/>
                <a:cs typeface="Times New Roman" panose="02020603050405020304" pitchFamily="18" charset="0"/>
              </a:rPr>
              <a:t> </a:t>
            </a:r>
            <a:r>
              <a:rPr lang="en-US" sz="20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rPr>
              <a:t>not to leak, nor allow diffusion and permeation of the product;</a:t>
            </a:r>
            <a:endParaRPr lang="ru-RU" sz="20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endParaRPr>
          </a:p>
          <a:p>
            <a:pPr marL="285750" indent="-285750" algn="just">
              <a:lnSpc>
                <a:spcPct val="115000"/>
              </a:lnSpc>
              <a:spcAft>
                <a:spcPts val="0"/>
              </a:spcAft>
              <a:buFont typeface="Wingdings" panose="05000000000000000000" pitchFamily="2" charset="2"/>
              <a:buChar char="v"/>
            </a:pPr>
            <a:r>
              <a:rPr lang="en-US" sz="2000" dirty="0" smtClean="0">
                <a:solidFill>
                  <a:srgbClr val="0070C0"/>
                </a:solidFill>
                <a:latin typeface="Times New Roman" panose="02020603050405020304" pitchFamily="18" charset="0"/>
                <a:ea typeface="SimSun" panose="02010600030101010101" pitchFamily="2" charset="-122"/>
                <a:cs typeface="Times New Roman" panose="02020603050405020304" pitchFamily="18" charset="0"/>
              </a:rPr>
              <a:t>to </a:t>
            </a:r>
            <a:r>
              <a:rPr lang="en-US" sz="20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rPr>
              <a:t>be strong enough to hold the contents when subjected to normal handling;</a:t>
            </a:r>
            <a:endParaRPr lang="ru-RU" sz="20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endParaRPr>
          </a:p>
          <a:p>
            <a:pPr marL="285750" indent="-285750" algn="just">
              <a:lnSpc>
                <a:spcPct val="115000"/>
              </a:lnSpc>
              <a:spcAft>
                <a:spcPts val="0"/>
              </a:spcAft>
              <a:buFont typeface="Wingdings" panose="05000000000000000000" pitchFamily="2" charset="2"/>
              <a:buChar char="v"/>
            </a:pPr>
            <a:r>
              <a:rPr lang="en-US" sz="2000" dirty="0" smtClean="0">
                <a:solidFill>
                  <a:srgbClr val="0070C0"/>
                </a:solidFill>
                <a:latin typeface="Times New Roman" panose="02020603050405020304" pitchFamily="18" charset="0"/>
                <a:ea typeface="SimSun" panose="02010600030101010101" pitchFamily="2" charset="-122"/>
                <a:cs typeface="Times New Roman" panose="02020603050405020304" pitchFamily="18" charset="0"/>
              </a:rPr>
              <a:t> </a:t>
            </a:r>
            <a:r>
              <a:rPr lang="en-US" sz="20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rPr>
              <a:t>not to be altered by the ingredients of the formulation in its final dosage form.</a:t>
            </a:r>
            <a:endParaRPr lang="ru-RU" sz="2000" dirty="0">
              <a:solidFill>
                <a:srgbClr val="0070C0"/>
              </a:solidFill>
              <a:effectLst/>
              <a:latin typeface="Times New Roman" panose="02020603050405020304" pitchFamily="18" charset="0"/>
              <a:ea typeface="SimSun" panose="02010600030101010101" pitchFamily="2" charset="-122"/>
              <a:cs typeface="Times New Roman" panose="02020603050405020304" pitchFamily="18" charset="0"/>
            </a:endParaRPr>
          </a:p>
        </p:txBody>
      </p:sp>
      <p:sp>
        <p:nvSpPr>
          <p:cNvPr id="3" name="Овал 2"/>
          <p:cNvSpPr/>
          <p:nvPr/>
        </p:nvSpPr>
        <p:spPr>
          <a:xfrm>
            <a:off x="297457" y="99151"/>
            <a:ext cx="264404" cy="2754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 name="Прямоугольник 3"/>
          <p:cNvSpPr/>
          <p:nvPr/>
        </p:nvSpPr>
        <p:spPr>
          <a:xfrm>
            <a:off x="291947" y="2807380"/>
            <a:ext cx="10212636" cy="2994666"/>
          </a:xfrm>
          <a:prstGeom prst="rect">
            <a:avLst/>
          </a:prstGeom>
        </p:spPr>
        <p:txBody>
          <a:bodyPr wrap="square">
            <a:spAutoFit/>
          </a:bodyPr>
          <a:lstStyle/>
          <a:p>
            <a:pPr lvl="0" algn="just">
              <a:lnSpc>
                <a:spcPct val="115000"/>
              </a:lnSpc>
            </a:pPr>
            <a:r>
              <a:rPr lang="en-US" b="1" i="1" dirty="0" smtClean="0">
                <a:latin typeface="Times New Roman" panose="02020603050405020304" pitchFamily="18" charset="0"/>
                <a:ea typeface="SimSun" panose="02010600030101010101" pitchFamily="2" charset="-122"/>
                <a:cs typeface="Times New Roman" panose="02020603050405020304" pitchFamily="18" charset="0"/>
              </a:rPr>
              <a:t>     </a:t>
            </a:r>
            <a:r>
              <a:rPr lang="en-US" sz="2400" b="1" dirty="0">
                <a:solidFill>
                  <a:srgbClr val="FF0000"/>
                </a:solidFill>
                <a:latin typeface="+mj-lt"/>
                <a:ea typeface="SimSun" panose="02010600030101010101" pitchFamily="2" charset="-122"/>
                <a:cs typeface="Times New Roman" panose="02020603050405020304" pitchFamily="18" charset="0"/>
              </a:rPr>
              <a:t>Protection</a:t>
            </a:r>
            <a:endParaRPr lang="ru-RU" sz="2400" b="1" dirty="0">
              <a:solidFill>
                <a:srgbClr val="FF0000"/>
              </a:solidFill>
              <a:latin typeface="+mj-lt"/>
              <a:ea typeface="SimSun" panose="02010600030101010101" pitchFamily="2" charset="-122"/>
              <a:cs typeface="Times New Roman" panose="02020603050405020304" pitchFamily="18" charset="0"/>
            </a:endParaRPr>
          </a:p>
          <a:p>
            <a:pPr algn="just">
              <a:lnSpc>
                <a:spcPct val="115000"/>
              </a:lnSpc>
            </a:pPr>
            <a:r>
              <a:rPr lang="en-US" sz="20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rPr>
              <a:t>The packaging must protect the product against all adverse external influences that may affect its quality or potency, such </a:t>
            </a:r>
            <a:r>
              <a:rPr lang="en-US" sz="2000" dirty="0" smtClean="0">
                <a:solidFill>
                  <a:srgbClr val="0070C0"/>
                </a:solidFill>
                <a:latin typeface="Times New Roman" panose="02020603050405020304" pitchFamily="18" charset="0"/>
                <a:ea typeface="SimSun" panose="02010600030101010101" pitchFamily="2" charset="-122"/>
                <a:cs typeface="Times New Roman" panose="02020603050405020304" pitchFamily="18" charset="0"/>
              </a:rPr>
              <a:t>as:</a:t>
            </a:r>
            <a:endParaRPr lang="en-US" sz="20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endParaRPr>
          </a:p>
          <a:p>
            <a:pPr marL="342900" indent="-342900" algn="just">
              <a:lnSpc>
                <a:spcPct val="115000"/>
              </a:lnSpc>
              <a:buFont typeface="Wingdings" panose="05000000000000000000" pitchFamily="2" charset="2"/>
              <a:buChar char="v"/>
            </a:pPr>
            <a:r>
              <a:rPr lang="en-US" sz="2000" dirty="0" smtClean="0">
                <a:solidFill>
                  <a:srgbClr val="0070C0"/>
                </a:solidFill>
                <a:latin typeface="Times New Roman" panose="02020603050405020304" pitchFamily="18" charset="0"/>
                <a:ea typeface="SimSun" panose="02010600030101010101" pitchFamily="2" charset="-122"/>
                <a:cs typeface="Times New Roman" panose="02020603050405020304" pitchFamily="18" charset="0"/>
              </a:rPr>
              <a:t>light</a:t>
            </a:r>
            <a:endParaRPr lang="ru-RU" sz="20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endParaRPr>
          </a:p>
          <a:p>
            <a:pPr marL="342900" indent="-342900" algn="just">
              <a:lnSpc>
                <a:spcPct val="115000"/>
              </a:lnSpc>
              <a:buFont typeface="Wingdings" panose="05000000000000000000" pitchFamily="2" charset="2"/>
              <a:buChar char="v"/>
            </a:pPr>
            <a:r>
              <a:rPr lang="en-US" sz="2000" dirty="0" smtClean="0">
                <a:solidFill>
                  <a:srgbClr val="0070C0"/>
                </a:solidFill>
                <a:latin typeface="Times New Roman" panose="02020603050405020304" pitchFamily="18" charset="0"/>
                <a:ea typeface="SimSun" panose="02010600030101010101" pitchFamily="2" charset="-122"/>
                <a:cs typeface="Times New Roman" panose="02020603050405020304" pitchFamily="18" charset="0"/>
              </a:rPr>
              <a:t>Moisture</a:t>
            </a:r>
            <a:endParaRPr lang="en-US" sz="20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endParaRPr>
          </a:p>
          <a:p>
            <a:pPr marL="342900" indent="-342900" algn="just">
              <a:lnSpc>
                <a:spcPct val="115000"/>
              </a:lnSpc>
              <a:buFont typeface="Wingdings" panose="05000000000000000000" pitchFamily="2" charset="2"/>
              <a:buChar char="v"/>
            </a:pPr>
            <a:r>
              <a:rPr lang="en-US" sz="2000" dirty="0" smtClean="0">
                <a:solidFill>
                  <a:srgbClr val="0070C0"/>
                </a:solidFill>
                <a:latin typeface="Times New Roman" panose="02020603050405020304" pitchFamily="18" charset="0"/>
                <a:ea typeface="SimSun" panose="02010600030101010101" pitchFamily="2" charset="-122"/>
                <a:cs typeface="Times New Roman" panose="02020603050405020304" pitchFamily="18" charset="0"/>
              </a:rPr>
              <a:t>oxygen</a:t>
            </a:r>
            <a:endParaRPr lang="ru-RU" sz="20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endParaRPr>
          </a:p>
          <a:p>
            <a:pPr marL="342900" indent="-342900" algn="just">
              <a:lnSpc>
                <a:spcPct val="115000"/>
              </a:lnSpc>
              <a:buFont typeface="Wingdings" panose="05000000000000000000" pitchFamily="2" charset="2"/>
              <a:buChar char="v"/>
            </a:pPr>
            <a:r>
              <a:rPr lang="en-US" sz="2000" dirty="0" smtClean="0">
                <a:solidFill>
                  <a:srgbClr val="0070C0"/>
                </a:solidFill>
                <a:latin typeface="Times New Roman" panose="02020603050405020304" pitchFamily="18" charset="0"/>
                <a:ea typeface="SimSun" panose="02010600030101010101" pitchFamily="2" charset="-122"/>
                <a:cs typeface="Times New Roman" panose="02020603050405020304" pitchFamily="18" charset="0"/>
              </a:rPr>
              <a:t>biological contamination</a:t>
            </a:r>
            <a:endParaRPr lang="en-US" sz="20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endParaRPr>
          </a:p>
          <a:p>
            <a:pPr marL="342900" indent="-342900" algn="just">
              <a:lnSpc>
                <a:spcPct val="115000"/>
              </a:lnSpc>
              <a:buFont typeface="Wingdings" panose="05000000000000000000" pitchFamily="2" charset="2"/>
              <a:buChar char="v"/>
            </a:pPr>
            <a:r>
              <a:rPr lang="en-US" sz="2000" dirty="0" smtClean="0">
                <a:solidFill>
                  <a:srgbClr val="0070C0"/>
                </a:solidFill>
                <a:latin typeface="Times New Roman" panose="02020603050405020304" pitchFamily="18" charset="0"/>
                <a:ea typeface="SimSun" panose="02010600030101010101" pitchFamily="2" charset="-122"/>
                <a:cs typeface="Times New Roman" panose="02020603050405020304" pitchFamily="18" charset="0"/>
              </a:rPr>
              <a:t>mechanical </a:t>
            </a:r>
            <a:r>
              <a:rPr lang="en-US" sz="20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rPr>
              <a:t>damage.</a:t>
            </a:r>
            <a:endParaRPr lang="ru-RU" sz="20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5" name="Овал 4"/>
          <p:cNvSpPr/>
          <p:nvPr/>
        </p:nvSpPr>
        <p:spPr>
          <a:xfrm>
            <a:off x="275423" y="2940751"/>
            <a:ext cx="264404" cy="2754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 name="Прямоугольник 5"/>
          <p:cNvSpPr/>
          <p:nvPr/>
        </p:nvSpPr>
        <p:spPr>
          <a:xfrm>
            <a:off x="5767769" y="3910416"/>
            <a:ext cx="4847421" cy="1487330"/>
          </a:xfrm>
          <a:prstGeom prst="rect">
            <a:avLst/>
          </a:prstGeom>
        </p:spPr>
        <p:txBody>
          <a:bodyPr wrap="square">
            <a:spAutoFit/>
          </a:bodyPr>
          <a:lstStyle/>
          <a:p>
            <a:pPr algn="just">
              <a:lnSpc>
                <a:spcPct val="115000"/>
              </a:lnSpc>
            </a:pPr>
            <a:r>
              <a:rPr lang="en-US" sz="2000" dirty="0" smtClean="0">
                <a:solidFill>
                  <a:srgbClr val="0070C0"/>
                </a:solidFill>
                <a:latin typeface="Times New Roman" panose="02020603050405020304" pitchFamily="18" charset="0"/>
                <a:ea typeface="SimSun" panose="02010600030101010101" pitchFamily="2" charset="-122"/>
                <a:cs typeface="Times New Roman" panose="02020603050405020304" pitchFamily="18" charset="0"/>
              </a:rPr>
              <a:t>The compatibility of the packaging with the active pharmaceutical ingredients is very important in maintaining the integrity of the product.</a:t>
            </a:r>
            <a:endParaRPr lang="en-US" sz="20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7" name="Прямоугольник 6"/>
          <p:cNvSpPr/>
          <p:nvPr/>
        </p:nvSpPr>
        <p:spPr>
          <a:xfrm>
            <a:off x="5859261" y="5992018"/>
            <a:ext cx="6006773" cy="369332"/>
          </a:xfrm>
          <a:prstGeom prst="rect">
            <a:avLst/>
          </a:prstGeom>
        </p:spPr>
        <p:txBody>
          <a:bodyPr wrap="none">
            <a:spAutoFit/>
          </a:bodyPr>
          <a:lstStyle/>
          <a:p>
            <a:r>
              <a:rPr lang="pl-PL" dirty="0"/>
              <a:t>https://www.youtube.com/watch?v=yeKqwmuVyzE</a:t>
            </a:r>
            <a:endParaRPr lang="uk-UA" dirty="0"/>
          </a:p>
        </p:txBody>
      </p:sp>
      <p:sp>
        <p:nvSpPr>
          <p:cNvPr id="8" name="Прямоугольник 7"/>
          <p:cNvSpPr/>
          <p:nvPr/>
        </p:nvSpPr>
        <p:spPr>
          <a:xfrm>
            <a:off x="1812536" y="6445989"/>
            <a:ext cx="2892138" cy="261610"/>
          </a:xfrm>
          <a:prstGeom prst="rect">
            <a:avLst/>
          </a:prstGeom>
        </p:spPr>
        <p:txBody>
          <a:bodyPr wrap="none">
            <a:spAutoFit/>
          </a:bodyPr>
          <a:lstStyle/>
          <a:p>
            <a:r>
              <a:rPr lang="pl-PL" sz="1100" dirty="0">
                <a:solidFill>
                  <a:srgbClr val="FF0000"/>
                </a:solidFill>
              </a:rPr>
              <a:t>ABB Robotics - Pharmaceutical Packing</a:t>
            </a:r>
            <a:endParaRPr lang="uk-UA" sz="1100" dirty="0">
              <a:solidFill>
                <a:srgbClr val="FF0000"/>
              </a:solidFill>
            </a:endParaRPr>
          </a:p>
        </p:txBody>
      </p:sp>
      <p:sp>
        <p:nvSpPr>
          <p:cNvPr id="9" name="Прямоугольник 8"/>
          <p:cNvSpPr/>
          <p:nvPr/>
        </p:nvSpPr>
        <p:spPr>
          <a:xfrm>
            <a:off x="365826" y="5971404"/>
            <a:ext cx="5785558" cy="369332"/>
          </a:xfrm>
          <a:prstGeom prst="rect">
            <a:avLst/>
          </a:prstGeom>
        </p:spPr>
        <p:txBody>
          <a:bodyPr wrap="none">
            <a:spAutoFit/>
          </a:bodyPr>
          <a:lstStyle/>
          <a:p>
            <a:r>
              <a:rPr lang="pl-PL" dirty="0"/>
              <a:t>https://www.youtube.com/watch?v=XjhqU5L4fG0</a:t>
            </a:r>
            <a:endParaRPr lang="uk-UA" dirty="0"/>
          </a:p>
        </p:txBody>
      </p:sp>
      <p:sp>
        <p:nvSpPr>
          <p:cNvPr id="10" name="Прямоугольник 9"/>
          <p:cNvSpPr/>
          <p:nvPr/>
        </p:nvSpPr>
        <p:spPr>
          <a:xfrm>
            <a:off x="4704674" y="6361350"/>
            <a:ext cx="3499023" cy="430887"/>
          </a:xfrm>
          <a:prstGeom prst="rect">
            <a:avLst/>
          </a:prstGeom>
        </p:spPr>
        <p:txBody>
          <a:bodyPr wrap="square">
            <a:spAutoFit/>
          </a:bodyPr>
          <a:lstStyle/>
          <a:p>
            <a:r>
              <a:rPr lang="en-US" sz="1100" dirty="0">
                <a:solidFill>
                  <a:srgbClr val="FF0000"/>
                </a:solidFill>
              </a:rPr>
              <a:t>Pharmaceutical Bottle Washing + Filling + Capping + Labeling Line</a:t>
            </a:r>
            <a:endParaRPr lang="uk-UA" sz="1100" dirty="0">
              <a:solidFill>
                <a:srgbClr val="FF0000"/>
              </a:solidFill>
            </a:endParaRPr>
          </a:p>
        </p:txBody>
      </p:sp>
    </p:spTree>
    <p:extLst>
      <p:ext uri="{BB962C8B-B14F-4D97-AF65-F5344CB8AC3E}">
        <p14:creationId xmlns:p14="http://schemas.microsoft.com/office/powerpoint/2010/main" val="41165678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вал 4"/>
          <p:cNvSpPr/>
          <p:nvPr/>
        </p:nvSpPr>
        <p:spPr>
          <a:xfrm>
            <a:off x="407625" y="461956"/>
            <a:ext cx="264404" cy="2754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 name="Прямоугольник 6"/>
          <p:cNvSpPr/>
          <p:nvPr/>
        </p:nvSpPr>
        <p:spPr>
          <a:xfrm>
            <a:off x="253925" y="882996"/>
            <a:ext cx="5038380" cy="4154984"/>
          </a:xfrm>
          <a:prstGeom prst="rect">
            <a:avLst/>
          </a:prstGeom>
        </p:spPr>
        <p:txBody>
          <a:bodyPr wrap="square">
            <a:spAutoFit/>
          </a:bodyPr>
          <a:lstStyle/>
          <a:p>
            <a:pPr algn="just"/>
            <a:r>
              <a:rPr lang="en-US" sz="2400" b="1" i="1"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Storage.</a:t>
            </a:r>
            <a:r>
              <a:rPr lang="en-US" dirty="0" smtClean="0">
                <a:solidFill>
                  <a:srgbClr val="FF0000"/>
                </a:solidFill>
                <a:latin typeface="Times New Roman" panose="02020603050405020304" pitchFamily="18" charset="0"/>
                <a:cs typeface="Times New Roman" panose="02020603050405020304" pitchFamily="18" charset="0"/>
              </a:rPr>
              <a:t> </a:t>
            </a:r>
            <a:r>
              <a:rPr lang="en-US" sz="2400" dirty="0" smtClean="0">
                <a:solidFill>
                  <a:srgbClr val="0070C0"/>
                </a:solidFill>
                <a:latin typeface="Times New Roman" panose="02020603050405020304" pitchFamily="18" charset="0"/>
                <a:cs typeface="Times New Roman" panose="02020603050405020304" pitchFamily="18" charset="0"/>
              </a:rPr>
              <a:t>Packaging materials should be stored in accordance with GMP for storage areas. The characteristics of the active pharmaceutical ingredients will determine whether different packaging will be needed. For example, the packaging requirements of medicinal products kept at temperatures between 2 and 8°C may differ from those of products intended for tropical countries or light-sensitive products</a:t>
            </a:r>
            <a:endParaRPr lang="en-US" sz="2400" dirty="0">
              <a:solidFill>
                <a:srgbClr val="0070C0"/>
              </a:solidFill>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a:blip r:embed="rId2"/>
          <a:stretch>
            <a:fillRect/>
          </a:stretch>
        </p:blipFill>
        <p:spPr>
          <a:xfrm>
            <a:off x="5435029" y="461956"/>
            <a:ext cx="6404513" cy="5591978"/>
          </a:xfrm>
          <a:prstGeom prst="rect">
            <a:avLst/>
          </a:prstGeom>
          <a:ln>
            <a:noFill/>
          </a:ln>
          <a:effectLst>
            <a:softEdge rad="112500"/>
          </a:effectLst>
        </p:spPr>
      </p:pic>
    </p:spTree>
    <p:extLst>
      <p:ext uri="{BB962C8B-B14F-4D97-AF65-F5344CB8AC3E}">
        <p14:creationId xmlns:p14="http://schemas.microsoft.com/office/powerpoint/2010/main" val="23084484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3638" y="1628757"/>
            <a:ext cx="11796304" cy="984885"/>
          </a:xfrm>
          <a:prstGeom prst="rect">
            <a:avLst/>
          </a:prstGeom>
        </p:spPr>
        <p:txBody>
          <a:bodyPr wrap="square">
            <a:spAutoFit/>
          </a:bodyPr>
          <a:lstStyle/>
          <a:p>
            <a:r>
              <a:rPr lang="en-US" sz="2000" dirty="0">
                <a:solidFill>
                  <a:srgbClr val="0070C0"/>
                </a:solidFill>
                <a:latin typeface="Times New Roman" panose="02020603050405020304" pitchFamily="18" charset="0"/>
                <a:cs typeface="Times New Roman" panose="02020603050405020304" pitchFamily="18" charset="0"/>
              </a:rPr>
              <a:t>The container and its closure must not interact physically or chemically with the substance within in any way that would alter its quality. The following terms include general requirements for the permeability of containers:</a:t>
            </a:r>
          </a:p>
          <a:p>
            <a:endParaRPr lang="uk-UA" dirty="0"/>
          </a:p>
        </p:txBody>
      </p:sp>
      <p:sp>
        <p:nvSpPr>
          <p:cNvPr id="3" name="Прямоугольник 2"/>
          <p:cNvSpPr/>
          <p:nvPr/>
        </p:nvSpPr>
        <p:spPr>
          <a:xfrm rot="10800000" flipV="1">
            <a:off x="220338" y="807766"/>
            <a:ext cx="11971661" cy="707886"/>
          </a:xfrm>
          <a:prstGeom prst="rect">
            <a:avLst/>
          </a:prstGeom>
        </p:spPr>
        <p:txBody>
          <a:bodyPr wrap="square">
            <a:spAutoFit/>
          </a:bodyPr>
          <a:lstStyle/>
          <a:p>
            <a:r>
              <a:rPr lang="en-US" sz="2000" dirty="0">
                <a:solidFill>
                  <a:srgbClr val="0070C0"/>
                </a:solidFill>
                <a:latin typeface="Times New Roman" panose="02020603050405020304" pitchFamily="18" charset="0"/>
                <a:cs typeface="Times New Roman" panose="02020603050405020304" pitchFamily="18" charset="0"/>
              </a:rPr>
              <a:t>A container for pharmaceutical use is an article which holds or is intended to contain and protect a drug and is or may be in direct contact with it. The closure is a part of the container</a:t>
            </a:r>
            <a:endParaRPr lang="uk-UA" sz="2000" dirty="0">
              <a:solidFill>
                <a:srgbClr val="0070C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3833654" y="92624"/>
            <a:ext cx="1880644" cy="523220"/>
          </a:xfrm>
          <a:prstGeom prst="rect">
            <a:avLst/>
          </a:prstGeom>
        </p:spPr>
        <p:txBody>
          <a:bodyPr wrap="none">
            <a:spAutoFit/>
          </a:bodyPr>
          <a:lstStyle/>
          <a:p>
            <a:pPr algn="ctr"/>
            <a:r>
              <a:rPr lang="en-US" sz="2800" b="1" dirty="0">
                <a:solidFill>
                  <a:srgbClr val="00B050"/>
                </a:solidFill>
                <a:latin typeface="Times New Roman" panose="02020603050405020304" pitchFamily="18" charset="0"/>
                <a:cs typeface="Times New Roman" panose="02020603050405020304" pitchFamily="18" charset="0"/>
              </a:rPr>
              <a:t>Containers</a:t>
            </a:r>
          </a:p>
        </p:txBody>
      </p:sp>
      <p:graphicFrame>
        <p:nvGraphicFramePr>
          <p:cNvPr id="5" name="Схема 4"/>
          <p:cNvGraphicFramePr/>
          <p:nvPr>
            <p:extLst>
              <p:ext uri="{D42A27DB-BD31-4B8C-83A1-F6EECF244321}">
                <p14:modId xmlns:p14="http://schemas.microsoft.com/office/powerpoint/2010/main" val="3964632148"/>
              </p:ext>
            </p:extLst>
          </p:nvPr>
        </p:nvGraphicFramePr>
        <p:xfrm>
          <a:off x="121186" y="3130708"/>
          <a:ext cx="3448128" cy="32120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Схема 6"/>
          <p:cNvGraphicFramePr/>
          <p:nvPr>
            <p:extLst>
              <p:ext uri="{D42A27DB-BD31-4B8C-83A1-F6EECF244321}">
                <p14:modId xmlns:p14="http://schemas.microsoft.com/office/powerpoint/2010/main" val="1463364256"/>
              </p:ext>
            </p:extLst>
          </p:nvPr>
        </p:nvGraphicFramePr>
        <p:xfrm>
          <a:off x="3670454" y="3130709"/>
          <a:ext cx="3634330" cy="32120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0" name="Схема 9"/>
          <p:cNvGraphicFramePr/>
          <p:nvPr>
            <p:extLst>
              <p:ext uri="{D42A27DB-BD31-4B8C-83A1-F6EECF244321}">
                <p14:modId xmlns:p14="http://schemas.microsoft.com/office/powerpoint/2010/main" val="507996917"/>
              </p:ext>
            </p:extLst>
          </p:nvPr>
        </p:nvGraphicFramePr>
        <p:xfrm>
          <a:off x="7405924" y="3130707"/>
          <a:ext cx="3745735" cy="3212043"/>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7888244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8195" y="793445"/>
            <a:ext cx="12153805" cy="5684982"/>
          </a:xfrm>
          <a:prstGeom prst="rect">
            <a:avLst/>
          </a:prstGeom>
        </p:spPr>
      </p:pic>
      <p:sp>
        <p:nvSpPr>
          <p:cNvPr id="3" name="Прямоугольник 2"/>
          <p:cNvSpPr/>
          <p:nvPr/>
        </p:nvSpPr>
        <p:spPr>
          <a:xfrm>
            <a:off x="3427760" y="270225"/>
            <a:ext cx="5411481" cy="523220"/>
          </a:xfrm>
          <a:prstGeom prst="rect">
            <a:avLst/>
          </a:prstGeom>
        </p:spPr>
        <p:txBody>
          <a:bodyPr wrap="none">
            <a:spAutoFit/>
          </a:bodyPr>
          <a:lstStyle/>
          <a:p>
            <a:r>
              <a:rPr lang="en-US" sz="2800" b="1" dirty="0">
                <a:solidFill>
                  <a:srgbClr val="00B050"/>
                </a:solidFill>
                <a:latin typeface="Times New Roman" panose="02020603050405020304" pitchFamily="18" charset="0"/>
                <a:cs typeface="Times New Roman" panose="02020603050405020304" pitchFamily="18" charset="0"/>
              </a:rPr>
              <a:t>Packaging materials in pharmacy.</a:t>
            </a:r>
            <a:endParaRPr lang="uk-UA" sz="2800" dirty="0"/>
          </a:p>
        </p:txBody>
      </p:sp>
    </p:spTree>
    <p:extLst>
      <p:ext uri="{BB962C8B-B14F-4D97-AF65-F5344CB8AC3E}">
        <p14:creationId xmlns:p14="http://schemas.microsoft.com/office/powerpoint/2010/main" val="2168626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782"/>
            <a:ext cx="12192000" cy="6858781"/>
          </a:xfrm>
          <a:prstGeom prst="rect">
            <a:avLst/>
          </a:prstGeom>
        </p:spPr>
      </p:pic>
    </p:spTree>
    <p:extLst>
      <p:ext uri="{BB962C8B-B14F-4D97-AF65-F5344CB8AC3E}">
        <p14:creationId xmlns:p14="http://schemas.microsoft.com/office/powerpoint/2010/main" val="4100131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 y="-782"/>
            <a:ext cx="12265891" cy="6858782"/>
          </a:xfrm>
          <a:prstGeom prst="rect">
            <a:avLst/>
          </a:prstGeom>
        </p:spPr>
      </p:pic>
    </p:spTree>
    <p:extLst>
      <p:ext uri="{BB962C8B-B14F-4D97-AF65-F5344CB8AC3E}">
        <p14:creationId xmlns:p14="http://schemas.microsoft.com/office/powerpoint/2010/main" val="19703291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782"/>
            <a:ext cx="12192000" cy="6858782"/>
          </a:xfrm>
          <a:prstGeom prst="rect">
            <a:avLst/>
          </a:prstGeom>
        </p:spPr>
      </p:pic>
    </p:spTree>
    <p:extLst>
      <p:ext uri="{BB962C8B-B14F-4D97-AF65-F5344CB8AC3E}">
        <p14:creationId xmlns:p14="http://schemas.microsoft.com/office/powerpoint/2010/main" val="10562114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782"/>
            <a:ext cx="12191999" cy="6858782"/>
          </a:xfrm>
          <a:prstGeom prst="rect">
            <a:avLst/>
          </a:prstGeom>
        </p:spPr>
      </p:pic>
    </p:spTree>
    <p:extLst>
      <p:ext uri="{BB962C8B-B14F-4D97-AF65-F5344CB8AC3E}">
        <p14:creationId xmlns:p14="http://schemas.microsoft.com/office/powerpoint/2010/main" val="32377080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674763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 y="-782"/>
            <a:ext cx="12275127" cy="6858782"/>
          </a:xfrm>
          <a:prstGeom prst="rect">
            <a:avLst/>
          </a:prstGeom>
        </p:spPr>
      </p:pic>
    </p:spTree>
    <p:extLst>
      <p:ext uri="{BB962C8B-B14F-4D97-AF65-F5344CB8AC3E}">
        <p14:creationId xmlns:p14="http://schemas.microsoft.com/office/powerpoint/2010/main" val="18523189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0" y="-782"/>
            <a:ext cx="12192000" cy="6858782"/>
          </a:xfrm>
          <a:prstGeom prst="rect">
            <a:avLst/>
          </a:prstGeom>
        </p:spPr>
      </p:pic>
    </p:spTree>
    <p:extLst>
      <p:ext uri="{BB962C8B-B14F-4D97-AF65-F5344CB8AC3E}">
        <p14:creationId xmlns:p14="http://schemas.microsoft.com/office/powerpoint/2010/main" val="2083646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782"/>
            <a:ext cx="12192000" cy="6858782"/>
          </a:xfrm>
          <a:prstGeom prst="rect">
            <a:avLst/>
          </a:prstGeom>
        </p:spPr>
      </p:pic>
    </p:spTree>
    <p:extLst>
      <p:ext uri="{BB962C8B-B14F-4D97-AF65-F5344CB8AC3E}">
        <p14:creationId xmlns:p14="http://schemas.microsoft.com/office/powerpoint/2010/main" val="14139281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782"/>
            <a:ext cx="12192000" cy="6858782"/>
          </a:xfrm>
          <a:prstGeom prst="rect">
            <a:avLst/>
          </a:prstGeom>
        </p:spPr>
      </p:pic>
    </p:spTree>
    <p:extLst>
      <p:ext uri="{BB962C8B-B14F-4D97-AF65-F5344CB8AC3E}">
        <p14:creationId xmlns:p14="http://schemas.microsoft.com/office/powerpoint/2010/main" val="149022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782"/>
            <a:ext cx="12192000" cy="6858782"/>
          </a:xfrm>
          <a:prstGeom prst="rect">
            <a:avLst/>
          </a:prstGeom>
        </p:spPr>
      </p:pic>
    </p:spTree>
    <p:extLst>
      <p:ext uri="{BB962C8B-B14F-4D97-AF65-F5344CB8AC3E}">
        <p14:creationId xmlns:p14="http://schemas.microsoft.com/office/powerpoint/2010/main" val="6064313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вал 4"/>
          <p:cNvSpPr/>
          <p:nvPr/>
        </p:nvSpPr>
        <p:spPr>
          <a:xfrm>
            <a:off x="173688" y="898562"/>
            <a:ext cx="761733" cy="7305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Прямоугольник 1"/>
          <p:cNvSpPr/>
          <p:nvPr/>
        </p:nvSpPr>
        <p:spPr>
          <a:xfrm>
            <a:off x="4466896" y="364500"/>
            <a:ext cx="1513491" cy="523220"/>
          </a:xfrm>
          <a:prstGeom prst="rect">
            <a:avLst/>
          </a:prstGeom>
        </p:spPr>
        <p:txBody>
          <a:bodyPr wrap="none">
            <a:spAutoFit/>
          </a:bodyPr>
          <a:lstStyle/>
          <a:p>
            <a:pPr algn="ctr"/>
            <a:r>
              <a:rPr lang="pl-PL" sz="2800" b="1" dirty="0">
                <a:solidFill>
                  <a:srgbClr val="00B050"/>
                </a:solidFill>
                <a:latin typeface="Times New Roman" panose="02020603050405020304" pitchFamily="18" charset="0"/>
                <a:cs typeface="Times New Roman" panose="02020603050405020304" pitchFamily="18" charset="0"/>
              </a:rPr>
              <a:t>Closures</a:t>
            </a:r>
            <a:endParaRPr lang="uk-UA" sz="2800" b="1" dirty="0">
              <a:solidFill>
                <a:srgbClr val="00B05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147982" y="1148972"/>
            <a:ext cx="10003493" cy="1631216"/>
          </a:xfrm>
          <a:prstGeom prst="rect">
            <a:avLst/>
          </a:prstGeom>
        </p:spPr>
        <p:txBody>
          <a:bodyPr wrap="square">
            <a:spAutoFit/>
          </a:bodyPr>
          <a:lstStyle/>
          <a:p>
            <a:pPr algn="just"/>
            <a:r>
              <a:rPr lang="en-US" sz="2000" dirty="0">
                <a:solidFill>
                  <a:srgbClr val="0070C0"/>
                </a:solidFill>
                <a:latin typeface="Times New Roman" panose="02020603050405020304" pitchFamily="18" charset="0"/>
                <a:cs typeface="Times New Roman" panose="02020603050405020304" pitchFamily="18" charset="0"/>
              </a:rPr>
              <a:t>Packaging closures are an important piece of the total packaging </a:t>
            </a:r>
            <a:r>
              <a:rPr lang="en-US" sz="2000" dirty="0" smtClean="0">
                <a:solidFill>
                  <a:srgbClr val="0070C0"/>
                </a:solidFill>
                <a:latin typeface="Times New Roman" panose="02020603050405020304" pitchFamily="18" charset="0"/>
                <a:cs typeface="Times New Roman" panose="02020603050405020304" pitchFamily="18" charset="0"/>
              </a:rPr>
              <a:t>solution</a:t>
            </a:r>
            <a:r>
              <a:rPr lang="ru-RU" sz="2000" dirty="0" smtClean="0">
                <a:solidFill>
                  <a:srgbClr val="0070C0"/>
                </a:solidFill>
                <a:latin typeface="Times New Roman" panose="02020603050405020304" pitchFamily="18" charset="0"/>
                <a:cs typeface="Times New Roman" panose="02020603050405020304" pitchFamily="18" charset="0"/>
              </a:rPr>
              <a:t>. </a:t>
            </a:r>
            <a:r>
              <a:rPr lang="en-US" sz="2000" dirty="0" smtClean="0">
                <a:solidFill>
                  <a:srgbClr val="0070C0"/>
                </a:solidFill>
                <a:latin typeface="Times New Roman" panose="02020603050405020304" pitchFamily="18" charset="0"/>
                <a:cs typeface="Times New Roman" panose="02020603050405020304" pitchFamily="18" charset="0"/>
              </a:rPr>
              <a:t>All </a:t>
            </a:r>
            <a:r>
              <a:rPr lang="en-US" sz="2000" dirty="0">
                <a:solidFill>
                  <a:srgbClr val="0070C0"/>
                </a:solidFill>
                <a:latin typeface="Times New Roman" panose="02020603050405020304" pitchFamily="18" charset="0"/>
                <a:cs typeface="Times New Roman" panose="02020603050405020304" pitchFamily="18" charset="0"/>
              </a:rPr>
              <a:t>bottles, jars and even some flexible packages require a closure to seal the contents of what is inside. Closures perform a variety of functions based on the size and contents of the container they are sealing. A closure is typically used to seal a container after the initial opening in order to preserve the product for use at a later time. Closures also assist in the dispensing of the product.</a:t>
            </a:r>
            <a:endParaRPr lang="uk-UA" sz="2000" dirty="0">
              <a:solidFill>
                <a:srgbClr val="0070C0"/>
              </a:solidFill>
              <a:latin typeface="Times New Roman" panose="02020603050405020304" pitchFamily="18" charset="0"/>
              <a:cs typeface="Times New Roman" panose="02020603050405020304" pitchFamily="18" charset="0"/>
            </a:endParaRPr>
          </a:p>
        </p:txBody>
      </p:sp>
      <p:graphicFrame>
        <p:nvGraphicFramePr>
          <p:cNvPr id="6" name="Схема 5"/>
          <p:cNvGraphicFramePr/>
          <p:nvPr>
            <p:extLst>
              <p:ext uri="{D42A27DB-BD31-4B8C-83A1-F6EECF244321}">
                <p14:modId xmlns:p14="http://schemas.microsoft.com/office/powerpoint/2010/main" val="2044430937"/>
              </p:ext>
            </p:extLst>
          </p:nvPr>
        </p:nvGraphicFramePr>
        <p:xfrm>
          <a:off x="6285186" y="3163907"/>
          <a:ext cx="4866289" cy="2063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Рисунок 7"/>
          <p:cNvPicPr>
            <a:picLocks noChangeAspect="1"/>
          </p:cNvPicPr>
          <p:nvPr/>
        </p:nvPicPr>
        <p:blipFill>
          <a:blip r:embed="rId7"/>
          <a:stretch>
            <a:fillRect/>
          </a:stretch>
        </p:blipFill>
        <p:spPr>
          <a:xfrm>
            <a:off x="297850" y="3087963"/>
            <a:ext cx="5682537" cy="3374305"/>
          </a:xfrm>
          <a:prstGeom prst="rect">
            <a:avLst/>
          </a:prstGeom>
          <a:ln>
            <a:noFill/>
          </a:ln>
          <a:effectLst>
            <a:softEdge rad="112500"/>
          </a:effectLst>
        </p:spPr>
      </p:pic>
    </p:spTree>
    <p:extLst>
      <p:ext uri="{BB962C8B-B14F-4D97-AF65-F5344CB8AC3E}">
        <p14:creationId xmlns:p14="http://schemas.microsoft.com/office/powerpoint/2010/main" val="253648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61249" y="201680"/>
            <a:ext cx="6923769" cy="6321731"/>
          </a:xfrm>
          <a:prstGeom prst="rect">
            <a:avLst/>
          </a:prstGeom>
        </p:spPr>
        <p:txBody>
          <a:bodyPr wrap="square">
            <a:spAutoFit/>
          </a:bodyPr>
          <a:lstStyle/>
          <a:p>
            <a:pPr algn="just">
              <a:lnSpc>
                <a:spcPct val="115000"/>
              </a:lnSpc>
              <a:spcAft>
                <a:spcPts val="0"/>
              </a:spcAft>
            </a:pPr>
            <a:r>
              <a:rPr lang="en-US" sz="2000" b="1" dirty="0" smtClean="0">
                <a:solidFill>
                  <a:srgbClr val="0070C0"/>
                </a:solidFill>
                <a:latin typeface="Times New Roman" panose="02020603050405020304" pitchFamily="18" charset="0"/>
                <a:ea typeface="SimSun" panose="02010600030101010101" pitchFamily="2" charset="-122"/>
                <a:cs typeface="Times New Roman" panose="02020603050405020304" pitchFamily="18" charset="0"/>
              </a:rPr>
              <a:t>Depending </a:t>
            </a:r>
            <a:r>
              <a:rPr lang="en-US" sz="2000" b="1" dirty="0">
                <a:solidFill>
                  <a:srgbClr val="0070C0"/>
                </a:solidFill>
                <a:latin typeface="Times New Roman" panose="02020603050405020304" pitchFamily="18" charset="0"/>
                <a:ea typeface="SimSun" panose="02010600030101010101" pitchFamily="2" charset="-122"/>
                <a:cs typeface="Times New Roman" panose="02020603050405020304" pitchFamily="18" charset="0"/>
              </a:rPr>
              <a:t>on the contents and container, closures have several functions:</a:t>
            </a:r>
            <a:endParaRPr lang="ru-RU" sz="2000" b="1" dirty="0">
              <a:solidFill>
                <a:srgbClr val="0070C0"/>
              </a:solidFill>
              <a:latin typeface="Times New Roman" panose="02020603050405020304" pitchFamily="18" charset="0"/>
              <a:ea typeface="SimSun" panose="02010600030101010101" pitchFamily="2" charset="-122"/>
              <a:cs typeface="Times New Roman" panose="02020603050405020304" pitchFamily="18" charset="0"/>
            </a:endParaRPr>
          </a:p>
          <a:p>
            <a:pPr marL="285750" indent="-285750" algn="just">
              <a:lnSpc>
                <a:spcPct val="115000"/>
              </a:lnSpc>
              <a:spcAft>
                <a:spcPts val="0"/>
              </a:spcAft>
              <a:buFont typeface="Wingdings" panose="05000000000000000000" pitchFamily="2" charset="2"/>
              <a:buChar char="q"/>
            </a:pPr>
            <a:r>
              <a:rPr lang="en-US" sz="2400" dirty="0" smtClean="0">
                <a:solidFill>
                  <a:srgbClr val="0070C0"/>
                </a:solidFill>
                <a:latin typeface="Times New Roman" panose="02020603050405020304" pitchFamily="18" charset="0"/>
                <a:ea typeface="SimSun" panose="02010600030101010101" pitchFamily="2" charset="-122"/>
                <a:cs typeface="Times New Roman" panose="02020603050405020304" pitchFamily="18" charset="0"/>
              </a:rPr>
              <a:t>Keep </a:t>
            </a:r>
            <a:r>
              <a:rPr lang="en-US" sz="24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rPr>
              <a:t>the container closed and the contents contained for the specified shelf life until time of opening</a:t>
            </a:r>
            <a:endParaRPr lang="ru-RU" sz="24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endParaRPr>
          </a:p>
          <a:p>
            <a:pPr marL="285750" indent="-285750" algn="just">
              <a:lnSpc>
                <a:spcPct val="115000"/>
              </a:lnSpc>
              <a:spcAft>
                <a:spcPts val="0"/>
              </a:spcAft>
              <a:buFont typeface="Wingdings" panose="05000000000000000000" pitchFamily="2" charset="2"/>
              <a:buChar char="q"/>
            </a:pPr>
            <a:r>
              <a:rPr lang="en-US" sz="24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rPr>
              <a:t>Provide a barrier to dirt, oxygen, moisture, etc. Control of permeation is critical to many types of products: foods, chemicals, etc.</a:t>
            </a:r>
            <a:endParaRPr lang="ru-RU" sz="24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endParaRPr>
          </a:p>
          <a:p>
            <a:pPr marL="285750" indent="-285750" algn="just">
              <a:lnSpc>
                <a:spcPct val="115000"/>
              </a:lnSpc>
              <a:spcAft>
                <a:spcPts val="0"/>
              </a:spcAft>
              <a:buFont typeface="Wingdings" panose="05000000000000000000" pitchFamily="2" charset="2"/>
              <a:buChar char="q"/>
            </a:pPr>
            <a:r>
              <a:rPr lang="en-US" sz="24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rPr>
              <a:t>Keep the product secure from undesired premature opening</a:t>
            </a:r>
            <a:endParaRPr lang="ru-RU" sz="24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endParaRPr>
          </a:p>
          <a:p>
            <a:pPr marL="285750" indent="-285750" algn="just">
              <a:lnSpc>
                <a:spcPct val="115000"/>
              </a:lnSpc>
              <a:spcAft>
                <a:spcPts val="0"/>
              </a:spcAft>
              <a:buFont typeface="Wingdings" panose="05000000000000000000" pitchFamily="2" charset="2"/>
              <a:buChar char="q"/>
            </a:pPr>
            <a:r>
              <a:rPr lang="en-US" sz="24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rPr>
              <a:t>Provide a means of reclosing or reusing the container</a:t>
            </a:r>
            <a:endParaRPr lang="ru-RU" sz="24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endParaRPr>
          </a:p>
          <a:p>
            <a:pPr marL="285750" indent="-285750" algn="just">
              <a:lnSpc>
                <a:spcPct val="115000"/>
              </a:lnSpc>
              <a:spcAft>
                <a:spcPts val="0"/>
              </a:spcAft>
              <a:buFont typeface="Wingdings" panose="05000000000000000000" pitchFamily="2" charset="2"/>
              <a:buChar char="q"/>
            </a:pPr>
            <a:r>
              <a:rPr lang="en-US" sz="24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rPr>
              <a:t>Assist in dispensing and use of product</a:t>
            </a:r>
            <a:endParaRPr lang="ru-RU" sz="24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endParaRPr>
          </a:p>
          <a:p>
            <a:pPr marL="285750" indent="-285750" algn="just">
              <a:lnSpc>
                <a:spcPct val="115000"/>
              </a:lnSpc>
              <a:spcAft>
                <a:spcPts val="0"/>
              </a:spcAft>
              <a:buFont typeface="Wingdings" panose="05000000000000000000" pitchFamily="2" charset="2"/>
              <a:buChar char="q"/>
            </a:pPr>
            <a:r>
              <a:rPr lang="en-US" sz="2400" dirty="0">
                <a:solidFill>
                  <a:srgbClr val="0070C0"/>
                </a:solidFill>
                <a:latin typeface="Times New Roman" panose="02020603050405020304" pitchFamily="18" charset="0"/>
                <a:ea typeface="SimSun" panose="02010600030101010101" pitchFamily="2" charset="-122"/>
                <a:cs typeface="Times New Roman" panose="02020603050405020304" pitchFamily="18" charset="0"/>
              </a:rPr>
              <a:t>Allow reasonable ease to open the container by the intended user. </a:t>
            </a:r>
            <a:endParaRPr lang="ru-RU" sz="2400" dirty="0">
              <a:solidFill>
                <a:srgbClr val="0070C0"/>
              </a:solidFill>
              <a:effectLst/>
              <a:latin typeface="Times New Roman" panose="02020603050405020304" pitchFamily="18" charset="0"/>
              <a:ea typeface="SimSun" panose="02010600030101010101" pitchFamily="2" charset="-122"/>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335036" y="534208"/>
            <a:ext cx="780356" cy="749873"/>
          </a:xfrm>
          <a:prstGeom prst="rect">
            <a:avLst/>
          </a:prstGeom>
        </p:spPr>
      </p:pic>
      <p:pic>
        <p:nvPicPr>
          <p:cNvPr id="4" name="Рисунок 3"/>
          <p:cNvPicPr>
            <a:picLocks noChangeAspect="1"/>
          </p:cNvPicPr>
          <p:nvPr/>
        </p:nvPicPr>
        <p:blipFill>
          <a:blip r:embed="rId2"/>
          <a:stretch>
            <a:fillRect/>
          </a:stretch>
        </p:blipFill>
        <p:spPr>
          <a:xfrm>
            <a:off x="335036" y="1798603"/>
            <a:ext cx="780356" cy="749873"/>
          </a:xfrm>
          <a:prstGeom prst="rect">
            <a:avLst/>
          </a:prstGeom>
        </p:spPr>
      </p:pic>
      <p:pic>
        <p:nvPicPr>
          <p:cNvPr id="5" name="Рисунок 4"/>
          <p:cNvPicPr>
            <a:picLocks noChangeAspect="1"/>
          </p:cNvPicPr>
          <p:nvPr/>
        </p:nvPicPr>
        <p:blipFill>
          <a:blip r:embed="rId2"/>
          <a:stretch>
            <a:fillRect/>
          </a:stretch>
        </p:blipFill>
        <p:spPr>
          <a:xfrm>
            <a:off x="335036" y="2901903"/>
            <a:ext cx="780356" cy="749873"/>
          </a:xfrm>
          <a:prstGeom prst="rect">
            <a:avLst/>
          </a:prstGeom>
        </p:spPr>
      </p:pic>
      <p:pic>
        <p:nvPicPr>
          <p:cNvPr id="1026" name="Picture 2" descr="Labelling things to know in Pharmaceutical Drugs &amp; Medical Devices |  Packaging Connec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1273" y="909144"/>
            <a:ext cx="3131127" cy="4295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02570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feiffer Vacuum Q&amp;A: Container closure integrity testing for the  pharmaceutical industry - Pharmaceutical Technolog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Схема 6"/>
          <p:cNvGraphicFramePr/>
          <p:nvPr>
            <p:extLst>
              <p:ext uri="{D42A27DB-BD31-4B8C-83A1-F6EECF244321}">
                <p14:modId xmlns:p14="http://schemas.microsoft.com/office/powerpoint/2010/main" val="3597662015"/>
              </p:ext>
            </p:extLst>
          </p:nvPr>
        </p:nvGraphicFramePr>
        <p:xfrm>
          <a:off x="1905239" y="115268"/>
          <a:ext cx="9246563" cy="2345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Рисунок 5"/>
          <p:cNvPicPr>
            <a:picLocks noChangeAspect="1"/>
          </p:cNvPicPr>
          <p:nvPr/>
        </p:nvPicPr>
        <p:blipFill>
          <a:blip r:embed="rId8"/>
          <a:stretch>
            <a:fillRect/>
          </a:stretch>
        </p:blipFill>
        <p:spPr>
          <a:xfrm>
            <a:off x="7031414" y="2685258"/>
            <a:ext cx="2670279" cy="1298561"/>
          </a:xfrm>
          <a:prstGeom prst="rect">
            <a:avLst/>
          </a:prstGeom>
        </p:spPr>
      </p:pic>
    </p:spTree>
    <p:extLst>
      <p:ext uri="{BB962C8B-B14F-4D97-AF65-F5344CB8AC3E}">
        <p14:creationId xmlns:p14="http://schemas.microsoft.com/office/powerpoint/2010/main" val="16390663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6683285" y="105104"/>
            <a:ext cx="3795528" cy="3107121"/>
          </a:xfrm>
          <a:prstGeom prst="rect">
            <a:avLst/>
          </a:prstGeom>
          <a:ln>
            <a:noFill/>
          </a:ln>
          <a:effectLst>
            <a:softEdge rad="112500"/>
          </a:effectLst>
        </p:spPr>
      </p:pic>
      <p:pic>
        <p:nvPicPr>
          <p:cNvPr id="2" name="Рисунок 1"/>
          <p:cNvPicPr>
            <a:picLocks noChangeAspect="1"/>
          </p:cNvPicPr>
          <p:nvPr/>
        </p:nvPicPr>
        <p:blipFill>
          <a:blip r:embed="rId3"/>
          <a:stretch>
            <a:fillRect/>
          </a:stretch>
        </p:blipFill>
        <p:spPr>
          <a:xfrm>
            <a:off x="335036" y="4735719"/>
            <a:ext cx="780356" cy="749873"/>
          </a:xfrm>
          <a:prstGeom prst="rect">
            <a:avLst/>
          </a:prstGeom>
        </p:spPr>
      </p:pic>
      <p:pic>
        <p:nvPicPr>
          <p:cNvPr id="3" name="Рисунок 2"/>
          <p:cNvPicPr>
            <a:picLocks noChangeAspect="1"/>
          </p:cNvPicPr>
          <p:nvPr/>
        </p:nvPicPr>
        <p:blipFill>
          <a:blip r:embed="rId4"/>
          <a:stretch>
            <a:fillRect/>
          </a:stretch>
        </p:blipFill>
        <p:spPr>
          <a:xfrm>
            <a:off x="335036" y="534208"/>
            <a:ext cx="780356" cy="749873"/>
          </a:xfrm>
          <a:prstGeom prst="rect">
            <a:avLst/>
          </a:prstGeom>
        </p:spPr>
      </p:pic>
      <p:pic>
        <p:nvPicPr>
          <p:cNvPr id="4" name="Рисунок 3"/>
          <p:cNvPicPr>
            <a:picLocks noChangeAspect="1"/>
          </p:cNvPicPr>
          <p:nvPr/>
        </p:nvPicPr>
        <p:blipFill>
          <a:blip r:embed="rId4"/>
          <a:stretch>
            <a:fillRect/>
          </a:stretch>
        </p:blipFill>
        <p:spPr>
          <a:xfrm>
            <a:off x="335036" y="2679126"/>
            <a:ext cx="780356" cy="749873"/>
          </a:xfrm>
          <a:prstGeom prst="rect">
            <a:avLst/>
          </a:prstGeom>
        </p:spPr>
      </p:pic>
      <p:sp>
        <p:nvSpPr>
          <p:cNvPr id="5" name="Прямоугольник 4"/>
          <p:cNvSpPr/>
          <p:nvPr/>
        </p:nvSpPr>
        <p:spPr>
          <a:xfrm>
            <a:off x="1255497" y="311129"/>
            <a:ext cx="5087007" cy="5324535"/>
          </a:xfrm>
          <a:prstGeom prst="rect">
            <a:avLst/>
          </a:prstGeom>
        </p:spPr>
        <p:txBody>
          <a:bodyPr wrap="square">
            <a:spAutoFit/>
          </a:bodyPr>
          <a:lstStyle/>
          <a:p>
            <a:endParaRPr lang="ru-RU" sz="2000" dirty="0" smtClean="0"/>
          </a:p>
          <a:p>
            <a:pPr algn="just"/>
            <a:r>
              <a:rPr lang="en-US" sz="2000" dirty="0" smtClean="0">
                <a:solidFill>
                  <a:srgbClr val="0070C0"/>
                </a:solidFill>
                <a:latin typeface="Times New Roman" panose="02020603050405020304" pitchFamily="18" charset="0"/>
                <a:cs typeface="Times New Roman" panose="02020603050405020304" pitchFamily="18" charset="0"/>
              </a:rPr>
              <a:t>Depending </a:t>
            </a:r>
            <a:r>
              <a:rPr lang="en-US" sz="2000" dirty="0">
                <a:solidFill>
                  <a:srgbClr val="0070C0"/>
                </a:solidFill>
                <a:latin typeface="Times New Roman" panose="02020603050405020304" pitchFamily="18" charset="0"/>
                <a:cs typeface="Times New Roman" panose="02020603050405020304" pitchFamily="18" charset="0"/>
              </a:rPr>
              <a:t>on the type of container, closures may have different shapes and sizes, e.g. stoppers for infusion or injection bottles or plungers for prefilled syringes</a:t>
            </a:r>
            <a:r>
              <a:rPr lang="en-US" sz="2000" dirty="0" smtClean="0">
                <a:solidFill>
                  <a:srgbClr val="0070C0"/>
                </a:solidFill>
                <a:latin typeface="Times New Roman" panose="02020603050405020304" pitchFamily="18" charset="0"/>
                <a:cs typeface="Times New Roman" panose="02020603050405020304" pitchFamily="18" charset="0"/>
              </a:rPr>
              <a:t>.</a:t>
            </a:r>
            <a:endParaRPr lang="ru-RU" sz="2000" dirty="0" smtClean="0">
              <a:solidFill>
                <a:srgbClr val="0070C0"/>
              </a:solidFill>
              <a:latin typeface="Times New Roman" panose="02020603050405020304" pitchFamily="18" charset="0"/>
              <a:cs typeface="Times New Roman" panose="02020603050405020304" pitchFamily="18" charset="0"/>
            </a:endParaRPr>
          </a:p>
          <a:p>
            <a:pPr algn="just"/>
            <a:endParaRPr lang="ru-RU" sz="2000" dirty="0">
              <a:solidFill>
                <a:srgbClr val="0070C0"/>
              </a:solidFill>
              <a:latin typeface="Times New Roman" panose="02020603050405020304" pitchFamily="18" charset="0"/>
              <a:cs typeface="Times New Roman" panose="02020603050405020304" pitchFamily="18" charset="0"/>
            </a:endParaRPr>
          </a:p>
          <a:p>
            <a:pPr algn="just"/>
            <a:endParaRPr lang="ru-RU" sz="2000" dirty="0" smtClean="0">
              <a:solidFill>
                <a:srgbClr val="0070C0"/>
              </a:solidFill>
              <a:latin typeface="Times New Roman" panose="02020603050405020304" pitchFamily="18" charset="0"/>
              <a:cs typeface="Times New Roman" panose="02020603050405020304" pitchFamily="18" charset="0"/>
            </a:endParaRPr>
          </a:p>
          <a:p>
            <a:pPr algn="just"/>
            <a:r>
              <a:rPr lang="en-US" sz="2000" dirty="0" smtClean="0">
                <a:solidFill>
                  <a:srgbClr val="0070C0"/>
                </a:solidFill>
                <a:latin typeface="Times New Roman" panose="02020603050405020304" pitchFamily="18" charset="0"/>
                <a:cs typeface="Times New Roman" panose="02020603050405020304" pitchFamily="18" charset="0"/>
              </a:rPr>
              <a:t> </a:t>
            </a:r>
            <a:r>
              <a:rPr lang="en-US" sz="2000" dirty="0">
                <a:solidFill>
                  <a:srgbClr val="0070C0"/>
                </a:solidFill>
                <a:latin typeface="Times New Roman" panose="02020603050405020304" pitchFamily="18" charset="0"/>
                <a:cs typeface="Times New Roman" panose="02020603050405020304" pitchFamily="18" charset="0"/>
              </a:rPr>
              <a:t>A special design of stopper may also be required for some pharmaceutical production processes such as lyophilization</a:t>
            </a:r>
            <a:r>
              <a:rPr lang="en-US" sz="2000" dirty="0" smtClean="0">
                <a:solidFill>
                  <a:srgbClr val="0070C0"/>
                </a:solidFill>
                <a:latin typeface="Times New Roman" panose="02020603050405020304" pitchFamily="18" charset="0"/>
                <a:cs typeface="Times New Roman" panose="02020603050405020304" pitchFamily="18" charset="0"/>
              </a:rPr>
              <a:t>.</a:t>
            </a:r>
            <a:endParaRPr lang="ru-RU" sz="2000" dirty="0" smtClean="0">
              <a:solidFill>
                <a:srgbClr val="0070C0"/>
              </a:solidFill>
              <a:latin typeface="Times New Roman" panose="02020603050405020304" pitchFamily="18" charset="0"/>
              <a:cs typeface="Times New Roman" panose="02020603050405020304" pitchFamily="18" charset="0"/>
            </a:endParaRPr>
          </a:p>
          <a:p>
            <a:pPr algn="just"/>
            <a:endParaRPr lang="en-US" sz="2000" dirty="0">
              <a:solidFill>
                <a:srgbClr val="0070C0"/>
              </a:solidFill>
              <a:latin typeface="Times New Roman" panose="02020603050405020304" pitchFamily="18" charset="0"/>
              <a:cs typeface="Times New Roman" panose="02020603050405020304" pitchFamily="18" charset="0"/>
            </a:endParaRPr>
          </a:p>
          <a:p>
            <a:pPr algn="just"/>
            <a:r>
              <a:rPr lang="en-US" sz="2000" dirty="0">
                <a:solidFill>
                  <a:srgbClr val="0070C0"/>
                </a:solidFill>
                <a:latin typeface="Times New Roman" panose="02020603050405020304" pitchFamily="18" charset="0"/>
                <a:cs typeface="Times New Roman" panose="02020603050405020304" pitchFamily="18" charset="0"/>
              </a:rPr>
              <a:t>Closures, as primary packaging components, are of critical importance and must be carefully selected. </a:t>
            </a:r>
            <a:endParaRPr lang="ru-RU" sz="2000" dirty="0" smtClean="0">
              <a:solidFill>
                <a:srgbClr val="0070C0"/>
              </a:solidFill>
              <a:latin typeface="Times New Roman" panose="02020603050405020304" pitchFamily="18" charset="0"/>
              <a:cs typeface="Times New Roman" panose="02020603050405020304" pitchFamily="18" charset="0"/>
            </a:endParaRPr>
          </a:p>
          <a:p>
            <a:pPr algn="just"/>
            <a:r>
              <a:rPr lang="en-US" sz="2000" dirty="0" smtClean="0">
                <a:solidFill>
                  <a:srgbClr val="0070C0"/>
                </a:solidFill>
                <a:latin typeface="Times New Roman" panose="02020603050405020304" pitchFamily="18" charset="0"/>
                <a:cs typeface="Times New Roman" panose="02020603050405020304" pitchFamily="18" charset="0"/>
              </a:rPr>
              <a:t>They </a:t>
            </a:r>
            <a:r>
              <a:rPr lang="en-US" sz="2000" dirty="0">
                <a:solidFill>
                  <a:srgbClr val="0070C0"/>
                </a:solidFill>
                <a:latin typeface="Times New Roman" panose="02020603050405020304" pitchFamily="18" charset="0"/>
                <a:cs typeface="Times New Roman" panose="02020603050405020304" pitchFamily="18" charset="0"/>
              </a:rPr>
              <a:t>are an essential component of the container and, as such, an integral part of the drug preparation.</a:t>
            </a:r>
            <a:endParaRPr lang="uk-UA" sz="2000" dirty="0">
              <a:solidFill>
                <a:srgbClr val="0070C0"/>
              </a:solidFill>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5"/>
          <a:stretch>
            <a:fillRect/>
          </a:stretch>
        </p:blipFill>
        <p:spPr>
          <a:xfrm>
            <a:off x="9004113" y="3315740"/>
            <a:ext cx="2495981" cy="2449171"/>
          </a:xfrm>
          <a:prstGeom prst="rect">
            <a:avLst/>
          </a:prstGeom>
          <a:ln>
            <a:noFill/>
          </a:ln>
          <a:effectLst>
            <a:softEdge rad="112500"/>
          </a:effectLst>
        </p:spPr>
      </p:pic>
      <p:pic>
        <p:nvPicPr>
          <p:cNvPr id="8" name="Рисунок 7"/>
          <p:cNvPicPr>
            <a:picLocks noChangeAspect="1"/>
          </p:cNvPicPr>
          <p:nvPr/>
        </p:nvPicPr>
        <p:blipFill>
          <a:blip r:embed="rId6"/>
          <a:stretch>
            <a:fillRect/>
          </a:stretch>
        </p:blipFill>
        <p:spPr>
          <a:xfrm>
            <a:off x="6482609" y="3315740"/>
            <a:ext cx="2381399" cy="2531516"/>
          </a:xfrm>
          <a:prstGeom prst="rect">
            <a:avLst/>
          </a:prstGeom>
          <a:ln>
            <a:noFill/>
          </a:ln>
          <a:effectLst>
            <a:softEdge rad="112500"/>
          </a:effectLst>
        </p:spPr>
      </p:pic>
    </p:spTree>
    <p:extLst>
      <p:ext uri="{BB962C8B-B14F-4D97-AF65-F5344CB8AC3E}">
        <p14:creationId xmlns:p14="http://schemas.microsoft.com/office/powerpoint/2010/main" val="2020884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rot="10800000" flipV="1">
            <a:off x="2693482" y="351094"/>
            <a:ext cx="10024874" cy="369332"/>
          </a:xfrm>
          <a:prstGeom prst="rect">
            <a:avLst/>
          </a:prstGeom>
        </p:spPr>
        <p:txBody>
          <a:bodyPr wrap="square">
            <a:spAutoFit/>
          </a:bodyPr>
          <a:lstStyle/>
          <a:p>
            <a:r>
              <a:rPr lang="en-US" b="1" dirty="0">
                <a:solidFill>
                  <a:srgbClr val="0070C0"/>
                </a:solidFill>
              </a:rPr>
              <a:t>The following types of closures are most common in the pharmaceutical industry </a:t>
            </a:r>
            <a:endParaRPr lang="ru-RU" b="1" dirty="0">
              <a:solidFill>
                <a:srgbClr val="0070C0"/>
              </a:solidFill>
            </a:endParaRPr>
          </a:p>
        </p:txBody>
      </p:sp>
      <p:sp>
        <p:nvSpPr>
          <p:cNvPr id="4" name="Прямоугольник 3"/>
          <p:cNvSpPr/>
          <p:nvPr/>
        </p:nvSpPr>
        <p:spPr>
          <a:xfrm>
            <a:off x="1102389" y="258761"/>
            <a:ext cx="1330556" cy="461665"/>
          </a:xfrm>
          <a:prstGeom prst="rect">
            <a:avLst/>
          </a:prstGeom>
        </p:spPr>
        <p:txBody>
          <a:bodyPr wrap="none">
            <a:spAutoFit/>
          </a:bodyPr>
          <a:lstStyle/>
          <a:p>
            <a:pPr algn="ctr"/>
            <a:r>
              <a:rPr lang="ru-RU" sz="2400" b="1" dirty="0" smtClean="0">
                <a:solidFill>
                  <a:srgbClr val="00B050"/>
                </a:solidFill>
              </a:rPr>
              <a:t>С</a:t>
            </a:r>
            <a:r>
              <a:rPr lang="en-US" sz="2400" b="1" dirty="0" err="1" smtClean="0">
                <a:solidFill>
                  <a:srgbClr val="00B050"/>
                </a:solidFill>
              </a:rPr>
              <a:t>losures</a:t>
            </a:r>
            <a:r>
              <a:rPr lang="en-US" sz="2400" b="1" dirty="0" smtClean="0">
                <a:solidFill>
                  <a:srgbClr val="00B050"/>
                </a:solidFill>
              </a:rPr>
              <a:t> </a:t>
            </a:r>
            <a:endParaRPr lang="en-US" sz="2400" b="1" dirty="0">
              <a:solidFill>
                <a:srgbClr val="00B050"/>
              </a:solidFill>
            </a:endParaRPr>
          </a:p>
        </p:txBody>
      </p:sp>
      <p:graphicFrame>
        <p:nvGraphicFramePr>
          <p:cNvPr id="2" name="Схема 1"/>
          <p:cNvGraphicFramePr/>
          <p:nvPr>
            <p:extLst>
              <p:ext uri="{D42A27DB-BD31-4B8C-83A1-F6EECF244321}">
                <p14:modId xmlns:p14="http://schemas.microsoft.com/office/powerpoint/2010/main" val="815365243"/>
              </p:ext>
            </p:extLst>
          </p:nvPr>
        </p:nvGraphicFramePr>
        <p:xfrm>
          <a:off x="1061511" y="831595"/>
          <a:ext cx="10698903" cy="15644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хема 4"/>
          <p:cNvGraphicFramePr/>
          <p:nvPr>
            <p:extLst>
              <p:ext uri="{D42A27DB-BD31-4B8C-83A1-F6EECF244321}">
                <p14:modId xmlns:p14="http://schemas.microsoft.com/office/powerpoint/2010/main" val="3583638797"/>
              </p:ext>
            </p:extLst>
          </p:nvPr>
        </p:nvGraphicFramePr>
        <p:xfrm>
          <a:off x="1061512" y="2396080"/>
          <a:ext cx="10742561" cy="213614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7" name="Схема 6"/>
          <p:cNvGraphicFramePr/>
          <p:nvPr>
            <p:extLst>
              <p:ext uri="{D42A27DB-BD31-4B8C-83A1-F6EECF244321}">
                <p14:modId xmlns:p14="http://schemas.microsoft.com/office/powerpoint/2010/main" val="4203978870"/>
              </p:ext>
            </p:extLst>
          </p:nvPr>
        </p:nvGraphicFramePr>
        <p:xfrm>
          <a:off x="1172306" y="4754566"/>
          <a:ext cx="10588108" cy="1664456"/>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10" name="Рисунок 9"/>
          <p:cNvPicPr>
            <a:picLocks noChangeAspect="1"/>
          </p:cNvPicPr>
          <p:nvPr/>
        </p:nvPicPr>
        <p:blipFill>
          <a:blip r:embed="rId17"/>
          <a:stretch>
            <a:fillRect/>
          </a:stretch>
        </p:blipFill>
        <p:spPr>
          <a:xfrm>
            <a:off x="97717" y="5211857"/>
            <a:ext cx="780356" cy="749873"/>
          </a:xfrm>
          <a:prstGeom prst="rect">
            <a:avLst/>
          </a:prstGeom>
        </p:spPr>
      </p:pic>
      <p:pic>
        <p:nvPicPr>
          <p:cNvPr id="11" name="Рисунок 10"/>
          <p:cNvPicPr>
            <a:picLocks noChangeAspect="1"/>
          </p:cNvPicPr>
          <p:nvPr/>
        </p:nvPicPr>
        <p:blipFill>
          <a:blip r:embed="rId17"/>
          <a:stretch>
            <a:fillRect/>
          </a:stretch>
        </p:blipFill>
        <p:spPr>
          <a:xfrm>
            <a:off x="97717" y="3089217"/>
            <a:ext cx="780356" cy="749873"/>
          </a:xfrm>
          <a:prstGeom prst="rect">
            <a:avLst/>
          </a:prstGeom>
        </p:spPr>
      </p:pic>
      <p:pic>
        <p:nvPicPr>
          <p:cNvPr id="12" name="Рисунок 11"/>
          <p:cNvPicPr>
            <a:picLocks noChangeAspect="1"/>
          </p:cNvPicPr>
          <p:nvPr/>
        </p:nvPicPr>
        <p:blipFill>
          <a:blip r:embed="rId17"/>
          <a:stretch>
            <a:fillRect/>
          </a:stretch>
        </p:blipFill>
        <p:spPr>
          <a:xfrm>
            <a:off x="97717" y="924850"/>
            <a:ext cx="780356" cy="749873"/>
          </a:xfrm>
          <a:prstGeom prst="rect">
            <a:avLst/>
          </a:prstGeom>
        </p:spPr>
      </p:pic>
    </p:spTree>
    <p:extLst>
      <p:ext uri="{BB962C8B-B14F-4D97-AF65-F5344CB8AC3E}">
        <p14:creationId xmlns:p14="http://schemas.microsoft.com/office/powerpoint/2010/main" val="2112787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19269" y="90660"/>
            <a:ext cx="1281808" cy="461665"/>
          </a:xfrm>
          <a:prstGeom prst="rect">
            <a:avLst/>
          </a:prstGeom>
        </p:spPr>
        <p:txBody>
          <a:bodyPr wrap="square">
            <a:spAutoFit/>
          </a:bodyPr>
          <a:lstStyle/>
          <a:p>
            <a:r>
              <a:rPr lang="ru-RU" sz="2400" b="1" dirty="0">
                <a:solidFill>
                  <a:srgbClr val="00B050"/>
                </a:solidFill>
              </a:rPr>
              <a:t>С</a:t>
            </a:r>
            <a:r>
              <a:rPr lang="pl-PL" sz="2400" b="1" dirty="0">
                <a:solidFill>
                  <a:srgbClr val="00B050"/>
                </a:solidFill>
              </a:rPr>
              <a:t>losures </a:t>
            </a:r>
          </a:p>
        </p:txBody>
      </p:sp>
      <p:sp>
        <p:nvSpPr>
          <p:cNvPr id="9" name="Прямоугольник 8"/>
          <p:cNvSpPr/>
          <p:nvPr/>
        </p:nvSpPr>
        <p:spPr>
          <a:xfrm>
            <a:off x="2867114" y="534208"/>
            <a:ext cx="6096000" cy="738664"/>
          </a:xfrm>
          <a:prstGeom prst="rect">
            <a:avLst/>
          </a:prstGeom>
        </p:spPr>
        <p:txBody>
          <a:bodyPr>
            <a:spAutoFit/>
          </a:bodyPr>
          <a:lstStyle/>
          <a:p>
            <a:r>
              <a:rPr lang="en-US" sz="2400" b="1" dirty="0">
                <a:solidFill>
                  <a:srgbClr val="0070C0"/>
                </a:solidFill>
              </a:rPr>
              <a:t>Closures are available in five basic designs:</a:t>
            </a:r>
          </a:p>
          <a:p>
            <a:r>
              <a:rPr lang="en-US" b="1" dirty="0">
                <a:solidFill>
                  <a:srgbClr val="FFC000"/>
                </a:solidFill>
              </a:rPr>
              <a:t> </a:t>
            </a:r>
          </a:p>
        </p:txBody>
      </p:sp>
      <p:graphicFrame>
        <p:nvGraphicFramePr>
          <p:cNvPr id="11" name="Схема 10"/>
          <p:cNvGraphicFramePr/>
          <p:nvPr>
            <p:extLst>
              <p:ext uri="{D42A27DB-BD31-4B8C-83A1-F6EECF244321}">
                <p14:modId xmlns:p14="http://schemas.microsoft.com/office/powerpoint/2010/main" val="3853441891"/>
              </p:ext>
            </p:extLst>
          </p:nvPr>
        </p:nvGraphicFramePr>
        <p:xfrm>
          <a:off x="324664" y="1038294"/>
          <a:ext cx="7591846" cy="43870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Рисунок 5"/>
          <p:cNvPicPr>
            <a:picLocks noChangeAspect="1"/>
          </p:cNvPicPr>
          <p:nvPr/>
        </p:nvPicPr>
        <p:blipFill>
          <a:blip r:embed="rId7"/>
          <a:stretch>
            <a:fillRect/>
          </a:stretch>
        </p:blipFill>
        <p:spPr>
          <a:xfrm>
            <a:off x="6994356" y="1272872"/>
            <a:ext cx="5197644" cy="4072003"/>
          </a:xfrm>
          <a:prstGeom prst="rect">
            <a:avLst/>
          </a:prstGeom>
        </p:spPr>
      </p:pic>
    </p:spTree>
    <p:extLst>
      <p:ext uri="{BB962C8B-B14F-4D97-AF65-F5344CB8AC3E}">
        <p14:creationId xmlns:p14="http://schemas.microsoft.com/office/powerpoint/2010/main" val="13401815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7693" y="880470"/>
            <a:ext cx="11517746" cy="1938992"/>
          </a:xfrm>
          <a:prstGeom prst="rect">
            <a:avLst/>
          </a:prstGeom>
        </p:spPr>
        <p:txBody>
          <a:bodyPr wrap="square">
            <a:spAutoFit/>
          </a:bodyPr>
          <a:lstStyle/>
          <a:p>
            <a:pPr algn="just"/>
            <a:r>
              <a:rPr lang="en-US" sz="2000" dirty="0" smtClean="0">
                <a:solidFill>
                  <a:srgbClr val="0070C0"/>
                </a:solidFill>
                <a:latin typeface="Times New Roman" panose="02020603050405020304" pitchFamily="18" charset="0"/>
                <a:cs typeface="Times New Roman" panose="02020603050405020304" pitchFamily="18" charset="0"/>
              </a:rPr>
              <a:t>When </a:t>
            </a:r>
            <a:r>
              <a:rPr lang="en-US" sz="2000" dirty="0">
                <a:solidFill>
                  <a:srgbClr val="0070C0"/>
                </a:solidFill>
                <a:latin typeface="Times New Roman" panose="02020603050405020304" pitchFamily="18" charset="0"/>
                <a:cs typeface="Times New Roman" panose="02020603050405020304" pitchFamily="18" charset="0"/>
              </a:rPr>
              <a:t>a screw cap is applied, its threads engaged with the </a:t>
            </a:r>
            <a:r>
              <a:rPr lang="en-US" sz="2000" dirty="0" smtClean="0">
                <a:solidFill>
                  <a:srgbClr val="0070C0"/>
                </a:solidFill>
                <a:latin typeface="Times New Roman" panose="02020603050405020304" pitchFamily="18" charset="0"/>
                <a:cs typeface="Times New Roman" panose="02020603050405020304" pitchFamily="18" charset="0"/>
              </a:rPr>
              <a:t>corresponding </a:t>
            </a:r>
            <a:r>
              <a:rPr lang="en-US" sz="2000" dirty="0">
                <a:solidFill>
                  <a:srgbClr val="0070C0"/>
                </a:solidFill>
                <a:latin typeface="Times New Roman" panose="02020603050405020304" pitchFamily="18" charset="0"/>
                <a:cs typeface="Times New Roman" panose="02020603050405020304" pitchFamily="18" charset="0"/>
              </a:rPr>
              <a:t>threads molded on the neck of the </a:t>
            </a:r>
            <a:r>
              <a:rPr lang="en-US" sz="2000" dirty="0" smtClean="0">
                <a:solidFill>
                  <a:srgbClr val="0070C0"/>
                </a:solidFill>
                <a:latin typeface="Times New Roman" panose="02020603050405020304" pitchFamily="18" charset="0"/>
                <a:cs typeface="Times New Roman" panose="02020603050405020304" pitchFamily="18" charset="0"/>
              </a:rPr>
              <a:t>bottle.</a:t>
            </a:r>
          </a:p>
          <a:p>
            <a:pPr marL="285750" indent="-285750" algn="just">
              <a:buFont typeface="Wingdings" panose="05000000000000000000" pitchFamily="2" charset="2"/>
              <a:buChar char="ü"/>
            </a:pPr>
            <a:r>
              <a:rPr lang="en-US" sz="2000" dirty="0" smtClean="0">
                <a:solidFill>
                  <a:srgbClr val="0070C0"/>
                </a:solidFill>
                <a:latin typeface="Times New Roman" panose="02020603050405020304" pitchFamily="18" charset="0"/>
                <a:cs typeface="Times New Roman" panose="02020603050405020304" pitchFamily="18" charset="0"/>
              </a:rPr>
              <a:t>The </a:t>
            </a:r>
            <a:r>
              <a:rPr lang="en-US" sz="2000" dirty="0">
                <a:solidFill>
                  <a:srgbClr val="0070C0"/>
                </a:solidFill>
                <a:latin typeface="Times New Roman" panose="02020603050405020304" pitchFamily="18" charset="0"/>
                <a:cs typeface="Times New Roman" panose="02020603050405020304" pitchFamily="18" charset="0"/>
              </a:rPr>
              <a:t>liner in the cap, pressed against the opening of the container, </a:t>
            </a:r>
            <a:r>
              <a:rPr lang="en-US" sz="2000" dirty="0" smtClean="0">
                <a:solidFill>
                  <a:srgbClr val="0070C0"/>
                </a:solidFill>
                <a:latin typeface="Times New Roman" panose="02020603050405020304" pitchFamily="18" charset="0"/>
                <a:cs typeface="Times New Roman" panose="02020603050405020304" pitchFamily="18" charset="0"/>
              </a:rPr>
              <a:t>seals </a:t>
            </a:r>
            <a:r>
              <a:rPr lang="en-US" sz="2000" dirty="0">
                <a:solidFill>
                  <a:srgbClr val="0070C0"/>
                </a:solidFill>
                <a:latin typeface="Times New Roman" panose="02020603050405020304" pitchFamily="18" charset="0"/>
                <a:cs typeface="Times New Roman" panose="02020603050405020304" pitchFamily="18" charset="0"/>
              </a:rPr>
              <a:t>the product in the container and provide the resistance to </a:t>
            </a:r>
            <a:r>
              <a:rPr lang="en-US" sz="2000" dirty="0" smtClean="0">
                <a:solidFill>
                  <a:srgbClr val="0070C0"/>
                </a:solidFill>
                <a:latin typeface="Times New Roman" panose="02020603050405020304" pitchFamily="18" charset="0"/>
                <a:cs typeface="Times New Roman" panose="02020603050405020304" pitchFamily="18" charset="0"/>
              </a:rPr>
              <a:t>chemical </a:t>
            </a:r>
            <a:r>
              <a:rPr lang="en-US" sz="2000" dirty="0">
                <a:solidFill>
                  <a:srgbClr val="0070C0"/>
                </a:solidFill>
                <a:latin typeface="Times New Roman" panose="02020603050405020304" pitchFamily="18" charset="0"/>
                <a:cs typeface="Times New Roman" panose="02020603050405020304" pitchFamily="18" charset="0"/>
              </a:rPr>
              <a:t>and physical reaction with the product.</a:t>
            </a:r>
          </a:p>
          <a:p>
            <a:pPr marL="285750" indent="-285750" algn="just">
              <a:buFont typeface="Wingdings" panose="05000000000000000000" pitchFamily="2" charset="2"/>
              <a:buChar char="ü"/>
            </a:pPr>
            <a:r>
              <a:rPr lang="en-US" sz="2000" dirty="0" smtClean="0">
                <a:solidFill>
                  <a:srgbClr val="0070C0"/>
                </a:solidFill>
                <a:latin typeface="Times New Roman" panose="02020603050405020304" pitchFamily="18" charset="0"/>
                <a:cs typeface="Times New Roman" panose="02020603050405020304" pitchFamily="18" charset="0"/>
              </a:rPr>
              <a:t>The </a:t>
            </a:r>
            <a:r>
              <a:rPr lang="en-US" sz="2000" dirty="0">
                <a:solidFill>
                  <a:srgbClr val="0070C0"/>
                </a:solidFill>
                <a:latin typeface="Times New Roman" panose="02020603050405020304" pitchFamily="18" charset="0"/>
                <a:cs typeface="Times New Roman" panose="02020603050405020304" pitchFamily="18" charset="0"/>
              </a:rPr>
              <a:t>screw cap is commonly made of metal or plastics. The metal is </a:t>
            </a:r>
            <a:r>
              <a:rPr lang="en-US" sz="2000" dirty="0" smtClean="0">
                <a:solidFill>
                  <a:srgbClr val="0070C0"/>
                </a:solidFill>
                <a:latin typeface="Times New Roman" panose="02020603050405020304" pitchFamily="18" charset="0"/>
                <a:cs typeface="Times New Roman" panose="02020603050405020304" pitchFamily="18" charset="0"/>
              </a:rPr>
              <a:t>usually </a:t>
            </a:r>
            <a:r>
              <a:rPr lang="en-US" sz="2000" dirty="0">
                <a:solidFill>
                  <a:srgbClr val="0070C0"/>
                </a:solidFill>
                <a:latin typeface="Times New Roman" panose="02020603050405020304" pitchFamily="18" charset="0"/>
                <a:cs typeface="Times New Roman" panose="02020603050405020304" pitchFamily="18" charset="0"/>
              </a:rPr>
              <a:t>tin plate </a:t>
            </a:r>
            <a:r>
              <a:rPr lang="en-US" sz="2000" dirty="0" smtClean="0">
                <a:solidFill>
                  <a:srgbClr val="0070C0"/>
                </a:solidFill>
                <a:latin typeface="Times New Roman" panose="02020603050405020304" pitchFamily="18" charset="0"/>
                <a:cs typeface="Times New Roman" panose="02020603050405020304" pitchFamily="18" charset="0"/>
              </a:rPr>
              <a:t>or aluminum </a:t>
            </a:r>
            <a:r>
              <a:rPr lang="en-US" sz="2000" dirty="0">
                <a:solidFill>
                  <a:srgbClr val="0070C0"/>
                </a:solidFill>
                <a:latin typeface="Times New Roman" panose="02020603050405020304" pitchFamily="18" charset="0"/>
                <a:cs typeface="Times New Roman" panose="02020603050405020304" pitchFamily="18" charset="0"/>
              </a:rPr>
              <a:t>and in plastic is thermoplastic and </a:t>
            </a:r>
            <a:r>
              <a:rPr lang="en-US" sz="2000" dirty="0" smtClean="0">
                <a:solidFill>
                  <a:srgbClr val="0070C0"/>
                </a:solidFill>
                <a:latin typeface="Times New Roman" panose="02020603050405020304" pitchFamily="18" charset="0"/>
                <a:cs typeface="Times New Roman" panose="02020603050405020304" pitchFamily="18" charset="0"/>
              </a:rPr>
              <a:t>thermosetting </a:t>
            </a:r>
            <a:r>
              <a:rPr lang="en-US" sz="2000" dirty="0">
                <a:solidFill>
                  <a:srgbClr val="0070C0"/>
                </a:solidFill>
                <a:latin typeface="Times New Roman" panose="02020603050405020304" pitchFamily="18" charset="0"/>
                <a:cs typeface="Times New Roman" panose="02020603050405020304" pitchFamily="18" charset="0"/>
              </a:rPr>
              <a:t>material.</a:t>
            </a:r>
            <a:endParaRPr lang="uk-UA" sz="2000" dirty="0">
              <a:solidFill>
                <a:srgbClr val="0070C0"/>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157019" y="3465794"/>
            <a:ext cx="3232447" cy="291340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Рисунок 3"/>
          <p:cNvPicPr>
            <a:picLocks noChangeAspect="1"/>
          </p:cNvPicPr>
          <p:nvPr/>
        </p:nvPicPr>
        <p:blipFill>
          <a:blip r:embed="rId3"/>
          <a:stretch>
            <a:fillRect/>
          </a:stretch>
        </p:blipFill>
        <p:spPr>
          <a:xfrm>
            <a:off x="4505763" y="3330785"/>
            <a:ext cx="3372856" cy="304841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p:cNvPicPr>
            <a:picLocks noChangeAspect="1"/>
          </p:cNvPicPr>
          <p:nvPr/>
        </p:nvPicPr>
        <p:blipFill>
          <a:blip r:embed="rId4"/>
          <a:stretch>
            <a:fillRect/>
          </a:stretch>
        </p:blipFill>
        <p:spPr>
          <a:xfrm>
            <a:off x="8515855" y="3192171"/>
            <a:ext cx="3162447" cy="316244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Прямоугольник 5"/>
          <p:cNvSpPr/>
          <p:nvPr/>
        </p:nvSpPr>
        <p:spPr>
          <a:xfrm>
            <a:off x="397723" y="310248"/>
            <a:ext cx="2908232" cy="461665"/>
          </a:xfrm>
          <a:prstGeom prst="rect">
            <a:avLst/>
          </a:prstGeom>
        </p:spPr>
        <p:txBody>
          <a:bodyPr wrap="none">
            <a:spAutoFit/>
          </a:bodyPr>
          <a:lstStyle/>
          <a:p>
            <a:pPr algn="ctr"/>
            <a:r>
              <a:rPr lang="en-US" sz="2400" b="1" dirty="0">
                <a:solidFill>
                  <a:srgbClr val="FF0000"/>
                </a:solidFill>
                <a:latin typeface="Times New Roman" panose="02020603050405020304" pitchFamily="18" charset="0"/>
                <a:cs typeface="Times New Roman" panose="02020603050405020304" pitchFamily="18" charset="0"/>
              </a:rPr>
              <a:t>Threaded screw cap</a:t>
            </a:r>
            <a:r>
              <a:rPr lang="en-US" sz="2400" dirty="0">
                <a:solidFill>
                  <a:srgbClr val="FF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6261380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703690" y="471949"/>
            <a:ext cx="1356462" cy="461665"/>
          </a:xfrm>
          <a:prstGeom prst="rect">
            <a:avLst/>
          </a:prstGeom>
        </p:spPr>
        <p:txBody>
          <a:bodyPr wrap="none">
            <a:spAutoFit/>
          </a:bodyPr>
          <a:lstStyle/>
          <a:p>
            <a:pPr lvl="0" algn="ctr"/>
            <a:r>
              <a:rPr lang="en-US" sz="2400" b="1" dirty="0">
                <a:solidFill>
                  <a:srgbClr val="FF0000"/>
                </a:solidFill>
                <a:latin typeface="Times New Roman" panose="02020603050405020304" pitchFamily="18" charset="0"/>
                <a:cs typeface="Times New Roman" panose="02020603050405020304" pitchFamily="18" charset="0"/>
              </a:rPr>
              <a:t>Lug cap:</a:t>
            </a:r>
            <a:endParaRPr lang="uk-UA" sz="2400" b="1" dirty="0">
              <a:solidFill>
                <a:srgbClr val="FF0000"/>
              </a:solidFill>
              <a:latin typeface="Times New Roman" panose="02020603050405020304" pitchFamily="18" charset="0"/>
              <a:cs typeface="Times New Roman" panose="02020603050405020304" pitchFamily="18" charset="0"/>
            </a:endParaRPr>
          </a:p>
        </p:txBody>
      </p:sp>
      <p:grpSp>
        <p:nvGrpSpPr>
          <p:cNvPr id="13" name="Группа 12"/>
          <p:cNvGrpSpPr/>
          <p:nvPr/>
        </p:nvGrpSpPr>
        <p:grpSpPr>
          <a:xfrm>
            <a:off x="7278255" y="738910"/>
            <a:ext cx="4488872" cy="4313382"/>
            <a:chOff x="3662501" y="2626373"/>
            <a:chExt cx="4795144" cy="3977627"/>
          </a:xfrm>
        </p:grpSpPr>
        <p:pic>
          <p:nvPicPr>
            <p:cNvPr id="9" name="Picture 2" descr="D:\baloooo\lug cap1.jpg"/>
            <p:cNvPicPr>
              <a:picLocks noChangeAspect="1" noChangeArrowheads="1"/>
            </p:cNvPicPr>
            <p:nvPr/>
          </p:nvPicPr>
          <p:blipFill>
            <a:blip r:embed="rId2"/>
            <a:srcRect/>
            <a:stretch>
              <a:fillRect/>
            </a:stretch>
          </p:blipFill>
          <p:spPr bwMode="auto">
            <a:xfrm>
              <a:off x="4634800" y="4668983"/>
              <a:ext cx="3059492" cy="1935017"/>
            </a:xfrm>
            <a:prstGeom prst="ellipse">
              <a:avLst/>
            </a:prstGeom>
            <a:ln>
              <a:noFill/>
            </a:ln>
            <a:effectLst>
              <a:softEdge rad="112500"/>
            </a:effectLst>
          </p:spPr>
        </p:pic>
        <p:pic>
          <p:nvPicPr>
            <p:cNvPr id="11" name="Picture 4" descr="lug cap.jpg"/>
            <p:cNvPicPr>
              <a:picLocks noChangeAspect="1"/>
            </p:cNvPicPr>
            <p:nvPr/>
          </p:nvPicPr>
          <p:blipFill>
            <a:blip r:embed="rId3"/>
            <a:srcRect/>
            <a:stretch>
              <a:fillRect/>
            </a:stretch>
          </p:blipFill>
          <p:spPr bwMode="auto">
            <a:xfrm>
              <a:off x="5816044" y="2626373"/>
              <a:ext cx="2641601" cy="2481336"/>
            </a:xfrm>
            <a:prstGeom prst="ellipse">
              <a:avLst/>
            </a:prstGeom>
            <a:ln>
              <a:noFill/>
            </a:ln>
            <a:effectLst>
              <a:softEdge rad="112500"/>
            </a:effectLst>
          </p:spPr>
        </p:pic>
        <p:pic>
          <p:nvPicPr>
            <p:cNvPr id="12" name="Рисунок 11"/>
            <p:cNvPicPr>
              <a:picLocks noChangeAspect="1"/>
            </p:cNvPicPr>
            <p:nvPr/>
          </p:nvPicPr>
          <p:blipFill>
            <a:blip r:embed="rId4"/>
            <a:stretch>
              <a:fillRect/>
            </a:stretch>
          </p:blipFill>
          <p:spPr>
            <a:xfrm>
              <a:off x="3662501" y="2693148"/>
              <a:ext cx="2502045" cy="2502045"/>
            </a:xfrm>
            <a:prstGeom prst="ellipse">
              <a:avLst/>
            </a:prstGeom>
            <a:ln>
              <a:noFill/>
            </a:ln>
            <a:effectLst>
              <a:softEdge rad="112500"/>
            </a:effectLst>
          </p:spPr>
        </p:pic>
      </p:grpSp>
      <p:graphicFrame>
        <p:nvGraphicFramePr>
          <p:cNvPr id="3" name="Схема 2"/>
          <p:cNvGraphicFramePr/>
          <p:nvPr>
            <p:extLst>
              <p:ext uri="{D42A27DB-BD31-4B8C-83A1-F6EECF244321}">
                <p14:modId xmlns:p14="http://schemas.microsoft.com/office/powerpoint/2010/main" val="1176380423"/>
              </p:ext>
            </p:extLst>
          </p:nvPr>
        </p:nvGraphicFramePr>
        <p:xfrm>
          <a:off x="703691" y="991030"/>
          <a:ext cx="6352892" cy="370899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88633769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68344" y="658290"/>
            <a:ext cx="8264186" cy="1046440"/>
          </a:xfrm>
          <a:prstGeom prst="rect">
            <a:avLst/>
          </a:prstGeom>
        </p:spPr>
        <p:txBody>
          <a:bodyPr wrap="none">
            <a:spAutoFit/>
          </a:bodyPr>
          <a:lstStyle/>
          <a:p>
            <a:pPr algn="ctr"/>
            <a:r>
              <a:rPr lang="en-US" sz="2400" b="1" dirty="0">
                <a:solidFill>
                  <a:srgbClr val="FF0000"/>
                </a:solidFill>
                <a:latin typeface="Times New Roman" panose="02020603050405020304" pitchFamily="18" charset="0"/>
                <a:cs typeface="Times New Roman" panose="02020603050405020304" pitchFamily="18" charset="0"/>
              </a:rPr>
              <a:t>Crown caps:</a:t>
            </a:r>
          </a:p>
          <a:p>
            <a:pPr algn="ctr"/>
            <a:endParaRPr lang="en-US" b="1" dirty="0">
              <a:solidFill>
                <a:srgbClr val="FFC000"/>
              </a:solidFill>
            </a:endParaRPr>
          </a:p>
          <a:p>
            <a:pPr algn="ctr"/>
            <a:r>
              <a:rPr lang="en-US" sz="2000" b="1" dirty="0">
                <a:solidFill>
                  <a:srgbClr val="0070C0"/>
                </a:solidFill>
                <a:latin typeface="Times New Roman" panose="02020603050405020304" pitchFamily="18" charset="0"/>
                <a:cs typeface="Times New Roman" panose="02020603050405020304" pitchFamily="18" charset="0"/>
              </a:rPr>
              <a:t>This style cap is commonly used as a crimped closure for beverage bottles.</a:t>
            </a:r>
          </a:p>
        </p:txBody>
      </p:sp>
      <p:pic>
        <p:nvPicPr>
          <p:cNvPr id="5" name="Рисунок 4"/>
          <p:cNvPicPr>
            <a:picLocks noChangeAspect="1"/>
          </p:cNvPicPr>
          <p:nvPr/>
        </p:nvPicPr>
        <p:blipFill>
          <a:blip r:embed="rId2"/>
          <a:stretch>
            <a:fillRect/>
          </a:stretch>
        </p:blipFill>
        <p:spPr>
          <a:xfrm>
            <a:off x="4489623" y="3009773"/>
            <a:ext cx="3111157" cy="3111157"/>
          </a:xfrm>
          <a:prstGeom prst="ellipse">
            <a:avLst/>
          </a:prstGeom>
          <a:ln>
            <a:noFill/>
          </a:ln>
          <a:effectLst>
            <a:softEdge rad="112500"/>
          </a:effectLst>
        </p:spPr>
      </p:pic>
      <p:pic>
        <p:nvPicPr>
          <p:cNvPr id="6" name="Рисунок 5"/>
          <p:cNvPicPr>
            <a:picLocks noChangeAspect="1"/>
          </p:cNvPicPr>
          <p:nvPr/>
        </p:nvPicPr>
        <p:blipFill>
          <a:blip r:embed="rId3"/>
          <a:stretch>
            <a:fillRect/>
          </a:stretch>
        </p:blipFill>
        <p:spPr>
          <a:xfrm>
            <a:off x="648686" y="2471883"/>
            <a:ext cx="2958034" cy="2903681"/>
          </a:xfrm>
          <a:prstGeom prst="ellipse">
            <a:avLst/>
          </a:prstGeom>
          <a:ln>
            <a:noFill/>
          </a:ln>
          <a:effectLst>
            <a:softEdge rad="112500"/>
          </a:effectLst>
        </p:spPr>
      </p:pic>
      <p:pic>
        <p:nvPicPr>
          <p:cNvPr id="10" name="Рисунок 9"/>
          <p:cNvPicPr>
            <a:picLocks noChangeAspect="1"/>
          </p:cNvPicPr>
          <p:nvPr/>
        </p:nvPicPr>
        <p:blipFill>
          <a:blip r:embed="rId4"/>
          <a:stretch>
            <a:fillRect/>
          </a:stretch>
        </p:blipFill>
        <p:spPr>
          <a:xfrm>
            <a:off x="8529205" y="2471883"/>
            <a:ext cx="2979703" cy="3106881"/>
          </a:xfrm>
          <a:prstGeom prst="ellipse">
            <a:avLst/>
          </a:prstGeom>
          <a:ln>
            <a:noFill/>
          </a:ln>
          <a:effectLst>
            <a:softEdge rad="112500"/>
          </a:effectLst>
        </p:spPr>
      </p:pic>
    </p:spTree>
    <p:extLst>
      <p:ext uri="{BB962C8B-B14F-4D97-AF65-F5344CB8AC3E}">
        <p14:creationId xmlns:p14="http://schemas.microsoft.com/office/powerpoint/2010/main" val="24222148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extLst>
              <p:ext uri="{D42A27DB-BD31-4B8C-83A1-F6EECF244321}">
                <p14:modId xmlns:p14="http://schemas.microsoft.com/office/powerpoint/2010/main" val="2683175506"/>
              </p:ext>
            </p:extLst>
          </p:nvPr>
        </p:nvGraphicFramePr>
        <p:xfrm>
          <a:off x="803026" y="1241434"/>
          <a:ext cx="6937475" cy="3436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Рисунок 2"/>
          <p:cNvPicPr>
            <a:picLocks noChangeAspect="1"/>
          </p:cNvPicPr>
          <p:nvPr/>
        </p:nvPicPr>
        <p:blipFill>
          <a:blip r:embed="rId7"/>
          <a:stretch>
            <a:fillRect/>
          </a:stretch>
        </p:blipFill>
        <p:spPr>
          <a:xfrm>
            <a:off x="8439566" y="3191878"/>
            <a:ext cx="3364507" cy="3140363"/>
          </a:xfrm>
          <a:prstGeom prst="ellipse">
            <a:avLst/>
          </a:prstGeom>
          <a:ln>
            <a:noFill/>
          </a:ln>
          <a:effectLst>
            <a:softEdge rad="112500"/>
          </a:effectLst>
        </p:spPr>
      </p:pic>
      <p:sp>
        <p:nvSpPr>
          <p:cNvPr id="5" name="Прямоугольник 4"/>
          <p:cNvSpPr/>
          <p:nvPr/>
        </p:nvSpPr>
        <p:spPr>
          <a:xfrm>
            <a:off x="1013163" y="458604"/>
            <a:ext cx="2290242" cy="461665"/>
          </a:xfrm>
          <a:prstGeom prst="rect">
            <a:avLst/>
          </a:prstGeom>
        </p:spPr>
        <p:txBody>
          <a:bodyPr wrap="none">
            <a:spAutoFit/>
          </a:bodyPr>
          <a:lstStyle/>
          <a:p>
            <a:r>
              <a:rPr lang="en-US" sz="2400" b="1" dirty="0">
                <a:solidFill>
                  <a:srgbClr val="FF0000"/>
                </a:solidFill>
                <a:latin typeface="Times New Roman" panose="02020603050405020304" pitchFamily="18" charset="0"/>
                <a:cs typeface="Times New Roman" panose="02020603050405020304" pitchFamily="18" charset="0"/>
              </a:rPr>
              <a:t>Roll-on closures</a:t>
            </a:r>
          </a:p>
        </p:txBody>
      </p:sp>
      <p:pic>
        <p:nvPicPr>
          <p:cNvPr id="3074" name="Picture 2" descr="Roll On Pilfer Proof Closures at best price in Mumbai by Bhavani Seals Pvt.  Ltd. | ID: 395021273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63501" y="399895"/>
            <a:ext cx="3492790" cy="26850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88063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30035" y="261494"/>
            <a:ext cx="3273460" cy="523220"/>
          </a:xfrm>
          <a:prstGeom prst="rect">
            <a:avLst/>
          </a:prstGeom>
        </p:spPr>
        <p:txBody>
          <a:bodyPr wrap="none">
            <a:spAutoFit/>
          </a:bodyPr>
          <a:lstStyle/>
          <a:p>
            <a:r>
              <a:rPr lang="pl-PL" sz="2800" b="1" dirty="0">
                <a:solidFill>
                  <a:srgbClr val="FF0000"/>
                </a:solidFill>
                <a:latin typeface="Times New Roman" panose="02020603050405020304" pitchFamily="18" charset="0"/>
                <a:cs typeface="Times New Roman" panose="02020603050405020304" pitchFamily="18" charset="0"/>
              </a:rPr>
              <a:t>Pilfer proof closures</a:t>
            </a:r>
          </a:p>
        </p:txBody>
      </p:sp>
      <p:pic>
        <p:nvPicPr>
          <p:cNvPr id="5" name="Рисунок 4"/>
          <p:cNvPicPr>
            <a:picLocks noChangeAspect="1"/>
          </p:cNvPicPr>
          <p:nvPr/>
        </p:nvPicPr>
        <p:blipFill>
          <a:blip r:embed="rId2"/>
          <a:stretch>
            <a:fillRect/>
          </a:stretch>
        </p:blipFill>
        <p:spPr>
          <a:xfrm>
            <a:off x="7050232" y="330763"/>
            <a:ext cx="3119688" cy="2263581"/>
          </a:xfrm>
          <a:prstGeom prst="ellipse">
            <a:avLst/>
          </a:prstGeom>
          <a:ln>
            <a:noFill/>
          </a:ln>
          <a:effectLst>
            <a:softEdge rad="112500"/>
          </a:effectLst>
        </p:spPr>
      </p:pic>
      <p:pic>
        <p:nvPicPr>
          <p:cNvPr id="6" name="Рисунок 5"/>
          <p:cNvPicPr>
            <a:picLocks noChangeAspect="1"/>
          </p:cNvPicPr>
          <p:nvPr/>
        </p:nvPicPr>
        <p:blipFill>
          <a:blip r:embed="rId3"/>
          <a:stretch>
            <a:fillRect/>
          </a:stretch>
        </p:blipFill>
        <p:spPr>
          <a:xfrm>
            <a:off x="7265083" y="3091978"/>
            <a:ext cx="2689986" cy="2689986"/>
          </a:xfrm>
          <a:prstGeom prst="ellipse">
            <a:avLst/>
          </a:prstGeom>
          <a:ln>
            <a:noFill/>
          </a:ln>
          <a:effectLst>
            <a:softEdge rad="112500"/>
          </a:effectLst>
        </p:spPr>
      </p:pic>
      <p:graphicFrame>
        <p:nvGraphicFramePr>
          <p:cNvPr id="7" name="Схема 6"/>
          <p:cNvGraphicFramePr/>
          <p:nvPr>
            <p:extLst>
              <p:ext uri="{D42A27DB-BD31-4B8C-83A1-F6EECF244321}">
                <p14:modId xmlns:p14="http://schemas.microsoft.com/office/powerpoint/2010/main" val="142892013"/>
              </p:ext>
            </p:extLst>
          </p:nvPr>
        </p:nvGraphicFramePr>
        <p:xfrm>
          <a:off x="831272" y="1212839"/>
          <a:ext cx="6096000" cy="41996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891508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6703" y="127591"/>
            <a:ext cx="7915940" cy="5878532"/>
          </a:xfrm>
          <a:prstGeom prst="rect">
            <a:avLst/>
          </a:prstGeom>
        </p:spPr>
        <p:txBody>
          <a:bodyPr wrap="square">
            <a:spAutoFit/>
          </a:bodyPr>
          <a:lstStyle/>
          <a:p>
            <a:pPr fontAlgn="auto">
              <a:spcBef>
                <a:spcPts val="0"/>
              </a:spcBef>
              <a:spcAft>
                <a:spcPts val="0"/>
              </a:spcAft>
              <a:defRPr/>
            </a:pPr>
            <a:r>
              <a:rPr lang="en-US" sz="2800" dirty="0">
                <a:solidFill>
                  <a:srgbClr val="FF0000"/>
                </a:solidFill>
                <a:latin typeface="Times New Roman" pitchFamily="18" charset="0"/>
                <a:cs typeface="Times New Roman" pitchFamily="18" charset="0"/>
              </a:rPr>
              <a:t>CLOSURE LINERS:</a:t>
            </a:r>
          </a:p>
          <a:p>
            <a:pPr fontAlgn="auto">
              <a:spcBef>
                <a:spcPts val="0"/>
              </a:spcBef>
              <a:spcAft>
                <a:spcPts val="0"/>
              </a:spcAft>
              <a:defRPr/>
            </a:pPr>
            <a:endParaRPr lang="en-US" sz="2800" dirty="0">
              <a:solidFill>
                <a:srgbClr val="FF0000"/>
              </a:solidFill>
              <a:latin typeface="Times New Roman" pitchFamily="18" charset="0"/>
              <a:cs typeface="Times New Roman" pitchFamily="18" charset="0"/>
            </a:endParaRPr>
          </a:p>
          <a:p>
            <a:pPr fontAlgn="auto">
              <a:spcBef>
                <a:spcPts val="0"/>
              </a:spcBef>
              <a:spcAft>
                <a:spcPts val="0"/>
              </a:spcAft>
              <a:defRPr/>
            </a:pPr>
            <a:r>
              <a:rPr lang="en-US" sz="2000" dirty="0">
                <a:solidFill>
                  <a:srgbClr val="0070C0"/>
                </a:solidFill>
                <a:latin typeface="Times New Roman" pitchFamily="18" charset="0"/>
                <a:cs typeface="Times New Roman" pitchFamily="18" charset="0"/>
              </a:rPr>
              <a:t>A liner may be defined as any material that inserted in a cap to effect a seal between the closure and the container.</a:t>
            </a:r>
          </a:p>
          <a:p>
            <a:pPr fontAlgn="auto">
              <a:spcBef>
                <a:spcPts val="0"/>
              </a:spcBef>
              <a:spcAft>
                <a:spcPts val="0"/>
              </a:spcAft>
              <a:defRPr/>
            </a:pPr>
            <a:endParaRPr lang="en-US" sz="2000" dirty="0">
              <a:solidFill>
                <a:srgbClr val="0070C0"/>
              </a:solidFill>
              <a:latin typeface="Times New Roman" pitchFamily="18" charset="0"/>
              <a:cs typeface="Times New Roman" pitchFamily="18" charset="0"/>
            </a:endParaRPr>
          </a:p>
          <a:p>
            <a:pPr fontAlgn="auto">
              <a:spcBef>
                <a:spcPts val="0"/>
              </a:spcBef>
              <a:spcAft>
                <a:spcPts val="0"/>
              </a:spcAft>
              <a:defRPr/>
            </a:pPr>
            <a:r>
              <a:rPr lang="en-US" sz="2000" dirty="0">
                <a:solidFill>
                  <a:srgbClr val="0070C0"/>
                </a:solidFill>
                <a:latin typeface="Times New Roman" pitchFamily="18" charset="0"/>
                <a:cs typeface="Times New Roman" pitchFamily="18" charset="0"/>
              </a:rPr>
              <a:t>It is of two types:</a:t>
            </a:r>
          </a:p>
          <a:p>
            <a:pPr marL="457200" indent="-457200" fontAlgn="auto">
              <a:spcBef>
                <a:spcPts val="0"/>
              </a:spcBef>
              <a:spcAft>
                <a:spcPts val="0"/>
              </a:spcAft>
              <a:buFont typeface="+mj-lt"/>
              <a:buAutoNum type="arabicPeriod"/>
              <a:defRPr/>
            </a:pPr>
            <a:r>
              <a:rPr lang="en-US" sz="2000" dirty="0" smtClean="0">
                <a:solidFill>
                  <a:srgbClr val="0070C0"/>
                </a:solidFill>
                <a:latin typeface="Times New Roman" pitchFamily="18" charset="0"/>
                <a:cs typeface="Times New Roman" pitchFamily="18" charset="0"/>
              </a:rPr>
              <a:t>Homogeneous </a:t>
            </a:r>
            <a:r>
              <a:rPr lang="en-US" sz="2000" dirty="0">
                <a:solidFill>
                  <a:srgbClr val="0070C0"/>
                </a:solidFill>
                <a:latin typeface="Times New Roman" pitchFamily="18" charset="0"/>
                <a:cs typeface="Times New Roman" pitchFamily="18" charset="0"/>
              </a:rPr>
              <a:t>liner</a:t>
            </a:r>
          </a:p>
          <a:p>
            <a:pPr fontAlgn="auto">
              <a:spcBef>
                <a:spcPts val="0"/>
              </a:spcBef>
              <a:spcAft>
                <a:spcPts val="0"/>
              </a:spcAft>
              <a:defRPr/>
            </a:pPr>
            <a:endParaRPr lang="en-US" sz="2000" dirty="0">
              <a:solidFill>
                <a:srgbClr val="0070C0"/>
              </a:solidFill>
              <a:latin typeface="Times New Roman" pitchFamily="18" charset="0"/>
              <a:cs typeface="Times New Roman" pitchFamily="18" charset="0"/>
            </a:endParaRPr>
          </a:p>
          <a:p>
            <a:pPr fontAlgn="auto">
              <a:spcBef>
                <a:spcPts val="0"/>
              </a:spcBef>
              <a:spcAft>
                <a:spcPts val="0"/>
              </a:spcAft>
              <a:buFont typeface="Wingdings" pitchFamily="2" charset="2"/>
              <a:buChar char="Ø"/>
              <a:defRPr/>
            </a:pPr>
            <a:r>
              <a:rPr lang="en-US" sz="2000" dirty="0">
                <a:solidFill>
                  <a:srgbClr val="0070C0"/>
                </a:solidFill>
                <a:latin typeface="Times New Roman" pitchFamily="18" charset="0"/>
                <a:cs typeface="Times New Roman" pitchFamily="18" charset="0"/>
              </a:rPr>
              <a:t>These are one piece liners available as disk or a ring of rubber or plastic</a:t>
            </a:r>
            <a:r>
              <a:rPr lang="en-US" sz="2000" dirty="0" smtClean="0">
                <a:solidFill>
                  <a:srgbClr val="0070C0"/>
                </a:solidFill>
                <a:latin typeface="Times New Roman" pitchFamily="18" charset="0"/>
                <a:cs typeface="Times New Roman" pitchFamily="18" charset="0"/>
              </a:rPr>
              <a:t>.</a:t>
            </a:r>
            <a:endParaRPr lang="en-US" sz="2000" dirty="0">
              <a:solidFill>
                <a:srgbClr val="0070C0"/>
              </a:solidFill>
              <a:latin typeface="Times New Roman" pitchFamily="18" charset="0"/>
              <a:cs typeface="Times New Roman" pitchFamily="18" charset="0"/>
            </a:endParaRPr>
          </a:p>
          <a:p>
            <a:pPr fontAlgn="auto">
              <a:spcBef>
                <a:spcPts val="0"/>
              </a:spcBef>
              <a:spcAft>
                <a:spcPts val="0"/>
              </a:spcAft>
              <a:buFont typeface="Wingdings" pitchFamily="2" charset="2"/>
              <a:buChar char="Ø"/>
              <a:defRPr/>
            </a:pPr>
            <a:r>
              <a:rPr lang="en-US" sz="2000" dirty="0">
                <a:solidFill>
                  <a:srgbClr val="0070C0"/>
                </a:solidFill>
                <a:latin typeface="Times New Roman" pitchFamily="18" charset="0"/>
                <a:cs typeface="Times New Roman" pitchFamily="18" charset="0"/>
              </a:rPr>
              <a:t>It can be withstand high temperature sterilization.</a:t>
            </a:r>
          </a:p>
          <a:p>
            <a:pPr fontAlgn="auto">
              <a:spcBef>
                <a:spcPts val="0"/>
              </a:spcBef>
              <a:spcAft>
                <a:spcPts val="0"/>
              </a:spcAft>
              <a:buFont typeface="Wingdings" pitchFamily="2" charset="2"/>
              <a:buChar char="Ø"/>
              <a:defRPr/>
            </a:pPr>
            <a:endParaRPr lang="en-US" sz="2000" dirty="0">
              <a:solidFill>
                <a:srgbClr val="0070C0"/>
              </a:solidFill>
              <a:latin typeface="Times New Roman" pitchFamily="18" charset="0"/>
              <a:cs typeface="Times New Roman" pitchFamily="18" charset="0"/>
            </a:endParaRPr>
          </a:p>
          <a:p>
            <a:pPr marL="514350" indent="-514350" fontAlgn="auto">
              <a:spcBef>
                <a:spcPts val="0"/>
              </a:spcBef>
              <a:spcAft>
                <a:spcPts val="0"/>
              </a:spcAft>
              <a:buFontTx/>
              <a:buAutoNum type="arabicPeriod" startAt="2"/>
              <a:defRPr/>
            </a:pPr>
            <a:r>
              <a:rPr lang="en-US" sz="2000" dirty="0">
                <a:solidFill>
                  <a:srgbClr val="0070C0"/>
                </a:solidFill>
                <a:latin typeface="Times New Roman" pitchFamily="18" charset="0"/>
                <a:cs typeface="Times New Roman" pitchFamily="18" charset="0"/>
              </a:rPr>
              <a:t>Heterogeneous liners</a:t>
            </a:r>
          </a:p>
          <a:p>
            <a:pPr marL="514350" indent="-514350" fontAlgn="auto">
              <a:spcBef>
                <a:spcPts val="0"/>
              </a:spcBef>
              <a:spcAft>
                <a:spcPts val="0"/>
              </a:spcAft>
              <a:buFontTx/>
              <a:buAutoNum type="arabicPeriod" startAt="2"/>
              <a:defRPr/>
            </a:pPr>
            <a:endParaRPr lang="en-US" sz="2000" dirty="0">
              <a:solidFill>
                <a:srgbClr val="0070C0"/>
              </a:solidFill>
              <a:latin typeface="Times New Roman" pitchFamily="18" charset="0"/>
              <a:cs typeface="Times New Roman" pitchFamily="18" charset="0"/>
            </a:endParaRPr>
          </a:p>
          <a:p>
            <a:pPr fontAlgn="auto">
              <a:spcBef>
                <a:spcPts val="0"/>
              </a:spcBef>
              <a:spcAft>
                <a:spcPts val="0"/>
              </a:spcAft>
              <a:buFont typeface="Wingdings" pitchFamily="2" charset="2"/>
              <a:buChar char="Ø"/>
              <a:defRPr/>
            </a:pPr>
            <a:r>
              <a:rPr lang="en-US" sz="2000" dirty="0">
                <a:solidFill>
                  <a:srgbClr val="0070C0"/>
                </a:solidFill>
                <a:latin typeface="Times New Roman" pitchFamily="18" charset="0"/>
                <a:cs typeface="Times New Roman" pitchFamily="18" charset="0"/>
              </a:rPr>
              <a:t>These are composed of layers of different materials chosen for specific requirements.</a:t>
            </a:r>
          </a:p>
          <a:p>
            <a:pPr fontAlgn="auto">
              <a:spcBef>
                <a:spcPts val="0"/>
              </a:spcBef>
              <a:spcAft>
                <a:spcPts val="0"/>
              </a:spcAft>
              <a:buFont typeface="Wingdings" pitchFamily="2" charset="2"/>
              <a:buChar char="Ø"/>
              <a:defRPr/>
            </a:pPr>
            <a:endParaRPr lang="en-US" sz="2000" dirty="0">
              <a:solidFill>
                <a:srgbClr val="0070C0"/>
              </a:solidFill>
              <a:latin typeface="Times New Roman" pitchFamily="18" charset="0"/>
              <a:cs typeface="Times New Roman" pitchFamily="18" charset="0"/>
            </a:endParaRPr>
          </a:p>
          <a:p>
            <a:pPr fontAlgn="auto">
              <a:spcBef>
                <a:spcPts val="0"/>
              </a:spcBef>
              <a:spcAft>
                <a:spcPts val="0"/>
              </a:spcAft>
              <a:buFont typeface="Wingdings" pitchFamily="2" charset="2"/>
              <a:buChar char="Ø"/>
              <a:defRPr/>
            </a:pPr>
            <a:r>
              <a:rPr lang="en-US" sz="2000" dirty="0">
                <a:solidFill>
                  <a:srgbClr val="0070C0"/>
                </a:solidFill>
                <a:latin typeface="Times New Roman" pitchFamily="18" charset="0"/>
                <a:cs typeface="Times New Roman" pitchFamily="18" charset="0"/>
              </a:rPr>
              <a:t>It consists of facing and backing. Facing is in contact with product and backing provides questioning effect.</a:t>
            </a:r>
          </a:p>
        </p:txBody>
      </p:sp>
      <p:pic>
        <p:nvPicPr>
          <p:cNvPr id="3" name="Рисунок 2"/>
          <p:cNvPicPr>
            <a:picLocks noChangeAspect="1"/>
          </p:cNvPicPr>
          <p:nvPr/>
        </p:nvPicPr>
        <p:blipFill>
          <a:blip r:embed="rId2"/>
          <a:stretch>
            <a:fillRect/>
          </a:stretch>
        </p:blipFill>
        <p:spPr>
          <a:xfrm>
            <a:off x="8775160" y="0"/>
            <a:ext cx="1624369" cy="1443872"/>
          </a:xfrm>
          <a:prstGeom prst="rect">
            <a:avLst/>
          </a:prstGeom>
          <a:ln>
            <a:noFill/>
          </a:ln>
          <a:effectLst>
            <a:softEdge rad="112500"/>
          </a:effectLst>
        </p:spPr>
      </p:pic>
      <p:pic>
        <p:nvPicPr>
          <p:cNvPr id="4" name="Рисунок 3"/>
          <p:cNvPicPr>
            <a:picLocks noChangeAspect="1"/>
          </p:cNvPicPr>
          <p:nvPr/>
        </p:nvPicPr>
        <p:blipFill>
          <a:blip r:embed="rId3"/>
          <a:stretch>
            <a:fillRect/>
          </a:stretch>
        </p:blipFill>
        <p:spPr>
          <a:xfrm>
            <a:off x="7754505" y="1599231"/>
            <a:ext cx="1832840" cy="1467626"/>
          </a:xfrm>
          <a:prstGeom prst="rect">
            <a:avLst/>
          </a:prstGeom>
          <a:ln>
            <a:noFill/>
          </a:ln>
          <a:effectLst>
            <a:softEdge rad="112500"/>
          </a:effectLst>
        </p:spPr>
      </p:pic>
      <p:pic>
        <p:nvPicPr>
          <p:cNvPr id="5" name="Рисунок 4"/>
          <p:cNvPicPr>
            <a:picLocks noChangeAspect="1"/>
          </p:cNvPicPr>
          <p:nvPr/>
        </p:nvPicPr>
        <p:blipFill>
          <a:blip r:embed="rId4"/>
          <a:stretch>
            <a:fillRect/>
          </a:stretch>
        </p:blipFill>
        <p:spPr>
          <a:xfrm>
            <a:off x="9873674" y="1599231"/>
            <a:ext cx="1761170" cy="1467626"/>
          </a:xfrm>
          <a:prstGeom prst="rect">
            <a:avLst/>
          </a:prstGeom>
          <a:ln>
            <a:noFill/>
          </a:ln>
          <a:effectLst>
            <a:softEdge rad="112500"/>
          </a:effectLst>
        </p:spPr>
      </p:pic>
      <p:pic>
        <p:nvPicPr>
          <p:cNvPr id="6" name="Рисунок 5"/>
          <p:cNvPicPr>
            <a:picLocks noChangeAspect="1"/>
          </p:cNvPicPr>
          <p:nvPr/>
        </p:nvPicPr>
        <p:blipFill>
          <a:blip r:embed="rId5"/>
          <a:stretch>
            <a:fillRect/>
          </a:stretch>
        </p:blipFill>
        <p:spPr>
          <a:xfrm>
            <a:off x="8051671" y="3506311"/>
            <a:ext cx="3583173" cy="2395726"/>
          </a:xfrm>
          <a:prstGeom prst="rect">
            <a:avLst/>
          </a:prstGeom>
          <a:ln>
            <a:noFill/>
          </a:ln>
          <a:effectLst>
            <a:softEdge rad="112500"/>
          </a:effectLst>
        </p:spPr>
      </p:pic>
    </p:spTree>
    <p:extLst>
      <p:ext uri="{BB962C8B-B14F-4D97-AF65-F5344CB8AC3E}">
        <p14:creationId xmlns:p14="http://schemas.microsoft.com/office/powerpoint/2010/main" val="23204710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489635" y="288509"/>
            <a:ext cx="11168258" cy="1015663"/>
          </a:xfrm>
          <a:prstGeom prst="rect">
            <a:avLst/>
          </a:prstGeom>
          <a:noFill/>
          <a:ln w="9525">
            <a:noFill/>
            <a:miter lim="800000"/>
            <a:headEnd/>
            <a:tailEnd/>
          </a:ln>
        </p:spPr>
        <p:txBody>
          <a:bodyPr wrap="square">
            <a:spAutoFit/>
          </a:bodyPr>
          <a:lstStyle/>
          <a:p>
            <a:pPr defTabSz="914400">
              <a:buFont typeface="Wingdings" pitchFamily="2" charset="2"/>
              <a:buChar char="§"/>
            </a:pPr>
            <a:endParaRPr lang="en-US" sz="2000" dirty="0" smtClean="0">
              <a:solidFill>
                <a:srgbClr val="0070C0"/>
              </a:solidFill>
              <a:latin typeface="Century Schoolbook" pitchFamily="18" charset="0"/>
            </a:endParaRPr>
          </a:p>
          <a:p>
            <a:pPr defTabSz="914400">
              <a:buFont typeface="Wingdings" pitchFamily="2" charset="2"/>
              <a:buChar char="§"/>
            </a:pPr>
            <a:r>
              <a:rPr lang="en-US" sz="2000" dirty="0" smtClean="0">
                <a:solidFill>
                  <a:srgbClr val="0070C0"/>
                </a:solidFill>
                <a:latin typeface="Century Schoolbook" pitchFamily="18" charset="0"/>
              </a:rPr>
              <a:t>Rubber </a:t>
            </a:r>
            <a:r>
              <a:rPr lang="en-US" sz="2000" dirty="0">
                <a:solidFill>
                  <a:srgbClr val="0070C0"/>
                </a:solidFill>
                <a:latin typeface="Century Schoolbook" pitchFamily="18" charset="0"/>
              </a:rPr>
              <a:t>is  used mainly for the construction of closure meant for vials, transfusion fluid bottles, dropping bottles and as washers in many other types of product</a:t>
            </a:r>
            <a:r>
              <a:rPr lang="en-US" sz="2000" dirty="0" smtClean="0">
                <a:solidFill>
                  <a:srgbClr val="0070C0"/>
                </a:solidFill>
                <a:latin typeface="Century Schoolbook" pitchFamily="18" charset="0"/>
              </a:rPr>
              <a:t>.</a:t>
            </a:r>
            <a:endParaRPr lang="en-US" dirty="0">
              <a:solidFill>
                <a:prstClr val="black"/>
              </a:solidFill>
              <a:latin typeface="Century Schoolbook" pitchFamily="18" charset="0"/>
            </a:endParaRPr>
          </a:p>
        </p:txBody>
      </p:sp>
      <p:sp>
        <p:nvSpPr>
          <p:cNvPr id="3" name="Прямоугольник 2"/>
          <p:cNvSpPr/>
          <p:nvPr/>
        </p:nvSpPr>
        <p:spPr>
          <a:xfrm>
            <a:off x="201706" y="1890271"/>
            <a:ext cx="6096000" cy="4001095"/>
          </a:xfrm>
          <a:prstGeom prst="rect">
            <a:avLst/>
          </a:prstGeom>
        </p:spPr>
        <p:txBody>
          <a:bodyPr>
            <a:spAutoFit/>
          </a:bodyPr>
          <a:lstStyle/>
          <a:p>
            <a:pPr defTabSz="914400"/>
            <a:r>
              <a:rPr lang="en-US" sz="2000" dirty="0">
                <a:solidFill>
                  <a:srgbClr val="FF0000"/>
                </a:solidFill>
                <a:latin typeface="Times New Roman" panose="02020603050405020304" pitchFamily="18" charset="0"/>
                <a:cs typeface="Times New Roman" panose="02020603050405020304" pitchFamily="18" charset="0"/>
              </a:rPr>
              <a:t>BUTYL RUBBER:</a:t>
            </a:r>
          </a:p>
          <a:p>
            <a:pPr defTabSz="914400"/>
            <a:r>
              <a:rPr lang="en-US" dirty="0">
                <a:solidFill>
                  <a:srgbClr val="FF0000"/>
                </a:solidFill>
                <a:latin typeface="Times New Roman" panose="02020603050405020304" pitchFamily="18" charset="0"/>
                <a:cs typeface="Times New Roman" panose="02020603050405020304" pitchFamily="18" charset="0"/>
              </a:rPr>
              <a:t> </a:t>
            </a:r>
          </a:p>
          <a:p>
            <a:pPr defTabSz="914400"/>
            <a:r>
              <a:rPr lang="en-US" b="1" dirty="0">
                <a:solidFill>
                  <a:srgbClr val="0070C0"/>
                </a:solidFill>
                <a:latin typeface="Times New Roman" panose="02020603050405020304" pitchFamily="18" charset="0"/>
                <a:cs typeface="Times New Roman" panose="02020603050405020304" pitchFamily="18" charset="0"/>
              </a:rPr>
              <a:t>Advantages:</a:t>
            </a:r>
          </a:p>
          <a:p>
            <a:pPr defTabSz="914400"/>
            <a:endParaRPr lang="en-US" dirty="0">
              <a:solidFill>
                <a:srgbClr val="0070C0"/>
              </a:solidFill>
              <a:latin typeface="Times New Roman" panose="02020603050405020304" pitchFamily="18" charset="0"/>
              <a:cs typeface="Times New Roman" panose="02020603050405020304" pitchFamily="18" charset="0"/>
            </a:endParaRPr>
          </a:p>
          <a:p>
            <a:pPr defTabSz="914400">
              <a:buFont typeface="Wingdings" pitchFamily="2" charset="2"/>
              <a:buChar char="Ø"/>
            </a:pPr>
            <a:r>
              <a:rPr lang="en-US" dirty="0" smtClean="0">
                <a:solidFill>
                  <a:srgbClr val="0070C0"/>
                </a:solidFill>
                <a:latin typeface="Times New Roman" panose="02020603050405020304" pitchFamily="18" charset="0"/>
                <a:cs typeface="Times New Roman" panose="02020603050405020304" pitchFamily="18" charset="0"/>
              </a:rPr>
              <a:t>Water </a:t>
            </a:r>
            <a:r>
              <a:rPr lang="en-US" dirty="0">
                <a:solidFill>
                  <a:srgbClr val="0070C0"/>
                </a:solidFill>
                <a:latin typeface="Times New Roman" panose="02020603050405020304" pitchFamily="18" charset="0"/>
                <a:cs typeface="Times New Roman" panose="02020603050405020304" pitchFamily="18" charset="0"/>
              </a:rPr>
              <a:t>Permeability to water vapor .</a:t>
            </a:r>
          </a:p>
          <a:p>
            <a:pPr defTabSz="914400">
              <a:buFont typeface="Wingdings" pitchFamily="2" charset="2"/>
              <a:buChar char="Ø"/>
            </a:pPr>
            <a:r>
              <a:rPr lang="en-US" dirty="0" smtClean="0">
                <a:solidFill>
                  <a:srgbClr val="0070C0"/>
                </a:solidFill>
                <a:latin typeface="Times New Roman" panose="02020603050405020304" pitchFamily="18" charset="0"/>
                <a:cs typeface="Times New Roman" panose="02020603050405020304" pitchFamily="18" charset="0"/>
              </a:rPr>
              <a:t>absorption </a:t>
            </a:r>
            <a:r>
              <a:rPr lang="en-US" dirty="0">
                <a:solidFill>
                  <a:srgbClr val="0070C0"/>
                </a:solidFill>
                <a:latin typeface="Times New Roman" panose="02020603050405020304" pitchFamily="18" charset="0"/>
                <a:cs typeface="Times New Roman" panose="02020603050405020304" pitchFamily="18" charset="0"/>
              </a:rPr>
              <a:t>is very low.</a:t>
            </a:r>
          </a:p>
          <a:p>
            <a:pPr defTabSz="914400">
              <a:buFont typeface="Wingdings" pitchFamily="2" charset="2"/>
              <a:buChar char="Ø"/>
            </a:pPr>
            <a:r>
              <a:rPr lang="en-US" dirty="0">
                <a:solidFill>
                  <a:srgbClr val="0070C0"/>
                </a:solidFill>
                <a:latin typeface="Times New Roman" panose="02020603050405020304" pitchFamily="18" charset="0"/>
                <a:cs typeface="Times New Roman" panose="02020603050405020304" pitchFamily="18" charset="0"/>
              </a:rPr>
              <a:t>They are relatively cheaper compared to other synthetic rubbers.</a:t>
            </a:r>
          </a:p>
          <a:p>
            <a:pPr defTabSz="914400"/>
            <a:endParaRPr lang="en-US" dirty="0" smtClean="0">
              <a:solidFill>
                <a:srgbClr val="0070C0"/>
              </a:solidFill>
              <a:latin typeface="Times New Roman" panose="02020603050405020304" pitchFamily="18" charset="0"/>
              <a:cs typeface="Times New Roman" panose="02020603050405020304" pitchFamily="18" charset="0"/>
            </a:endParaRPr>
          </a:p>
          <a:p>
            <a:pPr defTabSz="914400"/>
            <a:r>
              <a:rPr lang="en-US" dirty="0" smtClean="0">
                <a:solidFill>
                  <a:srgbClr val="0070C0"/>
                </a:solidFill>
                <a:latin typeface="Times New Roman" panose="02020603050405020304" pitchFamily="18" charset="0"/>
                <a:cs typeface="Times New Roman" panose="02020603050405020304" pitchFamily="18" charset="0"/>
              </a:rPr>
              <a:t> </a:t>
            </a:r>
            <a:r>
              <a:rPr lang="en-US" b="1" dirty="0">
                <a:solidFill>
                  <a:srgbClr val="0070C0"/>
                </a:solidFill>
                <a:latin typeface="Times New Roman" panose="02020603050405020304" pitchFamily="18" charset="0"/>
                <a:cs typeface="Times New Roman" panose="02020603050405020304" pitchFamily="18" charset="0"/>
              </a:rPr>
              <a:t>Disadvantages:</a:t>
            </a:r>
          </a:p>
          <a:p>
            <a:pPr defTabSz="914400">
              <a:buFont typeface="Wingdings" pitchFamily="2" charset="2"/>
              <a:buChar char="Ø"/>
            </a:pPr>
            <a:endParaRPr lang="en-US" dirty="0">
              <a:solidFill>
                <a:srgbClr val="0070C0"/>
              </a:solidFill>
              <a:latin typeface="Times New Roman" panose="02020603050405020304" pitchFamily="18" charset="0"/>
              <a:cs typeface="Times New Roman" panose="02020603050405020304" pitchFamily="18" charset="0"/>
            </a:endParaRPr>
          </a:p>
          <a:p>
            <a:pPr defTabSz="914400">
              <a:buFont typeface="Wingdings" pitchFamily="2" charset="2"/>
              <a:buChar char="Ø"/>
            </a:pPr>
            <a:r>
              <a:rPr lang="en-US" dirty="0">
                <a:solidFill>
                  <a:srgbClr val="0070C0"/>
                </a:solidFill>
                <a:latin typeface="Times New Roman" panose="02020603050405020304" pitchFamily="18" charset="0"/>
                <a:cs typeface="Times New Roman" panose="02020603050405020304" pitchFamily="18" charset="0"/>
              </a:rPr>
              <a:t>Slow decomposition takes place above 130</a:t>
            </a:r>
            <a:r>
              <a:rPr lang="en-US" baseline="30000" dirty="0">
                <a:solidFill>
                  <a:srgbClr val="0070C0"/>
                </a:solidFill>
                <a:latin typeface="Times New Roman" panose="02020603050405020304" pitchFamily="18" charset="0"/>
                <a:cs typeface="Times New Roman" panose="02020603050405020304" pitchFamily="18" charset="0"/>
              </a:rPr>
              <a:t>0</a:t>
            </a:r>
            <a:r>
              <a:rPr lang="en-US" dirty="0">
                <a:solidFill>
                  <a:srgbClr val="0070C0"/>
                </a:solidFill>
                <a:latin typeface="Times New Roman" panose="02020603050405020304" pitchFamily="18" charset="0"/>
                <a:cs typeface="Times New Roman" panose="02020603050405020304" pitchFamily="18" charset="0"/>
              </a:rPr>
              <a:t>C.</a:t>
            </a:r>
          </a:p>
          <a:p>
            <a:pPr defTabSz="914400">
              <a:buFont typeface="Wingdings" pitchFamily="2" charset="2"/>
              <a:buChar char="Ø"/>
            </a:pPr>
            <a:r>
              <a:rPr lang="en-US" dirty="0">
                <a:solidFill>
                  <a:srgbClr val="0070C0"/>
                </a:solidFill>
                <a:latin typeface="Times New Roman" panose="02020603050405020304" pitchFamily="18" charset="0"/>
                <a:cs typeface="Times New Roman" panose="02020603050405020304" pitchFamily="18" charset="0"/>
              </a:rPr>
              <a:t>Oil and solvent resistance is not very good.</a:t>
            </a:r>
          </a:p>
          <a:p>
            <a:pPr defTabSz="914400">
              <a:buFont typeface="Wingdings" pitchFamily="2" charset="2"/>
              <a:buChar char="Ø"/>
            </a:pPr>
            <a:endParaRPr lang="en-US" dirty="0">
              <a:solidFill>
                <a:srgbClr val="0070C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5313342" y="4487683"/>
            <a:ext cx="2698913" cy="1940826"/>
          </a:xfrm>
          <a:prstGeom prst="rect">
            <a:avLst/>
          </a:prstGeom>
          <a:ln>
            <a:noFill/>
          </a:ln>
          <a:effectLst>
            <a:softEdge rad="112500"/>
          </a:effectLst>
        </p:spPr>
      </p:pic>
      <p:pic>
        <p:nvPicPr>
          <p:cNvPr id="5" name="Рисунок 4"/>
          <p:cNvPicPr>
            <a:picLocks noChangeAspect="1"/>
          </p:cNvPicPr>
          <p:nvPr/>
        </p:nvPicPr>
        <p:blipFill>
          <a:blip r:embed="rId3"/>
          <a:stretch>
            <a:fillRect/>
          </a:stretch>
        </p:blipFill>
        <p:spPr>
          <a:xfrm>
            <a:off x="5202149" y="1674039"/>
            <a:ext cx="2810107" cy="2722750"/>
          </a:xfrm>
          <a:prstGeom prst="rect">
            <a:avLst/>
          </a:prstGeom>
          <a:ln>
            <a:noFill/>
          </a:ln>
          <a:effectLst>
            <a:softEdge rad="112500"/>
          </a:effectLst>
        </p:spPr>
      </p:pic>
      <p:pic>
        <p:nvPicPr>
          <p:cNvPr id="6" name="Рисунок 5"/>
          <p:cNvPicPr>
            <a:picLocks noChangeAspect="1"/>
          </p:cNvPicPr>
          <p:nvPr/>
        </p:nvPicPr>
        <p:blipFill>
          <a:blip r:embed="rId4"/>
          <a:stretch>
            <a:fillRect/>
          </a:stretch>
        </p:blipFill>
        <p:spPr>
          <a:xfrm>
            <a:off x="8012255" y="1674039"/>
            <a:ext cx="3645638" cy="3937268"/>
          </a:xfrm>
          <a:prstGeom prst="rect">
            <a:avLst/>
          </a:prstGeom>
          <a:ln>
            <a:noFill/>
          </a:ln>
          <a:effectLst>
            <a:softEdge rad="112500"/>
          </a:effectLst>
        </p:spPr>
      </p:pic>
      <p:sp>
        <p:nvSpPr>
          <p:cNvPr id="7" name="Прямоугольник 6"/>
          <p:cNvSpPr/>
          <p:nvPr/>
        </p:nvSpPr>
        <p:spPr>
          <a:xfrm>
            <a:off x="513069" y="158437"/>
            <a:ext cx="1172116" cy="369332"/>
          </a:xfrm>
          <a:prstGeom prst="rect">
            <a:avLst/>
          </a:prstGeom>
        </p:spPr>
        <p:txBody>
          <a:bodyPr wrap="none">
            <a:spAutoFit/>
          </a:bodyPr>
          <a:lstStyle/>
          <a:p>
            <a:r>
              <a:rPr lang="en-US" dirty="0">
                <a:solidFill>
                  <a:srgbClr val="FF0000"/>
                </a:solidFill>
                <a:latin typeface="Times New Roman" panose="02020603050405020304" pitchFamily="18" charset="0"/>
                <a:cs typeface="Times New Roman" panose="02020603050405020304" pitchFamily="18" charset="0"/>
              </a:rPr>
              <a:t>RUBBER:</a:t>
            </a:r>
            <a:endParaRPr lang="en-US" sz="1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07124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207818" y="197315"/>
            <a:ext cx="2840182" cy="461665"/>
          </a:xfrm>
          <a:prstGeom prst="rect">
            <a:avLst/>
          </a:prstGeom>
          <a:noFill/>
          <a:ln w="9525">
            <a:noFill/>
            <a:miter lim="800000"/>
            <a:headEnd/>
            <a:tailEnd/>
          </a:ln>
        </p:spPr>
        <p:txBody>
          <a:bodyPr wrap="square">
            <a:spAutoFit/>
          </a:bodyPr>
          <a:lstStyle/>
          <a:p>
            <a:pPr defTabSz="914400"/>
            <a:r>
              <a:rPr lang="en-US" sz="2400" dirty="0">
                <a:solidFill>
                  <a:srgbClr val="FF0000"/>
                </a:solidFill>
                <a:latin typeface="Times New Roman" panose="02020603050405020304" pitchFamily="18" charset="0"/>
                <a:cs typeface="Times New Roman" panose="02020603050405020304" pitchFamily="18" charset="0"/>
              </a:rPr>
              <a:t>NITRILE RUBBER</a:t>
            </a:r>
            <a:r>
              <a:rPr lang="en-US" sz="2400" dirty="0" smtClean="0">
                <a:solidFill>
                  <a:srgbClr val="FF0000"/>
                </a:solidFill>
                <a:latin typeface="Times New Roman" panose="02020603050405020304" pitchFamily="18" charset="0"/>
                <a:cs typeface="Times New Roman" panose="02020603050405020304" pitchFamily="18" charset="0"/>
              </a:rPr>
              <a:t>:</a:t>
            </a:r>
            <a:endParaRPr lang="en-US" sz="2400" dirty="0">
              <a:solidFill>
                <a:srgbClr val="FF0000"/>
              </a:solidFill>
              <a:latin typeface="Times New Roman" panose="02020603050405020304" pitchFamily="18" charset="0"/>
              <a:cs typeface="Times New Roman" panose="02020603050405020304" pitchFamily="18" charset="0"/>
            </a:endParaRPr>
          </a:p>
        </p:txBody>
      </p:sp>
      <p:sp>
        <p:nvSpPr>
          <p:cNvPr id="3" name="Rectangle 2"/>
          <p:cNvSpPr>
            <a:spLocks noChangeArrowheads="1"/>
          </p:cNvSpPr>
          <p:nvPr/>
        </p:nvSpPr>
        <p:spPr bwMode="auto">
          <a:xfrm>
            <a:off x="304800" y="584200"/>
            <a:ext cx="6465455" cy="3139321"/>
          </a:xfrm>
          <a:prstGeom prst="rect">
            <a:avLst/>
          </a:prstGeom>
          <a:noFill/>
          <a:ln w="9525">
            <a:noFill/>
            <a:miter lim="800000"/>
            <a:headEnd/>
            <a:tailEnd/>
          </a:ln>
        </p:spPr>
        <p:txBody>
          <a:bodyPr wrap="square">
            <a:spAutoFit/>
          </a:bodyPr>
          <a:lstStyle/>
          <a:p>
            <a:pPr defTabSz="914400"/>
            <a:r>
              <a:rPr lang="en-US" sz="2000" b="1" dirty="0">
                <a:solidFill>
                  <a:srgbClr val="0070C0"/>
                </a:solidFill>
                <a:latin typeface="Times New Roman" panose="02020603050405020304" pitchFamily="18" charset="0"/>
                <a:cs typeface="Times New Roman" panose="02020603050405020304" pitchFamily="18" charset="0"/>
              </a:rPr>
              <a:t>Advantages:</a:t>
            </a:r>
          </a:p>
          <a:p>
            <a:pPr defTabSz="914400">
              <a:buFont typeface="Wingdings" pitchFamily="2" charset="2"/>
              <a:buChar char="Ø"/>
            </a:pPr>
            <a:endParaRPr lang="en-US" sz="2000" dirty="0">
              <a:solidFill>
                <a:srgbClr val="0070C0"/>
              </a:solidFill>
              <a:latin typeface="Times New Roman" panose="02020603050405020304" pitchFamily="18" charset="0"/>
              <a:cs typeface="Times New Roman" panose="02020603050405020304" pitchFamily="18" charset="0"/>
            </a:endParaRPr>
          </a:p>
          <a:p>
            <a:pPr defTabSz="914400">
              <a:buFont typeface="Wingdings" pitchFamily="2" charset="2"/>
              <a:buChar char="Ø"/>
            </a:pPr>
            <a:r>
              <a:rPr lang="en-US" sz="2000" dirty="0">
                <a:solidFill>
                  <a:srgbClr val="0070C0"/>
                </a:solidFill>
                <a:latin typeface="Times New Roman" panose="02020603050405020304" pitchFamily="18" charset="0"/>
                <a:cs typeface="Times New Roman" panose="02020603050405020304" pitchFamily="18" charset="0"/>
              </a:rPr>
              <a:t>Oil resistant due to polar nitrile group.</a:t>
            </a:r>
          </a:p>
          <a:p>
            <a:pPr defTabSz="914400">
              <a:buFont typeface="Wingdings" pitchFamily="2" charset="2"/>
              <a:buChar char="Ø"/>
            </a:pPr>
            <a:r>
              <a:rPr lang="en-US" sz="2000" dirty="0">
                <a:solidFill>
                  <a:srgbClr val="0070C0"/>
                </a:solidFill>
                <a:latin typeface="Times New Roman" panose="02020603050405020304" pitchFamily="18" charset="0"/>
                <a:cs typeface="Times New Roman" panose="02020603050405020304" pitchFamily="18" charset="0"/>
              </a:rPr>
              <a:t>Heat resistant</a:t>
            </a:r>
            <a:r>
              <a:rPr lang="en-US" sz="2000" dirty="0" smtClean="0">
                <a:solidFill>
                  <a:srgbClr val="0070C0"/>
                </a:solidFill>
                <a:latin typeface="Times New Roman" panose="02020603050405020304" pitchFamily="18" charset="0"/>
                <a:cs typeface="Times New Roman" panose="02020603050405020304" pitchFamily="18" charset="0"/>
              </a:rPr>
              <a:t>.</a:t>
            </a:r>
          </a:p>
          <a:p>
            <a:pPr defTabSz="914400"/>
            <a:endParaRPr lang="en-US" sz="2000" dirty="0" smtClean="0">
              <a:solidFill>
                <a:srgbClr val="0070C0"/>
              </a:solidFill>
              <a:latin typeface="Times New Roman" panose="02020603050405020304" pitchFamily="18" charset="0"/>
              <a:cs typeface="Times New Roman" panose="02020603050405020304" pitchFamily="18" charset="0"/>
            </a:endParaRPr>
          </a:p>
          <a:p>
            <a:r>
              <a:rPr lang="en-US" sz="2000" b="1" dirty="0">
                <a:solidFill>
                  <a:srgbClr val="0070C0"/>
                </a:solidFill>
                <a:latin typeface="Times New Roman" panose="02020603050405020304" pitchFamily="18" charset="0"/>
                <a:cs typeface="Times New Roman" panose="02020603050405020304" pitchFamily="18" charset="0"/>
              </a:rPr>
              <a:t>Disadvantages:</a:t>
            </a:r>
          </a:p>
          <a:p>
            <a:endParaRPr lang="en-US" sz="2000" b="1" dirty="0">
              <a:solidFill>
                <a:srgbClr val="0070C0"/>
              </a:solidFill>
              <a:latin typeface="Times New Roman" panose="02020603050405020304" pitchFamily="18" charset="0"/>
              <a:cs typeface="Times New Roman" panose="02020603050405020304" pitchFamily="18" charset="0"/>
            </a:endParaRPr>
          </a:p>
          <a:p>
            <a:pPr>
              <a:buFont typeface="Wingdings" pitchFamily="2" charset="2"/>
              <a:buChar char="Ø"/>
            </a:pPr>
            <a:r>
              <a:rPr lang="en-US" sz="2000" b="1" dirty="0">
                <a:solidFill>
                  <a:srgbClr val="0070C0"/>
                </a:solidFill>
                <a:latin typeface="Times New Roman" panose="02020603050405020304" pitchFamily="18" charset="0"/>
                <a:cs typeface="Times New Roman" panose="02020603050405020304" pitchFamily="18" charset="0"/>
              </a:rPr>
              <a:t>Absorption of  bactericide and leaching of extractives are considerable.</a:t>
            </a:r>
          </a:p>
          <a:p>
            <a:pPr defTabSz="914400">
              <a:buFont typeface="Wingdings" pitchFamily="2" charset="2"/>
              <a:buChar char="Ø"/>
            </a:pPr>
            <a:endParaRPr lang="en-US" dirty="0">
              <a:solidFill>
                <a:srgbClr val="0070C0"/>
              </a:solidFill>
              <a:latin typeface="Times New Roman" panose="02020603050405020304" pitchFamily="18" charset="0"/>
              <a:cs typeface="Times New Roman" panose="02020603050405020304" pitchFamily="18" charset="0"/>
            </a:endParaRPr>
          </a:p>
        </p:txBody>
      </p:sp>
      <p:sp>
        <p:nvSpPr>
          <p:cNvPr id="5" name="TextBox 5"/>
          <p:cNvSpPr txBox="1">
            <a:spLocks noChangeArrowheads="1"/>
          </p:cNvSpPr>
          <p:nvPr/>
        </p:nvSpPr>
        <p:spPr bwMode="auto">
          <a:xfrm>
            <a:off x="304800" y="3733800"/>
            <a:ext cx="5127625" cy="2492375"/>
          </a:xfrm>
          <a:prstGeom prst="rect">
            <a:avLst/>
          </a:prstGeom>
          <a:noFill/>
          <a:ln w="9525">
            <a:noFill/>
            <a:miter lim="800000"/>
            <a:headEnd/>
            <a:tailEnd/>
          </a:ln>
        </p:spPr>
        <p:txBody>
          <a:bodyPr>
            <a:spAutoFit/>
          </a:bodyPr>
          <a:lstStyle/>
          <a:p>
            <a:r>
              <a:rPr lang="en-US" sz="2400" dirty="0">
                <a:solidFill>
                  <a:srgbClr val="FF0000"/>
                </a:solidFill>
                <a:latin typeface="Times New Roman" panose="02020603050405020304" pitchFamily="18" charset="0"/>
                <a:cs typeface="Times New Roman" panose="02020603050405020304" pitchFamily="18" charset="0"/>
              </a:rPr>
              <a:t>CHLOROPRENE RUBBERS:</a:t>
            </a:r>
          </a:p>
          <a:p>
            <a:pPr defTabSz="914400"/>
            <a:endParaRPr lang="en-US" sz="2800" dirty="0">
              <a:solidFill>
                <a:srgbClr val="FFC000"/>
              </a:solidFill>
              <a:latin typeface="Century Schoolbook" pitchFamily="18" charset="0"/>
            </a:endParaRPr>
          </a:p>
          <a:p>
            <a:pPr defTabSz="914400"/>
            <a:r>
              <a:rPr lang="en-US" sz="2000" dirty="0" smtClean="0">
                <a:solidFill>
                  <a:srgbClr val="0070C0"/>
                </a:solidFill>
                <a:latin typeface="Times New Roman" panose="02020603050405020304" pitchFamily="18" charset="0"/>
                <a:cs typeface="Times New Roman" panose="02020603050405020304" pitchFamily="18" charset="0"/>
              </a:rPr>
              <a:t>Advantages:</a:t>
            </a:r>
          </a:p>
          <a:p>
            <a:pPr defTabSz="914400">
              <a:buFont typeface="Wingdings" pitchFamily="2" charset="2"/>
              <a:buChar char="Ø"/>
            </a:pPr>
            <a:endParaRPr lang="en-US" sz="2000" dirty="0">
              <a:solidFill>
                <a:srgbClr val="0070C0"/>
              </a:solidFill>
              <a:latin typeface="Times New Roman" panose="02020603050405020304" pitchFamily="18" charset="0"/>
              <a:cs typeface="Times New Roman" panose="02020603050405020304" pitchFamily="18" charset="0"/>
            </a:endParaRPr>
          </a:p>
          <a:p>
            <a:pPr defTabSz="914400">
              <a:buFont typeface="Wingdings" pitchFamily="2" charset="2"/>
              <a:buChar char="Ø"/>
            </a:pPr>
            <a:r>
              <a:rPr lang="en-US" sz="2000" dirty="0">
                <a:solidFill>
                  <a:srgbClr val="0070C0"/>
                </a:solidFill>
                <a:latin typeface="Times New Roman" panose="02020603050405020304" pitchFamily="18" charset="0"/>
                <a:cs typeface="Times New Roman" panose="02020603050405020304" pitchFamily="18" charset="0"/>
              </a:rPr>
              <a:t>Oil resistant.</a:t>
            </a:r>
          </a:p>
          <a:p>
            <a:pPr defTabSz="914400">
              <a:buFont typeface="Wingdings" pitchFamily="2" charset="2"/>
              <a:buChar char="Ø"/>
            </a:pPr>
            <a:r>
              <a:rPr lang="en-US" sz="2000" dirty="0">
                <a:solidFill>
                  <a:srgbClr val="0070C0"/>
                </a:solidFill>
                <a:latin typeface="Times New Roman" panose="02020603050405020304" pitchFamily="18" charset="0"/>
                <a:cs typeface="Times New Roman" panose="02020603050405020304" pitchFamily="18" charset="0"/>
              </a:rPr>
              <a:t>heat stability is good.</a:t>
            </a:r>
          </a:p>
          <a:p>
            <a:pPr defTabSz="914400">
              <a:buFont typeface="Wingdings" pitchFamily="2" charset="2"/>
              <a:buChar char="Ø"/>
            </a:pPr>
            <a:endParaRPr lang="en-US" sz="2000" dirty="0">
              <a:solidFill>
                <a:prstClr val="black"/>
              </a:solidFill>
              <a:latin typeface="Century Schoolbook" pitchFamily="18" charset="0"/>
            </a:endParaRPr>
          </a:p>
        </p:txBody>
      </p:sp>
      <p:pic>
        <p:nvPicPr>
          <p:cNvPr id="6" name="Picture 6" descr="images (94).jpg"/>
          <p:cNvPicPr>
            <a:picLocks noChangeAspect="1"/>
          </p:cNvPicPr>
          <p:nvPr/>
        </p:nvPicPr>
        <p:blipFill>
          <a:blip r:embed="rId2"/>
          <a:srcRect/>
          <a:stretch>
            <a:fillRect/>
          </a:stretch>
        </p:blipFill>
        <p:spPr bwMode="auto">
          <a:xfrm>
            <a:off x="7374371" y="990600"/>
            <a:ext cx="1885950" cy="1754909"/>
          </a:xfrm>
          <a:prstGeom prst="rect">
            <a:avLst/>
          </a:prstGeom>
          <a:ln>
            <a:noFill/>
          </a:ln>
          <a:effectLst>
            <a:softEdge rad="112500"/>
          </a:effectLst>
        </p:spPr>
      </p:pic>
      <p:pic>
        <p:nvPicPr>
          <p:cNvPr id="7" name="Picture 7" descr="images (95).jpg"/>
          <p:cNvPicPr>
            <a:picLocks noChangeAspect="1"/>
          </p:cNvPicPr>
          <p:nvPr/>
        </p:nvPicPr>
        <p:blipFill>
          <a:blip r:embed="rId3"/>
          <a:srcRect/>
          <a:stretch>
            <a:fillRect/>
          </a:stretch>
        </p:blipFill>
        <p:spPr bwMode="auto">
          <a:xfrm>
            <a:off x="9536546" y="848080"/>
            <a:ext cx="2479964" cy="2039947"/>
          </a:xfrm>
          <a:prstGeom prst="rect">
            <a:avLst/>
          </a:prstGeom>
          <a:ln>
            <a:noFill/>
          </a:ln>
          <a:effectLst>
            <a:softEdge rad="112500"/>
          </a:effectLst>
        </p:spPr>
      </p:pic>
      <p:pic>
        <p:nvPicPr>
          <p:cNvPr id="8" name="Picture 8" descr="images (97).jpg"/>
          <p:cNvPicPr>
            <a:picLocks noChangeAspect="1"/>
          </p:cNvPicPr>
          <p:nvPr/>
        </p:nvPicPr>
        <p:blipFill>
          <a:blip r:embed="rId4"/>
          <a:srcRect/>
          <a:stretch>
            <a:fillRect/>
          </a:stretch>
        </p:blipFill>
        <p:spPr bwMode="auto">
          <a:xfrm>
            <a:off x="6536603" y="4770221"/>
            <a:ext cx="1371600" cy="1239838"/>
          </a:xfrm>
          <a:prstGeom prst="rect">
            <a:avLst/>
          </a:prstGeom>
          <a:noFill/>
          <a:ln w="9525">
            <a:noFill/>
            <a:miter lim="800000"/>
            <a:headEnd/>
            <a:tailEnd/>
          </a:ln>
        </p:spPr>
      </p:pic>
      <p:pic>
        <p:nvPicPr>
          <p:cNvPr id="9" name="Picture 9" descr="images (98).jpg"/>
          <p:cNvPicPr>
            <a:picLocks noChangeAspect="1"/>
          </p:cNvPicPr>
          <p:nvPr/>
        </p:nvPicPr>
        <p:blipFill>
          <a:blip r:embed="rId5"/>
          <a:srcRect/>
          <a:stretch>
            <a:fillRect/>
          </a:stretch>
        </p:blipFill>
        <p:spPr bwMode="auto">
          <a:xfrm>
            <a:off x="10052628" y="4770221"/>
            <a:ext cx="1447800" cy="1447800"/>
          </a:xfrm>
          <a:prstGeom prst="rect">
            <a:avLst/>
          </a:prstGeom>
          <a:noFill/>
          <a:ln w="9525">
            <a:noFill/>
            <a:miter lim="800000"/>
            <a:headEnd/>
            <a:tailEnd/>
          </a:ln>
        </p:spPr>
      </p:pic>
    </p:spTree>
    <p:extLst>
      <p:ext uri="{BB962C8B-B14F-4D97-AF65-F5344CB8AC3E}">
        <p14:creationId xmlns:p14="http://schemas.microsoft.com/office/powerpoint/2010/main" val="39722764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997446100"/>
              </p:ext>
            </p:extLst>
          </p:nvPr>
        </p:nvGraphicFramePr>
        <p:xfrm>
          <a:off x="535708" y="972603"/>
          <a:ext cx="6096000" cy="31393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Прямоугольник 2"/>
          <p:cNvSpPr/>
          <p:nvPr/>
        </p:nvSpPr>
        <p:spPr>
          <a:xfrm>
            <a:off x="920958" y="510938"/>
            <a:ext cx="8380059" cy="461665"/>
          </a:xfrm>
          <a:prstGeom prst="rect">
            <a:avLst/>
          </a:prstGeom>
        </p:spPr>
        <p:txBody>
          <a:bodyPr wrap="square">
            <a:spAutoFit/>
          </a:bodyPr>
          <a:lstStyle/>
          <a:p>
            <a:r>
              <a:rPr lang="en-US" sz="2400" i="1" dirty="0">
                <a:solidFill>
                  <a:srgbClr val="00B050"/>
                </a:solidFill>
                <a:latin typeface="Times New Roman" panose="02020603050405020304" pitchFamily="18" charset="0"/>
                <a:cs typeface="Times New Roman" panose="02020603050405020304" pitchFamily="18" charset="0"/>
              </a:rPr>
              <a:t>TAMPER RESISTANT PACKAGING:</a:t>
            </a:r>
          </a:p>
        </p:txBody>
      </p:sp>
      <p:pic>
        <p:nvPicPr>
          <p:cNvPr id="5" name="Рисунок 4"/>
          <p:cNvPicPr>
            <a:picLocks noChangeAspect="1"/>
          </p:cNvPicPr>
          <p:nvPr/>
        </p:nvPicPr>
        <p:blipFill>
          <a:blip r:embed="rId7"/>
          <a:stretch>
            <a:fillRect/>
          </a:stretch>
        </p:blipFill>
        <p:spPr>
          <a:xfrm>
            <a:off x="7042150" y="1596736"/>
            <a:ext cx="4712277" cy="3141518"/>
          </a:xfrm>
          <a:prstGeom prst="rect">
            <a:avLst/>
          </a:prstGeom>
        </p:spPr>
      </p:pic>
      <p:pic>
        <p:nvPicPr>
          <p:cNvPr id="6" name="Рисунок 5"/>
          <p:cNvPicPr>
            <a:picLocks noChangeAspect="1"/>
          </p:cNvPicPr>
          <p:nvPr/>
        </p:nvPicPr>
        <p:blipFill>
          <a:blip r:embed="rId8"/>
          <a:stretch>
            <a:fillRect/>
          </a:stretch>
        </p:blipFill>
        <p:spPr>
          <a:xfrm>
            <a:off x="674544" y="4379871"/>
            <a:ext cx="2687492" cy="2133785"/>
          </a:xfrm>
          <a:prstGeom prst="rect">
            <a:avLst/>
          </a:prstGeom>
        </p:spPr>
      </p:pic>
      <p:pic>
        <p:nvPicPr>
          <p:cNvPr id="7" name="Рисунок 6"/>
          <p:cNvPicPr>
            <a:picLocks noChangeAspect="1"/>
          </p:cNvPicPr>
          <p:nvPr/>
        </p:nvPicPr>
        <p:blipFill>
          <a:blip r:embed="rId9"/>
          <a:stretch>
            <a:fillRect/>
          </a:stretch>
        </p:blipFill>
        <p:spPr>
          <a:xfrm>
            <a:off x="3499829" y="4379871"/>
            <a:ext cx="2389839" cy="2133785"/>
          </a:xfrm>
          <a:prstGeom prst="rect">
            <a:avLst/>
          </a:prstGeom>
        </p:spPr>
      </p:pic>
    </p:spTree>
    <p:extLst>
      <p:ext uri="{BB962C8B-B14F-4D97-AF65-F5344CB8AC3E}">
        <p14:creationId xmlns:p14="http://schemas.microsoft.com/office/powerpoint/2010/main" val="33169128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142696" y="1420668"/>
            <a:ext cx="3917850" cy="3271405"/>
          </a:xfrm>
          <a:prstGeom prst="rect">
            <a:avLst/>
          </a:prstGeom>
        </p:spPr>
      </p:pic>
      <p:sp>
        <p:nvSpPr>
          <p:cNvPr id="3" name="Прямоугольник 2"/>
          <p:cNvSpPr/>
          <p:nvPr/>
        </p:nvSpPr>
        <p:spPr>
          <a:xfrm>
            <a:off x="323272" y="128006"/>
            <a:ext cx="6096000" cy="2831544"/>
          </a:xfrm>
          <a:prstGeom prst="rect">
            <a:avLst/>
          </a:prstGeom>
        </p:spPr>
        <p:txBody>
          <a:bodyPr>
            <a:spAutoFit/>
          </a:bodyPr>
          <a:lstStyle/>
          <a:p>
            <a:pPr algn="just"/>
            <a:r>
              <a:rPr lang="en-US" sz="2000" dirty="0">
                <a:solidFill>
                  <a:srgbClr val="0070C0"/>
                </a:solidFill>
                <a:latin typeface="Times New Roman" panose="02020603050405020304" pitchFamily="18" charset="0"/>
                <a:cs typeface="Times New Roman" panose="02020603050405020304" pitchFamily="18" charset="0"/>
              </a:rPr>
              <a:t>The European Committee for Standardization (CEN) has defined a child-resistant package as one “which makes it difficult for young children to gain access to the contents, but which is not too difficult for adults to use properly in accordance with the requirement of this European </a:t>
            </a:r>
            <a:r>
              <a:rPr lang="en-US" sz="2000" dirty="0" smtClean="0">
                <a:solidFill>
                  <a:srgbClr val="0070C0"/>
                </a:solidFill>
                <a:latin typeface="Times New Roman" panose="02020603050405020304" pitchFamily="18" charset="0"/>
                <a:cs typeface="Times New Roman" panose="02020603050405020304" pitchFamily="18" charset="0"/>
              </a:rPr>
              <a:t>standard</a:t>
            </a:r>
            <a:r>
              <a:rPr lang="en-US" sz="2000" dirty="0">
                <a:solidFill>
                  <a:srgbClr val="0070C0"/>
                </a:solidFill>
                <a:latin typeface="Times New Roman" panose="02020603050405020304" pitchFamily="18" charset="0"/>
                <a:cs typeface="Times New Roman" panose="02020603050405020304" pitchFamily="18" charset="0"/>
              </a:rPr>
              <a:t>” </a:t>
            </a:r>
            <a:endParaRPr lang="en-US" sz="2000" dirty="0" smtClean="0">
              <a:solidFill>
                <a:srgbClr val="0070C0"/>
              </a:solidFill>
              <a:latin typeface="Times New Roman" panose="02020603050405020304" pitchFamily="18" charset="0"/>
              <a:cs typeface="Times New Roman" panose="02020603050405020304" pitchFamily="18" charset="0"/>
            </a:endParaRPr>
          </a:p>
          <a:p>
            <a:pPr algn="just"/>
            <a:r>
              <a:rPr lang="en-US" sz="2000" dirty="0" smtClean="0">
                <a:solidFill>
                  <a:srgbClr val="0070C0"/>
                </a:solidFill>
                <a:latin typeface="Times New Roman" panose="02020603050405020304" pitchFamily="18" charset="0"/>
                <a:cs typeface="Times New Roman" panose="02020603050405020304" pitchFamily="18" charset="0"/>
              </a:rPr>
              <a:t>The </a:t>
            </a:r>
            <a:r>
              <a:rPr lang="en-US" sz="2000" dirty="0">
                <a:solidFill>
                  <a:srgbClr val="0070C0"/>
                </a:solidFill>
                <a:latin typeface="Times New Roman" panose="02020603050405020304" pitchFamily="18" charset="0"/>
                <a:cs typeface="Times New Roman" panose="02020603050405020304" pitchFamily="18" charset="0"/>
              </a:rPr>
              <a:t>three most common reclosable child-resistant types of closure are the</a:t>
            </a:r>
            <a:endParaRPr lang="uk-UA" sz="2000" dirty="0">
              <a:solidFill>
                <a:srgbClr val="0070C0"/>
              </a:solidFill>
              <a:latin typeface="Times New Roman" panose="02020603050405020304" pitchFamily="18" charset="0"/>
              <a:cs typeface="Times New Roman" panose="02020603050405020304" pitchFamily="18" charset="0"/>
            </a:endParaRPr>
          </a:p>
          <a:p>
            <a:endParaRPr lang="uk-UA" dirty="0"/>
          </a:p>
        </p:txBody>
      </p:sp>
      <p:graphicFrame>
        <p:nvGraphicFramePr>
          <p:cNvPr id="5" name="Схема 4"/>
          <p:cNvGraphicFramePr/>
          <p:nvPr>
            <p:extLst>
              <p:ext uri="{D42A27DB-BD31-4B8C-83A1-F6EECF244321}">
                <p14:modId xmlns:p14="http://schemas.microsoft.com/office/powerpoint/2010/main" val="2792627915"/>
              </p:ext>
            </p:extLst>
          </p:nvPr>
        </p:nvGraphicFramePr>
        <p:xfrm>
          <a:off x="480290" y="2959550"/>
          <a:ext cx="6096000" cy="32705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Прямоугольник 3"/>
          <p:cNvSpPr/>
          <p:nvPr/>
        </p:nvSpPr>
        <p:spPr>
          <a:xfrm>
            <a:off x="6733308" y="4777662"/>
            <a:ext cx="4341091" cy="1200329"/>
          </a:xfrm>
          <a:prstGeom prst="rect">
            <a:avLst/>
          </a:prstGeom>
        </p:spPr>
        <p:txBody>
          <a:bodyPr wrap="square">
            <a:spAutoFit/>
          </a:bodyPr>
          <a:lstStyle/>
          <a:p>
            <a:r>
              <a:rPr lang="en-US" dirty="0"/>
              <a:t>https://www.youtube.com/watch?v=KRgWIBfPulA</a:t>
            </a:r>
          </a:p>
          <a:p>
            <a:r>
              <a:rPr lang="en-US" dirty="0"/>
              <a:t>4Dpro: Track and trace in pharmaceutical packaging lines | SICK AG</a:t>
            </a:r>
          </a:p>
        </p:txBody>
      </p:sp>
    </p:spTree>
    <p:extLst>
      <p:ext uri="{BB962C8B-B14F-4D97-AF65-F5344CB8AC3E}">
        <p14:creationId xmlns:p14="http://schemas.microsoft.com/office/powerpoint/2010/main" val="10846656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0" y="0"/>
            <a:ext cx="12284364" cy="7518400"/>
          </a:xfrm>
          <a:prstGeom prst="rect">
            <a:avLst/>
          </a:prstGeom>
        </p:spPr>
      </p:pic>
      <p:sp>
        <p:nvSpPr>
          <p:cNvPr id="8" name="Прямоугольник 7"/>
          <p:cNvSpPr/>
          <p:nvPr/>
        </p:nvSpPr>
        <p:spPr>
          <a:xfrm>
            <a:off x="7786185" y="3327462"/>
            <a:ext cx="3980942" cy="1200329"/>
          </a:xfrm>
          <a:prstGeom prst="rect">
            <a:avLst/>
          </a:prstGeom>
        </p:spPr>
        <p:txBody>
          <a:bodyPr wrap="square">
            <a:spAutoFit/>
          </a:bodyPr>
          <a:lstStyle/>
          <a:p>
            <a:r>
              <a:rPr lang="en-US" sz="3600" dirty="0" smtClean="0">
                <a:solidFill>
                  <a:schemeClr val="bg1"/>
                </a:solidFill>
                <a:latin typeface="Times New Roman" panose="02020603050405020304" pitchFamily="18" charset="0"/>
                <a:cs typeface="Times New Roman" panose="02020603050405020304" pitchFamily="18" charset="0"/>
              </a:rPr>
              <a:t>Thank you for your attention.</a:t>
            </a:r>
            <a:endParaRPr lang="uk-UA" sz="3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39515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521517" y="346898"/>
            <a:ext cx="4929363" cy="369332"/>
          </a:xfrm>
          <a:prstGeom prst="rect">
            <a:avLst/>
          </a:prstGeom>
        </p:spPr>
        <p:txBody>
          <a:bodyPr wrap="none">
            <a:spAutoFit/>
          </a:bodyPr>
          <a:lstStyle/>
          <a:p>
            <a:r>
              <a:rPr lang="pl-PL" dirty="0">
                <a:solidFill>
                  <a:srgbClr val="00B050"/>
                </a:solidFill>
              </a:rPr>
              <a:t>https://www.youtube.com/watch?v=S-N3MrO3HtI</a:t>
            </a:r>
            <a:endParaRPr lang="uk-UA" dirty="0">
              <a:solidFill>
                <a:srgbClr val="00B050"/>
              </a:solidFill>
            </a:endParaRPr>
          </a:p>
        </p:txBody>
      </p:sp>
      <p:sp>
        <p:nvSpPr>
          <p:cNvPr id="7" name="Прямоугольник 6"/>
          <p:cNvSpPr/>
          <p:nvPr/>
        </p:nvSpPr>
        <p:spPr>
          <a:xfrm>
            <a:off x="551172" y="1222739"/>
            <a:ext cx="5021118" cy="369332"/>
          </a:xfrm>
          <a:prstGeom prst="rect">
            <a:avLst/>
          </a:prstGeom>
        </p:spPr>
        <p:txBody>
          <a:bodyPr wrap="none">
            <a:spAutoFit/>
          </a:bodyPr>
          <a:lstStyle/>
          <a:p>
            <a:r>
              <a:rPr lang="pl-PL" dirty="0">
                <a:solidFill>
                  <a:srgbClr val="00B050"/>
                </a:solidFill>
              </a:rPr>
              <a:t>https://www.youtube.com/watch?v=yeKqwmuVyzE</a:t>
            </a:r>
            <a:endParaRPr lang="uk-UA" dirty="0">
              <a:solidFill>
                <a:srgbClr val="00B050"/>
              </a:solidFill>
            </a:endParaRPr>
          </a:p>
        </p:txBody>
      </p:sp>
      <p:sp>
        <p:nvSpPr>
          <p:cNvPr id="8" name="Прямоугольник 7"/>
          <p:cNvSpPr/>
          <p:nvPr/>
        </p:nvSpPr>
        <p:spPr>
          <a:xfrm>
            <a:off x="521517" y="2098580"/>
            <a:ext cx="4892493" cy="369332"/>
          </a:xfrm>
          <a:prstGeom prst="rect">
            <a:avLst/>
          </a:prstGeom>
        </p:spPr>
        <p:txBody>
          <a:bodyPr wrap="none">
            <a:spAutoFit/>
          </a:bodyPr>
          <a:lstStyle/>
          <a:p>
            <a:r>
              <a:rPr lang="pl-PL" dirty="0">
                <a:solidFill>
                  <a:srgbClr val="00B050"/>
                </a:solidFill>
              </a:rPr>
              <a:t>https://www.youtube.com/watch?v=XjhqU5L4fG0</a:t>
            </a:r>
            <a:endParaRPr lang="uk-UA" dirty="0">
              <a:solidFill>
                <a:srgbClr val="00B050"/>
              </a:solidFill>
            </a:endParaRPr>
          </a:p>
        </p:txBody>
      </p:sp>
      <p:sp>
        <p:nvSpPr>
          <p:cNvPr id="9" name="Прямоугольник 8"/>
          <p:cNvSpPr/>
          <p:nvPr/>
        </p:nvSpPr>
        <p:spPr>
          <a:xfrm>
            <a:off x="600865" y="3012980"/>
            <a:ext cx="4926477" cy="369332"/>
          </a:xfrm>
          <a:prstGeom prst="rect">
            <a:avLst/>
          </a:prstGeom>
        </p:spPr>
        <p:txBody>
          <a:bodyPr wrap="none">
            <a:spAutoFit/>
          </a:bodyPr>
          <a:lstStyle/>
          <a:p>
            <a:r>
              <a:rPr lang="pl-PL" dirty="0">
                <a:solidFill>
                  <a:srgbClr val="00B050"/>
                </a:solidFill>
              </a:rPr>
              <a:t>https://www.youtube.com/watch?v=Yg8-TyZd7W0</a:t>
            </a:r>
            <a:endParaRPr lang="uk-UA" dirty="0">
              <a:solidFill>
                <a:srgbClr val="00B050"/>
              </a:solidFill>
            </a:endParaRPr>
          </a:p>
        </p:txBody>
      </p:sp>
      <p:sp>
        <p:nvSpPr>
          <p:cNvPr id="10" name="Прямоугольник 9"/>
          <p:cNvSpPr/>
          <p:nvPr/>
        </p:nvSpPr>
        <p:spPr>
          <a:xfrm>
            <a:off x="578423" y="3927380"/>
            <a:ext cx="4957639" cy="369332"/>
          </a:xfrm>
          <a:prstGeom prst="rect">
            <a:avLst/>
          </a:prstGeom>
        </p:spPr>
        <p:txBody>
          <a:bodyPr wrap="none">
            <a:spAutoFit/>
          </a:bodyPr>
          <a:lstStyle/>
          <a:p>
            <a:r>
              <a:rPr lang="pl-PL" dirty="0">
                <a:solidFill>
                  <a:srgbClr val="00B050"/>
                </a:solidFill>
              </a:rPr>
              <a:t>https://www.youtube.com/watch?v=bpl69Yw9H80</a:t>
            </a:r>
            <a:endParaRPr lang="uk-UA" dirty="0">
              <a:solidFill>
                <a:srgbClr val="00B050"/>
              </a:solidFill>
            </a:endParaRPr>
          </a:p>
        </p:txBody>
      </p:sp>
      <p:sp>
        <p:nvSpPr>
          <p:cNvPr id="11" name="Прямоугольник 10"/>
          <p:cNvSpPr/>
          <p:nvPr/>
        </p:nvSpPr>
        <p:spPr>
          <a:xfrm>
            <a:off x="619300" y="4841780"/>
            <a:ext cx="6574492" cy="1200329"/>
          </a:xfrm>
          <a:prstGeom prst="rect">
            <a:avLst/>
          </a:prstGeom>
        </p:spPr>
        <p:txBody>
          <a:bodyPr wrap="none">
            <a:spAutoFit/>
          </a:bodyPr>
          <a:lstStyle/>
          <a:p>
            <a:r>
              <a:rPr lang="pl-PL" dirty="0">
                <a:hlinkClick r:id="rId2"/>
              </a:rPr>
              <a:t>https://</a:t>
            </a:r>
            <a:r>
              <a:rPr lang="pl-PL" dirty="0" smtClean="0">
                <a:hlinkClick r:id="rId2"/>
              </a:rPr>
              <a:t>www.youtube.com/watch?v=KRgWIBfPulA</a:t>
            </a:r>
            <a:endParaRPr lang="ru-RU" dirty="0" smtClean="0"/>
          </a:p>
          <a:p>
            <a:r>
              <a:rPr lang="en-US" b="1" dirty="0"/>
              <a:t>4Dpro: Track and trace in pharmaceutical packaging lines | SICK AG</a:t>
            </a:r>
          </a:p>
          <a:p>
            <a:endParaRPr lang="ru-RU" dirty="0" smtClean="0"/>
          </a:p>
          <a:p>
            <a:endParaRPr lang="uk-UA" dirty="0"/>
          </a:p>
        </p:txBody>
      </p:sp>
      <p:sp>
        <p:nvSpPr>
          <p:cNvPr id="2" name="Прямоугольник 1"/>
          <p:cNvSpPr/>
          <p:nvPr/>
        </p:nvSpPr>
        <p:spPr>
          <a:xfrm>
            <a:off x="838911" y="639112"/>
            <a:ext cx="5137945" cy="369332"/>
          </a:xfrm>
          <a:prstGeom prst="rect">
            <a:avLst/>
          </a:prstGeom>
        </p:spPr>
        <p:txBody>
          <a:bodyPr wrap="none">
            <a:spAutoFit/>
          </a:bodyPr>
          <a:lstStyle/>
          <a:p>
            <a:r>
              <a:rPr lang="en-US" b="1" dirty="0">
                <a:solidFill>
                  <a:srgbClr val="0F0F0F"/>
                </a:solidFill>
                <a:latin typeface="YouTube Sans"/>
              </a:rPr>
              <a:t>How It's Made - Pharmaceutical Blister Packs</a:t>
            </a:r>
            <a:endParaRPr lang="en-US" b="1" i="0" dirty="0">
              <a:solidFill>
                <a:srgbClr val="0F0F0F"/>
              </a:solidFill>
              <a:effectLst/>
              <a:latin typeface="YouTube Sans"/>
            </a:endParaRPr>
          </a:p>
        </p:txBody>
      </p:sp>
      <p:sp>
        <p:nvSpPr>
          <p:cNvPr id="3" name="Прямоугольник 2"/>
          <p:cNvSpPr/>
          <p:nvPr/>
        </p:nvSpPr>
        <p:spPr>
          <a:xfrm>
            <a:off x="838911" y="1495273"/>
            <a:ext cx="4613764" cy="369332"/>
          </a:xfrm>
          <a:prstGeom prst="rect">
            <a:avLst/>
          </a:prstGeom>
        </p:spPr>
        <p:txBody>
          <a:bodyPr wrap="none">
            <a:spAutoFit/>
          </a:bodyPr>
          <a:lstStyle/>
          <a:p>
            <a:r>
              <a:rPr lang="pl-PL" dirty="0"/>
              <a:t>ABB Robotics - Pharmaceutical Packing</a:t>
            </a:r>
            <a:endParaRPr lang="uk-UA" dirty="0"/>
          </a:p>
        </p:txBody>
      </p:sp>
      <p:sp>
        <p:nvSpPr>
          <p:cNvPr id="4" name="Прямоугольник 3"/>
          <p:cNvSpPr/>
          <p:nvPr/>
        </p:nvSpPr>
        <p:spPr>
          <a:xfrm>
            <a:off x="619300" y="2378721"/>
            <a:ext cx="6096000" cy="261610"/>
          </a:xfrm>
          <a:prstGeom prst="rect">
            <a:avLst/>
          </a:prstGeom>
        </p:spPr>
        <p:txBody>
          <a:bodyPr>
            <a:spAutoFit/>
          </a:bodyPr>
          <a:lstStyle/>
          <a:p>
            <a:r>
              <a:rPr lang="en-US" sz="1100" dirty="0">
                <a:solidFill>
                  <a:srgbClr val="FF0000"/>
                </a:solidFill>
              </a:rPr>
              <a:t>Pharmaceutical Bottle Washing + Filling + Capping + Labeling Line</a:t>
            </a:r>
            <a:endParaRPr lang="uk-UA" sz="1100" dirty="0">
              <a:solidFill>
                <a:srgbClr val="FF0000"/>
              </a:solidFill>
            </a:endParaRPr>
          </a:p>
        </p:txBody>
      </p:sp>
      <p:sp>
        <p:nvSpPr>
          <p:cNvPr id="5" name="Прямоугольник 4"/>
          <p:cNvSpPr/>
          <p:nvPr/>
        </p:nvSpPr>
        <p:spPr>
          <a:xfrm>
            <a:off x="942109" y="3324073"/>
            <a:ext cx="6096000" cy="261610"/>
          </a:xfrm>
          <a:prstGeom prst="rect">
            <a:avLst/>
          </a:prstGeom>
        </p:spPr>
        <p:txBody>
          <a:bodyPr>
            <a:spAutoFit/>
          </a:bodyPr>
          <a:lstStyle/>
          <a:p>
            <a:r>
              <a:rPr lang="en-US" sz="1100" dirty="0"/>
              <a:t>Automatic blister packing machine for capsule &amp; Tablets</a:t>
            </a:r>
            <a:endParaRPr lang="uk-UA" sz="1100" dirty="0"/>
          </a:p>
        </p:txBody>
      </p:sp>
      <p:sp>
        <p:nvSpPr>
          <p:cNvPr id="12" name="Прямоугольник 11"/>
          <p:cNvSpPr/>
          <p:nvPr/>
        </p:nvSpPr>
        <p:spPr>
          <a:xfrm>
            <a:off x="1500942" y="4199914"/>
            <a:ext cx="2706190" cy="369332"/>
          </a:xfrm>
          <a:prstGeom prst="rect">
            <a:avLst/>
          </a:prstGeom>
        </p:spPr>
        <p:txBody>
          <a:bodyPr wrap="none">
            <a:spAutoFit/>
          </a:bodyPr>
          <a:lstStyle/>
          <a:p>
            <a:r>
              <a:rPr lang="pl-PL" dirty="0"/>
              <a:t>Blister Feeding Systems</a:t>
            </a:r>
            <a:endParaRPr lang="uk-UA" dirty="0"/>
          </a:p>
        </p:txBody>
      </p:sp>
      <p:sp>
        <p:nvSpPr>
          <p:cNvPr id="13" name="Прямоугольник 12"/>
          <p:cNvSpPr/>
          <p:nvPr/>
        </p:nvSpPr>
        <p:spPr>
          <a:xfrm>
            <a:off x="619300" y="5294515"/>
            <a:ext cx="6096000" cy="1200329"/>
          </a:xfrm>
          <a:prstGeom prst="rect">
            <a:avLst/>
          </a:prstGeom>
        </p:spPr>
        <p:txBody>
          <a:bodyPr>
            <a:spAutoFit/>
          </a:bodyPr>
          <a:lstStyle/>
          <a:p>
            <a:endParaRPr lang="ru-RU" dirty="0" smtClean="0">
              <a:hlinkClick r:id="rId3"/>
            </a:endParaRPr>
          </a:p>
          <a:p>
            <a:r>
              <a:rPr lang="pl-PL" dirty="0" smtClean="0">
                <a:hlinkClick r:id="rId3"/>
              </a:rPr>
              <a:t>https</a:t>
            </a:r>
            <a:r>
              <a:rPr lang="pl-PL" dirty="0">
                <a:hlinkClick r:id="rId3"/>
              </a:rPr>
              <a:t>://</a:t>
            </a:r>
            <a:r>
              <a:rPr lang="pl-PL" dirty="0" smtClean="0">
                <a:hlinkClick r:id="rId3"/>
              </a:rPr>
              <a:t>www.today.com/health/child-safety-caps-do-they-really-protect-your-kids-t14111</a:t>
            </a:r>
            <a:endParaRPr lang="en-US" dirty="0" smtClean="0"/>
          </a:p>
          <a:p>
            <a:r>
              <a:rPr lang="ru-RU" dirty="0" smtClean="0"/>
              <a:t>Фильм дети</a:t>
            </a:r>
            <a:endParaRPr lang="uk-UA" dirty="0"/>
          </a:p>
        </p:txBody>
      </p:sp>
      <p:pic>
        <p:nvPicPr>
          <p:cNvPr id="15" name="Рисунок 14"/>
          <p:cNvPicPr>
            <a:picLocks noChangeAspect="1"/>
          </p:cNvPicPr>
          <p:nvPr/>
        </p:nvPicPr>
        <p:blipFill>
          <a:blip r:embed="rId4"/>
          <a:stretch>
            <a:fillRect/>
          </a:stretch>
        </p:blipFill>
        <p:spPr>
          <a:xfrm>
            <a:off x="6813083" y="1735267"/>
            <a:ext cx="5024455" cy="774259"/>
          </a:xfrm>
          <a:prstGeom prst="rect">
            <a:avLst/>
          </a:prstGeom>
        </p:spPr>
      </p:pic>
      <p:sp>
        <p:nvSpPr>
          <p:cNvPr id="16" name="Прямоугольник 15"/>
          <p:cNvSpPr/>
          <p:nvPr/>
        </p:nvSpPr>
        <p:spPr>
          <a:xfrm>
            <a:off x="6914636" y="2546937"/>
            <a:ext cx="3725655" cy="646331"/>
          </a:xfrm>
          <a:prstGeom prst="rect">
            <a:avLst/>
          </a:prstGeom>
        </p:spPr>
        <p:txBody>
          <a:bodyPr wrap="square">
            <a:spAutoFit/>
          </a:bodyPr>
          <a:lstStyle/>
          <a:p>
            <a:r>
              <a:rPr lang="pl-PL" dirty="0"/>
              <a:t>https://www.youtube.com/watch?v=KRgWIBfPulA</a:t>
            </a:r>
            <a:endParaRPr lang="uk-UA" dirty="0"/>
          </a:p>
        </p:txBody>
      </p:sp>
    </p:spTree>
    <p:extLst>
      <p:ext uri="{BB962C8B-B14F-4D97-AF65-F5344CB8AC3E}">
        <p14:creationId xmlns:p14="http://schemas.microsoft.com/office/powerpoint/2010/main" val="60593303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598</TotalTime>
  <Words>2053</Words>
  <Application>Microsoft Office PowerPoint</Application>
  <PresentationFormat>Широкоэкранный</PresentationFormat>
  <Paragraphs>177</Paragraphs>
  <Slides>40</Slides>
  <Notes>3</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40</vt:i4>
      </vt:variant>
    </vt:vector>
  </HeadingPairs>
  <TitlesOfParts>
    <vt:vector size="49" baseType="lpstr">
      <vt:lpstr>SimSun</vt:lpstr>
      <vt:lpstr>Arial</vt:lpstr>
      <vt:lpstr>Calibri</vt:lpstr>
      <vt:lpstr>Calibri Light</vt:lpstr>
      <vt:lpstr>Century Schoolbook</vt:lpstr>
      <vt:lpstr>Times New Roman</vt:lpstr>
      <vt:lpstr>Wingdings</vt:lpstr>
      <vt:lpstr>YouTube Sans</vt:lpstr>
      <vt:lpstr>Тема Office</vt:lpstr>
      <vt:lpstr>Lecture №3. Packaging, labeling of finished medicinal products. Closers. Packaging materials in pharmacy.</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Packaging, labeling of finished medicinal products. Closing means. Packaging materials in pharmacy.</dc:title>
  <dc:creator>Оксана Анатоліівна Степанова</dc:creator>
  <cp:lastModifiedBy>RePack by Diakov</cp:lastModifiedBy>
  <cp:revision>121</cp:revision>
  <dcterms:created xsi:type="dcterms:W3CDTF">2022-09-28T20:32:53Z</dcterms:created>
  <dcterms:modified xsi:type="dcterms:W3CDTF">2026-03-23T13:30:41Z</dcterms:modified>
</cp:coreProperties>
</file>