
<file path=[Content_Types].xml><?xml version="1.0" encoding="utf-8"?>
<Types xmlns="http://schemas.openxmlformats.org/package/2006/content-types">
  <Default Extension="png" ContentType="image/png"/>
  <Default Extension="rels" ContentType="application/vnd.openxmlformats-package.relationships+xml"/>
  <Default Extension="xml" ContentType="application/xml"/>
  <Default Extension="jpg" ContentType="image/jpg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slides/slide45.xml" ContentType="application/vnd.openxmlformats-officedocument.presentationml.slide+xml"/>
  <Override PartName="/ppt/slides/slide46.xml" ContentType="application/vnd.openxmlformats-officedocument.presentationml.slide+xml"/>
  <Override PartName="/ppt/slides/slide47.xml" ContentType="application/vnd.openxmlformats-officedocument.presentationml.slide+xml"/>
  <Override PartName="/ppt/slides/slide48.xml" ContentType="application/vnd.openxmlformats-officedocument.presentationml.slide+xml"/>
  <Override PartName="/ppt/slides/slide49.xml" ContentType="application/vnd.openxmlformats-officedocument.presentationml.slide+xml"/>
  <Override PartName="/ppt/slides/slide50.xml" ContentType="application/vnd.openxmlformats-officedocument.presentationml.slide+xml"/>
  <Override PartName="/ppt/slides/slide5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Relationship Id="rId4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4"/>
  </p:sldMasterIdLst>
  <p:sldIdLst>
    <p:sldId id="256" r:id="rId5"/>
    <p:sldId id="257" r:id="rId6"/>
    <p:sldId id="258" r:id="rId7"/>
    <p:sldId id="259" r:id="rId8"/>
    <p:sldId id="304" r:id="rId9"/>
    <p:sldId id="260" r:id="rId10"/>
    <p:sldId id="261" r:id="rId11"/>
    <p:sldId id="262" r:id="rId12"/>
    <p:sldId id="263" r:id="rId13"/>
    <p:sldId id="264" r:id="rId14"/>
    <p:sldId id="265" r:id="rId15"/>
    <p:sldId id="266" r:id="rId16"/>
    <p:sldId id="267" r:id="rId17"/>
    <p:sldId id="305" r:id="rId18"/>
    <p:sldId id="268" r:id="rId19"/>
    <p:sldId id="269" r:id="rId20"/>
    <p:sldId id="270" r:id="rId21"/>
    <p:sldId id="271" r:id="rId22"/>
    <p:sldId id="272" r:id="rId23"/>
    <p:sldId id="273" r:id="rId24"/>
    <p:sldId id="274" r:id="rId25"/>
    <p:sldId id="275" r:id="rId26"/>
    <p:sldId id="276" r:id="rId27"/>
    <p:sldId id="277" r:id="rId28"/>
    <p:sldId id="278" r:id="rId29"/>
    <p:sldId id="279" r:id="rId30"/>
    <p:sldId id="280" r:id="rId31"/>
    <p:sldId id="281" r:id="rId32"/>
    <p:sldId id="282" r:id="rId33"/>
    <p:sldId id="283" r:id="rId34"/>
    <p:sldId id="284" r:id="rId35"/>
    <p:sldId id="285" r:id="rId36"/>
    <p:sldId id="286" r:id="rId37"/>
    <p:sldId id="287" r:id="rId38"/>
    <p:sldId id="288" r:id="rId39"/>
    <p:sldId id="289" r:id="rId40"/>
    <p:sldId id="290" r:id="rId41"/>
    <p:sldId id="291" r:id="rId42"/>
    <p:sldId id="292" r:id="rId43"/>
    <p:sldId id="293" r:id="rId44"/>
    <p:sldId id="306" r:id="rId45"/>
    <p:sldId id="294" r:id="rId46"/>
    <p:sldId id="295" r:id="rId47"/>
    <p:sldId id="296" r:id="rId48"/>
    <p:sldId id="297" r:id="rId49"/>
    <p:sldId id="298" r:id="rId50"/>
    <p:sldId id="299" r:id="rId51"/>
    <p:sldId id="300" r:id="rId52"/>
    <p:sldId id="301" r:id="rId53"/>
    <p:sldId id="302" r:id="rId54"/>
    <p:sldId id="303" r:id="rId55"/>
  </p:sldIdLst>
  <p:sldSz cx="12192000" cy="6858000"/>
  <p:notesSz cx="12192000" cy="6858000"/>
  <p:defaultTextStyle>
    <a:defPPr>
      <a:defRPr kern="0"/>
    </a:defPPr>
  </p:defaultTextStyle>
  <p:extLst>
    <p:ext uri="{EFAFB233-063F-42B5-8137-9DF3F51BA10A}">
      <p15:sldGuideLst xmlns:p15="http://schemas.microsoft.com/office/powerpoint/2012/main">
        <p15:guide id="1" orient="horz" pos="2880">
          <p15:clr>
            <a:srgbClr val="A4A3A4"/>
          </p15:clr>
        </p15:guide>
        <p15:guide id="2" pos="216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2D5ABB26-0587-4C30-8999-92F81FD0307C}" styleName="No Style, No Grid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65" d="100"/>
          <a:sy n="65" d="100"/>
        </p:scale>
        <p:origin x="700" y="32"/>
      </p:cViewPr>
      <p:guideLst>
        <p:guide orient="horz" pos="2880"/>
        <p:guide pos="216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9.xml"/><Relationship Id="rId18" Type="http://schemas.openxmlformats.org/officeDocument/2006/relationships/slide" Target="slides/slide14.xml"/><Relationship Id="rId26" Type="http://schemas.openxmlformats.org/officeDocument/2006/relationships/slide" Target="slides/slide22.xml"/><Relationship Id="rId39" Type="http://schemas.openxmlformats.org/officeDocument/2006/relationships/slide" Target="slides/slide35.xml"/><Relationship Id="rId21" Type="http://schemas.openxmlformats.org/officeDocument/2006/relationships/slide" Target="slides/slide17.xml"/><Relationship Id="rId34" Type="http://schemas.openxmlformats.org/officeDocument/2006/relationships/slide" Target="slides/slide30.xml"/><Relationship Id="rId42" Type="http://schemas.openxmlformats.org/officeDocument/2006/relationships/slide" Target="slides/slide38.xml"/><Relationship Id="rId47" Type="http://schemas.openxmlformats.org/officeDocument/2006/relationships/slide" Target="slides/slide43.xml"/><Relationship Id="rId50" Type="http://schemas.openxmlformats.org/officeDocument/2006/relationships/slide" Target="slides/slide46.xml"/><Relationship Id="rId55" Type="http://schemas.openxmlformats.org/officeDocument/2006/relationships/slide" Target="slides/slide51.xml"/><Relationship Id="rId7" Type="http://schemas.openxmlformats.org/officeDocument/2006/relationships/slide" Target="slides/slide3.xml"/><Relationship Id="rId2" Type="http://schemas.openxmlformats.org/officeDocument/2006/relationships/customXml" Target="../customXml/item2.xml"/><Relationship Id="rId16" Type="http://schemas.openxmlformats.org/officeDocument/2006/relationships/slide" Target="slides/slide12.xml"/><Relationship Id="rId29" Type="http://schemas.openxmlformats.org/officeDocument/2006/relationships/slide" Target="slides/slide25.xml"/><Relationship Id="rId11" Type="http://schemas.openxmlformats.org/officeDocument/2006/relationships/slide" Target="slides/slide7.xml"/><Relationship Id="rId24" Type="http://schemas.openxmlformats.org/officeDocument/2006/relationships/slide" Target="slides/slide20.xml"/><Relationship Id="rId32" Type="http://schemas.openxmlformats.org/officeDocument/2006/relationships/slide" Target="slides/slide28.xml"/><Relationship Id="rId37" Type="http://schemas.openxmlformats.org/officeDocument/2006/relationships/slide" Target="slides/slide33.xml"/><Relationship Id="rId40" Type="http://schemas.openxmlformats.org/officeDocument/2006/relationships/slide" Target="slides/slide36.xml"/><Relationship Id="rId45" Type="http://schemas.openxmlformats.org/officeDocument/2006/relationships/slide" Target="slides/slide41.xml"/><Relationship Id="rId53" Type="http://schemas.openxmlformats.org/officeDocument/2006/relationships/slide" Target="slides/slide49.xml"/><Relationship Id="rId58" Type="http://schemas.openxmlformats.org/officeDocument/2006/relationships/theme" Target="theme/theme1.xml"/><Relationship Id="rId5" Type="http://schemas.openxmlformats.org/officeDocument/2006/relationships/slide" Target="slides/slide1.xml"/><Relationship Id="rId19" Type="http://schemas.openxmlformats.org/officeDocument/2006/relationships/slide" Target="slides/slide15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5.xml"/><Relationship Id="rId14" Type="http://schemas.openxmlformats.org/officeDocument/2006/relationships/slide" Target="slides/slide10.xml"/><Relationship Id="rId22" Type="http://schemas.openxmlformats.org/officeDocument/2006/relationships/slide" Target="slides/slide18.xml"/><Relationship Id="rId27" Type="http://schemas.openxmlformats.org/officeDocument/2006/relationships/slide" Target="slides/slide23.xml"/><Relationship Id="rId30" Type="http://schemas.openxmlformats.org/officeDocument/2006/relationships/slide" Target="slides/slide26.xml"/><Relationship Id="rId35" Type="http://schemas.openxmlformats.org/officeDocument/2006/relationships/slide" Target="slides/slide31.xml"/><Relationship Id="rId43" Type="http://schemas.openxmlformats.org/officeDocument/2006/relationships/slide" Target="slides/slide39.xml"/><Relationship Id="rId48" Type="http://schemas.openxmlformats.org/officeDocument/2006/relationships/slide" Target="slides/slide44.xml"/><Relationship Id="rId56" Type="http://schemas.openxmlformats.org/officeDocument/2006/relationships/presProps" Target="presProps.xml"/><Relationship Id="rId8" Type="http://schemas.openxmlformats.org/officeDocument/2006/relationships/slide" Target="slides/slide4.xml"/><Relationship Id="rId51" Type="http://schemas.openxmlformats.org/officeDocument/2006/relationships/slide" Target="slides/slide47.xml"/><Relationship Id="rId3" Type="http://schemas.openxmlformats.org/officeDocument/2006/relationships/customXml" Target="../customXml/item3.xml"/><Relationship Id="rId12" Type="http://schemas.openxmlformats.org/officeDocument/2006/relationships/slide" Target="slides/slide8.xml"/><Relationship Id="rId17" Type="http://schemas.openxmlformats.org/officeDocument/2006/relationships/slide" Target="slides/slide13.xml"/><Relationship Id="rId25" Type="http://schemas.openxmlformats.org/officeDocument/2006/relationships/slide" Target="slides/slide21.xml"/><Relationship Id="rId33" Type="http://schemas.openxmlformats.org/officeDocument/2006/relationships/slide" Target="slides/slide29.xml"/><Relationship Id="rId38" Type="http://schemas.openxmlformats.org/officeDocument/2006/relationships/slide" Target="slides/slide34.xml"/><Relationship Id="rId46" Type="http://schemas.openxmlformats.org/officeDocument/2006/relationships/slide" Target="slides/slide42.xml"/><Relationship Id="rId59" Type="http://schemas.openxmlformats.org/officeDocument/2006/relationships/tableStyles" Target="tableStyles.xml"/><Relationship Id="rId20" Type="http://schemas.openxmlformats.org/officeDocument/2006/relationships/slide" Target="slides/slide16.xml"/><Relationship Id="rId41" Type="http://schemas.openxmlformats.org/officeDocument/2006/relationships/slide" Target="slides/slide37.xml"/><Relationship Id="rId54" Type="http://schemas.openxmlformats.org/officeDocument/2006/relationships/slide" Target="slides/slide50.xml"/><Relationship Id="rId1" Type="http://schemas.openxmlformats.org/officeDocument/2006/relationships/customXml" Target="../customXml/item1.xml"/><Relationship Id="rId6" Type="http://schemas.openxmlformats.org/officeDocument/2006/relationships/slide" Target="slides/slide2.xml"/><Relationship Id="rId15" Type="http://schemas.openxmlformats.org/officeDocument/2006/relationships/slide" Target="slides/slide11.xml"/><Relationship Id="rId23" Type="http://schemas.openxmlformats.org/officeDocument/2006/relationships/slide" Target="slides/slide19.xml"/><Relationship Id="rId28" Type="http://schemas.openxmlformats.org/officeDocument/2006/relationships/slide" Target="slides/slide24.xml"/><Relationship Id="rId36" Type="http://schemas.openxmlformats.org/officeDocument/2006/relationships/slide" Target="slides/slide32.xml"/><Relationship Id="rId49" Type="http://schemas.openxmlformats.org/officeDocument/2006/relationships/slide" Target="slides/slide45.xml"/><Relationship Id="rId57" Type="http://schemas.openxmlformats.org/officeDocument/2006/relationships/viewProps" Target="viewProps.xml"/><Relationship Id="rId10" Type="http://schemas.openxmlformats.org/officeDocument/2006/relationships/slide" Target="slides/slide6.xml"/><Relationship Id="rId31" Type="http://schemas.openxmlformats.org/officeDocument/2006/relationships/slide" Target="slides/slide27.xml"/><Relationship Id="rId44" Type="http://schemas.openxmlformats.org/officeDocument/2006/relationships/slide" Target="slides/slide40.xml"/><Relationship Id="rId52" Type="http://schemas.openxmlformats.org/officeDocument/2006/relationships/slide" Target="slides/slide48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Relationship Id="rId6" Type="http://schemas.openxmlformats.org/officeDocument/2006/relationships/image" Target="../media/image5.png"/><Relationship Id="rId5" Type="http://schemas.openxmlformats.org/officeDocument/2006/relationships/image" Target="../media/image1.png"/><Relationship Id="rId4" Type="http://schemas.openxmlformats.org/officeDocument/2006/relationships/image" Target="../media/image4.png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ctrTitle"/>
          </p:nvPr>
        </p:nvSpPr>
        <p:spPr>
          <a:xfrm>
            <a:off x="914400" y="2125980"/>
            <a:ext cx="10363200" cy="144018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 sz="3200" b="1" i="0">
                <a:solidFill>
                  <a:srgbClr val="252525"/>
                </a:solidFill>
                <a:latin typeface="Corbel"/>
                <a:cs typeface="Corbel"/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subTitle" idx="4"/>
          </p:nvPr>
        </p:nvSpPr>
        <p:spPr>
          <a:xfrm>
            <a:off x="1828800" y="3840480"/>
            <a:ext cx="8534400" cy="171450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 b="0" i="0">
                <a:solidFill>
                  <a:schemeClr val="tx1"/>
                </a:solidFill>
              </a:defRPr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5" name="Holder 5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9/11/2024</a:t>
            </a:fld>
            <a:endParaRPr lang="en-US"/>
          </a:p>
        </p:txBody>
      </p:sp>
      <p:sp>
        <p:nvSpPr>
          <p:cNvPr id="6" name="Holder 6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>
              <a:defRPr sz="1000" b="0" i="0">
                <a:solidFill>
                  <a:schemeClr val="bg1"/>
                </a:solidFill>
                <a:latin typeface="Calibri"/>
                <a:cs typeface="Calibri"/>
              </a:defRPr>
            </a:lvl1pPr>
          </a:lstStyle>
          <a:p>
            <a:pPr marL="38100">
              <a:lnSpc>
                <a:spcPts val="1045"/>
              </a:lnSpc>
            </a:pPr>
            <a:fld id="{81D60167-4931-47E6-BA6A-407CBD079E47}" type="slidenum">
              <a:rPr spc="-25" dirty="0"/>
              <a:t>‹#›</a:t>
            </a:fld>
            <a:endParaRPr spc="-25" dirty="0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/>
        <p:txBody>
          <a:bodyPr lIns="0" tIns="0" rIns="0" bIns="0"/>
          <a:lstStyle>
            <a:lvl1pPr>
              <a:defRPr sz="3200" b="1" i="0">
                <a:solidFill>
                  <a:srgbClr val="252525"/>
                </a:solidFill>
                <a:latin typeface="Corbel"/>
                <a:cs typeface="Corbel"/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body" idx="1"/>
          </p:nvPr>
        </p:nvSpPr>
        <p:spPr/>
        <p:txBody>
          <a:bodyPr lIns="0" tIns="0" rIns="0" bIns="0"/>
          <a:lstStyle>
            <a:lvl1pPr>
              <a:defRPr b="0" i="0">
                <a:solidFill>
                  <a:schemeClr val="tx1"/>
                </a:solidFill>
              </a:defRPr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5" name="Holder 5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9/11/2024</a:t>
            </a:fld>
            <a:endParaRPr lang="en-US"/>
          </a:p>
        </p:txBody>
      </p:sp>
      <p:sp>
        <p:nvSpPr>
          <p:cNvPr id="6" name="Holder 6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>
              <a:defRPr sz="1000" b="0" i="0">
                <a:solidFill>
                  <a:schemeClr val="bg1"/>
                </a:solidFill>
                <a:latin typeface="Calibri"/>
                <a:cs typeface="Calibri"/>
              </a:defRPr>
            </a:lvl1pPr>
          </a:lstStyle>
          <a:p>
            <a:pPr marL="38100">
              <a:lnSpc>
                <a:spcPts val="1045"/>
              </a:lnSpc>
            </a:pPr>
            <a:fld id="{81D60167-4931-47E6-BA6A-407CBD079E47}" type="slidenum">
              <a:rPr spc="-25" dirty="0"/>
              <a:t>‹#›</a:t>
            </a:fld>
            <a:endParaRPr spc="-25" dirty="0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/>
        <p:txBody>
          <a:bodyPr lIns="0" tIns="0" rIns="0" bIns="0"/>
          <a:lstStyle>
            <a:lvl1pPr>
              <a:defRPr sz="3200" b="1" i="0">
                <a:solidFill>
                  <a:srgbClr val="252525"/>
                </a:solidFill>
                <a:latin typeface="Corbel"/>
                <a:cs typeface="Corbel"/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sz="half" idx="2"/>
          </p:nvPr>
        </p:nvSpPr>
        <p:spPr>
          <a:xfrm>
            <a:off x="609600" y="1577340"/>
            <a:ext cx="5303520" cy="452628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sz="half" idx="3"/>
          </p:nvPr>
        </p:nvSpPr>
        <p:spPr>
          <a:xfrm>
            <a:off x="6278880" y="1577340"/>
            <a:ext cx="5303520" cy="452628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>
            <a:endParaRPr/>
          </a:p>
        </p:txBody>
      </p:sp>
      <p:sp>
        <p:nvSpPr>
          <p:cNvPr id="5" name="Holder 5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6" name="Holder 6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9/11/2024</a:t>
            </a:fld>
            <a:endParaRPr lang="en-US"/>
          </a:p>
        </p:txBody>
      </p:sp>
      <p:sp>
        <p:nvSpPr>
          <p:cNvPr id="7" name="Holder 7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>
              <a:defRPr sz="1000" b="0" i="0">
                <a:solidFill>
                  <a:schemeClr val="bg1"/>
                </a:solidFill>
                <a:latin typeface="Calibri"/>
                <a:cs typeface="Calibri"/>
              </a:defRPr>
            </a:lvl1pPr>
          </a:lstStyle>
          <a:p>
            <a:pPr marL="38100">
              <a:lnSpc>
                <a:spcPts val="1045"/>
              </a:lnSpc>
            </a:pPr>
            <a:fld id="{81D60167-4931-47E6-BA6A-407CBD079E47}" type="slidenum">
              <a:rPr spc="-25" dirty="0"/>
              <a:t>‹#›</a:t>
            </a:fld>
            <a:endParaRPr spc="-25" dirty="0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" preserve="1">
  <p:cSld name="Title Only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6" name="bg object 16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10779336" y="6379072"/>
            <a:ext cx="831934" cy="320431"/>
          </a:xfrm>
          <a:prstGeom prst="rect">
            <a:avLst/>
          </a:prstGeom>
        </p:spPr>
      </p:pic>
      <p:pic>
        <p:nvPicPr>
          <p:cNvPr id="17" name="bg object 17"/>
          <p:cNvPicPr/>
          <p:nvPr/>
        </p:nvPicPr>
        <p:blipFill>
          <a:blip r:embed="rId3" cstate="print"/>
          <a:stretch>
            <a:fillRect/>
          </a:stretch>
        </p:blipFill>
        <p:spPr>
          <a:xfrm>
            <a:off x="3928896" y="12699"/>
            <a:ext cx="8263103" cy="6845300"/>
          </a:xfrm>
          <a:prstGeom prst="rect">
            <a:avLst/>
          </a:prstGeom>
        </p:spPr>
      </p:pic>
      <p:pic>
        <p:nvPicPr>
          <p:cNvPr id="18" name="bg object 18"/>
          <p:cNvPicPr/>
          <p:nvPr/>
        </p:nvPicPr>
        <p:blipFill>
          <a:blip r:embed="rId4" cstate="print"/>
          <a:stretch>
            <a:fillRect/>
          </a:stretch>
        </p:blipFill>
        <p:spPr>
          <a:xfrm>
            <a:off x="0" y="1"/>
            <a:ext cx="6343776" cy="6858000"/>
          </a:xfrm>
          <a:prstGeom prst="rect">
            <a:avLst/>
          </a:prstGeom>
        </p:spPr>
      </p:pic>
      <p:pic>
        <p:nvPicPr>
          <p:cNvPr id="19" name="bg object 19"/>
          <p:cNvPicPr/>
          <p:nvPr/>
        </p:nvPicPr>
        <p:blipFill>
          <a:blip r:embed="rId5" cstate="print"/>
          <a:stretch>
            <a:fillRect/>
          </a:stretch>
        </p:blipFill>
        <p:spPr>
          <a:xfrm>
            <a:off x="10754867" y="6359652"/>
            <a:ext cx="880872" cy="339852"/>
          </a:xfrm>
          <a:prstGeom prst="rect">
            <a:avLst/>
          </a:prstGeom>
        </p:spPr>
      </p:pic>
      <p:pic>
        <p:nvPicPr>
          <p:cNvPr id="20" name="bg object 20"/>
          <p:cNvPicPr/>
          <p:nvPr/>
        </p:nvPicPr>
        <p:blipFill>
          <a:blip r:embed="rId6" cstate="print"/>
          <a:stretch>
            <a:fillRect/>
          </a:stretch>
        </p:blipFill>
        <p:spPr>
          <a:xfrm>
            <a:off x="10773155" y="6376415"/>
            <a:ext cx="1237488" cy="333756"/>
          </a:xfrm>
          <a:prstGeom prst="rect">
            <a:avLst/>
          </a:prstGeom>
        </p:spPr>
      </p:pic>
      <p:sp>
        <p:nvSpPr>
          <p:cNvPr id="21" name="bg object 21"/>
          <p:cNvSpPr/>
          <p:nvPr/>
        </p:nvSpPr>
        <p:spPr>
          <a:xfrm>
            <a:off x="11728703" y="6385559"/>
            <a:ext cx="288290" cy="288290"/>
          </a:xfrm>
          <a:custGeom>
            <a:avLst/>
            <a:gdLst/>
            <a:ahLst/>
            <a:cxnLst/>
            <a:rect l="l" t="t" r="r" b="b"/>
            <a:pathLst>
              <a:path w="288290" h="288290">
                <a:moveTo>
                  <a:pt x="144018" y="0"/>
                </a:moveTo>
                <a:lnTo>
                  <a:pt x="98511" y="7342"/>
                </a:lnTo>
                <a:lnTo>
                  <a:pt x="58978" y="27786"/>
                </a:lnTo>
                <a:lnTo>
                  <a:pt x="27797" y="58962"/>
                </a:lnTo>
                <a:lnTo>
                  <a:pt x="7345" y="98496"/>
                </a:lnTo>
                <a:lnTo>
                  <a:pt x="0" y="144017"/>
                </a:lnTo>
                <a:lnTo>
                  <a:pt x="7345" y="189539"/>
                </a:lnTo>
                <a:lnTo>
                  <a:pt x="27797" y="229073"/>
                </a:lnTo>
                <a:lnTo>
                  <a:pt x="58978" y="260249"/>
                </a:lnTo>
                <a:lnTo>
                  <a:pt x="98511" y="280693"/>
                </a:lnTo>
                <a:lnTo>
                  <a:pt x="144018" y="288035"/>
                </a:lnTo>
                <a:lnTo>
                  <a:pt x="189524" y="280693"/>
                </a:lnTo>
                <a:lnTo>
                  <a:pt x="229057" y="260249"/>
                </a:lnTo>
                <a:lnTo>
                  <a:pt x="260238" y="229073"/>
                </a:lnTo>
                <a:lnTo>
                  <a:pt x="280690" y="189539"/>
                </a:lnTo>
                <a:lnTo>
                  <a:pt x="288036" y="144017"/>
                </a:lnTo>
                <a:lnTo>
                  <a:pt x="280690" y="98496"/>
                </a:lnTo>
                <a:lnTo>
                  <a:pt x="260238" y="58962"/>
                </a:lnTo>
                <a:lnTo>
                  <a:pt x="229057" y="27786"/>
                </a:lnTo>
                <a:lnTo>
                  <a:pt x="189524" y="7342"/>
                </a:lnTo>
                <a:lnTo>
                  <a:pt x="144018" y="0"/>
                </a:lnTo>
                <a:close/>
              </a:path>
            </a:pathLst>
          </a:custGeom>
          <a:solidFill>
            <a:srgbClr val="585858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" name="Holder 2"/>
          <p:cNvSpPr>
            <a:spLocks noGrp="1"/>
          </p:cNvSpPr>
          <p:nvPr>
            <p:ph type="title"/>
          </p:nvPr>
        </p:nvSpPr>
        <p:spPr/>
        <p:txBody>
          <a:bodyPr lIns="0" tIns="0" rIns="0" bIns="0"/>
          <a:lstStyle>
            <a:lvl1pPr>
              <a:defRPr sz="3200" b="1" i="0">
                <a:solidFill>
                  <a:srgbClr val="252525"/>
                </a:solidFill>
                <a:latin typeface="Corbel"/>
                <a:cs typeface="Corbel"/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9/11/2024</a:t>
            </a:fld>
            <a:endParaRPr lang="en-US"/>
          </a:p>
        </p:txBody>
      </p:sp>
      <p:sp>
        <p:nvSpPr>
          <p:cNvPr id="5" name="Holder 5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>
              <a:defRPr sz="1000" b="0" i="0">
                <a:solidFill>
                  <a:schemeClr val="bg1"/>
                </a:solidFill>
                <a:latin typeface="Calibri"/>
                <a:cs typeface="Calibri"/>
              </a:defRPr>
            </a:lvl1pPr>
          </a:lstStyle>
          <a:p>
            <a:pPr marL="38100">
              <a:lnSpc>
                <a:spcPts val="1045"/>
              </a:lnSpc>
            </a:pPr>
            <a:fld id="{81D60167-4931-47E6-BA6A-407CBD079E47}" type="slidenum">
              <a:rPr spc="-25" dirty="0"/>
              <a:t>‹#›</a:t>
            </a:fld>
            <a:endParaRPr spc="-25" dirty="0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" preserve="1">
  <p:cSld name="Blank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9/11/2024</a:t>
            </a:fld>
            <a:endParaRPr lang="en-US"/>
          </a:p>
        </p:txBody>
      </p:sp>
      <p:sp>
        <p:nvSpPr>
          <p:cNvPr id="4" name="Holder 4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>
              <a:defRPr sz="1000" b="0" i="0">
                <a:solidFill>
                  <a:schemeClr val="bg1"/>
                </a:solidFill>
                <a:latin typeface="Calibri"/>
                <a:cs typeface="Calibri"/>
              </a:defRPr>
            </a:lvl1pPr>
          </a:lstStyle>
          <a:p>
            <a:pPr marL="38100">
              <a:lnSpc>
                <a:spcPts val="1045"/>
              </a:lnSpc>
            </a:pPr>
            <a:fld id="{81D60167-4931-47E6-BA6A-407CBD079E47}" type="slidenum">
              <a:rPr spc="-25" dirty="0"/>
              <a:t>‹#›</a:t>
            </a:fld>
            <a:endParaRPr spc="-25" dirty="0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3.xml"/><Relationship Id="rId7" Type="http://schemas.openxmlformats.org/officeDocument/2006/relationships/image" Target="../media/image1.png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theme" Target="../theme/theme1.xml"/><Relationship Id="rId5" Type="http://schemas.openxmlformats.org/officeDocument/2006/relationships/slideLayout" Target="../slideLayouts/slideLayout5.xml"/><Relationship Id="rId4" Type="http://schemas.openxmlformats.org/officeDocument/2006/relationships/slideLayout" Target="../slideLayouts/slideLayout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bg object 16"/>
          <p:cNvSpPr/>
          <p:nvPr/>
        </p:nvSpPr>
        <p:spPr>
          <a:xfrm>
            <a:off x="0" y="0"/>
            <a:ext cx="12192000" cy="6858000"/>
          </a:xfrm>
          <a:custGeom>
            <a:avLst/>
            <a:gdLst/>
            <a:ahLst/>
            <a:cxnLst/>
            <a:rect l="l" t="t" r="r" b="b"/>
            <a:pathLst>
              <a:path w="12192000" h="6858000">
                <a:moveTo>
                  <a:pt x="12192000" y="0"/>
                </a:moveTo>
                <a:lnTo>
                  <a:pt x="0" y="0"/>
                </a:lnTo>
                <a:lnTo>
                  <a:pt x="0" y="6858000"/>
                </a:lnTo>
                <a:lnTo>
                  <a:pt x="12192000" y="6858000"/>
                </a:lnTo>
                <a:lnTo>
                  <a:pt x="12192000" y="0"/>
                </a:lnTo>
                <a:close/>
              </a:path>
            </a:pathLst>
          </a:custGeom>
          <a:solidFill>
            <a:srgbClr val="F1F1F1"/>
          </a:solidFill>
        </p:spPr>
        <p:txBody>
          <a:bodyPr wrap="square" lIns="0" tIns="0" rIns="0" bIns="0" rtlCol="0"/>
          <a:lstStyle/>
          <a:p>
            <a:endParaRPr/>
          </a:p>
        </p:txBody>
      </p:sp>
      <p:pic>
        <p:nvPicPr>
          <p:cNvPr id="17" name="bg object 17"/>
          <p:cNvPicPr/>
          <p:nvPr/>
        </p:nvPicPr>
        <p:blipFill>
          <a:blip r:embed="rId7" cstate="print"/>
          <a:stretch>
            <a:fillRect/>
          </a:stretch>
        </p:blipFill>
        <p:spPr>
          <a:xfrm>
            <a:off x="10754868" y="6359652"/>
            <a:ext cx="880872" cy="339852"/>
          </a:xfrm>
          <a:prstGeom prst="rect">
            <a:avLst/>
          </a:prstGeom>
        </p:spPr>
      </p:pic>
      <p:sp>
        <p:nvSpPr>
          <p:cNvPr id="2" name="Holder 2"/>
          <p:cNvSpPr>
            <a:spLocks noGrp="1"/>
          </p:cNvSpPr>
          <p:nvPr>
            <p:ph type="title"/>
          </p:nvPr>
        </p:nvSpPr>
        <p:spPr>
          <a:xfrm>
            <a:off x="419506" y="341502"/>
            <a:ext cx="4733925" cy="513715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 sz="3200" b="1" i="0">
                <a:solidFill>
                  <a:srgbClr val="252525"/>
                </a:solidFill>
                <a:latin typeface="Corbel"/>
                <a:cs typeface="Corbel"/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body" idx="1"/>
          </p:nvPr>
        </p:nvSpPr>
        <p:spPr>
          <a:xfrm>
            <a:off x="480923" y="1594358"/>
            <a:ext cx="11186160" cy="405384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 b="0" i="0">
                <a:solidFill>
                  <a:schemeClr val="tx1"/>
                </a:solidFill>
              </a:defRPr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type="ftr" sz="quarter" idx="5"/>
          </p:nvPr>
        </p:nvSpPr>
        <p:spPr>
          <a:xfrm>
            <a:off x="4145280" y="6377940"/>
            <a:ext cx="3901440" cy="34290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5" name="Holder 5"/>
          <p:cNvSpPr>
            <a:spLocks noGrp="1"/>
          </p:cNvSpPr>
          <p:nvPr>
            <p:ph type="dt" sz="half" idx="6"/>
          </p:nvPr>
        </p:nvSpPr>
        <p:spPr>
          <a:xfrm>
            <a:off x="609600" y="6377940"/>
            <a:ext cx="2804160" cy="34290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9/11/2024</a:t>
            </a:fld>
            <a:endParaRPr lang="en-US"/>
          </a:p>
        </p:txBody>
      </p:sp>
      <p:sp>
        <p:nvSpPr>
          <p:cNvPr id="6" name="Holder 6"/>
          <p:cNvSpPr>
            <a:spLocks noGrp="1"/>
          </p:cNvSpPr>
          <p:nvPr>
            <p:ph type="sldNum" sz="quarter" idx="7"/>
          </p:nvPr>
        </p:nvSpPr>
        <p:spPr>
          <a:xfrm>
            <a:off x="11771376" y="6465747"/>
            <a:ext cx="217170" cy="15240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 sz="1000" b="0" i="0">
                <a:solidFill>
                  <a:schemeClr val="bg1"/>
                </a:solidFill>
                <a:latin typeface="Calibri"/>
                <a:cs typeface="Calibri"/>
              </a:defRPr>
            </a:lvl1pPr>
          </a:lstStyle>
          <a:p>
            <a:pPr marL="38100">
              <a:lnSpc>
                <a:spcPts val="1045"/>
              </a:lnSpc>
            </a:pPr>
            <a:fld id="{81D60167-4931-47E6-BA6A-407CBD079E47}" type="slidenum">
              <a:rPr spc="-25" dirty="0"/>
              <a:t>‹#›</a:t>
            </a:fld>
            <a:endParaRPr spc="-25" dirty="0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</p:sldLayoutIdLst>
  <p:txStyles>
    <p:titleStyle>
      <a:lvl1pPr>
        <a:defRPr>
          <a:latin typeface="+mj-lt"/>
          <a:ea typeface="+mj-ea"/>
          <a:cs typeface="+mj-cs"/>
        </a:defRPr>
      </a:lvl1pPr>
    </p:titleStyle>
    <p:bodyStyle>
      <a:lvl1pPr marL="0">
        <a:defRPr>
          <a:latin typeface="+mn-lt"/>
          <a:ea typeface="+mn-ea"/>
          <a:cs typeface="+mn-cs"/>
        </a:defRPr>
      </a:lvl1pPr>
      <a:lvl2pPr marL="457200">
        <a:defRPr>
          <a:latin typeface="+mn-lt"/>
          <a:ea typeface="+mn-ea"/>
          <a:cs typeface="+mn-cs"/>
        </a:defRPr>
      </a:lvl2pPr>
      <a:lvl3pPr marL="914400">
        <a:defRPr>
          <a:latin typeface="+mn-lt"/>
          <a:ea typeface="+mn-ea"/>
          <a:cs typeface="+mn-cs"/>
        </a:defRPr>
      </a:lvl3pPr>
      <a:lvl4pPr marL="1371600">
        <a:defRPr>
          <a:latin typeface="+mn-lt"/>
          <a:ea typeface="+mn-ea"/>
          <a:cs typeface="+mn-cs"/>
        </a:defRPr>
      </a:lvl4pPr>
      <a:lvl5pPr marL="1828800">
        <a:defRPr>
          <a:latin typeface="+mn-lt"/>
          <a:ea typeface="+mn-ea"/>
          <a:cs typeface="+mn-cs"/>
        </a:defRPr>
      </a:lvl5pPr>
      <a:lvl6pPr marL="2286000">
        <a:defRPr>
          <a:latin typeface="+mn-lt"/>
          <a:ea typeface="+mn-ea"/>
          <a:cs typeface="+mn-cs"/>
        </a:defRPr>
      </a:lvl6pPr>
      <a:lvl7pPr marL="2743200">
        <a:defRPr>
          <a:latin typeface="+mn-lt"/>
          <a:ea typeface="+mn-ea"/>
          <a:cs typeface="+mn-cs"/>
        </a:defRPr>
      </a:lvl7pPr>
      <a:lvl8pPr marL="3200400">
        <a:defRPr>
          <a:latin typeface="+mn-lt"/>
          <a:ea typeface="+mn-ea"/>
          <a:cs typeface="+mn-cs"/>
        </a:defRPr>
      </a:lvl8pPr>
      <a:lvl9pPr marL="3657600">
        <a:defRPr>
          <a:latin typeface="+mn-lt"/>
          <a:ea typeface="+mn-ea"/>
          <a:cs typeface="+mn-cs"/>
        </a:defRPr>
      </a:lvl9pPr>
    </p:bodyStyle>
    <p:otherStyle>
      <a:lvl1pPr marL="0">
        <a:defRPr>
          <a:latin typeface="+mn-lt"/>
          <a:ea typeface="+mn-ea"/>
          <a:cs typeface="+mn-cs"/>
        </a:defRPr>
      </a:lvl1pPr>
      <a:lvl2pPr marL="457200">
        <a:defRPr>
          <a:latin typeface="+mn-lt"/>
          <a:ea typeface="+mn-ea"/>
          <a:cs typeface="+mn-cs"/>
        </a:defRPr>
      </a:lvl2pPr>
      <a:lvl3pPr marL="914400">
        <a:defRPr>
          <a:latin typeface="+mn-lt"/>
          <a:ea typeface="+mn-ea"/>
          <a:cs typeface="+mn-cs"/>
        </a:defRPr>
      </a:lvl3pPr>
      <a:lvl4pPr marL="1371600">
        <a:defRPr>
          <a:latin typeface="+mn-lt"/>
          <a:ea typeface="+mn-ea"/>
          <a:cs typeface="+mn-cs"/>
        </a:defRPr>
      </a:lvl4pPr>
      <a:lvl5pPr marL="1828800">
        <a:defRPr>
          <a:latin typeface="+mn-lt"/>
          <a:ea typeface="+mn-ea"/>
          <a:cs typeface="+mn-cs"/>
        </a:defRPr>
      </a:lvl5pPr>
      <a:lvl6pPr marL="2286000">
        <a:defRPr>
          <a:latin typeface="+mn-lt"/>
          <a:ea typeface="+mn-ea"/>
          <a:cs typeface="+mn-cs"/>
        </a:defRPr>
      </a:lvl6pPr>
      <a:lvl7pPr marL="2743200">
        <a:defRPr>
          <a:latin typeface="+mn-lt"/>
          <a:ea typeface="+mn-ea"/>
          <a:cs typeface="+mn-cs"/>
        </a:defRPr>
      </a:lvl7pPr>
      <a:lvl8pPr marL="3200400">
        <a:defRPr>
          <a:latin typeface="+mn-lt"/>
          <a:ea typeface="+mn-ea"/>
          <a:cs typeface="+mn-cs"/>
        </a:defRPr>
      </a:lvl8pPr>
      <a:lvl9pPr marL="3657600">
        <a:defRPr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5.xml"/><Relationship Id="rId6" Type="http://schemas.openxmlformats.org/officeDocument/2006/relationships/image" Target="../media/image10.png"/><Relationship Id="rId5" Type="http://schemas.openxmlformats.org/officeDocument/2006/relationships/image" Target="../media/image9.png"/><Relationship Id="rId4" Type="http://schemas.openxmlformats.org/officeDocument/2006/relationships/image" Target="../media/image8.pn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3.pn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png"/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3.xml"/><Relationship Id="rId6" Type="http://schemas.openxmlformats.org/officeDocument/2006/relationships/image" Target="../media/image18.png"/><Relationship Id="rId5" Type="http://schemas.openxmlformats.org/officeDocument/2006/relationships/image" Target="../media/image17.png"/><Relationship Id="rId4" Type="http://schemas.openxmlformats.org/officeDocument/2006/relationships/image" Target="../media/image16.pn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png"/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5.xml"/><Relationship Id="rId6" Type="http://schemas.openxmlformats.org/officeDocument/2006/relationships/image" Target="../media/image19.png"/><Relationship Id="rId5" Type="http://schemas.openxmlformats.org/officeDocument/2006/relationships/image" Target="../media/image17.png"/><Relationship Id="rId4" Type="http://schemas.openxmlformats.org/officeDocument/2006/relationships/image" Target="../media/image16.png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png"/><Relationship Id="rId2" Type="http://schemas.openxmlformats.org/officeDocument/2006/relationships/image" Target="../media/image20.pn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3.png"/><Relationship Id="rId2" Type="http://schemas.openxmlformats.org/officeDocument/2006/relationships/image" Target="../media/image22.png"/><Relationship Id="rId1" Type="http://schemas.openxmlformats.org/officeDocument/2006/relationships/slideLayout" Target="../slideLayouts/slideLayout3.xml"/><Relationship Id="rId5" Type="http://schemas.openxmlformats.org/officeDocument/2006/relationships/image" Target="../media/image25.png"/><Relationship Id="rId4" Type="http://schemas.openxmlformats.org/officeDocument/2006/relationships/image" Target="../media/image24.png"/></Relationships>
</file>

<file path=ppt/slides/_rels/slide8.xml.rels><?xml version="1.0" encoding="UTF-8" standalone="yes"?>
<Relationships xmlns="http://schemas.openxmlformats.org/package/2006/relationships"><Relationship Id="rId8" Type="http://schemas.openxmlformats.org/officeDocument/2006/relationships/image" Target="../media/image31.png"/><Relationship Id="rId3" Type="http://schemas.openxmlformats.org/officeDocument/2006/relationships/image" Target="../media/image1.png"/><Relationship Id="rId7" Type="http://schemas.openxmlformats.org/officeDocument/2006/relationships/image" Target="../media/image30.png"/><Relationship Id="rId2" Type="http://schemas.openxmlformats.org/officeDocument/2006/relationships/image" Target="../media/image26.png"/><Relationship Id="rId1" Type="http://schemas.openxmlformats.org/officeDocument/2006/relationships/slideLayout" Target="../slideLayouts/slideLayout5.xml"/><Relationship Id="rId6" Type="http://schemas.openxmlformats.org/officeDocument/2006/relationships/image" Target="../media/image29.png"/><Relationship Id="rId5" Type="http://schemas.openxmlformats.org/officeDocument/2006/relationships/image" Target="../media/image28.png"/><Relationship Id="rId4" Type="http://schemas.openxmlformats.org/officeDocument/2006/relationships/image" Target="../media/image27.png"/></Relationships>
</file>

<file path=ppt/slides/_rels/slide9.xml.rels><?xml version="1.0" encoding="UTF-8" standalone="yes"?>
<Relationships xmlns="http://schemas.openxmlformats.org/package/2006/relationships"><Relationship Id="rId8" Type="http://schemas.openxmlformats.org/officeDocument/2006/relationships/image" Target="../media/image34.png"/><Relationship Id="rId3" Type="http://schemas.openxmlformats.org/officeDocument/2006/relationships/image" Target="../media/image4.png"/><Relationship Id="rId7" Type="http://schemas.openxmlformats.org/officeDocument/2006/relationships/image" Target="../media/image33.pn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32.png"/><Relationship Id="rId5" Type="http://schemas.openxmlformats.org/officeDocument/2006/relationships/image" Target="../media/image5.png"/><Relationship Id="rId10" Type="http://schemas.openxmlformats.org/officeDocument/2006/relationships/image" Target="../media/image36.png"/><Relationship Id="rId4" Type="http://schemas.openxmlformats.org/officeDocument/2006/relationships/image" Target="../media/image1.png"/><Relationship Id="rId9" Type="http://schemas.openxmlformats.org/officeDocument/2006/relationships/image" Target="../media/image35.png"/></Relationships>
</file>

<file path=ppt/slides/_rels/slide10.xml.rels><?xml version="1.0" encoding="UTF-8" standalone="yes"?>
<Relationships xmlns="http://schemas.openxmlformats.org/package/2006/relationships"><Relationship Id="rId8" Type="http://schemas.openxmlformats.org/officeDocument/2006/relationships/image" Target="../media/image35.png"/><Relationship Id="rId3" Type="http://schemas.openxmlformats.org/officeDocument/2006/relationships/image" Target="../media/image4.png"/><Relationship Id="rId7" Type="http://schemas.openxmlformats.org/officeDocument/2006/relationships/image" Target="../media/image37.pn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32.png"/><Relationship Id="rId5" Type="http://schemas.openxmlformats.org/officeDocument/2006/relationships/image" Target="../media/image5.png"/><Relationship Id="rId4" Type="http://schemas.openxmlformats.org/officeDocument/2006/relationships/image" Target="../media/image1.png"/><Relationship Id="rId9" Type="http://schemas.openxmlformats.org/officeDocument/2006/relationships/image" Target="../media/image38.png"/></Relationships>
</file>

<file path=ppt/slides/_rels/slide11.xml.rels><?xml version="1.0" encoding="UTF-8" standalone="yes"?>
<Relationships xmlns="http://schemas.openxmlformats.org/package/2006/relationships"><Relationship Id="rId8" Type="http://schemas.openxmlformats.org/officeDocument/2006/relationships/image" Target="../media/image44.png"/><Relationship Id="rId13" Type="http://schemas.openxmlformats.org/officeDocument/2006/relationships/image" Target="../media/image49.png"/><Relationship Id="rId3" Type="http://schemas.openxmlformats.org/officeDocument/2006/relationships/image" Target="../media/image40.png"/><Relationship Id="rId7" Type="http://schemas.openxmlformats.org/officeDocument/2006/relationships/image" Target="../media/image43.png"/><Relationship Id="rId12" Type="http://schemas.openxmlformats.org/officeDocument/2006/relationships/image" Target="../media/image48.png"/><Relationship Id="rId2" Type="http://schemas.openxmlformats.org/officeDocument/2006/relationships/image" Target="../media/image39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42.png"/><Relationship Id="rId11" Type="http://schemas.openxmlformats.org/officeDocument/2006/relationships/image" Target="../media/image47.png"/><Relationship Id="rId5" Type="http://schemas.openxmlformats.org/officeDocument/2006/relationships/image" Target="../media/image41.png"/><Relationship Id="rId15" Type="http://schemas.openxmlformats.org/officeDocument/2006/relationships/image" Target="../media/image51.png"/><Relationship Id="rId10" Type="http://schemas.openxmlformats.org/officeDocument/2006/relationships/image" Target="../media/image46.png"/><Relationship Id="rId4" Type="http://schemas.openxmlformats.org/officeDocument/2006/relationships/image" Target="../media/image1.png"/><Relationship Id="rId9" Type="http://schemas.openxmlformats.org/officeDocument/2006/relationships/image" Target="../media/image45.png"/><Relationship Id="rId14" Type="http://schemas.openxmlformats.org/officeDocument/2006/relationships/image" Target="../media/image50.pn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4.xml"/><Relationship Id="rId6" Type="http://schemas.openxmlformats.org/officeDocument/2006/relationships/image" Target="../media/image52.png"/><Relationship Id="rId5" Type="http://schemas.openxmlformats.org/officeDocument/2006/relationships/image" Target="../media/image5.png"/><Relationship Id="rId4" Type="http://schemas.openxmlformats.org/officeDocument/2006/relationships/image" Target="../media/image4.png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png"/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53.png"/><Relationship Id="rId5" Type="http://schemas.openxmlformats.org/officeDocument/2006/relationships/image" Target="../media/image17.png"/><Relationship Id="rId4" Type="http://schemas.openxmlformats.org/officeDocument/2006/relationships/image" Target="../media/image16.png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png"/><Relationship Id="rId7" Type="http://schemas.openxmlformats.org/officeDocument/2006/relationships/image" Target="../media/image54.png"/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53.png"/><Relationship Id="rId5" Type="http://schemas.openxmlformats.org/officeDocument/2006/relationships/image" Target="../media/image17.png"/><Relationship Id="rId4" Type="http://schemas.openxmlformats.org/officeDocument/2006/relationships/image" Target="../media/image16.png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png"/><Relationship Id="rId7" Type="http://schemas.openxmlformats.org/officeDocument/2006/relationships/image" Target="../media/image55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5.xml"/><Relationship Id="rId6" Type="http://schemas.openxmlformats.org/officeDocument/2006/relationships/image" Target="../media/image17.png"/><Relationship Id="rId5" Type="http://schemas.openxmlformats.org/officeDocument/2006/relationships/image" Target="../media/image16.png"/><Relationship Id="rId4" Type="http://schemas.openxmlformats.org/officeDocument/2006/relationships/image" Target="../media/image15.png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png"/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56.png"/><Relationship Id="rId5" Type="http://schemas.openxmlformats.org/officeDocument/2006/relationships/image" Target="../media/image17.png"/><Relationship Id="rId4" Type="http://schemas.openxmlformats.org/officeDocument/2006/relationships/image" Target="../media/image16.png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5.png"/><Relationship Id="rId4" Type="http://schemas.openxmlformats.org/officeDocument/2006/relationships/image" Target="../media/image1.png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16.png"/><Relationship Id="rId4" Type="http://schemas.openxmlformats.org/officeDocument/2006/relationships/image" Target="../media/image15.png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png"/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57.png"/><Relationship Id="rId5" Type="http://schemas.openxmlformats.org/officeDocument/2006/relationships/image" Target="../media/image17.png"/><Relationship Id="rId4" Type="http://schemas.openxmlformats.org/officeDocument/2006/relationships/image" Target="../media/image16.png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5.xml"/><Relationship Id="rId5" Type="http://schemas.openxmlformats.org/officeDocument/2006/relationships/image" Target="../media/image16.png"/><Relationship Id="rId4" Type="http://schemas.openxmlformats.org/officeDocument/2006/relationships/image" Target="../media/image15.png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16.png"/><Relationship Id="rId4" Type="http://schemas.openxmlformats.org/officeDocument/2006/relationships/image" Target="../media/image15.png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png"/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58.png"/><Relationship Id="rId5" Type="http://schemas.openxmlformats.org/officeDocument/2006/relationships/image" Target="../media/image17.png"/><Relationship Id="rId4" Type="http://schemas.openxmlformats.org/officeDocument/2006/relationships/image" Target="../media/image16.png"/></Relationships>
</file>

<file path=ppt/slides/_rels/slide2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png"/><Relationship Id="rId7" Type="http://schemas.openxmlformats.org/officeDocument/2006/relationships/image" Target="../media/image60.png"/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7.png"/><Relationship Id="rId5" Type="http://schemas.openxmlformats.org/officeDocument/2006/relationships/image" Target="../media/image59.png"/><Relationship Id="rId4" Type="http://schemas.openxmlformats.org/officeDocument/2006/relationships/image" Target="../media/image16.png"/></Relationships>
</file>

<file path=ppt/slides/_rels/slide2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16.png"/><Relationship Id="rId4" Type="http://schemas.openxmlformats.org/officeDocument/2006/relationships/image" Target="../media/image15.png"/></Relationships>
</file>

<file path=ppt/slides/_rels/slide2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png"/><Relationship Id="rId2" Type="http://schemas.openxmlformats.org/officeDocument/2006/relationships/image" Target="../media/image61.png"/><Relationship Id="rId1" Type="http://schemas.openxmlformats.org/officeDocument/2006/relationships/slideLayout" Target="../slideLayouts/slideLayout5.xml"/><Relationship Id="rId4" Type="http://schemas.openxmlformats.org/officeDocument/2006/relationships/image" Target="../media/image62.png"/></Relationships>
</file>

<file path=ppt/slides/_rels/slide30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5.png"/><Relationship Id="rId4" Type="http://schemas.openxmlformats.org/officeDocument/2006/relationships/image" Target="../media/image1.png"/></Relationships>
</file>

<file path=ppt/slides/_rels/slide31.xml.rels><?xml version="1.0" encoding="UTF-8" standalone="yes"?>
<Relationships xmlns="http://schemas.openxmlformats.org/package/2006/relationships"><Relationship Id="rId3" Type="http://schemas.openxmlformats.org/officeDocument/2006/relationships/image" Target="../media/image64.png"/><Relationship Id="rId2" Type="http://schemas.openxmlformats.org/officeDocument/2006/relationships/image" Target="../media/image63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65.jpg"/></Relationships>
</file>

<file path=ppt/slides/_rels/slide32.xml.rels><?xml version="1.0" encoding="UTF-8" standalone="yes"?>
<Relationships xmlns="http://schemas.openxmlformats.org/package/2006/relationships"><Relationship Id="rId8" Type="http://schemas.openxmlformats.org/officeDocument/2006/relationships/image" Target="../media/image66.png"/><Relationship Id="rId3" Type="http://schemas.openxmlformats.org/officeDocument/2006/relationships/image" Target="../media/image1.png"/><Relationship Id="rId7" Type="http://schemas.openxmlformats.org/officeDocument/2006/relationships/image" Target="../media/image28.png"/><Relationship Id="rId2" Type="http://schemas.openxmlformats.org/officeDocument/2006/relationships/image" Target="../media/image26.png"/><Relationship Id="rId1" Type="http://schemas.openxmlformats.org/officeDocument/2006/relationships/slideLayout" Target="../slideLayouts/slideLayout5.xml"/><Relationship Id="rId6" Type="http://schemas.openxmlformats.org/officeDocument/2006/relationships/image" Target="../media/image31.png"/><Relationship Id="rId5" Type="http://schemas.openxmlformats.org/officeDocument/2006/relationships/image" Target="../media/image30.png"/><Relationship Id="rId4" Type="http://schemas.openxmlformats.org/officeDocument/2006/relationships/image" Target="../media/image27.png"/></Relationships>
</file>

<file path=ppt/slides/_rels/slide3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png"/><Relationship Id="rId2" Type="http://schemas.openxmlformats.org/officeDocument/2006/relationships/image" Target="../media/image61.png"/><Relationship Id="rId1" Type="http://schemas.openxmlformats.org/officeDocument/2006/relationships/slideLayout" Target="../slideLayouts/slideLayout5.xml"/><Relationship Id="rId4" Type="http://schemas.openxmlformats.org/officeDocument/2006/relationships/image" Target="../media/image62.png"/></Relationships>
</file>

<file path=ppt/slides/_rels/slide3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png"/><Relationship Id="rId2" Type="http://schemas.openxmlformats.org/officeDocument/2006/relationships/image" Target="../media/image61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62.png"/></Relationships>
</file>

<file path=ppt/slides/_rels/slide3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9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67.jpg"/><Relationship Id="rId5" Type="http://schemas.openxmlformats.org/officeDocument/2006/relationships/image" Target="../media/image1.png"/><Relationship Id="rId4" Type="http://schemas.openxmlformats.org/officeDocument/2006/relationships/image" Target="../media/image40.png"/></Relationships>
</file>

<file path=ppt/slides/_rels/slide36.xml.rels><?xml version="1.0" encoding="UTF-8" standalone="yes"?>
<Relationships xmlns="http://schemas.openxmlformats.org/package/2006/relationships"><Relationship Id="rId2" Type="http://schemas.openxmlformats.org/officeDocument/2006/relationships/image" Target="../media/image68.jpg"/><Relationship Id="rId1" Type="http://schemas.openxmlformats.org/officeDocument/2006/relationships/slideLayout" Target="../slideLayouts/slideLayout4.xml"/></Relationships>
</file>

<file path=ppt/slides/_rels/slide37.xml.rels><?xml version="1.0" encoding="UTF-8" standalone="yes"?>
<Relationships xmlns="http://schemas.openxmlformats.org/package/2006/relationships"><Relationship Id="rId2" Type="http://schemas.openxmlformats.org/officeDocument/2006/relationships/image" Target="../media/image69.jpg"/><Relationship Id="rId1" Type="http://schemas.openxmlformats.org/officeDocument/2006/relationships/slideLayout" Target="../slideLayouts/slideLayout4.xml"/></Relationships>
</file>

<file path=ppt/slides/_rels/slide38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7" Type="http://schemas.openxmlformats.org/officeDocument/2006/relationships/image" Target="../media/image70.jp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5.png"/><Relationship Id="rId5" Type="http://schemas.openxmlformats.org/officeDocument/2006/relationships/image" Target="../media/image1.png"/><Relationship Id="rId4" Type="http://schemas.openxmlformats.org/officeDocument/2006/relationships/image" Target="../media/image4.png"/></Relationships>
</file>

<file path=ppt/slides/_rels/slide39.xml.rels><?xml version="1.0" encoding="UTF-8" standalone="yes"?>
<Relationships xmlns="http://schemas.openxmlformats.org/package/2006/relationships"><Relationship Id="rId2" Type="http://schemas.openxmlformats.org/officeDocument/2006/relationships/image" Target="../media/image71.jpg"/><Relationship Id="rId1" Type="http://schemas.openxmlformats.org/officeDocument/2006/relationships/slideLayout" Target="../slideLayouts/slideLayout4.xml"/></Relationships>
</file>

<file path=ppt/slides/_rels/slide40.xml.rels><?xml version="1.0" encoding="UTF-8" standalone="yes"?>
<Relationships xmlns="http://schemas.openxmlformats.org/package/2006/relationships"><Relationship Id="rId3" Type="http://schemas.openxmlformats.org/officeDocument/2006/relationships/image" Target="../media/image63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5.xml"/><Relationship Id="rId4" Type="http://schemas.openxmlformats.org/officeDocument/2006/relationships/image" Target="../media/image64.png"/></Relationships>
</file>

<file path=ppt/slides/_rels/slide41.xml.rels><?xml version="1.0" encoding="UTF-8" standalone="yes"?>
<Relationships xmlns="http://schemas.openxmlformats.org/package/2006/relationships"><Relationship Id="rId2" Type="http://schemas.openxmlformats.org/officeDocument/2006/relationships/image" Target="../media/image72.png"/><Relationship Id="rId1" Type="http://schemas.openxmlformats.org/officeDocument/2006/relationships/slideLayout" Target="../slideLayouts/slideLayout4.xml"/></Relationships>
</file>

<file path=ppt/slides/_rels/slide4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5.png"/><Relationship Id="rId5" Type="http://schemas.openxmlformats.org/officeDocument/2006/relationships/image" Target="../media/image1.png"/><Relationship Id="rId4" Type="http://schemas.openxmlformats.org/officeDocument/2006/relationships/image" Target="../media/image4.png"/></Relationships>
</file>

<file path=ppt/slides/_rels/slide4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png"/><Relationship Id="rId7" Type="http://schemas.openxmlformats.org/officeDocument/2006/relationships/image" Target="../media/image74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73.png"/><Relationship Id="rId5" Type="http://schemas.openxmlformats.org/officeDocument/2006/relationships/image" Target="../media/image16.png"/><Relationship Id="rId4" Type="http://schemas.openxmlformats.org/officeDocument/2006/relationships/image" Target="../media/image15.png"/></Relationships>
</file>

<file path=ppt/slides/_rels/slide44.xml.rels><?xml version="1.0" encoding="UTF-8" standalone="yes"?>
<Relationships xmlns="http://schemas.openxmlformats.org/package/2006/relationships"><Relationship Id="rId2" Type="http://schemas.openxmlformats.org/officeDocument/2006/relationships/image" Target="../media/image75.jpg"/><Relationship Id="rId1" Type="http://schemas.openxmlformats.org/officeDocument/2006/relationships/slideLayout" Target="../slideLayouts/slideLayout4.xml"/></Relationships>
</file>

<file path=ppt/slides/_rels/slide45.xml.rels><?xml version="1.0" encoding="UTF-8" standalone="yes"?>
<Relationships xmlns="http://schemas.openxmlformats.org/package/2006/relationships"><Relationship Id="rId8" Type="http://schemas.openxmlformats.org/officeDocument/2006/relationships/image" Target="../media/image78.png"/><Relationship Id="rId3" Type="http://schemas.openxmlformats.org/officeDocument/2006/relationships/image" Target="../media/image4.png"/><Relationship Id="rId7" Type="http://schemas.openxmlformats.org/officeDocument/2006/relationships/image" Target="../media/image77.pn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76.png"/><Relationship Id="rId5" Type="http://schemas.openxmlformats.org/officeDocument/2006/relationships/image" Target="../media/image5.png"/><Relationship Id="rId10" Type="http://schemas.openxmlformats.org/officeDocument/2006/relationships/image" Target="../media/image80.png"/><Relationship Id="rId4" Type="http://schemas.openxmlformats.org/officeDocument/2006/relationships/image" Target="../media/image1.png"/><Relationship Id="rId9" Type="http://schemas.openxmlformats.org/officeDocument/2006/relationships/image" Target="../media/image79.png"/></Relationships>
</file>

<file path=ppt/slides/_rels/slide46.xml.rels><?xml version="1.0" encoding="UTF-8" standalone="yes"?>
<Relationships xmlns="http://schemas.openxmlformats.org/package/2006/relationships"><Relationship Id="rId8" Type="http://schemas.openxmlformats.org/officeDocument/2006/relationships/image" Target="../media/image83.png"/><Relationship Id="rId3" Type="http://schemas.openxmlformats.org/officeDocument/2006/relationships/image" Target="../media/image4.png"/><Relationship Id="rId7" Type="http://schemas.openxmlformats.org/officeDocument/2006/relationships/image" Target="../media/image82.pn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81.png"/><Relationship Id="rId5" Type="http://schemas.openxmlformats.org/officeDocument/2006/relationships/image" Target="../media/image5.png"/><Relationship Id="rId10" Type="http://schemas.openxmlformats.org/officeDocument/2006/relationships/image" Target="../media/image84.png"/><Relationship Id="rId4" Type="http://schemas.openxmlformats.org/officeDocument/2006/relationships/image" Target="../media/image1.png"/><Relationship Id="rId9" Type="http://schemas.openxmlformats.org/officeDocument/2006/relationships/image" Target="../media/image79.png"/></Relationships>
</file>

<file path=ppt/slides/_rels/slide4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png"/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85.png"/><Relationship Id="rId5" Type="http://schemas.openxmlformats.org/officeDocument/2006/relationships/image" Target="../media/image73.png"/><Relationship Id="rId4" Type="http://schemas.openxmlformats.org/officeDocument/2006/relationships/image" Target="../media/image16.png"/></Relationships>
</file>

<file path=ppt/slides/_rels/slide48.xml.rels><?xml version="1.0" encoding="UTF-8" standalone="yes"?>
<Relationships xmlns="http://schemas.openxmlformats.org/package/2006/relationships"><Relationship Id="rId3" Type="http://schemas.openxmlformats.org/officeDocument/2006/relationships/hyperlink" Target="http://www.ncbi.nlm.nih.gov/books/NBK539891/#article-29779.s1" TargetMode="External"/><Relationship Id="rId2" Type="http://schemas.openxmlformats.org/officeDocument/2006/relationships/hyperlink" Target="http://www.ncbi.nlm.nih.gov/pubmed/21284598" TargetMode="External"/><Relationship Id="rId1" Type="http://schemas.openxmlformats.org/officeDocument/2006/relationships/slideLayout" Target="../slideLayouts/slideLayout2.xml"/></Relationships>
</file>

<file path=ppt/slides/_rels/slide49.xml.rels><?xml version="1.0" encoding="UTF-8" standalone="yes"?>
<Relationships xmlns="http://schemas.openxmlformats.org/package/2006/relationships"><Relationship Id="rId3" Type="http://schemas.openxmlformats.org/officeDocument/2006/relationships/hyperlink" Target="http://docnesia.com/en/instrumen-bedah-101-blade-benang-jarum/" TargetMode="External"/><Relationship Id="rId2" Type="http://schemas.openxmlformats.org/officeDocument/2006/relationships/hyperlink" Target="http://www.slideshare.net/shourov999/surgical-needles-basics" TargetMode="External"/><Relationship Id="rId1" Type="http://schemas.openxmlformats.org/officeDocument/2006/relationships/slideLayout" Target="../slideLayouts/slideLayout2.xml"/><Relationship Id="rId6" Type="http://schemas.openxmlformats.org/officeDocument/2006/relationships/hyperlink" Target="http://www.laboratoryequipment.com/article/2013/09/understanding-and-selecting-surgical-suture-" TargetMode="External"/><Relationship Id="rId5" Type="http://schemas.openxmlformats.org/officeDocument/2006/relationships/hyperlink" Target="http://www.chirmax.cz/chirmax_multi/index.php?stranka_id=86&amp;jazyk=3j" TargetMode="External"/><Relationship Id="rId4" Type="http://schemas.openxmlformats.org/officeDocument/2006/relationships/hyperlink" Target="http://www.slideshare.net/doctorofeye/suture-in-ophthalmic-surgery" TargetMode="External"/></Relationships>
</file>

<file path=ppt/slides/_rels/slide50.xml.rels><?xml version="1.0" encoding="UTF-8" standalone="yes"?>
<Relationships xmlns="http://schemas.openxmlformats.org/package/2006/relationships"><Relationship Id="rId3" Type="http://schemas.openxmlformats.org/officeDocument/2006/relationships/hyperlink" Target="http://www.medscape.com/answers/1824895-32143/what-are-the-advantages-" TargetMode="External"/><Relationship Id="rId2" Type="http://schemas.openxmlformats.org/officeDocument/2006/relationships/hyperlink" Target="http://www.ncbi.nlm.nih.gov/pmc/articles/PMC4002186/" TargetMode="External"/><Relationship Id="rId1" Type="http://schemas.openxmlformats.org/officeDocument/2006/relationships/slideLayout" Target="../slideLayouts/slideLayout2.xml"/><Relationship Id="rId5" Type="http://schemas.openxmlformats.org/officeDocument/2006/relationships/hyperlink" Target="http://www.researchgate.net/publication/259957582_Cutaneous_Wound_Closure_Materials_An_Ove" TargetMode="External"/><Relationship Id="rId4" Type="http://schemas.openxmlformats.org/officeDocument/2006/relationships/hyperlink" Target="http://www.medscape.com/answers/1824895-32144/what-are-the-advantages-of-" TargetMode="External"/></Relationships>
</file>

<file path=ppt/slides/_rels/slide5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png"/><Relationship Id="rId2" Type="http://schemas.openxmlformats.org/officeDocument/2006/relationships/image" Target="../media/image61.png"/><Relationship Id="rId1" Type="http://schemas.openxmlformats.org/officeDocument/2006/relationships/slideLayout" Target="../slideLayouts/slideLayout4.xml"/><Relationship Id="rId4" Type="http://schemas.openxmlformats.org/officeDocument/2006/relationships/image" Target="../media/image62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2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278399" y="304800"/>
            <a:ext cx="12192000" cy="6858000"/>
          </a:xfrm>
          <a:prstGeom prst="rect">
            <a:avLst/>
          </a:prstGeom>
        </p:spPr>
      </p:pic>
      <p:sp>
        <p:nvSpPr>
          <p:cNvPr id="3" name="object 3"/>
          <p:cNvSpPr txBox="1"/>
          <p:nvPr/>
        </p:nvSpPr>
        <p:spPr>
          <a:xfrm>
            <a:off x="8001000" y="2286000"/>
            <a:ext cx="3499485" cy="1966595"/>
          </a:xfrm>
          <a:prstGeom prst="rect">
            <a:avLst/>
          </a:prstGeom>
        </p:spPr>
        <p:txBody>
          <a:bodyPr vert="horz" wrap="square" lIns="0" tIns="64135" rIns="0" bIns="0" rtlCol="0">
            <a:spAutoFit/>
          </a:bodyPr>
          <a:lstStyle/>
          <a:p>
            <a:pPr marL="12700" marR="5080" indent="1019810" algn="r">
              <a:lnSpc>
                <a:spcPts val="5000"/>
              </a:lnSpc>
              <a:spcBef>
                <a:spcPts val="505"/>
              </a:spcBef>
            </a:pPr>
            <a:r>
              <a:rPr sz="4400" b="1" spc="-145" dirty="0">
                <a:solidFill>
                  <a:srgbClr val="FFFFFF"/>
                </a:solidFill>
                <a:latin typeface="Corbel"/>
                <a:cs typeface="Corbel"/>
              </a:rPr>
              <a:t>SURGICAL SUTURES</a:t>
            </a:r>
            <a:r>
              <a:rPr sz="4400" b="1" spc="-420" dirty="0">
                <a:solidFill>
                  <a:srgbClr val="FFFFFF"/>
                </a:solidFill>
                <a:latin typeface="Corbel"/>
                <a:cs typeface="Corbel"/>
              </a:rPr>
              <a:t> </a:t>
            </a:r>
            <a:r>
              <a:rPr sz="4400" b="1" spc="-105" dirty="0">
                <a:solidFill>
                  <a:srgbClr val="FFFFFF"/>
                </a:solidFill>
                <a:latin typeface="Corbel"/>
                <a:cs typeface="Corbel"/>
              </a:rPr>
              <a:t>AND</a:t>
            </a:r>
            <a:endParaRPr sz="4400" dirty="0">
              <a:latin typeface="Corbel"/>
              <a:cs typeface="Corbel"/>
            </a:endParaRPr>
          </a:p>
          <a:p>
            <a:pPr marR="7620" algn="r">
              <a:lnSpc>
                <a:spcPts val="4880"/>
              </a:lnSpc>
            </a:pPr>
            <a:r>
              <a:rPr sz="4400" b="1" spc="-10" dirty="0">
                <a:solidFill>
                  <a:srgbClr val="FFFFFF"/>
                </a:solidFill>
                <a:latin typeface="Corbel"/>
                <a:cs typeface="Corbel"/>
              </a:rPr>
              <a:t>NEEDLES</a:t>
            </a:r>
            <a:endParaRPr sz="4400" dirty="0">
              <a:latin typeface="Corbel"/>
              <a:cs typeface="Corbel"/>
            </a:endParaRPr>
          </a:p>
        </p:txBody>
      </p:sp>
      <p:grpSp>
        <p:nvGrpSpPr>
          <p:cNvPr id="5" name="object 5"/>
          <p:cNvGrpSpPr/>
          <p:nvPr/>
        </p:nvGrpSpPr>
        <p:grpSpPr>
          <a:xfrm>
            <a:off x="0" y="913890"/>
            <a:ext cx="6181725" cy="5041900"/>
            <a:chOff x="0" y="913890"/>
            <a:chExt cx="6181725" cy="5041900"/>
          </a:xfrm>
        </p:grpSpPr>
        <p:pic>
          <p:nvPicPr>
            <p:cNvPr id="6" name="object 6"/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1143081" y="913890"/>
              <a:ext cx="5038262" cy="5041900"/>
            </a:xfrm>
            <a:prstGeom prst="rect">
              <a:avLst/>
            </a:prstGeom>
          </p:spPr>
        </p:pic>
        <p:pic>
          <p:nvPicPr>
            <p:cNvPr id="7" name="object 7"/>
            <p:cNvPicPr/>
            <p:nvPr/>
          </p:nvPicPr>
          <p:blipFill>
            <a:blip r:embed="rId4" cstate="print"/>
            <a:stretch>
              <a:fillRect/>
            </a:stretch>
          </p:blipFill>
          <p:spPr>
            <a:xfrm>
              <a:off x="1143081" y="913890"/>
              <a:ext cx="5038262" cy="5041900"/>
            </a:xfrm>
            <a:prstGeom prst="rect">
              <a:avLst/>
            </a:prstGeom>
          </p:spPr>
        </p:pic>
        <p:pic>
          <p:nvPicPr>
            <p:cNvPr id="8" name="object 8"/>
            <p:cNvPicPr/>
            <p:nvPr/>
          </p:nvPicPr>
          <p:blipFill>
            <a:blip r:embed="rId5" cstate="print"/>
            <a:stretch>
              <a:fillRect/>
            </a:stretch>
          </p:blipFill>
          <p:spPr>
            <a:xfrm>
              <a:off x="0" y="2185416"/>
              <a:ext cx="3093720" cy="3096768"/>
            </a:xfrm>
            <a:prstGeom prst="rect">
              <a:avLst/>
            </a:prstGeom>
          </p:spPr>
        </p:pic>
        <p:pic>
          <p:nvPicPr>
            <p:cNvPr id="9" name="object 9"/>
            <p:cNvPicPr/>
            <p:nvPr/>
          </p:nvPicPr>
          <p:blipFill>
            <a:blip r:embed="rId6" cstate="print"/>
            <a:stretch>
              <a:fillRect/>
            </a:stretch>
          </p:blipFill>
          <p:spPr>
            <a:xfrm>
              <a:off x="330708" y="2212848"/>
              <a:ext cx="2430780" cy="2432304"/>
            </a:xfrm>
            <a:prstGeom prst="rect">
              <a:avLst/>
            </a:prstGeom>
          </p:spPr>
        </p:pic>
      </p:grpSp>
      <p:sp>
        <p:nvSpPr>
          <p:cNvPr id="4" name="Прямоугольник 3"/>
          <p:cNvSpPr/>
          <p:nvPr/>
        </p:nvSpPr>
        <p:spPr>
          <a:xfrm>
            <a:off x="6813485" y="762000"/>
            <a:ext cx="5378515" cy="120032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dirty="0" smtClean="0">
                <a:solidFill>
                  <a:schemeClr val="bg1"/>
                </a:solidFill>
              </a:rPr>
              <a:t>MINISTRY OF HEALTH OF UKRAINE</a:t>
            </a:r>
          </a:p>
          <a:p>
            <a:r>
              <a:rPr lang="en-US" dirty="0" smtClean="0">
                <a:solidFill>
                  <a:schemeClr val="bg1"/>
                </a:solidFill>
              </a:rPr>
              <a:t>ODESSA NATIONAL MEDICAL UNIVERSITY</a:t>
            </a:r>
          </a:p>
          <a:p>
            <a:r>
              <a:rPr lang="en-US" dirty="0" smtClean="0">
                <a:solidFill>
                  <a:schemeClr val="bg1"/>
                </a:solidFill>
              </a:rPr>
              <a:t>Department of Pharmacy Organization and Economics with </a:t>
            </a:r>
            <a:r>
              <a:rPr lang="en-US" dirty="0" smtClean="0">
                <a:solidFill>
                  <a:schemeClr val="bg1"/>
                </a:solidFill>
              </a:rPr>
              <a:t>post</a:t>
            </a:r>
            <a:r>
              <a:rPr lang="ru-RU" dirty="0" smtClean="0">
                <a:solidFill>
                  <a:schemeClr val="bg1"/>
                </a:solidFill>
              </a:rPr>
              <a:t> -</a:t>
            </a:r>
            <a:r>
              <a:rPr lang="en-US" dirty="0" smtClean="0">
                <a:solidFill>
                  <a:schemeClr val="bg1"/>
                </a:solidFill>
              </a:rPr>
              <a:t>diploma specialization</a:t>
            </a:r>
            <a:endParaRPr lang="en-US" dirty="0">
              <a:solidFill>
                <a:schemeClr val="bg1"/>
              </a:solidFill>
            </a:endParaRP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object 2"/>
          <p:cNvGrpSpPr/>
          <p:nvPr/>
        </p:nvGrpSpPr>
        <p:grpSpPr>
          <a:xfrm>
            <a:off x="0" y="0"/>
            <a:ext cx="12192000" cy="6858000"/>
            <a:chOff x="0" y="0"/>
            <a:chExt cx="12192000" cy="6858000"/>
          </a:xfrm>
        </p:grpSpPr>
        <p:pic>
          <p:nvPicPr>
            <p:cNvPr id="3" name="object 3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0" y="0"/>
              <a:ext cx="12192000" cy="6858001"/>
            </a:xfrm>
            <a:prstGeom prst="rect">
              <a:avLst/>
            </a:prstGeom>
          </p:spPr>
        </p:pic>
        <p:pic>
          <p:nvPicPr>
            <p:cNvPr id="4" name="object 4"/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8887968" y="579119"/>
              <a:ext cx="2772155" cy="2743200"/>
            </a:xfrm>
            <a:prstGeom prst="rect">
              <a:avLst/>
            </a:prstGeom>
          </p:spPr>
        </p:pic>
        <p:pic>
          <p:nvPicPr>
            <p:cNvPr id="5" name="object 5"/>
            <p:cNvPicPr/>
            <p:nvPr/>
          </p:nvPicPr>
          <p:blipFill>
            <a:blip r:embed="rId4" cstate="print"/>
            <a:stretch>
              <a:fillRect/>
            </a:stretch>
          </p:blipFill>
          <p:spPr>
            <a:xfrm>
              <a:off x="9220168" y="615187"/>
              <a:ext cx="2107596" cy="2070100"/>
            </a:xfrm>
            <a:prstGeom prst="rect">
              <a:avLst/>
            </a:prstGeom>
          </p:spPr>
        </p:pic>
      </p:grpSp>
      <p:sp>
        <p:nvSpPr>
          <p:cNvPr id="6" name="object 6"/>
          <p:cNvSpPr txBox="1"/>
          <p:nvPr/>
        </p:nvSpPr>
        <p:spPr>
          <a:xfrm>
            <a:off x="9098026" y="3858590"/>
            <a:ext cx="2207260" cy="697230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5"/>
              </a:spcBef>
            </a:pPr>
            <a:r>
              <a:rPr sz="4400" b="1" spc="-130" dirty="0">
                <a:solidFill>
                  <a:srgbClr val="FFFFFF"/>
                </a:solidFill>
                <a:latin typeface="Corbel"/>
                <a:cs typeface="Corbel"/>
              </a:rPr>
              <a:t>OUTLINE</a:t>
            </a:r>
            <a:endParaRPr sz="4400">
              <a:latin typeface="Corbel"/>
              <a:cs typeface="Corbel"/>
            </a:endParaRPr>
          </a:p>
        </p:txBody>
      </p:sp>
      <p:sp>
        <p:nvSpPr>
          <p:cNvPr id="7" name="object 7"/>
          <p:cNvSpPr txBox="1">
            <a:spLocks noGrp="1"/>
          </p:cNvSpPr>
          <p:nvPr>
            <p:ph type="title"/>
          </p:nvPr>
        </p:nvSpPr>
        <p:spPr>
          <a:xfrm>
            <a:off x="921511" y="768855"/>
            <a:ext cx="2849880" cy="123063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 marR="5080">
              <a:lnSpc>
                <a:spcPct val="131800"/>
              </a:lnSpc>
              <a:spcBef>
                <a:spcPts val="95"/>
              </a:spcBef>
            </a:pPr>
            <a:r>
              <a:rPr sz="2000" spc="-10" dirty="0">
                <a:solidFill>
                  <a:srgbClr val="FFFFFF"/>
                </a:solidFill>
                <a:latin typeface="Calibri"/>
                <a:cs typeface="Calibri"/>
              </a:rPr>
              <a:t>INTRODUCTION HISTORICAL</a:t>
            </a:r>
            <a:r>
              <a:rPr sz="2000" spc="-20" dirty="0">
                <a:solidFill>
                  <a:srgbClr val="FFFFFF"/>
                </a:solidFill>
                <a:latin typeface="Calibri"/>
                <a:cs typeface="Calibri"/>
              </a:rPr>
              <a:t> BACKGROUND </a:t>
            </a:r>
            <a:r>
              <a:rPr sz="2000" spc="-10" dirty="0">
                <a:solidFill>
                  <a:srgbClr val="FFFFFF"/>
                </a:solidFill>
                <a:latin typeface="Calibri"/>
                <a:cs typeface="Calibri"/>
              </a:rPr>
              <a:t>SUTURES</a:t>
            </a:r>
            <a:endParaRPr sz="2000" dirty="0">
              <a:latin typeface="Calibri"/>
              <a:cs typeface="Calibri"/>
            </a:endParaRPr>
          </a:p>
        </p:txBody>
      </p:sp>
      <p:sp>
        <p:nvSpPr>
          <p:cNvPr id="8" name="object 8"/>
          <p:cNvSpPr txBox="1"/>
          <p:nvPr/>
        </p:nvSpPr>
        <p:spPr>
          <a:xfrm>
            <a:off x="921511" y="1972501"/>
            <a:ext cx="2858770" cy="4060190"/>
          </a:xfrm>
          <a:prstGeom prst="rect">
            <a:avLst/>
          </a:prstGeom>
        </p:spPr>
        <p:txBody>
          <a:bodyPr vert="horz" wrap="square" lIns="0" tIns="45720" rIns="0" bIns="0" rtlCol="0">
            <a:spAutoFit/>
          </a:bodyPr>
          <a:lstStyle/>
          <a:p>
            <a:pPr marL="469900">
              <a:lnSpc>
                <a:spcPct val="100000"/>
              </a:lnSpc>
              <a:spcBef>
                <a:spcPts val="360"/>
              </a:spcBef>
            </a:pPr>
            <a:r>
              <a:rPr sz="2000" b="1" spc="-10" dirty="0">
                <a:solidFill>
                  <a:srgbClr val="FFFFFF"/>
                </a:solidFill>
                <a:latin typeface="Calibri"/>
                <a:cs typeface="Calibri"/>
              </a:rPr>
              <a:t>Characteristics</a:t>
            </a:r>
            <a:endParaRPr sz="2000" dirty="0">
              <a:latin typeface="Calibri"/>
              <a:cs typeface="Calibri"/>
            </a:endParaRPr>
          </a:p>
          <a:p>
            <a:pPr marL="469900">
              <a:lnSpc>
                <a:spcPct val="100000"/>
              </a:lnSpc>
              <a:spcBef>
                <a:spcPts val="265"/>
              </a:spcBef>
            </a:pPr>
            <a:r>
              <a:rPr sz="2000" b="1" spc="-10" dirty="0">
                <a:solidFill>
                  <a:srgbClr val="FFFFFF"/>
                </a:solidFill>
                <a:latin typeface="Calibri"/>
                <a:cs typeface="Calibri"/>
              </a:rPr>
              <a:t>Classification</a:t>
            </a:r>
            <a:endParaRPr sz="2000" dirty="0">
              <a:latin typeface="Calibri"/>
              <a:cs typeface="Calibri"/>
            </a:endParaRPr>
          </a:p>
          <a:p>
            <a:pPr marL="469900">
              <a:lnSpc>
                <a:spcPct val="100000"/>
              </a:lnSpc>
              <a:spcBef>
                <a:spcPts val="265"/>
              </a:spcBef>
            </a:pPr>
            <a:r>
              <a:rPr sz="2000" b="1" dirty="0">
                <a:solidFill>
                  <a:srgbClr val="FFFFFF"/>
                </a:solidFill>
                <a:latin typeface="Calibri"/>
                <a:cs typeface="Calibri"/>
              </a:rPr>
              <a:t>Clinical</a:t>
            </a:r>
            <a:r>
              <a:rPr sz="2000" b="1" spc="-55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2000" b="1" spc="-10" dirty="0">
                <a:solidFill>
                  <a:srgbClr val="FFFFFF"/>
                </a:solidFill>
                <a:latin typeface="Calibri"/>
                <a:cs typeface="Calibri"/>
              </a:rPr>
              <a:t>Considerations</a:t>
            </a:r>
            <a:endParaRPr sz="2000" dirty="0">
              <a:latin typeface="Calibri"/>
              <a:cs typeface="Calibri"/>
            </a:endParaRPr>
          </a:p>
          <a:p>
            <a:pPr marL="12700">
              <a:lnSpc>
                <a:spcPct val="100000"/>
              </a:lnSpc>
              <a:spcBef>
                <a:spcPts val="755"/>
              </a:spcBef>
            </a:pPr>
            <a:r>
              <a:rPr sz="2000" b="1" spc="-10" dirty="0">
                <a:solidFill>
                  <a:srgbClr val="FFFFFF"/>
                </a:solidFill>
                <a:latin typeface="Calibri"/>
                <a:cs typeface="Calibri"/>
              </a:rPr>
              <a:t>NEEDLES</a:t>
            </a:r>
            <a:endParaRPr sz="2000" dirty="0">
              <a:latin typeface="Calibri"/>
              <a:cs typeface="Calibri"/>
            </a:endParaRPr>
          </a:p>
          <a:p>
            <a:pPr marL="469900" marR="844550">
              <a:lnSpc>
                <a:spcPct val="110500"/>
              </a:lnSpc>
              <a:spcBef>
                <a:spcPts val="10"/>
              </a:spcBef>
            </a:pPr>
            <a:r>
              <a:rPr sz="2000" b="1" spc="-10" dirty="0">
                <a:solidFill>
                  <a:srgbClr val="FFFFFF"/>
                </a:solidFill>
                <a:latin typeface="Calibri"/>
                <a:cs typeface="Calibri"/>
              </a:rPr>
              <a:t>Characteristics Anatomy</a:t>
            </a:r>
            <a:endParaRPr sz="2000" dirty="0">
              <a:latin typeface="Calibri"/>
              <a:cs typeface="Calibri"/>
            </a:endParaRPr>
          </a:p>
          <a:p>
            <a:pPr marL="469900">
              <a:lnSpc>
                <a:spcPct val="100000"/>
              </a:lnSpc>
              <a:spcBef>
                <a:spcPts val="270"/>
              </a:spcBef>
            </a:pPr>
            <a:r>
              <a:rPr sz="2000" b="1" dirty="0">
                <a:solidFill>
                  <a:srgbClr val="FFFFFF"/>
                </a:solidFill>
                <a:latin typeface="Calibri"/>
                <a:cs typeface="Calibri"/>
              </a:rPr>
              <a:t>Clinical</a:t>
            </a:r>
            <a:r>
              <a:rPr sz="2000" b="1" spc="-55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2000" b="1" spc="-10" dirty="0">
                <a:solidFill>
                  <a:srgbClr val="FFFFFF"/>
                </a:solidFill>
                <a:latin typeface="Calibri"/>
                <a:cs typeface="Calibri"/>
              </a:rPr>
              <a:t>Considerations</a:t>
            </a:r>
            <a:endParaRPr sz="2000" dirty="0">
              <a:latin typeface="Calibri"/>
              <a:cs typeface="Calibri"/>
            </a:endParaRPr>
          </a:p>
          <a:p>
            <a:pPr marL="12700">
              <a:lnSpc>
                <a:spcPct val="100000"/>
              </a:lnSpc>
              <a:spcBef>
                <a:spcPts val="755"/>
              </a:spcBef>
            </a:pPr>
            <a:r>
              <a:rPr sz="2000" b="1" spc="-10" dirty="0">
                <a:solidFill>
                  <a:srgbClr val="FFFFFF"/>
                </a:solidFill>
                <a:latin typeface="Calibri"/>
                <a:cs typeface="Calibri"/>
              </a:rPr>
              <a:t>PACKAGING</a:t>
            </a:r>
            <a:endParaRPr sz="2000" dirty="0">
              <a:latin typeface="Calibri"/>
              <a:cs typeface="Calibri"/>
            </a:endParaRPr>
          </a:p>
          <a:p>
            <a:pPr marL="12700" marR="1312545">
              <a:lnSpc>
                <a:spcPct val="131500"/>
              </a:lnSpc>
              <a:spcBef>
                <a:spcPts val="10"/>
              </a:spcBef>
            </a:pPr>
            <a:r>
              <a:rPr sz="2000" b="1" spc="-35" dirty="0">
                <a:solidFill>
                  <a:srgbClr val="FFFFFF"/>
                </a:solidFill>
                <a:latin typeface="Calibri"/>
                <a:cs typeface="Calibri"/>
              </a:rPr>
              <a:t>ALTERNATIVES </a:t>
            </a:r>
            <a:r>
              <a:rPr sz="2000" b="1" spc="-10" dirty="0">
                <a:solidFill>
                  <a:srgbClr val="FFFFFF"/>
                </a:solidFill>
                <a:latin typeface="Calibri"/>
                <a:cs typeface="Calibri"/>
              </a:rPr>
              <a:t>CONCLUSION REFERENCES</a:t>
            </a:r>
            <a:endParaRPr sz="2000" dirty="0">
              <a:latin typeface="Calibri"/>
              <a:cs typeface="Calibri"/>
            </a:endParaRP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object 2"/>
          <p:cNvGrpSpPr/>
          <p:nvPr/>
        </p:nvGrpSpPr>
        <p:grpSpPr>
          <a:xfrm>
            <a:off x="4564393" y="12699"/>
            <a:ext cx="7627620" cy="6845300"/>
            <a:chOff x="4564393" y="12699"/>
            <a:chExt cx="7627620" cy="6845300"/>
          </a:xfrm>
        </p:grpSpPr>
        <p:pic>
          <p:nvPicPr>
            <p:cNvPr id="3" name="object 3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6134100" y="12699"/>
              <a:ext cx="6057900" cy="6845300"/>
            </a:xfrm>
            <a:prstGeom prst="rect">
              <a:avLst/>
            </a:prstGeom>
          </p:spPr>
        </p:pic>
        <p:pic>
          <p:nvPicPr>
            <p:cNvPr id="4" name="object 4"/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10754867" y="6359652"/>
              <a:ext cx="880872" cy="339852"/>
            </a:xfrm>
            <a:prstGeom prst="rect">
              <a:avLst/>
            </a:prstGeom>
          </p:spPr>
        </p:pic>
        <p:pic>
          <p:nvPicPr>
            <p:cNvPr id="5" name="object 5"/>
            <p:cNvPicPr/>
            <p:nvPr/>
          </p:nvPicPr>
          <p:blipFill>
            <a:blip r:embed="rId4" cstate="print"/>
            <a:stretch>
              <a:fillRect/>
            </a:stretch>
          </p:blipFill>
          <p:spPr>
            <a:xfrm>
              <a:off x="10773155" y="6376415"/>
              <a:ext cx="1237488" cy="333756"/>
            </a:xfrm>
            <a:prstGeom prst="rect">
              <a:avLst/>
            </a:prstGeom>
          </p:spPr>
        </p:pic>
        <p:sp>
          <p:nvSpPr>
            <p:cNvPr id="6" name="object 6"/>
            <p:cNvSpPr/>
            <p:nvPr/>
          </p:nvSpPr>
          <p:spPr>
            <a:xfrm>
              <a:off x="11728703" y="6385559"/>
              <a:ext cx="288290" cy="288290"/>
            </a:xfrm>
            <a:custGeom>
              <a:avLst/>
              <a:gdLst/>
              <a:ahLst/>
              <a:cxnLst/>
              <a:rect l="l" t="t" r="r" b="b"/>
              <a:pathLst>
                <a:path w="288290" h="288290">
                  <a:moveTo>
                    <a:pt x="144018" y="0"/>
                  </a:moveTo>
                  <a:lnTo>
                    <a:pt x="98511" y="7342"/>
                  </a:lnTo>
                  <a:lnTo>
                    <a:pt x="58978" y="27786"/>
                  </a:lnTo>
                  <a:lnTo>
                    <a:pt x="27797" y="58962"/>
                  </a:lnTo>
                  <a:lnTo>
                    <a:pt x="7345" y="98496"/>
                  </a:lnTo>
                  <a:lnTo>
                    <a:pt x="0" y="144017"/>
                  </a:lnTo>
                  <a:lnTo>
                    <a:pt x="7345" y="189539"/>
                  </a:lnTo>
                  <a:lnTo>
                    <a:pt x="27797" y="229073"/>
                  </a:lnTo>
                  <a:lnTo>
                    <a:pt x="58978" y="260249"/>
                  </a:lnTo>
                  <a:lnTo>
                    <a:pt x="98511" y="280693"/>
                  </a:lnTo>
                  <a:lnTo>
                    <a:pt x="144018" y="288035"/>
                  </a:lnTo>
                  <a:lnTo>
                    <a:pt x="189524" y="280693"/>
                  </a:lnTo>
                  <a:lnTo>
                    <a:pt x="229057" y="260249"/>
                  </a:lnTo>
                  <a:lnTo>
                    <a:pt x="260238" y="229073"/>
                  </a:lnTo>
                  <a:lnTo>
                    <a:pt x="280690" y="189539"/>
                  </a:lnTo>
                  <a:lnTo>
                    <a:pt x="288036" y="144017"/>
                  </a:lnTo>
                  <a:lnTo>
                    <a:pt x="280690" y="98496"/>
                  </a:lnTo>
                  <a:lnTo>
                    <a:pt x="260238" y="58962"/>
                  </a:lnTo>
                  <a:lnTo>
                    <a:pt x="229057" y="27786"/>
                  </a:lnTo>
                  <a:lnTo>
                    <a:pt x="189524" y="7342"/>
                  </a:lnTo>
                  <a:lnTo>
                    <a:pt x="144018" y="0"/>
                  </a:lnTo>
                  <a:close/>
                </a:path>
              </a:pathLst>
            </a:custGeom>
            <a:solidFill>
              <a:srgbClr val="0000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7" name="object 7"/>
            <p:cNvPicPr/>
            <p:nvPr/>
          </p:nvPicPr>
          <p:blipFill>
            <a:blip r:embed="rId5" cstate="print"/>
            <a:stretch>
              <a:fillRect/>
            </a:stretch>
          </p:blipFill>
          <p:spPr>
            <a:xfrm>
              <a:off x="4564393" y="243727"/>
              <a:ext cx="3474706" cy="3467099"/>
            </a:xfrm>
            <a:prstGeom prst="rect">
              <a:avLst/>
            </a:prstGeom>
          </p:spPr>
        </p:pic>
        <p:pic>
          <p:nvPicPr>
            <p:cNvPr id="8" name="object 8"/>
            <p:cNvPicPr/>
            <p:nvPr/>
          </p:nvPicPr>
          <p:blipFill>
            <a:blip r:embed="rId6" cstate="print"/>
            <a:stretch>
              <a:fillRect/>
            </a:stretch>
          </p:blipFill>
          <p:spPr>
            <a:xfrm>
              <a:off x="4564393" y="243727"/>
              <a:ext cx="3474706" cy="3467099"/>
            </a:xfrm>
            <a:prstGeom prst="rect">
              <a:avLst/>
            </a:prstGeom>
          </p:spPr>
        </p:pic>
      </p:grpSp>
      <p:sp>
        <p:nvSpPr>
          <p:cNvPr id="9" name="object 9"/>
          <p:cNvSpPr txBox="1">
            <a:spLocks noGrp="1"/>
          </p:cNvSpPr>
          <p:nvPr>
            <p:ph type="title"/>
          </p:nvPr>
        </p:nvSpPr>
        <p:spPr>
          <a:xfrm>
            <a:off x="7824596" y="2500629"/>
            <a:ext cx="3930015" cy="71120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4500" spc="-145" dirty="0">
                <a:solidFill>
                  <a:srgbClr val="FFFFFF"/>
                </a:solidFill>
              </a:rPr>
              <a:t>INTRODUCTION</a:t>
            </a:r>
            <a:endParaRPr sz="4500"/>
          </a:p>
        </p:txBody>
      </p:sp>
      <p:sp>
        <p:nvSpPr>
          <p:cNvPr id="12" name="object 12"/>
          <p:cNvSpPr txBox="1">
            <a:spLocks noGrp="1"/>
          </p:cNvSpPr>
          <p:nvPr>
            <p:ph type="sldNum" sz="quarter" idx="7"/>
          </p:nvPr>
        </p:nvSpPr>
        <p:spPr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38100">
              <a:lnSpc>
                <a:spcPts val="1045"/>
              </a:lnSpc>
            </a:pPr>
            <a:fld id="{81D60167-4931-47E6-BA6A-407CBD079E47}" type="slidenum">
              <a:rPr spc="-25" dirty="0"/>
              <a:t>3</a:t>
            </a:fld>
            <a:endParaRPr spc="-25" dirty="0"/>
          </a:p>
        </p:txBody>
      </p:sp>
      <p:sp>
        <p:nvSpPr>
          <p:cNvPr id="10" name="object 10"/>
          <p:cNvSpPr txBox="1"/>
          <p:nvPr/>
        </p:nvSpPr>
        <p:spPr>
          <a:xfrm>
            <a:off x="7718552" y="3648836"/>
            <a:ext cx="4019550" cy="1154430"/>
          </a:xfrm>
          <a:prstGeom prst="rect">
            <a:avLst/>
          </a:prstGeom>
        </p:spPr>
        <p:txBody>
          <a:bodyPr vert="horz" wrap="square" lIns="0" tIns="43180" rIns="0" bIns="0" rtlCol="0">
            <a:spAutoFit/>
          </a:bodyPr>
          <a:lstStyle/>
          <a:p>
            <a:pPr marL="149225" marR="5080" indent="-137160" algn="just">
              <a:lnSpc>
                <a:spcPct val="90100"/>
              </a:lnSpc>
              <a:spcBef>
                <a:spcPts val="340"/>
              </a:spcBef>
            </a:pPr>
            <a:r>
              <a:rPr sz="2000" dirty="0">
                <a:solidFill>
                  <a:srgbClr val="FFFFFF"/>
                </a:solidFill>
                <a:latin typeface="Calibri"/>
                <a:cs typeface="Calibri"/>
              </a:rPr>
              <a:t>A</a:t>
            </a:r>
            <a:r>
              <a:rPr sz="2000" spc="-35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2000" dirty="0">
                <a:solidFill>
                  <a:srgbClr val="FFFFFF"/>
                </a:solidFill>
                <a:latin typeface="Calibri"/>
                <a:cs typeface="Calibri"/>
              </a:rPr>
              <a:t>proper</a:t>
            </a:r>
            <a:r>
              <a:rPr sz="2000" spc="-30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2000" spc="-10" dirty="0">
                <a:solidFill>
                  <a:srgbClr val="FFFFFF"/>
                </a:solidFill>
                <a:latin typeface="Calibri"/>
                <a:cs typeface="Calibri"/>
              </a:rPr>
              <a:t>understanding</a:t>
            </a:r>
            <a:r>
              <a:rPr sz="2000" spc="-55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2000" dirty="0">
                <a:solidFill>
                  <a:srgbClr val="FFFFFF"/>
                </a:solidFill>
                <a:latin typeface="Calibri"/>
                <a:cs typeface="Calibri"/>
              </a:rPr>
              <a:t>of</a:t>
            </a:r>
            <a:r>
              <a:rPr sz="2000" spc="-40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2000" dirty="0">
                <a:solidFill>
                  <a:srgbClr val="FFFFFF"/>
                </a:solidFill>
                <a:latin typeface="Calibri"/>
                <a:cs typeface="Calibri"/>
              </a:rPr>
              <a:t>sutures</a:t>
            </a:r>
            <a:r>
              <a:rPr sz="2000" spc="-30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2000" spc="-25" dirty="0">
                <a:solidFill>
                  <a:srgbClr val="FFFFFF"/>
                </a:solidFill>
                <a:latin typeface="Calibri"/>
                <a:cs typeface="Calibri"/>
              </a:rPr>
              <a:t>and </a:t>
            </a:r>
            <a:r>
              <a:rPr sz="2000" dirty="0">
                <a:solidFill>
                  <a:srgbClr val="FFFFFF"/>
                </a:solidFill>
                <a:latin typeface="Calibri"/>
                <a:cs typeface="Calibri"/>
              </a:rPr>
              <a:t>the</a:t>
            </a:r>
            <a:r>
              <a:rPr sz="2000" spc="-40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2000" dirty="0">
                <a:solidFill>
                  <a:srgbClr val="FFFFFF"/>
                </a:solidFill>
                <a:latin typeface="Calibri"/>
                <a:cs typeface="Calibri"/>
              </a:rPr>
              <a:t>principles</a:t>
            </a:r>
            <a:r>
              <a:rPr sz="2000" spc="-45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2000" dirty="0">
                <a:solidFill>
                  <a:srgbClr val="FFFFFF"/>
                </a:solidFill>
                <a:latin typeface="Calibri"/>
                <a:cs typeface="Calibri"/>
              </a:rPr>
              <a:t>underlying</a:t>
            </a:r>
            <a:r>
              <a:rPr sz="2000" spc="-55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2000" dirty="0">
                <a:solidFill>
                  <a:srgbClr val="FFFFFF"/>
                </a:solidFill>
                <a:latin typeface="Calibri"/>
                <a:cs typeface="Calibri"/>
              </a:rPr>
              <a:t>their</a:t>
            </a:r>
            <a:r>
              <a:rPr sz="2000" spc="-40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2000" spc="-10" dirty="0">
                <a:solidFill>
                  <a:srgbClr val="FFFFFF"/>
                </a:solidFill>
                <a:latin typeface="Calibri"/>
                <a:cs typeface="Calibri"/>
              </a:rPr>
              <a:t>choice </a:t>
            </a:r>
            <a:r>
              <a:rPr sz="2000" dirty="0">
                <a:solidFill>
                  <a:srgbClr val="FFFFFF"/>
                </a:solidFill>
                <a:latin typeface="Calibri"/>
                <a:cs typeface="Calibri"/>
              </a:rPr>
              <a:t>can</a:t>
            </a:r>
            <a:r>
              <a:rPr sz="2000" spc="-55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2000" dirty="0">
                <a:solidFill>
                  <a:srgbClr val="FFFFFF"/>
                </a:solidFill>
                <a:latin typeface="Calibri"/>
                <a:cs typeface="Calibri"/>
              </a:rPr>
              <a:t>help</a:t>
            </a:r>
            <a:r>
              <a:rPr sz="2000" spc="-55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2000" dirty="0">
                <a:solidFill>
                  <a:srgbClr val="FFFFFF"/>
                </a:solidFill>
                <a:latin typeface="Calibri"/>
                <a:cs typeface="Calibri"/>
              </a:rPr>
              <a:t>the</a:t>
            </a:r>
            <a:r>
              <a:rPr sz="2000" spc="-55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2000" dirty="0">
                <a:solidFill>
                  <a:srgbClr val="FFFFFF"/>
                </a:solidFill>
                <a:latin typeface="Calibri"/>
                <a:cs typeface="Calibri"/>
              </a:rPr>
              <a:t>surgeon</a:t>
            </a:r>
            <a:r>
              <a:rPr sz="2000" spc="-85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2000" dirty="0">
                <a:solidFill>
                  <a:srgbClr val="FFFFFF"/>
                </a:solidFill>
                <a:latin typeface="Calibri"/>
                <a:cs typeface="Calibri"/>
              </a:rPr>
              <a:t>achieve</a:t>
            </a:r>
            <a:r>
              <a:rPr sz="2000" spc="-45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2000" spc="-10" dirty="0">
                <a:solidFill>
                  <a:srgbClr val="FFFFFF"/>
                </a:solidFill>
                <a:latin typeface="Calibri"/>
                <a:cs typeface="Calibri"/>
              </a:rPr>
              <a:t>optimal</a:t>
            </a:r>
            <a:endParaRPr sz="2000">
              <a:latin typeface="Calibri"/>
              <a:cs typeface="Calibri"/>
            </a:endParaRPr>
          </a:p>
          <a:p>
            <a:pPr marR="6350" algn="r">
              <a:lnSpc>
                <a:spcPts val="2160"/>
              </a:lnSpc>
            </a:pPr>
            <a:r>
              <a:rPr sz="2000" spc="-10" dirty="0">
                <a:solidFill>
                  <a:srgbClr val="FFFFFF"/>
                </a:solidFill>
                <a:latin typeface="Calibri"/>
                <a:cs typeface="Calibri"/>
              </a:rPr>
              <a:t>results.</a:t>
            </a:r>
            <a:endParaRPr sz="2000">
              <a:latin typeface="Calibri"/>
              <a:cs typeface="Calibri"/>
            </a:endParaRPr>
          </a:p>
        </p:txBody>
      </p:sp>
      <p:sp>
        <p:nvSpPr>
          <p:cNvPr id="11" name="object 11"/>
          <p:cNvSpPr txBox="1"/>
          <p:nvPr/>
        </p:nvSpPr>
        <p:spPr>
          <a:xfrm>
            <a:off x="794715" y="3681729"/>
            <a:ext cx="5013325" cy="124523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5080">
              <a:lnSpc>
                <a:spcPct val="100000"/>
              </a:lnSpc>
              <a:spcBef>
                <a:spcPts val="100"/>
              </a:spcBef>
            </a:pPr>
            <a:r>
              <a:rPr sz="2000" dirty="0">
                <a:solidFill>
                  <a:srgbClr val="404040"/>
                </a:solidFill>
                <a:latin typeface="Calibri"/>
                <a:cs typeface="Calibri"/>
              </a:rPr>
              <a:t>Most</a:t>
            </a:r>
            <a:r>
              <a:rPr sz="2000" spc="-55" dirty="0">
                <a:solidFill>
                  <a:srgbClr val="404040"/>
                </a:solidFill>
                <a:latin typeface="Calibri"/>
                <a:cs typeface="Calibri"/>
              </a:rPr>
              <a:t> </a:t>
            </a:r>
            <a:r>
              <a:rPr sz="2000" spc="-10" dirty="0">
                <a:solidFill>
                  <a:srgbClr val="404040"/>
                </a:solidFill>
                <a:latin typeface="Calibri"/>
                <a:cs typeface="Calibri"/>
              </a:rPr>
              <a:t>traumatic</a:t>
            </a:r>
            <a:r>
              <a:rPr sz="2000" spc="-35" dirty="0">
                <a:solidFill>
                  <a:srgbClr val="404040"/>
                </a:solidFill>
                <a:latin typeface="Calibri"/>
                <a:cs typeface="Calibri"/>
              </a:rPr>
              <a:t> </a:t>
            </a:r>
            <a:r>
              <a:rPr sz="2000" dirty="0">
                <a:solidFill>
                  <a:srgbClr val="404040"/>
                </a:solidFill>
                <a:latin typeface="Calibri"/>
                <a:cs typeface="Calibri"/>
              </a:rPr>
              <a:t>and</a:t>
            </a:r>
            <a:r>
              <a:rPr sz="2000" spc="-65" dirty="0">
                <a:solidFill>
                  <a:srgbClr val="404040"/>
                </a:solidFill>
                <a:latin typeface="Calibri"/>
                <a:cs typeface="Calibri"/>
              </a:rPr>
              <a:t> </a:t>
            </a:r>
            <a:r>
              <a:rPr sz="2000" dirty="0">
                <a:solidFill>
                  <a:srgbClr val="404040"/>
                </a:solidFill>
                <a:latin typeface="Calibri"/>
                <a:cs typeface="Calibri"/>
              </a:rPr>
              <a:t>surgical</a:t>
            </a:r>
            <a:r>
              <a:rPr sz="2000" spc="-50" dirty="0">
                <a:solidFill>
                  <a:srgbClr val="404040"/>
                </a:solidFill>
                <a:latin typeface="Calibri"/>
                <a:cs typeface="Calibri"/>
              </a:rPr>
              <a:t> </a:t>
            </a:r>
            <a:r>
              <a:rPr sz="2000" dirty="0">
                <a:solidFill>
                  <a:srgbClr val="404040"/>
                </a:solidFill>
                <a:latin typeface="Calibri"/>
                <a:cs typeface="Calibri"/>
              </a:rPr>
              <a:t>wounds</a:t>
            </a:r>
            <a:r>
              <a:rPr sz="2000" spc="-65" dirty="0">
                <a:solidFill>
                  <a:srgbClr val="404040"/>
                </a:solidFill>
                <a:latin typeface="Calibri"/>
                <a:cs typeface="Calibri"/>
              </a:rPr>
              <a:t> </a:t>
            </a:r>
            <a:r>
              <a:rPr sz="2000" spc="-10" dirty="0">
                <a:solidFill>
                  <a:srgbClr val="404040"/>
                </a:solidFill>
                <a:latin typeface="Calibri"/>
                <a:cs typeface="Calibri"/>
              </a:rPr>
              <a:t>require </a:t>
            </a:r>
            <a:r>
              <a:rPr sz="2000" dirty="0">
                <a:solidFill>
                  <a:srgbClr val="404040"/>
                </a:solidFill>
                <a:latin typeface="Calibri"/>
                <a:cs typeface="Calibri"/>
              </a:rPr>
              <a:t>some</a:t>
            </a:r>
            <a:r>
              <a:rPr sz="2000" spc="-30" dirty="0">
                <a:solidFill>
                  <a:srgbClr val="404040"/>
                </a:solidFill>
                <a:latin typeface="Calibri"/>
                <a:cs typeface="Calibri"/>
              </a:rPr>
              <a:t> </a:t>
            </a:r>
            <a:r>
              <a:rPr sz="2000" dirty="0">
                <a:solidFill>
                  <a:srgbClr val="404040"/>
                </a:solidFill>
                <a:latin typeface="Calibri"/>
                <a:cs typeface="Calibri"/>
              </a:rPr>
              <a:t>kind</a:t>
            </a:r>
            <a:r>
              <a:rPr sz="2000" spc="-30" dirty="0">
                <a:solidFill>
                  <a:srgbClr val="404040"/>
                </a:solidFill>
                <a:latin typeface="Calibri"/>
                <a:cs typeface="Calibri"/>
              </a:rPr>
              <a:t> </a:t>
            </a:r>
            <a:r>
              <a:rPr sz="2000" dirty="0">
                <a:solidFill>
                  <a:srgbClr val="404040"/>
                </a:solidFill>
                <a:latin typeface="Calibri"/>
                <a:cs typeface="Calibri"/>
              </a:rPr>
              <a:t>of</a:t>
            </a:r>
            <a:r>
              <a:rPr sz="2000" spc="-45" dirty="0">
                <a:solidFill>
                  <a:srgbClr val="404040"/>
                </a:solidFill>
                <a:latin typeface="Calibri"/>
                <a:cs typeface="Calibri"/>
              </a:rPr>
              <a:t> </a:t>
            </a:r>
            <a:r>
              <a:rPr sz="2000" dirty="0">
                <a:solidFill>
                  <a:srgbClr val="404040"/>
                </a:solidFill>
                <a:latin typeface="Calibri"/>
                <a:cs typeface="Calibri"/>
              </a:rPr>
              <a:t>closure.</a:t>
            </a:r>
            <a:r>
              <a:rPr sz="2000" spc="-30" dirty="0">
                <a:solidFill>
                  <a:srgbClr val="404040"/>
                </a:solidFill>
                <a:latin typeface="Calibri"/>
                <a:cs typeface="Calibri"/>
              </a:rPr>
              <a:t> </a:t>
            </a:r>
            <a:r>
              <a:rPr sz="2000" dirty="0">
                <a:solidFill>
                  <a:srgbClr val="404040"/>
                </a:solidFill>
                <a:latin typeface="Calibri"/>
                <a:cs typeface="Calibri"/>
              </a:rPr>
              <a:t>The</a:t>
            </a:r>
            <a:r>
              <a:rPr sz="2000" spc="-30" dirty="0">
                <a:solidFill>
                  <a:srgbClr val="404040"/>
                </a:solidFill>
                <a:latin typeface="Calibri"/>
                <a:cs typeface="Calibri"/>
              </a:rPr>
              <a:t> </a:t>
            </a:r>
            <a:r>
              <a:rPr sz="2000" dirty="0">
                <a:solidFill>
                  <a:srgbClr val="404040"/>
                </a:solidFill>
                <a:latin typeface="Calibri"/>
                <a:cs typeface="Calibri"/>
              </a:rPr>
              <a:t>use</a:t>
            </a:r>
            <a:r>
              <a:rPr sz="2000" spc="-30" dirty="0">
                <a:solidFill>
                  <a:srgbClr val="404040"/>
                </a:solidFill>
                <a:latin typeface="Calibri"/>
                <a:cs typeface="Calibri"/>
              </a:rPr>
              <a:t> </a:t>
            </a:r>
            <a:r>
              <a:rPr sz="2000" dirty="0">
                <a:solidFill>
                  <a:srgbClr val="404040"/>
                </a:solidFill>
                <a:latin typeface="Calibri"/>
                <a:cs typeface="Calibri"/>
              </a:rPr>
              <a:t>of</a:t>
            </a:r>
            <a:r>
              <a:rPr sz="2000" spc="-30" dirty="0">
                <a:solidFill>
                  <a:srgbClr val="404040"/>
                </a:solidFill>
                <a:latin typeface="Calibri"/>
                <a:cs typeface="Calibri"/>
              </a:rPr>
              <a:t> </a:t>
            </a:r>
            <a:r>
              <a:rPr sz="2000" dirty="0">
                <a:solidFill>
                  <a:srgbClr val="404040"/>
                </a:solidFill>
                <a:latin typeface="Calibri"/>
                <a:cs typeface="Calibri"/>
              </a:rPr>
              <a:t>surgical</a:t>
            </a:r>
            <a:r>
              <a:rPr sz="2000" spc="-40" dirty="0">
                <a:solidFill>
                  <a:srgbClr val="404040"/>
                </a:solidFill>
                <a:latin typeface="Calibri"/>
                <a:cs typeface="Calibri"/>
              </a:rPr>
              <a:t> </a:t>
            </a:r>
            <a:r>
              <a:rPr sz="2000" spc="-10" dirty="0">
                <a:solidFill>
                  <a:srgbClr val="404040"/>
                </a:solidFill>
                <a:latin typeface="Calibri"/>
                <a:cs typeface="Calibri"/>
              </a:rPr>
              <a:t>sutures </a:t>
            </a:r>
            <a:r>
              <a:rPr sz="2000" dirty="0">
                <a:solidFill>
                  <a:srgbClr val="404040"/>
                </a:solidFill>
                <a:latin typeface="Calibri"/>
                <a:cs typeface="Calibri"/>
              </a:rPr>
              <a:t>and</a:t>
            </a:r>
            <a:r>
              <a:rPr sz="2000" spc="-55" dirty="0">
                <a:solidFill>
                  <a:srgbClr val="404040"/>
                </a:solidFill>
                <a:latin typeface="Calibri"/>
                <a:cs typeface="Calibri"/>
              </a:rPr>
              <a:t> </a:t>
            </a:r>
            <a:r>
              <a:rPr sz="2000" dirty="0">
                <a:solidFill>
                  <a:srgbClr val="404040"/>
                </a:solidFill>
                <a:latin typeface="Calibri"/>
                <a:cs typeface="Calibri"/>
              </a:rPr>
              <a:t>needles</a:t>
            </a:r>
            <a:r>
              <a:rPr sz="2000" spc="-55" dirty="0">
                <a:solidFill>
                  <a:srgbClr val="404040"/>
                </a:solidFill>
                <a:latin typeface="Calibri"/>
                <a:cs typeface="Calibri"/>
              </a:rPr>
              <a:t> </a:t>
            </a:r>
            <a:r>
              <a:rPr sz="2000" dirty="0">
                <a:solidFill>
                  <a:srgbClr val="404040"/>
                </a:solidFill>
                <a:latin typeface="Calibri"/>
                <a:cs typeface="Calibri"/>
              </a:rPr>
              <a:t>are</a:t>
            </a:r>
            <a:r>
              <a:rPr sz="2000" spc="-35" dirty="0">
                <a:solidFill>
                  <a:srgbClr val="404040"/>
                </a:solidFill>
                <a:latin typeface="Calibri"/>
                <a:cs typeface="Calibri"/>
              </a:rPr>
              <a:t> </a:t>
            </a:r>
            <a:r>
              <a:rPr sz="2000" dirty="0">
                <a:solidFill>
                  <a:srgbClr val="404040"/>
                </a:solidFill>
                <a:latin typeface="Calibri"/>
                <a:cs typeface="Calibri"/>
              </a:rPr>
              <a:t>the</a:t>
            </a:r>
            <a:r>
              <a:rPr sz="2000" spc="-50" dirty="0">
                <a:solidFill>
                  <a:srgbClr val="404040"/>
                </a:solidFill>
                <a:latin typeface="Calibri"/>
                <a:cs typeface="Calibri"/>
              </a:rPr>
              <a:t> </a:t>
            </a:r>
            <a:r>
              <a:rPr sz="2000" dirty="0">
                <a:solidFill>
                  <a:srgbClr val="404040"/>
                </a:solidFill>
                <a:latin typeface="Calibri"/>
                <a:cs typeface="Calibri"/>
              </a:rPr>
              <a:t>most</a:t>
            </a:r>
            <a:r>
              <a:rPr sz="2000" spc="-45" dirty="0">
                <a:solidFill>
                  <a:srgbClr val="404040"/>
                </a:solidFill>
                <a:latin typeface="Calibri"/>
                <a:cs typeface="Calibri"/>
              </a:rPr>
              <a:t> </a:t>
            </a:r>
            <a:r>
              <a:rPr sz="2000" dirty="0">
                <a:solidFill>
                  <a:srgbClr val="404040"/>
                </a:solidFill>
                <a:latin typeface="Calibri"/>
                <a:cs typeface="Calibri"/>
              </a:rPr>
              <a:t>common</a:t>
            </a:r>
            <a:r>
              <a:rPr sz="2000" spc="-55" dirty="0">
                <a:solidFill>
                  <a:srgbClr val="404040"/>
                </a:solidFill>
                <a:latin typeface="Calibri"/>
                <a:cs typeface="Calibri"/>
              </a:rPr>
              <a:t> </a:t>
            </a:r>
            <a:r>
              <a:rPr sz="2000" dirty="0">
                <a:solidFill>
                  <a:srgbClr val="404040"/>
                </a:solidFill>
                <a:latin typeface="Calibri"/>
                <a:cs typeface="Calibri"/>
              </a:rPr>
              <a:t>methods</a:t>
            </a:r>
            <a:r>
              <a:rPr sz="2000" spc="-60" dirty="0">
                <a:solidFill>
                  <a:srgbClr val="404040"/>
                </a:solidFill>
                <a:latin typeface="Calibri"/>
                <a:cs typeface="Calibri"/>
              </a:rPr>
              <a:t> </a:t>
            </a:r>
            <a:r>
              <a:rPr sz="2000" spc="-25" dirty="0">
                <a:solidFill>
                  <a:srgbClr val="404040"/>
                </a:solidFill>
                <a:latin typeface="Calibri"/>
                <a:cs typeface="Calibri"/>
              </a:rPr>
              <a:t>of </a:t>
            </a:r>
            <a:r>
              <a:rPr sz="2000" dirty="0">
                <a:solidFill>
                  <a:srgbClr val="404040"/>
                </a:solidFill>
                <a:latin typeface="Calibri"/>
                <a:cs typeface="Calibri"/>
              </a:rPr>
              <a:t>primary</a:t>
            </a:r>
            <a:r>
              <a:rPr sz="2000" spc="-55" dirty="0">
                <a:solidFill>
                  <a:srgbClr val="404040"/>
                </a:solidFill>
                <a:latin typeface="Calibri"/>
                <a:cs typeface="Calibri"/>
              </a:rPr>
              <a:t> </a:t>
            </a:r>
            <a:r>
              <a:rPr sz="2000" spc="-10" dirty="0">
                <a:solidFill>
                  <a:srgbClr val="404040"/>
                </a:solidFill>
                <a:latin typeface="Calibri"/>
                <a:cs typeface="Calibri"/>
              </a:rPr>
              <a:t>closure.</a:t>
            </a:r>
            <a:endParaRPr sz="2000">
              <a:latin typeface="Calibri"/>
              <a:cs typeface="Calibri"/>
            </a:endParaRP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object 2"/>
          <p:cNvGrpSpPr/>
          <p:nvPr/>
        </p:nvGrpSpPr>
        <p:grpSpPr>
          <a:xfrm>
            <a:off x="6134100" y="12699"/>
            <a:ext cx="6057900" cy="6845300"/>
            <a:chOff x="6134100" y="12699"/>
            <a:chExt cx="6057900" cy="6845300"/>
          </a:xfrm>
        </p:grpSpPr>
        <p:pic>
          <p:nvPicPr>
            <p:cNvPr id="3" name="object 3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6134100" y="12699"/>
              <a:ext cx="6057900" cy="6845300"/>
            </a:xfrm>
            <a:prstGeom prst="rect">
              <a:avLst/>
            </a:prstGeom>
          </p:spPr>
        </p:pic>
        <p:pic>
          <p:nvPicPr>
            <p:cNvPr id="4" name="object 4"/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10754867" y="6359652"/>
              <a:ext cx="880872" cy="339852"/>
            </a:xfrm>
            <a:prstGeom prst="rect">
              <a:avLst/>
            </a:prstGeom>
          </p:spPr>
        </p:pic>
        <p:pic>
          <p:nvPicPr>
            <p:cNvPr id="5" name="object 5"/>
            <p:cNvPicPr/>
            <p:nvPr/>
          </p:nvPicPr>
          <p:blipFill>
            <a:blip r:embed="rId4" cstate="print"/>
            <a:stretch>
              <a:fillRect/>
            </a:stretch>
          </p:blipFill>
          <p:spPr>
            <a:xfrm>
              <a:off x="10773155" y="6376415"/>
              <a:ext cx="1237488" cy="333756"/>
            </a:xfrm>
            <a:prstGeom prst="rect">
              <a:avLst/>
            </a:prstGeom>
          </p:spPr>
        </p:pic>
      </p:grpSp>
      <p:sp>
        <p:nvSpPr>
          <p:cNvPr id="6" name="object 6"/>
          <p:cNvSpPr txBox="1"/>
          <p:nvPr/>
        </p:nvSpPr>
        <p:spPr>
          <a:xfrm>
            <a:off x="337515" y="3669919"/>
            <a:ext cx="5292090" cy="2378075"/>
          </a:xfrm>
          <a:prstGeom prst="rect">
            <a:avLst/>
          </a:prstGeom>
        </p:spPr>
        <p:txBody>
          <a:bodyPr vert="horz" wrap="square" lIns="0" tIns="43180" rIns="0" bIns="0" rtlCol="0">
            <a:spAutoFit/>
          </a:bodyPr>
          <a:lstStyle/>
          <a:p>
            <a:pPr marL="279400" marR="5080" indent="-266700">
              <a:lnSpc>
                <a:spcPct val="90000"/>
              </a:lnSpc>
              <a:spcBef>
                <a:spcPts val="340"/>
              </a:spcBef>
              <a:buFont typeface="Arial MT"/>
              <a:buChar char="•"/>
              <a:tabLst>
                <a:tab pos="279400" algn="l"/>
              </a:tabLst>
            </a:pPr>
            <a:r>
              <a:rPr sz="2000" dirty="0">
                <a:solidFill>
                  <a:srgbClr val="404040"/>
                </a:solidFill>
                <a:latin typeface="Calibri"/>
                <a:cs typeface="Calibri"/>
              </a:rPr>
              <a:t>A</a:t>
            </a:r>
            <a:r>
              <a:rPr sz="2000" spc="-50" dirty="0">
                <a:solidFill>
                  <a:srgbClr val="404040"/>
                </a:solidFill>
                <a:latin typeface="Calibri"/>
                <a:cs typeface="Calibri"/>
              </a:rPr>
              <a:t> </a:t>
            </a:r>
            <a:r>
              <a:rPr sz="2000" dirty="0">
                <a:solidFill>
                  <a:srgbClr val="404040"/>
                </a:solidFill>
                <a:latin typeface="Calibri"/>
                <a:cs typeface="Calibri"/>
              </a:rPr>
              <a:t>suture</a:t>
            </a:r>
            <a:r>
              <a:rPr sz="2000" spc="-50" dirty="0">
                <a:solidFill>
                  <a:srgbClr val="404040"/>
                </a:solidFill>
                <a:latin typeface="Calibri"/>
                <a:cs typeface="Calibri"/>
              </a:rPr>
              <a:t> </a:t>
            </a:r>
            <a:r>
              <a:rPr sz="2000" dirty="0">
                <a:solidFill>
                  <a:srgbClr val="404040"/>
                </a:solidFill>
                <a:latin typeface="Calibri"/>
                <a:cs typeface="Calibri"/>
              </a:rPr>
              <a:t>is</a:t>
            </a:r>
            <a:r>
              <a:rPr sz="2000" spc="-50" dirty="0">
                <a:solidFill>
                  <a:srgbClr val="404040"/>
                </a:solidFill>
                <a:latin typeface="Calibri"/>
                <a:cs typeface="Calibri"/>
              </a:rPr>
              <a:t> </a:t>
            </a:r>
            <a:r>
              <a:rPr sz="2000" dirty="0">
                <a:solidFill>
                  <a:srgbClr val="404040"/>
                </a:solidFill>
                <a:latin typeface="Calibri"/>
                <a:cs typeface="Calibri"/>
              </a:rPr>
              <a:t>any</a:t>
            </a:r>
            <a:r>
              <a:rPr sz="2000" spc="-60" dirty="0">
                <a:solidFill>
                  <a:srgbClr val="404040"/>
                </a:solidFill>
                <a:latin typeface="Calibri"/>
                <a:cs typeface="Calibri"/>
              </a:rPr>
              <a:t> </a:t>
            </a:r>
            <a:r>
              <a:rPr sz="2000" dirty="0">
                <a:solidFill>
                  <a:srgbClr val="404040"/>
                </a:solidFill>
                <a:latin typeface="Calibri"/>
                <a:cs typeface="Calibri"/>
              </a:rPr>
              <a:t>strand</a:t>
            </a:r>
            <a:r>
              <a:rPr sz="2000" spc="-45" dirty="0">
                <a:solidFill>
                  <a:srgbClr val="404040"/>
                </a:solidFill>
                <a:latin typeface="Calibri"/>
                <a:cs typeface="Calibri"/>
              </a:rPr>
              <a:t> </a:t>
            </a:r>
            <a:r>
              <a:rPr sz="2000" dirty="0">
                <a:solidFill>
                  <a:srgbClr val="404040"/>
                </a:solidFill>
                <a:latin typeface="Calibri"/>
                <a:cs typeface="Calibri"/>
              </a:rPr>
              <a:t>of</a:t>
            </a:r>
            <a:r>
              <a:rPr sz="2000" spc="-50" dirty="0">
                <a:solidFill>
                  <a:srgbClr val="404040"/>
                </a:solidFill>
                <a:latin typeface="Calibri"/>
                <a:cs typeface="Calibri"/>
              </a:rPr>
              <a:t> </a:t>
            </a:r>
            <a:r>
              <a:rPr sz="2000" dirty="0">
                <a:solidFill>
                  <a:srgbClr val="404040"/>
                </a:solidFill>
                <a:latin typeface="Calibri"/>
                <a:cs typeface="Calibri"/>
              </a:rPr>
              <a:t>material</a:t>
            </a:r>
            <a:r>
              <a:rPr sz="2000" spc="-25" dirty="0">
                <a:solidFill>
                  <a:srgbClr val="404040"/>
                </a:solidFill>
                <a:latin typeface="Calibri"/>
                <a:cs typeface="Calibri"/>
              </a:rPr>
              <a:t> </a:t>
            </a:r>
            <a:r>
              <a:rPr sz="2000" dirty="0">
                <a:solidFill>
                  <a:srgbClr val="404040"/>
                </a:solidFill>
                <a:latin typeface="Calibri"/>
                <a:cs typeface="Calibri"/>
              </a:rPr>
              <a:t>used</a:t>
            </a:r>
            <a:r>
              <a:rPr sz="2000" spc="-60" dirty="0">
                <a:solidFill>
                  <a:srgbClr val="404040"/>
                </a:solidFill>
                <a:latin typeface="Calibri"/>
                <a:cs typeface="Calibri"/>
              </a:rPr>
              <a:t> </a:t>
            </a:r>
            <a:r>
              <a:rPr sz="2000" dirty="0">
                <a:solidFill>
                  <a:srgbClr val="404040"/>
                </a:solidFill>
                <a:latin typeface="Calibri"/>
                <a:cs typeface="Calibri"/>
              </a:rPr>
              <a:t>to</a:t>
            </a:r>
            <a:r>
              <a:rPr sz="2000" spc="-35" dirty="0">
                <a:solidFill>
                  <a:srgbClr val="404040"/>
                </a:solidFill>
                <a:latin typeface="Calibri"/>
                <a:cs typeface="Calibri"/>
              </a:rPr>
              <a:t> </a:t>
            </a:r>
            <a:r>
              <a:rPr sz="2000" spc="-10" dirty="0">
                <a:solidFill>
                  <a:srgbClr val="404040"/>
                </a:solidFill>
                <a:latin typeface="Calibri"/>
                <a:cs typeface="Calibri"/>
              </a:rPr>
              <a:t>ligate </a:t>
            </a:r>
            <a:r>
              <a:rPr sz="2000" dirty="0">
                <a:solidFill>
                  <a:srgbClr val="404040"/>
                </a:solidFill>
                <a:latin typeface="Calibri"/>
                <a:cs typeface="Calibri"/>
              </a:rPr>
              <a:t>blood</a:t>
            </a:r>
            <a:r>
              <a:rPr sz="2000" spc="-80" dirty="0">
                <a:solidFill>
                  <a:srgbClr val="404040"/>
                </a:solidFill>
                <a:latin typeface="Calibri"/>
                <a:cs typeface="Calibri"/>
              </a:rPr>
              <a:t> </a:t>
            </a:r>
            <a:r>
              <a:rPr sz="2000" dirty="0">
                <a:solidFill>
                  <a:srgbClr val="404040"/>
                </a:solidFill>
                <a:latin typeface="Calibri"/>
                <a:cs typeface="Calibri"/>
              </a:rPr>
              <a:t>vessels</a:t>
            </a:r>
            <a:r>
              <a:rPr sz="2000" spc="-30" dirty="0">
                <a:solidFill>
                  <a:srgbClr val="404040"/>
                </a:solidFill>
                <a:latin typeface="Calibri"/>
                <a:cs typeface="Calibri"/>
              </a:rPr>
              <a:t> </a:t>
            </a:r>
            <a:r>
              <a:rPr sz="2000" dirty="0">
                <a:solidFill>
                  <a:srgbClr val="404040"/>
                </a:solidFill>
                <a:latin typeface="Calibri"/>
                <a:cs typeface="Calibri"/>
              </a:rPr>
              <a:t>and</a:t>
            </a:r>
            <a:r>
              <a:rPr sz="2000" spc="-60" dirty="0">
                <a:solidFill>
                  <a:srgbClr val="404040"/>
                </a:solidFill>
                <a:latin typeface="Calibri"/>
                <a:cs typeface="Calibri"/>
              </a:rPr>
              <a:t> </a:t>
            </a:r>
            <a:r>
              <a:rPr sz="2000" spc="-10" dirty="0">
                <a:solidFill>
                  <a:srgbClr val="404040"/>
                </a:solidFill>
                <a:latin typeface="Calibri"/>
                <a:cs typeface="Calibri"/>
              </a:rPr>
              <a:t>approximate</a:t>
            </a:r>
            <a:r>
              <a:rPr sz="2000" spc="-50" dirty="0">
                <a:solidFill>
                  <a:srgbClr val="404040"/>
                </a:solidFill>
                <a:latin typeface="Calibri"/>
                <a:cs typeface="Calibri"/>
              </a:rPr>
              <a:t> </a:t>
            </a:r>
            <a:r>
              <a:rPr sz="2000" spc="-10" dirty="0">
                <a:solidFill>
                  <a:srgbClr val="404040"/>
                </a:solidFill>
                <a:latin typeface="Calibri"/>
                <a:cs typeface="Calibri"/>
              </a:rPr>
              <a:t>tissues, </a:t>
            </a:r>
            <a:r>
              <a:rPr sz="2000" dirty="0">
                <a:solidFill>
                  <a:srgbClr val="404040"/>
                </a:solidFill>
                <a:latin typeface="Calibri"/>
                <a:cs typeface="Calibri"/>
              </a:rPr>
              <a:t>maintaining</a:t>
            </a:r>
            <a:r>
              <a:rPr sz="2000" spc="-65" dirty="0">
                <a:solidFill>
                  <a:srgbClr val="404040"/>
                </a:solidFill>
                <a:latin typeface="Calibri"/>
                <a:cs typeface="Calibri"/>
              </a:rPr>
              <a:t> </a:t>
            </a:r>
            <a:r>
              <a:rPr sz="2000" dirty="0">
                <a:solidFill>
                  <a:srgbClr val="404040"/>
                </a:solidFill>
                <a:latin typeface="Calibri"/>
                <a:cs typeface="Calibri"/>
              </a:rPr>
              <a:t>their</a:t>
            </a:r>
            <a:r>
              <a:rPr sz="2000" spc="-55" dirty="0">
                <a:solidFill>
                  <a:srgbClr val="404040"/>
                </a:solidFill>
                <a:latin typeface="Calibri"/>
                <a:cs typeface="Calibri"/>
              </a:rPr>
              <a:t> </a:t>
            </a:r>
            <a:r>
              <a:rPr sz="2000" dirty="0">
                <a:solidFill>
                  <a:srgbClr val="404040"/>
                </a:solidFill>
                <a:latin typeface="Calibri"/>
                <a:cs typeface="Calibri"/>
              </a:rPr>
              <a:t>tensile</a:t>
            </a:r>
            <a:r>
              <a:rPr sz="2000" spc="-60" dirty="0">
                <a:solidFill>
                  <a:srgbClr val="404040"/>
                </a:solidFill>
                <a:latin typeface="Calibri"/>
                <a:cs typeface="Calibri"/>
              </a:rPr>
              <a:t> </a:t>
            </a:r>
            <a:r>
              <a:rPr sz="2000" spc="-10" dirty="0">
                <a:solidFill>
                  <a:srgbClr val="404040"/>
                </a:solidFill>
                <a:latin typeface="Calibri"/>
                <a:cs typeface="Calibri"/>
              </a:rPr>
              <a:t>strength</a:t>
            </a:r>
            <a:r>
              <a:rPr sz="2000" spc="-60" dirty="0">
                <a:solidFill>
                  <a:srgbClr val="404040"/>
                </a:solidFill>
                <a:latin typeface="Calibri"/>
                <a:cs typeface="Calibri"/>
              </a:rPr>
              <a:t> </a:t>
            </a:r>
            <a:r>
              <a:rPr sz="2000" dirty="0">
                <a:solidFill>
                  <a:srgbClr val="404040"/>
                </a:solidFill>
                <a:latin typeface="Calibri"/>
                <a:cs typeface="Calibri"/>
              </a:rPr>
              <a:t>until</a:t>
            </a:r>
            <a:r>
              <a:rPr sz="2000" spc="-60" dirty="0">
                <a:solidFill>
                  <a:srgbClr val="404040"/>
                </a:solidFill>
                <a:latin typeface="Calibri"/>
                <a:cs typeface="Calibri"/>
              </a:rPr>
              <a:t> </a:t>
            </a:r>
            <a:r>
              <a:rPr sz="2000" spc="-10" dirty="0">
                <a:solidFill>
                  <a:srgbClr val="404040"/>
                </a:solidFill>
                <a:latin typeface="Calibri"/>
                <a:cs typeface="Calibri"/>
              </a:rPr>
              <a:t>adequate </a:t>
            </a:r>
            <a:r>
              <a:rPr sz="2000" dirty="0">
                <a:solidFill>
                  <a:srgbClr val="404040"/>
                </a:solidFill>
                <a:latin typeface="Calibri"/>
                <a:cs typeface="Calibri"/>
              </a:rPr>
              <a:t>healing</a:t>
            </a:r>
            <a:r>
              <a:rPr sz="2000" spc="-35" dirty="0">
                <a:solidFill>
                  <a:srgbClr val="404040"/>
                </a:solidFill>
                <a:latin typeface="Calibri"/>
                <a:cs typeface="Calibri"/>
              </a:rPr>
              <a:t> </a:t>
            </a:r>
            <a:r>
              <a:rPr sz="2000" dirty="0">
                <a:solidFill>
                  <a:srgbClr val="404040"/>
                </a:solidFill>
                <a:latin typeface="Calibri"/>
                <a:cs typeface="Calibri"/>
              </a:rPr>
              <a:t>is</a:t>
            </a:r>
            <a:r>
              <a:rPr sz="2000" spc="-25" dirty="0">
                <a:solidFill>
                  <a:srgbClr val="404040"/>
                </a:solidFill>
                <a:latin typeface="Calibri"/>
                <a:cs typeface="Calibri"/>
              </a:rPr>
              <a:t> </a:t>
            </a:r>
            <a:r>
              <a:rPr sz="2000" spc="-10" dirty="0">
                <a:solidFill>
                  <a:srgbClr val="404040"/>
                </a:solidFill>
                <a:latin typeface="Calibri"/>
                <a:cs typeface="Calibri"/>
              </a:rPr>
              <a:t>achieved.</a:t>
            </a:r>
            <a:r>
              <a:rPr sz="2000" spc="-35" dirty="0">
                <a:solidFill>
                  <a:srgbClr val="404040"/>
                </a:solidFill>
                <a:latin typeface="Calibri"/>
                <a:cs typeface="Calibri"/>
              </a:rPr>
              <a:t> </a:t>
            </a:r>
            <a:r>
              <a:rPr sz="2000" dirty="0">
                <a:solidFill>
                  <a:srgbClr val="404040"/>
                </a:solidFill>
                <a:latin typeface="Calibri"/>
                <a:cs typeface="Calibri"/>
              </a:rPr>
              <a:t>They</a:t>
            </a:r>
            <a:r>
              <a:rPr sz="2000" spc="-45" dirty="0">
                <a:solidFill>
                  <a:srgbClr val="404040"/>
                </a:solidFill>
                <a:latin typeface="Calibri"/>
                <a:cs typeface="Calibri"/>
              </a:rPr>
              <a:t> </a:t>
            </a:r>
            <a:r>
              <a:rPr sz="2000" dirty="0">
                <a:solidFill>
                  <a:srgbClr val="404040"/>
                </a:solidFill>
                <a:latin typeface="Calibri"/>
                <a:cs typeface="Calibri"/>
              </a:rPr>
              <a:t>are</a:t>
            </a:r>
            <a:r>
              <a:rPr sz="2000" spc="-20" dirty="0">
                <a:solidFill>
                  <a:srgbClr val="404040"/>
                </a:solidFill>
                <a:latin typeface="Calibri"/>
                <a:cs typeface="Calibri"/>
              </a:rPr>
              <a:t> </a:t>
            </a:r>
            <a:r>
              <a:rPr sz="2000" spc="-10" dirty="0">
                <a:solidFill>
                  <a:srgbClr val="404040"/>
                </a:solidFill>
                <a:latin typeface="Calibri"/>
                <a:cs typeface="Calibri"/>
              </a:rPr>
              <a:t>generally</a:t>
            </a:r>
            <a:r>
              <a:rPr sz="2000" spc="-45" dirty="0">
                <a:solidFill>
                  <a:srgbClr val="404040"/>
                </a:solidFill>
                <a:latin typeface="Calibri"/>
                <a:cs typeface="Calibri"/>
              </a:rPr>
              <a:t> </a:t>
            </a:r>
            <a:r>
              <a:rPr sz="2000" spc="-10" dirty="0">
                <a:solidFill>
                  <a:srgbClr val="404040"/>
                </a:solidFill>
                <a:latin typeface="Calibri"/>
                <a:cs typeface="Calibri"/>
              </a:rPr>
              <a:t>applied </a:t>
            </a:r>
            <a:r>
              <a:rPr sz="2000" dirty="0">
                <a:solidFill>
                  <a:srgbClr val="404040"/>
                </a:solidFill>
                <a:latin typeface="Calibri"/>
                <a:cs typeface="Calibri"/>
              </a:rPr>
              <a:t>using</a:t>
            </a:r>
            <a:r>
              <a:rPr sz="2000" spc="-30" dirty="0">
                <a:solidFill>
                  <a:srgbClr val="404040"/>
                </a:solidFill>
                <a:latin typeface="Calibri"/>
                <a:cs typeface="Calibri"/>
              </a:rPr>
              <a:t> </a:t>
            </a:r>
            <a:r>
              <a:rPr sz="2000" dirty="0">
                <a:solidFill>
                  <a:srgbClr val="404040"/>
                </a:solidFill>
                <a:latin typeface="Calibri"/>
                <a:cs typeface="Calibri"/>
              </a:rPr>
              <a:t>a</a:t>
            </a:r>
            <a:r>
              <a:rPr sz="2000" spc="-45" dirty="0">
                <a:solidFill>
                  <a:srgbClr val="404040"/>
                </a:solidFill>
                <a:latin typeface="Calibri"/>
                <a:cs typeface="Calibri"/>
              </a:rPr>
              <a:t> </a:t>
            </a:r>
            <a:r>
              <a:rPr sz="2000" dirty="0">
                <a:solidFill>
                  <a:srgbClr val="404040"/>
                </a:solidFill>
                <a:latin typeface="Calibri"/>
                <a:cs typeface="Calibri"/>
              </a:rPr>
              <a:t>needle</a:t>
            </a:r>
            <a:r>
              <a:rPr sz="2000" spc="-20" dirty="0">
                <a:solidFill>
                  <a:srgbClr val="404040"/>
                </a:solidFill>
                <a:latin typeface="Calibri"/>
                <a:cs typeface="Calibri"/>
              </a:rPr>
              <a:t> </a:t>
            </a:r>
            <a:r>
              <a:rPr sz="2000" dirty="0">
                <a:solidFill>
                  <a:srgbClr val="404040"/>
                </a:solidFill>
                <a:latin typeface="Calibri"/>
                <a:cs typeface="Calibri"/>
              </a:rPr>
              <a:t>with</a:t>
            </a:r>
            <a:r>
              <a:rPr sz="2000" spc="-45" dirty="0">
                <a:solidFill>
                  <a:srgbClr val="404040"/>
                </a:solidFill>
                <a:latin typeface="Calibri"/>
                <a:cs typeface="Calibri"/>
              </a:rPr>
              <a:t> </a:t>
            </a:r>
            <a:r>
              <a:rPr sz="2000" dirty="0">
                <a:solidFill>
                  <a:srgbClr val="404040"/>
                </a:solidFill>
                <a:latin typeface="Calibri"/>
                <a:cs typeface="Calibri"/>
              </a:rPr>
              <a:t>an</a:t>
            </a:r>
            <a:r>
              <a:rPr sz="2000" spc="-35" dirty="0">
                <a:solidFill>
                  <a:srgbClr val="404040"/>
                </a:solidFill>
                <a:latin typeface="Calibri"/>
                <a:cs typeface="Calibri"/>
              </a:rPr>
              <a:t> </a:t>
            </a:r>
            <a:r>
              <a:rPr sz="2000" spc="-10" dirty="0">
                <a:solidFill>
                  <a:srgbClr val="404040"/>
                </a:solidFill>
                <a:latin typeface="Calibri"/>
                <a:cs typeface="Calibri"/>
              </a:rPr>
              <a:t>attached</a:t>
            </a:r>
            <a:r>
              <a:rPr sz="2000" spc="-30" dirty="0">
                <a:solidFill>
                  <a:srgbClr val="404040"/>
                </a:solidFill>
                <a:latin typeface="Calibri"/>
                <a:cs typeface="Calibri"/>
              </a:rPr>
              <a:t> </a:t>
            </a:r>
            <a:r>
              <a:rPr sz="2000" dirty="0">
                <a:solidFill>
                  <a:srgbClr val="404040"/>
                </a:solidFill>
                <a:latin typeface="Calibri"/>
                <a:cs typeface="Calibri"/>
              </a:rPr>
              <a:t>length</a:t>
            </a:r>
            <a:r>
              <a:rPr sz="2000" spc="-40" dirty="0">
                <a:solidFill>
                  <a:srgbClr val="404040"/>
                </a:solidFill>
                <a:latin typeface="Calibri"/>
                <a:cs typeface="Calibri"/>
              </a:rPr>
              <a:t> </a:t>
            </a:r>
            <a:r>
              <a:rPr sz="2000" spc="-25" dirty="0">
                <a:solidFill>
                  <a:srgbClr val="404040"/>
                </a:solidFill>
                <a:latin typeface="Calibri"/>
                <a:cs typeface="Calibri"/>
              </a:rPr>
              <a:t>of</a:t>
            </a:r>
            <a:r>
              <a:rPr sz="2000" spc="-10" dirty="0">
                <a:solidFill>
                  <a:srgbClr val="404040"/>
                </a:solidFill>
                <a:latin typeface="Calibri"/>
                <a:cs typeface="Calibri"/>
              </a:rPr>
              <a:t> thread.</a:t>
            </a:r>
            <a:endParaRPr sz="2000">
              <a:latin typeface="Calibri"/>
              <a:cs typeface="Calibri"/>
            </a:endParaRPr>
          </a:p>
          <a:p>
            <a:pPr marL="278765" indent="-266065">
              <a:lnSpc>
                <a:spcPts val="2280"/>
              </a:lnSpc>
              <a:spcBef>
                <a:spcPts val="760"/>
              </a:spcBef>
              <a:buFont typeface="Arial MT"/>
              <a:buChar char="•"/>
              <a:tabLst>
                <a:tab pos="278765" algn="l"/>
              </a:tabLst>
            </a:pPr>
            <a:r>
              <a:rPr sz="2000" dirty="0">
                <a:solidFill>
                  <a:srgbClr val="404040"/>
                </a:solidFill>
                <a:latin typeface="Calibri"/>
                <a:cs typeface="Calibri"/>
              </a:rPr>
              <a:t>A</a:t>
            </a:r>
            <a:r>
              <a:rPr sz="2000" spc="-40" dirty="0">
                <a:solidFill>
                  <a:srgbClr val="404040"/>
                </a:solidFill>
                <a:latin typeface="Calibri"/>
                <a:cs typeface="Calibri"/>
              </a:rPr>
              <a:t> </a:t>
            </a:r>
            <a:r>
              <a:rPr sz="2000" dirty="0">
                <a:solidFill>
                  <a:srgbClr val="404040"/>
                </a:solidFill>
                <a:latin typeface="Calibri"/>
                <a:cs typeface="Calibri"/>
              </a:rPr>
              <a:t>surgical</a:t>
            </a:r>
            <a:r>
              <a:rPr sz="2000" spc="-35" dirty="0">
                <a:solidFill>
                  <a:srgbClr val="404040"/>
                </a:solidFill>
                <a:latin typeface="Calibri"/>
                <a:cs typeface="Calibri"/>
              </a:rPr>
              <a:t> </a:t>
            </a:r>
            <a:r>
              <a:rPr sz="2000" dirty="0">
                <a:solidFill>
                  <a:srgbClr val="404040"/>
                </a:solidFill>
                <a:latin typeface="Calibri"/>
                <a:cs typeface="Calibri"/>
              </a:rPr>
              <a:t>needle</a:t>
            </a:r>
            <a:r>
              <a:rPr sz="2000" spc="-40" dirty="0">
                <a:solidFill>
                  <a:srgbClr val="404040"/>
                </a:solidFill>
                <a:latin typeface="Calibri"/>
                <a:cs typeface="Calibri"/>
              </a:rPr>
              <a:t> </a:t>
            </a:r>
            <a:r>
              <a:rPr sz="2000" dirty="0">
                <a:solidFill>
                  <a:srgbClr val="404040"/>
                </a:solidFill>
                <a:latin typeface="Calibri"/>
                <a:cs typeface="Calibri"/>
              </a:rPr>
              <a:t>is</a:t>
            </a:r>
            <a:r>
              <a:rPr sz="2000" spc="-30" dirty="0">
                <a:solidFill>
                  <a:srgbClr val="404040"/>
                </a:solidFill>
                <a:latin typeface="Calibri"/>
                <a:cs typeface="Calibri"/>
              </a:rPr>
              <a:t> </a:t>
            </a:r>
            <a:r>
              <a:rPr sz="2000" dirty="0">
                <a:solidFill>
                  <a:srgbClr val="404040"/>
                </a:solidFill>
                <a:latin typeface="Calibri"/>
                <a:cs typeface="Calibri"/>
              </a:rPr>
              <a:t>a</a:t>
            </a:r>
            <a:r>
              <a:rPr sz="2000" spc="-50" dirty="0">
                <a:solidFill>
                  <a:srgbClr val="404040"/>
                </a:solidFill>
                <a:latin typeface="Calibri"/>
                <a:cs typeface="Calibri"/>
              </a:rPr>
              <a:t> </a:t>
            </a:r>
            <a:r>
              <a:rPr sz="2000" dirty="0">
                <a:solidFill>
                  <a:srgbClr val="404040"/>
                </a:solidFill>
                <a:latin typeface="Calibri"/>
                <a:cs typeface="Calibri"/>
              </a:rPr>
              <a:t>needle</a:t>
            </a:r>
            <a:r>
              <a:rPr sz="2000" spc="-40" dirty="0">
                <a:solidFill>
                  <a:srgbClr val="404040"/>
                </a:solidFill>
                <a:latin typeface="Calibri"/>
                <a:cs typeface="Calibri"/>
              </a:rPr>
              <a:t> </a:t>
            </a:r>
            <a:r>
              <a:rPr sz="2000" dirty="0">
                <a:solidFill>
                  <a:srgbClr val="404040"/>
                </a:solidFill>
                <a:latin typeface="Calibri"/>
                <a:cs typeface="Calibri"/>
              </a:rPr>
              <a:t>designed</a:t>
            </a:r>
            <a:r>
              <a:rPr sz="2000" spc="-50" dirty="0">
                <a:solidFill>
                  <a:srgbClr val="404040"/>
                </a:solidFill>
                <a:latin typeface="Calibri"/>
                <a:cs typeface="Calibri"/>
              </a:rPr>
              <a:t> </a:t>
            </a:r>
            <a:r>
              <a:rPr sz="2000" spc="-25" dirty="0">
                <a:solidFill>
                  <a:srgbClr val="404040"/>
                </a:solidFill>
                <a:latin typeface="Calibri"/>
                <a:cs typeface="Calibri"/>
              </a:rPr>
              <a:t>to</a:t>
            </a:r>
            <a:endParaRPr sz="2000">
              <a:latin typeface="Calibri"/>
              <a:cs typeface="Calibri"/>
            </a:endParaRPr>
          </a:p>
          <a:p>
            <a:pPr marL="279400">
              <a:lnSpc>
                <a:spcPts val="2280"/>
              </a:lnSpc>
            </a:pPr>
            <a:r>
              <a:rPr sz="2000" dirty="0">
                <a:solidFill>
                  <a:srgbClr val="404040"/>
                </a:solidFill>
                <a:latin typeface="Calibri"/>
                <a:cs typeface="Calibri"/>
              </a:rPr>
              <a:t>carry</a:t>
            </a:r>
            <a:r>
              <a:rPr sz="2000" spc="-50" dirty="0">
                <a:solidFill>
                  <a:srgbClr val="404040"/>
                </a:solidFill>
                <a:latin typeface="Calibri"/>
                <a:cs typeface="Calibri"/>
              </a:rPr>
              <a:t> </a:t>
            </a:r>
            <a:r>
              <a:rPr sz="2000" dirty="0">
                <a:solidFill>
                  <a:srgbClr val="404040"/>
                </a:solidFill>
                <a:latin typeface="Calibri"/>
                <a:cs typeface="Calibri"/>
              </a:rPr>
              <a:t>sutures</a:t>
            </a:r>
            <a:r>
              <a:rPr sz="2000" spc="-50" dirty="0">
                <a:solidFill>
                  <a:srgbClr val="404040"/>
                </a:solidFill>
                <a:latin typeface="Calibri"/>
                <a:cs typeface="Calibri"/>
              </a:rPr>
              <a:t> </a:t>
            </a:r>
            <a:r>
              <a:rPr sz="2000" dirty="0">
                <a:solidFill>
                  <a:srgbClr val="404040"/>
                </a:solidFill>
                <a:latin typeface="Calibri"/>
                <a:cs typeface="Calibri"/>
              </a:rPr>
              <a:t>when</a:t>
            </a:r>
            <a:r>
              <a:rPr sz="2000" spc="-55" dirty="0">
                <a:solidFill>
                  <a:srgbClr val="404040"/>
                </a:solidFill>
                <a:latin typeface="Calibri"/>
                <a:cs typeface="Calibri"/>
              </a:rPr>
              <a:t> </a:t>
            </a:r>
            <a:r>
              <a:rPr sz="2000" dirty="0">
                <a:solidFill>
                  <a:srgbClr val="404040"/>
                </a:solidFill>
                <a:latin typeface="Calibri"/>
                <a:cs typeface="Calibri"/>
              </a:rPr>
              <a:t>applying</a:t>
            </a:r>
            <a:r>
              <a:rPr sz="2000" spc="-70" dirty="0">
                <a:solidFill>
                  <a:srgbClr val="404040"/>
                </a:solidFill>
                <a:latin typeface="Calibri"/>
                <a:cs typeface="Calibri"/>
              </a:rPr>
              <a:t> </a:t>
            </a:r>
            <a:r>
              <a:rPr sz="2000" dirty="0">
                <a:solidFill>
                  <a:srgbClr val="404040"/>
                </a:solidFill>
                <a:latin typeface="Calibri"/>
                <a:cs typeface="Calibri"/>
              </a:rPr>
              <a:t>stitches</a:t>
            </a:r>
            <a:r>
              <a:rPr sz="2000" spc="-30" dirty="0">
                <a:solidFill>
                  <a:srgbClr val="404040"/>
                </a:solidFill>
                <a:latin typeface="Calibri"/>
                <a:cs typeface="Calibri"/>
              </a:rPr>
              <a:t> </a:t>
            </a:r>
            <a:r>
              <a:rPr sz="2000" dirty="0">
                <a:solidFill>
                  <a:srgbClr val="404040"/>
                </a:solidFill>
                <a:latin typeface="Calibri"/>
                <a:cs typeface="Calibri"/>
              </a:rPr>
              <a:t>to</a:t>
            </a:r>
            <a:r>
              <a:rPr sz="2000" spc="-50" dirty="0">
                <a:solidFill>
                  <a:srgbClr val="404040"/>
                </a:solidFill>
                <a:latin typeface="Calibri"/>
                <a:cs typeface="Calibri"/>
              </a:rPr>
              <a:t> </a:t>
            </a:r>
            <a:r>
              <a:rPr sz="2000" spc="-10" dirty="0">
                <a:solidFill>
                  <a:srgbClr val="404040"/>
                </a:solidFill>
                <a:latin typeface="Calibri"/>
                <a:cs typeface="Calibri"/>
              </a:rPr>
              <a:t>tissues.</a:t>
            </a:r>
            <a:endParaRPr sz="2000">
              <a:latin typeface="Calibri"/>
              <a:cs typeface="Calibri"/>
            </a:endParaRPr>
          </a:p>
        </p:txBody>
      </p:sp>
      <p:grpSp>
        <p:nvGrpSpPr>
          <p:cNvPr id="7" name="object 7"/>
          <p:cNvGrpSpPr/>
          <p:nvPr/>
        </p:nvGrpSpPr>
        <p:grpSpPr>
          <a:xfrm>
            <a:off x="4564393" y="243727"/>
            <a:ext cx="7452359" cy="6430010"/>
            <a:chOff x="4564393" y="243727"/>
            <a:chExt cx="7452359" cy="6430010"/>
          </a:xfrm>
        </p:grpSpPr>
        <p:sp>
          <p:nvSpPr>
            <p:cNvPr id="8" name="object 8"/>
            <p:cNvSpPr/>
            <p:nvPr/>
          </p:nvSpPr>
          <p:spPr>
            <a:xfrm>
              <a:off x="11728703" y="6385559"/>
              <a:ext cx="288290" cy="288290"/>
            </a:xfrm>
            <a:custGeom>
              <a:avLst/>
              <a:gdLst/>
              <a:ahLst/>
              <a:cxnLst/>
              <a:rect l="l" t="t" r="r" b="b"/>
              <a:pathLst>
                <a:path w="288290" h="288290">
                  <a:moveTo>
                    <a:pt x="144018" y="0"/>
                  </a:moveTo>
                  <a:lnTo>
                    <a:pt x="98511" y="7342"/>
                  </a:lnTo>
                  <a:lnTo>
                    <a:pt x="58978" y="27786"/>
                  </a:lnTo>
                  <a:lnTo>
                    <a:pt x="27797" y="58962"/>
                  </a:lnTo>
                  <a:lnTo>
                    <a:pt x="7345" y="98496"/>
                  </a:lnTo>
                  <a:lnTo>
                    <a:pt x="0" y="144017"/>
                  </a:lnTo>
                  <a:lnTo>
                    <a:pt x="7345" y="189539"/>
                  </a:lnTo>
                  <a:lnTo>
                    <a:pt x="27797" y="229073"/>
                  </a:lnTo>
                  <a:lnTo>
                    <a:pt x="58978" y="260249"/>
                  </a:lnTo>
                  <a:lnTo>
                    <a:pt x="98511" y="280693"/>
                  </a:lnTo>
                  <a:lnTo>
                    <a:pt x="144018" y="288035"/>
                  </a:lnTo>
                  <a:lnTo>
                    <a:pt x="189524" y="280693"/>
                  </a:lnTo>
                  <a:lnTo>
                    <a:pt x="229057" y="260249"/>
                  </a:lnTo>
                  <a:lnTo>
                    <a:pt x="260238" y="229073"/>
                  </a:lnTo>
                  <a:lnTo>
                    <a:pt x="280690" y="189539"/>
                  </a:lnTo>
                  <a:lnTo>
                    <a:pt x="288036" y="144017"/>
                  </a:lnTo>
                  <a:lnTo>
                    <a:pt x="280690" y="98496"/>
                  </a:lnTo>
                  <a:lnTo>
                    <a:pt x="260238" y="58962"/>
                  </a:lnTo>
                  <a:lnTo>
                    <a:pt x="229057" y="27786"/>
                  </a:lnTo>
                  <a:lnTo>
                    <a:pt x="189524" y="7342"/>
                  </a:lnTo>
                  <a:lnTo>
                    <a:pt x="144018" y="0"/>
                  </a:lnTo>
                  <a:close/>
                </a:path>
              </a:pathLst>
            </a:custGeom>
            <a:solidFill>
              <a:srgbClr val="0000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9" name="object 9"/>
            <p:cNvPicPr/>
            <p:nvPr/>
          </p:nvPicPr>
          <p:blipFill>
            <a:blip r:embed="rId5" cstate="print"/>
            <a:stretch>
              <a:fillRect/>
            </a:stretch>
          </p:blipFill>
          <p:spPr>
            <a:xfrm>
              <a:off x="4564393" y="243727"/>
              <a:ext cx="3474706" cy="3467099"/>
            </a:xfrm>
            <a:prstGeom prst="rect">
              <a:avLst/>
            </a:prstGeom>
          </p:spPr>
        </p:pic>
        <p:pic>
          <p:nvPicPr>
            <p:cNvPr id="10" name="object 10"/>
            <p:cNvPicPr/>
            <p:nvPr/>
          </p:nvPicPr>
          <p:blipFill>
            <a:blip r:embed="rId6" cstate="print"/>
            <a:stretch>
              <a:fillRect/>
            </a:stretch>
          </p:blipFill>
          <p:spPr>
            <a:xfrm>
              <a:off x="4564393" y="243727"/>
              <a:ext cx="3474706" cy="3467099"/>
            </a:xfrm>
            <a:prstGeom prst="rect">
              <a:avLst/>
            </a:prstGeom>
          </p:spPr>
        </p:pic>
      </p:grpSp>
      <p:sp>
        <p:nvSpPr>
          <p:cNvPr id="13" name="object 13"/>
          <p:cNvSpPr txBox="1">
            <a:spLocks noGrp="1"/>
          </p:cNvSpPr>
          <p:nvPr>
            <p:ph type="sldNum" sz="quarter" idx="7"/>
          </p:nvPr>
        </p:nvSpPr>
        <p:spPr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38100">
              <a:lnSpc>
                <a:spcPts val="1045"/>
              </a:lnSpc>
            </a:pPr>
            <a:fld id="{81D60167-4931-47E6-BA6A-407CBD079E47}" type="slidenum">
              <a:rPr spc="-25" dirty="0"/>
              <a:t>4</a:t>
            </a:fld>
            <a:endParaRPr spc="-25" dirty="0"/>
          </a:p>
        </p:txBody>
      </p:sp>
      <p:sp>
        <p:nvSpPr>
          <p:cNvPr id="11" name="object 11"/>
          <p:cNvSpPr txBox="1">
            <a:spLocks noGrp="1"/>
          </p:cNvSpPr>
          <p:nvPr>
            <p:ph type="title" idx="4294967295"/>
          </p:nvPr>
        </p:nvSpPr>
        <p:spPr>
          <a:xfrm>
            <a:off x="9879013" y="2760663"/>
            <a:ext cx="2312987" cy="71120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4500" spc="-145" dirty="0">
                <a:solidFill>
                  <a:srgbClr val="FFFFFF"/>
                </a:solidFill>
              </a:rPr>
              <a:t>Definition</a:t>
            </a:r>
            <a:endParaRPr sz="4500"/>
          </a:p>
        </p:txBody>
      </p:sp>
      <p:sp>
        <p:nvSpPr>
          <p:cNvPr id="12" name="object 12"/>
          <p:cNvSpPr txBox="1"/>
          <p:nvPr/>
        </p:nvSpPr>
        <p:spPr>
          <a:xfrm>
            <a:off x="8141969" y="3667125"/>
            <a:ext cx="3594735" cy="39116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2400" dirty="0">
                <a:solidFill>
                  <a:srgbClr val="FFFFFF"/>
                </a:solidFill>
                <a:latin typeface="Calibri"/>
                <a:cs typeface="Calibri"/>
              </a:rPr>
              <a:t>Surgical</a:t>
            </a:r>
            <a:r>
              <a:rPr sz="2400" spc="-75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2400" dirty="0">
                <a:solidFill>
                  <a:srgbClr val="FFFFFF"/>
                </a:solidFill>
                <a:latin typeface="Calibri"/>
                <a:cs typeface="Calibri"/>
              </a:rPr>
              <a:t>Sutures</a:t>
            </a:r>
            <a:r>
              <a:rPr sz="2400" spc="-60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2400" dirty="0">
                <a:solidFill>
                  <a:srgbClr val="FFFFFF"/>
                </a:solidFill>
                <a:latin typeface="Calibri"/>
                <a:cs typeface="Calibri"/>
              </a:rPr>
              <a:t>and</a:t>
            </a:r>
            <a:r>
              <a:rPr sz="2400" spc="-60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2400" spc="-10" dirty="0">
                <a:solidFill>
                  <a:srgbClr val="FFFFFF"/>
                </a:solidFill>
                <a:latin typeface="Calibri"/>
                <a:cs typeface="Calibri"/>
              </a:rPr>
              <a:t>Needles</a:t>
            </a:r>
            <a:endParaRPr sz="2400">
              <a:latin typeface="Calibri"/>
              <a:cs typeface="Calibri"/>
            </a:endParaRP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1066800" y="1205699"/>
            <a:ext cx="9448800" cy="326114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lnSpc>
                <a:spcPct val="107000"/>
              </a:lnSpc>
              <a:spcAft>
                <a:spcPts val="800"/>
              </a:spcAft>
            </a:pPr>
            <a:r>
              <a:rPr lang="en-US" sz="1800" b="1" i="1" dirty="0" smtClean="0"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Characteristics of an ideal suture:</a:t>
            </a:r>
            <a:endParaRPr lang="uk-UA" sz="1600" dirty="0" smtClean="0">
              <a:effectLst/>
              <a:latin typeface="Times New Roman" panose="02020603050405020304" pitchFamily="18" charset="0"/>
              <a:ea typeface="Calibri" panose="020F0502020204030204" pitchFamily="34" charset="0"/>
            </a:endParaRPr>
          </a:p>
          <a:p>
            <a:pPr marL="342900" lvl="0" indent="-342900">
              <a:lnSpc>
                <a:spcPct val="107000"/>
              </a:lnSpc>
              <a:spcAft>
                <a:spcPts val="0"/>
              </a:spcAft>
              <a:buFont typeface="Times New Roman" panose="02020603050405020304" pitchFamily="18" charset="0"/>
              <a:buChar char="•"/>
            </a:pPr>
            <a:r>
              <a:rPr lang="en-US" sz="1800" dirty="0" smtClean="0"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Physical characteristic such as, breaking strength, elasticity, capillarity and memory are used to describe of sutures.</a:t>
            </a:r>
            <a:endParaRPr lang="uk-UA" sz="1600" dirty="0" smtClean="0">
              <a:effectLst/>
              <a:latin typeface="Times New Roman" panose="02020603050405020304" pitchFamily="18" charset="0"/>
              <a:ea typeface="Calibri" panose="020F0502020204030204" pitchFamily="34" charset="0"/>
            </a:endParaRPr>
          </a:p>
          <a:p>
            <a:pPr marL="342900" lvl="0" indent="-342900">
              <a:lnSpc>
                <a:spcPct val="107000"/>
              </a:lnSpc>
              <a:spcAft>
                <a:spcPts val="0"/>
              </a:spcAft>
              <a:buFont typeface="Times New Roman" panose="02020603050405020304" pitchFamily="18" charset="0"/>
              <a:buChar char="•"/>
            </a:pPr>
            <a:r>
              <a:rPr lang="en-US" sz="1800" dirty="0" smtClean="0"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It should be non-capillary, non-allergic, non-electrolytic and non-carcinogenic.</a:t>
            </a:r>
            <a:endParaRPr lang="uk-UA" sz="1600" dirty="0" smtClean="0">
              <a:effectLst/>
              <a:latin typeface="Times New Roman" panose="02020603050405020304" pitchFamily="18" charset="0"/>
              <a:ea typeface="Calibri" panose="020F0502020204030204" pitchFamily="34" charset="0"/>
            </a:endParaRPr>
          </a:p>
          <a:p>
            <a:pPr marL="342900" lvl="0" indent="-342900">
              <a:lnSpc>
                <a:spcPct val="107000"/>
              </a:lnSpc>
              <a:spcAft>
                <a:spcPts val="0"/>
              </a:spcAft>
              <a:buFont typeface="Times New Roman" panose="02020603050405020304" pitchFamily="18" charset="0"/>
              <a:buChar char="•"/>
            </a:pPr>
            <a:r>
              <a:rPr lang="en-US" sz="1800" dirty="0" smtClean="0"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It should produce knots which hold securely without cutting and fraying.</a:t>
            </a:r>
            <a:endParaRPr lang="uk-UA" sz="1600" dirty="0" smtClean="0">
              <a:effectLst/>
              <a:latin typeface="Times New Roman" panose="02020603050405020304" pitchFamily="18" charset="0"/>
              <a:ea typeface="Calibri" panose="020F0502020204030204" pitchFamily="34" charset="0"/>
            </a:endParaRPr>
          </a:p>
          <a:p>
            <a:pPr marL="342900" lvl="0" indent="-342900">
              <a:lnSpc>
                <a:spcPct val="107000"/>
              </a:lnSpc>
              <a:spcAft>
                <a:spcPts val="0"/>
              </a:spcAft>
              <a:buFont typeface="Times New Roman" panose="02020603050405020304" pitchFamily="18" charset="0"/>
              <a:buChar char="•"/>
            </a:pPr>
            <a:r>
              <a:rPr lang="en-US" sz="1800" dirty="0" smtClean="0"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It should be resistant to infection </a:t>
            </a:r>
            <a:endParaRPr lang="uk-UA" sz="1600" dirty="0" smtClean="0">
              <a:effectLst/>
              <a:latin typeface="Times New Roman" panose="02020603050405020304" pitchFamily="18" charset="0"/>
              <a:ea typeface="Calibri" panose="020F0502020204030204" pitchFamily="34" charset="0"/>
            </a:endParaRPr>
          </a:p>
          <a:p>
            <a:pPr marL="342900" lvl="0" indent="-342900">
              <a:lnSpc>
                <a:spcPct val="107000"/>
              </a:lnSpc>
              <a:spcAft>
                <a:spcPts val="0"/>
              </a:spcAft>
              <a:buFont typeface="Times New Roman" panose="02020603050405020304" pitchFamily="18" charset="0"/>
              <a:buChar char="•"/>
            </a:pPr>
            <a:r>
              <a:rPr lang="en-US" sz="1800" dirty="0" smtClean="0"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It should be easily </a:t>
            </a:r>
            <a:r>
              <a:rPr lang="en-US" sz="1800" dirty="0" err="1" smtClean="0"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sterilised</a:t>
            </a:r>
            <a:r>
              <a:rPr lang="en-US" sz="1800" dirty="0" smtClean="0"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 without alteration of the physio-chemical properties.</a:t>
            </a:r>
            <a:endParaRPr lang="uk-UA" sz="1600" dirty="0" smtClean="0">
              <a:effectLst/>
              <a:latin typeface="Times New Roman" panose="02020603050405020304" pitchFamily="18" charset="0"/>
              <a:ea typeface="Calibri" panose="020F0502020204030204" pitchFamily="34" charset="0"/>
            </a:endParaRPr>
          </a:p>
          <a:p>
            <a:pPr marL="342900" lvl="0" indent="-342900">
              <a:lnSpc>
                <a:spcPct val="107000"/>
              </a:lnSpc>
              <a:spcAft>
                <a:spcPts val="800"/>
              </a:spcAft>
              <a:buFont typeface="Times New Roman" panose="02020603050405020304" pitchFamily="18" charset="0"/>
              <a:buChar char="•"/>
            </a:pPr>
            <a:r>
              <a:rPr lang="en-US" sz="1800" dirty="0" smtClean="0"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It should not be expensive.</a:t>
            </a:r>
            <a:endParaRPr lang="uk-UA" sz="1600" dirty="0" smtClean="0">
              <a:effectLst/>
              <a:latin typeface="Times New Roman" panose="02020603050405020304" pitchFamily="18" charset="0"/>
              <a:ea typeface="Calibri" panose="020F0502020204030204" pitchFamily="34" charset="0"/>
            </a:endParaRPr>
          </a:p>
          <a:p>
            <a:pPr>
              <a:lnSpc>
                <a:spcPct val="107000"/>
              </a:lnSpc>
              <a:spcAft>
                <a:spcPts val="800"/>
              </a:spcAft>
            </a:pPr>
            <a:r>
              <a:rPr lang="en-US" sz="1800" dirty="0" smtClean="0"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     The suture can be classified according to several parameters that relate to your source material, structure and permanence in the tissues.</a:t>
            </a:r>
            <a:endParaRPr lang="uk-UA" sz="1600" dirty="0">
              <a:effectLst/>
              <a:latin typeface="Times New Roman" panose="02020603050405020304" pitchFamily="18" charset="0"/>
              <a:ea typeface="Calibri" panose="020F0502020204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627609214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object 2"/>
          <p:cNvGrpSpPr/>
          <p:nvPr/>
        </p:nvGrpSpPr>
        <p:grpSpPr>
          <a:xfrm>
            <a:off x="832218" y="1664716"/>
            <a:ext cx="958850" cy="947419"/>
            <a:chOff x="832218" y="1664716"/>
            <a:chExt cx="958850" cy="947419"/>
          </a:xfrm>
        </p:grpSpPr>
        <p:pic>
          <p:nvPicPr>
            <p:cNvPr id="3" name="object 3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832218" y="1664716"/>
              <a:ext cx="958608" cy="947419"/>
            </a:xfrm>
            <a:prstGeom prst="rect">
              <a:avLst/>
            </a:prstGeom>
          </p:spPr>
        </p:pic>
        <p:pic>
          <p:nvPicPr>
            <p:cNvPr id="4" name="object 4"/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1008887" y="1891284"/>
              <a:ext cx="576072" cy="509015"/>
            </a:xfrm>
            <a:prstGeom prst="rect">
              <a:avLst/>
            </a:prstGeom>
          </p:spPr>
        </p:pic>
      </p:grpSp>
      <p:sp>
        <p:nvSpPr>
          <p:cNvPr id="5" name="object 5"/>
          <p:cNvSpPr txBox="1"/>
          <p:nvPr/>
        </p:nvSpPr>
        <p:spPr>
          <a:xfrm>
            <a:off x="1999614" y="2041398"/>
            <a:ext cx="8632825" cy="3787140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5"/>
              </a:spcBef>
            </a:pPr>
            <a:r>
              <a:rPr sz="3200" b="1" spc="-10" dirty="0">
                <a:solidFill>
                  <a:srgbClr val="404040"/>
                </a:solidFill>
                <a:latin typeface="Corbel"/>
                <a:cs typeface="Corbel"/>
              </a:rPr>
              <a:t>Ancient</a:t>
            </a:r>
            <a:r>
              <a:rPr sz="3200" b="1" spc="-175" dirty="0">
                <a:solidFill>
                  <a:srgbClr val="404040"/>
                </a:solidFill>
                <a:latin typeface="Corbel"/>
                <a:cs typeface="Corbel"/>
              </a:rPr>
              <a:t> </a:t>
            </a:r>
            <a:r>
              <a:rPr sz="3200" b="1" spc="-10" dirty="0">
                <a:solidFill>
                  <a:srgbClr val="404040"/>
                </a:solidFill>
                <a:latin typeface="Corbel"/>
                <a:cs typeface="Corbel"/>
              </a:rPr>
              <a:t>Times</a:t>
            </a:r>
            <a:endParaRPr sz="3200">
              <a:latin typeface="Corbel"/>
              <a:cs typeface="Corbel"/>
            </a:endParaRPr>
          </a:p>
          <a:p>
            <a:pPr marL="295275" marR="5080" indent="-266700">
              <a:lnSpc>
                <a:spcPct val="90000"/>
              </a:lnSpc>
              <a:spcBef>
                <a:spcPts val="3025"/>
              </a:spcBef>
              <a:buFont typeface="Arial MT"/>
              <a:buChar char="•"/>
              <a:tabLst>
                <a:tab pos="295275" algn="l"/>
              </a:tabLst>
            </a:pPr>
            <a:r>
              <a:rPr sz="2400" dirty="0">
                <a:solidFill>
                  <a:srgbClr val="404040"/>
                </a:solidFill>
                <a:latin typeface="Calibri"/>
                <a:cs typeface="Calibri"/>
              </a:rPr>
              <a:t>Egyptians</a:t>
            </a:r>
            <a:r>
              <a:rPr sz="2400" spc="-70" dirty="0">
                <a:solidFill>
                  <a:srgbClr val="404040"/>
                </a:solidFill>
                <a:latin typeface="Calibri"/>
                <a:cs typeface="Calibri"/>
              </a:rPr>
              <a:t> </a:t>
            </a:r>
            <a:r>
              <a:rPr sz="2400" dirty="0">
                <a:solidFill>
                  <a:srgbClr val="404040"/>
                </a:solidFill>
                <a:latin typeface="Calibri"/>
                <a:cs typeface="Calibri"/>
              </a:rPr>
              <a:t>used</a:t>
            </a:r>
            <a:r>
              <a:rPr sz="2400" spc="-55" dirty="0">
                <a:solidFill>
                  <a:srgbClr val="404040"/>
                </a:solidFill>
                <a:latin typeface="Calibri"/>
                <a:cs typeface="Calibri"/>
              </a:rPr>
              <a:t> </a:t>
            </a:r>
            <a:r>
              <a:rPr sz="2400" dirty="0">
                <a:solidFill>
                  <a:srgbClr val="404040"/>
                </a:solidFill>
                <a:latin typeface="Calibri"/>
                <a:cs typeface="Calibri"/>
              </a:rPr>
              <a:t>plant</a:t>
            </a:r>
            <a:r>
              <a:rPr sz="2400" spc="-50" dirty="0">
                <a:solidFill>
                  <a:srgbClr val="404040"/>
                </a:solidFill>
                <a:latin typeface="Calibri"/>
                <a:cs typeface="Calibri"/>
              </a:rPr>
              <a:t> </a:t>
            </a:r>
            <a:r>
              <a:rPr sz="2400" dirty="0">
                <a:solidFill>
                  <a:srgbClr val="404040"/>
                </a:solidFill>
                <a:latin typeface="Calibri"/>
                <a:cs typeface="Calibri"/>
              </a:rPr>
              <a:t>materials</a:t>
            </a:r>
            <a:r>
              <a:rPr sz="2400" spc="-70" dirty="0">
                <a:solidFill>
                  <a:srgbClr val="404040"/>
                </a:solidFill>
                <a:latin typeface="Calibri"/>
                <a:cs typeface="Calibri"/>
              </a:rPr>
              <a:t> </a:t>
            </a:r>
            <a:r>
              <a:rPr sz="2400" dirty="0">
                <a:solidFill>
                  <a:srgbClr val="404040"/>
                </a:solidFill>
                <a:latin typeface="Calibri"/>
                <a:cs typeface="Calibri"/>
              </a:rPr>
              <a:t>like</a:t>
            </a:r>
            <a:r>
              <a:rPr sz="2400" spc="-65" dirty="0">
                <a:solidFill>
                  <a:srgbClr val="404040"/>
                </a:solidFill>
                <a:latin typeface="Calibri"/>
                <a:cs typeface="Calibri"/>
              </a:rPr>
              <a:t> </a:t>
            </a:r>
            <a:r>
              <a:rPr sz="2400" dirty="0">
                <a:solidFill>
                  <a:srgbClr val="404040"/>
                </a:solidFill>
                <a:latin typeface="Calibri"/>
                <a:cs typeface="Calibri"/>
              </a:rPr>
              <a:t>hemp,</a:t>
            </a:r>
            <a:r>
              <a:rPr sz="2400" spc="-65" dirty="0">
                <a:solidFill>
                  <a:srgbClr val="404040"/>
                </a:solidFill>
                <a:latin typeface="Calibri"/>
                <a:cs typeface="Calibri"/>
              </a:rPr>
              <a:t> </a:t>
            </a:r>
            <a:r>
              <a:rPr sz="2400" dirty="0">
                <a:solidFill>
                  <a:srgbClr val="404040"/>
                </a:solidFill>
                <a:latin typeface="Calibri"/>
                <a:cs typeface="Calibri"/>
              </a:rPr>
              <a:t>cotton</a:t>
            </a:r>
            <a:r>
              <a:rPr sz="2400" spc="-60" dirty="0">
                <a:solidFill>
                  <a:srgbClr val="404040"/>
                </a:solidFill>
                <a:latin typeface="Calibri"/>
                <a:cs typeface="Calibri"/>
              </a:rPr>
              <a:t> </a:t>
            </a:r>
            <a:r>
              <a:rPr sz="2400" dirty="0">
                <a:solidFill>
                  <a:srgbClr val="404040"/>
                </a:solidFill>
                <a:latin typeface="Calibri"/>
                <a:cs typeface="Calibri"/>
              </a:rPr>
              <a:t>or</a:t>
            </a:r>
            <a:r>
              <a:rPr sz="2400" spc="-50" dirty="0">
                <a:solidFill>
                  <a:srgbClr val="404040"/>
                </a:solidFill>
                <a:latin typeface="Calibri"/>
                <a:cs typeface="Calibri"/>
              </a:rPr>
              <a:t> </a:t>
            </a:r>
            <a:r>
              <a:rPr sz="2400" dirty="0">
                <a:solidFill>
                  <a:srgbClr val="404040"/>
                </a:solidFill>
                <a:latin typeface="Calibri"/>
                <a:cs typeface="Calibri"/>
              </a:rPr>
              <a:t>animal</a:t>
            </a:r>
            <a:r>
              <a:rPr sz="2400" spc="-65" dirty="0">
                <a:solidFill>
                  <a:srgbClr val="404040"/>
                </a:solidFill>
                <a:latin typeface="Calibri"/>
                <a:cs typeface="Calibri"/>
              </a:rPr>
              <a:t> </a:t>
            </a:r>
            <a:r>
              <a:rPr sz="2400" spc="-10" dirty="0">
                <a:solidFill>
                  <a:srgbClr val="404040"/>
                </a:solidFill>
                <a:latin typeface="Calibri"/>
                <a:cs typeface="Calibri"/>
              </a:rPr>
              <a:t>material </a:t>
            </a:r>
            <a:r>
              <a:rPr sz="2400" dirty="0">
                <a:solidFill>
                  <a:srgbClr val="404040"/>
                </a:solidFill>
                <a:latin typeface="Calibri"/>
                <a:cs typeface="Calibri"/>
              </a:rPr>
              <a:t>such</a:t>
            </a:r>
            <a:r>
              <a:rPr sz="2400" spc="-50" dirty="0">
                <a:solidFill>
                  <a:srgbClr val="404040"/>
                </a:solidFill>
                <a:latin typeface="Calibri"/>
                <a:cs typeface="Calibri"/>
              </a:rPr>
              <a:t> </a:t>
            </a:r>
            <a:r>
              <a:rPr sz="2400" dirty="0">
                <a:solidFill>
                  <a:srgbClr val="404040"/>
                </a:solidFill>
                <a:latin typeface="Calibri"/>
                <a:cs typeface="Calibri"/>
              </a:rPr>
              <a:t>as</a:t>
            </a:r>
            <a:r>
              <a:rPr sz="2400" spc="-60" dirty="0">
                <a:solidFill>
                  <a:srgbClr val="404040"/>
                </a:solidFill>
                <a:latin typeface="Calibri"/>
                <a:cs typeface="Calibri"/>
              </a:rPr>
              <a:t> </a:t>
            </a:r>
            <a:r>
              <a:rPr sz="2400" dirty="0">
                <a:solidFill>
                  <a:srgbClr val="404040"/>
                </a:solidFill>
                <a:latin typeface="Calibri"/>
                <a:cs typeface="Calibri"/>
              </a:rPr>
              <a:t>tendons,</a:t>
            </a:r>
            <a:r>
              <a:rPr sz="2400" spc="-40" dirty="0">
                <a:solidFill>
                  <a:srgbClr val="404040"/>
                </a:solidFill>
                <a:latin typeface="Calibri"/>
                <a:cs typeface="Calibri"/>
              </a:rPr>
              <a:t> </a:t>
            </a:r>
            <a:r>
              <a:rPr sz="2400" dirty="0">
                <a:solidFill>
                  <a:srgbClr val="404040"/>
                </a:solidFill>
                <a:latin typeface="Calibri"/>
                <a:cs typeface="Calibri"/>
              </a:rPr>
              <a:t>silk,</a:t>
            </a:r>
            <a:r>
              <a:rPr sz="2400" spc="-55" dirty="0">
                <a:solidFill>
                  <a:srgbClr val="404040"/>
                </a:solidFill>
                <a:latin typeface="Calibri"/>
                <a:cs typeface="Calibri"/>
              </a:rPr>
              <a:t> </a:t>
            </a:r>
            <a:r>
              <a:rPr sz="2400" dirty="0">
                <a:solidFill>
                  <a:srgbClr val="404040"/>
                </a:solidFill>
                <a:latin typeface="Calibri"/>
                <a:cs typeface="Calibri"/>
              </a:rPr>
              <a:t>and</a:t>
            </a:r>
            <a:r>
              <a:rPr sz="2400" spc="-50" dirty="0">
                <a:solidFill>
                  <a:srgbClr val="404040"/>
                </a:solidFill>
                <a:latin typeface="Calibri"/>
                <a:cs typeface="Calibri"/>
              </a:rPr>
              <a:t> </a:t>
            </a:r>
            <a:r>
              <a:rPr sz="2400" dirty="0">
                <a:solidFill>
                  <a:srgbClr val="404040"/>
                </a:solidFill>
                <a:latin typeface="Calibri"/>
                <a:cs typeface="Calibri"/>
              </a:rPr>
              <a:t>arteries</a:t>
            </a:r>
            <a:r>
              <a:rPr sz="2400" spc="-55" dirty="0">
                <a:solidFill>
                  <a:srgbClr val="404040"/>
                </a:solidFill>
                <a:latin typeface="Calibri"/>
                <a:cs typeface="Calibri"/>
              </a:rPr>
              <a:t> </a:t>
            </a:r>
            <a:r>
              <a:rPr sz="2400" dirty="0">
                <a:solidFill>
                  <a:srgbClr val="404040"/>
                </a:solidFill>
                <a:latin typeface="Calibri"/>
                <a:cs typeface="Calibri"/>
              </a:rPr>
              <a:t>to</a:t>
            </a:r>
            <a:r>
              <a:rPr sz="2400" spc="-65" dirty="0">
                <a:solidFill>
                  <a:srgbClr val="404040"/>
                </a:solidFill>
                <a:latin typeface="Calibri"/>
                <a:cs typeface="Calibri"/>
              </a:rPr>
              <a:t> </a:t>
            </a:r>
            <a:r>
              <a:rPr sz="2400" dirty="0">
                <a:solidFill>
                  <a:srgbClr val="404040"/>
                </a:solidFill>
                <a:latin typeface="Calibri"/>
                <a:cs typeface="Calibri"/>
              </a:rPr>
              <a:t>suture</a:t>
            </a:r>
            <a:r>
              <a:rPr sz="2400" spc="-35" dirty="0">
                <a:solidFill>
                  <a:srgbClr val="404040"/>
                </a:solidFill>
                <a:latin typeface="Calibri"/>
                <a:cs typeface="Calibri"/>
              </a:rPr>
              <a:t> </a:t>
            </a:r>
            <a:r>
              <a:rPr sz="2400" dirty="0">
                <a:solidFill>
                  <a:srgbClr val="404040"/>
                </a:solidFill>
                <a:latin typeface="Calibri"/>
                <a:cs typeface="Calibri"/>
              </a:rPr>
              <a:t>wounds</a:t>
            </a:r>
            <a:r>
              <a:rPr sz="2400" spc="-65" dirty="0">
                <a:solidFill>
                  <a:srgbClr val="404040"/>
                </a:solidFill>
                <a:latin typeface="Calibri"/>
                <a:cs typeface="Calibri"/>
              </a:rPr>
              <a:t> </a:t>
            </a:r>
            <a:r>
              <a:rPr sz="2400" dirty="0">
                <a:solidFill>
                  <a:srgbClr val="404040"/>
                </a:solidFill>
                <a:latin typeface="Calibri"/>
                <a:cs typeface="Calibri"/>
              </a:rPr>
              <a:t>as</a:t>
            </a:r>
            <a:r>
              <a:rPr sz="2400" spc="-45" dirty="0">
                <a:solidFill>
                  <a:srgbClr val="404040"/>
                </a:solidFill>
                <a:latin typeface="Calibri"/>
                <a:cs typeface="Calibri"/>
              </a:rPr>
              <a:t> </a:t>
            </a:r>
            <a:r>
              <a:rPr sz="2400" dirty="0">
                <a:solidFill>
                  <a:srgbClr val="404040"/>
                </a:solidFill>
                <a:latin typeface="Calibri"/>
                <a:cs typeface="Calibri"/>
              </a:rPr>
              <a:t>early</a:t>
            </a:r>
            <a:r>
              <a:rPr sz="2400" spc="-55" dirty="0">
                <a:solidFill>
                  <a:srgbClr val="404040"/>
                </a:solidFill>
                <a:latin typeface="Calibri"/>
                <a:cs typeface="Calibri"/>
              </a:rPr>
              <a:t> </a:t>
            </a:r>
            <a:r>
              <a:rPr sz="2400" spc="-25" dirty="0">
                <a:solidFill>
                  <a:srgbClr val="404040"/>
                </a:solidFill>
                <a:latin typeface="Calibri"/>
                <a:cs typeface="Calibri"/>
              </a:rPr>
              <a:t>as </a:t>
            </a:r>
            <a:r>
              <a:rPr sz="2400" spc="-10" dirty="0">
                <a:solidFill>
                  <a:srgbClr val="404040"/>
                </a:solidFill>
                <a:latin typeface="Calibri"/>
                <a:cs typeface="Calibri"/>
              </a:rPr>
              <a:t>3000BC.</a:t>
            </a:r>
            <a:endParaRPr sz="2400">
              <a:latin typeface="Calibri"/>
              <a:cs typeface="Calibri"/>
            </a:endParaRPr>
          </a:p>
          <a:p>
            <a:pPr marL="295275" marR="20320" indent="-266700">
              <a:lnSpc>
                <a:spcPct val="90100"/>
              </a:lnSpc>
              <a:spcBef>
                <a:spcPts val="1005"/>
              </a:spcBef>
              <a:buFont typeface="Arial MT"/>
              <a:buChar char="•"/>
              <a:tabLst>
                <a:tab pos="295275" algn="l"/>
              </a:tabLst>
            </a:pPr>
            <a:r>
              <a:rPr sz="2400" dirty="0">
                <a:solidFill>
                  <a:srgbClr val="404040"/>
                </a:solidFill>
                <a:latin typeface="Calibri"/>
                <a:cs typeface="Calibri"/>
              </a:rPr>
              <a:t>Blood</a:t>
            </a:r>
            <a:r>
              <a:rPr sz="2400" spc="-70" dirty="0">
                <a:solidFill>
                  <a:srgbClr val="404040"/>
                </a:solidFill>
                <a:latin typeface="Calibri"/>
                <a:cs typeface="Calibri"/>
              </a:rPr>
              <a:t> </a:t>
            </a:r>
            <a:r>
              <a:rPr sz="2400" dirty="0">
                <a:solidFill>
                  <a:srgbClr val="404040"/>
                </a:solidFill>
                <a:latin typeface="Calibri"/>
                <a:cs typeface="Calibri"/>
              </a:rPr>
              <a:t>vessels</a:t>
            </a:r>
            <a:r>
              <a:rPr sz="2400" spc="-60" dirty="0">
                <a:solidFill>
                  <a:srgbClr val="404040"/>
                </a:solidFill>
                <a:latin typeface="Calibri"/>
                <a:cs typeface="Calibri"/>
              </a:rPr>
              <a:t> </a:t>
            </a:r>
            <a:r>
              <a:rPr sz="2400" spc="-10" dirty="0">
                <a:solidFill>
                  <a:srgbClr val="404040"/>
                </a:solidFill>
                <a:latin typeface="Calibri"/>
                <a:cs typeface="Calibri"/>
              </a:rPr>
              <a:t>ligated</a:t>
            </a:r>
            <a:r>
              <a:rPr sz="2400" spc="-75" dirty="0">
                <a:solidFill>
                  <a:srgbClr val="404040"/>
                </a:solidFill>
                <a:latin typeface="Calibri"/>
                <a:cs typeface="Calibri"/>
              </a:rPr>
              <a:t> </a:t>
            </a:r>
            <a:r>
              <a:rPr sz="2400" dirty="0">
                <a:solidFill>
                  <a:srgbClr val="404040"/>
                </a:solidFill>
                <a:latin typeface="Calibri"/>
                <a:cs typeface="Calibri"/>
              </a:rPr>
              <a:t>in</a:t>
            </a:r>
            <a:r>
              <a:rPr sz="2400" spc="-70" dirty="0">
                <a:solidFill>
                  <a:srgbClr val="404040"/>
                </a:solidFill>
                <a:latin typeface="Calibri"/>
                <a:cs typeface="Calibri"/>
              </a:rPr>
              <a:t> </a:t>
            </a:r>
            <a:r>
              <a:rPr sz="2400" dirty="0">
                <a:solidFill>
                  <a:srgbClr val="404040"/>
                </a:solidFill>
                <a:latin typeface="Calibri"/>
                <a:cs typeface="Calibri"/>
              </a:rPr>
              <a:t>East</a:t>
            </a:r>
            <a:r>
              <a:rPr sz="2400" spc="-80" dirty="0">
                <a:solidFill>
                  <a:srgbClr val="404040"/>
                </a:solidFill>
                <a:latin typeface="Calibri"/>
                <a:cs typeface="Calibri"/>
              </a:rPr>
              <a:t> </a:t>
            </a:r>
            <a:r>
              <a:rPr sz="2400" dirty="0">
                <a:solidFill>
                  <a:srgbClr val="404040"/>
                </a:solidFill>
                <a:latin typeface="Calibri"/>
                <a:cs typeface="Calibri"/>
              </a:rPr>
              <a:t>Africa</a:t>
            </a:r>
            <a:r>
              <a:rPr sz="2400" spc="-75" dirty="0">
                <a:solidFill>
                  <a:srgbClr val="404040"/>
                </a:solidFill>
                <a:latin typeface="Calibri"/>
                <a:cs typeface="Calibri"/>
              </a:rPr>
              <a:t> </a:t>
            </a:r>
            <a:r>
              <a:rPr sz="2400" dirty="0">
                <a:solidFill>
                  <a:srgbClr val="404040"/>
                </a:solidFill>
                <a:latin typeface="Calibri"/>
                <a:cs typeface="Calibri"/>
              </a:rPr>
              <a:t>with</a:t>
            </a:r>
            <a:r>
              <a:rPr sz="2400" spc="-85" dirty="0">
                <a:solidFill>
                  <a:srgbClr val="404040"/>
                </a:solidFill>
                <a:latin typeface="Calibri"/>
                <a:cs typeface="Calibri"/>
              </a:rPr>
              <a:t> </a:t>
            </a:r>
            <a:r>
              <a:rPr sz="2400" dirty="0">
                <a:solidFill>
                  <a:srgbClr val="404040"/>
                </a:solidFill>
                <a:latin typeface="Calibri"/>
                <a:cs typeface="Calibri"/>
              </a:rPr>
              <a:t>tendon</a:t>
            </a:r>
            <a:r>
              <a:rPr sz="2400" spc="-65" dirty="0">
                <a:solidFill>
                  <a:srgbClr val="404040"/>
                </a:solidFill>
                <a:latin typeface="Calibri"/>
                <a:cs typeface="Calibri"/>
              </a:rPr>
              <a:t> </a:t>
            </a:r>
            <a:r>
              <a:rPr sz="2400" dirty="0">
                <a:solidFill>
                  <a:srgbClr val="404040"/>
                </a:solidFill>
                <a:latin typeface="Calibri"/>
                <a:cs typeface="Calibri"/>
              </a:rPr>
              <a:t>strips</a:t>
            </a:r>
            <a:r>
              <a:rPr sz="2400" spc="-70" dirty="0">
                <a:solidFill>
                  <a:srgbClr val="404040"/>
                </a:solidFill>
                <a:latin typeface="Calibri"/>
                <a:cs typeface="Calibri"/>
              </a:rPr>
              <a:t> </a:t>
            </a:r>
            <a:r>
              <a:rPr sz="2400" dirty="0">
                <a:solidFill>
                  <a:srgbClr val="404040"/>
                </a:solidFill>
                <a:latin typeface="Calibri"/>
                <a:cs typeface="Calibri"/>
              </a:rPr>
              <a:t>and</a:t>
            </a:r>
            <a:r>
              <a:rPr sz="2400" spc="-70" dirty="0">
                <a:solidFill>
                  <a:srgbClr val="404040"/>
                </a:solidFill>
                <a:latin typeface="Calibri"/>
                <a:cs typeface="Calibri"/>
              </a:rPr>
              <a:t> </a:t>
            </a:r>
            <a:r>
              <a:rPr sz="2400" spc="-10" dirty="0">
                <a:solidFill>
                  <a:srgbClr val="404040"/>
                </a:solidFill>
                <a:latin typeface="Calibri"/>
                <a:cs typeface="Calibri"/>
              </a:rPr>
              <a:t>wounds approximated</a:t>
            </a:r>
            <a:r>
              <a:rPr sz="2400" spc="-60" dirty="0">
                <a:solidFill>
                  <a:srgbClr val="404040"/>
                </a:solidFill>
                <a:latin typeface="Calibri"/>
                <a:cs typeface="Calibri"/>
              </a:rPr>
              <a:t> </a:t>
            </a:r>
            <a:r>
              <a:rPr sz="2400" dirty="0">
                <a:solidFill>
                  <a:srgbClr val="404040"/>
                </a:solidFill>
                <a:latin typeface="Calibri"/>
                <a:cs typeface="Calibri"/>
              </a:rPr>
              <a:t>with</a:t>
            </a:r>
            <a:r>
              <a:rPr sz="2400" spc="-50" dirty="0">
                <a:solidFill>
                  <a:srgbClr val="404040"/>
                </a:solidFill>
                <a:latin typeface="Calibri"/>
                <a:cs typeface="Calibri"/>
              </a:rPr>
              <a:t> </a:t>
            </a:r>
            <a:r>
              <a:rPr sz="2400" dirty="0">
                <a:solidFill>
                  <a:srgbClr val="404040"/>
                </a:solidFill>
                <a:latin typeface="Calibri"/>
                <a:cs typeface="Calibri"/>
              </a:rPr>
              <a:t>acacia</a:t>
            </a:r>
            <a:r>
              <a:rPr sz="2400" spc="-45" dirty="0">
                <a:solidFill>
                  <a:srgbClr val="404040"/>
                </a:solidFill>
                <a:latin typeface="Calibri"/>
                <a:cs typeface="Calibri"/>
              </a:rPr>
              <a:t> </a:t>
            </a:r>
            <a:r>
              <a:rPr sz="2400" dirty="0">
                <a:solidFill>
                  <a:srgbClr val="404040"/>
                </a:solidFill>
                <a:latin typeface="Calibri"/>
                <a:cs typeface="Calibri"/>
              </a:rPr>
              <a:t>thorns</a:t>
            </a:r>
            <a:r>
              <a:rPr sz="2400" spc="-35" dirty="0">
                <a:solidFill>
                  <a:srgbClr val="404040"/>
                </a:solidFill>
                <a:latin typeface="Calibri"/>
                <a:cs typeface="Calibri"/>
              </a:rPr>
              <a:t> </a:t>
            </a:r>
            <a:r>
              <a:rPr sz="2400" dirty="0">
                <a:solidFill>
                  <a:srgbClr val="404040"/>
                </a:solidFill>
                <a:latin typeface="Calibri"/>
                <a:cs typeface="Calibri"/>
              </a:rPr>
              <a:t>held</a:t>
            </a:r>
            <a:r>
              <a:rPr sz="2400" spc="-35" dirty="0">
                <a:solidFill>
                  <a:srgbClr val="404040"/>
                </a:solidFill>
                <a:latin typeface="Calibri"/>
                <a:cs typeface="Calibri"/>
              </a:rPr>
              <a:t> </a:t>
            </a:r>
            <a:r>
              <a:rPr sz="2400" dirty="0">
                <a:solidFill>
                  <a:srgbClr val="404040"/>
                </a:solidFill>
                <a:latin typeface="Calibri"/>
                <a:cs typeface="Calibri"/>
              </a:rPr>
              <a:t>firmly</a:t>
            </a:r>
            <a:r>
              <a:rPr sz="2400" spc="-60" dirty="0">
                <a:solidFill>
                  <a:srgbClr val="404040"/>
                </a:solidFill>
                <a:latin typeface="Calibri"/>
                <a:cs typeface="Calibri"/>
              </a:rPr>
              <a:t> </a:t>
            </a:r>
            <a:r>
              <a:rPr sz="2400" dirty="0">
                <a:solidFill>
                  <a:srgbClr val="404040"/>
                </a:solidFill>
                <a:latin typeface="Calibri"/>
                <a:cs typeface="Calibri"/>
              </a:rPr>
              <a:t>with</a:t>
            </a:r>
            <a:r>
              <a:rPr sz="2400" spc="-40" dirty="0">
                <a:solidFill>
                  <a:srgbClr val="404040"/>
                </a:solidFill>
                <a:latin typeface="Calibri"/>
                <a:cs typeface="Calibri"/>
              </a:rPr>
              <a:t> </a:t>
            </a:r>
            <a:r>
              <a:rPr sz="2400" spc="-10" dirty="0">
                <a:solidFill>
                  <a:srgbClr val="404040"/>
                </a:solidFill>
                <a:latin typeface="Calibri"/>
                <a:cs typeface="Calibri"/>
              </a:rPr>
              <a:t>vegetable</a:t>
            </a:r>
            <a:r>
              <a:rPr sz="2400" spc="-50" dirty="0">
                <a:solidFill>
                  <a:srgbClr val="404040"/>
                </a:solidFill>
                <a:latin typeface="Calibri"/>
                <a:cs typeface="Calibri"/>
              </a:rPr>
              <a:t> </a:t>
            </a:r>
            <a:r>
              <a:rPr sz="2400" spc="-10" dirty="0">
                <a:solidFill>
                  <a:srgbClr val="404040"/>
                </a:solidFill>
                <a:latin typeface="Calibri"/>
                <a:cs typeface="Calibri"/>
              </a:rPr>
              <a:t>strands </a:t>
            </a:r>
            <a:r>
              <a:rPr sz="2400" dirty="0">
                <a:solidFill>
                  <a:srgbClr val="404040"/>
                </a:solidFill>
                <a:latin typeface="Calibri"/>
                <a:cs typeface="Calibri"/>
              </a:rPr>
              <a:t>wound</a:t>
            </a:r>
            <a:r>
              <a:rPr sz="2400" spc="-70" dirty="0">
                <a:solidFill>
                  <a:srgbClr val="404040"/>
                </a:solidFill>
                <a:latin typeface="Calibri"/>
                <a:cs typeface="Calibri"/>
              </a:rPr>
              <a:t> </a:t>
            </a:r>
            <a:r>
              <a:rPr sz="2400" dirty="0">
                <a:solidFill>
                  <a:srgbClr val="404040"/>
                </a:solidFill>
                <a:latin typeface="Calibri"/>
                <a:cs typeface="Calibri"/>
              </a:rPr>
              <a:t>around</a:t>
            </a:r>
            <a:r>
              <a:rPr sz="2400" spc="-60" dirty="0">
                <a:solidFill>
                  <a:srgbClr val="404040"/>
                </a:solidFill>
                <a:latin typeface="Calibri"/>
                <a:cs typeface="Calibri"/>
              </a:rPr>
              <a:t> </a:t>
            </a:r>
            <a:r>
              <a:rPr sz="2400" dirty="0">
                <a:solidFill>
                  <a:srgbClr val="404040"/>
                </a:solidFill>
                <a:latin typeface="Calibri"/>
                <a:cs typeface="Calibri"/>
              </a:rPr>
              <a:t>them</a:t>
            </a:r>
            <a:r>
              <a:rPr sz="2400" spc="-70" dirty="0">
                <a:solidFill>
                  <a:srgbClr val="404040"/>
                </a:solidFill>
                <a:latin typeface="Calibri"/>
                <a:cs typeface="Calibri"/>
              </a:rPr>
              <a:t> </a:t>
            </a:r>
            <a:r>
              <a:rPr sz="2400" dirty="0">
                <a:solidFill>
                  <a:srgbClr val="404040"/>
                </a:solidFill>
                <a:latin typeface="Calibri"/>
                <a:cs typeface="Calibri"/>
              </a:rPr>
              <a:t>in</a:t>
            </a:r>
            <a:r>
              <a:rPr sz="2400" spc="-75" dirty="0">
                <a:solidFill>
                  <a:srgbClr val="404040"/>
                </a:solidFill>
                <a:latin typeface="Calibri"/>
                <a:cs typeface="Calibri"/>
              </a:rPr>
              <a:t> </a:t>
            </a:r>
            <a:r>
              <a:rPr sz="2400" dirty="0">
                <a:solidFill>
                  <a:srgbClr val="404040"/>
                </a:solidFill>
                <a:latin typeface="Calibri"/>
                <a:cs typeface="Calibri"/>
              </a:rPr>
              <a:t>a</a:t>
            </a:r>
            <a:r>
              <a:rPr sz="2400" spc="-65" dirty="0">
                <a:solidFill>
                  <a:srgbClr val="404040"/>
                </a:solidFill>
                <a:latin typeface="Calibri"/>
                <a:cs typeface="Calibri"/>
              </a:rPr>
              <a:t> </a:t>
            </a:r>
            <a:r>
              <a:rPr sz="2400" dirty="0">
                <a:solidFill>
                  <a:srgbClr val="404040"/>
                </a:solidFill>
                <a:latin typeface="Calibri"/>
                <a:cs typeface="Calibri"/>
              </a:rPr>
              <a:t>figure</a:t>
            </a:r>
            <a:r>
              <a:rPr sz="2400" spc="-55" dirty="0">
                <a:solidFill>
                  <a:srgbClr val="404040"/>
                </a:solidFill>
                <a:latin typeface="Calibri"/>
                <a:cs typeface="Calibri"/>
              </a:rPr>
              <a:t> </a:t>
            </a:r>
            <a:r>
              <a:rPr sz="2400" dirty="0">
                <a:solidFill>
                  <a:srgbClr val="404040"/>
                </a:solidFill>
                <a:latin typeface="Calibri"/>
                <a:cs typeface="Calibri"/>
              </a:rPr>
              <a:t>of</a:t>
            </a:r>
            <a:r>
              <a:rPr sz="2400" spc="-60" dirty="0">
                <a:solidFill>
                  <a:srgbClr val="404040"/>
                </a:solidFill>
                <a:latin typeface="Calibri"/>
                <a:cs typeface="Calibri"/>
              </a:rPr>
              <a:t> </a:t>
            </a:r>
            <a:r>
              <a:rPr sz="2400" spc="-10" dirty="0">
                <a:solidFill>
                  <a:srgbClr val="404040"/>
                </a:solidFill>
                <a:latin typeface="Calibri"/>
                <a:cs typeface="Calibri"/>
              </a:rPr>
              <a:t>eight.</a:t>
            </a:r>
            <a:endParaRPr sz="2400">
              <a:latin typeface="Calibri"/>
              <a:cs typeface="Calibri"/>
            </a:endParaRPr>
          </a:p>
          <a:p>
            <a:pPr marL="295275" marR="345440" indent="-266700">
              <a:lnSpc>
                <a:spcPts val="2590"/>
              </a:lnSpc>
              <a:spcBef>
                <a:spcPts val="1035"/>
              </a:spcBef>
              <a:buFont typeface="Arial MT"/>
              <a:buChar char="•"/>
              <a:tabLst>
                <a:tab pos="295275" algn="l"/>
              </a:tabLst>
            </a:pPr>
            <a:r>
              <a:rPr sz="2400" dirty="0">
                <a:solidFill>
                  <a:srgbClr val="404040"/>
                </a:solidFill>
                <a:latin typeface="Calibri"/>
                <a:cs typeface="Calibri"/>
              </a:rPr>
              <a:t>South</a:t>
            </a:r>
            <a:r>
              <a:rPr sz="2400" spc="-75" dirty="0">
                <a:solidFill>
                  <a:srgbClr val="404040"/>
                </a:solidFill>
                <a:latin typeface="Calibri"/>
                <a:cs typeface="Calibri"/>
              </a:rPr>
              <a:t> </a:t>
            </a:r>
            <a:r>
              <a:rPr sz="2400" dirty="0">
                <a:solidFill>
                  <a:srgbClr val="404040"/>
                </a:solidFill>
                <a:latin typeface="Calibri"/>
                <a:cs typeface="Calibri"/>
              </a:rPr>
              <a:t>American</a:t>
            </a:r>
            <a:r>
              <a:rPr sz="2400" spc="-90" dirty="0">
                <a:solidFill>
                  <a:srgbClr val="404040"/>
                </a:solidFill>
                <a:latin typeface="Calibri"/>
                <a:cs typeface="Calibri"/>
              </a:rPr>
              <a:t> </a:t>
            </a:r>
            <a:r>
              <a:rPr sz="2400" dirty="0">
                <a:solidFill>
                  <a:srgbClr val="404040"/>
                </a:solidFill>
                <a:latin typeface="Calibri"/>
                <a:cs typeface="Calibri"/>
              </a:rPr>
              <a:t>tribes</a:t>
            </a:r>
            <a:r>
              <a:rPr sz="2400" spc="-85" dirty="0">
                <a:solidFill>
                  <a:srgbClr val="404040"/>
                </a:solidFill>
                <a:latin typeface="Calibri"/>
                <a:cs typeface="Calibri"/>
              </a:rPr>
              <a:t> </a:t>
            </a:r>
            <a:r>
              <a:rPr sz="2400" dirty="0">
                <a:solidFill>
                  <a:srgbClr val="404040"/>
                </a:solidFill>
                <a:latin typeface="Calibri"/>
                <a:cs typeface="Calibri"/>
              </a:rPr>
              <a:t>apposed</a:t>
            </a:r>
            <a:r>
              <a:rPr sz="2400" spc="-60" dirty="0">
                <a:solidFill>
                  <a:srgbClr val="404040"/>
                </a:solidFill>
                <a:latin typeface="Calibri"/>
                <a:cs typeface="Calibri"/>
              </a:rPr>
              <a:t> </a:t>
            </a:r>
            <a:r>
              <a:rPr sz="2400" dirty="0">
                <a:solidFill>
                  <a:srgbClr val="404040"/>
                </a:solidFill>
                <a:latin typeface="Calibri"/>
                <a:cs typeface="Calibri"/>
              </a:rPr>
              <a:t>wounds</a:t>
            </a:r>
            <a:r>
              <a:rPr sz="2400" spc="-80" dirty="0">
                <a:solidFill>
                  <a:srgbClr val="404040"/>
                </a:solidFill>
                <a:latin typeface="Calibri"/>
                <a:cs typeface="Calibri"/>
              </a:rPr>
              <a:t> </a:t>
            </a:r>
            <a:r>
              <a:rPr sz="2400" dirty="0">
                <a:solidFill>
                  <a:srgbClr val="404040"/>
                </a:solidFill>
                <a:latin typeface="Calibri"/>
                <a:cs typeface="Calibri"/>
              </a:rPr>
              <a:t>by</a:t>
            </a:r>
            <a:r>
              <a:rPr sz="2400" spc="-70" dirty="0">
                <a:solidFill>
                  <a:srgbClr val="404040"/>
                </a:solidFill>
                <a:latin typeface="Calibri"/>
                <a:cs typeface="Calibri"/>
              </a:rPr>
              <a:t> </a:t>
            </a:r>
            <a:r>
              <a:rPr sz="2400" dirty="0">
                <a:solidFill>
                  <a:srgbClr val="404040"/>
                </a:solidFill>
                <a:latin typeface="Calibri"/>
                <a:cs typeface="Calibri"/>
              </a:rPr>
              <a:t>having</a:t>
            </a:r>
            <a:r>
              <a:rPr sz="2400" spc="-75" dirty="0">
                <a:solidFill>
                  <a:srgbClr val="404040"/>
                </a:solidFill>
                <a:latin typeface="Calibri"/>
                <a:cs typeface="Calibri"/>
              </a:rPr>
              <a:t> </a:t>
            </a:r>
            <a:r>
              <a:rPr sz="2400" dirty="0">
                <a:solidFill>
                  <a:srgbClr val="404040"/>
                </a:solidFill>
                <a:latin typeface="Calibri"/>
                <a:cs typeface="Calibri"/>
              </a:rPr>
              <a:t>large</a:t>
            </a:r>
            <a:r>
              <a:rPr sz="2400" spc="-70" dirty="0">
                <a:solidFill>
                  <a:srgbClr val="404040"/>
                </a:solidFill>
                <a:latin typeface="Calibri"/>
                <a:cs typeface="Calibri"/>
              </a:rPr>
              <a:t> </a:t>
            </a:r>
            <a:r>
              <a:rPr sz="2400" dirty="0">
                <a:solidFill>
                  <a:srgbClr val="404040"/>
                </a:solidFill>
                <a:latin typeface="Calibri"/>
                <a:cs typeface="Calibri"/>
              </a:rPr>
              <a:t>ants</a:t>
            </a:r>
            <a:r>
              <a:rPr sz="2400" spc="-80" dirty="0">
                <a:solidFill>
                  <a:srgbClr val="404040"/>
                </a:solidFill>
                <a:latin typeface="Calibri"/>
                <a:cs typeface="Calibri"/>
              </a:rPr>
              <a:t> </a:t>
            </a:r>
            <a:r>
              <a:rPr sz="2400" spc="-20" dirty="0">
                <a:solidFill>
                  <a:srgbClr val="404040"/>
                </a:solidFill>
                <a:latin typeface="Calibri"/>
                <a:cs typeface="Calibri"/>
              </a:rPr>
              <a:t>bite </a:t>
            </a:r>
            <a:r>
              <a:rPr sz="2400" dirty="0">
                <a:solidFill>
                  <a:srgbClr val="404040"/>
                </a:solidFill>
                <a:latin typeface="Calibri"/>
                <a:cs typeface="Calibri"/>
              </a:rPr>
              <a:t>edges</a:t>
            </a:r>
            <a:r>
              <a:rPr sz="2400" spc="-85" dirty="0">
                <a:solidFill>
                  <a:srgbClr val="404040"/>
                </a:solidFill>
                <a:latin typeface="Calibri"/>
                <a:cs typeface="Calibri"/>
              </a:rPr>
              <a:t> </a:t>
            </a:r>
            <a:r>
              <a:rPr sz="2400" dirty="0">
                <a:solidFill>
                  <a:srgbClr val="404040"/>
                </a:solidFill>
                <a:latin typeface="Calibri"/>
                <a:cs typeface="Calibri"/>
              </a:rPr>
              <a:t>together</a:t>
            </a:r>
            <a:r>
              <a:rPr sz="2400" spc="-70" dirty="0">
                <a:solidFill>
                  <a:srgbClr val="404040"/>
                </a:solidFill>
                <a:latin typeface="Calibri"/>
                <a:cs typeface="Calibri"/>
              </a:rPr>
              <a:t> </a:t>
            </a:r>
            <a:r>
              <a:rPr sz="2400" dirty="0">
                <a:solidFill>
                  <a:srgbClr val="404040"/>
                </a:solidFill>
                <a:latin typeface="Calibri"/>
                <a:cs typeface="Calibri"/>
              </a:rPr>
              <a:t>like</a:t>
            </a:r>
            <a:r>
              <a:rPr sz="2400" spc="-100" dirty="0">
                <a:solidFill>
                  <a:srgbClr val="404040"/>
                </a:solidFill>
                <a:latin typeface="Calibri"/>
                <a:cs typeface="Calibri"/>
              </a:rPr>
              <a:t> </a:t>
            </a:r>
            <a:r>
              <a:rPr sz="2400" dirty="0">
                <a:solidFill>
                  <a:srgbClr val="404040"/>
                </a:solidFill>
                <a:latin typeface="Calibri"/>
                <a:cs typeface="Calibri"/>
              </a:rPr>
              <a:t>clips</a:t>
            </a:r>
            <a:r>
              <a:rPr sz="2400" spc="-95" dirty="0">
                <a:solidFill>
                  <a:srgbClr val="404040"/>
                </a:solidFill>
                <a:latin typeface="Calibri"/>
                <a:cs typeface="Calibri"/>
              </a:rPr>
              <a:t> </a:t>
            </a:r>
            <a:r>
              <a:rPr sz="2400" spc="-10" dirty="0">
                <a:solidFill>
                  <a:srgbClr val="404040"/>
                </a:solidFill>
                <a:latin typeface="Calibri"/>
                <a:cs typeface="Calibri"/>
              </a:rPr>
              <a:t>before</a:t>
            </a:r>
            <a:r>
              <a:rPr sz="2400" spc="-70" dirty="0">
                <a:solidFill>
                  <a:srgbClr val="404040"/>
                </a:solidFill>
                <a:latin typeface="Calibri"/>
                <a:cs typeface="Calibri"/>
              </a:rPr>
              <a:t> </a:t>
            </a:r>
            <a:r>
              <a:rPr sz="2400" dirty="0">
                <a:solidFill>
                  <a:srgbClr val="404040"/>
                </a:solidFill>
                <a:latin typeface="Calibri"/>
                <a:cs typeface="Calibri"/>
              </a:rPr>
              <a:t>twisting</a:t>
            </a:r>
            <a:r>
              <a:rPr sz="2400" spc="-95" dirty="0">
                <a:solidFill>
                  <a:srgbClr val="404040"/>
                </a:solidFill>
                <a:latin typeface="Calibri"/>
                <a:cs typeface="Calibri"/>
              </a:rPr>
              <a:t> </a:t>
            </a:r>
            <a:r>
              <a:rPr sz="2400" dirty="0">
                <a:solidFill>
                  <a:srgbClr val="404040"/>
                </a:solidFill>
                <a:latin typeface="Calibri"/>
                <a:cs typeface="Calibri"/>
              </a:rPr>
              <a:t>their</a:t>
            </a:r>
            <a:r>
              <a:rPr sz="2400" spc="-85" dirty="0">
                <a:solidFill>
                  <a:srgbClr val="404040"/>
                </a:solidFill>
                <a:latin typeface="Calibri"/>
                <a:cs typeface="Calibri"/>
              </a:rPr>
              <a:t> </a:t>
            </a:r>
            <a:r>
              <a:rPr sz="2400" dirty="0">
                <a:solidFill>
                  <a:srgbClr val="404040"/>
                </a:solidFill>
                <a:latin typeface="Calibri"/>
                <a:cs typeface="Calibri"/>
              </a:rPr>
              <a:t>bodies</a:t>
            </a:r>
            <a:r>
              <a:rPr sz="2400" spc="-80" dirty="0">
                <a:solidFill>
                  <a:srgbClr val="404040"/>
                </a:solidFill>
                <a:latin typeface="Calibri"/>
                <a:cs typeface="Calibri"/>
              </a:rPr>
              <a:t> </a:t>
            </a:r>
            <a:r>
              <a:rPr sz="2400" spc="-20" dirty="0">
                <a:solidFill>
                  <a:srgbClr val="404040"/>
                </a:solidFill>
                <a:latin typeface="Calibri"/>
                <a:cs typeface="Calibri"/>
              </a:rPr>
              <a:t>off.</a:t>
            </a:r>
            <a:endParaRPr sz="2400">
              <a:latin typeface="Calibri"/>
              <a:cs typeface="Calibri"/>
            </a:endParaRPr>
          </a:p>
        </p:txBody>
      </p:sp>
      <p:sp>
        <p:nvSpPr>
          <p:cNvPr id="6" name="object 6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pc="-170" dirty="0"/>
              <a:t>HISTORICAL </a:t>
            </a:r>
            <a:r>
              <a:rPr spc="-145" dirty="0"/>
              <a:t>BACKGROUND</a:t>
            </a:r>
          </a:p>
        </p:txBody>
      </p:sp>
      <p:grpSp>
        <p:nvGrpSpPr>
          <p:cNvPr id="7" name="object 7"/>
          <p:cNvGrpSpPr/>
          <p:nvPr/>
        </p:nvGrpSpPr>
        <p:grpSpPr>
          <a:xfrm>
            <a:off x="10539983" y="6352032"/>
            <a:ext cx="1477010" cy="506095"/>
            <a:chOff x="10539983" y="6352032"/>
            <a:chExt cx="1477010" cy="506095"/>
          </a:xfrm>
        </p:grpSpPr>
        <p:sp>
          <p:nvSpPr>
            <p:cNvPr id="8" name="object 8"/>
            <p:cNvSpPr/>
            <p:nvPr/>
          </p:nvSpPr>
          <p:spPr>
            <a:xfrm>
              <a:off x="11728703" y="6385560"/>
              <a:ext cx="288290" cy="288290"/>
            </a:xfrm>
            <a:custGeom>
              <a:avLst/>
              <a:gdLst/>
              <a:ahLst/>
              <a:cxnLst/>
              <a:rect l="l" t="t" r="r" b="b"/>
              <a:pathLst>
                <a:path w="288290" h="288290">
                  <a:moveTo>
                    <a:pt x="144018" y="0"/>
                  </a:moveTo>
                  <a:lnTo>
                    <a:pt x="98511" y="7342"/>
                  </a:lnTo>
                  <a:lnTo>
                    <a:pt x="58978" y="27786"/>
                  </a:lnTo>
                  <a:lnTo>
                    <a:pt x="27797" y="58962"/>
                  </a:lnTo>
                  <a:lnTo>
                    <a:pt x="7345" y="98496"/>
                  </a:lnTo>
                  <a:lnTo>
                    <a:pt x="0" y="144017"/>
                  </a:lnTo>
                  <a:lnTo>
                    <a:pt x="7345" y="189539"/>
                  </a:lnTo>
                  <a:lnTo>
                    <a:pt x="27797" y="229073"/>
                  </a:lnTo>
                  <a:lnTo>
                    <a:pt x="58978" y="260249"/>
                  </a:lnTo>
                  <a:lnTo>
                    <a:pt x="98511" y="280693"/>
                  </a:lnTo>
                  <a:lnTo>
                    <a:pt x="144018" y="288035"/>
                  </a:lnTo>
                  <a:lnTo>
                    <a:pt x="189524" y="280693"/>
                  </a:lnTo>
                  <a:lnTo>
                    <a:pt x="229057" y="260249"/>
                  </a:lnTo>
                  <a:lnTo>
                    <a:pt x="260238" y="229073"/>
                  </a:lnTo>
                  <a:lnTo>
                    <a:pt x="280690" y="189539"/>
                  </a:lnTo>
                  <a:lnTo>
                    <a:pt x="288036" y="144017"/>
                  </a:lnTo>
                  <a:lnTo>
                    <a:pt x="280690" y="98496"/>
                  </a:lnTo>
                  <a:lnTo>
                    <a:pt x="260238" y="58962"/>
                  </a:lnTo>
                  <a:lnTo>
                    <a:pt x="229057" y="27786"/>
                  </a:lnTo>
                  <a:lnTo>
                    <a:pt x="189524" y="7342"/>
                  </a:lnTo>
                  <a:lnTo>
                    <a:pt x="144018" y="0"/>
                  </a:lnTo>
                  <a:close/>
                </a:path>
              </a:pathLst>
            </a:custGeom>
            <a:solidFill>
              <a:srgbClr val="585858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9" name="object 9"/>
            <p:cNvSpPr/>
            <p:nvPr/>
          </p:nvSpPr>
          <p:spPr>
            <a:xfrm>
              <a:off x="10539983" y="6352032"/>
              <a:ext cx="1155700" cy="506095"/>
            </a:xfrm>
            <a:custGeom>
              <a:avLst/>
              <a:gdLst/>
              <a:ahLst/>
              <a:cxnLst/>
              <a:rect l="l" t="t" r="r" b="b"/>
              <a:pathLst>
                <a:path w="1155700" h="506095">
                  <a:moveTo>
                    <a:pt x="1070864" y="0"/>
                  </a:moveTo>
                  <a:lnTo>
                    <a:pt x="84327" y="0"/>
                  </a:lnTo>
                  <a:lnTo>
                    <a:pt x="51488" y="6627"/>
                  </a:lnTo>
                  <a:lnTo>
                    <a:pt x="24685" y="24699"/>
                  </a:lnTo>
                  <a:lnTo>
                    <a:pt x="6621" y="51504"/>
                  </a:lnTo>
                  <a:lnTo>
                    <a:pt x="0" y="84328"/>
                  </a:lnTo>
                  <a:lnTo>
                    <a:pt x="0" y="421637"/>
                  </a:lnTo>
                  <a:lnTo>
                    <a:pt x="6621" y="454462"/>
                  </a:lnTo>
                  <a:lnTo>
                    <a:pt x="24685" y="481268"/>
                  </a:lnTo>
                  <a:lnTo>
                    <a:pt x="51488" y="499340"/>
                  </a:lnTo>
                  <a:lnTo>
                    <a:pt x="84327" y="505968"/>
                  </a:lnTo>
                  <a:lnTo>
                    <a:pt x="1070864" y="505968"/>
                  </a:lnTo>
                  <a:lnTo>
                    <a:pt x="1103703" y="499340"/>
                  </a:lnTo>
                  <a:lnTo>
                    <a:pt x="1130506" y="481268"/>
                  </a:lnTo>
                  <a:lnTo>
                    <a:pt x="1148570" y="454462"/>
                  </a:lnTo>
                  <a:lnTo>
                    <a:pt x="1155192" y="421637"/>
                  </a:lnTo>
                  <a:lnTo>
                    <a:pt x="1155192" y="84328"/>
                  </a:lnTo>
                  <a:lnTo>
                    <a:pt x="1148570" y="51504"/>
                  </a:lnTo>
                  <a:lnTo>
                    <a:pt x="1130506" y="24699"/>
                  </a:lnTo>
                  <a:lnTo>
                    <a:pt x="1103703" y="6627"/>
                  </a:lnTo>
                  <a:lnTo>
                    <a:pt x="1070864" y="0"/>
                  </a:lnTo>
                  <a:close/>
                </a:path>
              </a:pathLst>
            </a:custGeom>
            <a:solidFill>
              <a:srgbClr val="F1F1F1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10" name="object 10"/>
          <p:cNvSpPr txBox="1">
            <a:spLocks noGrp="1"/>
          </p:cNvSpPr>
          <p:nvPr>
            <p:ph type="sldNum" sz="quarter" idx="7"/>
          </p:nvPr>
        </p:nvSpPr>
        <p:spPr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38100">
              <a:lnSpc>
                <a:spcPts val="1045"/>
              </a:lnSpc>
            </a:pPr>
            <a:fld id="{81D60167-4931-47E6-BA6A-407CBD079E47}" type="slidenum">
              <a:rPr spc="-25" dirty="0"/>
              <a:t>6</a:t>
            </a:fld>
            <a:endParaRPr spc="-25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2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176901" y="1473961"/>
            <a:ext cx="960103" cy="946150"/>
          </a:xfrm>
          <a:prstGeom prst="rect">
            <a:avLst/>
          </a:prstGeom>
        </p:spPr>
      </p:pic>
      <p:grpSp>
        <p:nvGrpSpPr>
          <p:cNvPr id="3" name="object 3"/>
          <p:cNvGrpSpPr/>
          <p:nvPr/>
        </p:nvGrpSpPr>
        <p:grpSpPr>
          <a:xfrm>
            <a:off x="5905627" y="1473961"/>
            <a:ext cx="931544" cy="946150"/>
            <a:chOff x="5905627" y="1473961"/>
            <a:chExt cx="931544" cy="946150"/>
          </a:xfrm>
        </p:grpSpPr>
        <p:pic>
          <p:nvPicPr>
            <p:cNvPr id="4" name="object 4"/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5905627" y="1473961"/>
              <a:ext cx="931037" cy="946150"/>
            </a:xfrm>
            <a:prstGeom prst="rect">
              <a:avLst/>
            </a:prstGeom>
          </p:spPr>
        </p:pic>
        <p:pic>
          <p:nvPicPr>
            <p:cNvPr id="5" name="object 5"/>
            <p:cNvPicPr/>
            <p:nvPr/>
          </p:nvPicPr>
          <p:blipFill>
            <a:blip r:embed="rId4" cstate="print"/>
            <a:stretch>
              <a:fillRect/>
            </a:stretch>
          </p:blipFill>
          <p:spPr>
            <a:xfrm>
              <a:off x="6082284" y="1668449"/>
              <a:ext cx="577595" cy="577164"/>
            </a:xfrm>
            <a:prstGeom prst="rect">
              <a:avLst/>
            </a:prstGeom>
          </p:spPr>
        </p:pic>
      </p:grpSp>
      <p:sp>
        <p:nvSpPr>
          <p:cNvPr id="6" name="object 6"/>
          <p:cNvSpPr txBox="1"/>
          <p:nvPr/>
        </p:nvSpPr>
        <p:spPr>
          <a:xfrm>
            <a:off x="1344294" y="1850263"/>
            <a:ext cx="4276090" cy="3002280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5"/>
              </a:spcBef>
            </a:pPr>
            <a:r>
              <a:rPr sz="3200" b="1" spc="-25" dirty="0">
                <a:solidFill>
                  <a:srgbClr val="404040"/>
                </a:solidFill>
                <a:latin typeface="Corbel"/>
                <a:cs typeface="Corbel"/>
              </a:rPr>
              <a:t>1000BC-CE</a:t>
            </a:r>
            <a:endParaRPr sz="3200">
              <a:latin typeface="Corbel"/>
              <a:cs typeface="Corbel"/>
            </a:endParaRPr>
          </a:p>
          <a:p>
            <a:pPr marL="294640" indent="-266065">
              <a:lnSpc>
                <a:spcPts val="2735"/>
              </a:lnSpc>
              <a:spcBef>
                <a:spcPts val="2735"/>
              </a:spcBef>
              <a:buFont typeface="Arial MT"/>
              <a:buChar char="•"/>
              <a:tabLst>
                <a:tab pos="294640" algn="l"/>
              </a:tabLst>
            </a:pPr>
            <a:r>
              <a:rPr sz="2400" dirty="0">
                <a:solidFill>
                  <a:srgbClr val="404040"/>
                </a:solidFill>
                <a:latin typeface="Calibri"/>
                <a:cs typeface="Calibri"/>
              </a:rPr>
              <a:t>Indian</a:t>
            </a:r>
            <a:r>
              <a:rPr sz="2400" spc="-70" dirty="0">
                <a:solidFill>
                  <a:srgbClr val="404040"/>
                </a:solidFill>
                <a:latin typeface="Calibri"/>
                <a:cs typeface="Calibri"/>
              </a:rPr>
              <a:t> </a:t>
            </a:r>
            <a:r>
              <a:rPr sz="2400" dirty="0">
                <a:solidFill>
                  <a:srgbClr val="404040"/>
                </a:solidFill>
                <a:latin typeface="Calibri"/>
                <a:cs typeface="Calibri"/>
              </a:rPr>
              <a:t>surgeons</a:t>
            </a:r>
            <a:r>
              <a:rPr sz="2400" spc="-60" dirty="0">
                <a:solidFill>
                  <a:srgbClr val="404040"/>
                </a:solidFill>
                <a:latin typeface="Calibri"/>
                <a:cs typeface="Calibri"/>
              </a:rPr>
              <a:t> </a:t>
            </a:r>
            <a:r>
              <a:rPr sz="2400" dirty="0">
                <a:solidFill>
                  <a:srgbClr val="404040"/>
                </a:solidFill>
                <a:latin typeface="Calibri"/>
                <a:cs typeface="Calibri"/>
              </a:rPr>
              <a:t>used</a:t>
            </a:r>
            <a:r>
              <a:rPr sz="2400" spc="-70" dirty="0">
                <a:solidFill>
                  <a:srgbClr val="404040"/>
                </a:solidFill>
                <a:latin typeface="Calibri"/>
                <a:cs typeface="Calibri"/>
              </a:rPr>
              <a:t> </a:t>
            </a:r>
            <a:r>
              <a:rPr sz="2400" spc="-10" dirty="0">
                <a:solidFill>
                  <a:srgbClr val="404040"/>
                </a:solidFill>
                <a:latin typeface="Calibri"/>
                <a:cs typeface="Calibri"/>
              </a:rPr>
              <a:t>horsehair,</a:t>
            </a:r>
            <a:endParaRPr sz="2400">
              <a:latin typeface="Calibri"/>
              <a:cs typeface="Calibri"/>
            </a:endParaRPr>
          </a:p>
          <a:p>
            <a:pPr marL="295275">
              <a:lnSpc>
                <a:spcPts val="2735"/>
              </a:lnSpc>
            </a:pPr>
            <a:r>
              <a:rPr sz="2400" dirty="0">
                <a:solidFill>
                  <a:srgbClr val="404040"/>
                </a:solidFill>
                <a:latin typeface="Calibri"/>
                <a:cs typeface="Calibri"/>
              </a:rPr>
              <a:t>cotton</a:t>
            </a:r>
            <a:r>
              <a:rPr sz="2400" spc="-90" dirty="0">
                <a:solidFill>
                  <a:srgbClr val="404040"/>
                </a:solidFill>
                <a:latin typeface="Calibri"/>
                <a:cs typeface="Calibri"/>
              </a:rPr>
              <a:t> </a:t>
            </a:r>
            <a:r>
              <a:rPr sz="2400" dirty="0">
                <a:solidFill>
                  <a:srgbClr val="404040"/>
                </a:solidFill>
                <a:latin typeface="Calibri"/>
                <a:cs typeface="Calibri"/>
              </a:rPr>
              <a:t>and</a:t>
            </a:r>
            <a:r>
              <a:rPr sz="2400" spc="-80" dirty="0">
                <a:solidFill>
                  <a:srgbClr val="404040"/>
                </a:solidFill>
                <a:latin typeface="Calibri"/>
                <a:cs typeface="Calibri"/>
              </a:rPr>
              <a:t> </a:t>
            </a:r>
            <a:r>
              <a:rPr sz="2400" dirty="0">
                <a:solidFill>
                  <a:srgbClr val="404040"/>
                </a:solidFill>
                <a:latin typeface="Calibri"/>
                <a:cs typeface="Calibri"/>
              </a:rPr>
              <a:t>leather</a:t>
            </a:r>
            <a:r>
              <a:rPr sz="2400" spc="-90" dirty="0">
                <a:solidFill>
                  <a:srgbClr val="404040"/>
                </a:solidFill>
                <a:latin typeface="Calibri"/>
                <a:cs typeface="Calibri"/>
              </a:rPr>
              <a:t> </a:t>
            </a:r>
            <a:r>
              <a:rPr sz="2400" spc="-10" dirty="0">
                <a:solidFill>
                  <a:srgbClr val="404040"/>
                </a:solidFill>
                <a:latin typeface="Calibri"/>
                <a:cs typeface="Calibri"/>
              </a:rPr>
              <a:t>sutures.</a:t>
            </a:r>
            <a:endParaRPr sz="2400">
              <a:latin typeface="Calibri"/>
              <a:cs typeface="Calibri"/>
            </a:endParaRPr>
          </a:p>
          <a:p>
            <a:pPr marL="295275" marR="5080" indent="-266700">
              <a:lnSpc>
                <a:spcPct val="90000"/>
              </a:lnSpc>
              <a:spcBef>
                <a:spcPts val="1010"/>
              </a:spcBef>
              <a:buFont typeface="Arial MT"/>
              <a:buChar char="•"/>
              <a:tabLst>
                <a:tab pos="295275" algn="l"/>
              </a:tabLst>
            </a:pPr>
            <a:r>
              <a:rPr sz="2400" dirty="0">
                <a:solidFill>
                  <a:srgbClr val="404040"/>
                </a:solidFill>
                <a:latin typeface="Calibri"/>
                <a:cs typeface="Calibri"/>
              </a:rPr>
              <a:t>Linen</a:t>
            </a:r>
            <a:r>
              <a:rPr sz="2400" spc="-55" dirty="0">
                <a:solidFill>
                  <a:srgbClr val="404040"/>
                </a:solidFill>
                <a:latin typeface="Calibri"/>
                <a:cs typeface="Calibri"/>
              </a:rPr>
              <a:t> </a:t>
            </a:r>
            <a:r>
              <a:rPr sz="2400" dirty="0">
                <a:solidFill>
                  <a:srgbClr val="404040"/>
                </a:solidFill>
                <a:latin typeface="Calibri"/>
                <a:cs typeface="Calibri"/>
              </a:rPr>
              <a:t>and</a:t>
            </a:r>
            <a:r>
              <a:rPr sz="2400" spc="-50" dirty="0">
                <a:solidFill>
                  <a:srgbClr val="404040"/>
                </a:solidFill>
                <a:latin typeface="Calibri"/>
                <a:cs typeface="Calibri"/>
              </a:rPr>
              <a:t> </a:t>
            </a:r>
            <a:r>
              <a:rPr sz="2400" dirty="0">
                <a:solidFill>
                  <a:srgbClr val="404040"/>
                </a:solidFill>
                <a:latin typeface="Calibri"/>
                <a:cs typeface="Calibri"/>
              </a:rPr>
              <a:t>silk</a:t>
            </a:r>
            <a:r>
              <a:rPr sz="2400" spc="-45" dirty="0">
                <a:solidFill>
                  <a:srgbClr val="404040"/>
                </a:solidFill>
                <a:latin typeface="Calibri"/>
                <a:cs typeface="Calibri"/>
              </a:rPr>
              <a:t> </a:t>
            </a:r>
            <a:r>
              <a:rPr sz="2400" dirty="0">
                <a:solidFill>
                  <a:srgbClr val="404040"/>
                </a:solidFill>
                <a:latin typeface="Calibri"/>
                <a:cs typeface="Calibri"/>
              </a:rPr>
              <a:t>sutures</a:t>
            </a:r>
            <a:r>
              <a:rPr sz="2400" spc="-55" dirty="0">
                <a:solidFill>
                  <a:srgbClr val="404040"/>
                </a:solidFill>
                <a:latin typeface="Calibri"/>
                <a:cs typeface="Calibri"/>
              </a:rPr>
              <a:t> </a:t>
            </a:r>
            <a:r>
              <a:rPr sz="2400" dirty="0">
                <a:solidFill>
                  <a:srgbClr val="404040"/>
                </a:solidFill>
                <a:latin typeface="Calibri"/>
                <a:cs typeface="Calibri"/>
              </a:rPr>
              <a:t>and</a:t>
            </a:r>
            <a:r>
              <a:rPr sz="2400" spc="-50" dirty="0">
                <a:solidFill>
                  <a:srgbClr val="404040"/>
                </a:solidFill>
                <a:latin typeface="Calibri"/>
                <a:cs typeface="Calibri"/>
              </a:rPr>
              <a:t> </a:t>
            </a:r>
            <a:r>
              <a:rPr sz="2400" spc="-10" dirty="0">
                <a:solidFill>
                  <a:srgbClr val="404040"/>
                </a:solidFill>
                <a:latin typeface="Calibri"/>
                <a:cs typeface="Calibri"/>
              </a:rPr>
              <a:t>metal </a:t>
            </a:r>
            <a:r>
              <a:rPr sz="2400" dirty="0">
                <a:solidFill>
                  <a:srgbClr val="404040"/>
                </a:solidFill>
                <a:latin typeface="Calibri"/>
                <a:cs typeface="Calibri"/>
              </a:rPr>
              <a:t>clips</a:t>
            </a:r>
            <a:r>
              <a:rPr sz="2400" spc="-80" dirty="0">
                <a:solidFill>
                  <a:srgbClr val="404040"/>
                </a:solidFill>
                <a:latin typeface="Calibri"/>
                <a:cs typeface="Calibri"/>
              </a:rPr>
              <a:t> </a:t>
            </a:r>
            <a:r>
              <a:rPr sz="2400" dirty="0">
                <a:solidFill>
                  <a:srgbClr val="404040"/>
                </a:solidFill>
                <a:latin typeface="Calibri"/>
                <a:cs typeface="Calibri"/>
              </a:rPr>
              <a:t>called</a:t>
            </a:r>
            <a:r>
              <a:rPr sz="2400" spc="-80" dirty="0">
                <a:solidFill>
                  <a:srgbClr val="404040"/>
                </a:solidFill>
                <a:latin typeface="Calibri"/>
                <a:cs typeface="Calibri"/>
              </a:rPr>
              <a:t> </a:t>
            </a:r>
            <a:r>
              <a:rPr sz="2400" dirty="0">
                <a:solidFill>
                  <a:srgbClr val="404040"/>
                </a:solidFill>
                <a:latin typeface="Calibri"/>
                <a:cs typeface="Calibri"/>
              </a:rPr>
              <a:t>“fibulae”</a:t>
            </a:r>
            <a:r>
              <a:rPr sz="2400" spc="-70" dirty="0">
                <a:solidFill>
                  <a:srgbClr val="404040"/>
                </a:solidFill>
                <a:latin typeface="Calibri"/>
                <a:cs typeface="Calibri"/>
              </a:rPr>
              <a:t> </a:t>
            </a:r>
            <a:r>
              <a:rPr sz="2400" dirty="0">
                <a:solidFill>
                  <a:srgbClr val="404040"/>
                </a:solidFill>
                <a:latin typeface="Calibri"/>
                <a:cs typeface="Calibri"/>
              </a:rPr>
              <a:t>used</a:t>
            </a:r>
            <a:r>
              <a:rPr sz="2400" spc="-60" dirty="0">
                <a:solidFill>
                  <a:srgbClr val="404040"/>
                </a:solidFill>
                <a:latin typeface="Calibri"/>
                <a:cs typeface="Calibri"/>
              </a:rPr>
              <a:t> </a:t>
            </a:r>
            <a:r>
              <a:rPr sz="2400" spc="-25" dirty="0">
                <a:solidFill>
                  <a:srgbClr val="404040"/>
                </a:solidFill>
                <a:latin typeface="Calibri"/>
                <a:cs typeface="Calibri"/>
              </a:rPr>
              <a:t>in </a:t>
            </a:r>
            <a:r>
              <a:rPr sz="2400" dirty="0">
                <a:solidFill>
                  <a:srgbClr val="404040"/>
                </a:solidFill>
                <a:latin typeface="Calibri"/>
                <a:cs typeface="Calibri"/>
              </a:rPr>
              <a:t>Rome</a:t>
            </a:r>
            <a:r>
              <a:rPr sz="2400" spc="-45" dirty="0">
                <a:solidFill>
                  <a:srgbClr val="404040"/>
                </a:solidFill>
                <a:latin typeface="Calibri"/>
                <a:cs typeface="Calibri"/>
              </a:rPr>
              <a:t> </a:t>
            </a:r>
            <a:r>
              <a:rPr sz="2400" dirty="0">
                <a:solidFill>
                  <a:srgbClr val="404040"/>
                </a:solidFill>
                <a:latin typeface="Calibri"/>
                <a:cs typeface="Calibri"/>
              </a:rPr>
              <a:t>to</a:t>
            </a:r>
            <a:r>
              <a:rPr sz="2400" spc="-50" dirty="0">
                <a:solidFill>
                  <a:srgbClr val="404040"/>
                </a:solidFill>
                <a:latin typeface="Calibri"/>
                <a:cs typeface="Calibri"/>
              </a:rPr>
              <a:t> </a:t>
            </a:r>
            <a:r>
              <a:rPr sz="2400" dirty="0">
                <a:solidFill>
                  <a:srgbClr val="404040"/>
                </a:solidFill>
                <a:latin typeface="Calibri"/>
                <a:cs typeface="Calibri"/>
              </a:rPr>
              <a:t>close</a:t>
            </a:r>
            <a:r>
              <a:rPr sz="2400" spc="-25" dirty="0">
                <a:solidFill>
                  <a:srgbClr val="404040"/>
                </a:solidFill>
                <a:latin typeface="Calibri"/>
                <a:cs typeface="Calibri"/>
              </a:rPr>
              <a:t> </a:t>
            </a:r>
            <a:r>
              <a:rPr sz="2400" spc="-10" dirty="0">
                <a:solidFill>
                  <a:srgbClr val="404040"/>
                </a:solidFill>
                <a:latin typeface="Calibri"/>
                <a:cs typeface="Calibri"/>
              </a:rPr>
              <a:t>gladiatorial wounds.</a:t>
            </a:r>
            <a:endParaRPr sz="2400">
              <a:latin typeface="Calibri"/>
              <a:cs typeface="Calibri"/>
            </a:endParaRPr>
          </a:p>
        </p:txBody>
      </p:sp>
      <p:sp>
        <p:nvSpPr>
          <p:cNvPr id="7" name="object 7"/>
          <p:cNvSpPr txBox="1"/>
          <p:nvPr/>
        </p:nvSpPr>
        <p:spPr>
          <a:xfrm>
            <a:off x="6893686" y="1850263"/>
            <a:ext cx="4731385" cy="3203575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38100">
              <a:lnSpc>
                <a:spcPct val="100000"/>
              </a:lnSpc>
              <a:spcBef>
                <a:spcPts val="105"/>
              </a:spcBef>
            </a:pPr>
            <a:r>
              <a:rPr sz="3200" b="1" dirty="0">
                <a:solidFill>
                  <a:srgbClr val="404040"/>
                </a:solidFill>
                <a:latin typeface="Corbel"/>
                <a:cs typeface="Corbel"/>
              </a:rPr>
              <a:t>End</a:t>
            </a:r>
            <a:r>
              <a:rPr sz="3200" b="1" spc="-15" dirty="0">
                <a:solidFill>
                  <a:srgbClr val="404040"/>
                </a:solidFill>
                <a:latin typeface="Corbel"/>
                <a:cs typeface="Corbel"/>
              </a:rPr>
              <a:t> </a:t>
            </a:r>
            <a:r>
              <a:rPr sz="3200" b="1" dirty="0">
                <a:solidFill>
                  <a:srgbClr val="404040"/>
                </a:solidFill>
                <a:latin typeface="Corbel"/>
                <a:cs typeface="Corbel"/>
              </a:rPr>
              <a:t>of</a:t>
            </a:r>
            <a:r>
              <a:rPr sz="3200" b="1" spc="-5" dirty="0">
                <a:solidFill>
                  <a:srgbClr val="404040"/>
                </a:solidFill>
                <a:latin typeface="Corbel"/>
                <a:cs typeface="Corbel"/>
              </a:rPr>
              <a:t> </a:t>
            </a:r>
            <a:r>
              <a:rPr sz="3200" b="1" dirty="0">
                <a:solidFill>
                  <a:srgbClr val="404040"/>
                </a:solidFill>
                <a:latin typeface="Corbel"/>
                <a:cs typeface="Corbel"/>
              </a:rPr>
              <a:t>19</a:t>
            </a:r>
            <a:r>
              <a:rPr sz="3150" b="1" baseline="25132" dirty="0">
                <a:solidFill>
                  <a:srgbClr val="404040"/>
                </a:solidFill>
                <a:latin typeface="Corbel"/>
                <a:cs typeface="Corbel"/>
              </a:rPr>
              <a:t>th</a:t>
            </a:r>
            <a:r>
              <a:rPr sz="3150" b="1" spc="142" baseline="25132" dirty="0">
                <a:solidFill>
                  <a:srgbClr val="404040"/>
                </a:solidFill>
                <a:latin typeface="Corbel"/>
                <a:cs typeface="Corbel"/>
              </a:rPr>
              <a:t> </a:t>
            </a:r>
            <a:r>
              <a:rPr sz="3200" b="1" spc="-10" dirty="0">
                <a:solidFill>
                  <a:srgbClr val="404040"/>
                </a:solidFill>
                <a:latin typeface="Corbel"/>
                <a:cs typeface="Corbel"/>
              </a:rPr>
              <a:t>Century</a:t>
            </a:r>
            <a:endParaRPr sz="3200">
              <a:latin typeface="Corbel"/>
              <a:cs typeface="Corbel"/>
            </a:endParaRPr>
          </a:p>
          <a:p>
            <a:pPr marL="304800" marR="30480" indent="-266700">
              <a:lnSpc>
                <a:spcPct val="90000"/>
              </a:lnSpc>
              <a:spcBef>
                <a:spcPts val="3025"/>
              </a:spcBef>
              <a:buFont typeface="Arial MT"/>
              <a:buChar char="•"/>
              <a:tabLst>
                <a:tab pos="304800" algn="l"/>
              </a:tabLst>
            </a:pPr>
            <a:r>
              <a:rPr sz="2400" dirty="0">
                <a:solidFill>
                  <a:srgbClr val="404040"/>
                </a:solidFill>
                <a:latin typeface="Calibri"/>
                <a:cs typeface="Calibri"/>
              </a:rPr>
              <a:t>Advances</a:t>
            </a:r>
            <a:r>
              <a:rPr sz="2400" spc="-80" dirty="0">
                <a:solidFill>
                  <a:srgbClr val="404040"/>
                </a:solidFill>
                <a:latin typeface="Calibri"/>
                <a:cs typeface="Calibri"/>
              </a:rPr>
              <a:t> </a:t>
            </a:r>
            <a:r>
              <a:rPr sz="2400" dirty="0">
                <a:solidFill>
                  <a:srgbClr val="404040"/>
                </a:solidFill>
                <a:latin typeface="Calibri"/>
                <a:cs typeface="Calibri"/>
              </a:rPr>
              <a:t>in</a:t>
            </a:r>
            <a:r>
              <a:rPr sz="2400" spc="-75" dirty="0">
                <a:solidFill>
                  <a:srgbClr val="404040"/>
                </a:solidFill>
                <a:latin typeface="Calibri"/>
                <a:cs typeface="Calibri"/>
              </a:rPr>
              <a:t> </a:t>
            </a:r>
            <a:r>
              <a:rPr sz="2400" dirty="0">
                <a:solidFill>
                  <a:srgbClr val="404040"/>
                </a:solidFill>
                <a:latin typeface="Calibri"/>
                <a:cs typeface="Calibri"/>
              </a:rPr>
              <a:t>textile</a:t>
            </a:r>
            <a:r>
              <a:rPr sz="2400" spc="-100" dirty="0">
                <a:solidFill>
                  <a:srgbClr val="404040"/>
                </a:solidFill>
                <a:latin typeface="Calibri"/>
                <a:cs typeface="Calibri"/>
              </a:rPr>
              <a:t> </a:t>
            </a:r>
            <a:r>
              <a:rPr sz="2400" dirty="0">
                <a:solidFill>
                  <a:srgbClr val="404040"/>
                </a:solidFill>
                <a:latin typeface="Calibri"/>
                <a:cs typeface="Calibri"/>
              </a:rPr>
              <a:t>industry</a:t>
            </a:r>
            <a:r>
              <a:rPr sz="2400" spc="-70" dirty="0">
                <a:solidFill>
                  <a:srgbClr val="404040"/>
                </a:solidFill>
                <a:latin typeface="Calibri"/>
                <a:cs typeface="Calibri"/>
              </a:rPr>
              <a:t> </a:t>
            </a:r>
            <a:r>
              <a:rPr sz="2400" dirty="0">
                <a:solidFill>
                  <a:srgbClr val="404040"/>
                </a:solidFill>
                <a:latin typeface="Calibri"/>
                <a:cs typeface="Calibri"/>
              </a:rPr>
              <a:t>led</a:t>
            </a:r>
            <a:r>
              <a:rPr sz="2400" spc="-90" dirty="0">
                <a:solidFill>
                  <a:srgbClr val="404040"/>
                </a:solidFill>
                <a:latin typeface="Calibri"/>
                <a:cs typeface="Calibri"/>
              </a:rPr>
              <a:t> </a:t>
            </a:r>
            <a:r>
              <a:rPr sz="2400" spc="-25" dirty="0">
                <a:solidFill>
                  <a:srgbClr val="404040"/>
                </a:solidFill>
                <a:latin typeface="Calibri"/>
                <a:cs typeface="Calibri"/>
              </a:rPr>
              <a:t>to </a:t>
            </a:r>
            <a:r>
              <a:rPr sz="2400" dirty="0">
                <a:solidFill>
                  <a:srgbClr val="404040"/>
                </a:solidFill>
                <a:latin typeface="Calibri"/>
                <a:cs typeface="Calibri"/>
              </a:rPr>
              <a:t>use</a:t>
            </a:r>
            <a:r>
              <a:rPr sz="2400" spc="-25" dirty="0">
                <a:solidFill>
                  <a:srgbClr val="404040"/>
                </a:solidFill>
                <a:latin typeface="Calibri"/>
                <a:cs typeface="Calibri"/>
              </a:rPr>
              <a:t> </a:t>
            </a:r>
            <a:r>
              <a:rPr sz="2400" dirty="0">
                <a:solidFill>
                  <a:srgbClr val="404040"/>
                </a:solidFill>
                <a:latin typeface="Calibri"/>
                <a:cs typeface="Calibri"/>
              </a:rPr>
              <a:t>of</a:t>
            </a:r>
            <a:r>
              <a:rPr sz="2400" spc="-25" dirty="0">
                <a:solidFill>
                  <a:srgbClr val="404040"/>
                </a:solidFill>
                <a:latin typeface="Calibri"/>
                <a:cs typeface="Calibri"/>
              </a:rPr>
              <a:t> </a:t>
            </a:r>
            <a:r>
              <a:rPr sz="2400" dirty="0">
                <a:solidFill>
                  <a:srgbClr val="404040"/>
                </a:solidFill>
                <a:latin typeface="Calibri"/>
                <a:cs typeface="Calibri"/>
              </a:rPr>
              <a:t>silk</a:t>
            </a:r>
            <a:r>
              <a:rPr sz="2400" spc="-50" dirty="0">
                <a:solidFill>
                  <a:srgbClr val="404040"/>
                </a:solidFill>
                <a:latin typeface="Calibri"/>
                <a:cs typeface="Calibri"/>
              </a:rPr>
              <a:t> </a:t>
            </a:r>
            <a:r>
              <a:rPr sz="2400" dirty="0">
                <a:solidFill>
                  <a:srgbClr val="404040"/>
                </a:solidFill>
                <a:latin typeface="Calibri"/>
                <a:cs typeface="Calibri"/>
              </a:rPr>
              <a:t>and</a:t>
            </a:r>
            <a:r>
              <a:rPr sz="2400" spc="-30" dirty="0">
                <a:solidFill>
                  <a:srgbClr val="404040"/>
                </a:solidFill>
                <a:latin typeface="Calibri"/>
                <a:cs typeface="Calibri"/>
              </a:rPr>
              <a:t> </a:t>
            </a:r>
            <a:r>
              <a:rPr sz="2400" dirty="0">
                <a:solidFill>
                  <a:srgbClr val="404040"/>
                </a:solidFill>
                <a:latin typeface="Calibri"/>
                <a:cs typeface="Calibri"/>
              </a:rPr>
              <a:t>catgut</a:t>
            </a:r>
            <a:r>
              <a:rPr sz="2400" spc="-50" dirty="0">
                <a:solidFill>
                  <a:srgbClr val="404040"/>
                </a:solidFill>
                <a:latin typeface="Calibri"/>
                <a:cs typeface="Calibri"/>
              </a:rPr>
              <a:t> </a:t>
            </a:r>
            <a:r>
              <a:rPr sz="2400" dirty="0">
                <a:solidFill>
                  <a:srgbClr val="404040"/>
                </a:solidFill>
                <a:latin typeface="Calibri"/>
                <a:cs typeface="Calibri"/>
              </a:rPr>
              <a:t>as</a:t>
            </a:r>
            <a:r>
              <a:rPr sz="2400" spc="-45" dirty="0">
                <a:solidFill>
                  <a:srgbClr val="404040"/>
                </a:solidFill>
                <a:latin typeface="Calibri"/>
                <a:cs typeface="Calibri"/>
              </a:rPr>
              <a:t> </a:t>
            </a:r>
            <a:r>
              <a:rPr sz="2400" dirty="0">
                <a:solidFill>
                  <a:srgbClr val="404040"/>
                </a:solidFill>
                <a:latin typeface="Calibri"/>
                <a:cs typeface="Calibri"/>
              </a:rPr>
              <a:t>sutures.</a:t>
            </a:r>
            <a:r>
              <a:rPr sz="2400" spc="-30" dirty="0">
                <a:solidFill>
                  <a:srgbClr val="404040"/>
                </a:solidFill>
                <a:latin typeface="Calibri"/>
                <a:cs typeface="Calibri"/>
              </a:rPr>
              <a:t> </a:t>
            </a:r>
            <a:r>
              <a:rPr sz="2400" spc="-25" dirty="0">
                <a:solidFill>
                  <a:srgbClr val="404040"/>
                </a:solidFill>
                <a:latin typeface="Calibri"/>
                <a:cs typeface="Calibri"/>
              </a:rPr>
              <a:t>In </a:t>
            </a:r>
            <a:r>
              <a:rPr sz="2400" spc="-10" dirty="0">
                <a:solidFill>
                  <a:srgbClr val="404040"/>
                </a:solidFill>
                <a:latin typeface="Calibri"/>
                <a:cs typeface="Calibri"/>
              </a:rPr>
              <a:t>1860’s,</a:t>
            </a:r>
            <a:r>
              <a:rPr sz="2400" spc="-95" dirty="0">
                <a:solidFill>
                  <a:srgbClr val="404040"/>
                </a:solidFill>
                <a:latin typeface="Calibri"/>
                <a:cs typeface="Calibri"/>
              </a:rPr>
              <a:t> </a:t>
            </a:r>
            <a:r>
              <a:rPr sz="2400" dirty="0">
                <a:solidFill>
                  <a:srgbClr val="404040"/>
                </a:solidFill>
                <a:latin typeface="Calibri"/>
                <a:cs typeface="Calibri"/>
              </a:rPr>
              <a:t>Lister</a:t>
            </a:r>
            <a:r>
              <a:rPr sz="2400" spc="-100" dirty="0">
                <a:solidFill>
                  <a:srgbClr val="404040"/>
                </a:solidFill>
                <a:latin typeface="Calibri"/>
                <a:cs typeface="Calibri"/>
              </a:rPr>
              <a:t> </a:t>
            </a:r>
            <a:r>
              <a:rPr sz="2400" spc="-10" dirty="0">
                <a:solidFill>
                  <a:srgbClr val="404040"/>
                </a:solidFill>
                <a:latin typeface="Calibri"/>
                <a:cs typeface="Calibri"/>
              </a:rPr>
              <a:t>advocated</a:t>
            </a:r>
            <a:r>
              <a:rPr sz="2400" spc="-95" dirty="0">
                <a:solidFill>
                  <a:srgbClr val="404040"/>
                </a:solidFill>
                <a:latin typeface="Calibri"/>
                <a:cs typeface="Calibri"/>
              </a:rPr>
              <a:t> </a:t>
            </a:r>
            <a:r>
              <a:rPr sz="2400" dirty="0">
                <a:solidFill>
                  <a:srgbClr val="404040"/>
                </a:solidFill>
                <a:latin typeface="Calibri"/>
                <a:cs typeface="Calibri"/>
              </a:rPr>
              <a:t>for</a:t>
            </a:r>
            <a:r>
              <a:rPr sz="2400" spc="-90" dirty="0">
                <a:solidFill>
                  <a:srgbClr val="404040"/>
                </a:solidFill>
                <a:latin typeface="Calibri"/>
                <a:cs typeface="Calibri"/>
              </a:rPr>
              <a:t> </a:t>
            </a:r>
            <a:r>
              <a:rPr sz="2400" spc="-10" dirty="0">
                <a:solidFill>
                  <a:srgbClr val="404040"/>
                </a:solidFill>
                <a:latin typeface="Calibri"/>
                <a:cs typeface="Calibri"/>
              </a:rPr>
              <a:t>tanning </a:t>
            </a:r>
            <a:r>
              <a:rPr sz="2400" dirty="0">
                <a:solidFill>
                  <a:srgbClr val="404040"/>
                </a:solidFill>
                <a:latin typeface="Calibri"/>
                <a:cs typeface="Calibri"/>
              </a:rPr>
              <a:t>of</a:t>
            </a:r>
            <a:r>
              <a:rPr sz="2400" spc="-45" dirty="0">
                <a:solidFill>
                  <a:srgbClr val="404040"/>
                </a:solidFill>
                <a:latin typeface="Calibri"/>
                <a:cs typeface="Calibri"/>
              </a:rPr>
              <a:t> </a:t>
            </a:r>
            <a:r>
              <a:rPr sz="2400" dirty="0">
                <a:solidFill>
                  <a:srgbClr val="404040"/>
                </a:solidFill>
                <a:latin typeface="Calibri"/>
                <a:cs typeface="Calibri"/>
              </a:rPr>
              <a:t>catgut</a:t>
            </a:r>
            <a:r>
              <a:rPr sz="2400" spc="-50" dirty="0">
                <a:solidFill>
                  <a:srgbClr val="404040"/>
                </a:solidFill>
                <a:latin typeface="Calibri"/>
                <a:cs typeface="Calibri"/>
              </a:rPr>
              <a:t> </a:t>
            </a:r>
            <a:r>
              <a:rPr sz="2400" dirty="0">
                <a:solidFill>
                  <a:srgbClr val="404040"/>
                </a:solidFill>
                <a:latin typeface="Calibri"/>
                <a:cs typeface="Calibri"/>
              </a:rPr>
              <a:t>with</a:t>
            </a:r>
            <a:r>
              <a:rPr sz="2400" spc="-50" dirty="0">
                <a:solidFill>
                  <a:srgbClr val="404040"/>
                </a:solidFill>
                <a:latin typeface="Calibri"/>
                <a:cs typeface="Calibri"/>
              </a:rPr>
              <a:t> </a:t>
            </a:r>
            <a:r>
              <a:rPr sz="2400" dirty="0">
                <a:solidFill>
                  <a:srgbClr val="404040"/>
                </a:solidFill>
                <a:latin typeface="Calibri"/>
                <a:cs typeface="Calibri"/>
              </a:rPr>
              <a:t>chromic</a:t>
            </a:r>
            <a:r>
              <a:rPr sz="2400" spc="-55" dirty="0">
                <a:solidFill>
                  <a:srgbClr val="404040"/>
                </a:solidFill>
                <a:latin typeface="Calibri"/>
                <a:cs typeface="Calibri"/>
              </a:rPr>
              <a:t> </a:t>
            </a:r>
            <a:r>
              <a:rPr sz="2400" dirty="0">
                <a:solidFill>
                  <a:srgbClr val="404040"/>
                </a:solidFill>
                <a:latin typeface="Calibri"/>
                <a:cs typeface="Calibri"/>
              </a:rPr>
              <a:t>to</a:t>
            </a:r>
            <a:r>
              <a:rPr sz="2400" spc="-40" dirty="0">
                <a:solidFill>
                  <a:srgbClr val="404040"/>
                </a:solidFill>
                <a:latin typeface="Calibri"/>
                <a:cs typeface="Calibri"/>
              </a:rPr>
              <a:t> </a:t>
            </a:r>
            <a:r>
              <a:rPr sz="2400" spc="-10" dirty="0">
                <a:solidFill>
                  <a:srgbClr val="404040"/>
                </a:solidFill>
                <a:latin typeface="Calibri"/>
                <a:cs typeface="Calibri"/>
              </a:rPr>
              <a:t>increase </a:t>
            </a:r>
            <a:r>
              <a:rPr sz="2400" dirty="0">
                <a:solidFill>
                  <a:srgbClr val="404040"/>
                </a:solidFill>
                <a:latin typeface="Calibri"/>
                <a:cs typeface="Calibri"/>
              </a:rPr>
              <a:t>durability</a:t>
            </a:r>
            <a:r>
              <a:rPr sz="2400" spc="-70" dirty="0">
                <a:solidFill>
                  <a:srgbClr val="404040"/>
                </a:solidFill>
                <a:latin typeface="Calibri"/>
                <a:cs typeface="Calibri"/>
              </a:rPr>
              <a:t> </a:t>
            </a:r>
            <a:r>
              <a:rPr sz="2400" dirty="0">
                <a:solidFill>
                  <a:srgbClr val="404040"/>
                </a:solidFill>
                <a:latin typeface="Calibri"/>
                <a:cs typeface="Calibri"/>
              </a:rPr>
              <a:t>in</a:t>
            </a:r>
            <a:r>
              <a:rPr sz="2400" spc="-60" dirty="0">
                <a:solidFill>
                  <a:srgbClr val="404040"/>
                </a:solidFill>
                <a:latin typeface="Calibri"/>
                <a:cs typeface="Calibri"/>
              </a:rPr>
              <a:t> </a:t>
            </a:r>
            <a:r>
              <a:rPr sz="2400" dirty="0">
                <a:solidFill>
                  <a:srgbClr val="404040"/>
                </a:solidFill>
                <a:latin typeface="Calibri"/>
                <a:cs typeface="Calibri"/>
              </a:rPr>
              <a:t>tissues.</a:t>
            </a:r>
            <a:r>
              <a:rPr sz="2400" spc="-75" dirty="0">
                <a:solidFill>
                  <a:srgbClr val="404040"/>
                </a:solidFill>
                <a:latin typeface="Calibri"/>
                <a:cs typeface="Calibri"/>
              </a:rPr>
              <a:t> </a:t>
            </a:r>
            <a:r>
              <a:rPr sz="2400" dirty="0">
                <a:solidFill>
                  <a:srgbClr val="404040"/>
                </a:solidFill>
                <a:latin typeface="Calibri"/>
                <a:cs typeface="Calibri"/>
              </a:rPr>
              <a:t>His</a:t>
            </a:r>
            <a:r>
              <a:rPr sz="2400" spc="-60" dirty="0">
                <a:solidFill>
                  <a:srgbClr val="404040"/>
                </a:solidFill>
                <a:latin typeface="Calibri"/>
                <a:cs typeface="Calibri"/>
              </a:rPr>
              <a:t> </a:t>
            </a:r>
            <a:r>
              <a:rPr sz="2400" spc="-10" dirty="0">
                <a:solidFill>
                  <a:srgbClr val="404040"/>
                </a:solidFill>
                <a:latin typeface="Calibri"/>
                <a:cs typeface="Calibri"/>
              </a:rPr>
              <a:t>technique </a:t>
            </a:r>
            <a:r>
              <a:rPr sz="2400" dirty="0">
                <a:solidFill>
                  <a:srgbClr val="404040"/>
                </a:solidFill>
                <a:latin typeface="Calibri"/>
                <a:cs typeface="Calibri"/>
              </a:rPr>
              <a:t>for</a:t>
            </a:r>
            <a:r>
              <a:rPr sz="2400" spc="-50" dirty="0">
                <a:solidFill>
                  <a:srgbClr val="404040"/>
                </a:solidFill>
                <a:latin typeface="Calibri"/>
                <a:cs typeface="Calibri"/>
              </a:rPr>
              <a:t> </a:t>
            </a:r>
            <a:r>
              <a:rPr sz="2400" dirty="0">
                <a:solidFill>
                  <a:srgbClr val="404040"/>
                </a:solidFill>
                <a:latin typeface="Calibri"/>
                <a:cs typeface="Calibri"/>
              </a:rPr>
              <a:t>catgut</a:t>
            </a:r>
            <a:r>
              <a:rPr sz="2400" spc="-65" dirty="0">
                <a:solidFill>
                  <a:srgbClr val="404040"/>
                </a:solidFill>
                <a:latin typeface="Calibri"/>
                <a:cs typeface="Calibri"/>
              </a:rPr>
              <a:t> </a:t>
            </a:r>
            <a:r>
              <a:rPr sz="2400" spc="-10" dirty="0">
                <a:solidFill>
                  <a:srgbClr val="404040"/>
                </a:solidFill>
                <a:latin typeface="Calibri"/>
                <a:cs typeface="Calibri"/>
              </a:rPr>
              <a:t>sterilization</a:t>
            </a:r>
            <a:r>
              <a:rPr sz="2400" spc="-80" dirty="0">
                <a:solidFill>
                  <a:srgbClr val="404040"/>
                </a:solidFill>
                <a:latin typeface="Calibri"/>
                <a:cs typeface="Calibri"/>
              </a:rPr>
              <a:t> </a:t>
            </a:r>
            <a:r>
              <a:rPr sz="2400" dirty="0">
                <a:solidFill>
                  <a:srgbClr val="404040"/>
                </a:solidFill>
                <a:latin typeface="Calibri"/>
                <a:cs typeface="Calibri"/>
              </a:rPr>
              <a:t>was</a:t>
            </a:r>
            <a:r>
              <a:rPr sz="2400" spc="-60" dirty="0">
                <a:solidFill>
                  <a:srgbClr val="404040"/>
                </a:solidFill>
                <a:latin typeface="Calibri"/>
                <a:cs typeface="Calibri"/>
              </a:rPr>
              <a:t> </a:t>
            </a:r>
            <a:r>
              <a:rPr sz="2400" spc="-10" dirty="0">
                <a:solidFill>
                  <a:srgbClr val="404040"/>
                </a:solidFill>
                <a:latin typeface="Calibri"/>
                <a:cs typeface="Calibri"/>
              </a:rPr>
              <a:t>finally perfected</a:t>
            </a:r>
            <a:r>
              <a:rPr sz="2400" spc="-70" dirty="0">
                <a:solidFill>
                  <a:srgbClr val="404040"/>
                </a:solidFill>
                <a:latin typeface="Calibri"/>
                <a:cs typeface="Calibri"/>
              </a:rPr>
              <a:t> </a:t>
            </a:r>
            <a:r>
              <a:rPr sz="2400" dirty="0">
                <a:solidFill>
                  <a:srgbClr val="404040"/>
                </a:solidFill>
                <a:latin typeface="Calibri"/>
                <a:cs typeface="Calibri"/>
              </a:rPr>
              <a:t>in</a:t>
            </a:r>
            <a:r>
              <a:rPr sz="2400" spc="-55" dirty="0">
                <a:solidFill>
                  <a:srgbClr val="404040"/>
                </a:solidFill>
                <a:latin typeface="Calibri"/>
                <a:cs typeface="Calibri"/>
              </a:rPr>
              <a:t> </a:t>
            </a:r>
            <a:r>
              <a:rPr sz="2400" spc="-10" dirty="0">
                <a:solidFill>
                  <a:srgbClr val="404040"/>
                </a:solidFill>
                <a:latin typeface="Calibri"/>
                <a:cs typeface="Calibri"/>
              </a:rPr>
              <a:t>1906.</a:t>
            </a:r>
            <a:endParaRPr sz="2400">
              <a:latin typeface="Calibri"/>
              <a:cs typeface="Calibri"/>
            </a:endParaRPr>
          </a:p>
        </p:txBody>
      </p:sp>
      <p:sp>
        <p:nvSpPr>
          <p:cNvPr id="8" name="object 8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pc="-170" dirty="0"/>
              <a:t>HISTORICAL </a:t>
            </a:r>
            <a:r>
              <a:rPr spc="-145" dirty="0"/>
              <a:t>BACKGROUND</a:t>
            </a:r>
          </a:p>
        </p:txBody>
      </p:sp>
      <p:pic>
        <p:nvPicPr>
          <p:cNvPr id="9" name="object 9"/>
          <p:cNvPicPr/>
          <p:nvPr/>
        </p:nvPicPr>
        <p:blipFill>
          <a:blip r:embed="rId5" cstate="print"/>
          <a:stretch>
            <a:fillRect/>
          </a:stretch>
        </p:blipFill>
        <p:spPr>
          <a:xfrm>
            <a:off x="353568" y="1699260"/>
            <a:ext cx="576072" cy="510539"/>
          </a:xfrm>
          <a:prstGeom prst="rect">
            <a:avLst/>
          </a:prstGeom>
        </p:spPr>
      </p:pic>
      <p:grpSp>
        <p:nvGrpSpPr>
          <p:cNvPr id="10" name="object 10"/>
          <p:cNvGrpSpPr/>
          <p:nvPr/>
        </p:nvGrpSpPr>
        <p:grpSpPr>
          <a:xfrm>
            <a:off x="10539983" y="6352032"/>
            <a:ext cx="1477010" cy="506095"/>
            <a:chOff x="10539983" y="6352032"/>
            <a:chExt cx="1477010" cy="506095"/>
          </a:xfrm>
        </p:grpSpPr>
        <p:sp>
          <p:nvSpPr>
            <p:cNvPr id="11" name="object 11"/>
            <p:cNvSpPr/>
            <p:nvPr/>
          </p:nvSpPr>
          <p:spPr>
            <a:xfrm>
              <a:off x="11728703" y="6385560"/>
              <a:ext cx="288290" cy="288290"/>
            </a:xfrm>
            <a:custGeom>
              <a:avLst/>
              <a:gdLst/>
              <a:ahLst/>
              <a:cxnLst/>
              <a:rect l="l" t="t" r="r" b="b"/>
              <a:pathLst>
                <a:path w="288290" h="288290">
                  <a:moveTo>
                    <a:pt x="144018" y="0"/>
                  </a:moveTo>
                  <a:lnTo>
                    <a:pt x="98511" y="7342"/>
                  </a:lnTo>
                  <a:lnTo>
                    <a:pt x="58978" y="27786"/>
                  </a:lnTo>
                  <a:lnTo>
                    <a:pt x="27797" y="58962"/>
                  </a:lnTo>
                  <a:lnTo>
                    <a:pt x="7345" y="98496"/>
                  </a:lnTo>
                  <a:lnTo>
                    <a:pt x="0" y="144017"/>
                  </a:lnTo>
                  <a:lnTo>
                    <a:pt x="7345" y="189539"/>
                  </a:lnTo>
                  <a:lnTo>
                    <a:pt x="27797" y="229073"/>
                  </a:lnTo>
                  <a:lnTo>
                    <a:pt x="58978" y="260249"/>
                  </a:lnTo>
                  <a:lnTo>
                    <a:pt x="98511" y="280693"/>
                  </a:lnTo>
                  <a:lnTo>
                    <a:pt x="144018" y="288035"/>
                  </a:lnTo>
                  <a:lnTo>
                    <a:pt x="189524" y="280693"/>
                  </a:lnTo>
                  <a:lnTo>
                    <a:pt x="229057" y="260249"/>
                  </a:lnTo>
                  <a:lnTo>
                    <a:pt x="260238" y="229073"/>
                  </a:lnTo>
                  <a:lnTo>
                    <a:pt x="280690" y="189539"/>
                  </a:lnTo>
                  <a:lnTo>
                    <a:pt x="288036" y="144017"/>
                  </a:lnTo>
                  <a:lnTo>
                    <a:pt x="280690" y="98496"/>
                  </a:lnTo>
                  <a:lnTo>
                    <a:pt x="260238" y="58962"/>
                  </a:lnTo>
                  <a:lnTo>
                    <a:pt x="229057" y="27786"/>
                  </a:lnTo>
                  <a:lnTo>
                    <a:pt x="189524" y="7342"/>
                  </a:lnTo>
                  <a:lnTo>
                    <a:pt x="144018" y="0"/>
                  </a:lnTo>
                  <a:close/>
                </a:path>
              </a:pathLst>
            </a:custGeom>
            <a:solidFill>
              <a:srgbClr val="585858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2" name="object 12"/>
            <p:cNvSpPr/>
            <p:nvPr/>
          </p:nvSpPr>
          <p:spPr>
            <a:xfrm>
              <a:off x="10539983" y="6352032"/>
              <a:ext cx="1155700" cy="506095"/>
            </a:xfrm>
            <a:custGeom>
              <a:avLst/>
              <a:gdLst/>
              <a:ahLst/>
              <a:cxnLst/>
              <a:rect l="l" t="t" r="r" b="b"/>
              <a:pathLst>
                <a:path w="1155700" h="506095">
                  <a:moveTo>
                    <a:pt x="1070864" y="0"/>
                  </a:moveTo>
                  <a:lnTo>
                    <a:pt x="84327" y="0"/>
                  </a:lnTo>
                  <a:lnTo>
                    <a:pt x="51488" y="6627"/>
                  </a:lnTo>
                  <a:lnTo>
                    <a:pt x="24685" y="24699"/>
                  </a:lnTo>
                  <a:lnTo>
                    <a:pt x="6621" y="51504"/>
                  </a:lnTo>
                  <a:lnTo>
                    <a:pt x="0" y="84328"/>
                  </a:lnTo>
                  <a:lnTo>
                    <a:pt x="0" y="421637"/>
                  </a:lnTo>
                  <a:lnTo>
                    <a:pt x="6621" y="454462"/>
                  </a:lnTo>
                  <a:lnTo>
                    <a:pt x="24685" y="481268"/>
                  </a:lnTo>
                  <a:lnTo>
                    <a:pt x="51488" y="499340"/>
                  </a:lnTo>
                  <a:lnTo>
                    <a:pt x="84327" y="505968"/>
                  </a:lnTo>
                  <a:lnTo>
                    <a:pt x="1070864" y="505968"/>
                  </a:lnTo>
                  <a:lnTo>
                    <a:pt x="1103703" y="499340"/>
                  </a:lnTo>
                  <a:lnTo>
                    <a:pt x="1130506" y="481268"/>
                  </a:lnTo>
                  <a:lnTo>
                    <a:pt x="1148570" y="454462"/>
                  </a:lnTo>
                  <a:lnTo>
                    <a:pt x="1155192" y="421637"/>
                  </a:lnTo>
                  <a:lnTo>
                    <a:pt x="1155192" y="84328"/>
                  </a:lnTo>
                  <a:lnTo>
                    <a:pt x="1148570" y="51504"/>
                  </a:lnTo>
                  <a:lnTo>
                    <a:pt x="1130506" y="24699"/>
                  </a:lnTo>
                  <a:lnTo>
                    <a:pt x="1103703" y="6627"/>
                  </a:lnTo>
                  <a:lnTo>
                    <a:pt x="1070864" y="0"/>
                  </a:lnTo>
                  <a:close/>
                </a:path>
              </a:pathLst>
            </a:custGeom>
            <a:solidFill>
              <a:srgbClr val="F1F1F1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13" name="object 13"/>
          <p:cNvSpPr txBox="1">
            <a:spLocks noGrp="1"/>
          </p:cNvSpPr>
          <p:nvPr>
            <p:ph type="sldNum" sz="quarter" idx="7"/>
          </p:nvPr>
        </p:nvSpPr>
        <p:spPr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38100">
              <a:lnSpc>
                <a:spcPts val="1045"/>
              </a:lnSpc>
            </a:pPr>
            <a:fld id="{81D60167-4931-47E6-BA6A-407CBD079E47}" type="slidenum">
              <a:rPr spc="-25" dirty="0"/>
              <a:t>7</a:t>
            </a:fld>
            <a:endParaRPr spc="-25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object 2"/>
          <p:cNvGrpSpPr/>
          <p:nvPr/>
        </p:nvGrpSpPr>
        <p:grpSpPr>
          <a:xfrm>
            <a:off x="0" y="0"/>
            <a:ext cx="12192000" cy="6858000"/>
            <a:chOff x="0" y="0"/>
            <a:chExt cx="12192000" cy="6858000"/>
          </a:xfrm>
        </p:grpSpPr>
        <p:pic>
          <p:nvPicPr>
            <p:cNvPr id="3" name="object 3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0" y="0"/>
              <a:ext cx="12192000" cy="6858000"/>
            </a:xfrm>
            <a:prstGeom prst="rect">
              <a:avLst/>
            </a:prstGeom>
          </p:spPr>
        </p:pic>
        <p:pic>
          <p:nvPicPr>
            <p:cNvPr id="4" name="object 4"/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10754868" y="6359652"/>
              <a:ext cx="880872" cy="339852"/>
            </a:xfrm>
            <a:prstGeom prst="rect">
              <a:avLst/>
            </a:prstGeom>
          </p:spPr>
        </p:pic>
        <p:pic>
          <p:nvPicPr>
            <p:cNvPr id="5" name="object 5"/>
            <p:cNvPicPr/>
            <p:nvPr/>
          </p:nvPicPr>
          <p:blipFill>
            <a:blip r:embed="rId4" cstate="print"/>
            <a:stretch>
              <a:fillRect/>
            </a:stretch>
          </p:blipFill>
          <p:spPr>
            <a:xfrm>
              <a:off x="5059679" y="0"/>
              <a:ext cx="7132320" cy="6858000"/>
            </a:xfrm>
            <a:prstGeom prst="rect">
              <a:avLst/>
            </a:prstGeom>
          </p:spPr>
        </p:pic>
      </p:grpSp>
      <p:sp>
        <p:nvSpPr>
          <p:cNvPr id="6" name="object 6"/>
          <p:cNvSpPr txBox="1"/>
          <p:nvPr/>
        </p:nvSpPr>
        <p:spPr>
          <a:xfrm>
            <a:off x="491439" y="4141723"/>
            <a:ext cx="2321560" cy="69659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4400" b="1" spc="-130" dirty="0">
                <a:solidFill>
                  <a:srgbClr val="FFFFFF"/>
                </a:solidFill>
                <a:latin typeface="Corbel"/>
                <a:cs typeface="Corbel"/>
              </a:rPr>
              <a:t>SUTURES</a:t>
            </a:r>
            <a:endParaRPr sz="4400">
              <a:latin typeface="Corbel"/>
              <a:cs typeface="Corbel"/>
            </a:endParaRPr>
          </a:p>
        </p:txBody>
      </p:sp>
      <p:sp>
        <p:nvSpPr>
          <p:cNvPr id="7" name="object 7"/>
          <p:cNvSpPr txBox="1"/>
          <p:nvPr/>
        </p:nvSpPr>
        <p:spPr>
          <a:xfrm>
            <a:off x="491439" y="4921757"/>
            <a:ext cx="2903855" cy="122999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975994">
              <a:lnSpc>
                <a:spcPct val="131500"/>
              </a:lnSpc>
              <a:spcBef>
                <a:spcPts val="100"/>
              </a:spcBef>
            </a:pPr>
            <a:r>
              <a:rPr sz="2000" b="1" spc="-10" dirty="0">
                <a:solidFill>
                  <a:srgbClr val="FFFFFF"/>
                </a:solidFill>
                <a:latin typeface="Calibri"/>
                <a:cs typeface="Calibri"/>
              </a:rPr>
              <a:t>CHARACTERISTICS CLASSIFICATIONS</a:t>
            </a:r>
            <a:endParaRPr sz="2000">
              <a:latin typeface="Calibri"/>
              <a:cs typeface="Calibri"/>
            </a:endParaRPr>
          </a:p>
          <a:p>
            <a:pPr marL="12700">
              <a:lnSpc>
                <a:spcPct val="100000"/>
              </a:lnSpc>
              <a:spcBef>
                <a:spcPts val="765"/>
              </a:spcBef>
            </a:pPr>
            <a:r>
              <a:rPr sz="2000" b="1" dirty="0">
                <a:solidFill>
                  <a:srgbClr val="FFFFFF"/>
                </a:solidFill>
                <a:latin typeface="Calibri"/>
                <a:cs typeface="Calibri"/>
              </a:rPr>
              <a:t>CLINICAL</a:t>
            </a:r>
            <a:r>
              <a:rPr sz="2000" b="1" spc="-15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2000" b="1" spc="-10" dirty="0">
                <a:solidFill>
                  <a:srgbClr val="FFFFFF"/>
                </a:solidFill>
                <a:latin typeface="Calibri"/>
                <a:cs typeface="Calibri"/>
              </a:rPr>
              <a:t>CONSIDERATIONS</a:t>
            </a:r>
            <a:endParaRPr sz="2000">
              <a:latin typeface="Calibri"/>
              <a:cs typeface="Calibri"/>
            </a:endParaRPr>
          </a:p>
        </p:txBody>
      </p:sp>
      <p:grpSp>
        <p:nvGrpSpPr>
          <p:cNvPr id="8" name="object 8"/>
          <p:cNvGrpSpPr/>
          <p:nvPr/>
        </p:nvGrpSpPr>
        <p:grpSpPr>
          <a:xfrm>
            <a:off x="7031873" y="649223"/>
            <a:ext cx="5160645" cy="6024880"/>
            <a:chOff x="7031873" y="649223"/>
            <a:chExt cx="5160645" cy="6024880"/>
          </a:xfrm>
        </p:grpSpPr>
        <p:sp>
          <p:nvSpPr>
            <p:cNvPr id="9" name="object 9"/>
            <p:cNvSpPr/>
            <p:nvPr/>
          </p:nvSpPr>
          <p:spPr>
            <a:xfrm>
              <a:off x="11728703" y="6385559"/>
              <a:ext cx="288290" cy="288290"/>
            </a:xfrm>
            <a:custGeom>
              <a:avLst/>
              <a:gdLst/>
              <a:ahLst/>
              <a:cxnLst/>
              <a:rect l="l" t="t" r="r" b="b"/>
              <a:pathLst>
                <a:path w="288290" h="288290">
                  <a:moveTo>
                    <a:pt x="144018" y="0"/>
                  </a:moveTo>
                  <a:lnTo>
                    <a:pt x="98511" y="7342"/>
                  </a:lnTo>
                  <a:lnTo>
                    <a:pt x="58978" y="27786"/>
                  </a:lnTo>
                  <a:lnTo>
                    <a:pt x="27797" y="58962"/>
                  </a:lnTo>
                  <a:lnTo>
                    <a:pt x="7345" y="98496"/>
                  </a:lnTo>
                  <a:lnTo>
                    <a:pt x="0" y="144017"/>
                  </a:lnTo>
                  <a:lnTo>
                    <a:pt x="7345" y="189539"/>
                  </a:lnTo>
                  <a:lnTo>
                    <a:pt x="27797" y="229073"/>
                  </a:lnTo>
                  <a:lnTo>
                    <a:pt x="58978" y="260249"/>
                  </a:lnTo>
                  <a:lnTo>
                    <a:pt x="98511" y="280693"/>
                  </a:lnTo>
                  <a:lnTo>
                    <a:pt x="144018" y="288035"/>
                  </a:lnTo>
                  <a:lnTo>
                    <a:pt x="189524" y="280693"/>
                  </a:lnTo>
                  <a:lnTo>
                    <a:pt x="229057" y="260249"/>
                  </a:lnTo>
                  <a:lnTo>
                    <a:pt x="260238" y="229073"/>
                  </a:lnTo>
                  <a:lnTo>
                    <a:pt x="280690" y="189539"/>
                  </a:lnTo>
                  <a:lnTo>
                    <a:pt x="288036" y="144017"/>
                  </a:lnTo>
                  <a:lnTo>
                    <a:pt x="280690" y="98496"/>
                  </a:lnTo>
                  <a:lnTo>
                    <a:pt x="260238" y="58962"/>
                  </a:lnTo>
                  <a:lnTo>
                    <a:pt x="229057" y="27786"/>
                  </a:lnTo>
                  <a:lnTo>
                    <a:pt x="189524" y="7342"/>
                  </a:lnTo>
                  <a:lnTo>
                    <a:pt x="144018" y="0"/>
                  </a:lnTo>
                  <a:close/>
                </a:path>
              </a:pathLst>
            </a:custGeom>
            <a:solidFill>
              <a:srgbClr val="0000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10" name="object 10"/>
            <p:cNvPicPr/>
            <p:nvPr/>
          </p:nvPicPr>
          <p:blipFill>
            <a:blip r:embed="rId5" cstate="print"/>
            <a:stretch>
              <a:fillRect/>
            </a:stretch>
          </p:blipFill>
          <p:spPr>
            <a:xfrm>
              <a:off x="7031873" y="1239959"/>
              <a:ext cx="4289922" cy="4279900"/>
            </a:xfrm>
            <a:prstGeom prst="rect">
              <a:avLst/>
            </a:prstGeom>
          </p:spPr>
        </p:pic>
        <p:pic>
          <p:nvPicPr>
            <p:cNvPr id="11" name="object 11"/>
            <p:cNvPicPr/>
            <p:nvPr/>
          </p:nvPicPr>
          <p:blipFill>
            <a:blip r:embed="rId6" cstate="print"/>
            <a:stretch>
              <a:fillRect/>
            </a:stretch>
          </p:blipFill>
          <p:spPr>
            <a:xfrm>
              <a:off x="7031873" y="1239959"/>
              <a:ext cx="4289922" cy="4279900"/>
            </a:xfrm>
            <a:prstGeom prst="rect">
              <a:avLst/>
            </a:prstGeom>
          </p:spPr>
        </p:pic>
        <p:pic>
          <p:nvPicPr>
            <p:cNvPr id="12" name="object 12"/>
            <p:cNvPicPr/>
            <p:nvPr/>
          </p:nvPicPr>
          <p:blipFill>
            <a:blip r:embed="rId7" cstate="print"/>
            <a:stretch>
              <a:fillRect/>
            </a:stretch>
          </p:blipFill>
          <p:spPr>
            <a:xfrm>
              <a:off x="9287255" y="649223"/>
              <a:ext cx="2904744" cy="3095244"/>
            </a:xfrm>
            <a:prstGeom prst="rect">
              <a:avLst/>
            </a:prstGeom>
          </p:spPr>
        </p:pic>
        <p:pic>
          <p:nvPicPr>
            <p:cNvPr id="13" name="object 13"/>
            <p:cNvPicPr/>
            <p:nvPr/>
          </p:nvPicPr>
          <p:blipFill>
            <a:blip r:embed="rId8" cstate="print"/>
            <a:stretch>
              <a:fillRect/>
            </a:stretch>
          </p:blipFill>
          <p:spPr>
            <a:xfrm>
              <a:off x="9619488" y="676655"/>
              <a:ext cx="2430779" cy="2430780"/>
            </a:xfrm>
            <a:prstGeom prst="rect">
              <a:avLst/>
            </a:prstGeom>
          </p:spPr>
        </p:pic>
      </p:grpSp>
      <p:sp>
        <p:nvSpPr>
          <p:cNvPr id="14" name="object 14"/>
          <p:cNvSpPr txBox="1">
            <a:spLocks noGrp="1"/>
          </p:cNvSpPr>
          <p:nvPr>
            <p:ph type="sldNum" sz="quarter" idx="7"/>
          </p:nvPr>
        </p:nvSpPr>
        <p:spPr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38100">
              <a:lnSpc>
                <a:spcPts val="1045"/>
              </a:lnSpc>
            </a:pPr>
            <a:fld id="{81D60167-4931-47E6-BA6A-407CBD079E47}" type="slidenum">
              <a:rPr spc="-25" dirty="0"/>
              <a:t>8</a:t>
            </a:fld>
            <a:endParaRPr spc="-25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object 2"/>
          <p:cNvGrpSpPr/>
          <p:nvPr/>
        </p:nvGrpSpPr>
        <p:grpSpPr>
          <a:xfrm>
            <a:off x="0" y="1"/>
            <a:ext cx="12192000" cy="6858000"/>
            <a:chOff x="0" y="1"/>
            <a:chExt cx="12192000" cy="6858000"/>
          </a:xfrm>
        </p:grpSpPr>
        <p:pic>
          <p:nvPicPr>
            <p:cNvPr id="3" name="object 3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3928896" y="12699"/>
              <a:ext cx="8263103" cy="6845300"/>
            </a:xfrm>
            <a:prstGeom prst="rect">
              <a:avLst/>
            </a:prstGeom>
          </p:spPr>
        </p:pic>
        <p:pic>
          <p:nvPicPr>
            <p:cNvPr id="4" name="object 4"/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0" y="1"/>
              <a:ext cx="6343776" cy="6858000"/>
            </a:xfrm>
            <a:prstGeom prst="rect">
              <a:avLst/>
            </a:prstGeom>
          </p:spPr>
        </p:pic>
        <p:pic>
          <p:nvPicPr>
            <p:cNvPr id="5" name="object 5"/>
            <p:cNvPicPr/>
            <p:nvPr/>
          </p:nvPicPr>
          <p:blipFill>
            <a:blip r:embed="rId4" cstate="print"/>
            <a:stretch>
              <a:fillRect/>
            </a:stretch>
          </p:blipFill>
          <p:spPr>
            <a:xfrm>
              <a:off x="10754867" y="6359652"/>
              <a:ext cx="880872" cy="339852"/>
            </a:xfrm>
            <a:prstGeom prst="rect">
              <a:avLst/>
            </a:prstGeom>
          </p:spPr>
        </p:pic>
        <p:pic>
          <p:nvPicPr>
            <p:cNvPr id="6" name="object 6"/>
            <p:cNvPicPr/>
            <p:nvPr/>
          </p:nvPicPr>
          <p:blipFill>
            <a:blip r:embed="rId5" cstate="print"/>
            <a:stretch>
              <a:fillRect/>
            </a:stretch>
          </p:blipFill>
          <p:spPr>
            <a:xfrm>
              <a:off x="10773155" y="6376415"/>
              <a:ext cx="1237488" cy="333756"/>
            </a:xfrm>
            <a:prstGeom prst="rect">
              <a:avLst/>
            </a:prstGeom>
          </p:spPr>
        </p:pic>
        <p:pic>
          <p:nvPicPr>
            <p:cNvPr id="7" name="object 7"/>
            <p:cNvPicPr/>
            <p:nvPr/>
          </p:nvPicPr>
          <p:blipFill>
            <a:blip r:embed="rId6" cstate="print"/>
            <a:stretch>
              <a:fillRect/>
            </a:stretch>
          </p:blipFill>
          <p:spPr>
            <a:xfrm>
              <a:off x="9165336" y="1804923"/>
              <a:ext cx="1452372" cy="1473200"/>
            </a:xfrm>
            <a:prstGeom prst="rect">
              <a:avLst/>
            </a:prstGeom>
          </p:spPr>
        </p:pic>
        <p:pic>
          <p:nvPicPr>
            <p:cNvPr id="8" name="object 8"/>
            <p:cNvPicPr/>
            <p:nvPr/>
          </p:nvPicPr>
          <p:blipFill>
            <a:blip r:embed="rId7" cstate="print"/>
            <a:stretch>
              <a:fillRect/>
            </a:stretch>
          </p:blipFill>
          <p:spPr>
            <a:xfrm>
              <a:off x="9165336" y="1804923"/>
              <a:ext cx="1452372" cy="1473200"/>
            </a:xfrm>
            <a:prstGeom prst="rect">
              <a:avLst/>
            </a:prstGeom>
          </p:spPr>
        </p:pic>
        <p:pic>
          <p:nvPicPr>
            <p:cNvPr id="9" name="object 9"/>
            <p:cNvPicPr/>
            <p:nvPr/>
          </p:nvPicPr>
          <p:blipFill>
            <a:blip r:embed="rId8" cstate="print"/>
            <a:stretch>
              <a:fillRect/>
            </a:stretch>
          </p:blipFill>
          <p:spPr>
            <a:xfrm>
              <a:off x="5221223" y="1804923"/>
              <a:ext cx="1476755" cy="1473200"/>
            </a:xfrm>
            <a:prstGeom prst="rect">
              <a:avLst/>
            </a:prstGeom>
          </p:spPr>
        </p:pic>
        <p:pic>
          <p:nvPicPr>
            <p:cNvPr id="10" name="object 10"/>
            <p:cNvPicPr/>
            <p:nvPr/>
          </p:nvPicPr>
          <p:blipFill>
            <a:blip r:embed="rId9" cstate="print"/>
            <a:stretch>
              <a:fillRect/>
            </a:stretch>
          </p:blipFill>
          <p:spPr>
            <a:xfrm>
              <a:off x="1278715" y="1805051"/>
              <a:ext cx="1475152" cy="1473200"/>
            </a:xfrm>
            <a:prstGeom prst="rect">
              <a:avLst/>
            </a:prstGeom>
          </p:spPr>
        </p:pic>
        <p:pic>
          <p:nvPicPr>
            <p:cNvPr id="11" name="object 11"/>
            <p:cNvPicPr/>
            <p:nvPr/>
          </p:nvPicPr>
          <p:blipFill>
            <a:blip r:embed="rId10" cstate="print"/>
            <a:stretch>
              <a:fillRect/>
            </a:stretch>
          </p:blipFill>
          <p:spPr>
            <a:xfrm>
              <a:off x="1278715" y="1805051"/>
              <a:ext cx="1475152" cy="1473200"/>
            </a:xfrm>
            <a:prstGeom prst="rect">
              <a:avLst/>
            </a:prstGeom>
          </p:spPr>
        </p:pic>
      </p:grpSp>
      <p:sp>
        <p:nvSpPr>
          <p:cNvPr id="12" name="object 12"/>
          <p:cNvSpPr txBox="1"/>
          <p:nvPr/>
        </p:nvSpPr>
        <p:spPr>
          <a:xfrm>
            <a:off x="470408" y="3204811"/>
            <a:ext cx="3191510" cy="2465070"/>
          </a:xfrm>
          <a:prstGeom prst="rect">
            <a:avLst/>
          </a:prstGeom>
        </p:spPr>
        <p:txBody>
          <a:bodyPr vert="horz" wrap="square" lIns="0" tIns="189865" rIns="0" bIns="0" rtlCol="0">
            <a:spAutoFit/>
          </a:bodyPr>
          <a:lstStyle/>
          <a:p>
            <a:pPr algn="ctr">
              <a:lnSpc>
                <a:spcPct val="100000"/>
              </a:lnSpc>
              <a:spcBef>
                <a:spcPts val="1495"/>
              </a:spcBef>
            </a:pPr>
            <a:r>
              <a:rPr sz="2800" b="1" spc="-10" dirty="0">
                <a:solidFill>
                  <a:srgbClr val="404040"/>
                </a:solidFill>
                <a:latin typeface="Calibri"/>
                <a:cs typeface="Calibri"/>
              </a:rPr>
              <a:t>Strong</a:t>
            </a:r>
            <a:endParaRPr sz="2800">
              <a:latin typeface="Calibri"/>
              <a:cs typeface="Calibri"/>
            </a:endParaRPr>
          </a:p>
          <a:p>
            <a:pPr marL="12700" marR="5080" indent="-2540" algn="ctr">
              <a:lnSpc>
                <a:spcPts val="2590"/>
              </a:lnSpc>
              <a:spcBef>
                <a:spcPts val="1530"/>
              </a:spcBef>
            </a:pPr>
            <a:r>
              <a:rPr sz="2400" dirty="0">
                <a:solidFill>
                  <a:srgbClr val="0D0D0D"/>
                </a:solidFill>
                <a:latin typeface="Calibri"/>
                <a:cs typeface="Calibri"/>
              </a:rPr>
              <a:t>Have</a:t>
            </a:r>
            <a:r>
              <a:rPr sz="2400" spc="-80" dirty="0">
                <a:solidFill>
                  <a:srgbClr val="0D0D0D"/>
                </a:solidFill>
                <a:latin typeface="Calibri"/>
                <a:cs typeface="Calibri"/>
              </a:rPr>
              <a:t> </a:t>
            </a:r>
            <a:r>
              <a:rPr sz="2400" dirty="0">
                <a:solidFill>
                  <a:srgbClr val="0D0D0D"/>
                </a:solidFill>
                <a:latin typeface="Calibri"/>
                <a:cs typeface="Calibri"/>
              </a:rPr>
              <a:t>and</a:t>
            </a:r>
            <a:r>
              <a:rPr sz="2400" spc="-85" dirty="0">
                <a:solidFill>
                  <a:srgbClr val="0D0D0D"/>
                </a:solidFill>
                <a:latin typeface="Calibri"/>
                <a:cs typeface="Calibri"/>
              </a:rPr>
              <a:t> </a:t>
            </a:r>
            <a:r>
              <a:rPr sz="2400" spc="-10" dirty="0">
                <a:solidFill>
                  <a:srgbClr val="0D0D0D"/>
                </a:solidFill>
                <a:latin typeface="Calibri"/>
                <a:cs typeface="Calibri"/>
              </a:rPr>
              <a:t>maintain </a:t>
            </a:r>
            <a:r>
              <a:rPr sz="2400" dirty="0">
                <a:solidFill>
                  <a:srgbClr val="0D0D0D"/>
                </a:solidFill>
                <a:latin typeface="Calibri"/>
                <a:cs typeface="Calibri"/>
              </a:rPr>
              <a:t>adequate</a:t>
            </a:r>
            <a:r>
              <a:rPr sz="2400" spc="-110" dirty="0">
                <a:solidFill>
                  <a:srgbClr val="0D0D0D"/>
                </a:solidFill>
                <a:latin typeface="Calibri"/>
                <a:cs typeface="Calibri"/>
              </a:rPr>
              <a:t> </a:t>
            </a:r>
            <a:r>
              <a:rPr sz="2400" dirty="0">
                <a:solidFill>
                  <a:srgbClr val="0D0D0D"/>
                </a:solidFill>
                <a:latin typeface="Calibri"/>
                <a:cs typeface="Calibri"/>
              </a:rPr>
              <a:t>tensile</a:t>
            </a:r>
            <a:r>
              <a:rPr sz="2400" spc="-114" dirty="0">
                <a:solidFill>
                  <a:srgbClr val="0D0D0D"/>
                </a:solidFill>
                <a:latin typeface="Calibri"/>
                <a:cs typeface="Calibri"/>
              </a:rPr>
              <a:t> </a:t>
            </a:r>
            <a:r>
              <a:rPr sz="2400" spc="-10" dirty="0">
                <a:solidFill>
                  <a:srgbClr val="0D0D0D"/>
                </a:solidFill>
                <a:latin typeface="Calibri"/>
                <a:cs typeface="Calibri"/>
              </a:rPr>
              <a:t>strength </a:t>
            </a:r>
            <a:r>
              <a:rPr sz="2400" dirty="0">
                <a:solidFill>
                  <a:srgbClr val="0D0D0D"/>
                </a:solidFill>
                <a:latin typeface="Calibri"/>
                <a:cs typeface="Calibri"/>
              </a:rPr>
              <a:t>until</a:t>
            </a:r>
            <a:r>
              <a:rPr sz="2400" spc="-50" dirty="0">
                <a:solidFill>
                  <a:srgbClr val="0D0D0D"/>
                </a:solidFill>
                <a:latin typeface="Calibri"/>
                <a:cs typeface="Calibri"/>
              </a:rPr>
              <a:t> </a:t>
            </a:r>
            <a:r>
              <a:rPr sz="2400" dirty="0">
                <a:solidFill>
                  <a:srgbClr val="0D0D0D"/>
                </a:solidFill>
                <a:latin typeface="Calibri"/>
                <a:cs typeface="Calibri"/>
              </a:rPr>
              <a:t>its</a:t>
            </a:r>
            <a:r>
              <a:rPr sz="2400" spc="-70" dirty="0">
                <a:solidFill>
                  <a:srgbClr val="0D0D0D"/>
                </a:solidFill>
                <a:latin typeface="Calibri"/>
                <a:cs typeface="Calibri"/>
              </a:rPr>
              <a:t> </a:t>
            </a:r>
            <a:r>
              <a:rPr sz="2400" dirty="0">
                <a:solidFill>
                  <a:srgbClr val="0D0D0D"/>
                </a:solidFill>
                <a:latin typeface="Calibri"/>
                <a:cs typeface="Calibri"/>
              </a:rPr>
              <a:t>purpose</a:t>
            </a:r>
            <a:r>
              <a:rPr sz="2400" spc="-45" dirty="0">
                <a:solidFill>
                  <a:srgbClr val="0D0D0D"/>
                </a:solidFill>
                <a:latin typeface="Calibri"/>
                <a:cs typeface="Calibri"/>
              </a:rPr>
              <a:t> </a:t>
            </a:r>
            <a:r>
              <a:rPr sz="2400" spc="-25" dirty="0">
                <a:solidFill>
                  <a:srgbClr val="0D0D0D"/>
                </a:solidFill>
                <a:latin typeface="Calibri"/>
                <a:cs typeface="Calibri"/>
              </a:rPr>
              <a:t>is </a:t>
            </a:r>
            <a:r>
              <a:rPr sz="2400" dirty="0">
                <a:solidFill>
                  <a:srgbClr val="0D0D0D"/>
                </a:solidFill>
                <a:latin typeface="Calibri"/>
                <a:cs typeface="Calibri"/>
              </a:rPr>
              <a:t>served.</a:t>
            </a:r>
            <a:r>
              <a:rPr sz="2400" spc="-55" dirty="0">
                <a:solidFill>
                  <a:srgbClr val="0D0D0D"/>
                </a:solidFill>
                <a:latin typeface="Calibri"/>
                <a:cs typeface="Calibri"/>
              </a:rPr>
              <a:t> </a:t>
            </a:r>
            <a:r>
              <a:rPr sz="2400" dirty="0">
                <a:solidFill>
                  <a:srgbClr val="0D0D0D"/>
                </a:solidFill>
                <a:latin typeface="Calibri"/>
                <a:cs typeface="Calibri"/>
              </a:rPr>
              <a:t>It</a:t>
            </a:r>
            <a:r>
              <a:rPr sz="2400" spc="-60" dirty="0">
                <a:solidFill>
                  <a:srgbClr val="0D0D0D"/>
                </a:solidFill>
                <a:latin typeface="Calibri"/>
                <a:cs typeface="Calibri"/>
              </a:rPr>
              <a:t> </a:t>
            </a:r>
            <a:r>
              <a:rPr sz="2400" dirty="0">
                <a:solidFill>
                  <a:srgbClr val="0D0D0D"/>
                </a:solidFill>
                <a:latin typeface="Calibri"/>
                <a:cs typeface="Calibri"/>
              </a:rPr>
              <a:t>should</a:t>
            </a:r>
            <a:r>
              <a:rPr sz="2400" spc="-45" dirty="0">
                <a:solidFill>
                  <a:srgbClr val="0D0D0D"/>
                </a:solidFill>
                <a:latin typeface="Calibri"/>
                <a:cs typeface="Calibri"/>
              </a:rPr>
              <a:t> </a:t>
            </a:r>
            <a:r>
              <a:rPr sz="2400" spc="-25" dirty="0">
                <a:solidFill>
                  <a:srgbClr val="0D0D0D"/>
                </a:solidFill>
                <a:latin typeface="Calibri"/>
                <a:cs typeface="Calibri"/>
              </a:rPr>
              <a:t>not </a:t>
            </a:r>
            <a:r>
              <a:rPr sz="2400" dirty="0">
                <a:solidFill>
                  <a:srgbClr val="0D0D0D"/>
                </a:solidFill>
                <a:latin typeface="Calibri"/>
                <a:cs typeface="Calibri"/>
              </a:rPr>
              <a:t>shrink</a:t>
            </a:r>
            <a:r>
              <a:rPr sz="2400" spc="-15" dirty="0">
                <a:solidFill>
                  <a:srgbClr val="0D0D0D"/>
                </a:solidFill>
                <a:latin typeface="Calibri"/>
                <a:cs typeface="Calibri"/>
              </a:rPr>
              <a:t> </a:t>
            </a:r>
            <a:r>
              <a:rPr sz="2400" dirty="0">
                <a:solidFill>
                  <a:srgbClr val="0D0D0D"/>
                </a:solidFill>
                <a:latin typeface="Calibri"/>
                <a:cs typeface="Calibri"/>
              </a:rPr>
              <a:t>in</a:t>
            </a:r>
            <a:r>
              <a:rPr sz="2400" spc="-20" dirty="0">
                <a:solidFill>
                  <a:srgbClr val="0D0D0D"/>
                </a:solidFill>
                <a:latin typeface="Calibri"/>
                <a:cs typeface="Calibri"/>
              </a:rPr>
              <a:t> </a:t>
            </a:r>
            <a:r>
              <a:rPr sz="2400" dirty="0">
                <a:solidFill>
                  <a:srgbClr val="0D0D0D"/>
                </a:solidFill>
                <a:latin typeface="Calibri"/>
                <a:cs typeface="Calibri"/>
              </a:rPr>
              <a:t>the </a:t>
            </a:r>
            <a:r>
              <a:rPr sz="2400" spc="-10" dirty="0">
                <a:solidFill>
                  <a:srgbClr val="0D0D0D"/>
                </a:solidFill>
                <a:latin typeface="Calibri"/>
                <a:cs typeface="Calibri"/>
              </a:rPr>
              <a:t>tissues.</a:t>
            </a:r>
            <a:endParaRPr sz="2400">
              <a:latin typeface="Calibri"/>
              <a:cs typeface="Calibri"/>
            </a:endParaRPr>
          </a:p>
        </p:txBody>
      </p:sp>
      <p:sp>
        <p:nvSpPr>
          <p:cNvPr id="13" name="object 13"/>
          <p:cNvSpPr txBox="1"/>
          <p:nvPr/>
        </p:nvSpPr>
        <p:spPr>
          <a:xfrm>
            <a:off x="4538853" y="3204811"/>
            <a:ext cx="2940685" cy="2465070"/>
          </a:xfrm>
          <a:prstGeom prst="rect">
            <a:avLst/>
          </a:prstGeom>
        </p:spPr>
        <p:txBody>
          <a:bodyPr vert="horz" wrap="square" lIns="0" tIns="189865" rIns="0" bIns="0" rtlCol="0">
            <a:spAutoFit/>
          </a:bodyPr>
          <a:lstStyle/>
          <a:p>
            <a:pPr marL="635" algn="ctr">
              <a:lnSpc>
                <a:spcPct val="100000"/>
              </a:lnSpc>
              <a:spcBef>
                <a:spcPts val="1495"/>
              </a:spcBef>
            </a:pPr>
            <a:r>
              <a:rPr sz="2800" b="1" spc="-10" dirty="0">
                <a:solidFill>
                  <a:srgbClr val="404040"/>
                </a:solidFill>
                <a:latin typeface="Calibri"/>
                <a:cs typeface="Calibri"/>
              </a:rPr>
              <a:t>Inert</a:t>
            </a:r>
            <a:endParaRPr sz="2800">
              <a:latin typeface="Calibri"/>
              <a:cs typeface="Calibri"/>
            </a:endParaRPr>
          </a:p>
          <a:p>
            <a:pPr marL="12700" marR="5080" indent="-3175" algn="ctr">
              <a:lnSpc>
                <a:spcPts val="2590"/>
              </a:lnSpc>
              <a:spcBef>
                <a:spcPts val="1530"/>
              </a:spcBef>
            </a:pPr>
            <a:r>
              <a:rPr sz="2400" dirty="0">
                <a:solidFill>
                  <a:srgbClr val="0D0D0D"/>
                </a:solidFill>
                <a:latin typeface="Calibri"/>
                <a:cs typeface="Calibri"/>
              </a:rPr>
              <a:t>It</a:t>
            </a:r>
            <a:r>
              <a:rPr sz="2400" spc="-50" dirty="0">
                <a:solidFill>
                  <a:srgbClr val="0D0D0D"/>
                </a:solidFill>
                <a:latin typeface="Calibri"/>
                <a:cs typeface="Calibri"/>
              </a:rPr>
              <a:t> </a:t>
            </a:r>
            <a:r>
              <a:rPr sz="2400" dirty="0">
                <a:solidFill>
                  <a:srgbClr val="0D0D0D"/>
                </a:solidFill>
                <a:latin typeface="Calibri"/>
                <a:cs typeface="Calibri"/>
              </a:rPr>
              <a:t>should</a:t>
            </a:r>
            <a:r>
              <a:rPr sz="2400" spc="-30" dirty="0">
                <a:solidFill>
                  <a:srgbClr val="0D0D0D"/>
                </a:solidFill>
                <a:latin typeface="Calibri"/>
                <a:cs typeface="Calibri"/>
              </a:rPr>
              <a:t> </a:t>
            </a:r>
            <a:r>
              <a:rPr sz="2400" spc="-10" dirty="0">
                <a:solidFill>
                  <a:srgbClr val="0D0D0D"/>
                </a:solidFill>
                <a:latin typeface="Calibri"/>
                <a:cs typeface="Calibri"/>
              </a:rPr>
              <a:t>stimulate </a:t>
            </a:r>
            <a:r>
              <a:rPr sz="2400" dirty="0">
                <a:solidFill>
                  <a:srgbClr val="0D0D0D"/>
                </a:solidFill>
                <a:latin typeface="Calibri"/>
                <a:cs typeface="Calibri"/>
              </a:rPr>
              <a:t>minimal</a:t>
            </a:r>
            <a:r>
              <a:rPr sz="2400" spc="-20" dirty="0">
                <a:solidFill>
                  <a:srgbClr val="0D0D0D"/>
                </a:solidFill>
                <a:latin typeface="Calibri"/>
                <a:cs typeface="Calibri"/>
              </a:rPr>
              <a:t> </a:t>
            </a:r>
            <a:r>
              <a:rPr sz="2400" dirty="0">
                <a:solidFill>
                  <a:srgbClr val="0D0D0D"/>
                </a:solidFill>
                <a:latin typeface="Calibri"/>
                <a:cs typeface="Calibri"/>
              </a:rPr>
              <a:t>tissue </a:t>
            </a:r>
            <a:r>
              <a:rPr sz="2400" spc="-10" dirty="0">
                <a:solidFill>
                  <a:srgbClr val="0D0D0D"/>
                </a:solidFill>
                <a:latin typeface="Calibri"/>
                <a:cs typeface="Calibri"/>
              </a:rPr>
              <a:t>reaction </a:t>
            </a:r>
            <a:r>
              <a:rPr sz="2400" dirty="0">
                <a:solidFill>
                  <a:srgbClr val="0D0D0D"/>
                </a:solidFill>
                <a:latin typeface="Calibri"/>
                <a:cs typeface="Calibri"/>
              </a:rPr>
              <a:t>and</a:t>
            </a:r>
            <a:r>
              <a:rPr sz="2400" spc="-40" dirty="0">
                <a:solidFill>
                  <a:srgbClr val="0D0D0D"/>
                </a:solidFill>
                <a:latin typeface="Calibri"/>
                <a:cs typeface="Calibri"/>
              </a:rPr>
              <a:t> </a:t>
            </a:r>
            <a:r>
              <a:rPr sz="2400" dirty="0">
                <a:solidFill>
                  <a:srgbClr val="0D0D0D"/>
                </a:solidFill>
                <a:latin typeface="Calibri"/>
                <a:cs typeface="Calibri"/>
              </a:rPr>
              <a:t>should</a:t>
            </a:r>
            <a:r>
              <a:rPr sz="2400" spc="-35" dirty="0">
                <a:solidFill>
                  <a:srgbClr val="0D0D0D"/>
                </a:solidFill>
                <a:latin typeface="Calibri"/>
                <a:cs typeface="Calibri"/>
              </a:rPr>
              <a:t> </a:t>
            </a:r>
            <a:r>
              <a:rPr sz="2400" dirty="0">
                <a:solidFill>
                  <a:srgbClr val="0D0D0D"/>
                </a:solidFill>
                <a:latin typeface="Calibri"/>
                <a:cs typeface="Calibri"/>
              </a:rPr>
              <a:t>not</a:t>
            </a:r>
            <a:r>
              <a:rPr sz="2400" spc="-40" dirty="0">
                <a:solidFill>
                  <a:srgbClr val="0D0D0D"/>
                </a:solidFill>
                <a:latin typeface="Calibri"/>
                <a:cs typeface="Calibri"/>
              </a:rPr>
              <a:t> </a:t>
            </a:r>
            <a:r>
              <a:rPr sz="2400" spc="-10" dirty="0">
                <a:solidFill>
                  <a:srgbClr val="0D0D0D"/>
                </a:solidFill>
                <a:latin typeface="Calibri"/>
                <a:cs typeface="Calibri"/>
              </a:rPr>
              <a:t>create</a:t>
            </a:r>
            <a:r>
              <a:rPr sz="2400" spc="-55" dirty="0">
                <a:solidFill>
                  <a:srgbClr val="0D0D0D"/>
                </a:solidFill>
                <a:latin typeface="Calibri"/>
                <a:cs typeface="Calibri"/>
              </a:rPr>
              <a:t> </a:t>
            </a:r>
            <a:r>
              <a:rPr sz="2400" spc="-50" dirty="0">
                <a:solidFill>
                  <a:srgbClr val="0D0D0D"/>
                </a:solidFill>
                <a:latin typeface="Calibri"/>
                <a:cs typeface="Calibri"/>
              </a:rPr>
              <a:t>a </a:t>
            </a:r>
            <a:r>
              <a:rPr sz="2400" dirty="0">
                <a:solidFill>
                  <a:srgbClr val="0D0D0D"/>
                </a:solidFill>
                <a:latin typeface="Calibri"/>
                <a:cs typeface="Calibri"/>
              </a:rPr>
              <a:t>situation</a:t>
            </a:r>
            <a:r>
              <a:rPr sz="2400" spc="-55" dirty="0">
                <a:solidFill>
                  <a:srgbClr val="0D0D0D"/>
                </a:solidFill>
                <a:latin typeface="Calibri"/>
                <a:cs typeface="Calibri"/>
              </a:rPr>
              <a:t> </a:t>
            </a:r>
            <a:r>
              <a:rPr sz="2400" spc="-20" dirty="0">
                <a:solidFill>
                  <a:srgbClr val="0D0D0D"/>
                </a:solidFill>
                <a:latin typeface="Calibri"/>
                <a:cs typeface="Calibri"/>
              </a:rPr>
              <a:t>favourable</a:t>
            </a:r>
            <a:r>
              <a:rPr sz="2400" spc="-30" dirty="0">
                <a:solidFill>
                  <a:srgbClr val="0D0D0D"/>
                </a:solidFill>
                <a:latin typeface="Calibri"/>
                <a:cs typeface="Calibri"/>
              </a:rPr>
              <a:t> </a:t>
            </a:r>
            <a:r>
              <a:rPr sz="2400" spc="-25" dirty="0">
                <a:solidFill>
                  <a:srgbClr val="0D0D0D"/>
                </a:solidFill>
                <a:latin typeface="Calibri"/>
                <a:cs typeface="Calibri"/>
              </a:rPr>
              <a:t>to </a:t>
            </a:r>
            <a:r>
              <a:rPr sz="2400" dirty="0">
                <a:solidFill>
                  <a:srgbClr val="0D0D0D"/>
                </a:solidFill>
                <a:latin typeface="Calibri"/>
                <a:cs typeface="Calibri"/>
              </a:rPr>
              <a:t>bacterial</a:t>
            </a:r>
            <a:r>
              <a:rPr sz="2400" spc="-90" dirty="0">
                <a:solidFill>
                  <a:srgbClr val="0D0D0D"/>
                </a:solidFill>
                <a:latin typeface="Calibri"/>
                <a:cs typeface="Calibri"/>
              </a:rPr>
              <a:t> </a:t>
            </a:r>
            <a:r>
              <a:rPr sz="2400" spc="-10" dirty="0">
                <a:solidFill>
                  <a:srgbClr val="0D0D0D"/>
                </a:solidFill>
                <a:latin typeface="Calibri"/>
                <a:cs typeface="Calibri"/>
              </a:rPr>
              <a:t>growth.</a:t>
            </a:r>
            <a:endParaRPr sz="2400">
              <a:latin typeface="Calibri"/>
              <a:cs typeface="Calibri"/>
            </a:endParaRPr>
          </a:p>
        </p:txBody>
      </p:sp>
      <p:sp>
        <p:nvSpPr>
          <p:cNvPr id="14" name="object 14"/>
          <p:cNvSpPr txBox="1"/>
          <p:nvPr/>
        </p:nvSpPr>
        <p:spPr>
          <a:xfrm>
            <a:off x="8336026" y="3204811"/>
            <a:ext cx="3234055" cy="2794635"/>
          </a:xfrm>
          <a:prstGeom prst="rect">
            <a:avLst/>
          </a:prstGeom>
        </p:spPr>
        <p:txBody>
          <a:bodyPr vert="horz" wrap="square" lIns="0" tIns="189865" rIns="0" bIns="0" rtlCol="0">
            <a:spAutoFit/>
          </a:bodyPr>
          <a:lstStyle/>
          <a:p>
            <a:pPr algn="ctr">
              <a:lnSpc>
                <a:spcPct val="100000"/>
              </a:lnSpc>
              <a:spcBef>
                <a:spcPts val="1495"/>
              </a:spcBef>
            </a:pPr>
            <a:r>
              <a:rPr sz="2800" b="1" spc="-20" dirty="0">
                <a:solidFill>
                  <a:srgbClr val="404040"/>
                </a:solidFill>
                <a:latin typeface="Calibri"/>
                <a:cs typeface="Calibri"/>
              </a:rPr>
              <a:t>Safe</a:t>
            </a:r>
            <a:endParaRPr sz="2800">
              <a:latin typeface="Calibri"/>
              <a:cs typeface="Calibri"/>
            </a:endParaRPr>
          </a:p>
          <a:p>
            <a:pPr marL="12700" marR="5080" algn="ctr">
              <a:lnSpc>
                <a:spcPct val="90000"/>
              </a:lnSpc>
              <a:spcBef>
                <a:spcPts val="1490"/>
              </a:spcBef>
            </a:pPr>
            <a:r>
              <a:rPr sz="2400" dirty="0">
                <a:solidFill>
                  <a:srgbClr val="0D0D0D"/>
                </a:solidFill>
                <a:latin typeface="Calibri"/>
                <a:cs typeface="Calibri"/>
              </a:rPr>
              <a:t>It</a:t>
            </a:r>
            <a:r>
              <a:rPr sz="2400" spc="-50" dirty="0">
                <a:solidFill>
                  <a:srgbClr val="0D0D0D"/>
                </a:solidFill>
                <a:latin typeface="Calibri"/>
                <a:cs typeface="Calibri"/>
              </a:rPr>
              <a:t> </a:t>
            </a:r>
            <a:r>
              <a:rPr sz="2400" dirty="0">
                <a:solidFill>
                  <a:srgbClr val="0D0D0D"/>
                </a:solidFill>
                <a:latin typeface="Calibri"/>
                <a:cs typeface="Calibri"/>
              </a:rPr>
              <a:t>should</a:t>
            </a:r>
            <a:r>
              <a:rPr sz="2400" spc="-25" dirty="0">
                <a:solidFill>
                  <a:srgbClr val="0D0D0D"/>
                </a:solidFill>
                <a:latin typeface="Calibri"/>
                <a:cs typeface="Calibri"/>
              </a:rPr>
              <a:t> </a:t>
            </a:r>
            <a:r>
              <a:rPr sz="2400" dirty="0">
                <a:solidFill>
                  <a:srgbClr val="0D0D0D"/>
                </a:solidFill>
                <a:latin typeface="Calibri"/>
                <a:cs typeface="Calibri"/>
              </a:rPr>
              <a:t>be</a:t>
            </a:r>
            <a:r>
              <a:rPr sz="2400" spc="-30" dirty="0">
                <a:solidFill>
                  <a:srgbClr val="0D0D0D"/>
                </a:solidFill>
                <a:latin typeface="Calibri"/>
                <a:cs typeface="Calibri"/>
              </a:rPr>
              <a:t> </a:t>
            </a:r>
            <a:r>
              <a:rPr sz="2400" spc="-20" dirty="0">
                <a:solidFill>
                  <a:srgbClr val="0D0D0D"/>
                </a:solidFill>
                <a:latin typeface="Calibri"/>
                <a:cs typeface="Calibri"/>
              </a:rPr>
              <a:t>non- </a:t>
            </a:r>
            <a:r>
              <a:rPr sz="2400" dirty="0">
                <a:solidFill>
                  <a:srgbClr val="0D0D0D"/>
                </a:solidFill>
                <a:latin typeface="Calibri"/>
                <a:cs typeface="Calibri"/>
              </a:rPr>
              <a:t>electrolytic,</a:t>
            </a:r>
            <a:r>
              <a:rPr sz="2400" spc="-70" dirty="0">
                <a:solidFill>
                  <a:srgbClr val="0D0D0D"/>
                </a:solidFill>
                <a:latin typeface="Calibri"/>
                <a:cs typeface="Calibri"/>
              </a:rPr>
              <a:t> </a:t>
            </a:r>
            <a:r>
              <a:rPr sz="2400" spc="-10" dirty="0">
                <a:solidFill>
                  <a:srgbClr val="0D0D0D"/>
                </a:solidFill>
                <a:latin typeface="Calibri"/>
                <a:cs typeface="Calibri"/>
              </a:rPr>
              <a:t>non-capillary, non-allergenic,</a:t>
            </a:r>
            <a:r>
              <a:rPr sz="2400" spc="-30" dirty="0">
                <a:solidFill>
                  <a:srgbClr val="0D0D0D"/>
                </a:solidFill>
                <a:latin typeface="Calibri"/>
                <a:cs typeface="Calibri"/>
              </a:rPr>
              <a:t> </a:t>
            </a:r>
            <a:r>
              <a:rPr sz="2400" spc="-20" dirty="0">
                <a:solidFill>
                  <a:srgbClr val="0D0D0D"/>
                </a:solidFill>
                <a:latin typeface="Calibri"/>
                <a:cs typeface="Calibri"/>
              </a:rPr>
              <a:t>non- </a:t>
            </a:r>
            <a:r>
              <a:rPr sz="2400" spc="-10" dirty="0">
                <a:solidFill>
                  <a:srgbClr val="0D0D0D"/>
                </a:solidFill>
                <a:latin typeface="Calibri"/>
                <a:cs typeface="Calibri"/>
              </a:rPr>
              <a:t>carcinogenic</a:t>
            </a:r>
            <a:r>
              <a:rPr sz="2400" spc="-60" dirty="0">
                <a:solidFill>
                  <a:srgbClr val="0D0D0D"/>
                </a:solidFill>
                <a:latin typeface="Calibri"/>
                <a:cs typeface="Calibri"/>
              </a:rPr>
              <a:t> </a:t>
            </a:r>
            <a:r>
              <a:rPr sz="2400" dirty="0">
                <a:solidFill>
                  <a:srgbClr val="0D0D0D"/>
                </a:solidFill>
                <a:latin typeface="Calibri"/>
                <a:cs typeface="Calibri"/>
              </a:rPr>
              <a:t>and</a:t>
            </a:r>
            <a:r>
              <a:rPr sz="2400" spc="-35" dirty="0">
                <a:solidFill>
                  <a:srgbClr val="0D0D0D"/>
                </a:solidFill>
                <a:latin typeface="Calibri"/>
                <a:cs typeface="Calibri"/>
              </a:rPr>
              <a:t> </a:t>
            </a:r>
            <a:r>
              <a:rPr sz="2400" spc="-20" dirty="0">
                <a:solidFill>
                  <a:srgbClr val="0D0D0D"/>
                </a:solidFill>
                <a:latin typeface="Calibri"/>
                <a:cs typeface="Calibri"/>
              </a:rPr>
              <a:t>non- </a:t>
            </a:r>
            <a:r>
              <a:rPr sz="2400" spc="-10" dirty="0">
                <a:solidFill>
                  <a:srgbClr val="0D0D0D"/>
                </a:solidFill>
                <a:latin typeface="Calibri"/>
                <a:cs typeface="Calibri"/>
              </a:rPr>
              <a:t>thrombogenic</a:t>
            </a:r>
            <a:r>
              <a:rPr sz="2400" spc="-35" dirty="0">
                <a:solidFill>
                  <a:srgbClr val="0D0D0D"/>
                </a:solidFill>
                <a:latin typeface="Calibri"/>
                <a:cs typeface="Calibri"/>
              </a:rPr>
              <a:t> </a:t>
            </a:r>
            <a:r>
              <a:rPr sz="2400" dirty="0">
                <a:solidFill>
                  <a:srgbClr val="0D0D0D"/>
                </a:solidFill>
                <a:latin typeface="Calibri"/>
                <a:cs typeface="Calibri"/>
              </a:rPr>
              <a:t>(in</a:t>
            </a:r>
            <a:r>
              <a:rPr sz="2400" spc="-30" dirty="0">
                <a:solidFill>
                  <a:srgbClr val="0D0D0D"/>
                </a:solidFill>
                <a:latin typeface="Calibri"/>
                <a:cs typeface="Calibri"/>
              </a:rPr>
              <a:t> </a:t>
            </a:r>
            <a:r>
              <a:rPr sz="2400" spc="-10" dirty="0">
                <a:solidFill>
                  <a:srgbClr val="0D0D0D"/>
                </a:solidFill>
                <a:latin typeface="Calibri"/>
                <a:cs typeface="Calibri"/>
              </a:rPr>
              <a:t>vascular surgery).</a:t>
            </a:r>
            <a:endParaRPr sz="2400">
              <a:latin typeface="Calibri"/>
              <a:cs typeface="Calibri"/>
            </a:endParaRPr>
          </a:p>
        </p:txBody>
      </p:sp>
      <p:sp>
        <p:nvSpPr>
          <p:cNvPr id="15" name="object 15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pc="-150" dirty="0"/>
              <a:t>CHARACTERISTICS</a:t>
            </a:r>
          </a:p>
        </p:txBody>
      </p:sp>
      <p:sp>
        <p:nvSpPr>
          <p:cNvPr id="16" name="object 16"/>
          <p:cNvSpPr/>
          <p:nvPr/>
        </p:nvSpPr>
        <p:spPr>
          <a:xfrm>
            <a:off x="11708892" y="6385559"/>
            <a:ext cx="327660" cy="288290"/>
          </a:xfrm>
          <a:custGeom>
            <a:avLst/>
            <a:gdLst/>
            <a:ahLst/>
            <a:cxnLst/>
            <a:rect l="l" t="t" r="r" b="b"/>
            <a:pathLst>
              <a:path w="327659" h="288290">
                <a:moveTo>
                  <a:pt x="163829" y="0"/>
                </a:moveTo>
                <a:lnTo>
                  <a:pt x="112068" y="7342"/>
                </a:lnTo>
                <a:lnTo>
                  <a:pt x="67098" y="27786"/>
                </a:lnTo>
                <a:lnTo>
                  <a:pt x="31626" y="58962"/>
                </a:lnTo>
                <a:lnTo>
                  <a:pt x="8357" y="98496"/>
                </a:lnTo>
                <a:lnTo>
                  <a:pt x="0" y="144017"/>
                </a:lnTo>
                <a:lnTo>
                  <a:pt x="8357" y="189539"/>
                </a:lnTo>
                <a:lnTo>
                  <a:pt x="31626" y="229073"/>
                </a:lnTo>
                <a:lnTo>
                  <a:pt x="67098" y="260249"/>
                </a:lnTo>
                <a:lnTo>
                  <a:pt x="112068" y="280693"/>
                </a:lnTo>
                <a:lnTo>
                  <a:pt x="163829" y="288035"/>
                </a:lnTo>
                <a:lnTo>
                  <a:pt x="215591" y="280693"/>
                </a:lnTo>
                <a:lnTo>
                  <a:pt x="260561" y="260249"/>
                </a:lnTo>
                <a:lnTo>
                  <a:pt x="296033" y="229073"/>
                </a:lnTo>
                <a:lnTo>
                  <a:pt x="319302" y="189539"/>
                </a:lnTo>
                <a:lnTo>
                  <a:pt x="327659" y="144017"/>
                </a:lnTo>
                <a:lnTo>
                  <a:pt x="319302" y="98496"/>
                </a:lnTo>
                <a:lnTo>
                  <a:pt x="296033" y="58962"/>
                </a:lnTo>
                <a:lnTo>
                  <a:pt x="260561" y="27786"/>
                </a:lnTo>
                <a:lnTo>
                  <a:pt x="215591" y="7342"/>
                </a:lnTo>
                <a:lnTo>
                  <a:pt x="163829" y="0"/>
                </a:lnTo>
                <a:close/>
              </a:path>
            </a:pathLst>
          </a:custGeom>
          <a:solidFill>
            <a:srgbClr val="585858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7" name="object 17"/>
          <p:cNvSpPr txBox="1"/>
          <p:nvPr/>
        </p:nvSpPr>
        <p:spPr>
          <a:xfrm>
            <a:off x="419201" y="939165"/>
            <a:ext cx="2088514" cy="39116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2400" b="1" dirty="0">
                <a:solidFill>
                  <a:srgbClr val="404040"/>
                </a:solidFill>
                <a:latin typeface="Calibri"/>
                <a:cs typeface="Calibri"/>
              </a:rPr>
              <a:t>The</a:t>
            </a:r>
            <a:r>
              <a:rPr sz="2400" b="1" spc="-55" dirty="0">
                <a:solidFill>
                  <a:srgbClr val="404040"/>
                </a:solidFill>
                <a:latin typeface="Calibri"/>
                <a:cs typeface="Calibri"/>
              </a:rPr>
              <a:t> </a:t>
            </a:r>
            <a:r>
              <a:rPr sz="2400" b="1" dirty="0">
                <a:solidFill>
                  <a:srgbClr val="404040"/>
                </a:solidFill>
                <a:latin typeface="Calibri"/>
                <a:cs typeface="Calibri"/>
              </a:rPr>
              <a:t>Ideal</a:t>
            </a:r>
            <a:r>
              <a:rPr sz="2400" b="1" spc="-50" dirty="0">
                <a:solidFill>
                  <a:srgbClr val="404040"/>
                </a:solidFill>
                <a:latin typeface="Calibri"/>
                <a:cs typeface="Calibri"/>
              </a:rPr>
              <a:t> </a:t>
            </a:r>
            <a:r>
              <a:rPr sz="2400" b="1" spc="-10" dirty="0">
                <a:solidFill>
                  <a:srgbClr val="404040"/>
                </a:solidFill>
                <a:latin typeface="Calibri"/>
                <a:cs typeface="Calibri"/>
              </a:rPr>
              <a:t>Suture</a:t>
            </a:r>
            <a:endParaRPr sz="2400">
              <a:latin typeface="Calibri"/>
              <a:cs typeface="Calibri"/>
            </a:endParaRPr>
          </a:p>
        </p:txBody>
      </p:sp>
      <p:sp>
        <p:nvSpPr>
          <p:cNvPr id="18" name="object 18"/>
          <p:cNvSpPr txBox="1">
            <a:spLocks noGrp="1"/>
          </p:cNvSpPr>
          <p:nvPr>
            <p:ph type="sldNum" sz="quarter" idx="7"/>
          </p:nvPr>
        </p:nvSpPr>
        <p:spPr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38100">
              <a:lnSpc>
                <a:spcPts val="1045"/>
              </a:lnSpc>
            </a:pPr>
            <a:fld id="{81D60167-4931-47E6-BA6A-407CBD079E47}" type="slidenum">
              <a:rPr spc="-25" dirty="0"/>
              <a:t>9</a:t>
            </a:fld>
            <a:endParaRPr spc="-25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object 2"/>
          <p:cNvGrpSpPr/>
          <p:nvPr/>
        </p:nvGrpSpPr>
        <p:grpSpPr>
          <a:xfrm>
            <a:off x="0" y="1"/>
            <a:ext cx="12192000" cy="6858000"/>
            <a:chOff x="0" y="1"/>
            <a:chExt cx="12192000" cy="6858000"/>
          </a:xfrm>
        </p:grpSpPr>
        <p:pic>
          <p:nvPicPr>
            <p:cNvPr id="3" name="object 3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3928896" y="12699"/>
              <a:ext cx="8263103" cy="6845300"/>
            </a:xfrm>
            <a:prstGeom prst="rect">
              <a:avLst/>
            </a:prstGeom>
          </p:spPr>
        </p:pic>
        <p:pic>
          <p:nvPicPr>
            <p:cNvPr id="4" name="object 4"/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0" y="1"/>
              <a:ext cx="6343776" cy="6858000"/>
            </a:xfrm>
            <a:prstGeom prst="rect">
              <a:avLst/>
            </a:prstGeom>
          </p:spPr>
        </p:pic>
        <p:pic>
          <p:nvPicPr>
            <p:cNvPr id="5" name="object 5"/>
            <p:cNvPicPr/>
            <p:nvPr/>
          </p:nvPicPr>
          <p:blipFill>
            <a:blip r:embed="rId4" cstate="print"/>
            <a:stretch>
              <a:fillRect/>
            </a:stretch>
          </p:blipFill>
          <p:spPr>
            <a:xfrm>
              <a:off x="10754867" y="6359652"/>
              <a:ext cx="880872" cy="339852"/>
            </a:xfrm>
            <a:prstGeom prst="rect">
              <a:avLst/>
            </a:prstGeom>
          </p:spPr>
        </p:pic>
        <p:pic>
          <p:nvPicPr>
            <p:cNvPr id="6" name="object 6"/>
            <p:cNvPicPr/>
            <p:nvPr/>
          </p:nvPicPr>
          <p:blipFill>
            <a:blip r:embed="rId5" cstate="print"/>
            <a:stretch>
              <a:fillRect/>
            </a:stretch>
          </p:blipFill>
          <p:spPr>
            <a:xfrm>
              <a:off x="10773155" y="6376415"/>
              <a:ext cx="1237488" cy="333756"/>
            </a:xfrm>
            <a:prstGeom prst="rect">
              <a:avLst/>
            </a:prstGeom>
          </p:spPr>
        </p:pic>
        <p:pic>
          <p:nvPicPr>
            <p:cNvPr id="7" name="object 7"/>
            <p:cNvPicPr/>
            <p:nvPr/>
          </p:nvPicPr>
          <p:blipFill>
            <a:blip r:embed="rId6" cstate="print"/>
            <a:stretch>
              <a:fillRect/>
            </a:stretch>
          </p:blipFill>
          <p:spPr>
            <a:xfrm>
              <a:off x="8305800" y="1804923"/>
              <a:ext cx="1452372" cy="1473200"/>
            </a:xfrm>
            <a:prstGeom prst="rect">
              <a:avLst/>
            </a:prstGeom>
          </p:spPr>
        </p:pic>
        <p:pic>
          <p:nvPicPr>
            <p:cNvPr id="8" name="object 8"/>
            <p:cNvPicPr/>
            <p:nvPr/>
          </p:nvPicPr>
          <p:blipFill>
            <a:blip r:embed="rId7" cstate="print"/>
            <a:stretch>
              <a:fillRect/>
            </a:stretch>
          </p:blipFill>
          <p:spPr>
            <a:xfrm>
              <a:off x="8305800" y="1804923"/>
              <a:ext cx="1452372" cy="1473200"/>
            </a:xfrm>
            <a:prstGeom prst="rect">
              <a:avLst/>
            </a:prstGeom>
          </p:spPr>
        </p:pic>
        <p:pic>
          <p:nvPicPr>
            <p:cNvPr id="9" name="object 9"/>
            <p:cNvPicPr/>
            <p:nvPr/>
          </p:nvPicPr>
          <p:blipFill>
            <a:blip r:embed="rId8" cstate="print"/>
            <a:stretch>
              <a:fillRect/>
            </a:stretch>
          </p:blipFill>
          <p:spPr>
            <a:xfrm>
              <a:off x="2536015" y="1805051"/>
              <a:ext cx="1475152" cy="1473200"/>
            </a:xfrm>
            <a:prstGeom prst="rect">
              <a:avLst/>
            </a:prstGeom>
          </p:spPr>
        </p:pic>
        <p:pic>
          <p:nvPicPr>
            <p:cNvPr id="10" name="object 10"/>
            <p:cNvPicPr/>
            <p:nvPr/>
          </p:nvPicPr>
          <p:blipFill>
            <a:blip r:embed="rId9" cstate="print"/>
            <a:stretch>
              <a:fillRect/>
            </a:stretch>
          </p:blipFill>
          <p:spPr>
            <a:xfrm>
              <a:off x="2536015" y="1805051"/>
              <a:ext cx="1475152" cy="1473200"/>
            </a:xfrm>
            <a:prstGeom prst="rect">
              <a:avLst/>
            </a:prstGeom>
          </p:spPr>
        </p:pic>
      </p:grpSp>
      <p:sp>
        <p:nvSpPr>
          <p:cNvPr id="11" name="object 11"/>
          <p:cNvSpPr txBox="1"/>
          <p:nvPr/>
        </p:nvSpPr>
        <p:spPr>
          <a:xfrm>
            <a:off x="573430" y="3204811"/>
            <a:ext cx="5496560" cy="1806575"/>
          </a:xfrm>
          <a:prstGeom prst="rect">
            <a:avLst/>
          </a:prstGeom>
        </p:spPr>
        <p:txBody>
          <a:bodyPr vert="horz" wrap="square" lIns="0" tIns="189865" rIns="0" bIns="0" rtlCol="0">
            <a:spAutoFit/>
          </a:bodyPr>
          <a:lstStyle/>
          <a:p>
            <a:pPr marL="2540" algn="ctr">
              <a:lnSpc>
                <a:spcPct val="100000"/>
              </a:lnSpc>
              <a:spcBef>
                <a:spcPts val="1495"/>
              </a:spcBef>
            </a:pPr>
            <a:r>
              <a:rPr sz="2800" b="1" spc="-10" dirty="0">
                <a:solidFill>
                  <a:srgbClr val="404040"/>
                </a:solidFill>
                <a:latin typeface="Calibri"/>
                <a:cs typeface="Calibri"/>
              </a:rPr>
              <a:t>Pliable</a:t>
            </a:r>
            <a:endParaRPr sz="2800">
              <a:latin typeface="Calibri"/>
              <a:cs typeface="Calibri"/>
            </a:endParaRPr>
          </a:p>
          <a:p>
            <a:pPr marL="12065" marR="5080" algn="ctr">
              <a:lnSpc>
                <a:spcPts val="2590"/>
              </a:lnSpc>
              <a:spcBef>
                <a:spcPts val="1530"/>
              </a:spcBef>
            </a:pPr>
            <a:r>
              <a:rPr sz="2400" dirty="0">
                <a:solidFill>
                  <a:srgbClr val="0D0D0D"/>
                </a:solidFill>
                <a:latin typeface="Calibri"/>
                <a:cs typeface="Calibri"/>
              </a:rPr>
              <a:t>The</a:t>
            </a:r>
            <a:r>
              <a:rPr sz="2400" spc="-55" dirty="0">
                <a:solidFill>
                  <a:srgbClr val="0D0D0D"/>
                </a:solidFill>
                <a:latin typeface="Calibri"/>
                <a:cs typeface="Calibri"/>
              </a:rPr>
              <a:t> </a:t>
            </a:r>
            <a:r>
              <a:rPr sz="2400" dirty="0">
                <a:solidFill>
                  <a:srgbClr val="0D0D0D"/>
                </a:solidFill>
                <a:latin typeface="Calibri"/>
                <a:cs typeface="Calibri"/>
              </a:rPr>
              <a:t>material</a:t>
            </a:r>
            <a:r>
              <a:rPr sz="2400" spc="-80" dirty="0">
                <a:solidFill>
                  <a:srgbClr val="0D0D0D"/>
                </a:solidFill>
                <a:latin typeface="Calibri"/>
                <a:cs typeface="Calibri"/>
              </a:rPr>
              <a:t> </a:t>
            </a:r>
            <a:r>
              <a:rPr sz="2400" dirty="0">
                <a:solidFill>
                  <a:srgbClr val="0D0D0D"/>
                </a:solidFill>
                <a:latin typeface="Calibri"/>
                <a:cs typeface="Calibri"/>
              </a:rPr>
              <a:t>should</a:t>
            </a:r>
            <a:r>
              <a:rPr sz="2400" spc="-60" dirty="0">
                <a:solidFill>
                  <a:srgbClr val="0D0D0D"/>
                </a:solidFill>
                <a:latin typeface="Calibri"/>
                <a:cs typeface="Calibri"/>
              </a:rPr>
              <a:t> </a:t>
            </a:r>
            <a:r>
              <a:rPr sz="2400" dirty="0">
                <a:solidFill>
                  <a:srgbClr val="0D0D0D"/>
                </a:solidFill>
                <a:latin typeface="Calibri"/>
                <a:cs typeface="Calibri"/>
              </a:rPr>
              <a:t>handle</a:t>
            </a:r>
            <a:r>
              <a:rPr sz="2400" spc="-45" dirty="0">
                <a:solidFill>
                  <a:srgbClr val="0D0D0D"/>
                </a:solidFill>
                <a:latin typeface="Calibri"/>
                <a:cs typeface="Calibri"/>
              </a:rPr>
              <a:t> </a:t>
            </a:r>
            <a:r>
              <a:rPr sz="2400" spc="-10" dirty="0">
                <a:solidFill>
                  <a:srgbClr val="0D0D0D"/>
                </a:solidFill>
                <a:latin typeface="Calibri"/>
                <a:cs typeface="Calibri"/>
              </a:rPr>
              <a:t>comfortably</a:t>
            </a:r>
            <a:r>
              <a:rPr sz="2400" spc="-90" dirty="0">
                <a:solidFill>
                  <a:srgbClr val="0D0D0D"/>
                </a:solidFill>
                <a:latin typeface="Calibri"/>
                <a:cs typeface="Calibri"/>
              </a:rPr>
              <a:t> </a:t>
            </a:r>
            <a:r>
              <a:rPr sz="2400" spc="-25" dirty="0">
                <a:solidFill>
                  <a:srgbClr val="0D0D0D"/>
                </a:solidFill>
                <a:latin typeface="Calibri"/>
                <a:cs typeface="Calibri"/>
              </a:rPr>
              <a:t>and </a:t>
            </a:r>
            <a:r>
              <a:rPr sz="2400" dirty="0">
                <a:solidFill>
                  <a:srgbClr val="0D0D0D"/>
                </a:solidFill>
                <a:latin typeface="Calibri"/>
                <a:cs typeface="Calibri"/>
              </a:rPr>
              <a:t>naturally</a:t>
            </a:r>
            <a:r>
              <a:rPr sz="2400" spc="-55" dirty="0">
                <a:solidFill>
                  <a:srgbClr val="0D0D0D"/>
                </a:solidFill>
                <a:latin typeface="Calibri"/>
                <a:cs typeface="Calibri"/>
              </a:rPr>
              <a:t> </a:t>
            </a:r>
            <a:r>
              <a:rPr sz="2400" dirty="0">
                <a:solidFill>
                  <a:srgbClr val="0D0D0D"/>
                </a:solidFill>
                <a:latin typeface="Calibri"/>
                <a:cs typeface="Calibri"/>
              </a:rPr>
              <a:t>by</a:t>
            </a:r>
            <a:r>
              <a:rPr sz="2400" spc="-50" dirty="0">
                <a:solidFill>
                  <a:srgbClr val="0D0D0D"/>
                </a:solidFill>
                <a:latin typeface="Calibri"/>
                <a:cs typeface="Calibri"/>
              </a:rPr>
              <a:t> </a:t>
            </a:r>
            <a:r>
              <a:rPr sz="2400" dirty="0">
                <a:solidFill>
                  <a:srgbClr val="0D0D0D"/>
                </a:solidFill>
                <a:latin typeface="Calibri"/>
                <a:cs typeface="Calibri"/>
              </a:rPr>
              <a:t>the</a:t>
            </a:r>
            <a:r>
              <a:rPr sz="2400" spc="-45" dirty="0">
                <a:solidFill>
                  <a:srgbClr val="0D0D0D"/>
                </a:solidFill>
                <a:latin typeface="Calibri"/>
                <a:cs typeface="Calibri"/>
              </a:rPr>
              <a:t> </a:t>
            </a:r>
            <a:r>
              <a:rPr sz="2400" spc="-10" dirty="0">
                <a:solidFill>
                  <a:srgbClr val="0D0D0D"/>
                </a:solidFill>
                <a:latin typeface="Calibri"/>
                <a:cs typeface="Calibri"/>
              </a:rPr>
              <a:t>surgeon</a:t>
            </a:r>
            <a:r>
              <a:rPr sz="2400" spc="-40" dirty="0">
                <a:solidFill>
                  <a:srgbClr val="0D0D0D"/>
                </a:solidFill>
                <a:latin typeface="Calibri"/>
                <a:cs typeface="Calibri"/>
              </a:rPr>
              <a:t> </a:t>
            </a:r>
            <a:r>
              <a:rPr sz="2400" dirty="0">
                <a:solidFill>
                  <a:srgbClr val="0D0D0D"/>
                </a:solidFill>
                <a:latin typeface="Calibri"/>
                <a:cs typeface="Calibri"/>
              </a:rPr>
              <a:t>and</a:t>
            </a:r>
            <a:r>
              <a:rPr sz="2400" spc="-45" dirty="0">
                <a:solidFill>
                  <a:srgbClr val="0D0D0D"/>
                </a:solidFill>
                <a:latin typeface="Calibri"/>
                <a:cs typeface="Calibri"/>
              </a:rPr>
              <a:t> </a:t>
            </a:r>
            <a:r>
              <a:rPr sz="2400" dirty="0">
                <a:solidFill>
                  <a:srgbClr val="0D0D0D"/>
                </a:solidFill>
                <a:latin typeface="Calibri"/>
                <a:cs typeface="Calibri"/>
              </a:rPr>
              <a:t>a</a:t>
            </a:r>
            <a:r>
              <a:rPr sz="2400" spc="-55" dirty="0">
                <a:solidFill>
                  <a:srgbClr val="0D0D0D"/>
                </a:solidFill>
                <a:latin typeface="Calibri"/>
                <a:cs typeface="Calibri"/>
              </a:rPr>
              <a:t> </a:t>
            </a:r>
            <a:r>
              <a:rPr sz="2400" dirty="0">
                <a:solidFill>
                  <a:srgbClr val="0D0D0D"/>
                </a:solidFill>
                <a:latin typeface="Calibri"/>
                <a:cs typeface="Calibri"/>
              </a:rPr>
              <a:t>knot</a:t>
            </a:r>
            <a:r>
              <a:rPr sz="2400" spc="-55" dirty="0">
                <a:solidFill>
                  <a:srgbClr val="0D0D0D"/>
                </a:solidFill>
                <a:latin typeface="Calibri"/>
                <a:cs typeface="Calibri"/>
              </a:rPr>
              <a:t> </a:t>
            </a:r>
            <a:r>
              <a:rPr sz="2400" spc="-10" dirty="0">
                <a:solidFill>
                  <a:srgbClr val="0D0D0D"/>
                </a:solidFill>
                <a:latin typeface="Calibri"/>
                <a:cs typeface="Calibri"/>
              </a:rPr>
              <a:t>should </a:t>
            </a:r>
            <a:r>
              <a:rPr sz="2400" dirty="0">
                <a:solidFill>
                  <a:srgbClr val="0D0D0D"/>
                </a:solidFill>
                <a:latin typeface="Calibri"/>
                <a:cs typeface="Calibri"/>
              </a:rPr>
              <a:t>hold</a:t>
            </a:r>
            <a:r>
              <a:rPr sz="2400" spc="-50" dirty="0">
                <a:solidFill>
                  <a:srgbClr val="0D0D0D"/>
                </a:solidFill>
                <a:latin typeface="Calibri"/>
                <a:cs typeface="Calibri"/>
              </a:rPr>
              <a:t> </a:t>
            </a:r>
            <a:r>
              <a:rPr sz="2400" dirty="0">
                <a:solidFill>
                  <a:srgbClr val="0D0D0D"/>
                </a:solidFill>
                <a:latin typeface="Calibri"/>
                <a:cs typeface="Calibri"/>
              </a:rPr>
              <a:t>securely</a:t>
            </a:r>
            <a:r>
              <a:rPr sz="2400" spc="-45" dirty="0">
                <a:solidFill>
                  <a:srgbClr val="0D0D0D"/>
                </a:solidFill>
                <a:latin typeface="Calibri"/>
                <a:cs typeface="Calibri"/>
              </a:rPr>
              <a:t> </a:t>
            </a:r>
            <a:r>
              <a:rPr sz="2400" dirty="0">
                <a:solidFill>
                  <a:srgbClr val="0D0D0D"/>
                </a:solidFill>
                <a:latin typeface="Calibri"/>
                <a:cs typeface="Calibri"/>
              </a:rPr>
              <a:t>without</a:t>
            </a:r>
            <a:r>
              <a:rPr sz="2400" spc="-45" dirty="0">
                <a:solidFill>
                  <a:srgbClr val="0D0D0D"/>
                </a:solidFill>
                <a:latin typeface="Calibri"/>
                <a:cs typeface="Calibri"/>
              </a:rPr>
              <a:t> </a:t>
            </a:r>
            <a:r>
              <a:rPr sz="2400" spc="-10" dirty="0">
                <a:solidFill>
                  <a:srgbClr val="0D0D0D"/>
                </a:solidFill>
                <a:latin typeface="Calibri"/>
                <a:cs typeface="Calibri"/>
              </a:rPr>
              <a:t>fraying</a:t>
            </a:r>
            <a:r>
              <a:rPr sz="2400" spc="-50" dirty="0">
                <a:solidFill>
                  <a:srgbClr val="0D0D0D"/>
                </a:solidFill>
                <a:latin typeface="Calibri"/>
                <a:cs typeface="Calibri"/>
              </a:rPr>
              <a:t> </a:t>
            </a:r>
            <a:r>
              <a:rPr sz="2400" dirty="0">
                <a:solidFill>
                  <a:srgbClr val="0D0D0D"/>
                </a:solidFill>
                <a:latin typeface="Calibri"/>
                <a:cs typeface="Calibri"/>
              </a:rPr>
              <a:t>or</a:t>
            </a:r>
            <a:r>
              <a:rPr sz="2400" spc="-35" dirty="0">
                <a:solidFill>
                  <a:srgbClr val="0D0D0D"/>
                </a:solidFill>
                <a:latin typeface="Calibri"/>
                <a:cs typeface="Calibri"/>
              </a:rPr>
              <a:t> </a:t>
            </a:r>
            <a:r>
              <a:rPr sz="2400" spc="-10" dirty="0">
                <a:solidFill>
                  <a:srgbClr val="0D0D0D"/>
                </a:solidFill>
                <a:latin typeface="Calibri"/>
                <a:cs typeface="Calibri"/>
              </a:rPr>
              <a:t>cutting.</a:t>
            </a:r>
            <a:endParaRPr sz="2400">
              <a:latin typeface="Calibri"/>
              <a:cs typeface="Calibri"/>
            </a:endParaRPr>
          </a:p>
        </p:txBody>
      </p:sp>
      <p:sp>
        <p:nvSpPr>
          <p:cNvPr id="12" name="object 12"/>
          <p:cNvSpPr txBox="1"/>
          <p:nvPr/>
        </p:nvSpPr>
        <p:spPr>
          <a:xfrm>
            <a:off x="6939533" y="3204811"/>
            <a:ext cx="4309110" cy="1477645"/>
          </a:xfrm>
          <a:prstGeom prst="rect">
            <a:avLst/>
          </a:prstGeom>
        </p:spPr>
        <p:txBody>
          <a:bodyPr vert="horz" wrap="square" lIns="0" tIns="189865" rIns="0" bIns="0" rtlCol="0">
            <a:spAutoFit/>
          </a:bodyPr>
          <a:lstStyle/>
          <a:p>
            <a:pPr algn="ctr">
              <a:lnSpc>
                <a:spcPct val="100000"/>
              </a:lnSpc>
              <a:spcBef>
                <a:spcPts val="1495"/>
              </a:spcBef>
            </a:pPr>
            <a:r>
              <a:rPr sz="2800" b="1" spc="-10" dirty="0">
                <a:solidFill>
                  <a:srgbClr val="404040"/>
                </a:solidFill>
                <a:latin typeface="Calibri"/>
                <a:cs typeface="Calibri"/>
              </a:rPr>
              <a:t>Cheap</a:t>
            </a:r>
            <a:endParaRPr sz="2800">
              <a:latin typeface="Calibri"/>
              <a:cs typeface="Calibri"/>
            </a:endParaRPr>
          </a:p>
          <a:p>
            <a:pPr marL="12700" marR="5080" algn="ctr">
              <a:lnSpc>
                <a:spcPts val="2590"/>
              </a:lnSpc>
              <a:spcBef>
                <a:spcPts val="1530"/>
              </a:spcBef>
            </a:pPr>
            <a:r>
              <a:rPr sz="2400" dirty="0">
                <a:solidFill>
                  <a:srgbClr val="0D0D0D"/>
                </a:solidFill>
                <a:latin typeface="Calibri"/>
                <a:cs typeface="Calibri"/>
              </a:rPr>
              <a:t>It</a:t>
            </a:r>
            <a:r>
              <a:rPr sz="2400" spc="-60" dirty="0">
                <a:solidFill>
                  <a:srgbClr val="0D0D0D"/>
                </a:solidFill>
                <a:latin typeface="Calibri"/>
                <a:cs typeface="Calibri"/>
              </a:rPr>
              <a:t> </a:t>
            </a:r>
            <a:r>
              <a:rPr sz="2400" dirty="0">
                <a:solidFill>
                  <a:srgbClr val="0D0D0D"/>
                </a:solidFill>
                <a:latin typeface="Calibri"/>
                <a:cs typeface="Calibri"/>
              </a:rPr>
              <a:t>should</a:t>
            </a:r>
            <a:r>
              <a:rPr sz="2400" spc="-35" dirty="0">
                <a:solidFill>
                  <a:srgbClr val="0D0D0D"/>
                </a:solidFill>
                <a:latin typeface="Calibri"/>
                <a:cs typeface="Calibri"/>
              </a:rPr>
              <a:t> </a:t>
            </a:r>
            <a:r>
              <a:rPr sz="2400" dirty="0">
                <a:solidFill>
                  <a:srgbClr val="0D0D0D"/>
                </a:solidFill>
                <a:latin typeface="Calibri"/>
                <a:cs typeface="Calibri"/>
              </a:rPr>
              <a:t>be</a:t>
            </a:r>
            <a:r>
              <a:rPr sz="2400" spc="-40" dirty="0">
                <a:solidFill>
                  <a:srgbClr val="0D0D0D"/>
                </a:solidFill>
                <a:latin typeface="Calibri"/>
                <a:cs typeface="Calibri"/>
              </a:rPr>
              <a:t> </a:t>
            </a:r>
            <a:r>
              <a:rPr sz="2400" spc="-10" dirty="0">
                <a:solidFill>
                  <a:srgbClr val="0D0D0D"/>
                </a:solidFill>
                <a:latin typeface="Calibri"/>
                <a:cs typeface="Calibri"/>
              </a:rPr>
              <a:t>inexpensive</a:t>
            </a:r>
            <a:r>
              <a:rPr sz="2400" spc="-40" dirty="0">
                <a:solidFill>
                  <a:srgbClr val="0D0D0D"/>
                </a:solidFill>
                <a:latin typeface="Calibri"/>
                <a:cs typeface="Calibri"/>
              </a:rPr>
              <a:t> </a:t>
            </a:r>
            <a:r>
              <a:rPr sz="2400" dirty="0">
                <a:solidFill>
                  <a:srgbClr val="0D0D0D"/>
                </a:solidFill>
                <a:latin typeface="Calibri"/>
                <a:cs typeface="Calibri"/>
              </a:rPr>
              <a:t>and</a:t>
            </a:r>
            <a:r>
              <a:rPr sz="2400" spc="-45" dirty="0">
                <a:solidFill>
                  <a:srgbClr val="0D0D0D"/>
                </a:solidFill>
                <a:latin typeface="Calibri"/>
                <a:cs typeface="Calibri"/>
              </a:rPr>
              <a:t> </a:t>
            </a:r>
            <a:r>
              <a:rPr sz="2400" spc="-10" dirty="0">
                <a:solidFill>
                  <a:srgbClr val="0D0D0D"/>
                </a:solidFill>
                <a:latin typeface="Calibri"/>
                <a:cs typeface="Calibri"/>
              </a:rPr>
              <a:t>easily sterilized.</a:t>
            </a:r>
            <a:endParaRPr sz="2400">
              <a:latin typeface="Calibri"/>
              <a:cs typeface="Calibri"/>
            </a:endParaRPr>
          </a:p>
        </p:txBody>
      </p:sp>
      <p:sp>
        <p:nvSpPr>
          <p:cNvPr id="13" name="object 13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pc="-150" dirty="0"/>
              <a:t>CHARACTERISTICS</a:t>
            </a:r>
          </a:p>
        </p:txBody>
      </p:sp>
      <p:sp>
        <p:nvSpPr>
          <p:cNvPr id="14" name="object 14"/>
          <p:cNvSpPr/>
          <p:nvPr/>
        </p:nvSpPr>
        <p:spPr>
          <a:xfrm>
            <a:off x="11708892" y="6385559"/>
            <a:ext cx="327660" cy="288290"/>
          </a:xfrm>
          <a:custGeom>
            <a:avLst/>
            <a:gdLst/>
            <a:ahLst/>
            <a:cxnLst/>
            <a:rect l="l" t="t" r="r" b="b"/>
            <a:pathLst>
              <a:path w="327659" h="288290">
                <a:moveTo>
                  <a:pt x="163829" y="0"/>
                </a:moveTo>
                <a:lnTo>
                  <a:pt x="112068" y="7342"/>
                </a:lnTo>
                <a:lnTo>
                  <a:pt x="67098" y="27786"/>
                </a:lnTo>
                <a:lnTo>
                  <a:pt x="31626" y="58962"/>
                </a:lnTo>
                <a:lnTo>
                  <a:pt x="8357" y="98496"/>
                </a:lnTo>
                <a:lnTo>
                  <a:pt x="0" y="144017"/>
                </a:lnTo>
                <a:lnTo>
                  <a:pt x="8357" y="189539"/>
                </a:lnTo>
                <a:lnTo>
                  <a:pt x="31626" y="229073"/>
                </a:lnTo>
                <a:lnTo>
                  <a:pt x="67098" y="260249"/>
                </a:lnTo>
                <a:lnTo>
                  <a:pt x="112068" y="280693"/>
                </a:lnTo>
                <a:lnTo>
                  <a:pt x="163829" y="288035"/>
                </a:lnTo>
                <a:lnTo>
                  <a:pt x="215591" y="280693"/>
                </a:lnTo>
                <a:lnTo>
                  <a:pt x="260561" y="260249"/>
                </a:lnTo>
                <a:lnTo>
                  <a:pt x="296033" y="229073"/>
                </a:lnTo>
                <a:lnTo>
                  <a:pt x="319302" y="189539"/>
                </a:lnTo>
                <a:lnTo>
                  <a:pt x="327659" y="144017"/>
                </a:lnTo>
                <a:lnTo>
                  <a:pt x="319302" y="98496"/>
                </a:lnTo>
                <a:lnTo>
                  <a:pt x="296033" y="58962"/>
                </a:lnTo>
                <a:lnTo>
                  <a:pt x="260561" y="27786"/>
                </a:lnTo>
                <a:lnTo>
                  <a:pt x="215591" y="7342"/>
                </a:lnTo>
                <a:lnTo>
                  <a:pt x="163829" y="0"/>
                </a:lnTo>
                <a:close/>
              </a:path>
            </a:pathLst>
          </a:custGeom>
          <a:solidFill>
            <a:srgbClr val="585858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5" name="object 15"/>
          <p:cNvSpPr txBox="1"/>
          <p:nvPr/>
        </p:nvSpPr>
        <p:spPr>
          <a:xfrm>
            <a:off x="419201" y="939165"/>
            <a:ext cx="2088514" cy="39116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2400" b="1" dirty="0">
                <a:solidFill>
                  <a:srgbClr val="404040"/>
                </a:solidFill>
                <a:latin typeface="Calibri"/>
                <a:cs typeface="Calibri"/>
              </a:rPr>
              <a:t>The</a:t>
            </a:r>
            <a:r>
              <a:rPr sz="2400" b="1" spc="-55" dirty="0">
                <a:solidFill>
                  <a:srgbClr val="404040"/>
                </a:solidFill>
                <a:latin typeface="Calibri"/>
                <a:cs typeface="Calibri"/>
              </a:rPr>
              <a:t> </a:t>
            </a:r>
            <a:r>
              <a:rPr sz="2400" b="1" dirty="0">
                <a:solidFill>
                  <a:srgbClr val="404040"/>
                </a:solidFill>
                <a:latin typeface="Calibri"/>
                <a:cs typeface="Calibri"/>
              </a:rPr>
              <a:t>Ideal</a:t>
            </a:r>
            <a:r>
              <a:rPr sz="2400" b="1" spc="-50" dirty="0">
                <a:solidFill>
                  <a:srgbClr val="404040"/>
                </a:solidFill>
                <a:latin typeface="Calibri"/>
                <a:cs typeface="Calibri"/>
              </a:rPr>
              <a:t> </a:t>
            </a:r>
            <a:r>
              <a:rPr sz="2400" b="1" spc="-10" dirty="0">
                <a:solidFill>
                  <a:srgbClr val="404040"/>
                </a:solidFill>
                <a:latin typeface="Calibri"/>
                <a:cs typeface="Calibri"/>
              </a:rPr>
              <a:t>Suture</a:t>
            </a:r>
            <a:endParaRPr sz="2400">
              <a:latin typeface="Calibri"/>
              <a:cs typeface="Calibri"/>
            </a:endParaRPr>
          </a:p>
        </p:txBody>
      </p:sp>
      <p:sp>
        <p:nvSpPr>
          <p:cNvPr id="16" name="object 16"/>
          <p:cNvSpPr txBox="1">
            <a:spLocks noGrp="1"/>
          </p:cNvSpPr>
          <p:nvPr>
            <p:ph type="sldNum" sz="quarter" idx="7"/>
          </p:nvPr>
        </p:nvSpPr>
        <p:spPr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38100">
              <a:lnSpc>
                <a:spcPts val="1045"/>
              </a:lnSpc>
            </a:pPr>
            <a:fld id="{81D60167-4931-47E6-BA6A-407CBD079E47}" type="slidenum">
              <a:rPr spc="-25" dirty="0"/>
              <a:t>10</a:t>
            </a:fld>
            <a:endParaRPr spc="-25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object 2"/>
          <p:cNvGrpSpPr/>
          <p:nvPr/>
        </p:nvGrpSpPr>
        <p:grpSpPr>
          <a:xfrm>
            <a:off x="3924324" y="1"/>
            <a:ext cx="8262620" cy="6858000"/>
            <a:chOff x="3924324" y="1"/>
            <a:chExt cx="8262620" cy="6858000"/>
          </a:xfrm>
        </p:grpSpPr>
        <p:pic>
          <p:nvPicPr>
            <p:cNvPr id="3" name="object 3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3924324" y="12699"/>
              <a:ext cx="8261579" cy="6845300"/>
            </a:xfrm>
            <a:prstGeom prst="rect">
              <a:avLst/>
            </a:prstGeom>
          </p:spPr>
        </p:pic>
        <p:pic>
          <p:nvPicPr>
            <p:cNvPr id="4" name="object 4"/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5842507" y="1"/>
              <a:ext cx="6343903" cy="6858000"/>
            </a:xfrm>
            <a:prstGeom prst="rect">
              <a:avLst/>
            </a:prstGeom>
          </p:spPr>
        </p:pic>
        <p:pic>
          <p:nvPicPr>
            <p:cNvPr id="5" name="object 5"/>
            <p:cNvPicPr/>
            <p:nvPr/>
          </p:nvPicPr>
          <p:blipFill>
            <a:blip r:embed="rId4" cstate="print"/>
            <a:stretch>
              <a:fillRect/>
            </a:stretch>
          </p:blipFill>
          <p:spPr>
            <a:xfrm>
              <a:off x="10754867" y="6359652"/>
              <a:ext cx="880872" cy="339852"/>
            </a:xfrm>
            <a:prstGeom prst="rect">
              <a:avLst/>
            </a:prstGeom>
          </p:spPr>
        </p:pic>
        <p:sp>
          <p:nvSpPr>
            <p:cNvPr id="6" name="object 6"/>
            <p:cNvSpPr/>
            <p:nvPr/>
          </p:nvSpPr>
          <p:spPr>
            <a:xfrm>
              <a:off x="10773155" y="6376415"/>
              <a:ext cx="1237615" cy="334010"/>
            </a:xfrm>
            <a:custGeom>
              <a:avLst/>
              <a:gdLst/>
              <a:ahLst/>
              <a:cxnLst/>
              <a:rect l="l" t="t" r="r" b="b"/>
              <a:pathLst>
                <a:path w="1237615" h="334009">
                  <a:moveTo>
                    <a:pt x="1070610" y="0"/>
                  </a:moveTo>
                  <a:lnTo>
                    <a:pt x="166877" y="0"/>
                  </a:lnTo>
                  <a:lnTo>
                    <a:pt x="122502" y="5961"/>
                  </a:lnTo>
                  <a:lnTo>
                    <a:pt x="82634" y="22783"/>
                  </a:lnTo>
                  <a:lnTo>
                    <a:pt x="48863" y="48877"/>
                  </a:lnTo>
                  <a:lnTo>
                    <a:pt x="22775" y="82651"/>
                  </a:lnTo>
                  <a:lnTo>
                    <a:pt x="5958" y="122515"/>
                  </a:lnTo>
                  <a:lnTo>
                    <a:pt x="0" y="166878"/>
                  </a:lnTo>
                  <a:lnTo>
                    <a:pt x="5958" y="211240"/>
                  </a:lnTo>
                  <a:lnTo>
                    <a:pt x="22775" y="251104"/>
                  </a:lnTo>
                  <a:lnTo>
                    <a:pt x="48863" y="284878"/>
                  </a:lnTo>
                  <a:lnTo>
                    <a:pt x="82634" y="310972"/>
                  </a:lnTo>
                  <a:lnTo>
                    <a:pt x="122502" y="327794"/>
                  </a:lnTo>
                  <a:lnTo>
                    <a:pt x="166877" y="333756"/>
                  </a:lnTo>
                  <a:lnTo>
                    <a:pt x="1070610" y="333756"/>
                  </a:lnTo>
                  <a:lnTo>
                    <a:pt x="1114985" y="327794"/>
                  </a:lnTo>
                  <a:lnTo>
                    <a:pt x="1154853" y="310972"/>
                  </a:lnTo>
                  <a:lnTo>
                    <a:pt x="1188624" y="284878"/>
                  </a:lnTo>
                  <a:lnTo>
                    <a:pt x="1214712" y="251104"/>
                  </a:lnTo>
                  <a:lnTo>
                    <a:pt x="1231529" y="211240"/>
                  </a:lnTo>
                  <a:lnTo>
                    <a:pt x="1237488" y="166878"/>
                  </a:lnTo>
                  <a:lnTo>
                    <a:pt x="1231529" y="122515"/>
                  </a:lnTo>
                  <a:lnTo>
                    <a:pt x="1214712" y="82651"/>
                  </a:lnTo>
                  <a:lnTo>
                    <a:pt x="1188624" y="48877"/>
                  </a:lnTo>
                  <a:lnTo>
                    <a:pt x="1154853" y="22783"/>
                  </a:lnTo>
                  <a:lnTo>
                    <a:pt x="1114985" y="5961"/>
                  </a:lnTo>
                  <a:lnTo>
                    <a:pt x="1070610" y="0"/>
                  </a:lnTo>
                  <a:close/>
                </a:path>
              </a:pathLst>
            </a:custGeom>
            <a:solidFill>
              <a:srgbClr val="D5DCE4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7" name="object 7"/>
            <p:cNvPicPr/>
            <p:nvPr/>
          </p:nvPicPr>
          <p:blipFill>
            <a:blip r:embed="rId5" cstate="print"/>
            <a:stretch>
              <a:fillRect/>
            </a:stretch>
          </p:blipFill>
          <p:spPr>
            <a:xfrm>
              <a:off x="8444483" y="3955796"/>
              <a:ext cx="1217676" cy="1216659"/>
            </a:xfrm>
            <a:prstGeom prst="rect">
              <a:avLst/>
            </a:prstGeom>
          </p:spPr>
        </p:pic>
        <p:pic>
          <p:nvPicPr>
            <p:cNvPr id="8" name="object 8"/>
            <p:cNvPicPr/>
            <p:nvPr/>
          </p:nvPicPr>
          <p:blipFill>
            <a:blip r:embed="rId6" cstate="print"/>
            <a:stretch>
              <a:fillRect/>
            </a:stretch>
          </p:blipFill>
          <p:spPr>
            <a:xfrm>
              <a:off x="8444483" y="3955796"/>
              <a:ext cx="1217676" cy="1216659"/>
            </a:xfrm>
            <a:prstGeom prst="rect">
              <a:avLst/>
            </a:prstGeom>
          </p:spPr>
        </p:pic>
        <p:pic>
          <p:nvPicPr>
            <p:cNvPr id="9" name="object 9"/>
            <p:cNvPicPr/>
            <p:nvPr/>
          </p:nvPicPr>
          <p:blipFill>
            <a:blip r:embed="rId7" cstate="print"/>
            <a:stretch>
              <a:fillRect/>
            </a:stretch>
          </p:blipFill>
          <p:spPr>
            <a:xfrm>
              <a:off x="4448555" y="3956780"/>
              <a:ext cx="1214628" cy="1214120"/>
            </a:xfrm>
            <a:prstGeom prst="rect">
              <a:avLst/>
            </a:prstGeom>
          </p:spPr>
        </p:pic>
        <p:pic>
          <p:nvPicPr>
            <p:cNvPr id="10" name="object 10"/>
            <p:cNvPicPr/>
            <p:nvPr/>
          </p:nvPicPr>
          <p:blipFill>
            <a:blip r:embed="rId8" cstate="print"/>
            <a:stretch>
              <a:fillRect/>
            </a:stretch>
          </p:blipFill>
          <p:spPr>
            <a:xfrm>
              <a:off x="4448555" y="3956780"/>
              <a:ext cx="1214628" cy="1214120"/>
            </a:xfrm>
            <a:prstGeom prst="rect">
              <a:avLst/>
            </a:prstGeom>
          </p:spPr>
        </p:pic>
      </p:grpSp>
      <p:grpSp>
        <p:nvGrpSpPr>
          <p:cNvPr id="11" name="object 11"/>
          <p:cNvGrpSpPr/>
          <p:nvPr/>
        </p:nvGrpSpPr>
        <p:grpSpPr>
          <a:xfrm>
            <a:off x="452627" y="3966717"/>
            <a:ext cx="1196340" cy="1195070"/>
            <a:chOff x="452627" y="3966717"/>
            <a:chExt cx="1196340" cy="1195070"/>
          </a:xfrm>
        </p:grpSpPr>
        <p:pic>
          <p:nvPicPr>
            <p:cNvPr id="12" name="object 12"/>
            <p:cNvPicPr/>
            <p:nvPr/>
          </p:nvPicPr>
          <p:blipFill>
            <a:blip r:embed="rId9" cstate="print"/>
            <a:stretch>
              <a:fillRect/>
            </a:stretch>
          </p:blipFill>
          <p:spPr>
            <a:xfrm>
              <a:off x="452627" y="3966717"/>
              <a:ext cx="1196340" cy="1195070"/>
            </a:xfrm>
            <a:prstGeom prst="rect">
              <a:avLst/>
            </a:prstGeom>
          </p:spPr>
        </p:pic>
        <p:pic>
          <p:nvPicPr>
            <p:cNvPr id="13" name="object 13"/>
            <p:cNvPicPr/>
            <p:nvPr/>
          </p:nvPicPr>
          <p:blipFill>
            <a:blip r:embed="rId10" cstate="print"/>
            <a:stretch>
              <a:fillRect/>
            </a:stretch>
          </p:blipFill>
          <p:spPr>
            <a:xfrm>
              <a:off x="452627" y="3966717"/>
              <a:ext cx="1196340" cy="1195070"/>
            </a:xfrm>
            <a:prstGeom prst="rect">
              <a:avLst/>
            </a:prstGeom>
          </p:spPr>
        </p:pic>
      </p:grpSp>
      <p:grpSp>
        <p:nvGrpSpPr>
          <p:cNvPr id="14" name="object 14"/>
          <p:cNvGrpSpPr/>
          <p:nvPr/>
        </p:nvGrpSpPr>
        <p:grpSpPr>
          <a:xfrm>
            <a:off x="4448555" y="2189226"/>
            <a:ext cx="1216660" cy="1215390"/>
            <a:chOff x="4448555" y="2189226"/>
            <a:chExt cx="1216660" cy="1215390"/>
          </a:xfrm>
        </p:grpSpPr>
        <p:pic>
          <p:nvPicPr>
            <p:cNvPr id="15" name="object 15"/>
            <p:cNvPicPr/>
            <p:nvPr/>
          </p:nvPicPr>
          <p:blipFill>
            <a:blip r:embed="rId11" cstate="print"/>
            <a:stretch>
              <a:fillRect/>
            </a:stretch>
          </p:blipFill>
          <p:spPr>
            <a:xfrm>
              <a:off x="4448555" y="2189226"/>
              <a:ext cx="1216152" cy="1215389"/>
            </a:xfrm>
            <a:prstGeom prst="rect">
              <a:avLst/>
            </a:prstGeom>
          </p:spPr>
        </p:pic>
        <p:pic>
          <p:nvPicPr>
            <p:cNvPr id="16" name="object 16"/>
            <p:cNvPicPr/>
            <p:nvPr/>
          </p:nvPicPr>
          <p:blipFill>
            <a:blip r:embed="rId12" cstate="print"/>
            <a:stretch>
              <a:fillRect/>
            </a:stretch>
          </p:blipFill>
          <p:spPr>
            <a:xfrm>
              <a:off x="4448555" y="2189226"/>
              <a:ext cx="1216152" cy="1215389"/>
            </a:xfrm>
            <a:prstGeom prst="rect">
              <a:avLst/>
            </a:prstGeom>
          </p:spPr>
        </p:pic>
      </p:grpSp>
      <p:grpSp>
        <p:nvGrpSpPr>
          <p:cNvPr id="17" name="object 17"/>
          <p:cNvGrpSpPr/>
          <p:nvPr/>
        </p:nvGrpSpPr>
        <p:grpSpPr>
          <a:xfrm>
            <a:off x="452805" y="2189226"/>
            <a:ext cx="1216025" cy="1215390"/>
            <a:chOff x="452805" y="2189226"/>
            <a:chExt cx="1216025" cy="1215390"/>
          </a:xfrm>
        </p:grpSpPr>
        <p:pic>
          <p:nvPicPr>
            <p:cNvPr id="18" name="object 18"/>
            <p:cNvPicPr/>
            <p:nvPr/>
          </p:nvPicPr>
          <p:blipFill>
            <a:blip r:embed="rId13" cstate="print"/>
            <a:stretch>
              <a:fillRect/>
            </a:stretch>
          </p:blipFill>
          <p:spPr>
            <a:xfrm>
              <a:off x="452805" y="2189226"/>
              <a:ext cx="1215974" cy="1215389"/>
            </a:xfrm>
            <a:prstGeom prst="rect">
              <a:avLst/>
            </a:prstGeom>
          </p:spPr>
        </p:pic>
        <p:pic>
          <p:nvPicPr>
            <p:cNvPr id="19" name="object 19"/>
            <p:cNvPicPr/>
            <p:nvPr/>
          </p:nvPicPr>
          <p:blipFill>
            <a:blip r:embed="rId14" cstate="print"/>
            <a:stretch>
              <a:fillRect/>
            </a:stretch>
          </p:blipFill>
          <p:spPr>
            <a:xfrm>
              <a:off x="452805" y="2189226"/>
              <a:ext cx="1215974" cy="1215389"/>
            </a:xfrm>
            <a:prstGeom prst="rect">
              <a:avLst/>
            </a:prstGeom>
          </p:spPr>
        </p:pic>
      </p:grpSp>
      <p:sp>
        <p:nvSpPr>
          <p:cNvPr id="20" name="object 20"/>
          <p:cNvSpPr txBox="1"/>
          <p:nvPr/>
        </p:nvSpPr>
        <p:spPr>
          <a:xfrm>
            <a:off x="1813941" y="2589365"/>
            <a:ext cx="2225675" cy="1007110"/>
          </a:xfrm>
          <a:prstGeom prst="rect">
            <a:avLst/>
          </a:prstGeom>
        </p:spPr>
        <p:txBody>
          <a:bodyPr vert="horz" wrap="square" lIns="0" tIns="40005" rIns="0" bIns="0" rtlCol="0">
            <a:spAutoFit/>
          </a:bodyPr>
          <a:lstStyle/>
          <a:p>
            <a:pPr marL="28575" marR="5080" indent="-15875">
              <a:lnSpc>
                <a:spcPct val="97800"/>
              </a:lnSpc>
              <a:spcBef>
                <a:spcPts val="315"/>
              </a:spcBef>
            </a:pPr>
            <a:r>
              <a:rPr sz="2400" dirty="0">
                <a:solidFill>
                  <a:srgbClr val="404040"/>
                </a:solidFill>
                <a:latin typeface="Calibri"/>
                <a:cs typeface="Calibri"/>
              </a:rPr>
              <a:t>Physical</a:t>
            </a:r>
            <a:r>
              <a:rPr sz="2400" spc="-135" dirty="0">
                <a:solidFill>
                  <a:srgbClr val="404040"/>
                </a:solidFill>
                <a:latin typeface="Calibri"/>
                <a:cs typeface="Calibri"/>
              </a:rPr>
              <a:t> </a:t>
            </a:r>
            <a:r>
              <a:rPr sz="2400" spc="-10" dirty="0">
                <a:solidFill>
                  <a:srgbClr val="404040"/>
                </a:solidFill>
                <a:latin typeface="Calibri"/>
                <a:cs typeface="Calibri"/>
              </a:rPr>
              <a:t>Structure </a:t>
            </a:r>
            <a:r>
              <a:rPr sz="2000" spc="-10" dirty="0">
                <a:solidFill>
                  <a:srgbClr val="7E7E7E"/>
                </a:solidFill>
                <a:latin typeface="Calibri"/>
                <a:cs typeface="Calibri"/>
              </a:rPr>
              <a:t>Monofilament, Braided</a:t>
            </a:r>
            <a:endParaRPr sz="2000">
              <a:latin typeface="Calibri"/>
              <a:cs typeface="Calibri"/>
            </a:endParaRPr>
          </a:p>
        </p:txBody>
      </p:sp>
      <p:sp>
        <p:nvSpPr>
          <p:cNvPr id="21" name="object 21"/>
          <p:cNvSpPr txBox="1"/>
          <p:nvPr/>
        </p:nvSpPr>
        <p:spPr>
          <a:xfrm>
            <a:off x="5810503" y="2589365"/>
            <a:ext cx="2193925" cy="732790"/>
          </a:xfrm>
          <a:prstGeom prst="rect">
            <a:avLst/>
          </a:prstGeom>
        </p:spPr>
        <p:txBody>
          <a:bodyPr vert="horz" wrap="square" lIns="0" tIns="3175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250"/>
              </a:spcBef>
            </a:pPr>
            <a:r>
              <a:rPr sz="2400" spc="-30" dirty="0">
                <a:solidFill>
                  <a:srgbClr val="404040"/>
                </a:solidFill>
                <a:latin typeface="Calibri"/>
                <a:cs typeface="Calibri"/>
              </a:rPr>
              <a:t>Tensile</a:t>
            </a:r>
            <a:r>
              <a:rPr sz="2400" spc="-70" dirty="0">
                <a:solidFill>
                  <a:srgbClr val="404040"/>
                </a:solidFill>
                <a:latin typeface="Calibri"/>
                <a:cs typeface="Calibri"/>
              </a:rPr>
              <a:t> </a:t>
            </a:r>
            <a:r>
              <a:rPr sz="2400" spc="-10" dirty="0">
                <a:solidFill>
                  <a:srgbClr val="404040"/>
                </a:solidFill>
                <a:latin typeface="Calibri"/>
                <a:cs typeface="Calibri"/>
              </a:rPr>
              <a:t>Behaviour</a:t>
            </a:r>
            <a:endParaRPr sz="2400">
              <a:latin typeface="Calibri"/>
              <a:cs typeface="Calibri"/>
            </a:endParaRPr>
          </a:p>
          <a:p>
            <a:pPr marL="12700">
              <a:lnSpc>
                <a:spcPct val="100000"/>
              </a:lnSpc>
              <a:spcBef>
                <a:spcPts val="135"/>
              </a:spcBef>
            </a:pPr>
            <a:r>
              <a:rPr sz="2000" dirty="0">
                <a:solidFill>
                  <a:srgbClr val="7E7E7E"/>
                </a:solidFill>
                <a:latin typeface="Calibri"/>
                <a:cs typeface="Calibri"/>
              </a:rPr>
              <a:t>Elastic,</a:t>
            </a:r>
            <a:r>
              <a:rPr sz="2000" spc="-80" dirty="0">
                <a:solidFill>
                  <a:srgbClr val="7E7E7E"/>
                </a:solidFill>
                <a:latin typeface="Calibri"/>
                <a:cs typeface="Calibri"/>
              </a:rPr>
              <a:t> </a:t>
            </a:r>
            <a:r>
              <a:rPr sz="2000" spc="-10" dirty="0">
                <a:solidFill>
                  <a:srgbClr val="7E7E7E"/>
                </a:solidFill>
                <a:latin typeface="Calibri"/>
                <a:cs typeface="Calibri"/>
              </a:rPr>
              <a:t>Plastic</a:t>
            </a:r>
            <a:endParaRPr sz="2000">
              <a:latin typeface="Calibri"/>
              <a:cs typeface="Calibri"/>
            </a:endParaRPr>
          </a:p>
        </p:txBody>
      </p:sp>
      <p:sp>
        <p:nvSpPr>
          <p:cNvPr id="22" name="object 22"/>
          <p:cNvSpPr txBox="1"/>
          <p:nvPr/>
        </p:nvSpPr>
        <p:spPr>
          <a:xfrm>
            <a:off x="9807067" y="2589365"/>
            <a:ext cx="1997710" cy="732790"/>
          </a:xfrm>
          <a:prstGeom prst="rect">
            <a:avLst/>
          </a:prstGeom>
        </p:spPr>
        <p:txBody>
          <a:bodyPr vert="horz" wrap="square" lIns="0" tIns="3175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250"/>
              </a:spcBef>
            </a:pPr>
            <a:r>
              <a:rPr sz="2400" spc="-30" dirty="0">
                <a:solidFill>
                  <a:srgbClr val="404040"/>
                </a:solidFill>
                <a:latin typeface="Calibri"/>
                <a:cs typeface="Calibri"/>
              </a:rPr>
              <a:t>Tensile</a:t>
            </a:r>
            <a:r>
              <a:rPr sz="2400" spc="-75" dirty="0">
                <a:solidFill>
                  <a:srgbClr val="404040"/>
                </a:solidFill>
                <a:latin typeface="Calibri"/>
                <a:cs typeface="Calibri"/>
              </a:rPr>
              <a:t> </a:t>
            </a:r>
            <a:r>
              <a:rPr sz="2400" spc="-10" dirty="0">
                <a:solidFill>
                  <a:srgbClr val="404040"/>
                </a:solidFill>
                <a:latin typeface="Calibri"/>
                <a:cs typeface="Calibri"/>
              </a:rPr>
              <a:t>Strength</a:t>
            </a:r>
            <a:endParaRPr sz="2400">
              <a:latin typeface="Calibri"/>
              <a:cs typeface="Calibri"/>
            </a:endParaRPr>
          </a:p>
          <a:p>
            <a:pPr marL="12700">
              <a:lnSpc>
                <a:spcPct val="100000"/>
              </a:lnSpc>
              <a:spcBef>
                <a:spcPts val="135"/>
              </a:spcBef>
            </a:pPr>
            <a:r>
              <a:rPr sz="2000" dirty="0">
                <a:solidFill>
                  <a:srgbClr val="7E7E7E"/>
                </a:solidFill>
                <a:latin typeface="Calibri"/>
                <a:cs typeface="Calibri"/>
              </a:rPr>
              <a:t>High,</a:t>
            </a:r>
            <a:r>
              <a:rPr sz="2000" spc="-15" dirty="0">
                <a:solidFill>
                  <a:srgbClr val="7E7E7E"/>
                </a:solidFill>
                <a:latin typeface="Calibri"/>
                <a:cs typeface="Calibri"/>
              </a:rPr>
              <a:t> </a:t>
            </a:r>
            <a:r>
              <a:rPr sz="2000" spc="-25" dirty="0">
                <a:solidFill>
                  <a:srgbClr val="7E7E7E"/>
                </a:solidFill>
                <a:latin typeface="Calibri"/>
                <a:cs typeface="Calibri"/>
              </a:rPr>
              <a:t>Low</a:t>
            </a:r>
            <a:endParaRPr sz="2000">
              <a:latin typeface="Calibri"/>
              <a:cs typeface="Calibri"/>
            </a:endParaRPr>
          </a:p>
        </p:txBody>
      </p:sp>
      <p:sp>
        <p:nvSpPr>
          <p:cNvPr id="23" name="object 23"/>
          <p:cNvSpPr txBox="1"/>
          <p:nvPr/>
        </p:nvSpPr>
        <p:spPr>
          <a:xfrm>
            <a:off x="1813941" y="4356468"/>
            <a:ext cx="1663064" cy="1281430"/>
          </a:xfrm>
          <a:prstGeom prst="rect">
            <a:avLst/>
          </a:prstGeom>
        </p:spPr>
        <p:txBody>
          <a:bodyPr vert="horz" wrap="square" lIns="0" tIns="49530" rIns="0" bIns="0" rtlCol="0">
            <a:spAutoFit/>
          </a:bodyPr>
          <a:lstStyle/>
          <a:p>
            <a:pPr marL="28575" marR="5080" indent="-15875">
              <a:lnSpc>
                <a:spcPct val="95200"/>
              </a:lnSpc>
              <a:spcBef>
                <a:spcPts val="390"/>
              </a:spcBef>
            </a:pPr>
            <a:r>
              <a:rPr sz="2400" spc="-10" dirty="0">
                <a:solidFill>
                  <a:srgbClr val="404040"/>
                </a:solidFill>
                <a:latin typeface="Calibri"/>
                <a:cs typeface="Calibri"/>
              </a:rPr>
              <a:t>Absorbability </a:t>
            </a:r>
            <a:r>
              <a:rPr sz="2000" spc="-10" dirty="0">
                <a:solidFill>
                  <a:srgbClr val="7E7E7E"/>
                </a:solidFill>
                <a:latin typeface="Calibri"/>
                <a:cs typeface="Calibri"/>
              </a:rPr>
              <a:t>Absorbable, </a:t>
            </a:r>
            <a:r>
              <a:rPr sz="2000" spc="-20" dirty="0">
                <a:solidFill>
                  <a:srgbClr val="7E7E7E"/>
                </a:solidFill>
                <a:latin typeface="Calibri"/>
                <a:cs typeface="Calibri"/>
              </a:rPr>
              <a:t>Non- </a:t>
            </a:r>
            <a:r>
              <a:rPr sz="2000" spc="-10" dirty="0">
                <a:solidFill>
                  <a:srgbClr val="7E7E7E"/>
                </a:solidFill>
                <a:latin typeface="Calibri"/>
                <a:cs typeface="Calibri"/>
              </a:rPr>
              <a:t>absorbable</a:t>
            </a:r>
            <a:endParaRPr sz="2000">
              <a:latin typeface="Calibri"/>
              <a:cs typeface="Calibri"/>
            </a:endParaRPr>
          </a:p>
        </p:txBody>
      </p:sp>
      <p:sp>
        <p:nvSpPr>
          <p:cNvPr id="24" name="object 24"/>
          <p:cNvSpPr txBox="1"/>
          <p:nvPr/>
        </p:nvSpPr>
        <p:spPr>
          <a:xfrm>
            <a:off x="5810503" y="4356468"/>
            <a:ext cx="982980" cy="1007110"/>
          </a:xfrm>
          <a:prstGeom prst="rect">
            <a:avLst/>
          </a:prstGeom>
        </p:spPr>
        <p:txBody>
          <a:bodyPr vert="horz" wrap="square" lIns="0" tIns="40005" rIns="0" bIns="0" rtlCol="0">
            <a:spAutoFit/>
          </a:bodyPr>
          <a:lstStyle/>
          <a:p>
            <a:pPr marL="12700" marR="5080">
              <a:lnSpc>
                <a:spcPct val="97800"/>
              </a:lnSpc>
              <a:spcBef>
                <a:spcPts val="315"/>
              </a:spcBef>
            </a:pPr>
            <a:r>
              <a:rPr sz="2400" spc="-10" dirty="0">
                <a:solidFill>
                  <a:srgbClr val="404040"/>
                </a:solidFill>
                <a:latin typeface="Calibri"/>
                <a:cs typeface="Calibri"/>
              </a:rPr>
              <a:t>Origin </a:t>
            </a:r>
            <a:r>
              <a:rPr sz="2000" spc="-10" dirty="0">
                <a:solidFill>
                  <a:srgbClr val="7E7E7E"/>
                </a:solidFill>
                <a:latin typeface="Calibri"/>
                <a:cs typeface="Calibri"/>
              </a:rPr>
              <a:t>Natural, Synthetic</a:t>
            </a:r>
            <a:endParaRPr sz="2000">
              <a:latin typeface="Calibri"/>
              <a:cs typeface="Calibri"/>
            </a:endParaRPr>
          </a:p>
        </p:txBody>
      </p:sp>
      <p:sp>
        <p:nvSpPr>
          <p:cNvPr id="25" name="object 25"/>
          <p:cNvSpPr txBox="1"/>
          <p:nvPr/>
        </p:nvSpPr>
        <p:spPr>
          <a:xfrm>
            <a:off x="9807067" y="4046601"/>
            <a:ext cx="1279525" cy="1316990"/>
          </a:xfrm>
          <a:prstGeom prst="rect">
            <a:avLst/>
          </a:prstGeom>
        </p:spPr>
        <p:txBody>
          <a:bodyPr vert="horz" wrap="square" lIns="0" tIns="31115" rIns="0" bIns="0" rtlCol="0">
            <a:spAutoFit/>
          </a:bodyPr>
          <a:lstStyle/>
          <a:p>
            <a:pPr marL="12700" marR="5080" algn="just">
              <a:lnSpc>
                <a:spcPct val="94900"/>
              </a:lnSpc>
              <a:spcBef>
                <a:spcPts val="245"/>
              </a:spcBef>
            </a:pPr>
            <a:r>
              <a:rPr sz="2400" spc="-10" dirty="0">
                <a:solidFill>
                  <a:srgbClr val="404040"/>
                </a:solidFill>
                <a:latin typeface="Calibri"/>
                <a:cs typeface="Calibri"/>
              </a:rPr>
              <a:t>Biological Behaviour </a:t>
            </a:r>
            <a:r>
              <a:rPr sz="2000" spc="-10" dirty="0">
                <a:solidFill>
                  <a:srgbClr val="7E7E7E"/>
                </a:solidFill>
                <a:latin typeface="Calibri"/>
                <a:cs typeface="Calibri"/>
              </a:rPr>
              <a:t>Proteolytic, Hydrolytic</a:t>
            </a:r>
            <a:endParaRPr sz="2000">
              <a:latin typeface="Calibri"/>
              <a:cs typeface="Calibri"/>
            </a:endParaRPr>
          </a:p>
        </p:txBody>
      </p:sp>
      <p:sp>
        <p:nvSpPr>
          <p:cNvPr id="26" name="object 26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pc="-160" dirty="0"/>
              <a:t>CLASSIFICATION</a:t>
            </a:r>
          </a:p>
        </p:txBody>
      </p:sp>
      <p:sp>
        <p:nvSpPr>
          <p:cNvPr id="27" name="object 27"/>
          <p:cNvSpPr/>
          <p:nvPr/>
        </p:nvSpPr>
        <p:spPr>
          <a:xfrm>
            <a:off x="11728704" y="6385559"/>
            <a:ext cx="288290" cy="288290"/>
          </a:xfrm>
          <a:custGeom>
            <a:avLst/>
            <a:gdLst/>
            <a:ahLst/>
            <a:cxnLst/>
            <a:rect l="l" t="t" r="r" b="b"/>
            <a:pathLst>
              <a:path w="288290" h="288290">
                <a:moveTo>
                  <a:pt x="144018" y="0"/>
                </a:moveTo>
                <a:lnTo>
                  <a:pt x="98511" y="7342"/>
                </a:lnTo>
                <a:lnTo>
                  <a:pt x="58978" y="27786"/>
                </a:lnTo>
                <a:lnTo>
                  <a:pt x="27797" y="58962"/>
                </a:lnTo>
                <a:lnTo>
                  <a:pt x="7345" y="98496"/>
                </a:lnTo>
                <a:lnTo>
                  <a:pt x="0" y="144017"/>
                </a:lnTo>
                <a:lnTo>
                  <a:pt x="7345" y="189539"/>
                </a:lnTo>
                <a:lnTo>
                  <a:pt x="27797" y="229073"/>
                </a:lnTo>
                <a:lnTo>
                  <a:pt x="58978" y="260249"/>
                </a:lnTo>
                <a:lnTo>
                  <a:pt x="98511" y="280693"/>
                </a:lnTo>
                <a:lnTo>
                  <a:pt x="144018" y="288035"/>
                </a:lnTo>
                <a:lnTo>
                  <a:pt x="189524" y="280693"/>
                </a:lnTo>
                <a:lnTo>
                  <a:pt x="229057" y="260249"/>
                </a:lnTo>
                <a:lnTo>
                  <a:pt x="260238" y="229073"/>
                </a:lnTo>
                <a:lnTo>
                  <a:pt x="280690" y="189539"/>
                </a:lnTo>
                <a:lnTo>
                  <a:pt x="288036" y="144017"/>
                </a:lnTo>
                <a:lnTo>
                  <a:pt x="280690" y="98496"/>
                </a:lnTo>
                <a:lnTo>
                  <a:pt x="260238" y="58962"/>
                </a:lnTo>
                <a:lnTo>
                  <a:pt x="229057" y="27786"/>
                </a:lnTo>
                <a:lnTo>
                  <a:pt x="189524" y="7342"/>
                </a:lnTo>
                <a:lnTo>
                  <a:pt x="144018" y="0"/>
                </a:lnTo>
                <a:close/>
              </a:path>
            </a:pathLst>
          </a:custGeom>
          <a:solidFill>
            <a:srgbClr val="585858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8" name="object 28"/>
          <p:cNvSpPr txBox="1"/>
          <p:nvPr/>
        </p:nvSpPr>
        <p:spPr>
          <a:xfrm>
            <a:off x="419201" y="939165"/>
            <a:ext cx="9025255" cy="39116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2400" dirty="0">
                <a:solidFill>
                  <a:srgbClr val="404040"/>
                </a:solidFill>
                <a:latin typeface="Calibri"/>
                <a:cs typeface="Calibri"/>
              </a:rPr>
              <a:t>Sutures</a:t>
            </a:r>
            <a:r>
              <a:rPr sz="2400" spc="-85" dirty="0">
                <a:solidFill>
                  <a:srgbClr val="404040"/>
                </a:solidFill>
                <a:latin typeface="Calibri"/>
                <a:cs typeface="Calibri"/>
              </a:rPr>
              <a:t> </a:t>
            </a:r>
            <a:r>
              <a:rPr sz="2400" dirty="0">
                <a:solidFill>
                  <a:srgbClr val="404040"/>
                </a:solidFill>
                <a:latin typeface="Calibri"/>
                <a:cs typeface="Calibri"/>
              </a:rPr>
              <a:t>are</a:t>
            </a:r>
            <a:r>
              <a:rPr sz="2400" spc="-70" dirty="0">
                <a:solidFill>
                  <a:srgbClr val="404040"/>
                </a:solidFill>
                <a:latin typeface="Calibri"/>
                <a:cs typeface="Calibri"/>
              </a:rPr>
              <a:t> </a:t>
            </a:r>
            <a:r>
              <a:rPr sz="2400" dirty="0">
                <a:solidFill>
                  <a:srgbClr val="404040"/>
                </a:solidFill>
                <a:latin typeface="Calibri"/>
                <a:cs typeface="Calibri"/>
              </a:rPr>
              <a:t>generally</a:t>
            </a:r>
            <a:r>
              <a:rPr sz="2400" spc="-75" dirty="0">
                <a:solidFill>
                  <a:srgbClr val="404040"/>
                </a:solidFill>
                <a:latin typeface="Calibri"/>
                <a:cs typeface="Calibri"/>
              </a:rPr>
              <a:t> </a:t>
            </a:r>
            <a:r>
              <a:rPr sz="2400" dirty="0">
                <a:solidFill>
                  <a:srgbClr val="404040"/>
                </a:solidFill>
                <a:latin typeface="Calibri"/>
                <a:cs typeface="Calibri"/>
              </a:rPr>
              <a:t>classified</a:t>
            </a:r>
            <a:r>
              <a:rPr sz="2400" spc="-90" dirty="0">
                <a:solidFill>
                  <a:srgbClr val="404040"/>
                </a:solidFill>
                <a:latin typeface="Calibri"/>
                <a:cs typeface="Calibri"/>
              </a:rPr>
              <a:t> </a:t>
            </a:r>
            <a:r>
              <a:rPr sz="2400" dirty="0">
                <a:solidFill>
                  <a:srgbClr val="404040"/>
                </a:solidFill>
                <a:latin typeface="Calibri"/>
                <a:cs typeface="Calibri"/>
              </a:rPr>
              <a:t>according</a:t>
            </a:r>
            <a:r>
              <a:rPr sz="2400" spc="-85" dirty="0">
                <a:solidFill>
                  <a:srgbClr val="404040"/>
                </a:solidFill>
                <a:latin typeface="Calibri"/>
                <a:cs typeface="Calibri"/>
              </a:rPr>
              <a:t> </a:t>
            </a:r>
            <a:r>
              <a:rPr sz="2400" dirty="0">
                <a:solidFill>
                  <a:srgbClr val="404040"/>
                </a:solidFill>
                <a:latin typeface="Calibri"/>
                <a:cs typeface="Calibri"/>
              </a:rPr>
              <a:t>to</a:t>
            </a:r>
            <a:r>
              <a:rPr sz="2400" spc="-75" dirty="0">
                <a:solidFill>
                  <a:srgbClr val="404040"/>
                </a:solidFill>
                <a:latin typeface="Calibri"/>
                <a:cs typeface="Calibri"/>
              </a:rPr>
              <a:t> </a:t>
            </a:r>
            <a:r>
              <a:rPr sz="2400" dirty="0">
                <a:solidFill>
                  <a:srgbClr val="404040"/>
                </a:solidFill>
                <a:latin typeface="Calibri"/>
                <a:cs typeface="Calibri"/>
              </a:rPr>
              <a:t>the</a:t>
            </a:r>
            <a:r>
              <a:rPr sz="2400" spc="-80" dirty="0">
                <a:solidFill>
                  <a:srgbClr val="404040"/>
                </a:solidFill>
                <a:latin typeface="Calibri"/>
                <a:cs typeface="Calibri"/>
              </a:rPr>
              <a:t> </a:t>
            </a:r>
            <a:r>
              <a:rPr sz="2400" dirty="0">
                <a:solidFill>
                  <a:srgbClr val="404040"/>
                </a:solidFill>
                <a:latin typeface="Calibri"/>
                <a:cs typeface="Calibri"/>
              </a:rPr>
              <a:t>following</a:t>
            </a:r>
            <a:r>
              <a:rPr sz="2400" spc="-65" dirty="0">
                <a:solidFill>
                  <a:srgbClr val="404040"/>
                </a:solidFill>
                <a:latin typeface="Calibri"/>
                <a:cs typeface="Calibri"/>
              </a:rPr>
              <a:t> </a:t>
            </a:r>
            <a:r>
              <a:rPr sz="2400" spc="-10" dirty="0">
                <a:solidFill>
                  <a:srgbClr val="404040"/>
                </a:solidFill>
                <a:latin typeface="Calibri"/>
                <a:cs typeface="Calibri"/>
              </a:rPr>
              <a:t>characteristics.</a:t>
            </a:r>
            <a:endParaRPr sz="2400">
              <a:latin typeface="Calibri"/>
              <a:cs typeface="Calibri"/>
            </a:endParaRPr>
          </a:p>
        </p:txBody>
      </p:sp>
      <p:pic>
        <p:nvPicPr>
          <p:cNvPr id="29" name="object 29"/>
          <p:cNvPicPr/>
          <p:nvPr/>
        </p:nvPicPr>
        <p:blipFill>
          <a:blip r:embed="rId15" cstate="print"/>
          <a:stretch>
            <a:fillRect/>
          </a:stretch>
        </p:blipFill>
        <p:spPr>
          <a:xfrm>
            <a:off x="8450698" y="2271869"/>
            <a:ext cx="1190125" cy="1187450"/>
          </a:xfrm>
          <a:prstGeom prst="rect">
            <a:avLst/>
          </a:prstGeom>
        </p:spPr>
      </p:pic>
      <p:sp>
        <p:nvSpPr>
          <p:cNvPr id="30" name="object 30"/>
          <p:cNvSpPr txBox="1">
            <a:spLocks noGrp="1"/>
          </p:cNvSpPr>
          <p:nvPr>
            <p:ph type="sldNum" sz="quarter" idx="7"/>
          </p:nvPr>
        </p:nvSpPr>
        <p:spPr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38100">
              <a:lnSpc>
                <a:spcPts val="1045"/>
              </a:lnSpc>
            </a:pPr>
            <a:fld id="{81D60167-4931-47E6-BA6A-407CBD079E47}" type="slidenum">
              <a:rPr spc="-25" dirty="0"/>
              <a:t>11</a:t>
            </a:fld>
            <a:endParaRPr spc="-25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0" y="0"/>
            <a:ext cx="12192000" cy="6858000"/>
          </a:xfrm>
          <a:custGeom>
            <a:avLst/>
            <a:gdLst/>
            <a:ahLst/>
            <a:cxnLst/>
            <a:rect l="l" t="t" r="r" b="b"/>
            <a:pathLst>
              <a:path w="12192000" h="6858000">
                <a:moveTo>
                  <a:pt x="12192000" y="0"/>
                </a:moveTo>
                <a:lnTo>
                  <a:pt x="0" y="0"/>
                </a:lnTo>
                <a:lnTo>
                  <a:pt x="0" y="6858000"/>
                </a:lnTo>
                <a:lnTo>
                  <a:pt x="12192000" y="6858000"/>
                </a:lnTo>
                <a:lnTo>
                  <a:pt x="12192000" y="0"/>
                </a:lnTo>
                <a:close/>
              </a:path>
            </a:pathLst>
          </a:custGeom>
          <a:solidFill>
            <a:srgbClr val="F1F1F1"/>
          </a:solidFill>
        </p:spPr>
        <p:txBody>
          <a:bodyPr wrap="square" lIns="0" tIns="0" rIns="0" bIns="0" rtlCol="0"/>
          <a:lstStyle/>
          <a:p>
            <a:endParaRPr/>
          </a:p>
        </p:txBody>
      </p:sp>
      <p:grpSp>
        <p:nvGrpSpPr>
          <p:cNvPr id="3" name="object 3"/>
          <p:cNvGrpSpPr/>
          <p:nvPr/>
        </p:nvGrpSpPr>
        <p:grpSpPr>
          <a:xfrm>
            <a:off x="0" y="1"/>
            <a:ext cx="12192000" cy="6858000"/>
            <a:chOff x="0" y="1"/>
            <a:chExt cx="12192000" cy="6858000"/>
          </a:xfrm>
        </p:grpSpPr>
        <p:pic>
          <p:nvPicPr>
            <p:cNvPr id="4" name="object 4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10754867" y="6359652"/>
              <a:ext cx="880872" cy="339852"/>
            </a:xfrm>
            <a:prstGeom prst="rect">
              <a:avLst/>
            </a:prstGeom>
          </p:spPr>
        </p:pic>
        <p:pic>
          <p:nvPicPr>
            <p:cNvPr id="5" name="object 5"/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3928896" y="12699"/>
              <a:ext cx="8263103" cy="6845300"/>
            </a:xfrm>
            <a:prstGeom prst="rect">
              <a:avLst/>
            </a:prstGeom>
          </p:spPr>
        </p:pic>
        <p:pic>
          <p:nvPicPr>
            <p:cNvPr id="6" name="object 6"/>
            <p:cNvPicPr/>
            <p:nvPr/>
          </p:nvPicPr>
          <p:blipFill>
            <a:blip r:embed="rId4" cstate="print"/>
            <a:stretch>
              <a:fillRect/>
            </a:stretch>
          </p:blipFill>
          <p:spPr>
            <a:xfrm>
              <a:off x="0" y="1"/>
              <a:ext cx="6343776" cy="6858000"/>
            </a:xfrm>
            <a:prstGeom prst="rect">
              <a:avLst/>
            </a:prstGeom>
          </p:spPr>
        </p:pic>
        <p:pic>
          <p:nvPicPr>
            <p:cNvPr id="7" name="object 7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10754867" y="6359652"/>
              <a:ext cx="880872" cy="339852"/>
            </a:xfrm>
            <a:prstGeom prst="rect">
              <a:avLst/>
            </a:prstGeom>
          </p:spPr>
        </p:pic>
        <p:pic>
          <p:nvPicPr>
            <p:cNvPr id="8" name="object 8"/>
            <p:cNvPicPr/>
            <p:nvPr/>
          </p:nvPicPr>
          <p:blipFill>
            <a:blip r:embed="rId5" cstate="print"/>
            <a:stretch>
              <a:fillRect/>
            </a:stretch>
          </p:blipFill>
          <p:spPr>
            <a:xfrm>
              <a:off x="10773155" y="6376415"/>
              <a:ext cx="1237488" cy="333756"/>
            </a:xfrm>
            <a:prstGeom prst="rect">
              <a:avLst/>
            </a:prstGeom>
          </p:spPr>
        </p:pic>
      </p:grpSp>
      <p:sp>
        <p:nvSpPr>
          <p:cNvPr id="9" name="object 9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pc="-160" dirty="0"/>
              <a:t>CLASSIFICATION</a:t>
            </a:r>
          </a:p>
        </p:txBody>
      </p:sp>
      <p:grpSp>
        <p:nvGrpSpPr>
          <p:cNvPr id="10" name="object 10"/>
          <p:cNvGrpSpPr/>
          <p:nvPr/>
        </p:nvGrpSpPr>
        <p:grpSpPr>
          <a:xfrm>
            <a:off x="1357883" y="1222247"/>
            <a:ext cx="10659110" cy="5451475"/>
            <a:chOff x="1357883" y="1222247"/>
            <a:chExt cx="10659110" cy="5451475"/>
          </a:xfrm>
        </p:grpSpPr>
        <p:sp>
          <p:nvSpPr>
            <p:cNvPr id="11" name="object 11"/>
            <p:cNvSpPr/>
            <p:nvPr/>
          </p:nvSpPr>
          <p:spPr>
            <a:xfrm>
              <a:off x="11728703" y="6385559"/>
              <a:ext cx="288290" cy="288290"/>
            </a:xfrm>
            <a:custGeom>
              <a:avLst/>
              <a:gdLst/>
              <a:ahLst/>
              <a:cxnLst/>
              <a:rect l="l" t="t" r="r" b="b"/>
              <a:pathLst>
                <a:path w="288290" h="288290">
                  <a:moveTo>
                    <a:pt x="144018" y="0"/>
                  </a:moveTo>
                  <a:lnTo>
                    <a:pt x="98511" y="7342"/>
                  </a:lnTo>
                  <a:lnTo>
                    <a:pt x="58978" y="27786"/>
                  </a:lnTo>
                  <a:lnTo>
                    <a:pt x="27797" y="58962"/>
                  </a:lnTo>
                  <a:lnTo>
                    <a:pt x="7345" y="98496"/>
                  </a:lnTo>
                  <a:lnTo>
                    <a:pt x="0" y="144017"/>
                  </a:lnTo>
                  <a:lnTo>
                    <a:pt x="7345" y="189539"/>
                  </a:lnTo>
                  <a:lnTo>
                    <a:pt x="27797" y="229073"/>
                  </a:lnTo>
                  <a:lnTo>
                    <a:pt x="58978" y="260249"/>
                  </a:lnTo>
                  <a:lnTo>
                    <a:pt x="98511" y="280693"/>
                  </a:lnTo>
                  <a:lnTo>
                    <a:pt x="144018" y="288035"/>
                  </a:lnTo>
                  <a:lnTo>
                    <a:pt x="189524" y="280693"/>
                  </a:lnTo>
                  <a:lnTo>
                    <a:pt x="229057" y="260249"/>
                  </a:lnTo>
                  <a:lnTo>
                    <a:pt x="260238" y="229073"/>
                  </a:lnTo>
                  <a:lnTo>
                    <a:pt x="280690" y="189539"/>
                  </a:lnTo>
                  <a:lnTo>
                    <a:pt x="288036" y="144017"/>
                  </a:lnTo>
                  <a:lnTo>
                    <a:pt x="280690" y="98496"/>
                  </a:lnTo>
                  <a:lnTo>
                    <a:pt x="260238" y="58962"/>
                  </a:lnTo>
                  <a:lnTo>
                    <a:pt x="229057" y="27786"/>
                  </a:lnTo>
                  <a:lnTo>
                    <a:pt x="189524" y="7342"/>
                  </a:lnTo>
                  <a:lnTo>
                    <a:pt x="144018" y="0"/>
                  </a:lnTo>
                  <a:close/>
                </a:path>
              </a:pathLst>
            </a:custGeom>
            <a:solidFill>
              <a:srgbClr val="585858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12" name="object 12"/>
            <p:cNvPicPr/>
            <p:nvPr/>
          </p:nvPicPr>
          <p:blipFill>
            <a:blip r:embed="rId6" cstate="print"/>
            <a:stretch>
              <a:fillRect/>
            </a:stretch>
          </p:blipFill>
          <p:spPr>
            <a:xfrm>
              <a:off x="1357883" y="1222247"/>
              <a:ext cx="9476232" cy="4495800"/>
            </a:xfrm>
            <a:prstGeom prst="rect">
              <a:avLst/>
            </a:prstGeom>
          </p:spPr>
        </p:pic>
      </p:grpSp>
      <p:sp>
        <p:nvSpPr>
          <p:cNvPr id="13" name="object 13"/>
          <p:cNvSpPr txBox="1">
            <a:spLocks noGrp="1"/>
          </p:cNvSpPr>
          <p:nvPr>
            <p:ph type="sldNum" sz="quarter" idx="7"/>
          </p:nvPr>
        </p:nvSpPr>
        <p:spPr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38100">
              <a:lnSpc>
                <a:spcPts val="1045"/>
              </a:lnSpc>
            </a:pPr>
            <a:fld id="{81D60167-4931-47E6-BA6A-407CBD079E47}" type="slidenum">
              <a:rPr spc="-25" dirty="0"/>
              <a:t>12</a:t>
            </a:fld>
            <a:endParaRPr spc="-25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object 2"/>
          <p:cNvGrpSpPr/>
          <p:nvPr/>
        </p:nvGrpSpPr>
        <p:grpSpPr>
          <a:xfrm>
            <a:off x="6134100" y="12699"/>
            <a:ext cx="6057900" cy="6845300"/>
            <a:chOff x="6134100" y="12699"/>
            <a:chExt cx="6057900" cy="6845300"/>
          </a:xfrm>
        </p:grpSpPr>
        <p:pic>
          <p:nvPicPr>
            <p:cNvPr id="3" name="object 3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6134100" y="12699"/>
              <a:ext cx="6057900" cy="6845300"/>
            </a:xfrm>
            <a:prstGeom prst="rect">
              <a:avLst/>
            </a:prstGeom>
          </p:spPr>
        </p:pic>
        <p:pic>
          <p:nvPicPr>
            <p:cNvPr id="4" name="object 4"/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10754867" y="6359652"/>
              <a:ext cx="880872" cy="339852"/>
            </a:xfrm>
            <a:prstGeom prst="rect">
              <a:avLst/>
            </a:prstGeom>
          </p:spPr>
        </p:pic>
        <p:pic>
          <p:nvPicPr>
            <p:cNvPr id="5" name="object 5"/>
            <p:cNvPicPr/>
            <p:nvPr/>
          </p:nvPicPr>
          <p:blipFill>
            <a:blip r:embed="rId4" cstate="print"/>
            <a:stretch>
              <a:fillRect/>
            </a:stretch>
          </p:blipFill>
          <p:spPr>
            <a:xfrm>
              <a:off x="10773155" y="6376415"/>
              <a:ext cx="1237488" cy="333756"/>
            </a:xfrm>
            <a:prstGeom prst="rect">
              <a:avLst/>
            </a:prstGeom>
          </p:spPr>
        </p:pic>
      </p:grpSp>
      <p:sp>
        <p:nvSpPr>
          <p:cNvPr id="6" name="object 6"/>
          <p:cNvSpPr txBox="1"/>
          <p:nvPr/>
        </p:nvSpPr>
        <p:spPr>
          <a:xfrm>
            <a:off x="337515" y="3666871"/>
            <a:ext cx="5056505" cy="1265555"/>
          </a:xfrm>
          <a:prstGeom prst="rect">
            <a:avLst/>
          </a:prstGeom>
        </p:spPr>
        <p:txBody>
          <a:bodyPr vert="horz" wrap="square" lIns="0" tIns="49530" rIns="0" bIns="0" rtlCol="0">
            <a:spAutoFit/>
          </a:bodyPr>
          <a:lstStyle/>
          <a:p>
            <a:pPr marL="279400" marR="5080" indent="-266700">
              <a:lnSpc>
                <a:spcPts val="2380"/>
              </a:lnSpc>
              <a:spcBef>
                <a:spcPts val="390"/>
              </a:spcBef>
              <a:buFont typeface="Arial MT"/>
              <a:buChar char="•"/>
              <a:tabLst>
                <a:tab pos="279400" algn="l"/>
              </a:tabLst>
            </a:pPr>
            <a:r>
              <a:rPr sz="2200" dirty="0">
                <a:solidFill>
                  <a:srgbClr val="404040"/>
                </a:solidFill>
                <a:latin typeface="Calibri"/>
                <a:cs typeface="Calibri"/>
              </a:rPr>
              <a:t>This</a:t>
            </a:r>
            <a:r>
              <a:rPr sz="2200" spc="-50" dirty="0">
                <a:solidFill>
                  <a:srgbClr val="404040"/>
                </a:solidFill>
                <a:latin typeface="Calibri"/>
                <a:cs typeface="Calibri"/>
              </a:rPr>
              <a:t> </a:t>
            </a:r>
            <a:r>
              <a:rPr sz="2200" spc="-20" dirty="0">
                <a:solidFill>
                  <a:srgbClr val="404040"/>
                </a:solidFill>
                <a:latin typeface="Calibri"/>
                <a:cs typeface="Calibri"/>
              </a:rPr>
              <a:t>refers</a:t>
            </a:r>
            <a:r>
              <a:rPr sz="2200" spc="-50" dirty="0">
                <a:solidFill>
                  <a:srgbClr val="404040"/>
                </a:solidFill>
                <a:latin typeface="Calibri"/>
                <a:cs typeface="Calibri"/>
              </a:rPr>
              <a:t> </a:t>
            </a:r>
            <a:r>
              <a:rPr sz="2200" dirty="0">
                <a:solidFill>
                  <a:srgbClr val="404040"/>
                </a:solidFill>
                <a:latin typeface="Calibri"/>
                <a:cs typeface="Calibri"/>
              </a:rPr>
              <a:t>to</a:t>
            </a:r>
            <a:r>
              <a:rPr sz="2200" spc="-50" dirty="0">
                <a:solidFill>
                  <a:srgbClr val="404040"/>
                </a:solidFill>
                <a:latin typeface="Calibri"/>
                <a:cs typeface="Calibri"/>
              </a:rPr>
              <a:t> </a:t>
            </a:r>
            <a:r>
              <a:rPr sz="2200" dirty="0">
                <a:solidFill>
                  <a:srgbClr val="404040"/>
                </a:solidFill>
                <a:latin typeface="Calibri"/>
                <a:cs typeface="Calibri"/>
              </a:rPr>
              <a:t>the</a:t>
            </a:r>
            <a:r>
              <a:rPr sz="2200" spc="-45" dirty="0">
                <a:solidFill>
                  <a:srgbClr val="404040"/>
                </a:solidFill>
                <a:latin typeface="Calibri"/>
                <a:cs typeface="Calibri"/>
              </a:rPr>
              <a:t> </a:t>
            </a:r>
            <a:r>
              <a:rPr sz="2200" dirty="0">
                <a:solidFill>
                  <a:srgbClr val="404040"/>
                </a:solidFill>
                <a:latin typeface="Calibri"/>
                <a:cs typeface="Calibri"/>
              </a:rPr>
              <a:t>texture</a:t>
            </a:r>
            <a:r>
              <a:rPr sz="2200" spc="-40" dirty="0">
                <a:solidFill>
                  <a:srgbClr val="404040"/>
                </a:solidFill>
                <a:latin typeface="Calibri"/>
                <a:cs typeface="Calibri"/>
              </a:rPr>
              <a:t> </a:t>
            </a:r>
            <a:r>
              <a:rPr sz="2200" dirty="0">
                <a:solidFill>
                  <a:srgbClr val="404040"/>
                </a:solidFill>
                <a:latin typeface="Calibri"/>
                <a:cs typeface="Calibri"/>
              </a:rPr>
              <a:t>of</a:t>
            </a:r>
            <a:r>
              <a:rPr sz="2200" spc="-45" dirty="0">
                <a:solidFill>
                  <a:srgbClr val="404040"/>
                </a:solidFill>
                <a:latin typeface="Calibri"/>
                <a:cs typeface="Calibri"/>
              </a:rPr>
              <a:t> </a:t>
            </a:r>
            <a:r>
              <a:rPr sz="2200" dirty="0">
                <a:solidFill>
                  <a:srgbClr val="404040"/>
                </a:solidFill>
                <a:latin typeface="Calibri"/>
                <a:cs typeface="Calibri"/>
              </a:rPr>
              <a:t>the</a:t>
            </a:r>
            <a:r>
              <a:rPr sz="2200" spc="-60" dirty="0">
                <a:solidFill>
                  <a:srgbClr val="404040"/>
                </a:solidFill>
                <a:latin typeface="Calibri"/>
                <a:cs typeface="Calibri"/>
              </a:rPr>
              <a:t> </a:t>
            </a:r>
            <a:r>
              <a:rPr sz="2200" spc="-10" dirty="0">
                <a:solidFill>
                  <a:srgbClr val="404040"/>
                </a:solidFill>
                <a:latin typeface="Calibri"/>
                <a:cs typeface="Calibri"/>
              </a:rPr>
              <a:t>suture </a:t>
            </a:r>
            <a:r>
              <a:rPr sz="2200" dirty="0">
                <a:solidFill>
                  <a:srgbClr val="404040"/>
                </a:solidFill>
                <a:latin typeface="Calibri"/>
                <a:cs typeface="Calibri"/>
              </a:rPr>
              <a:t>derived</a:t>
            </a:r>
            <a:r>
              <a:rPr sz="2200" spc="-50" dirty="0">
                <a:solidFill>
                  <a:srgbClr val="404040"/>
                </a:solidFill>
                <a:latin typeface="Calibri"/>
                <a:cs typeface="Calibri"/>
              </a:rPr>
              <a:t> </a:t>
            </a:r>
            <a:r>
              <a:rPr sz="2200" dirty="0">
                <a:solidFill>
                  <a:srgbClr val="404040"/>
                </a:solidFill>
                <a:latin typeface="Calibri"/>
                <a:cs typeface="Calibri"/>
              </a:rPr>
              <a:t>from</a:t>
            </a:r>
            <a:r>
              <a:rPr sz="2200" spc="-30" dirty="0">
                <a:solidFill>
                  <a:srgbClr val="404040"/>
                </a:solidFill>
                <a:latin typeface="Calibri"/>
                <a:cs typeface="Calibri"/>
              </a:rPr>
              <a:t> </a:t>
            </a:r>
            <a:r>
              <a:rPr sz="2200" dirty="0">
                <a:solidFill>
                  <a:srgbClr val="404040"/>
                </a:solidFill>
                <a:latin typeface="Calibri"/>
                <a:cs typeface="Calibri"/>
              </a:rPr>
              <a:t>it</a:t>
            </a:r>
            <a:r>
              <a:rPr sz="2200" spc="-45" dirty="0">
                <a:solidFill>
                  <a:srgbClr val="404040"/>
                </a:solidFill>
                <a:latin typeface="Calibri"/>
                <a:cs typeface="Calibri"/>
              </a:rPr>
              <a:t> </a:t>
            </a:r>
            <a:r>
              <a:rPr sz="2200" dirty="0">
                <a:solidFill>
                  <a:srgbClr val="404040"/>
                </a:solidFill>
                <a:latin typeface="Calibri"/>
                <a:cs typeface="Calibri"/>
              </a:rPr>
              <a:t>being</a:t>
            </a:r>
            <a:r>
              <a:rPr sz="2200" spc="-30" dirty="0">
                <a:solidFill>
                  <a:srgbClr val="404040"/>
                </a:solidFill>
                <a:latin typeface="Calibri"/>
                <a:cs typeface="Calibri"/>
              </a:rPr>
              <a:t> </a:t>
            </a:r>
            <a:r>
              <a:rPr sz="2200" dirty="0">
                <a:solidFill>
                  <a:srgbClr val="404040"/>
                </a:solidFill>
                <a:latin typeface="Calibri"/>
                <a:cs typeface="Calibri"/>
              </a:rPr>
              <a:t>a</a:t>
            </a:r>
            <a:r>
              <a:rPr sz="2200" spc="-45" dirty="0">
                <a:solidFill>
                  <a:srgbClr val="404040"/>
                </a:solidFill>
                <a:latin typeface="Calibri"/>
                <a:cs typeface="Calibri"/>
              </a:rPr>
              <a:t> </a:t>
            </a:r>
            <a:r>
              <a:rPr sz="2200" dirty="0">
                <a:solidFill>
                  <a:srgbClr val="404040"/>
                </a:solidFill>
                <a:latin typeface="Calibri"/>
                <a:cs typeface="Calibri"/>
              </a:rPr>
              <a:t>single</a:t>
            </a:r>
            <a:r>
              <a:rPr sz="2200" spc="-40" dirty="0">
                <a:solidFill>
                  <a:srgbClr val="404040"/>
                </a:solidFill>
                <a:latin typeface="Calibri"/>
                <a:cs typeface="Calibri"/>
              </a:rPr>
              <a:t> </a:t>
            </a:r>
            <a:r>
              <a:rPr sz="2200" dirty="0">
                <a:solidFill>
                  <a:srgbClr val="404040"/>
                </a:solidFill>
                <a:latin typeface="Calibri"/>
                <a:cs typeface="Calibri"/>
              </a:rPr>
              <a:t>strand</a:t>
            </a:r>
            <a:r>
              <a:rPr sz="2200" spc="-60" dirty="0">
                <a:solidFill>
                  <a:srgbClr val="404040"/>
                </a:solidFill>
                <a:latin typeface="Calibri"/>
                <a:cs typeface="Calibri"/>
              </a:rPr>
              <a:t> </a:t>
            </a:r>
            <a:r>
              <a:rPr sz="2200" spc="-25" dirty="0">
                <a:solidFill>
                  <a:srgbClr val="404040"/>
                </a:solidFill>
                <a:latin typeface="Calibri"/>
                <a:cs typeface="Calibri"/>
              </a:rPr>
              <a:t>of </a:t>
            </a:r>
            <a:r>
              <a:rPr sz="2200" dirty="0">
                <a:solidFill>
                  <a:srgbClr val="404040"/>
                </a:solidFill>
                <a:latin typeface="Calibri"/>
                <a:cs typeface="Calibri"/>
              </a:rPr>
              <a:t>material</a:t>
            </a:r>
            <a:r>
              <a:rPr sz="2200" spc="-45" dirty="0">
                <a:solidFill>
                  <a:srgbClr val="404040"/>
                </a:solidFill>
                <a:latin typeface="Calibri"/>
                <a:cs typeface="Calibri"/>
              </a:rPr>
              <a:t> </a:t>
            </a:r>
            <a:r>
              <a:rPr sz="2200" spc="-10" dirty="0">
                <a:solidFill>
                  <a:srgbClr val="404040"/>
                </a:solidFill>
                <a:latin typeface="Calibri"/>
                <a:cs typeface="Calibri"/>
              </a:rPr>
              <a:t>(monofilament),</a:t>
            </a:r>
            <a:r>
              <a:rPr sz="2200" spc="-40" dirty="0">
                <a:solidFill>
                  <a:srgbClr val="404040"/>
                </a:solidFill>
                <a:latin typeface="Calibri"/>
                <a:cs typeface="Calibri"/>
              </a:rPr>
              <a:t> </a:t>
            </a:r>
            <a:r>
              <a:rPr sz="2200" dirty="0">
                <a:solidFill>
                  <a:srgbClr val="404040"/>
                </a:solidFill>
                <a:latin typeface="Calibri"/>
                <a:cs typeface="Calibri"/>
              </a:rPr>
              <a:t>or</a:t>
            </a:r>
            <a:r>
              <a:rPr sz="2200" spc="-40" dirty="0">
                <a:solidFill>
                  <a:srgbClr val="404040"/>
                </a:solidFill>
                <a:latin typeface="Calibri"/>
                <a:cs typeface="Calibri"/>
              </a:rPr>
              <a:t> </a:t>
            </a:r>
            <a:r>
              <a:rPr sz="2200" dirty="0">
                <a:solidFill>
                  <a:srgbClr val="404040"/>
                </a:solidFill>
                <a:latin typeface="Calibri"/>
                <a:cs typeface="Calibri"/>
              </a:rPr>
              <a:t>a</a:t>
            </a:r>
            <a:r>
              <a:rPr sz="2200" spc="-55" dirty="0">
                <a:solidFill>
                  <a:srgbClr val="404040"/>
                </a:solidFill>
                <a:latin typeface="Calibri"/>
                <a:cs typeface="Calibri"/>
              </a:rPr>
              <a:t> </a:t>
            </a:r>
            <a:r>
              <a:rPr sz="2200" spc="-10" dirty="0">
                <a:solidFill>
                  <a:srgbClr val="404040"/>
                </a:solidFill>
                <a:latin typeface="Calibri"/>
                <a:cs typeface="Calibri"/>
              </a:rPr>
              <a:t>weave</a:t>
            </a:r>
            <a:r>
              <a:rPr sz="2200" spc="-55" dirty="0">
                <a:solidFill>
                  <a:srgbClr val="404040"/>
                </a:solidFill>
                <a:latin typeface="Calibri"/>
                <a:cs typeface="Calibri"/>
              </a:rPr>
              <a:t> </a:t>
            </a:r>
            <a:r>
              <a:rPr sz="2200" spc="-25" dirty="0">
                <a:solidFill>
                  <a:srgbClr val="404040"/>
                </a:solidFill>
                <a:latin typeface="Calibri"/>
                <a:cs typeface="Calibri"/>
              </a:rPr>
              <a:t>of </a:t>
            </a:r>
            <a:r>
              <a:rPr sz="2200" dirty="0">
                <a:solidFill>
                  <a:srgbClr val="404040"/>
                </a:solidFill>
                <a:latin typeface="Calibri"/>
                <a:cs typeface="Calibri"/>
              </a:rPr>
              <a:t>several</a:t>
            </a:r>
            <a:r>
              <a:rPr sz="2200" spc="-75" dirty="0">
                <a:solidFill>
                  <a:srgbClr val="404040"/>
                </a:solidFill>
                <a:latin typeface="Calibri"/>
                <a:cs typeface="Calibri"/>
              </a:rPr>
              <a:t> </a:t>
            </a:r>
            <a:r>
              <a:rPr sz="2200" dirty="0">
                <a:solidFill>
                  <a:srgbClr val="404040"/>
                </a:solidFill>
                <a:latin typeface="Calibri"/>
                <a:cs typeface="Calibri"/>
              </a:rPr>
              <a:t>strands</a:t>
            </a:r>
            <a:r>
              <a:rPr sz="2200" spc="-70" dirty="0">
                <a:solidFill>
                  <a:srgbClr val="404040"/>
                </a:solidFill>
                <a:latin typeface="Calibri"/>
                <a:cs typeface="Calibri"/>
              </a:rPr>
              <a:t> </a:t>
            </a:r>
            <a:r>
              <a:rPr sz="2200" spc="-10" dirty="0">
                <a:solidFill>
                  <a:srgbClr val="404040"/>
                </a:solidFill>
                <a:latin typeface="Calibri"/>
                <a:cs typeface="Calibri"/>
              </a:rPr>
              <a:t>(multifilament</a:t>
            </a:r>
            <a:r>
              <a:rPr sz="2200" spc="-50" dirty="0">
                <a:solidFill>
                  <a:srgbClr val="404040"/>
                </a:solidFill>
                <a:latin typeface="Calibri"/>
                <a:cs typeface="Calibri"/>
              </a:rPr>
              <a:t> </a:t>
            </a:r>
            <a:r>
              <a:rPr sz="2200" dirty="0">
                <a:solidFill>
                  <a:srgbClr val="404040"/>
                </a:solidFill>
                <a:latin typeface="Calibri"/>
                <a:cs typeface="Calibri"/>
              </a:rPr>
              <a:t>or</a:t>
            </a:r>
            <a:r>
              <a:rPr sz="2200" spc="-75" dirty="0">
                <a:solidFill>
                  <a:srgbClr val="404040"/>
                </a:solidFill>
                <a:latin typeface="Calibri"/>
                <a:cs typeface="Calibri"/>
              </a:rPr>
              <a:t> </a:t>
            </a:r>
            <a:r>
              <a:rPr sz="2200" spc="-10" dirty="0">
                <a:solidFill>
                  <a:srgbClr val="404040"/>
                </a:solidFill>
                <a:latin typeface="Calibri"/>
                <a:cs typeface="Calibri"/>
              </a:rPr>
              <a:t>braided).</a:t>
            </a:r>
            <a:endParaRPr sz="2200">
              <a:latin typeface="Calibri"/>
              <a:cs typeface="Calibri"/>
            </a:endParaRPr>
          </a:p>
        </p:txBody>
      </p:sp>
      <p:grpSp>
        <p:nvGrpSpPr>
          <p:cNvPr id="7" name="object 7"/>
          <p:cNvGrpSpPr/>
          <p:nvPr/>
        </p:nvGrpSpPr>
        <p:grpSpPr>
          <a:xfrm>
            <a:off x="4564393" y="243727"/>
            <a:ext cx="7452359" cy="6430010"/>
            <a:chOff x="4564393" y="243727"/>
            <a:chExt cx="7452359" cy="6430010"/>
          </a:xfrm>
        </p:grpSpPr>
        <p:sp>
          <p:nvSpPr>
            <p:cNvPr id="8" name="object 8"/>
            <p:cNvSpPr/>
            <p:nvPr/>
          </p:nvSpPr>
          <p:spPr>
            <a:xfrm>
              <a:off x="11728703" y="6385559"/>
              <a:ext cx="288290" cy="288290"/>
            </a:xfrm>
            <a:custGeom>
              <a:avLst/>
              <a:gdLst/>
              <a:ahLst/>
              <a:cxnLst/>
              <a:rect l="l" t="t" r="r" b="b"/>
              <a:pathLst>
                <a:path w="288290" h="288290">
                  <a:moveTo>
                    <a:pt x="144018" y="0"/>
                  </a:moveTo>
                  <a:lnTo>
                    <a:pt x="98511" y="7342"/>
                  </a:lnTo>
                  <a:lnTo>
                    <a:pt x="58978" y="27786"/>
                  </a:lnTo>
                  <a:lnTo>
                    <a:pt x="27797" y="58962"/>
                  </a:lnTo>
                  <a:lnTo>
                    <a:pt x="7345" y="98496"/>
                  </a:lnTo>
                  <a:lnTo>
                    <a:pt x="0" y="144017"/>
                  </a:lnTo>
                  <a:lnTo>
                    <a:pt x="7345" y="189539"/>
                  </a:lnTo>
                  <a:lnTo>
                    <a:pt x="27797" y="229073"/>
                  </a:lnTo>
                  <a:lnTo>
                    <a:pt x="58978" y="260249"/>
                  </a:lnTo>
                  <a:lnTo>
                    <a:pt x="98511" y="280693"/>
                  </a:lnTo>
                  <a:lnTo>
                    <a:pt x="144018" y="288035"/>
                  </a:lnTo>
                  <a:lnTo>
                    <a:pt x="189524" y="280693"/>
                  </a:lnTo>
                  <a:lnTo>
                    <a:pt x="229057" y="260249"/>
                  </a:lnTo>
                  <a:lnTo>
                    <a:pt x="260238" y="229073"/>
                  </a:lnTo>
                  <a:lnTo>
                    <a:pt x="280690" y="189539"/>
                  </a:lnTo>
                  <a:lnTo>
                    <a:pt x="288036" y="144017"/>
                  </a:lnTo>
                  <a:lnTo>
                    <a:pt x="280690" y="98496"/>
                  </a:lnTo>
                  <a:lnTo>
                    <a:pt x="260238" y="58962"/>
                  </a:lnTo>
                  <a:lnTo>
                    <a:pt x="229057" y="27786"/>
                  </a:lnTo>
                  <a:lnTo>
                    <a:pt x="189524" y="7342"/>
                  </a:lnTo>
                  <a:lnTo>
                    <a:pt x="144018" y="0"/>
                  </a:lnTo>
                  <a:close/>
                </a:path>
              </a:pathLst>
            </a:custGeom>
            <a:solidFill>
              <a:srgbClr val="0000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9" name="object 9"/>
            <p:cNvPicPr/>
            <p:nvPr/>
          </p:nvPicPr>
          <p:blipFill>
            <a:blip r:embed="rId5" cstate="print"/>
            <a:stretch>
              <a:fillRect/>
            </a:stretch>
          </p:blipFill>
          <p:spPr>
            <a:xfrm>
              <a:off x="4564393" y="243727"/>
              <a:ext cx="3474706" cy="3467099"/>
            </a:xfrm>
            <a:prstGeom prst="rect">
              <a:avLst/>
            </a:prstGeom>
          </p:spPr>
        </p:pic>
        <p:pic>
          <p:nvPicPr>
            <p:cNvPr id="10" name="object 10"/>
            <p:cNvPicPr/>
            <p:nvPr/>
          </p:nvPicPr>
          <p:blipFill>
            <a:blip r:embed="rId6" cstate="print"/>
            <a:stretch>
              <a:fillRect/>
            </a:stretch>
          </p:blipFill>
          <p:spPr>
            <a:xfrm>
              <a:off x="4564393" y="243727"/>
              <a:ext cx="3474706" cy="3467099"/>
            </a:xfrm>
            <a:prstGeom prst="rect">
              <a:avLst/>
            </a:prstGeom>
          </p:spPr>
        </p:pic>
      </p:grpSp>
      <p:sp>
        <p:nvSpPr>
          <p:cNvPr id="11" name="object 11"/>
          <p:cNvSpPr txBox="1">
            <a:spLocks noGrp="1"/>
          </p:cNvSpPr>
          <p:nvPr>
            <p:ph type="title"/>
          </p:nvPr>
        </p:nvSpPr>
        <p:spPr>
          <a:xfrm>
            <a:off x="9554971" y="2142871"/>
            <a:ext cx="2200910" cy="1328420"/>
          </a:xfrm>
          <a:prstGeom prst="rect">
            <a:avLst/>
          </a:prstGeom>
        </p:spPr>
        <p:txBody>
          <a:bodyPr vert="horz" wrap="square" lIns="0" tIns="90170" rIns="0" bIns="0" rtlCol="0">
            <a:spAutoFit/>
          </a:bodyPr>
          <a:lstStyle/>
          <a:p>
            <a:pPr marL="12700" marR="5080" indent="281940">
              <a:lnSpc>
                <a:spcPts val="4860"/>
              </a:lnSpc>
              <a:spcBef>
                <a:spcPts val="710"/>
              </a:spcBef>
            </a:pPr>
            <a:r>
              <a:rPr sz="4500" spc="-145" dirty="0">
                <a:solidFill>
                  <a:srgbClr val="FFFFFF"/>
                </a:solidFill>
              </a:rPr>
              <a:t>Physical </a:t>
            </a:r>
            <a:r>
              <a:rPr sz="4500" spc="-150" dirty="0">
                <a:solidFill>
                  <a:srgbClr val="FFFFFF"/>
                </a:solidFill>
              </a:rPr>
              <a:t>Structure</a:t>
            </a:r>
            <a:endParaRPr sz="4500"/>
          </a:p>
        </p:txBody>
      </p:sp>
      <p:sp>
        <p:nvSpPr>
          <p:cNvPr id="13" name="object 13"/>
          <p:cNvSpPr txBox="1">
            <a:spLocks noGrp="1"/>
          </p:cNvSpPr>
          <p:nvPr>
            <p:ph type="sldNum" sz="quarter" idx="7"/>
          </p:nvPr>
        </p:nvSpPr>
        <p:spPr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38100">
              <a:lnSpc>
                <a:spcPts val="1045"/>
              </a:lnSpc>
            </a:pPr>
            <a:fld id="{81D60167-4931-47E6-BA6A-407CBD079E47}" type="slidenum">
              <a:rPr spc="-25" dirty="0"/>
              <a:t>13</a:t>
            </a:fld>
            <a:endParaRPr spc="-25" dirty="0"/>
          </a:p>
        </p:txBody>
      </p:sp>
      <p:sp>
        <p:nvSpPr>
          <p:cNvPr id="12" name="object 12"/>
          <p:cNvSpPr txBox="1"/>
          <p:nvPr/>
        </p:nvSpPr>
        <p:spPr>
          <a:xfrm>
            <a:off x="8833866" y="3667125"/>
            <a:ext cx="2900045" cy="39116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2400" dirty="0">
                <a:solidFill>
                  <a:srgbClr val="FFFFFF"/>
                </a:solidFill>
                <a:latin typeface="Calibri"/>
                <a:cs typeface="Calibri"/>
              </a:rPr>
              <a:t>Monofilament,</a:t>
            </a:r>
            <a:r>
              <a:rPr sz="2400" spc="-125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2400" spc="-10" dirty="0">
                <a:solidFill>
                  <a:srgbClr val="FFFFFF"/>
                </a:solidFill>
                <a:latin typeface="Calibri"/>
                <a:cs typeface="Calibri"/>
              </a:rPr>
              <a:t>Braided</a:t>
            </a:r>
            <a:endParaRPr sz="2400">
              <a:latin typeface="Calibri"/>
              <a:cs typeface="Calibri"/>
            </a:endParaRP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object 2"/>
          <p:cNvGrpSpPr/>
          <p:nvPr/>
        </p:nvGrpSpPr>
        <p:grpSpPr>
          <a:xfrm>
            <a:off x="6134100" y="12699"/>
            <a:ext cx="6057900" cy="6845300"/>
            <a:chOff x="6134100" y="12699"/>
            <a:chExt cx="6057900" cy="6845300"/>
          </a:xfrm>
        </p:grpSpPr>
        <p:pic>
          <p:nvPicPr>
            <p:cNvPr id="3" name="object 3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6134100" y="12699"/>
              <a:ext cx="6057900" cy="6845300"/>
            </a:xfrm>
            <a:prstGeom prst="rect">
              <a:avLst/>
            </a:prstGeom>
          </p:spPr>
        </p:pic>
        <p:pic>
          <p:nvPicPr>
            <p:cNvPr id="4" name="object 4"/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10754867" y="6359652"/>
              <a:ext cx="880872" cy="339852"/>
            </a:xfrm>
            <a:prstGeom prst="rect">
              <a:avLst/>
            </a:prstGeom>
          </p:spPr>
        </p:pic>
        <p:pic>
          <p:nvPicPr>
            <p:cNvPr id="5" name="object 5"/>
            <p:cNvPicPr/>
            <p:nvPr/>
          </p:nvPicPr>
          <p:blipFill>
            <a:blip r:embed="rId4" cstate="print"/>
            <a:stretch>
              <a:fillRect/>
            </a:stretch>
          </p:blipFill>
          <p:spPr>
            <a:xfrm>
              <a:off x="10773155" y="6376415"/>
              <a:ext cx="1237488" cy="333756"/>
            </a:xfrm>
            <a:prstGeom prst="rect">
              <a:avLst/>
            </a:prstGeom>
          </p:spPr>
        </p:pic>
      </p:grpSp>
      <p:grpSp>
        <p:nvGrpSpPr>
          <p:cNvPr id="7" name="object 7"/>
          <p:cNvGrpSpPr/>
          <p:nvPr/>
        </p:nvGrpSpPr>
        <p:grpSpPr>
          <a:xfrm>
            <a:off x="4564393" y="243727"/>
            <a:ext cx="7452359" cy="6430010"/>
            <a:chOff x="4564393" y="243727"/>
            <a:chExt cx="7452359" cy="6430010"/>
          </a:xfrm>
        </p:grpSpPr>
        <p:sp>
          <p:nvSpPr>
            <p:cNvPr id="8" name="object 8"/>
            <p:cNvSpPr/>
            <p:nvPr/>
          </p:nvSpPr>
          <p:spPr>
            <a:xfrm>
              <a:off x="11728703" y="6385559"/>
              <a:ext cx="288290" cy="288290"/>
            </a:xfrm>
            <a:custGeom>
              <a:avLst/>
              <a:gdLst/>
              <a:ahLst/>
              <a:cxnLst/>
              <a:rect l="l" t="t" r="r" b="b"/>
              <a:pathLst>
                <a:path w="288290" h="288290">
                  <a:moveTo>
                    <a:pt x="144018" y="0"/>
                  </a:moveTo>
                  <a:lnTo>
                    <a:pt x="98511" y="7342"/>
                  </a:lnTo>
                  <a:lnTo>
                    <a:pt x="58978" y="27786"/>
                  </a:lnTo>
                  <a:lnTo>
                    <a:pt x="27797" y="58962"/>
                  </a:lnTo>
                  <a:lnTo>
                    <a:pt x="7345" y="98496"/>
                  </a:lnTo>
                  <a:lnTo>
                    <a:pt x="0" y="144017"/>
                  </a:lnTo>
                  <a:lnTo>
                    <a:pt x="7345" y="189539"/>
                  </a:lnTo>
                  <a:lnTo>
                    <a:pt x="27797" y="229073"/>
                  </a:lnTo>
                  <a:lnTo>
                    <a:pt x="58978" y="260249"/>
                  </a:lnTo>
                  <a:lnTo>
                    <a:pt x="98511" y="280693"/>
                  </a:lnTo>
                  <a:lnTo>
                    <a:pt x="144018" y="288035"/>
                  </a:lnTo>
                  <a:lnTo>
                    <a:pt x="189524" y="280693"/>
                  </a:lnTo>
                  <a:lnTo>
                    <a:pt x="229057" y="260249"/>
                  </a:lnTo>
                  <a:lnTo>
                    <a:pt x="260238" y="229073"/>
                  </a:lnTo>
                  <a:lnTo>
                    <a:pt x="280690" y="189539"/>
                  </a:lnTo>
                  <a:lnTo>
                    <a:pt x="288036" y="144017"/>
                  </a:lnTo>
                  <a:lnTo>
                    <a:pt x="280690" y="98496"/>
                  </a:lnTo>
                  <a:lnTo>
                    <a:pt x="260238" y="58962"/>
                  </a:lnTo>
                  <a:lnTo>
                    <a:pt x="229057" y="27786"/>
                  </a:lnTo>
                  <a:lnTo>
                    <a:pt x="189524" y="7342"/>
                  </a:lnTo>
                  <a:lnTo>
                    <a:pt x="144018" y="0"/>
                  </a:lnTo>
                  <a:close/>
                </a:path>
              </a:pathLst>
            </a:custGeom>
            <a:solidFill>
              <a:srgbClr val="0000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9" name="object 9"/>
            <p:cNvPicPr/>
            <p:nvPr/>
          </p:nvPicPr>
          <p:blipFill>
            <a:blip r:embed="rId5" cstate="print"/>
            <a:stretch>
              <a:fillRect/>
            </a:stretch>
          </p:blipFill>
          <p:spPr>
            <a:xfrm>
              <a:off x="4564393" y="243727"/>
              <a:ext cx="3474706" cy="3467099"/>
            </a:xfrm>
            <a:prstGeom prst="rect">
              <a:avLst/>
            </a:prstGeom>
          </p:spPr>
        </p:pic>
        <p:pic>
          <p:nvPicPr>
            <p:cNvPr id="10" name="object 10"/>
            <p:cNvPicPr/>
            <p:nvPr/>
          </p:nvPicPr>
          <p:blipFill>
            <a:blip r:embed="rId6" cstate="print"/>
            <a:stretch>
              <a:fillRect/>
            </a:stretch>
          </p:blipFill>
          <p:spPr>
            <a:xfrm>
              <a:off x="4564393" y="243727"/>
              <a:ext cx="3474706" cy="3467099"/>
            </a:xfrm>
            <a:prstGeom prst="rect">
              <a:avLst/>
            </a:prstGeom>
          </p:spPr>
        </p:pic>
      </p:grpSp>
      <p:sp>
        <p:nvSpPr>
          <p:cNvPr id="11" name="object 11"/>
          <p:cNvSpPr txBox="1">
            <a:spLocks noGrp="1"/>
          </p:cNvSpPr>
          <p:nvPr>
            <p:ph type="title"/>
          </p:nvPr>
        </p:nvSpPr>
        <p:spPr>
          <a:xfrm>
            <a:off x="9554971" y="2142871"/>
            <a:ext cx="2200910" cy="1328420"/>
          </a:xfrm>
          <a:prstGeom prst="rect">
            <a:avLst/>
          </a:prstGeom>
        </p:spPr>
        <p:txBody>
          <a:bodyPr vert="horz" wrap="square" lIns="0" tIns="90170" rIns="0" bIns="0" rtlCol="0">
            <a:spAutoFit/>
          </a:bodyPr>
          <a:lstStyle/>
          <a:p>
            <a:pPr marL="12700" marR="5080" indent="281940">
              <a:lnSpc>
                <a:spcPts val="4860"/>
              </a:lnSpc>
              <a:spcBef>
                <a:spcPts val="710"/>
              </a:spcBef>
            </a:pPr>
            <a:r>
              <a:rPr sz="4500" spc="-145" dirty="0">
                <a:solidFill>
                  <a:srgbClr val="FFFFFF"/>
                </a:solidFill>
              </a:rPr>
              <a:t>Physical </a:t>
            </a:r>
            <a:r>
              <a:rPr sz="4500" spc="-150" dirty="0">
                <a:solidFill>
                  <a:srgbClr val="FFFFFF"/>
                </a:solidFill>
              </a:rPr>
              <a:t>Structure</a:t>
            </a:r>
            <a:endParaRPr sz="4500"/>
          </a:p>
        </p:txBody>
      </p:sp>
      <p:sp>
        <p:nvSpPr>
          <p:cNvPr id="13" name="object 13"/>
          <p:cNvSpPr txBox="1">
            <a:spLocks noGrp="1"/>
          </p:cNvSpPr>
          <p:nvPr>
            <p:ph type="sldNum" sz="quarter" idx="7"/>
          </p:nvPr>
        </p:nvSpPr>
        <p:spPr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38100">
              <a:lnSpc>
                <a:spcPts val="1045"/>
              </a:lnSpc>
            </a:pPr>
            <a:fld id="{81D60167-4931-47E6-BA6A-407CBD079E47}" type="slidenum">
              <a:rPr spc="-25" dirty="0"/>
              <a:t>14</a:t>
            </a:fld>
            <a:endParaRPr spc="-25" dirty="0"/>
          </a:p>
        </p:txBody>
      </p:sp>
      <p:sp>
        <p:nvSpPr>
          <p:cNvPr id="12" name="object 12"/>
          <p:cNvSpPr txBox="1"/>
          <p:nvPr/>
        </p:nvSpPr>
        <p:spPr>
          <a:xfrm>
            <a:off x="8833866" y="3667125"/>
            <a:ext cx="2900045" cy="39116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2400" dirty="0">
                <a:solidFill>
                  <a:srgbClr val="FFFFFF"/>
                </a:solidFill>
                <a:latin typeface="Calibri"/>
                <a:cs typeface="Calibri"/>
              </a:rPr>
              <a:t>Monofilament,</a:t>
            </a:r>
            <a:r>
              <a:rPr sz="2400" spc="-125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2400" spc="-10" dirty="0">
                <a:solidFill>
                  <a:srgbClr val="FFFFFF"/>
                </a:solidFill>
                <a:latin typeface="Calibri"/>
                <a:cs typeface="Calibri"/>
              </a:rPr>
              <a:t>Braided</a:t>
            </a:r>
            <a:endParaRPr sz="2400">
              <a:latin typeface="Calibri"/>
              <a:cs typeface="Calibri"/>
            </a:endParaRPr>
          </a:p>
        </p:txBody>
      </p:sp>
      <p:pic>
        <p:nvPicPr>
          <p:cNvPr id="14" name="Рисунок 13"/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291044" y="1240100"/>
            <a:ext cx="5514953" cy="439049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35205700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object 2"/>
          <p:cNvGrpSpPr/>
          <p:nvPr/>
        </p:nvGrpSpPr>
        <p:grpSpPr>
          <a:xfrm>
            <a:off x="10539983" y="6352032"/>
            <a:ext cx="1477010" cy="506095"/>
            <a:chOff x="10539983" y="6352032"/>
            <a:chExt cx="1477010" cy="506095"/>
          </a:xfrm>
        </p:grpSpPr>
        <p:sp>
          <p:nvSpPr>
            <p:cNvPr id="3" name="object 3"/>
            <p:cNvSpPr/>
            <p:nvPr/>
          </p:nvSpPr>
          <p:spPr>
            <a:xfrm>
              <a:off x="11728703" y="6385560"/>
              <a:ext cx="288290" cy="288290"/>
            </a:xfrm>
            <a:custGeom>
              <a:avLst/>
              <a:gdLst/>
              <a:ahLst/>
              <a:cxnLst/>
              <a:rect l="l" t="t" r="r" b="b"/>
              <a:pathLst>
                <a:path w="288290" h="288290">
                  <a:moveTo>
                    <a:pt x="144018" y="0"/>
                  </a:moveTo>
                  <a:lnTo>
                    <a:pt x="98511" y="7342"/>
                  </a:lnTo>
                  <a:lnTo>
                    <a:pt x="58978" y="27786"/>
                  </a:lnTo>
                  <a:lnTo>
                    <a:pt x="27797" y="58962"/>
                  </a:lnTo>
                  <a:lnTo>
                    <a:pt x="7345" y="98496"/>
                  </a:lnTo>
                  <a:lnTo>
                    <a:pt x="0" y="144017"/>
                  </a:lnTo>
                  <a:lnTo>
                    <a:pt x="7345" y="189539"/>
                  </a:lnTo>
                  <a:lnTo>
                    <a:pt x="27797" y="229073"/>
                  </a:lnTo>
                  <a:lnTo>
                    <a:pt x="58978" y="260249"/>
                  </a:lnTo>
                  <a:lnTo>
                    <a:pt x="98511" y="280693"/>
                  </a:lnTo>
                  <a:lnTo>
                    <a:pt x="144018" y="288035"/>
                  </a:lnTo>
                  <a:lnTo>
                    <a:pt x="189524" y="280693"/>
                  </a:lnTo>
                  <a:lnTo>
                    <a:pt x="229057" y="260249"/>
                  </a:lnTo>
                  <a:lnTo>
                    <a:pt x="260238" y="229073"/>
                  </a:lnTo>
                  <a:lnTo>
                    <a:pt x="280690" y="189539"/>
                  </a:lnTo>
                  <a:lnTo>
                    <a:pt x="288036" y="144017"/>
                  </a:lnTo>
                  <a:lnTo>
                    <a:pt x="280690" y="98496"/>
                  </a:lnTo>
                  <a:lnTo>
                    <a:pt x="260238" y="58962"/>
                  </a:lnTo>
                  <a:lnTo>
                    <a:pt x="229057" y="27786"/>
                  </a:lnTo>
                  <a:lnTo>
                    <a:pt x="189524" y="7342"/>
                  </a:lnTo>
                  <a:lnTo>
                    <a:pt x="144018" y="0"/>
                  </a:lnTo>
                  <a:close/>
                </a:path>
              </a:pathLst>
            </a:custGeom>
            <a:solidFill>
              <a:srgbClr val="585858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4" name="object 4"/>
            <p:cNvSpPr/>
            <p:nvPr/>
          </p:nvSpPr>
          <p:spPr>
            <a:xfrm>
              <a:off x="10539983" y="6352032"/>
              <a:ext cx="1155700" cy="506095"/>
            </a:xfrm>
            <a:custGeom>
              <a:avLst/>
              <a:gdLst/>
              <a:ahLst/>
              <a:cxnLst/>
              <a:rect l="l" t="t" r="r" b="b"/>
              <a:pathLst>
                <a:path w="1155700" h="506095">
                  <a:moveTo>
                    <a:pt x="1070864" y="0"/>
                  </a:moveTo>
                  <a:lnTo>
                    <a:pt x="84327" y="0"/>
                  </a:lnTo>
                  <a:lnTo>
                    <a:pt x="51488" y="6627"/>
                  </a:lnTo>
                  <a:lnTo>
                    <a:pt x="24685" y="24699"/>
                  </a:lnTo>
                  <a:lnTo>
                    <a:pt x="6621" y="51504"/>
                  </a:lnTo>
                  <a:lnTo>
                    <a:pt x="0" y="84328"/>
                  </a:lnTo>
                  <a:lnTo>
                    <a:pt x="0" y="421637"/>
                  </a:lnTo>
                  <a:lnTo>
                    <a:pt x="6621" y="454462"/>
                  </a:lnTo>
                  <a:lnTo>
                    <a:pt x="24685" y="481268"/>
                  </a:lnTo>
                  <a:lnTo>
                    <a:pt x="51488" y="499340"/>
                  </a:lnTo>
                  <a:lnTo>
                    <a:pt x="84327" y="505968"/>
                  </a:lnTo>
                  <a:lnTo>
                    <a:pt x="1070864" y="505968"/>
                  </a:lnTo>
                  <a:lnTo>
                    <a:pt x="1103703" y="499340"/>
                  </a:lnTo>
                  <a:lnTo>
                    <a:pt x="1130506" y="481268"/>
                  </a:lnTo>
                  <a:lnTo>
                    <a:pt x="1148570" y="454462"/>
                  </a:lnTo>
                  <a:lnTo>
                    <a:pt x="1155192" y="421637"/>
                  </a:lnTo>
                  <a:lnTo>
                    <a:pt x="1155192" y="84328"/>
                  </a:lnTo>
                  <a:lnTo>
                    <a:pt x="1148570" y="51504"/>
                  </a:lnTo>
                  <a:lnTo>
                    <a:pt x="1130506" y="24699"/>
                  </a:lnTo>
                  <a:lnTo>
                    <a:pt x="1103703" y="6627"/>
                  </a:lnTo>
                  <a:lnTo>
                    <a:pt x="1070864" y="0"/>
                  </a:lnTo>
                  <a:close/>
                </a:path>
              </a:pathLst>
            </a:custGeom>
            <a:solidFill>
              <a:srgbClr val="F1F1F1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5" name="object 5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pc="-155" dirty="0"/>
              <a:t>Physical</a:t>
            </a:r>
            <a:r>
              <a:rPr spc="-275" dirty="0"/>
              <a:t> </a:t>
            </a:r>
            <a:r>
              <a:rPr spc="-130" dirty="0"/>
              <a:t>Structure</a:t>
            </a:r>
          </a:p>
        </p:txBody>
      </p:sp>
      <p:sp>
        <p:nvSpPr>
          <p:cNvPr id="7" name="object 7"/>
          <p:cNvSpPr txBox="1">
            <a:spLocks noGrp="1"/>
          </p:cNvSpPr>
          <p:nvPr>
            <p:ph type="sldNum" sz="quarter" idx="7"/>
          </p:nvPr>
        </p:nvSpPr>
        <p:spPr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38100">
              <a:lnSpc>
                <a:spcPts val="1045"/>
              </a:lnSpc>
            </a:pPr>
            <a:fld id="{81D60167-4931-47E6-BA6A-407CBD079E47}" type="slidenum">
              <a:rPr spc="-25" dirty="0"/>
              <a:t>15</a:t>
            </a:fld>
            <a:endParaRPr spc="-25" dirty="0"/>
          </a:p>
        </p:txBody>
      </p:sp>
      <p:graphicFrame>
        <p:nvGraphicFramePr>
          <p:cNvPr id="6" name="object 6"/>
          <p:cNvGraphicFramePr>
            <a:graphicFrameLocks noGrp="1"/>
          </p:cNvGraphicFramePr>
          <p:nvPr/>
        </p:nvGraphicFramePr>
        <p:xfrm>
          <a:off x="524776" y="1474977"/>
          <a:ext cx="11028679" cy="4060824"/>
        </p:xfrm>
        <a:graphic>
          <a:graphicData uri="http://schemas.openxmlformats.org/drawingml/2006/table">
            <a:tbl>
              <a:tblPr firstRow="1" bandRow="1">
                <a:tableStyleId>{2D5ABB26-0587-4C30-8999-92F81FD0307C}</a:tableStyleId>
              </a:tblPr>
              <a:tblGrid>
                <a:gridCol w="2091689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457200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4364990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</a:tblGrid>
              <a:tr h="395605"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20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lnB w="38100">
                      <a:solidFill>
                        <a:srgbClr val="FFFFFF"/>
                      </a:solidFill>
                      <a:prstDash val="solid"/>
                    </a:lnB>
                    <a:solidFill>
                      <a:srgbClr val="000000"/>
                    </a:solidFill>
                  </a:tcPr>
                </a:tc>
                <a:tc>
                  <a:txBody>
                    <a:bodyPr/>
                    <a:lstStyle/>
                    <a:p>
                      <a:pPr marL="91440">
                        <a:lnSpc>
                          <a:spcPct val="100000"/>
                        </a:lnSpc>
                        <a:spcBef>
                          <a:spcPts val="234"/>
                        </a:spcBef>
                      </a:pPr>
                      <a:r>
                        <a:rPr sz="2000" b="1" spc="-10" dirty="0">
                          <a:solidFill>
                            <a:srgbClr val="FFFFFF"/>
                          </a:solidFill>
                          <a:latin typeface="Calibri"/>
                          <a:cs typeface="Calibri"/>
                        </a:rPr>
                        <a:t>Monofilament</a:t>
                      </a:r>
                      <a:endParaRPr sz="2000">
                        <a:latin typeface="Calibri"/>
                        <a:cs typeface="Calibri"/>
                      </a:endParaRPr>
                    </a:p>
                  </a:txBody>
                  <a:tcPr marL="0" marR="0" marT="29844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lnB w="38100">
                      <a:solidFill>
                        <a:srgbClr val="FFFFFF"/>
                      </a:solidFill>
                      <a:prstDash val="solid"/>
                    </a:lnB>
                    <a:solidFill>
                      <a:srgbClr val="000000"/>
                    </a:solidFill>
                  </a:tcPr>
                </a:tc>
                <a:tc>
                  <a:txBody>
                    <a:bodyPr/>
                    <a:lstStyle/>
                    <a:p>
                      <a:pPr marL="92075">
                        <a:lnSpc>
                          <a:spcPct val="100000"/>
                        </a:lnSpc>
                        <a:spcBef>
                          <a:spcPts val="234"/>
                        </a:spcBef>
                      </a:pPr>
                      <a:r>
                        <a:rPr sz="2000" b="1" spc="-10" dirty="0">
                          <a:solidFill>
                            <a:srgbClr val="FFFFFF"/>
                          </a:solidFill>
                          <a:latin typeface="Calibri"/>
                          <a:cs typeface="Calibri"/>
                        </a:rPr>
                        <a:t>Multifilament</a:t>
                      </a:r>
                      <a:endParaRPr sz="2000">
                        <a:latin typeface="Calibri"/>
                        <a:cs typeface="Calibri"/>
                      </a:endParaRPr>
                    </a:p>
                  </a:txBody>
                  <a:tcPr marL="0" marR="0" marT="29844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lnB w="38100">
                      <a:solidFill>
                        <a:srgbClr val="FFFFFF"/>
                      </a:solidFill>
                      <a:prstDash val="solid"/>
                    </a:lnB>
                    <a:solidFill>
                      <a:srgbClr val="00000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1920239">
                <a:tc>
                  <a:txBody>
                    <a:bodyPr/>
                    <a:lstStyle/>
                    <a:p>
                      <a:pPr marL="91440">
                        <a:lnSpc>
                          <a:spcPct val="100000"/>
                        </a:lnSpc>
                        <a:spcBef>
                          <a:spcPts val="229"/>
                        </a:spcBef>
                      </a:pPr>
                      <a:r>
                        <a:rPr sz="2000" b="1" spc="-10" dirty="0">
                          <a:latin typeface="Calibri"/>
                          <a:cs typeface="Calibri"/>
                        </a:rPr>
                        <a:t>Advantages</a:t>
                      </a:r>
                      <a:endParaRPr sz="2000">
                        <a:latin typeface="Calibri"/>
                        <a:cs typeface="Calibri"/>
                      </a:endParaRPr>
                    </a:p>
                  </a:txBody>
                  <a:tcPr marL="0" marR="0" marT="29209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38100">
                      <a:solidFill>
                        <a:srgbClr val="FFFFFF"/>
                      </a:solidFill>
                      <a:prstDash val="soli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  <a:solidFill>
                      <a:srgbClr val="CACACA"/>
                    </a:solidFill>
                  </a:tcPr>
                </a:tc>
                <a:tc>
                  <a:txBody>
                    <a:bodyPr/>
                    <a:lstStyle/>
                    <a:p>
                      <a:pPr marL="607060" marR="431165" indent="-515620">
                        <a:lnSpc>
                          <a:spcPct val="100000"/>
                        </a:lnSpc>
                        <a:spcBef>
                          <a:spcPts val="229"/>
                        </a:spcBef>
                        <a:buAutoNum type="arabicPeriod"/>
                        <a:tabLst>
                          <a:tab pos="607060" algn="l"/>
                        </a:tabLst>
                      </a:pPr>
                      <a:r>
                        <a:rPr sz="2000" dirty="0">
                          <a:latin typeface="Calibri"/>
                          <a:cs typeface="Calibri"/>
                        </a:rPr>
                        <a:t>Less</a:t>
                      </a:r>
                      <a:r>
                        <a:rPr sz="2000" spc="-40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2000" dirty="0">
                          <a:latin typeface="Calibri"/>
                          <a:cs typeface="Calibri"/>
                        </a:rPr>
                        <a:t>tissue</a:t>
                      </a:r>
                      <a:r>
                        <a:rPr sz="2000" spc="-40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2000" dirty="0">
                          <a:latin typeface="Calibri"/>
                          <a:cs typeface="Calibri"/>
                        </a:rPr>
                        <a:t>drag</a:t>
                      </a:r>
                      <a:r>
                        <a:rPr sz="2000" spc="-55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2000" dirty="0">
                          <a:latin typeface="Calibri"/>
                          <a:cs typeface="Calibri"/>
                        </a:rPr>
                        <a:t>–</a:t>
                      </a:r>
                      <a:r>
                        <a:rPr sz="2000" spc="-60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2000" spc="-10" dirty="0">
                          <a:latin typeface="Calibri"/>
                          <a:cs typeface="Calibri"/>
                        </a:rPr>
                        <a:t>resistance</a:t>
                      </a:r>
                      <a:r>
                        <a:rPr sz="2000" spc="-25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2000" spc="-20" dirty="0">
                          <a:latin typeface="Calibri"/>
                          <a:cs typeface="Calibri"/>
                        </a:rPr>
                        <a:t>when </a:t>
                      </a:r>
                      <a:r>
                        <a:rPr sz="2000" dirty="0">
                          <a:latin typeface="Calibri"/>
                          <a:cs typeface="Calibri"/>
                        </a:rPr>
                        <a:t>pulled</a:t>
                      </a:r>
                      <a:r>
                        <a:rPr sz="2000" spc="-50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2000" dirty="0">
                          <a:latin typeface="Calibri"/>
                          <a:cs typeface="Calibri"/>
                        </a:rPr>
                        <a:t>through</a:t>
                      </a:r>
                      <a:r>
                        <a:rPr sz="2000" spc="-60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2000" spc="-10" dirty="0">
                          <a:latin typeface="Calibri"/>
                          <a:cs typeface="Calibri"/>
                        </a:rPr>
                        <a:t>tissues</a:t>
                      </a:r>
                      <a:endParaRPr sz="2000">
                        <a:latin typeface="Calibri"/>
                        <a:cs typeface="Calibri"/>
                      </a:endParaRPr>
                    </a:p>
                    <a:p>
                      <a:pPr marL="607060" marR="237490" indent="-515620">
                        <a:lnSpc>
                          <a:spcPct val="100000"/>
                        </a:lnSpc>
                        <a:spcBef>
                          <a:spcPts val="5"/>
                        </a:spcBef>
                        <a:buAutoNum type="arabicPeriod"/>
                        <a:tabLst>
                          <a:tab pos="607060" algn="l"/>
                        </a:tabLst>
                      </a:pPr>
                      <a:r>
                        <a:rPr sz="2000" dirty="0">
                          <a:latin typeface="Calibri"/>
                          <a:cs typeface="Calibri"/>
                        </a:rPr>
                        <a:t>Minimal</a:t>
                      </a:r>
                      <a:r>
                        <a:rPr sz="2000" spc="-55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2000" dirty="0">
                          <a:latin typeface="Calibri"/>
                          <a:cs typeface="Calibri"/>
                        </a:rPr>
                        <a:t>tissue</a:t>
                      </a:r>
                      <a:r>
                        <a:rPr sz="2000" spc="-55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2000" dirty="0">
                          <a:latin typeface="Calibri"/>
                          <a:cs typeface="Calibri"/>
                        </a:rPr>
                        <a:t>trauma</a:t>
                      </a:r>
                      <a:r>
                        <a:rPr sz="2000" spc="-55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2000" dirty="0">
                          <a:latin typeface="Calibri"/>
                          <a:cs typeface="Calibri"/>
                        </a:rPr>
                        <a:t>–</a:t>
                      </a:r>
                      <a:r>
                        <a:rPr sz="2000" spc="-60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2000" dirty="0">
                          <a:latin typeface="Calibri"/>
                          <a:cs typeface="Calibri"/>
                        </a:rPr>
                        <a:t>less</a:t>
                      </a:r>
                      <a:r>
                        <a:rPr sz="2000" spc="-45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2000" spc="-10" dirty="0">
                          <a:latin typeface="Calibri"/>
                          <a:cs typeface="Calibri"/>
                        </a:rPr>
                        <a:t>sawing action</a:t>
                      </a:r>
                      <a:endParaRPr sz="2000">
                        <a:latin typeface="Calibri"/>
                        <a:cs typeface="Calibri"/>
                      </a:endParaRPr>
                    </a:p>
                    <a:p>
                      <a:pPr marL="606425" indent="-514984">
                        <a:lnSpc>
                          <a:spcPct val="100000"/>
                        </a:lnSpc>
                        <a:buAutoNum type="arabicPeriod"/>
                        <a:tabLst>
                          <a:tab pos="606425" algn="l"/>
                        </a:tabLst>
                      </a:pPr>
                      <a:r>
                        <a:rPr sz="2000" dirty="0">
                          <a:latin typeface="Calibri"/>
                          <a:cs typeface="Calibri"/>
                        </a:rPr>
                        <a:t>Minimal</a:t>
                      </a:r>
                      <a:r>
                        <a:rPr sz="2000" spc="-75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2000" spc="-10" dirty="0">
                          <a:latin typeface="Calibri"/>
                          <a:cs typeface="Calibri"/>
                        </a:rPr>
                        <a:t>scarring</a:t>
                      </a:r>
                      <a:endParaRPr sz="2000">
                        <a:latin typeface="Calibri"/>
                        <a:cs typeface="Calibri"/>
                      </a:endParaRPr>
                    </a:p>
                  </a:txBody>
                  <a:tcPr marL="0" marR="0" marT="29209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38100">
                      <a:solidFill>
                        <a:srgbClr val="FFFFFF"/>
                      </a:solidFill>
                      <a:prstDash val="soli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  <a:solidFill>
                      <a:srgbClr val="CACACA"/>
                    </a:solidFill>
                  </a:tcPr>
                </a:tc>
                <a:tc>
                  <a:txBody>
                    <a:bodyPr/>
                    <a:lstStyle/>
                    <a:p>
                      <a:pPr marL="607060" indent="-514984">
                        <a:lnSpc>
                          <a:spcPct val="100000"/>
                        </a:lnSpc>
                        <a:spcBef>
                          <a:spcPts val="229"/>
                        </a:spcBef>
                        <a:buAutoNum type="arabicPeriod"/>
                        <a:tabLst>
                          <a:tab pos="607060" algn="l"/>
                        </a:tabLst>
                      </a:pPr>
                      <a:r>
                        <a:rPr sz="2000" spc="-10" dirty="0">
                          <a:latin typeface="Calibri"/>
                          <a:cs typeface="Calibri"/>
                        </a:rPr>
                        <a:t>Greater</a:t>
                      </a:r>
                      <a:r>
                        <a:rPr sz="2000" spc="-55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2000" dirty="0">
                          <a:latin typeface="Calibri"/>
                          <a:cs typeface="Calibri"/>
                        </a:rPr>
                        <a:t>tensile</a:t>
                      </a:r>
                      <a:r>
                        <a:rPr sz="2000" spc="-55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2000" spc="-10" dirty="0">
                          <a:latin typeface="Calibri"/>
                          <a:cs typeface="Calibri"/>
                        </a:rPr>
                        <a:t>strength</a:t>
                      </a:r>
                      <a:endParaRPr sz="2000">
                        <a:latin typeface="Calibri"/>
                        <a:cs typeface="Calibri"/>
                      </a:endParaRPr>
                    </a:p>
                    <a:p>
                      <a:pPr marL="607695" marR="558165" indent="-515620">
                        <a:lnSpc>
                          <a:spcPct val="100000"/>
                        </a:lnSpc>
                        <a:spcBef>
                          <a:spcPts val="5"/>
                        </a:spcBef>
                        <a:buAutoNum type="arabicPeriod"/>
                        <a:tabLst>
                          <a:tab pos="607695" algn="l"/>
                        </a:tabLst>
                      </a:pPr>
                      <a:r>
                        <a:rPr sz="2000" dirty="0">
                          <a:latin typeface="Calibri"/>
                          <a:cs typeface="Calibri"/>
                        </a:rPr>
                        <a:t>Easier</a:t>
                      </a:r>
                      <a:r>
                        <a:rPr sz="2000" spc="-50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2000" dirty="0">
                          <a:latin typeface="Calibri"/>
                          <a:cs typeface="Calibri"/>
                        </a:rPr>
                        <a:t>handling</a:t>
                      </a:r>
                      <a:r>
                        <a:rPr sz="2000" spc="-70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2000" dirty="0">
                          <a:latin typeface="Calibri"/>
                          <a:cs typeface="Calibri"/>
                        </a:rPr>
                        <a:t>–</a:t>
                      </a:r>
                      <a:r>
                        <a:rPr sz="2000" spc="-55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2000" dirty="0">
                          <a:latin typeface="Calibri"/>
                          <a:cs typeface="Calibri"/>
                        </a:rPr>
                        <a:t>flexibility</a:t>
                      </a:r>
                      <a:r>
                        <a:rPr sz="2000" spc="-35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2000" spc="-25" dirty="0">
                          <a:latin typeface="Calibri"/>
                          <a:cs typeface="Calibri"/>
                        </a:rPr>
                        <a:t>and </a:t>
                      </a:r>
                      <a:r>
                        <a:rPr sz="2000" spc="-10" dirty="0">
                          <a:latin typeface="Calibri"/>
                          <a:cs typeface="Calibri"/>
                        </a:rPr>
                        <a:t>pliability</a:t>
                      </a:r>
                      <a:endParaRPr sz="2000">
                        <a:latin typeface="Calibri"/>
                        <a:cs typeface="Calibri"/>
                      </a:endParaRPr>
                    </a:p>
                    <a:p>
                      <a:pPr marL="607695" marR="246379" indent="-515620">
                        <a:lnSpc>
                          <a:spcPct val="100000"/>
                        </a:lnSpc>
                        <a:buAutoNum type="arabicPeriod"/>
                        <a:tabLst>
                          <a:tab pos="607695" algn="l"/>
                        </a:tabLst>
                      </a:pPr>
                      <a:r>
                        <a:rPr sz="2000" dirty="0">
                          <a:latin typeface="Calibri"/>
                          <a:cs typeface="Calibri"/>
                        </a:rPr>
                        <a:t>Better</a:t>
                      </a:r>
                      <a:r>
                        <a:rPr sz="2000" spc="-50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2000" dirty="0">
                          <a:latin typeface="Calibri"/>
                          <a:cs typeface="Calibri"/>
                        </a:rPr>
                        <a:t>knot</a:t>
                      </a:r>
                      <a:r>
                        <a:rPr sz="2000" spc="-70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2000" dirty="0">
                          <a:latin typeface="Calibri"/>
                          <a:cs typeface="Calibri"/>
                        </a:rPr>
                        <a:t>security</a:t>
                      </a:r>
                      <a:r>
                        <a:rPr sz="2000" spc="-50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2000" dirty="0">
                          <a:latin typeface="Calibri"/>
                          <a:cs typeface="Calibri"/>
                        </a:rPr>
                        <a:t>–</a:t>
                      </a:r>
                      <a:r>
                        <a:rPr sz="2000" spc="-55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2000" spc="-10" dirty="0">
                          <a:latin typeface="Calibri"/>
                          <a:cs typeface="Calibri"/>
                        </a:rPr>
                        <a:t>fewer</a:t>
                      </a:r>
                      <a:r>
                        <a:rPr sz="2000" spc="-50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2000" spc="-10" dirty="0">
                          <a:latin typeface="Calibri"/>
                          <a:cs typeface="Calibri"/>
                        </a:rPr>
                        <a:t>knots needed</a:t>
                      </a:r>
                      <a:endParaRPr sz="2000">
                        <a:latin typeface="Calibri"/>
                        <a:cs typeface="Calibri"/>
                      </a:endParaRPr>
                    </a:p>
                  </a:txBody>
                  <a:tcPr marL="0" marR="0" marT="29209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38100">
                      <a:solidFill>
                        <a:srgbClr val="FFFFFF"/>
                      </a:solidFill>
                      <a:prstDash val="soli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  <a:solidFill>
                      <a:srgbClr val="CACAC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1744980">
                <a:tc>
                  <a:txBody>
                    <a:bodyPr/>
                    <a:lstStyle/>
                    <a:p>
                      <a:pPr marL="91440">
                        <a:lnSpc>
                          <a:spcPct val="100000"/>
                        </a:lnSpc>
                        <a:spcBef>
                          <a:spcPts val="245"/>
                        </a:spcBef>
                      </a:pPr>
                      <a:r>
                        <a:rPr sz="1800" b="1" spc="-10" dirty="0">
                          <a:latin typeface="Calibri"/>
                          <a:cs typeface="Calibri"/>
                        </a:rPr>
                        <a:t>Disadvantages</a:t>
                      </a:r>
                      <a:endParaRPr sz="1800">
                        <a:latin typeface="Calibri"/>
                        <a:cs typeface="Calibri"/>
                      </a:endParaRPr>
                    </a:p>
                  </a:txBody>
                  <a:tcPr marL="0" marR="0" marT="31115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  <a:solidFill>
                      <a:srgbClr val="E7E7E7"/>
                    </a:solidFill>
                  </a:tcPr>
                </a:tc>
                <a:tc>
                  <a:txBody>
                    <a:bodyPr/>
                    <a:lstStyle/>
                    <a:p>
                      <a:pPr marL="606425" indent="-514984">
                        <a:lnSpc>
                          <a:spcPct val="100000"/>
                        </a:lnSpc>
                        <a:spcBef>
                          <a:spcPts val="235"/>
                        </a:spcBef>
                        <a:buAutoNum type="arabicPeriod"/>
                        <a:tabLst>
                          <a:tab pos="606425" algn="l"/>
                        </a:tabLst>
                      </a:pPr>
                      <a:r>
                        <a:rPr sz="2000" dirty="0">
                          <a:latin typeface="Calibri"/>
                          <a:cs typeface="Calibri"/>
                        </a:rPr>
                        <a:t>Easy</a:t>
                      </a:r>
                      <a:r>
                        <a:rPr sz="2000" spc="-60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2000" dirty="0">
                          <a:latin typeface="Calibri"/>
                          <a:cs typeface="Calibri"/>
                        </a:rPr>
                        <a:t>to</a:t>
                      </a:r>
                      <a:r>
                        <a:rPr sz="2000" spc="-60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2000" dirty="0">
                          <a:latin typeface="Calibri"/>
                          <a:cs typeface="Calibri"/>
                        </a:rPr>
                        <a:t>damage</a:t>
                      </a:r>
                      <a:r>
                        <a:rPr sz="2000" spc="-65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2000" dirty="0">
                          <a:latin typeface="Calibri"/>
                          <a:cs typeface="Calibri"/>
                        </a:rPr>
                        <a:t>from</a:t>
                      </a:r>
                      <a:r>
                        <a:rPr sz="2000" spc="-55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2000" spc="-10" dirty="0">
                          <a:latin typeface="Calibri"/>
                          <a:cs typeface="Calibri"/>
                        </a:rPr>
                        <a:t>forceps</a:t>
                      </a:r>
                      <a:r>
                        <a:rPr sz="2000" spc="-75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2000" spc="-20" dirty="0">
                          <a:latin typeface="Calibri"/>
                          <a:cs typeface="Calibri"/>
                        </a:rPr>
                        <a:t>grip</a:t>
                      </a:r>
                      <a:endParaRPr sz="2000">
                        <a:latin typeface="Calibri"/>
                        <a:cs typeface="Calibri"/>
                      </a:endParaRPr>
                    </a:p>
                    <a:p>
                      <a:pPr marL="606425" indent="-514984">
                        <a:lnSpc>
                          <a:spcPct val="100000"/>
                        </a:lnSpc>
                        <a:buAutoNum type="arabicPeriod"/>
                        <a:tabLst>
                          <a:tab pos="606425" algn="l"/>
                        </a:tabLst>
                      </a:pPr>
                      <a:r>
                        <a:rPr sz="2000" dirty="0">
                          <a:latin typeface="Calibri"/>
                          <a:cs typeface="Calibri"/>
                        </a:rPr>
                        <a:t>Less</a:t>
                      </a:r>
                      <a:r>
                        <a:rPr sz="2000" spc="-20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2000" dirty="0">
                          <a:latin typeface="Calibri"/>
                          <a:cs typeface="Calibri"/>
                        </a:rPr>
                        <a:t>knot</a:t>
                      </a:r>
                      <a:r>
                        <a:rPr sz="2000" spc="-25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2000" spc="-10" dirty="0">
                          <a:latin typeface="Calibri"/>
                          <a:cs typeface="Calibri"/>
                        </a:rPr>
                        <a:t>security</a:t>
                      </a:r>
                      <a:endParaRPr sz="2000">
                        <a:latin typeface="Calibri"/>
                        <a:cs typeface="Calibri"/>
                      </a:endParaRPr>
                    </a:p>
                    <a:p>
                      <a:pPr marL="606425" indent="-514984">
                        <a:lnSpc>
                          <a:spcPct val="100000"/>
                        </a:lnSpc>
                        <a:buAutoNum type="arabicPeriod"/>
                        <a:tabLst>
                          <a:tab pos="606425" algn="l"/>
                        </a:tabLst>
                      </a:pPr>
                      <a:r>
                        <a:rPr sz="2000" dirty="0">
                          <a:latin typeface="Calibri"/>
                          <a:cs typeface="Calibri"/>
                        </a:rPr>
                        <a:t>Difficult</a:t>
                      </a:r>
                      <a:r>
                        <a:rPr sz="2000" spc="-80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2000" spc="-10" dirty="0">
                          <a:latin typeface="Calibri"/>
                          <a:cs typeface="Calibri"/>
                        </a:rPr>
                        <a:t>handling</a:t>
                      </a:r>
                      <a:endParaRPr sz="2000">
                        <a:latin typeface="Calibri"/>
                        <a:cs typeface="Calibri"/>
                      </a:endParaRPr>
                    </a:p>
                    <a:p>
                      <a:pPr marL="606425" indent="-514984">
                        <a:lnSpc>
                          <a:spcPct val="100000"/>
                        </a:lnSpc>
                        <a:buAutoNum type="arabicPeriod"/>
                        <a:tabLst>
                          <a:tab pos="606425" algn="l"/>
                        </a:tabLst>
                      </a:pPr>
                      <a:r>
                        <a:rPr sz="2000" dirty="0">
                          <a:latin typeface="Calibri"/>
                          <a:cs typeface="Calibri"/>
                        </a:rPr>
                        <a:t>Less</a:t>
                      </a:r>
                      <a:r>
                        <a:rPr sz="2000" spc="-60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2000" dirty="0">
                          <a:latin typeface="Calibri"/>
                          <a:cs typeface="Calibri"/>
                        </a:rPr>
                        <a:t>tensile</a:t>
                      </a:r>
                      <a:r>
                        <a:rPr sz="2000" spc="-50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2000" spc="-10" dirty="0">
                          <a:latin typeface="Calibri"/>
                          <a:cs typeface="Calibri"/>
                        </a:rPr>
                        <a:t>strength</a:t>
                      </a:r>
                      <a:endParaRPr sz="2000">
                        <a:latin typeface="Calibri"/>
                        <a:cs typeface="Calibri"/>
                      </a:endParaRPr>
                    </a:p>
                  </a:txBody>
                  <a:tcPr marL="0" marR="0" marT="29845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  <a:solidFill>
                      <a:srgbClr val="E7E7E7"/>
                    </a:solidFill>
                  </a:tcPr>
                </a:tc>
                <a:tc>
                  <a:txBody>
                    <a:bodyPr/>
                    <a:lstStyle/>
                    <a:p>
                      <a:pPr marL="605155" marR="688340" indent="-513080" algn="just">
                        <a:lnSpc>
                          <a:spcPct val="100000"/>
                        </a:lnSpc>
                        <a:spcBef>
                          <a:spcPts val="235"/>
                        </a:spcBef>
                        <a:buAutoNum type="arabicPeriod"/>
                        <a:tabLst>
                          <a:tab pos="607695" algn="l"/>
                        </a:tabLst>
                      </a:pPr>
                      <a:r>
                        <a:rPr sz="2000" dirty="0">
                          <a:latin typeface="Calibri"/>
                          <a:cs typeface="Calibri"/>
                        </a:rPr>
                        <a:t>More</a:t>
                      </a:r>
                      <a:r>
                        <a:rPr sz="2000" spc="-65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2000" dirty="0">
                          <a:latin typeface="Calibri"/>
                          <a:cs typeface="Calibri"/>
                        </a:rPr>
                        <a:t>tissue</a:t>
                      </a:r>
                      <a:r>
                        <a:rPr sz="2000" spc="-35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2000" dirty="0">
                          <a:latin typeface="Calibri"/>
                          <a:cs typeface="Calibri"/>
                        </a:rPr>
                        <a:t>drag,</a:t>
                      </a:r>
                      <a:r>
                        <a:rPr sz="2000" spc="-80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2000" dirty="0">
                          <a:latin typeface="Calibri"/>
                          <a:cs typeface="Calibri"/>
                        </a:rPr>
                        <a:t>trauma</a:t>
                      </a:r>
                      <a:r>
                        <a:rPr sz="2000" spc="-55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2000" spc="-25" dirty="0">
                          <a:latin typeface="Calibri"/>
                          <a:cs typeface="Calibri"/>
                        </a:rPr>
                        <a:t>and 	</a:t>
                      </a:r>
                      <a:r>
                        <a:rPr sz="2000" dirty="0">
                          <a:latin typeface="Calibri"/>
                          <a:cs typeface="Calibri"/>
                        </a:rPr>
                        <a:t>scarring</a:t>
                      </a:r>
                      <a:r>
                        <a:rPr sz="2000" spc="-55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2000" spc="-10" dirty="0">
                          <a:latin typeface="Calibri"/>
                          <a:cs typeface="Calibri"/>
                        </a:rPr>
                        <a:t>except</a:t>
                      </a:r>
                      <a:r>
                        <a:rPr sz="2000" spc="-55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2000" dirty="0">
                          <a:latin typeface="Calibri"/>
                          <a:cs typeface="Calibri"/>
                        </a:rPr>
                        <a:t>when</a:t>
                      </a:r>
                      <a:r>
                        <a:rPr sz="2000" spc="-55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2000" spc="-10" dirty="0">
                          <a:latin typeface="Calibri"/>
                          <a:cs typeface="Calibri"/>
                        </a:rPr>
                        <a:t>coated</a:t>
                      </a:r>
                      <a:endParaRPr sz="2000">
                        <a:latin typeface="Calibri"/>
                        <a:cs typeface="Calibri"/>
                      </a:endParaRPr>
                    </a:p>
                    <a:p>
                      <a:pPr marL="605155" marR="185420" indent="-513080" algn="just">
                        <a:lnSpc>
                          <a:spcPct val="100000"/>
                        </a:lnSpc>
                        <a:buAutoNum type="arabicPeriod"/>
                        <a:tabLst>
                          <a:tab pos="607695" algn="l"/>
                        </a:tabLst>
                      </a:pPr>
                      <a:r>
                        <a:rPr sz="2000" dirty="0">
                          <a:latin typeface="Calibri"/>
                          <a:cs typeface="Calibri"/>
                        </a:rPr>
                        <a:t>Capillary</a:t>
                      </a:r>
                      <a:r>
                        <a:rPr sz="2000" spc="-55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2000" dirty="0">
                          <a:latin typeface="Calibri"/>
                          <a:cs typeface="Calibri"/>
                        </a:rPr>
                        <a:t>action,</a:t>
                      </a:r>
                      <a:r>
                        <a:rPr sz="2000" spc="-65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2000" spc="-10" dirty="0">
                          <a:latin typeface="Calibri"/>
                          <a:cs typeface="Calibri"/>
                        </a:rPr>
                        <a:t>interstices</a:t>
                      </a:r>
                      <a:r>
                        <a:rPr sz="2000" spc="-30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2000" dirty="0">
                          <a:latin typeface="Calibri"/>
                          <a:cs typeface="Calibri"/>
                        </a:rPr>
                        <a:t>–</a:t>
                      </a:r>
                      <a:r>
                        <a:rPr sz="2000" spc="-60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2000" spc="-20" dirty="0">
                          <a:latin typeface="Calibri"/>
                          <a:cs typeface="Calibri"/>
                        </a:rPr>
                        <a:t>more 	</a:t>
                      </a:r>
                      <a:r>
                        <a:rPr sz="2000" dirty="0">
                          <a:latin typeface="Calibri"/>
                          <a:cs typeface="Calibri"/>
                        </a:rPr>
                        <a:t>likely</a:t>
                      </a:r>
                      <a:r>
                        <a:rPr sz="2000" spc="-65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2000" dirty="0">
                          <a:latin typeface="Calibri"/>
                          <a:cs typeface="Calibri"/>
                        </a:rPr>
                        <a:t>microbial</a:t>
                      </a:r>
                      <a:r>
                        <a:rPr sz="2000" spc="-60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2000" spc="-10" dirty="0">
                          <a:latin typeface="Calibri"/>
                          <a:cs typeface="Calibri"/>
                        </a:rPr>
                        <a:t>infection</a:t>
                      </a:r>
                      <a:r>
                        <a:rPr sz="2000" spc="-60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2000" dirty="0">
                          <a:latin typeface="Calibri"/>
                          <a:cs typeface="Calibri"/>
                        </a:rPr>
                        <a:t>and</a:t>
                      </a:r>
                      <a:r>
                        <a:rPr sz="2000" spc="-85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2000" spc="-10" dirty="0">
                          <a:latin typeface="Calibri"/>
                          <a:cs typeface="Calibri"/>
                        </a:rPr>
                        <a:t>sinus 	formation</a:t>
                      </a:r>
                      <a:endParaRPr sz="2000">
                        <a:latin typeface="Calibri"/>
                        <a:cs typeface="Calibri"/>
                      </a:endParaRPr>
                    </a:p>
                  </a:txBody>
                  <a:tcPr marL="0" marR="0" marT="29845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  <a:solidFill>
                      <a:srgbClr val="E7E7E7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</a:tbl>
          </a:graphicData>
        </a:graphic>
      </p:graphicFrame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0" y="0"/>
            <a:ext cx="12192000" cy="6858000"/>
          </a:xfrm>
          <a:custGeom>
            <a:avLst/>
            <a:gdLst/>
            <a:ahLst/>
            <a:cxnLst/>
            <a:rect l="l" t="t" r="r" b="b"/>
            <a:pathLst>
              <a:path w="12192000" h="6858000">
                <a:moveTo>
                  <a:pt x="12192000" y="0"/>
                </a:moveTo>
                <a:lnTo>
                  <a:pt x="0" y="0"/>
                </a:lnTo>
                <a:lnTo>
                  <a:pt x="0" y="6858000"/>
                </a:lnTo>
                <a:lnTo>
                  <a:pt x="12192000" y="6858000"/>
                </a:lnTo>
                <a:lnTo>
                  <a:pt x="12192000" y="0"/>
                </a:lnTo>
                <a:close/>
              </a:path>
            </a:pathLst>
          </a:custGeom>
          <a:solidFill>
            <a:srgbClr val="F1F1F1"/>
          </a:solidFill>
        </p:spPr>
        <p:txBody>
          <a:bodyPr wrap="square" lIns="0" tIns="0" rIns="0" bIns="0" rtlCol="0"/>
          <a:lstStyle/>
          <a:p>
            <a:endParaRPr/>
          </a:p>
        </p:txBody>
      </p:sp>
      <p:grpSp>
        <p:nvGrpSpPr>
          <p:cNvPr id="3" name="object 3"/>
          <p:cNvGrpSpPr/>
          <p:nvPr/>
        </p:nvGrpSpPr>
        <p:grpSpPr>
          <a:xfrm>
            <a:off x="4564393" y="12699"/>
            <a:ext cx="7627620" cy="6845300"/>
            <a:chOff x="4564393" y="12699"/>
            <a:chExt cx="7627620" cy="6845300"/>
          </a:xfrm>
        </p:grpSpPr>
        <p:pic>
          <p:nvPicPr>
            <p:cNvPr id="4" name="object 4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10754867" y="6359652"/>
              <a:ext cx="880872" cy="339852"/>
            </a:xfrm>
            <a:prstGeom prst="rect">
              <a:avLst/>
            </a:prstGeom>
          </p:spPr>
        </p:pic>
        <p:pic>
          <p:nvPicPr>
            <p:cNvPr id="5" name="object 5"/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6134100" y="12699"/>
              <a:ext cx="6057900" cy="6845300"/>
            </a:xfrm>
            <a:prstGeom prst="rect">
              <a:avLst/>
            </a:prstGeom>
          </p:spPr>
        </p:pic>
        <p:pic>
          <p:nvPicPr>
            <p:cNvPr id="6" name="object 6"/>
            <p:cNvPicPr/>
            <p:nvPr/>
          </p:nvPicPr>
          <p:blipFill>
            <a:blip r:embed="rId4" cstate="print"/>
            <a:stretch>
              <a:fillRect/>
            </a:stretch>
          </p:blipFill>
          <p:spPr>
            <a:xfrm>
              <a:off x="10754867" y="6359652"/>
              <a:ext cx="880872" cy="339852"/>
            </a:xfrm>
            <a:prstGeom prst="rect">
              <a:avLst/>
            </a:prstGeom>
          </p:spPr>
        </p:pic>
        <p:pic>
          <p:nvPicPr>
            <p:cNvPr id="7" name="object 7"/>
            <p:cNvPicPr/>
            <p:nvPr/>
          </p:nvPicPr>
          <p:blipFill>
            <a:blip r:embed="rId5" cstate="print"/>
            <a:stretch>
              <a:fillRect/>
            </a:stretch>
          </p:blipFill>
          <p:spPr>
            <a:xfrm>
              <a:off x="10773155" y="6376415"/>
              <a:ext cx="1237488" cy="333756"/>
            </a:xfrm>
            <a:prstGeom prst="rect">
              <a:avLst/>
            </a:prstGeom>
          </p:spPr>
        </p:pic>
        <p:pic>
          <p:nvPicPr>
            <p:cNvPr id="8" name="object 8"/>
            <p:cNvPicPr/>
            <p:nvPr/>
          </p:nvPicPr>
          <p:blipFill>
            <a:blip r:embed="rId6" cstate="print"/>
            <a:stretch>
              <a:fillRect/>
            </a:stretch>
          </p:blipFill>
          <p:spPr>
            <a:xfrm>
              <a:off x="4564393" y="243727"/>
              <a:ext cx="3474706" cy="3467099"/>
            </a:xfrm>
            <a:prstGeom prst="rect">
              <a:avLst/>
            </a:prstGeom>
          </p:spPr>
        </p:pic>
        <p:pic>
          <p:nvPicPr>
            <p:cNvPr id="9" name="object 9"/>
            <p:cNvPicPr/>
            <p:nvPr/>
          </p:nvPicPr>
          <p:blipFill>
            <a:blip r:embed="rId7" cstate="print"/>
            <a:stretch>
              <a:fillRect/>
            </a:stretch>
          </p:blipFill>
          <p:spPr>
            <a:xfrm>
              <a:off x="4564393" y="243727"/>
              <a:ext cx="3474706" cy="3467099"/>
            </a:xfrm>
            <a:prstGeom prst="rect">
              <a:avLst/>
            </a:prstGeom>
          </p:spPr>
        </p:pic>
        <p:sp>
          <p:nvSpPr>
            <p:cNvPr id="10" name="object 10"/>
            <p:cNvSpPr/>
            <p:nvPr/>
          </p:nvSpPr>
          <p:spPr>
            <a:xfrm>
              <a:off x="11728703" y="6385559"/>
              <a:ext cx="288290" cy="288290"/>
            </a:xfrm>
            <a:custGeom>
              <a:avLst/>
              <a:gdLst/>
              <a:ahLst/>
              <a:cxnLst/>
              <a:rect l="l" t="t" r="r" b="b"/>
              <a:pathLst>
                <a:path w="288290" h="288290">
                  <a:moveTo>
                    <a:pt x="144018" y="0"/>
                  </a:moveTo>
                  <a:lnTo>
                    <a:pt x="98511" y="7342"/>
                  </a:lnTo>
                  <a:lnTo>
                    <a:pt x="58978" y="27786"/>
                  </a:lnTo>
                  <a:lnTo>
                    <a:pt x="27797" y="58962"/>
                  </a:lnTo>
                  <a:lnTo>
                    <a:pt x="7345" y="98496"/>
                  </a:lnTo>
                  <a:lnTo>
                    <a:pt x="0" y="144017"/>
                  </a:lnTo>
                  <a:lnTo>
                    <a:pt x="7345" y="189539"/>
                  </a:lnTo>
                  <a:lnTo>
                    <a:pt x="27797" y="229073"/>
                  </a:lnTo>
                  <a:lnTo>
                    <a:pt x="58978" y="260249"/>
                  </a:lnTo>
                  <a:lnTo>
                    <a:pt x="98511" y="280693"/>
                  </a:lnTo>
                  <a:lnTo>
                    <a:pt x="144018" y="288035"/>
                  </a:lnTo>
                  <a:lnTo>
                    <a:pt x="189524" y="280693"/>
                  </a:lnTo>
                  <a:lnTo>
                    <a:pt x="229057" y="260249"/>
                  </a:lnTo>
                  <a:lnTo>
                    <a:pt x="260238" y="229073"/>
                  </a:lnTo>
                  <a:lnTo>
                    <a:pt x="280690" y="189539"/>
                  </a:lnTo>
                  <a:lnTo>
                    <a:pt x="288036" y="144017"/>
                  </a:lnTo>
                  <a:lnTo>
                    <a:pt x="280690" y="98496"/>
                  </a:lnTo>
                  <a:lnTo>
                    <a:pt x="260238" y="58962"/>
                  </a:lnTo>
                  <a:lnTo>
                    <a:pt x="229057" y="27786"/>
                  </a:lnTo>
                  <a:lnTo>
                    <a:pt x="189524" y="7342"/>
                  </a:lnTo>
                  <a:lnTo>
                    <a:pt x="144018" y="0"/>
                  </a:lnTo>
                  <a:close/>
                </a:path>
              </a:pathLst>
            </a:custGeom>
            <a:solidFill>
              <a:srgbClr val="0000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11" name="object 11"/>
          <p:cNvSpPr txBox="1"/>
          <p:nvPr/>
        </p:nvSpPr>
        <p:spPr>
          <a:xfrm>
            <a:off x="9375140" y="2142871"/>
            <a:ext cx="2380615" cy="1915795"/>
          </a:xfrm>
          <a:prstGeom prst="rect">
            <a:avLst/>
          </a:prstGeom>
        </p:spPr>
        <p:txBody>
          <a:bodyPr vert="horz" wrap="square" lIns="0" tIns="90170" rIns="0" bIns="0" rtlCol="0">
            <a:spAutoFit/>
          </a:bodyPr>
          <a:lstStyle/>
          <a:p>
            <a:pPr marL="12700" marR="5080" indent="752475">
              <a:lnSpc>
                <a:spcPts val="4860"/>
              </a:lnSpc>
              <a:spcBef>
                <a:spcPts val="710"/>
              </a:spcBef>
            </a:pPr>
            <a:r>
              <a:rPr sz="4500" b="1" spc="-190" dirty="0">
                <a:solidFill>
                  <a:srgbClr val="FFFFFF"/>
                </a:solidFill>
                <a:latin typeface="Corbel"/>
                <a:cs typeface="Corbel"/>
              </a:rPr>
              <a:t>Tensile </a:t>
            </a:r>
            <a:r>
              <a:rPr sz="4500" b="1" spc="-150" dirty="0">
                <a:solidFill>
                  <a:srgbClr val="FFFFFF"/>
                </a:solidFill>
                <a:latin typeface="Corbel"/>
                <a:cs typeface="Corbel"/>
              </a:rPr>
              <a:t>Behaviour</a:t>
            </a:r>
            <a:endParaRPr sz="4500" dirty="0">
              <a:latin typeface="Corbel"/>
              <a:cs typeface="Corbel"/>
            </a:endParaRPr>
          </a:p>
          <a:p>
            <a:pPr marL="631190">
              <a:lnSpc>
                <a:spcPct val="100000"/>
              </a:lnSpc>
              <a:spcBef>
                <a:spcPts val="1670"/>
              </a:spcBef>
            </a:pPr>
            <a:r>
              <a:rPr sz="2400" dirty="0">
                <a:solidFill>
                  <a:srgbClr val="FFFFFF"/>
                </a:solidFill>
                <a:latin typeface="Calibri"/>
                <a:cs typeface="Calibri"/>
              </a:rPr>
              <a:t>Plastic,</a:t>
            </a:r>
            <a:r>
              <a:rPr sz="2400" spc="-70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2400" spc="-10" dirty="0">
                <a:solidFill>
                  <a:srgbClr val="FFFFFF"/>
                </a:solidFill>
                <a:latin typeface="Calibri"/>
                <a:cs typeface="Calibri"/>
              </a:rPr>
              <a:t>Elastic</a:t>
            </a:r>
            <a:endParaRPr sz="2400" dirty="0">
              <a:latin typeface="Calibri"/>
              <a:cs typeface="Calibri"/>
            </a:endParaRPr>
          </a:p>
        </p:txBody>
      </p:sp>
      <p:sp>
        <p:nvSpPr>
          <p:cNvPr id="13" name="object 13"/>
          <p:cNvSpPr txBox="1">
            <a:spLocks noGrp="1"/>
          </p:cNvSpPr>
          <p:nvPr>
            <p:ph type="sldNum" sz="quarter" idx="7"/>
          </p:nvPr>
        </p:nvSpPr>
        <p:spPr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38100">
              <a:lnSpc>
                <a:spcPts val="1045"/>
              </a:lnSpc>
            </a:pPr>
            <a:fld id="{81D60167-4931-47E6-BA6A-407CBD079E47}" type="slidenum">
              <a:rPr spc="-25" dirty="0"/>
              <a:t>16</a:t>
            </a:fld>
            <a:endParaRPr spc="-25" dirty="0"/>
          </a:p>
        </p:txBody>
      </p:sp>
      <p:sp>
        <p:nvSpPr>
          <p:cNvPr id="12" name="object 12"/>
          <p:cNvSpPr txBox="1"/>
          <p:nvPr/>
        </p:nvSpPr>
        <p:spPr>
          <a:xfrm>
            <a:off x="337515" y="1075131"/>
            <a:ext cx="4268470" cy="5382260"/>
          </a:xfrm>
          <a:prstGeom prst="rect">
            <a:avLst/>
          </a:prstGeom>
        </p:spPr>
        <p:txBody>
          <a:bodyPr vert="horz" wrap="square" lIns="0" tIns="49530" rIns="0" bIns="0" rtlCol="0">
            <a:spAutoFit/>
          </a:bodyPr>
          <a:lstStyle/>
          <a:p>
            <a:pPr marL="279400" marR="184150" indent="-266700">
              <a:lnSpc>
                <a:spcPct val="90000"/>
              </a:lnSpc>
              <a:spcBef>
                <a:spcPts val="390"/>
              </a:spcBef>
              <a:buFont typeface="Arial MT"/>
              <a:buChar char="•"/>
              <a:tabLst>
                <a:tab pos="279400" algn="l"/>
              </a:tabLst>
            </a:pPr>
            <a:r>
              <a:rPr sz="2400" dirty="0">
                <a:solidFill>
                  <a:srgbClr val="404040"/>
                </a:solidFill>
                <a:latin typeface="Calibri"/>
                <a:cs typeface="Calibri"/>
              </a:rPr>
              <a:t>Sutures</a:t>
            </a:r>
            <a:r>
              <a:rPr sz="2400" spc="-45" dirty="0">
                <a:solidFill>
                  <a:srgbClr val="404040"/>
                </a:solidFill>
                <a:latin typeface="Calibri"/>
                <a:cs typeface="Calibri"/>
              </a:rPr>
              <a:t> </a:t>
            </a:r>
            <a:r>
              <a:rPr sz="2400" dirty="0">
                <a:solidFill>
                  <a:srgbClr val="404040"/>
                </a:solidFill>
                <a:latin typeface="Calibri"/>
                <a:cs typeface="Calibri"/>
              </a:rPr>
              <a:t>can</a:t>
            </a:r>
            <a:r>
              <a:rPr sz="2400" spc="-55" dirty="0">
                <a:solidFill>
                  <a:srgbClr val="404040"/>
                </a:solidFill>
                <a:latin typeface="Calibri"/>
                <a:cs typeface="Calibri"/>
              </a:rPr>
              <a:t> </a:t>
            </a:r>
            <a:r>
              <a:rPr sz="2400" dirty="0">
                <a:solidFill>
                  <a:srgbClr val="404040"/>
                </a:solidFill>
                <a:latin typeface="Calibri"/>
                <a:cs typeface="Calibri"/>
              </a:rPr>
              <a:t>be</a:t>
            </a:r>
            <a:r>
              <a:rPr sz="2400" spc="-40" dirty="0">
                <a:solidFill>
                  <a:srgbClr val="404040"/>
                </a:solidFill>
                <a:latin typeface="Calibri"/>
                <a:cs typeface="Calibri"/>
              </a:rPr>
              <a:t> </a:t>
            </a:r>
            <a:r>
              <a:rPr sz="2400" spc="-10" dirty="0">
                <a:solidFill>
                  <a:srgbClr val="404040"/>
                </a:solidFill>
                <a:latin typeface="Calibri"/>
                <a:cs typeface="Calibri"/>
              </a:rPr>
              <a:t>classified </a:t>
            </a:r>
            <a:r>
              <a:rPr sz="2400" dirty="0">
                <a:solidFill>
                  <a:srgbClr val="404040"/>
                </a:solidFill>
                <a:latin typeface="Calibri"/>
                <a:cs typeface="Calibri"/>
              </a:rPr>
              <a:t>according</a:t>
            </a:r>
            <a:r>
              <a:rPr sz="2400" spc="-75" dirty="0">
                <a:solidFill>
                  <a:srgbClr val="404040"/>
                </a:solidFill>
                <a:latin typeface="Calibri"/>
                <a:cs typeface="Calibri"/>
              </a:rPr>
              <a:t> </a:t>
            </a:r>
            <a:r>
              <a:rPr sz="2400" dirty="0">
                <a:solidFill>
                  <a:srgbClr val="404040"/>
                </a:solidFill>
                <a:latin typeface="Calibri"/>
                <a:cs typeface="Calibri"/>
              </a:rPr>
              <a:t>to</a:t>
            </a:r>
            <a:r>
              <a:rPr sz="2400" spc="-65" dirty="0">
                <a:solidFill>
                  <a:srgbClr val="404040"/>
                </a:solidFill>
                <a:latin typeface="Calibri"/>
                <a:cs typeface="Calibri"/>
              </a:rPr>
              <a:t> </a:t>
            </a:r>
            <a:r>
              <a:rPr sz="2400" dirty="0">
                <a:solidFill>
                  <a:srgbClr val="404040"/>
                </a:solidFill>
                <a:latin typeface="Calibri"/>
                <a:cs typeface="Calibri"/>
              </a:rPr>
              <a:t>tensile</a:t>
            </a:r>
            <a:r>
              <a:rPr sz="2400" spc="-70" dirty="0">
                <a:solidFill>
                  <a:srgbClr val="404040"/>
                </a:solidFill>
                <a:latin typeface="Calibri"/>
                <a:cs typeface="Calibri"/>
              </a:rPr>
              <a:t> </a:t>
            </a:r>
            <a:r>
              <a:rPr sz="2400" spc="-10" dirty="0">
                <a:solidFill>
                  <a:srgbClr val="404040"/>
                </a:solidFill>
                <a:latin typeface="Calibri"/>
                <a:cs typeface="Calibri"/>
              </a:rPr>
              <a:t>behaviour </a:t>
            </a:r>
            <a:r>
              <a:rPr sz="2400" dirty="0">
                <a:solidFill>
                  <a:srgbClr val="404040"/>
                </a:solidFill>
                <a:latin typeface="Calibri"/>
                <a:cs typeface="Calibri"/>
              </a:rPr>
              <a:t>into</a:t>
            </a:r>
            <a:r>
              <a:rPr sz="2400" spc="-40" dirty="0">
                <a:solidFill>
                  <a:srgbClr val="404040"/>
                </a:solidFill>
                <a:latin typeface="Calibri"/>
                <a:cs typeface="Calibri"/>
              </a:rPr>
              <a:t> </a:t>
            </a:r>
            <a:r>
              <a:rPr sz="2400" dirty="0">
                <a:solidFill>
                  <a:srgbClr val="404040"/>
                </a:solidFill>
                <a:latin typeface="Calibri"/>
                <a:cs typeface="Calibri"/>
              </a:rPr>
              <a:t>elastic</a:t>
            </a:r>
            <a:r>
              <a:rPr sz="2400" spc="-55" dirty="0">
                <a:solidFill>
                  <a:srgbClr val="404040"/>
                </a:solidFill>
                <a:latin typeface="Calibri"/>
                <a:cs typeface="Calibri"/>
              </a:rPr>
              <a:t> </a:t>
            </a:r>
            <a:r>
              <a:rPr sz="2400" spc="-10" dirty="0">
                <a:solidFill>
                  <a:srgbClr val="404040"/>
                </a:solidFill>
                <a:latin typeface="Calibri"/>
                <a:cs typeface="Calibri"/>
              </a:rPr>
              <a:t>(high-</a:t>
            </a:r>
            <a:r>
              <a:rPr sz="2400" dirty="0">
                <a:solidFill>
                  <a:srgbClr val="404040"/>
                </a:solidFill>
                <a:latin typeface="Calibri"/>
                <a:cs typeface="Calibri"/>
              </a:rPr>
              <a:t>memory)</a:t>
            </a:r>
            <a:r>
              <a:rPr sz="2400" spc="-45" dirty="0">
                <a:solidFill>
                  <a:srgbClr val="404040"/>
                </a:solidFill>
                <a:latin typeface="Calibri"/>
                <a:cs typeface="Calibri"/>
              </a:rPr>
              <a:t> </a:t>
            </a:r>
            <a:r>
              <a:rPr sz="2400" spc="-25" dirty="0">
                <a:solidFill>
                  <a:srgbClr val="404040"/>
                </a:solidFill>
                <a:latin typeface="Calibri"/>
                <a:cs typeface="Calibri"/>
              </a:rPr>
              <a:t>and </a:t>
            </a:r>
            <a:r>
              <a:rPr sz="2400" dirty="0">
                <a:solidFill>
                  <a:srgbClr val="404040"/>
                </a:solidFill>
                <a:latin typeface="Calibri"/>
                <a:cs typeface="Calibri"/>
              </a:rPr>
              <a:t>plastic</a:t>
            </a:r>
            <a:r>
              <a:rPr sz="2400" spc="-50" dirty="0">
                <a:solidFill>
                  <a:srgbClr val="404040"/>
                </a:solidFill>
                <a:latin typeface="Calibri"/>
                <a:cs typeface="Calibri"/>
              </a:rPr>
              <a:t> </a:t>
            </a:r>
            <a:r>
              <a:rPr sz="2400" spc="-10" dirty="0">
                <a:solidFill>
                  <a:srgbClr val="404040"/>
                </a:solidFill>
                <a:latin typeface="Calibri"/>
                <a:cs typeface="Calibri"/>
              </a:rPr>
              <a:t>(low-memory).</a:t>
            </a:r>
            <a:endParaRPr sz="2400">
              <a:latin typeface="Calibri"/>
              <a:cs typeface="Calibri"/>
            </a:endParaRPr>
          </a:p>
          <a:p>
            <a:pPr marL="279400" marR="5080" indent="-266700">
              <a:lnSpc>
                <a:spcPct val="90000"/>
              </a:lnSpc>
              <a:spcBef>
                <a:spcPts val="1005"/>
              </a:spcBef>
              <a:buFont typeface="Arial MT"/>
              <a:buChar char="•"/>
              <a:tabLst>
                <a:tab pos="279400" algn="l"/>
              </a:tabLst>
            </a:pPr>
            <a:r>
              <a:rPr sz="2400" dirty="0">
                <a:solidFill>
                  <a:srgbClr val="404040"/>
                </a:solidFill>
                <a:latin typeface="Calibri"/>
                <a:cs typeface="Calibri"/>
              </a:rPr>
              <a:t>Memory</a:t>
            </a:r>
            <a:r>
              <a:rPr sz="2400" spc="-55" dirty="0">
                <a:solidFill>
                  <a:srgbClr val="404040"/>
                </a:solidFill>
                <a:latin typeface="Calibri"/>
                <a:cs typeface="Calibri"/>
              </a:rPr>
              <a:t> </a:t>
            </a:r>
            <a:r>
              <a:rPr sz="2400" dirty="0">
                <a:solidFill>
                  <a:srgbClr val="404040"/>
                </a:solidFill>
                <a:latin typeface="Calibri"/>
                <a:cs typeface="Calibri"/>
              </a:rPr>
              <a:t>is</a:t>
            </a:r>
            <a:r>
              <a:rPr sz="2400" spc="-45" dirty="0">
                <a:solidFill>
                  <a:srgbClr val="404040"/>
                </a:solidFill>
                <a:latin typeface="Calibri"/>
                <a:cs typeface="Calibri"/>
              </a:rPr>
              <a:t> </a:t>
            </a:r>
            <a:r>
              <a:rPr sz="2400" dirty="0">
                <a:solidFill>
                  <a:srgbClr val="404040"/>
                </a:solidFill>
                <a:latin typeface="Calibri"/>
                <a:cs typeface="Calibri"/>
              </a:rPr>
              <a:t>defined</a:t>
            </a:r>
            <a:r>
              <a:rPr sz="2400" spc="-20" dirty="0">
                <a:solidFill>
                  <a:srgbClr val="404040"/>
                </a:solidFill>
                <a:latin typeface="Calibri"/>
                <a:cs typeface="Calibri"/>
              </a:rPr>
              <a:t> </a:t>
            </a:r>
            <a:r>
              <a:rPr sz="2400" dirty="0">
                <a:solidFill>
                  <a:srgbClr val="404040"/>
                </a:solidFill>
                <a:latin typeface="Calibri"/>
                <a:cs typeface="Calibri"/>
              </a:rPr>
              <a:t>as</a:t>
            </a:r>
            <a:r>
              <a:rPr sz="2400" spc="-25" dirty="0">
                <a:solidFill>
                  <a:srgbClr val="404040"/>
                </a:solidFill>
                <a:latin typeface="Calibri"/>
                <a:cs typeface="Calibri"/>
              </a:rPr>
              <a:t> </a:t>
            </a:r>
            <a:r>
              <a:rPr sz="2400" dirty="0">
                <a:solidFill>
                  <a:srgbClr val="404040"/>
                </a:solidFill>
                <a:latin typeface="Calibri"/>
                <a:cs typeface="Calibri"/>
              </a:rPr>
              <a:t>the</a:t>
            </a:r>
            <a:r>
              <a:rPr sz="2400" spc="-30" dirty="0">
                <a:solidFill>
                  <a:srgbClr val="404040"/>
                </a:solidFill>
                <a:latin typeface="Calibri"/>
                <a:cs typeface="Calibri"/>
              </a:rPr>
              <a:t> </a:t>
            </a:r>
            <a:r>
              <a:rPr sz="2400" spc="-10" dirty="0">
                <a:solidFill>
                  <a:srgbClr val="404040"/>
                </a:solidFill>
                <a:latin typeface="Calibri"/>
                <a:cs typeface="Calibri"/>
              </a:rPr>
              <a:t>ability </a:t>
            </a:r>
            <a:r>
              <a:rPr sz="2400" dirty="0">
                <a:solidFill>
                  <a:srgbClr val="404040"/>
                </a:solidFill>
                <a:latin typeface="Calibri"/>
                <a:cs typeface="Calibri"/>
              </a:rPr>
              <a:t>of</a:t>
            </a:r>
            <a:r>
              <a:rPr sz="2400" spc="-55" dirty="0">
                <a:solidFill>
                  <a:srgbClr val="404040"/>
                </a:solidFill>
                <a:latin typeface="Calibri"/>
                <a:cs typeface="Calibri"/>
              </a:rPr>
              <a:t> </a:t>
            </a:r>
            <a:r>
              <a:rPr sz="2400" dirty="0">
                <a:solidFill>
                  <a:srgbClr val="404040"/>
                </a:solidFill>
                <a:latin typeface="Calibri"/>
                <a:cs typeface="Calibri"/>
              </a:rPr>
              <a:t>a</a:t>
            </a:r>
            <a:r>
              <a:rPr sz="2400" spc="-50" dirty="0">
                <a:solidFill>
                  <a:srgbClr val="404040"/>
                </a:solidFill>
                <a:latin typeface="Calibri"/>
                <a:cs typeface="Calibri"/>
              </a:rPr>
              <a:t> </a:t>
            </a:r>
            <a:r>
              <a:rPr sz="2400" dirty="0">
                <a:solidFill>
                  <a:srgbClr val="404040"/>
                </a:solidFill>
                <a:latin typeface="Calibri"/>
                <a:cs typeface="Calibri"/>
              </a:rPr>
              <a:t>suture</a:t>
            </a:r>
            <a:r>
              <a:rPr sz="2400" spc="-45" dirty="0">
                <a:solidFill>
                  <a:srgbClr val="404040"/>
                </a:solidFill>
                <a:latin typeface="Calibri"/>
                <a:cs typeface="Calibri"/>
              </a:rPr>
              <a:t> </a:t>
            </a:r>
            <a:r>
              <a:rPr sz="2400" dirty="0">
                <a:solidFill>
                  <a:srgbClr val="404040"/>
                </a:solidFill>
                <a:latin typeface="Calibri"/>
                <a:cs typeface="Calibri"/>
              </a:rPr>
              <a:t>to</a:t>
            </a:r>
            <a:r>
              <a:rPr sz="2400" spc="-50" dirty="0">
                <a:solidFill>
                  <a:srgbClr val="404040"/>
                </a:solidFill>
                <a:latin typeface="Calibri"/>
                <a:cs typeface="Calibri"/>
              </a:rPr>
              <a:t> </a:t>
            </a:r>
            <a:r>
              <a:rPr sz="2400" dirty="0">
                <a:solidFill>
                  <a:srgbClr val="404040"/>
                </a:solidFill>
                <a:latin typeface="Calibri"/>
                <a:cs typeface="Calibri"/>
              </a:rPr>
              <a:t>return</a:t>
            </a:r>
            <a:r>
              <a:rPr sz="2400" spc="-50" dirty="0">
                <a:solidFill>
                  <a:srgbClr val="404040"/>
                </a:solidFill>
                <a:latin typeface="Calibri"/>
                <a:cs typeface="Calibri"/>
              </a:rPr>
              <a:t> </a:t>
            </a:r>
            <a:r>
              <a:rPr sz="2400" dirty="0">
                <a:solidFill>
                  <a:srgbClr val="404040"/>
                </a:solidFill>
                <a:latin typeface="Calibri"/>
                <a:cs typeface="Calibri"/>
              </a:rPr>
              <a:t>to</a:t>
            </a:r>
            <a:r>
              <a:rPr sz="2400" spc="-70" dirty="0">
                <a:solidFill>
                  <a:srgbClr val="404040"/>
                </a:solidFill>
                <a:latin typeface="Calibri"/>
                <a:cs typeface="Calibri"/>
              </a:rPr>
              <a:t> </a:t>
            </a:r>
            <a:r>
              <a:rPr sz="2400" spc="-25" dirty="0">
                <a:solidFill>
                  <a:srgbClr val="404040"/>
                </a:solidFill>
                <a:latin typeface="Calibri"/>
                <a:cs typeface="Calibri"/>
              </a:rPr>
              <a:t>its </a:t>
            </a:r>
            <a:r>
              <a:rPr sz="2400" dirty="0">
                <a:solidFill>
                  <a:srgbClr val="404040"/>
                </a:solidFill>
                <a:latin typeface="Calibri"/>
                <a:cs typeface="Calibri"/>
              </a:rPr>
              <a:t>original</a:t>
            </a:r>
            <a:r>
              <a:rPr sz="2400" spc="-55" dirty="0">
                <a:solidFill>
                  <a:srgbClr val="404040"/>
                </a:solidFill>
                <a:latin typeface="Calibri"/>
                <a:cs typeface="Calibri"/>
              </a:rPr>
              <a:t> </a:t>
            </a:r>
            <a:r>
              <a:rPr sz="2400" spc="-10" dirty="0">
                <a:solidFill>
                  <a:srgbClr val="404040"/>
                </a:solidFill>
                <a:latin typeface="Calibri"/>
                <a:cs typeface="Calibri"/>
              </a:rPr>
              <a:t>strength</a:t>
            </a:r>
            <a:r>
              <a:rPr sz="2400" spc="-50" dirty="0">
                <a:solidFill>
                  <a:srgbClr val="404040"/>
                </a:solidFill>
                <a:latin typeface="Calibri"/>
                <a:cs typeface="Calibri"/>
              </a:rPr>
              <a:t> </a:t>
            </a:r>
            <a:r>
              <a:rPr sz="2400" dirty="0">
                <a:solidFill>
                  <a:srgbClr val="404040"/>
                </a:solidFill>
                <a:latin typeface="Calibri"/>
                <a:cs typeface="Calibri"/>
              </a:rPr>
              <a:t>and</a:t>
            </a:r>
            <a:r>
              <a:rPr sz="2400" spc="-40" dirty="0">
                <a:solidFill>
                  <a:srgbClr val="404040"/>
                </a:solidFill>
                <a:latin typeface="Calibri"/>
                <a:cs typeface="Calibri"/>
              </a:rPr>
              <a:t> </a:t>
            </a:r>
            <a:r>
              <a:rPr sz="2400" dirty="0">
                <a:solidFill>
                  <a:srgbClr val="404040"/>
                </a:solidFill>
                <a:latin typeface="Calibri"/>
                <a:cs typeface="Calibri"/>
              </a:rPr>
              <a:t>coil</a:t>
            </a:r>
            <a:r>
              <a:rPr sz="2400" spc="-40" dirty="0">
                <a:solidFill>
                  <a:srgbClr val="404040"/>
                </a:solidFill>
                <a:latin typeface="Calibri"/>
                <a:cs typeface="Calibri"/>
              </a:rPr>
              <a:t> </a:t>
            </a:r>
            <a:r>
              <a:rPr sz="2400" spc="-20" dirty="0">
                <a:solidFill>
                  <a:srgbClr val="404040"/>
                </a:solidFill>
                <a:latin typeface="Calibri"/>
                <a:cs typeface="Calibri"/>
              </a:rPr>
              <a:t>once </a:t>
            </a:r>
            <a:r>
              <a:rPr sz="2400" dirty="0">
                <a:solidFill>
                  <a:srgbClr val="404040"/>
                </a:solidFill>
                <a:latin typeface="Calibri"/>
                <a:cs typeface="Calibri"/>
              </a:rPr>
              <a:t>any</a:t>
            </a:r>
            <a:r>
              <a:rPr sz="2400" spc="-45" dirty="0">
                <a:solidFill>
                  <a:srgbClr val="404040"/>
                </a:solidFill>
                <a:latin typeface="Calibri"/>
                <a:cs typeface="Calibri"/>
              </a:rPr>
              <a:t> </a:t>
            </a:r>
            <a:r>
              <a:rPr sz="2400" dirty="0">
                <a:solidFill>
                  <a:srgbClr val="404040"/>
                </a:solidFill>
                <a:latin typeface="Calibri"/>
                <a:cs typeface="Calibri"/>
              </a:rPr>
              <a:t>tension</a:t>
            </a:r>
            <a:r>
              <a:rPr sz="2400" spc="-50" dirty="0">
                <a:solidFill>
                  <a:srgbClr val="404040"/>
                </a:solidFill>
                <a:latin typeface="Calibri"/>
                <a:cs typeface="Calibri"/>
              </a:rPr>
              <a:t> </a:t>
            </a:r>
            <a:r>
              <a:rPr sz="2400" dirty="0">
                <a:solidFill>
                  <a:srgbClr val="404040"/>
                </a:solidFill>
                <a:latin typeface="Calibri"/>
                <a:cs typeface="Calibri"/>
              </a:rPr>
              <a:t>acting</a:t>
            </a:r>
            <a:r>
              <a:rPr sz="2400" spc="-70" dirty="0">
                <a:solidFill>
                  <a:srgbClr val="404040"/>
                </a:solidFill>
                <a:latin typeface="Calibri"/>
                <a:cs typeface="Calibri"/>
              </a:rPr>
              <a:t> </a:t>
            </a:r>
            <a:r>
              <a:rPr sz="2400" dirty="0">
                <a:solidFill>
                  <a:srgbClr val="404040"/>
                </a:solidFill>
                <a:latin typeface="Calibri"/>
                <a:cs typeface="Calibri"/>
              </a:rPr>
              <a:t>on</a:t>
            </a:r>
            <a:r>
              <a:rPr sz="2400" spc="-50" dirty="0">
                <a:solidFill>
                  <a:srgbClr val="404040"/>
                </a:solidFill>
                <a:latin typeface="Calibri"/>
                <a:cs typeface="Calibri"/>
              </a:rPr>
              <a:t> </a:t>
            </a:r>
            <a:r>
              <a:rPr sz="2400" dirty="0">
                <a:solidFill>
                  <a:srgbClr val="404040"/>
                </a:solidFill>
                <a:latin typeface="Calibri"/>
                <a:cs typeface="Calibri"/>
              </a:rPr>
              <a:t>it</a:t>
            </a:r>
            <a:r>
              <a:rPr sz="2400" spc="-45" dirty="0">
                <a:solidFill>
                  <a:srgbClr val="404040"/>
                </a:solidFill>
                <a:latin typeface="Calibri"/>
                <a:cs typeface="Calibri"/>
              </a:rPr>
              <a:t> </a:t>
            </a:r>
            <a:r>
              <a:rPr sz="2400" spc="-25" dirty="0">
                <a:solidFill>
                  <a:srgbClr val="404040"/>
                </a:solidFill>
                <a:latin typeface="Calibri"/>
                <a:cs typeface="Calibri"/>
              </a:rPr>
              <a:t>is </a:t>
            </a:r>
            <a:r>
              <a:rPr sz="2400" spc="-10" dirty="0">
                <a:solidFill>
                  <a:srgbClr val="404040"/>
                </a:solidFill>
                <a:latin typeface="Calibri"/>
                <a:cs typeface="Calibri"/>
              </a:rPr>
              <a:t>released.</a:t>
            </a:r>
            <a:endParaRPr sz="2400">
              <a:latin typeface="Calibri"/>
              <a:cs typeface="Calibri"/>
            </a:endParaRPr>
          </a:p>
          <a:p>
            <a:pPr marL="279400" marR="469265" indent="-266700">
              <a:lnSpc>
                <a:spcPts val="2590"/>
              </a:lnSpc>
              <a:spcBef>
                <a:spcPts val="1040"/>
              </a:spcBef>
              <a:buFont typeface="Arial MT"/>
              <a:buChar char="•"/>
              <a:tabLst>
                <a:tab pos="279400" algn="l"/>
              </a:tabLst>
            </a:pPr>
            <a:r>
              <a:rPr sz="2400" spc="-10" dirty="0">
                <a:solidFill>
                  <a:srgbClr val="404040"/>
                </a:solidFill>
                <a:latin typeface="Calibri"/>
                <a:cs typeface="Calibri"/>
              </a:rPr>
              <a:t>Synthetic</a:t>
            </a:r>
            <a:r>
              <a:rPr sz="2400" spc="-95" dirty="0">
                <a:solidFill>
                  <a:srgbClr val="404040"/>
                </a:solidFill>
                <a:latin typeface="Calibri"/>
                <a:cs typeface="Calibri"/>
              </a:rPr>
              <a:t> </a:t>
            </a:r>
            <a:r>
              <a:rPr sz="2400" dirty="0">
                <a:solidFill>
                  <a:srgbClr val="404040"/>
                </a:solidFill>
                <a:latin typeface="Calibri"/>
                <a:cs typeface="Calibri"/>
              </a:rPr>
              <a:t>sutures</a:t>
            </a:r>
            <a:r>
              <a:rPr sz="2400" spc="-75" dirty="0">
                <a:solidFill>
                  <a:srgbClr val="404040"/>
                </a:solidFill>
                <a:latin typeface="Calibri"/>
                <a:cs typeface="Calibri"/>
              </a:rPr>
              <a:t> </a:t>
            </a:r>
            <a:r>
              <a:rPr sz="2400" dirty="0">
                <a:solidFill>
                  <a:srgbClr val="404040"/>
                </a:solidFill>
                <a:latin typeface="Calibri"/>
                <a:cs typeface="Calibri"/>
              </a:rPr>
              <a:t>have</a:t>
            </a:r>
            <a:r>
              <a:rPr sz="2400" spc="-70" dirty="0">
                <a:solidFill>
                  <a:srgbClr val="404040"/>
                </a:solidFill>
                <a:latin typeface="Calibri"/>
                <a:cs typeface="Calibri"/>
              </a:rPr>
              <a:t> </a:t>
            </a:r>
            <a:r>
              <a:rPr sz="2400" spc="-20" dirty="0">
                <a:solidFill>
                  <a:srgbClr val="404040"/>
                </a:solidFill>
                <a:latin typeface="Calibri"/>
                <a:cs typeface="Calibri"/>
              </a:rPr>
              <a:t>more </a:t>
            </a:r>
            <a:r>
              <a:rPr sz="2400" dirty="0">
                <a:solidFill>
                  <a:srgbClr val="404040"/>
                </a:solidFill>
                <a:latin typeface="Calibri"/>
                <a:cs typeface="Calibri"/>
              </a:rPr>
              <a:t>tendency</a:t>
            </a:r>
            <a:r>
              <a:rPr sz="2400" spc="-75" dirty="0">
                <a:solidFill>
                  <a:srgbClr val="404040"/>
                </a:solidFill>
                <a:latin typeface="Calibri"/>
                <a:cs typeface="Calibri"/>
              </a:rPr>
              <a:t> </a:t>
            </a:r>
            <a:r>
              <a:rPr sz="2400" dirty="0">
                <a:solidFill>
                  <a:srgbClr val="404040"/>
                </a:solidFill>
                <a:latin typeface="Calibri"/>
                <a:cs typeface="Calibri"/>
              </a:rPr>
              <a:t>to</a:t>
            </a:r>
            <a:r>
              <a:rPr sz="2400" spc="-75" dirty="0">
                <a:solidFill>
                  <a:srgbClr val="404040"/>
                </a:solidFill>
                <a:latin typeface="Calibri"/>
                <a:cs typeface="Calibri"/>
              </a:rPr>
              <a:t> </a:t>
            </a:r>
            <a:r>
              <a:rPr sz="2400" spc="-10" dirty="0">
                <a:solidFill>
                  <a:srgbClr val="404040"/>
                </a:solidFill>
                <a:latin typeface="Calibri"/>
                <a:cs typeface="Calibri"/>
              </a:rPr>
              <a:t>demonstrate memory.</a:t>
            </a:r>
            <a:endParaRPr sz="2400">
              <a:latin typeface="Calibri"/>
              <a:cs typeface="Calibri"/>
            </a:endParaRPr>
          </a:p>
          <a:p>
            <a:pPr marL="279400" marR="421005" indent="-266700">
              <a:lnSpc>
                <a:spcPct val="90000"/>
              </a:lnSpc>
              <a:spcBef>
                <a:spcPts val="960"/>
              </a:spcBef>
              <a:buFont typeface="Arial MT"/>
              <a:buChar char="•"/>
              <a:tabLst>
                <a:tab pos="279400" algn="l"/>
              </a:tabLst>
            </a:pPr>
            <a:r>
              <a:rPr sz="2400" dirty="0">
                <a:solidFill>
                  <a:srgbClr val="404040"/>
                </a:solidFill>
                <a:latin typeface="Calibri"/>
                <a:cs typeface="Calibri"/>
              </a:rPr>
              <a:t>The</a:t>
            </a:r>
            <a:r>
              <a:rPr sz="2400" spc="-35" dirty="0">
                <a:solidFill>
                  <a:srgbClr val="404040"/>
                </a:solidFill>
                <a:latin typeface="Calibri"/>
                <a:cs typeface="Calibri"/>
              </a:rPr>
              <a:t> </a:t>
            </a:r>
            <a:r>
              <a:rPr sz="2400" spc="-10" dirty="0">
                <a:solidFill>
                  <a:srgbClr val="404040"/>
                </a:solidFill>
                <a:latin typeface="Calibri"/>
                <a:cs typeface="Calibri"/>
              </a:rPr>
              <a:t>greater</a:t>
            </a:r>
            <a:r>
              <a:rPr sz="2400" spc="-45" dirty="0">
                <a:solidFill>
                  <a:srgbClr val="404040"/>
                </a:solidFill>
                <a:latin typeface="Calibri"/>
                <a:cs typeface="Calibri"/>
              </a:rPr>
              <a:t> </a:t>
            </a:r>
            <a:r>
              <a:rPr sz="2400" dirty="0">
                <a:solidFill>
                  <a:srgbClr val="404040"/>
                </a:solidFill>
                <a:latin typeface="Calibri"/>
                <a:cs typeface="Calibri"/>
              </a:rPr>
              <a:t>the</a:t>
            </a:r>
            <a:r>
              <a:rPr sz="2400" spc="-35" dirty="0">
                <a:solidFill>
                  <a:srgbClr val="404040"/>
                </a:solidFill>
                <a:latin typeface="Calibri"/>
                <a:cs typeface="Calibri"/>
              </a:rPr>
              <a:t> </a:t>
            </a:r>
            <a:r>
              <a:rPr sz="2400" dirty="0">
                <a:solidFill>
                  <a:srgbClr val="404040"/>
                </a:solidFill>
                <a:latin typeface="Calibri"/>
                <a:cs typeface="Calibri"/>
              </a:rPr>
              <a:t>memory</a:t>
            </a:r>
            <a:r>
              <a:rPr sz="2400" spc="-60" dirty="0">
                <a:solidFill>
                  <a:srgbClr val="404040"/>
                </a:solidFill>
                <a:latin typeface="Calibri"/>
                <a:cs typeface="Calibri"/>
              </a:rPr>
              <a:t> </a:t>
            </a:r>
            <a:r>
              <a:rPr sz="2400" dirty="0">
                <a:solidFill>
                  <a:srgbClr val="404040"/>
                </a:solidFill>
                <a:latin typeface="Calibri"/>
                <a:cs typeface="Calibri"/>
              </a:rPr>
              <a:t>of</a:t>
            </a:r>
            <a:r>
              <a:rPr sz="2400" spc="-45" dirty="0">
                <a:solidFill>
                  <a:srgbClr val="404040"/>
                </a:solidFill>
                <a:latin typeface="Calibri"/>
                <a:cs typeface="Calibri"/>
              </a:rPr>
              <a:t> </a:t>
            </a:r>
            <a:r>
              <a:rPr sz="2400" spc="-50" dirty="0">
                <a:solidFill>
                  <a:srgbClr val="404040"/>
                </a:solidFill>
                <a:latin typeface="Calibri"/>
                <a:cs typeface="Calibri"/>
              </a:rPr>
              <a:t>a </a:t>
            </a:r>
            <a:r>
              <a:rPr sz="2400" dirty="0">
                <a:solidFill>
                  <a:srgbClr val="404040"/>
                </a:solidFill>
                <a:latin typeface="Calibri"/>
                <a:cs typeface="Calibri"/>
              </a:rPr>
              <a:t>suture,</a:t>
            </a:r>
            <a:r>
              <a:rPr sz="2400" spc="-35" dirty="0">
                <a:solidFill>
                  <a:srgbClr val="404040"/>
                </a:solidFill>
                <a:latin typeface="Calibri"/>
                <a:cs typeface="Calibri"/>
              </a:rPr>
              <a:t> </a:t>
            </a:r>
            <a:r>
              <a:rPr sz="2400" dirty="0">
                <a:solidFill>
                  <a:srgbClr val="404040"/>
                </a:solidFill>
                <a:latin typeface="Calibri"/>
                <a:cs typeface="Calibri"/>
              </a:rPr>
              <a:t>the</a:t>
            </a:r>
            <a:r>
              <a:rPr sz="2400" spc="-30" dirty="0">
                <a:solidFill>
                  <a:srgbClr val="404040"/>
                </a:solidFill>
                <a:latin typeface="Calibri"/>
                <a:cs typeface="Calibri"/>
              </a:rPr>
              <a:t> </a:t>
            </a:r>
            <a:r>
              <a:rPr sz="2400" dirty="0">
                <a:solidFill>
                  <a:srgbClr val="404040"/>
                </a:solidFill>
                <a:latin typeface="Calibri"/>
                <a:cs typeface="Calibri"/>
              </a:rPr>
              <a:t>lesser</a:t>
            </a:r>
            <a:r>
              <a:rPr sz="2400" spc="-30" dirty="0">
                <a:solidFill>
                  <a:srgbClr val="404040"/>
                </a:solidFill>
                <a:latin typeface="Calibri"/>
                <a:cs typeface="Calibri"/>
              </a:rPr>
              <a:t> </a:t>
            </a:r>
            <a:r>
              <a:rPr sz="2400" dirty="0">
                <a:solidFill>
                  <a:srgbClr val="404040"/>
                </a:solidFill>
                <a:latin typeface="Calibri"/>
                <a:cs typeface="Calibri"/>
              </a:rPr>
              <a:t>its</a:t>
            </a:r>
            <a:r>
              <a:rPr sz="2400" spc="-55" dirty="0">
                <a:solidFill>
                  <a:srgbClr val="404040"/>
                </a:solidFill>
                <a:latin typeface="Calibri"/>
                <a:cs typeface="Calibri"/>
              </a:rPr>
              <a:t> </a:t>
            </a:r>
            <a:r>
              <a:rPr sz="2400" spc="-20" dirty="0">
                <a:solidFill>
                  <a:srgbClr val="404040"/>
                </a:solidFill>
                <a:latin typeface="Calibri"/>
                <a:cs typeface="Calibri"/>
              </a:rPr>
              <a:t>knot </a:t>
            </a:r>
            <a:r>
              <a:rPr sz="2400" spc="-10" dirty="0">
                <a:solidFill>
                  <a:srgbClr val="404040"/>
                </a:solidFill>
                <a:latin typeface="Calibri"/>
                <a:cs typeface="Calibri"/>
              </a:rPr>
              <a:t>security.</a:t>
            </a:r>
            <a:endParaRPr sz="2400">
              <a:latin typeface="Calibri"/>
              <a:cs typeface="Calibri"/>
            </a:endParaRPr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object 2"/>
          <p:cNvGrpSpPr/>
          <p:nvPr/>
        </p:nvGrpSpPr>
        <p:grpSpPr>
          <a:xfrm>
            <a:off x="6134100" y="12699"/>
            <a:ext cx="6057900" cy="6845300"/>
            <a:chOff x="6134100" y="12699"/>
            <a:chExt cx="6057900" cy="6845300"/>
          </a:xfrm>
        </p:grpSpPr>
        <p:pic>
          <p:nvPicPr>
            <p:cNvPr id="3" name="object 3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6134100" y="12699"/>
              <a:ext cx="6057900" cy="6845300"/>
            </a:xfrm>
            <a:prstGeom prst="rect">
              <a:avLst/>
            </a:prstGeom>
          </p:spPr>
        </p:pic>
        <p:pic>
          <p:nvPicPr>
            <p:cNvPr id="4" name="object 4"/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10754867" y="6359652"/>
              <a:ext cx="880872" cy="339852"/>
            </a:xfrm>
            <a:prstGeom prst="rect">
              <a:avLst/>
            </a:prstGeom>
          </p:spPr>
        </p:pic>
        <p:pic>
          <p:nvPicPr>
            <p:cNvPr id="5" name="object 5"/>
            <p:cNvPicPr/>
            <p:nvPr/>
          </p:nvPicPr>
          <p:blipFill>
            <a:blip r:embed="rId4" cstate="print"/>
            <a:stretch>
              <a:fillRect/>
            </a:stretch>
          </p:blipFill>
          <p:spPr>
            <a:xfrm>
              <a:off x="10773155" y="6376415"/>
              <a:ext cx="1237488" cy="333756"/>
            </a:xfrm>
            <a:prstGeom prst="rect">
              <a:avLst/>
            </a:prstGeom>
          </p:spPr>
        </p:pic>
        <p:sp>
          <p:nvSpPr>
            <p:cNvPr id="6" name="object 6"/>
            <p:cNvSpPr/>
            <p:nvPr/>
          </p:nvSpPr>
          <p:spPr>
            <a:xfrm>
              <a:off x="11728703" y="6385559"/>
              <a:ext cx="288290" cy="288290"/>
            </a:xfrm>
            <a:custGeom>
              <a:avLst/>
              <a:gdLst/>
              <a:ahLst/>
              <a:cxnLst/>
              <a:rect l="l" t="t" r="r" b="b"/>
              <a:pathLst>
                <a:path w="288290" h="288290">
                  <a:moveTo>
                    <a:pt x="144018" y="0"/>
                  </a:moveTo>
                  <a:lnTo>
                    <a:pt x="98511" y="7342"/>
                  </a:lnTo>
                  <a:lnTo>
                    <a:pt x="58978" y="27786"/>
                  </a:lnTo>
                  <a:lnTo>
                    <a:pt x="27797" y="58962"/>
                  </a:lnTo>
                  <a:lnTo>
                    <a:pt x="7345" y="98496"/>
                  </a:lnTo>
                  <a:lnTo>
                    <a:pt x="0" y="144017"/>
                  </a:lnTo>
                  <a:lnTo>
                    <a:pt x="7345" y="189539"/>
                  </a:lnTo>
                  <a:lnTo>
                    <a:pt x="27797" y="229073"/>
                  </a:lnTo>
                  <a:lnTo>
                    <a:pt x="58978" y="260249"/>
                  </a:lnTo>
                  <a:lnTo>
                    <a:pt x="98511" y="280693"/>
                  </a:lnTo>
                  <a:lnTo>
                    <a:pt x="144018" y="288035"/>
                  </a:lnTo>
                  <a:lnTo>
                    <a:pt x="189524" y="280693"/>
                  </a:lnTo>
                  <a:lnTo>
                    <a:pt x="229057" y="260249"/>
                  </a:lnTo>
                  <a:lnTo>
                    <a:pt x="260238" y="229073"/>
                  </a:lnTo>
                  <a:lnTo>
                    <a:pt x="280690" y="189539"/>
                  </a:lnTo>
                  <a:lnTo>
                    <a:pt x="288036" y="144017"/>
                  </a:lnTo>
                  <a:lnTo>
                    <a:pt x="280690" y="98496"/>
                  </a:lnTo>
                  <a:lnTo>
                    <a:pt x="260238" y="58962"/>
                  </a:lnTo>
                  <a:lnTo>
                    <a:pt x="229057" y="27786"/>
                  </a:lnTo>
                  <a:lnTo>
                    <a:pt x="189524" y="7342"/>
                  </a:lnTo>
                  <a:lnTo>
                    <a:pt x="144018" y="0"/>
                  </a:lnTo>
                  <a:close/>
                </a:path>
              </a:pathLst>
            </a:custGeom>
            <a:solidFill>
              <a:srgbClr val="0000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7" name="object 7"/>
          <p:cNvSpPr txBox="1">
            <a:spLocks noGrp="1"/>
          </p:cNvSpPr>
          <p:nvPr>
            <p:ph type="title"/>
          </p:nvPr>
        </p:nvSpPr>
        <p:spPr>
          <a:xfrm>
            <a:off x="7986521" y="2760090"/>
            <a:ext cx="3767454" cy="71120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4500" spc="-200" dirty="0">
                <a:solidFill>
                  <a:srgbClr val="FFFFFF"/>
                </a:solidFill>
              </a:rPr>
              <a:t>Tensile</a:t>
            </a:r>
            <a:r>
              <a:rPr sz="4500" spc="-320" dirty="0">
                <a:solidFill>
                  <a:srgbClr val="FFFFFF"/>
                </a:solidFill>
              </a:rPr>
              <a:t> </a:t>
            </a:r>
            <a:r>
              <a:rPr sz="4500" spc="-125" dirty="0">
                <a:solidFill>
                  <a:srgbClr val="FFFFFF"/>
                </a:solidFill>
              </a:rPr>
              <a:t>Strength</a:t>
            </a:r>
            <a:endParaRPr sz="4500" dirty="0"/>
          </a:p>
        </p:txBody>
      </p:sp>
      <p:sp>
        <p:nvSpPr>
          <p:cNvPr id="8" name="object 8"/>
          <p:cNvSpPr txBox="1"/>
          <p:nvPr/>
        </p:nvSpPr>
        <p:spPr>
          <a:xfrm>
            <a:off x="337515" y="3636645"/>
            <a:ext cx="5701030" cy="2886710"/>
          </a:xfrm>
          <a:prstGeom prst="rect">
            <a:avLst/>
          </a:prstGeom>
        </p:spPr>
        <p:txBody>
          <a:bodyPr vert="horz" wrap="square" lIns="0" tIns="48895" rIns="0" bIns="0" rtlCol="0">
            <a:spAutoFit/>
          </a:bodyPr>
          <a:lstStyle/>
          <a:p>
            <a:pPr marL="279400" marR="5080" indent="-266700">
              <a:lnSpc>
                <a:spcPct val="90000"/>
              </a:lnSpc>
              <a:spcBef>
                <a:spcPts val="385"/>
              </a:spcBef>
              <a:buFont typeface="Arial MT"/>
              <a:buChar char="•"/>
              <a:tabLst>
                <a:tab pos="279400" algn="l"/>
              </a:tabLst>
            </a:pPr>
            <a:r>
              <a:rPr sz="2400" dirty="0">
                <a:solidFill>
                  <a:srgbClr val="404040"/>
                </a:solidFill>
                <a:latin typeface="Calibri"/>
                <a:cs typeface="Calibri"/>
              </a:rPr>
              <a:t>This</a:t>
            </a:r>
            <a:r>
              <a:rPr sz="2400" spc="-65" dirty="0">
                <a:solidFill>
                  <a:srgbClr val="404040"/>
                </a:solidFill>
                <a:latin typeface="Calibri"/>
                <a:cs typeface="Calibri"/>
              </a:rPr>
              <a:t> </a:t>
            </a:r>
            <a:r>
              <a:rPr sz="2400" dirty="0">
                <a:solidFill>
                  <a:srgbClr val="404040"/>
                </a:solidFill>
                <a:latin typeface="Calibri"/>
                <a:cs typeface="Calibri"/>
              </a:rPr>
              <a:t>is</a:t>
            </a:r>
            <a:r>
              <a:rPr sz="2400" spc="-60" dirty="0">
                <a:solidFill>
                  <a:srgbClr val="404040"/>
                </a:solidFill>
                <a:latin typeface="Calibri"/>
                <a:cs typeface="Calibri"/>
              </a:rPr>
              <a:t> </a:t>
            </a:r>
            <a:r>
              <a:rPr sz="2400" spc="-10" dirty="0">
                <a:solidFill>
                  <a:srgbClr val="404040"/>
                </a:solidFill>
                <a:latin typeface="Calibri"/>
                <a:cs typeface="Calibri"/>
              </a:rPr>
              <a:t>expressed</a:t>
            </a:r>
            <a:r>
              <a:rPr sz="2400" spc="-60" dirty="0">
                <a:solidFill>
                  <a:srgbClr val="404040"/>
                </a:solidFill>
                <a:latin typeface="Calibri"/>
                <a:cs typeface="Calibri"/>
              </a:rPr>
              <a:t> </a:t>
            </a:r>
            <a:r>
              <a:rPr sz="2400" dirty="0">
                <a:solidFill>
                  <a:srgbClr val="404040"/>
                </a:solidFill>
                <a:latin typeface="Calibri"/>
                <a:cs typeface="Calibri"/>
              </a:rPr>
              <a:t>as</a:t>
            </a:r>
            <a:r>
              <a:rPr sz="2400" spc="-70" dirty="0">
                <a:solidFill>
                  <a:srgbClr val="404040"/>
                </a:solidFill>
                <a:latin typeface="Calibri"/>
                <a:cs typeface="Calibri"/>
              </a:rPr>
              <a:t> </a:t>
            </a:r>
            <a:r>
              <a:rPr sz="2400" dirty="0">
                <a:solidFill>
                  <a:srgbClr val="404040"/>
                </a:solidFill>
                <a:latin typeface="Calibri"/>
                <a:cs typeface="Calibri"/>
              </a:rPr>
              <a:t>the</a:t>
            </a:r>
            <a:r>
              <a:rPr sz="2400" spc="-55" dirty="0">
                <a:solidFill>
                  <a:srgbClr val="404040"/>
                </a:solidFill>
                <a:latin typeface="Calibri"/>
                <a:cs typeface="Calibri"/>
              </a:rPr>
              <a:t> </a:t>
            </a:r>
            <a:r>
              <a:rPr sz="2400" dirty="0">
                <a:solidFill>
                  <a:srgbClr val="404040"/>
                </a:solidFill>
                <a:latin typeface="Calibri"/>
                <a:cs typeface="Calibri"/>
              </a:rPr>
              <a:t>force</a:t>
            </a:r>
            <a:r>
              <a:rPr sz="2400" spc="-50" dirty="0">
                <a:solidFill>
                  <a:srgbClr val="404040"/>
                </a:solidFill>
                <a:latin typeface="Calibri"/>
                <a:cs typeface="Calibri"/>
              </a:rPr>
              <a:t> </a:t>
            </a:r>
            <a:r>
              <a:rPr sz="2400" spc="-10" dirty="0">
                <a:solidFill>
                  <a:srgbClr val="404040"/>
                </a:solidFill>
                <a:latin typeface="Calibri"/>
                <a:cs typeface="Calibri"/>
              </a:rPr>
              <a:t>required</a:t>
            </a:r>
            <a:r>
              <a:rPr sz="2400" spc="-60" dirty="0">
                <a:solidFill>
                  <a:srgbClr val="404040"/>
                </a:solidFill>
                <a:latin typeface="Calibri"/>
                <a:cs typeface="Calibri"/>
              </a:rPr>
              <a:t> </a:t>
            </a:r>
            <a:r>
              <a:rPr sz="2400" spc="-25" dirty="0">
                <a:solidFill>
                  <a:srgbClr val="404040"/>
                </a:solidFill>
                <a:latin typeface="Calibri"/>
                <a:cs typeface="Calibri"/>
              </a:rPr>
              <a:t>to </a:t>
            </a:r>
            <a:r>
              <a:rPr sz="2400" dirty="0">
                <a:solidFill>
                  <a:srgbClr val="404040"/>
                </a:solidFill>
                <a:latin typeface="Calibri"/>
                <a:cs typeface="Calibri"/>
              </a:rPr>
              <a:t>break</a:t>
            </a:r>
            <a:r>
              <a:rPr sz="2400" spc="-50" dirty="0">
                <a:solidFill>
                  <a:srgbClr val="404040"/>
                </a:solidFill>
                <a:latin typeface="Calibri"/>
                <a:cs typeface="Calibri"/>
              </a:rPr>
              <a:t> </a:t>
            </a:r>
            <a:r>
              <a:rPr sz="2400" dirty="0">
                <a:solidFill>
                  <a:srgbClr val="404040"/>
                </a:solidFill>
                <a:latin typeface="Calibri"/>
                <a:cs typeface="Calibri"/>
              </a:rPr>
              <a:t>a</a:t>
            </a:r>
            <a:r>
              <a:rPr sz="2400" spc="-60" dirty="0">
                <a:solidFill>
                  <a:srgbClr val="404040"/>
                </a:solidFill>
                <a:latin typeface="Calibri"/>
                <a:cs typeface="Calibri"/>
              </a:rPr>
              <a:t> </a:t>
            </a:r>
            <a:r>
              <a:rPr sz="2400" dirty="0">
                <a:solidFill>
                  <a:srgbClr val="404040"/>
                </a:solidFill>
                <a:latin typeface="Calibri"/>
                <a:cs typeface="Calibri"/>
              </a:rPr>
              <a:t>suture</a:t>
            </a:r>
            <a:r>
              <a:rPr sz="2400" spc="-45" dirty="0">
                <a:solidFill>
                  <a:srgbClr val="404040"/>
                </a:solidFill>
                <a:latin typeface="Calibri"/>
                <a:cs typeface="Calibri"/>
              </a:rPr>
              <a:t> </a:t>
            </a:r>
            <a:r>
              <a:rPr sz="2400" dirty="0">
                <a:solidFill>
                  <a:srgbClr val="404040"/>
                </a:solidFill>
                <a:latin typeface="Calibri"/>
                <a:cs typeface="Calibri"/>
              </a:rPr>
              <a:t>when</a:t>
            </a:r>
            <a:r>
              <a:rPr sz="2400" spc="-50" dirty="0">
                <a:solidFill>
                  <a:srgbClr val="404040"/>
                </a:solidFill>
                <a:latin typeface="Calibri"/>
                <a:cs typeface="Calibri"/>
              </a:rPr>
              <a:t> </a:t>
            </a:r>
            <a:r>
              <a:rPr sz="2400" dirty="0">
                <a:solidFill>
                  <a:srgbClr val="404040"/>
                </a:solidFill>
                <a:latin typeface="Calibri"/>
                <a:cs typeface="Calibri"/>
              </a:rPr>
              <a:t>its</a:t>
            </a:r>
            <a:r>
              <a:rPr sz="2400" spc="-50" dirty="0">
                <a:solidFill>
                  <a:srgbClr val="404040"/>
                </a:solidFill>
                <a:latin typeface="Calibri"/>
                <a:cs typeface="Calibri"/>
              </a:rPr>
              <a:t> </a:t>
            </a:r>
            <a:r>
              <a:rPr sz="2400" dirty="0">
                <a:solidFill>
                  <a:srgbClr val="404040"/>
                </a:solidFill>
                <a:latin typeface="Calibri"/>
                <a:cs typeface="Calibri"/>
              </a:rPr>
              <a:t>two</a:t>
            </a:r>
            <a:r>
              <a:rPr sz="2400" spc="-70" dirty="0">
                <a:solidFill>
                  <a:srgbClr val="404040"/>
                </a:solidFill>
                <a:latin typeface="Calibri"/>
                <a:cs typeface="Calibri"/>
              </a:rPr>
              <a:t> </a:t>
            </a:r>
            <a:r>
              <a:rPr sz="2400" dirty="0">
                <a:solidFill>
                  <a:srgbClr val="404040"/>
                </a:solidFill>
                <a:latin typeface="Calibri"/>
                <a:cs typeface="Calibri"/>
              </a:rPr>
              <a:t>ends</a:t>
            </a:r>
            <a:r>
              <a:rPr sz="2400" spc="-45" dirty="0">
                <a:solidFill>
                  <a:srgbClr val="404040"/>
                </a:solidFill>
                <a:latin typeface="Calibri"/>
                <a:cs typeface="Calibri"/>
              </a:rPr>
              <a:t> </a:t>
            </a:r>
            <a:r>
              <a:rPr sz="2400" dirty="0">
                <a:solidFill>
                  <a:srgbClr val="404040"/>
                </a:solidFill>
                <a:latin typeface="Calibri"/>
                <a:cs typeface="Calibri"/>
              </a:rPr>
              <a:t>are</a:t>
            </a:r>
            <a:r>
              <a:rPr sz="2400" spc="-55" dirty="0">
                <a:solidFill>
                  <a:srgbClr val="404040"/>
                </a:solidFill>
                <a:latin typeface="Calibri"/>
                <a:cs typeface="Calibri"/>
              </a:rPr>
              <a:t> </a:t>
            </a:r>
            <a:r>
              <a:rPr sz="2400" spc="-10" dirty="0">
                <a:solidFill>
                  <a:srgbClr val="404040"/>
                </a:solidFill>
                <a:latin typeface="Calibri"/>
                <a:cs typeface="Calibri"/>
              </a:rPr>
              <a:t>pulled </a:t>
            </a:r>
            <a:r>
              <a:rPr sz="2400" dirty="0">
                <a:solidFill>
                  <a:srgbClr val="404040"/>
                </a:solidFill>
                <a:latin typeface="Calibri"/>
                <a:cs typeface="Calibri"/>
              </a:rPr>
              <a:t>apart.</a:t>
            </a:r>
            <a:r>
              <a:rPr sz="2400" spc="-65" dirty="0">
                <a:solidFill>
                  <a:srgbClr val="404040"/>
                </a:solidFill>
                <a:latin typeface="Calibri"/>
                <a:cs typeface="Calibri"/>
              </a:rPr>
              <a:t> </a:t>
            </a:r>
            <a:r>
              <a:rPr sz="2400" dirty="0">
                <a:solidFill>
                  <a:srgbClr val="404040"/>
                </a:solidFill>
                <a:latin typeface="Calibri"/>
                <a:cs typeface="Calibri"/>
              </a:rPr>
              <a:t>This</a:t>
            </a:r>
            <a:r>
              <a:rPr sz="2400" spc="-40" dirty="0">
                <a:solidFill>
                  <a:srgbClr val="404040"/>
                </a:solidFill>
                <a:latin typeface="Calibri"/>
                <a:cs typeface="Calibri"/>
              </a:rPr>
              <a:t> </a:t>
            </a:r>
            <a:r>
              <a:rPr sz="2400" dirty="0">
                <a:solidFill>
                  <a:srgbClr val="404040"/>
                </a:solidFill>
                <a:latin typeface="Calibri"/>
                <a:cs typeface="Calibri"/>
              </a:rPr>
              <a:t>is</a:t>
            </a:r>
            <a:r>
              <a:rPr sz="2400" spc="-45" dirty="0">
                <a:solidFill>
                  <a:srgbClr val="404040"/>
                </a:solidFill>
                <a:latin typeface="Calibri"/>
                <a:cs typeface="Calibri"/>
              </a:rPr>
              <a:t> </a:t>
            </a:r>
            <a:r>
              <a:rPr sz="2400" dirty="0">
                <a:solidFill>
                  <a:srgbClr val="404040"/>
                </a:solidFill>
                <a:latin typeface="Calibri"/>
                <a:cs typeface="Calibri"/>
              </a:rPr>
              <a:t>a</a:t>
            </a:r>
            <a:r>
              <a:rPr sz="2400" spc="-55" dirty="0">
                <a:solidFill>
                  <a:srgbClr val="404040"/>
                </a:solidFill>
                <a:latin typeface="Calibri"/>
                <a:cs typeface="Calibri"/>
              </a:rPr>
              <a:t> </a:t>
            </a:r>
            <a:r>
              <a:rPr sz="2400" dirty="0">
                <a:solidFill>
                  <a:srgbClr val="404040"/>
                </a:solidFill>
                <a:latin typeface="Calibri"/>
                <a:cs typeface="Calibri"/>
              </a:rPr>
              <a:t>useful</a:t>
            </a:r>
            <a:r>
              <a:rPr sz="2400" spc="-35" dirty="0">
                <a:solidFill>
                  <a:srgbClr val="404040"/>
                </a:solidFill>
                <a:latin typeface="Calibri"/>
                <a:cs typeface="Calibri"/>
              </a:rPr>
              <a:t> </a:t>
            </a:r>
            <a:r>
              <a:rPr sz="2400" spc="-10" dirty="0">
                <a:solidFill>
                  <a:srgbClr val="404040"/>
                </a:solidFill>
                <a:latin typeface="Calibri"/>
                <a:cs typeface="Calibri"/>
              </a:rPr>
              <a:t>approximation</a:t>
            </a:r>
            <a:r>
              <a:rPr sz="2400" spc="-60" dirty="0">
                <a:solidFill>
                  <a:srgbClr val="404040"/>
                </a:solidFill>
                <a:latin typeface="Calibri"/>
                <a:cs typeface="Calibri"/>
              </a:rPr>
              <a:t> </a:t>
            </a:r>
            <a:r>
              <a:rPr sz="2400" dirty="0">
                <a:solidFill>
                  <a:srgbClr val="404040"/>
                </a:solidFill>
                <a:latin typeface="Calibri"/>
                <a:cs typeface="Calibri"/>
              </a:rPr>
              <a:t>of</a:t>
            </a:r>
            <a:r>
              <a:rPr sz="2400" spc="-45" dirty="0">
                <a:solidFill>
                  <a:srgbClr val="404040"/>
                </a:solidFill>
                <a:latin typeface="Calibri"/>
                <a:cs typeface="Calibri"/>
              </a:rPr>
              <a:t> </a:t>
            </a:r>
            <a:r>
              <a:rPr sz="2400" spc="-25" dirty="0">
                <a:solidFill>
                  <a:srgbClr val="404040"/>
                </a:solidFill>
                <a:latin typeface="Calibri"/>
                <a:cs typeface="Calibri"/>
              </a:rPr>
              <a:t>its </a:t>
            </a:r>
            <a:r>
              <a:rPr sz="2400" spc="-10" dirty="0">
                <a:solidFill>
                  <a:srgbClr val="404040"/>
                </a:solidFill>
                <a:latin typeface="Calibri"/>
                <a:cs typeface="Calibri"/>
              </a:rPr>
              <a:t>strength</a:t>
            </a:r>
            <a:r>
              <a:rPr sz="2400" spc="-50" dirty="0">
                <a:solidFill>
                  <a:srgbClr val="404040"/>
                </a:solidFill>
                <a:latin typeface="Calibri"/>
                <a:cs typeface="Calibri"/>
              </a:rPr>
              <a:t> </a:t>
            </a:r>
            <a:r>
              <a:rPr sz="2400" dirty="0">
                <a:solidFill>
                  <a:srgbClr val="404040"/>
                </a:solidFill>
                <a:latin typeface="Calibri"/>
                <a:cs typeface="Calibri"/>
              </a:rPr>
              <a:t>in</a:t>
            </a:r>
            <a:r>
              <a:rPr sz="2400" spc="-40" dirty="0">
                <a:solidFill>
                  <a:srgbClr val="404040"/>
                </a:solidFill>
                <a:latin typeface="Calibri"/>
                <a:cs typeface="Calibri"/>
              </a:rPr>
              <a:t> </a:t>
            </a:r>
            <a:r>
              <a:rPr sz="2400" dirty="0">
                <a:solidFill>
                  <a:srgbClr val="404040"/>
                </a:solidFill>
                <a:latin typeface="Calibri"/>
                <a:cs typeface="Calibri"/>
              </a:rPr>
              <a:t>the</a:t>
            </a:r>
            <a:r>
              <a:rPr sz="2400" spc="-30" dirty="0">
                <a:solidFill>
                  <a:srgbClr val="404040"/>
                </a:solidFill>
                <a:latin typeface="Calibri"/>
                <a:cs typeface="Calibri"/>
              </a:rPr>
              <a:t> </a:t>
            </a:r>
            <a:r>
              <a:rPr sz="2400" dirty="0">
                <a:solidFill>
                  <a:srgbClr val="404040"/>
                </a:solidFill>
                <a:latin typeface="Calibri"/>
                <a:cs typeface="Calibri"/>
              </a:rPr>
              <a:t>tissues</a:t>
            </a:r>
            <a:r>
              <a:rPr sz="2400" spc="-30" dirty="0">
                <a:solidFill>
                  <a:srgbClr val="404040"/>
                </a:solidFill>
                <a:latin typeface="Calibri"/>
                <a:cs typeface="Calibri"/>
              </a:rPr>
              <a:t> </a:t>
            </a:r>
            <a:r>
              <a:rPr sz="2400" spc="-10" dirty="0">
                <a:solidFill>
                  <a:srgbClr val="404040"/>
                </a:solidFill>
                <a:latin typeface="Calibri"/>
                <a:cs typeface="Calibri"/>
              </a:rPr>
              <a:t>(strength</a:t>
            </a:r>
            <a:r>
              <a:rPr sz="2400" spc="-60" dirty="0">
                <a:solidFill>
                  <a:srgbClr val="404040"/>
                </a:solidFill>
                <a:latin typeface="Calibri"/>
                <a:cs typeface="Calibri"/>
              </a:rPr>
              <a:t> </a:t>
            </a:r>
            <a:r>
              <a:rPr sz="2400" dirty="0">
                <a:solidFill>
                  <a:srgbClr val="404040"/>
                </a:solidFill>
                <a:latin typeface="Calibri"/>
                <a:cs typeface="Calibri"/>
              </a:rPr>
              <a:t>in</a:t>
            </a:r>
            <a:r>
              <a:rPr sz="2400" spc="-35" dirty="0">
                <a:solidFill>
                  <a:srgbClr val="404040"/>
                </a:solidFill>
                <a:latin typeface="Calibri"/>
                <a:cs typeface="Calibri"/>
              </a:rPr>
              <a:t> </a:t>
            </a:r>
            <a:r>
              <a:rPr sz="2400" dirty="0">
                <a:solidFill>
                  <a:srgbClr val="404040"/>
                </a:solidFill>
                <a:latin typeface="Calibri"/>
                <a:cs typeface="Calibri"/>
              </a:rPr>
              <a:t>vivo).</a:t>
            </a:r>
            <a:r>
              <a:rPr sz="2400" spc="-30" dirty="0">
                <a:solidFill>
                  <a:srgbClr val="404040"/>
                </a:solidFill>
                <a:latin typeface="Calibri"/>
                <a:cs typeface="Calibri"/>
              </a:rPr>
              <a:t> </a:t>
            </a:r>
            <a:r>
              <a:rPr sz="2400" spc="-25" dirty="0">
                <a:solidFill>
                  <a:srgbClr val="404040"/>
                </a:solidFill>
                <a:latin typeface="Calibri"/>
                <a:cs typeface="Calibri"/>
              </a:rPr>
              <a:t>It </a:t>
            </a:r>
            <a:r>
              <a:rPr sz="2400" dirty="0">
                <a:solidFill>
                  <a:srgbClr val="404040"/>
                </a:solidFill>
                <a:latin typeface="Calibri"/>
                <a:cs typeface="Calibri"/>
              </a:rPr>
              <a:t>depends</a:t>
            </a:r>
            <a:r>
              <a:rPr sz="2400" spc="-90" dirty="0">
                <a:solidFill>
                  <a:srgbClr val="404040"/>
                </a:solidFill>
                <a:latin typeface="Calibri"/>
                <a:cs typeface="Calibri"/>
              </a:rPr>
              <a:t> </a:t>
            </a:r>
            <a:r>
              <a:rPr sz="2400" spc="-25" dirty="0">
                <a:solidFill>
                  <a:srgbClr val="404040"/>
                </a:solidFill>
                <a:latin typeface="Calibri"/>
                <a:cs typeface="Calibri"/>
              </a:rPr>
              <a:t>on:</a:t>
            </a:r>
            <a:endParaRPr sz="2400">
              <a:latin typeface="Calibri"/>
              <a:cs typeface="Calibri"/>
            </a:endParaRPr>
          </a:p>
          <a:p>
            <a:pPr marL="554990" lvl="1" indent="-275590">
              <a:lnSpc>
                <a:spcPct val="100000"/>
              </a:lnSpc>
              <a:spcBef>
                <a:spcPts val="215"/>
              </a:spcBef>
              <a:buFont typeface="Arial MT"/>
              <a:buChar char="•"/>
              <a:tabLst>
                <a:tab pos="554990" algn="l"/>
              </a:tabLst>
            </a:pPr>
            <a:r>
              <a:rPr sz="2400" dirty="0">
                <a:solidFill>
                  <a:srgbClr val="404040"/>
                </a:solidFill>
                <a:latin typeface="Calibri"/>
                <a:cs typeface="Calibri"/>
              </a:rPr>
              <a:t>Time</a:t>
            </a:r>
            <a:r>
              <a:rPr sz="2400" spc="-40" dirty="0">
                <a:solidFill>
                  <a:srgbClr val="404040"/>
                </a:solidFill>
                <a:latin typeface="Calibri"/>
                <a:cs typeface="Calibri"/>
              </a:rPr>
              <a:t> </a:t>
            </a:r>
            <a:r>
              <a:rPr sz="2400" dirty="0">
                <a:solidFill>
                  <a:srgbClr val="404040"/>
                </a:solidFill>
                <a:latin typeface="Calibri"/>
                <a:cs typeface="Calibri"/>
              </a:rPr>
              <a:t>in</a:t>
            </a:r>
            <a:r>
              <a:rPr sz="2400" spc="-40" dirty="0">
                <a:solidFill>
                  <a:srgbClr val="404040"/>
                </a:solidFill>
                <a:latin typeface="Calibri"/>
                <a:cs typeface="Calibri"/>
              </a:rPr>
              <a:t> </a:t>
            </a:r>
            <a:r>
              <a:rPr sz="2400" spc="-20" dirty="0">
                <a:solidFill>
                  <a:srgbClr val="404040"/>
                </a:solidFill>
                <a:latin typeface="Calibri"/>
                <a:cs typeface="Calibri"/>
              </a:rPr>
              <a:t>vivo</a:t>
            </a:r>
            <a:endParaRPr sz="2400">
              <a:latin typeface="Calibri"/>
              <a:cs typeface="Calibri"/>
            </a:endParaRPr>
          </a:p>
          <a:p>
            <a:pPr marL="554990" lvl="1" indent="-275590">
              <a:lnSpc>
                <a:spcPct val="100000"/>
              </a:lnSpc>
              <a:spcBef>
                <a:spcPts val="219"/>
              </a:spcBef>
              <a:buFont typeface="Arial MT"/>
              <a:buChar char="•"/>
              <a:tabLst>
                <a:tab pos="554990" algn="l"/>
              </a:tabLst>
            </a:pPr>
            <a:r>
              <a:rPr sz="2400" spc="-10" dirty="0">
                <a:solidFill>
                  <a:srgbClr val="404040"/>
                </a:solidFill>
                <a:latin typeface="Calibri"/>
                <a:cs typeface="Calibri"/>
              </a:rPr>
              <a:t>Caliber</a:t>
            </a:r>
            <a:endParaRPr sz="2400">
              <a:latin typeface="Calibri"/>
              <a:cs typeface="Calibri"/>
            </a:endParaRPr>
          </a:p>
          <a:p>
            <a:pPr marL="554990" lvl="1" indent="-275590">
              <a:lnSpc>
                <a:spcPct val="100000"/>
              </a:lnSpc>
              <a:spcBef>
                <a:spcPts val="200"/>
              </a:spcBef>
              <a:buFont typeface="Arial MT"/>
              <a:buChar char="•"/>
              <a:tabLst>
                <a:tab pos="554990" algn="l"/>
              </a:tabLst>
            </a:pPr>
            <a:r>
              <a:rPr sz="2400" spc="-10" dirty="0">
                <a:solidFill>
                  <a:srgbClr val="404040"/>
                </a:solidFill>
                <a:latin typeface="Calibri"/>
                <a:cs typeface="Calibri"/>
              </a:rPr>
              <a:t>Material</a:t>
            </a:r>
            <a:endParaRPr sz="2400">
              <a:latin typeface="Calibri"/>
              <a:cs typeface="Calibri"/>
            </a:endParaRPr>
          </a:p>
        </p:txBody>
      </p:sp>
      <p:grpSp>
        <p:nvGrpSpPr>
          <p:cNvPr id="9" name="object 9"/>
          <p:cNvGrpSpPr/>
          <p:nvPr/>
        </p:nvGrpSpPr>
        <p:grpSpPr>
          <a:xfrm>
            <a:off x="4564393" y="243727"/>
            <a:ext cx="3474720" cy="3467100"/>
            <a:chOff x="4564393" y="243727"/>
            <a:chExt cx="3474720" cy="3467100"/>
          </a:xfrm>
        </p:grpSpPr>
        <p:pic>
          <p:nvPicPr>
            <p:cNvPr id="10" name="object 10"/>
            <p:cNvPicPr/>
            <p:nvPr/>
          </p:nvPicPr>
          <p:blipFill>
            <a:blip r:embed="rId5" cstate="print"/>
            <a:stretch>
              <a:fillRect/>
            </a:stretch>
          </p:blipFill>
          <p:spPr>
            <a:xfrm>
              <a:off x="4564393" y="243727"/>
              <a:ext cx="3474706" cy="3467099"/>
            </a:xfrm>
            <a:prstGeom prst="rect">
              <a:avLst/>
            </a:prstGeom>
          </p:spPr>
        </p:pic>
        <p:pic>
          <p:nvPicPr>
            <p:cNvPr id="11" name="object 11"/>
            <p:cNvPicPr/>
            <p:nvPr/>
          </p:nvPicPr>
          <p:blipFill>
            <a:blip r:embed="rId6" cstate="print"/>
            <a:stretch>
              <a:fillRect/>
            </a:stretch>
          </p:blipFill>
          <p:spPr>
            <a:xfrm>
              <a:off x="4564393" y="243727"/>
              <a:ext cx="3474706" cy="3467099"/>
            </a:xfrm>
            <a:prstGeom prst="rect">
              <a:avLst/>
            </a:prstGeom>
          </p:spPr>
        </p:pic>
      </p:grpSp>
      <p:sp>
        <p:nvSpPr>
          <p:cNvPr id="12" name="object 12"/>
          <p:cNvSpPr txBox="1"/>
          <p:nvPr/>
        </p:nvSpPr>
        <p:spPr>
          <a:xfrm>
            <a:off x="11796776" y="6465747"/>
            <a:ext cx="153670" cy="152400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2700">
              <a:lnSpc>
                <a:spcPts val="1045"/>
              </a:lnSpc>
            </a:pPr>
            <a:r>
              <a:rPr sz="1000" spc="-25" dirty="0">
                <a:solidFill>
                  <a:srgbClr val="FFFFFF"/>
                </a:solidFill>
                <a:latin typeface="Calibri"/>
                <a:cs typeface="Calibri"/>
              </a:rPr>
              <a:t>15</a:t>
            </a:r>
            <a:endParaRPr sz="1000">
              <a:latin typeface="Calibri"/>
              <a:cs typeface="Calibri"/>
            </a:endParaRPr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object 2"/>
          <p:cNvGrpSpPr/>
          <p:nvPr/>
        </p:nvGrpSpPr>
        <p:grpSpPr>
          <a:xfrm>
            <a:off x="0" y="1"/>
            <a:ext cx="12192000" cy="6858000"/>
            <a:chOff x="0" y="1"/>
            <a:chExt cx="12192000" cy="6858000"/>
          </a:xfrm>
        </p:grpSpPr>
        <p:pic>
          <p:nvPicPr>
            <p:cNvPr id="3" name="object 3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3928896" y="12699"/>
              <a:ext cx="8263103" cy="6845300"/>
            </a:xfrm>
            <a:prstGeom prst="rect">
              <a:avLst/>
            </a:prstGeom>
          </p:spPr>
        </p:pic>
        <p:pic>
          <p:nvPicPr>
            <p:cNvPr id="4" name="object 4"/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0" y="1"/>
              <a:ext cx="6343776" cy="6858000"/>
            </a:xfrm>
            <a:prstGeom prst="rect">
              <a:avLst/>
            </a:prstGeom>
          </p:spPr>
        </p:pic>
        <p:pic>
          <p:nvPicPr>
            <p:cNvPr id="5" name="object 5"/>
            <p:cNvPicPr/>
            <p:nvPr/>
          </p:nvPicPr>
          <p:blipFill>
            <a:blip r:embed="rId4" cstate="print"/>
            <a:stretch>
              <a:fillRect/>
            </a:stretch>
          </p:blipFill>
          <p:spPr>
            <a:xfrm>
              <a:off x="10754867" y="6359652"/>
              <a:ext cx="880872" cy="339852"/>
            </a:xfrm>
            <a:prstGeom prst="rect">
              <a:avLst/>
            </a:prstGeom>
          </p:spPr>
        </p:pic>
        <p:pic>
          <p:nvPicPr>
            <p:cNvPr id="6" name="object 6"/>
            <p:cNvPicPr/>
            <p:nvPr/>
          </p:nvPicPr>
          <p:blipFill>
            <a:blip r:embed="rId5" cstate="print"/>
            <a:stretch>
              <a:fillRect/>
            </a:stretch>
          </p:blipFill>
          <p:spPr>
            <a:xfrm>
              <a:off x="10773155" y="6376415"/>
              <a:ext cx="1237488" cy="333756"/>
            </a:xfrm>
            <a:prstGeom prst="rect">
              <a:avLst/>
            </a:prstGeom>
          </p:spPr>
        </p:pic>
      </p:grpSp>
      <p:sp>
        <p:nvSpPr>
          <p:cNvPr id="7" name="object 7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pc="-180" dirty="0"/>
              <a:t>Tensile</a:t>
            </a:r>
            <a:r>
              <a:rPr spc="-265" dirty="0"/>
              <a:t> </a:t>
            </a:r>
            <a:r>
              <a:rPr spc="-130" dirty="0"/>
              <a:t>Strength</a:t>
            </a:r>
          </a:p>
        </p:txBody>
      </p:sp>
      <p:sp>
        <p:nvSpPr>
          <p:cNvPr id="8" name="object 8"/>
          <p:cNvSpPr/>
          <p:nvPr/>
        </p:nvSpPr>
        <p:spPr>
          <a:xfrm>
            <a:off x="11728704" y="6385559"/>
            <a:ext cx="288290" cy="288290"/>
          </a:xfrm>
          <a:custGeom>
            <a:avLst/>
            <a:gdLst/>
            <a:ahLst/>
            <a:cxnLst/>
            <a:rect l="l" t="t" r="r" b="b"/>
            <a:pathLst>
              <a:path w="288290" h="288290">
                <a:moveTo>
                  <a:pt x="144018" y="0"/>
                </a:moveTo>
                <a:lnTo>
                  <a:pt x="98511" y="7342"/>
                </a:lnTo>
                <a:lnTo>
                  <a:pt x="58978" y="27786"/>
                </a:lnTo>
                <a:lnTo>
                  <a:pt x="27797" y="58962"/>
                </a:lnTo>
                <a:lnTo>
                  <a:pt x="7345" y="98496"/>
                </a:lnTo>
                <a:lnTo>
                  <a:pt x="0" y="144017"/>
                </a:lnTo>
                <a:lnTo>
                  <a:pt x="7345" y="189539"/>
                </a:lnTo>
                <a:lnTo>
                  <a:pt x="27797" y="229073"/>
                </a:lnTo>
                <a:lnTo>
                  <a:pt x="58978" y="260249"/>
                </a:lnTo>
                <a:lnTo>
                  <a:pt x="98511" y="280693"/>
                </a:lnTo>
                <a:lnTo>
                  <a:pt x="144018" y="288035"/>
                </a:lnTo>
                <a:lnTo>
                  <a:pt x="189524" y="280693"/>
                </a:lnTo>
                <a:lnTo>
                  <a:pt x="229057" y="260249"/>
                </a:lnTo>
                <a:lnTo>
                  <a:pt x="260238" y="229073"/>
                </a:lnTo>
                <a:lnTo>
                  <a:pt x="280690" y="189539"/>
                </a:lnTo>
                <a:lnTo>
                  <a:pt x="288036" y="144017"/>
                </a:lnTo>
                <a:lnTo>
                  <a:pt x="280690" y="98496"/>
                </a:lnTo>
                <a:lnTo>
                  <a:pt x="260238" y="58962"/>
                </a:lnTo>
                <a:lnTo>
                  <a:pt x="229057" y="27786"/>
                </a:lnTo>
                <a:lnTo>
                  <a:pt x="189524" y="7342"/>
                </a:lnTo>
                <a:lnTo>
                  <a:pt x="144018" y="0"/>
                </a:lnTo>
                <a:close/>
              </a:path>
            </a:pathLst>
          </a:custGeom>
          <a:solidFill>
            <a:srgbClr val="585858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9" name="object 9"/>
          <p:cNvSpPr txBox="1"/>
          <p:nvPr/>
        </p:nvSpPr>
        <p:spPr>
          <a:xfrm>
            <a:off x="584098" y="1140124"/>
            <a:ext cx="5400040" cy="5273040"/>
          </a:xfrm>
          <a:prstGeom prst="rect">
            <a:avLst/>
          </a:prstGeom>
        </p:spPr>
        <p:txBody>
          <a:bodyPr vert="horz" wrap="square" lIns="0" tIns="10477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825"/>
              </a:spcBef>
            </a:pPr>
            <a:r>
              <a:rPr sz="2400" u="sng" dirty="0">
                <a:solidFill>
                  <a:srgbClr val="404040"/>
                </a:solidFill>
                <a:uFill>
                  <a:solidFill>
                    <a:srgbClr val="404040"/>
                  </a:solidFill>
                </a:uFill>
                <a:latin typeface="Calibri"/>
                <a:cs typeface="Calibri"/>
              </a:rPr>
              <a:t>Time</a:t>
            </a:r>
            <a:r>
              <a:rPr sz="2400" u="sng" spc="-15" dirty="0">
                <a:solidFill>
                  <a:srgbClr val="404040"/>
                </a:solidFill>
                <a:uFill>
                  <a:solidFill>
                    <a:srgbClr val="404040"/>
                  </a:solidFill>
                </a:uFill>
                <a:latin typeface="Calibri"/>
                <a:cs typeface="Calibri"/>
              </a:rPr>
              <a:t> </a:t>
            </a:r>
            <a:r>
              <a:rPr sz="2400" u="sng" dirty="0">
                <a:solidFill>
                  <a:srgbClr val="404040"/>
                </a:solidFill>
                <a:uFill>
                  <a:solidFill>
                    <a:srgbClr val="404040"/>
                  </a:solidFill>
                </a:uFill>
                <a:latin typeface="Calibri"/>
                <a:cs typeface="Calibri"/>
              </a:rPr>
              <a:t>in</a:t>
            </a:r>
            <a:r>
              <a:rPr sz="2400" u="sng" spc="-30" dirty="0">
                <a:solidFill>
                  <a:srgbClr val="404040"/>
                </a:solidFill>
                <a:uFill>
                  <a:solidFill>
                    <a:srgbClr val="404040"/>
                  </a:solidFill>
                </a:uFill>
                <a:latin typeface="Calibri"/>
                <a:cs typeface="Calibri"/>
              </a:rPr>
              <a:t> </a:t>
            </a:r>
            <a:r>
              <a:rPr sz="2400" u="sng" spc="-20" dirty="0">
                <a:solidFill>
                  <a:srgbClr val="404040"/>
                </a:solidFill>
                <a:uFill>
                  <a:solidFill>
                    <a:srgbClr val="404040"/>
                  </a:solidFill>
                </a:uFill>
                <a:latin typeface="Calibri"/>
                <a:cs typeface="Calibri"/>
              </a:rPr>
              <a:t>Vivo</a:t>
            </a:r>
            <a:endParaRPr sz="2400">
              <a:latin typeface="Calibri"/>
              <a:cs typeface="Calibri"/>
            </a:endParaRPr>
          </a:p>
          <a:p>
            <a:pPr marL="279400" marR="64135" indent="-266700">
              <a:lnSpc>
                <a:spcPct val="90000"/>
              </a:lnSpc>
              <a:spcBef>
                <a:spcPts val="1010"/>
              </a:spcBef>
              <a:buFont typeface="Arial MT"/>
              <a:buChar char="•"/>
              <a:tabLst>
                <a:tab pos="279400" algn="l"/>
              </a:tabLst>
            </a:pPr>
            <a:r>
              <a:rPr sz="2400" spc="-10" dirty="0">
                <a:solidFill>
                  <a:srgbClr val="404040"/>
                </a:solidFill>
                <a:latin typeface="Calibri"/>
                <a:cs typeface="Calibri"/>
              </a:rPr>
              <a:t>Non-</a:t>
            </a:r>
            <a:r>
              <a:rPr sz="2400" dirty="0">
                <a:solidFill>
                  <a:srgbClr val="404040"/>
                </a:solidFill>
                <a:latin typeface="Calibri"/>
                <a:cs typeface="Calibri"/>
              </a:rPr>
              <a:t>absorbable</a:t>
            </a:r>
            <a:r>
              <a:rPr sz="2400" spc="-80" dirty="0">
                <a:solidFill>
                  <a:srgbClr val="404040"/>
                </a:solidFill>
                <a:latin typeface="Calibri"/>
                <a:cs typeface="Calibri"/>
              </a:rPr>
              <a:t> </a:t>
            </a:r>
            <a:r>
              <a:rPr sz="2400" dirty="0">
                <a:solidFill>
                  <a:srgbClr val="404040"/>
                </a:solidFill>
                <a:latin typeface="Calibri"/>
                <a:cs typeface="Calibri"/>
              </a:rPr>
              <a:t>sutures</a:t>
            </a:r>
            <a:r>
              <a:rPr sz="2400" spc="-90" dirty="0">
                <a:solidFill>
                  <a:srgbClr val="404040"/>
                </a:solidFill>
                <a:latin typeface="Calibri"/>
                <a:cs typeface="Calibri"/>
              </a:rPr>
              <a:t> </a:t>
            </a:r>
            <a:r>
              <a:rPr sz="2400" spc="-10" dirty="0">
                <a:solidFill>
                  <a:srgbClr val="404040"/>
                </a:solidFill>
                <a:latin typeface="Calibri"/>
                <a:cs typeface="Calibri"/>
              </a:rPr>
              <a:t>retain</a:t>
            </a:r>
            <a:r>
              <a:rPr sz="2400" spc="-105" dirty="0">
                <a:solidFill>
                  <a:srgbClr val="404040"/>
                </a:solidFill>
                <a:latin typeface="Calibri"/>
                <a:cs typeface="Calibri"/>
              </a:rPr>
              <a:t> </a:t>
            </a:r>
            <a:r>
              <a:rPr sz="2400" spc="-10" dirty="0">
                <a:solidFill>
                  <a:srgbClr val="404040"/>
                </a:solidFill>
                <a:latin typeface="Calibri"/>
                <a:cs typeface="Calibri"/>
              </a:rPr>
              <a:t>their </a:t>
            </a:r>
            <a:r>
              <a:rPr sz="2400" dirty="0">
                <a:solidFill>
                  <a:srgbClr val="404040"/>
                </a:solidFill>
                <a:latin typeface="Calibri"/>
                <a:cs typeface="Calibri"/>
              </a:rPr>
              <a:t>tensile</a:t>
            </a:r>
            <a:r>
              <a:rPr sz="2400" spc="-60" dirty="0">
                <a:solidFill>
                  <a:srgbClr val="404040"/>
                </a:solidFill>
                <a:latin typeface="Calibri"/>
                <a:cs typeface="Calibri"/>
              </a:rPr>
              <a:t> </a:t>
            </a:r>
            <a:r>
              <a:rPr sz="2400" spc="-10" dirty="0">
                <a:solidFill>
                  <a:srgbClr val="404040"/>
                </a:solidFill>
                <a:latin typeface="Calibri"/>
                <a:cs typeface="Calibri"/>
              </a:rPr>
              <a:t>strength</a:t>
            </a:r>
            <a:r>
              <a:rPr sz="2400" spc="-55" dirty="0">
                <a:solidFill>
                  <a:srgbClr val="404040"/>
                </a:solidFill>
                <a:latin typeface="Calibri"/>
                <a:cs typeface="Calibri"/>
              </a:rPr>
              <a:t> </a:t>
            </a:r>
            <a:r>
              <a:rPr sz="2400" dirty="0">
                <a:solidFill>
                  <a:srgbClr val="404040"/>
                </a:solidFill>
                <a:latin typeface="Calibri"/>
                <a:cs typeface="Calibri"/>
              </a:rPr>
              <a:t>in</a:t>
            </a:r>
            <a:r>
              <a:rPr sz="2400" spc="-65" dirty="0">
                <a:solidFill>
                  <a:srgbClr val="404040"/>
                </a:solidFill>
                <a:latin typeface="Calibri"/>
                <a:cs typeface="Calibri"/>
              </a:rPr>
              <a:t> </a:t>
            </a:r>
            <a:r>
              <a:rPr sz="2400" dirty="0">
                <a:solidFill>
                  <a:srgbClr val="404040"/>
                </a:solidFill>
                <a:latin typeface="Calibri"/>
                <a:cs typeface="Calibri"/>
              </a:rPr>
              <a:t>vivo</a:t>
            </a:r>
            <a:r>
              <a:rPr sz="2400" spc="-40" dirty="0">
                <a:solidFill>
                  <a:srgbClr val="404040"/>
                </a:solidFill>
                <a:latin typeface="Calibri"/>
                <a:cs typeface="Calibri"/>
              </a:rPr>
              <a:t> </a:t>
            </a:r>
            <a:r>
              <a:rPr sz="2400" dirty="0">
                <a:solidFill>
                  <a:srgbClr val="404040"/>
                </a:solidFill>
                <a:latin typeface="Calibri"/>
                <a:cs typeface="Calibri"/>
              </a:rPr>
              <a:t>much</a:t>
            </a:r>
            <a:r>
              <a:rPr sz="2400" spc="-70" dirty="0">
                <a:solidFill>
                  <a:srgbClr val="404040"/>
                </a:solidFill>
                <a:latin typeface="Calibri"/>
                <a:cs typeface="Calibri"/>
              </a:rPr>
              <a:t> </a:t>
            </a:r>
            <a:r>
              <a:rPr sz="2400" dirty="0">
                <a:solidFill>
                  <a:srgbClr val="404040"/>
                </a:solidFill>
                <a:latin typeface="Calibri"/>
                <a:cs typeface="Calibri"/>
              </a:rPr>
              <a:t>longer</a:t>
            </a:r>
            <a:r>
              <a:rPr sz="2400" spc="-45" dirty="0">
                <a:solidFill>
                  <a:srgbClr val="404040"/>
                </a:solidFill>
                <a:latin typeface="Calibri"/>
                <a:cs typeface="Calibri"/>
              </a:rPr>
              <a:t> </a:t>
            </a:r>
            <a:r>
              <a:rPr sz="2400" spc="-20" dirty="0">
                <a:solidFill>
                  <a:srgbClr val="404040"/>
                </a:solidFill>
                <a:latin typeface="Calibri"/>
                <a:cs typeface="Calibri"/>
              </a:rPr>
              <a:t>than </a:t>
            </a:r>
            <a:r>
              <a:rPr sz="2400" dirty="0">
                <a:solidFill>
                  <a:srgbClr val="404040"/>
                </a:solidFill>
                <a:latin typeface="Calibri"/>
                <a:cs typeface="Calibri"/>
              </a:rPr>
              <a:t>absorbable</a:t>
            </a:r>
            <a:r>
              <a:rPr sz="2400" spc="-70" dirty="0">
                <a:solidFill>
                  <a:srgbClr val="404040"/>
                </a:solidFill>
                <a:latin typeface="Calibri"/>
                <a:cs typeface="Calibri"/>
              </a:rPr>
              <a:t> </a:t>
            </a:r>
            <a:r>
              <a:rPr sz="2400" dirty="0">
                <a:solidFill>
                  <a:srgbClr val="404040"/>
                </a:solidFill>
                <a:latin typeface="Calibri"/>
                <a:cs typeface="Calibri"/>
              </a:rPr>
              <a:t>sutures.</a:t>
            </a:r>
            <a:r>
              <a:rPr sz="2400" spc="-80" dirty="0">
                <a:solidFill>
                  <a:srgbClr val="404040"/>
                </a:solidFill>
                <a:latin typeface="Calibri"/>
                <a:cs typeface="Calibri"/>
              </a:rPr>
              <a:t> </a:t>
            </a:r>
            <a:r>
              <a:rPr sz="2400" dirty="0">
                <a:solidFill>
                  <a:srgbClr val="404040"/>
                </a:solidFill>
                <a:latin typeface="Calibri"/>
                <a:cs typeface="Calibri"/>
              </a:rPr>
              <a:t>Most</a:t>
            </a:r>
            <a:r>
              <a:rPr sz="2400" spc="-80" dirty="0">
                <a:solidFill>
                  <a:srgbClr val="404040"/>
                </a:solidFill>
                <a:latin typeface="Calibri"/>
                <a:cs typeface="Calibri"/>
              </a:rPr>
              <a:t> </a:t>
            </a:r>
            <a:r>
              <a:rPr sz="2400" spc="-20" dirty="0">
                <a:solidFill>
                  <a:srgbClr val="404040"/>
                </a:solidFill>
                <a:latin typeface="Calibri"/>
                <a:cs typeface="Calibri"/>
              </a:rPr>
              <a:t>non- </a:t>
            </a:r>
            <a:r>
              <a:rPr sz="2400" dirty="0">
                <a:solidFill>
                  <a:srgbClr val="404040"/>
                </a:solidFill>
                <a:latin typeface="Calibri"/>
                <a:cs typeface="Calibri"/>
              </a:rPr>
              <a:t>absorbable</a:t>
            </a:r>
            <a:r>
              <a:rPr sz="2400" spc="-60" dirty="0">
                <a:solidFill>
                  <a:srgbClr val="404040"/>
                </a:solidFill>
                <a:latin typeface="Calibri"/>
                <a:cs typeface="Calibri"/>
              </a:rPr>
              <a:t> </a:t>
            </a:r>
            <a:r>
              <a:rPr sz="2400" dirty="0">
                <a:solidFill>
                  <a:srgbClr val="404040"/>
                </a:solidFill>
                <a:latin typeface="Calibri"/>
                <a:cs typeface="Calibri"/>
              </a:rPr>
              <a:t>sutures</a:t>
            </a:r>
            <a:r>
              <a:rPr sz="2400" spc="-60" dirty="0">
                <a:solidFill>
                  <a:srgbClr val="404040"/>
                </a:solidFill>
                <a:latin typeface="Calibri"/>
                <a:cs typeface="Calibri"/>
              </a:rPr>
              <a:t> </a:t>
            </a:r>
            <a:r>
              <a:rPr sz="2400" spc="-35" dirty="0">
                <a:solidFill>
                  <a:srgbClr val="404040"/>
                </a:solidFill>
                <a:latin typeface="Calibri"/>
                <a:cs typeface="Calibri"/>
              </a:rPr>
              <a:t>however,</a:t>
            </a:r>
            <a:r>
              <a:rPr sz="2400" spc="-55" dirty="0">
                <a:solidFill>
                  <a:srgbClr val="404040"/>
                </a:solidFill>
                <a:latin typeface="Calibri"/>
                <a:cs typeface="Calibri"/>
              </a:rPr>
              <a:t> </a:t>
            </a:r>
            <a:r>
              <a:rPr sz="2400" dirty="0">
                <a:solidFill>
                  <a:srgbClr val="404040"/>
                </a:solidFill>
                <a:latin typeface="Calibri"/>
                <a:cs typeface="Calibri"/>
              </a:rPr>
              <a:t>do</a:t>
            </a:r>
            <a:r>
              <a:rPr sz="2400" spc="-65" dirty="0">
                <a:solidFill>
                  <a:srgbClr val="404040"/>
                </a:solidFill>
                <a:latin typeface="Calibri"/>
                <a:cs typeface="Calibri"/>
              </a:rPr>
              <a:t> </a:t>
            </a:r>
            <a:r>
              <a:rPr sz="2400" spc="-25" dirty="0">
                <a:solidFill>
                  <a:srgbClr val="404040"/>
                </a:solidFill>
                <a:latin typeface="Calibri"/>
                <a:cs typeface="Calibri"/>
              </a:rPr>
              <a:t>not </a:t>
            </a:r>
            <a:r>
              <a:rPr sz="2400" spc="-10" dirty="0">
                <a:solidFill>
                  <a:srgbClr val="404040"/>
                </a:solidFill>
                <a:latin typeface="Calibri"/>
                <a:cs typeface="Calibri"/>
              </a:rPr>
              <a:t>maintain</a:t>
            </a:r>
            <a:r>
              <a:rPr sz="2400" spc="-85" dirty="0">
                <a:solidFill>
                  <a:srgbClr val="404040"/>
                </a:solidFill>
                <a:latin typeface="Calibri"/>
                <a:cs typeface="Calibri"/>
              </a:rPr>
              <a:t> </a:t>
            </a:r>
            <a:r>
              <a:rPr sz="2400" dirty="0">
                <a:solidFill>
                  <a:srgbClr val="404040"/>
                </a:solidFill>
                <a:latin typeface="Calibri"/>
                <a:cs typeface="Calibri"/>
              </a:rPr>
              <a:t>their</a:t>
            </a:r>
            <a:r>
              <a:rPr sz="2400" spc="-50" dirty="0">
                <a:solidFill>
                  <a:srgbClr val="404040"/>
                </a:solidFill>
                <a:latin typeface="Calibri"/>
                <a:cs typeface="Calibri"/>
              </a:rPr>
              <a:t> </a:t>
            </a:r>
            <a:r>
              <a:rPr sz="2400" dirty="0">
                <a:solidFill>
                  <a:srgbClr val="404040"/>
                </a:solidFill>
                <a:latin typeface="Calibri"/>
                <a:cs typeface="Calibri"/>
              </a:rPr>
              <a:t>tensile</a:t>
            </a:r>
            <a:r>
              <a:rPr sz="2400" spc="-60" dirty="0">
                <a:solidFill>
                  <a:srgbClr val="404040"/>
                </a:solidFill>
                <a:latin typeface="Calibri"/>
                <a:cs typeface="Calibri"/>
              </a:rPr>
              <a:t> </a:t>
            </a:r>
            <a:r>
              <a:rPr sz="2400" spc="-10" dirty="0">
                <a:solidFill>
                  <a:srgbClr val="404040"/>
                </a:solidFill>
                <a:latin typeface="Calibri"/>
                <a:cs typeface="Calibri"/>
              </a:rPr>
              <a:t>strength indefinitely</a:t>
            </a:r>
            <a:r>
              <a:rPr sz="2400" spc="-40" dirty="0">
                <a:solidFill>
                  <a:srgbClr val="404040"/>
                </a:solidFill>
                <a:latin typeface="Calibri"/>
                <a:cs typeface="Calibri"/>
              </a:rPr>
              <a:t> </a:t>
            </a:r>
            <a:r>
              <a:rPr sz="2400" dirty="0">
                <a:solidFill>
                  <a:srgbClr val="404040"/>
                </a:solidFill>
                <a:latin typeface="Calibri"/>
                <a:cs typeface="Calibri"/>
              </a:rPr>
              <a:t>and</a:t>
            </a:r>
            <a:r>
              <a:rPr sz="2400" spc="-40" dirty="0">
                <a:solidFill>
                  <a:srgbClr val="404040"/>
                </a:solidFill>
                <a:latin typeface="Calibri"/>
                <a:cs typeface="Calibri"/>
              </a:rPr>
              <a:t> </a:t>
            </a:r>
            <a:r>
              <a:rPr sz="2400" dirty="0">
                <a:solidFill>
                  <a:srgbClr val="404040"/>
                </a:solidFill>
                <a:latin typeface="Calibri"/>
                <a:cs typeface="Calibri"/>
              </a:rPr>
              <a:t>may</a:t>
            </a:r>
            <a:r>
              <a:rPr sz="2400" spc="-50" dirty="0">
                <a:solidFill>
                  <a:srgbClr val="404040"/>
                </a:solidFill>
                <a:latin typeface="Calibri"/>
                <a:cs typeface="Calibri"/>
              </a:rPr>
              <a:t> </a:t>
            </a:r>
            <a:r>
              <a:rPr sz="2400" spc="-10" dirty="0">
                <a:solidFill>
                  <a:srgbClr val="404040"/>
                </a:solidFill>
                <a:latin typeface="Calibri"/>
                <a:cs typeface="Calibri"/>
              </a:rPr>
              <a:t>degrade</a:t>
            </a:r>
            <a:r>
              <a:rPr sz="2400" spc="-50" dirty="0">
                <a:solidFill>
                  <a:srgbClr val="404040"/>
                </a:solidFill>
                <a:latin typeface="Calibri"/>
                <a:cs typeface="Calibri"/>
              </a:rPr>
              <a:t> </a:t>
            </a:r>
            <a:r>
              <a:rPr sz="2400" dirty="0">
                <a:solidFill>
                  <a:srgbClr val="404040"/>
                </a:solidFill>
                <a:latin typeface="Calibri"/>
                <a:cs typeface="Calibri"/>
              </a:rPr>
              <a:t>or</a:t>
            </a:r>
            <a:r>
              <a:rPr sz="2400" spc="-40" dirty="0">
                <a:solidFill>
                  <a:srgbClr val="404040"/>
                </a:solidFill>
                <a:latin typeface="Calibri"/>
                <a:cs typeface="Calibri"/>
              </a:rPr>
              <a:t> </a:t>
            </a:r>
            <a:r>
              <a:rPr sz="2400" spc="-10" dirty="0">
                <a:solidFill>
                  <a:srgbClr val="404040"/>
                </a:solidFill>
                <a:latin typeface="Calibri"/>
                <a:cs typeface="Calibri"/>
              </a:rPr>
              <a:t>fracture </a:t>
            </a:r>
            <a:r>
              <a:rPr sz="2400" dirty="0">
                <a:solidFill>
                  <a:srgbClr val="404040"/>
                </a:solidFill>
                <a:latin typeface="Calibri"/>
                <a:cs typeface="Calibri"/>
              </a:rPr>
              <a:t>with</a:t>
            </a:r>
            <a:r>
              <a:rPr sz="2400" spc="-45" dirty="0">
                <a:solidFill>
                  <a:srgbClr val="404040"/>
                </a:solidFill>
                <a:latin typeface="Calibri"/>
                <a:cs typeface="Calibri"/>
              </a:rPr>
              <a:t> </a:t>
            </a:r>
            <a:r>
              <a:rPr sz="2400" spc="-20" dirty="0">
                <a:solidFill>
                  <a:srgbClr val="404040"/>
                </a:solidFill>
                <a:latin typeface="Calibri"/>
                <a:cs typeface="Calibri"/>
              </a:rPr>
              <a:t>time.</a:t>
            </a:r>
            <a:endParaRPr sz="2400">
              <a:latin typeface="Calibri"/>
              <a:cs typeface="Calibri"/>
            </a:endParaRPr>
          </a:p>
          <a:p>
            <a:pPr marL="12700">
              <a:lnSpc>
                <a:spcPct val="100000"/>
              </a:lnSpc>
              <a:spcBef>
                <a:spcPts val="705"/>
              </a:spcBef>
            </a:pPr>
            <a:r>
              <a:rPr sz="2400" u="sng" spc="-10" dirty="0">
                <a:solidFill>
                  <a:srgbClr val="404040"/>
                </a:solidFill>
                <a:uFill>
                  <a:solidFill>
                    <a:srgbClr val="404040"/>
                  </a:solidFill>
                </a:uFill>
                <a:latin typeface="Calibri"/>
                <a:cs typeface="Calibri"/>
              </a:rPr>
              <a:t>Caliber</a:t>
            </a:r>
            <a:endParaRPr sz="2400">
              <a:latin typeface="Calibri"/>
              <a:cs typeface="Calibri"/>
            </a:endParaRPr>
          </a:p>
          <a:p>
            <a:pPr marL="279400" marR="236854" indent="-266700">
              <a:lnSpc>
                <a:spcPts val="2590"/>
              </a:lnSpc>
              <a:spcBef>
                <a:spcPts val="1040"/>
              </a:spcBef>
              <a:buFont typeface="Arial MT"/>
              <a:buChar char="•"/>
              <a:tabLst>
                <a:tab pos="279400" algn="l"/>
              </a:tabLst>
            </a:pPr>
            <a:r>
              <a:rPr sz="2400" dirty="0">
                <a:solidFill>
                  <a:srgbClr val="404040"/>
                </a:solidFill>
                <a:latin typeface="Calibri"/>
                <a:cs typeface="Calibri"/>
              </a:rPr>
              <a:t>The</a:t>
            </a:r>
            <a:r>
              <a:rPr sz="2400" spc="-55" dirty="0">
                <a:solidFill>
                  <a:srgbClr val="404040"/>
                </a:solidFill>
                <a:latin typeface="Calibri"/>
                <a:cs typeface="Calibri"/>
              </a:rPr>
              <a:t> </a:t>
            </a:r>
            <a:r>
              <a:rPr sz="2400" dirty="0">
                <a:solidFill>
                  <a:srgbClr val="404040"/>
                </a:solidFill>
                <a:latin typeface="Calibri"/>
                <a:cs typeface="Calibri"/>
              </a:rPr>
              <a:t>tensile</a:t>
            </a:r>
            <a:r>
              <a:rPr sz="2400" spc="-70" dirty="0">
                <a:solidFill>
                  <a:srgbClr val="404040"/>
                </a:solidFill>
                <a:latin typeface="Calibri"/>
                <a:cs typeface="Calibri"/>
              </a:rPr>
              <a:t> </a:t>
            </a:r>
            <a:r>
              <a:rPr sz="2400" spc="-10" dirty="0">
                <a:solidFill>
                  <a:srgbClr val="404040"/>
                </a:solidFill>
                <a:latin typeface="Calibri"/>
                <a:cs typeface="Calibri"/>
              </a:rPr>
              <a:t>strength</a:t>
            </a:r>
            <a:r>
              <a:rPr sz="2400" spc="-65" dirty="0">
                <a:solidFill>
                  <a:srgbClr val="404040"/>
                </a:solidFill>
                <a:latin typeface="Calibri"/>
                <a:cs typeface="Calibri"/>
              </a:rPr>
              <a:t> </a:t>
            </a:r>
            <a:r>
              <a:rPr sz="2400" dirty="0">
                <a:solidFill>
                  <a:srgbClr val="404040"/>
                </a:solidFill>
                <a:latin typeface="Calibri"/>
                <a:cs typeface="Calibri"/>
              </a:rPr>
              <a:t>of</a:t>
            </a:r>
            <a:r>
              <a:rPr sz="2400" spc="-70" dirty="0">
                <a:solidFill>
                  <a:srgbClr val="404040"/>
                </a:solidFill>
                <a:latin typeface="Calibri"/>
                <a:cs typeface="Calibri"/>
              </a:rPr>
              <a:t> </a:t>
            </a:r>
            <a:r>
              <a:rPr sz="2400" dirty="0">
                <a:solidFill>
                  <a:srgbClr val="404040"/>
                </a:solidFill>
                <a:latin typeface="Calibri"/>
                <a:cs typeface="Calibri"/>
              </a:rPr>
              <a:t>any</a:t>
            </a:r>
            <a:r>
              <a:rPr sz="2400" spc="-55" dirty="0">
                <a:solidFill>
                  <a:srgbClr val="404040"/>
                </a:solidFill>
                <a:latin typeface="Calibri"/>
                <a:cs typeface="Calibri"/>
              </a:rPr>
              <a:t> </a:t>
            </a:r>
            <a:r>
              <a:rPr sz="2400" dirty="0">
                <a:solidFill>
                  <a:srgbClr val="404040"/>
                </a:solidFill>
                <a:latin typeface="Calibri"/>
                <a:cs typeface="Calibri"/>
              </a:rPr>
              <a:t>given</a:t>
            </a:r>
            <a:r>
              <a:rPr sz="2400" spc="-65" dirty="0">
                <a:solidFill>
                  <a:srgbClr val="404040"/>
                </a:solidFill>
                <a:latin typeface="Calibri"/>
                <a:cs typeface="Calibri"/>
              </a:rPr>
              <a:t> </a:t>
            </a:r>
            <a:r>
              <a:rPr sz="2400" spc="-10" dirty="0">
                <a:solidFill>
                  <a:srgbClr val="404040"/>
                </a:solidFill>
                <a:latin typeface="Calibri"/>
                <a:cs typeface="Calibri"/>
              </a:rPr>
              <a:t>suture </a:t>
            </a:r>
            <a:r>
              <a:rPr sz="2400" dirty="0">
                <a:solidFill>
                  <a:srgbClr val="404040"/>
                </a:solidFill>
                <a:latin typeface="Calibri"/>
                <a:cs typeface="Calibri"/>
              </a:rPr>
              <a:t>material</a:t>
            </a:r>
            <a:r>
              <a:rPr sz="2400" spc="-75" dirty="0">
                <a:solidFill>
                  <a:srgbClr val="404040"/>
                </a:solidFill>
                <a:latin typeface="Calibri"/>
                <a:cs typeface="Calibri"/>
              </a:rPr>
              <a:t> </a:t>
            </a:r>
            <a:r>
              <a:rPr sz="2400" dirty="0">
                <a:solidFill>
                  <a:srgbClr val="404040"/>
                </a:solidFill>
                <a:latin typeface="Calibri"/>
                <a:cs typeface="Calibri"/>
              </a:rPr>
              <a:t>would</a:t>
            </a:r>
            <a:r>
              <a:rPr sz="2400" spc="-60" dirty="0">
                <a:solidFill>
                  <a:srgbClr val="404040"/>
                </a:solidFill>
                <a:latin typeface="Calibri"/>
                <a:cs typeface="Calibri"/>
              </a:rPr>
              <a:t> </a:t>
            </a:r>
            <a:r>
              <a:rPr sz="2400" dirty="0">
                <a:solidFill>
                  <a:srgbClr val="404040"/>
                </a:solidFill>
                <a:latin typeface="Calibri"/>
                <a:cs typeface="Calibri"/>
              </a:rPr>
              <a:t>fall</a:t>
            </a:r>
            <a:r>
              <a:rPr sz="2400" spc="-55" dirty="0">
                <a:solidFill>
                  <a:srgbClr val="404040"/>
                </a:solidFill>
                <a:latin typeface="Calibri"/>
                <a:cs typeface="Calibri"/>
              </a:rPr>
              <a:t> </a:t>
            </a:r>
            <a:r>
              <a:rPr sz="2400" dirty="0">
                <a:solidFill>
                  <a:srgbClr val="404040"/>
                </a:solidFill>
                <a:latin typeface="Calibri"/>
                <a:cs typeface="Calibri"/>
              </a:rPr>
              <a:t>with</a:t>
            </a:r>
            <a:r>
              <a:rPr sz="2400" spc="-70" dirty="0">
                <a:solidFill>
                  <a:srgbClr val="404040"/>
                </a:solidFill>
                <a:latin typeface="Calibri"/>
                <a:cs typeface="Calibri"/>
              </a:rPr>
              <a:t> </a:t>
            </a:r>
            <a:r>
              <a:rPr sz="2400" dirty="0">
                <a:solidFill>
                  <a:srgbClr val="404040"/>
                </a:solidFill>
                <a:latin typeface="Calibri"/>
                <a:cs typeface="Calibri"/>
              </a:rPr>
              <a:t>a</a:t>
            </a:r>
            <a:r>
              <a:rPr sz="2400" spc="-55" dirty="0">
                <a:solidFill>
                  <a:srgbClr val="404040"/>
                </a:solidFill>
                <a:latin typeface="Calibri"/>
                <a:cs typeface="Calibri"/>
              </a:rPr>
              <a:t> </a:t>
            </a:r>
            <a:r>
              <a:rPr sz="2400" dirty="0">
                <a:solidFill>
                  <a:srgbClr val="404040"/>
                </a:solidFill>
                <a:latin typeface="Calibri"/>
                <a:cs typeface="Calibri"/>
              </a:rPr>
              <a:t>decrease</a:t>
            </a:r>
            <a:r>
              <a:rPr sz="2400" spc="-65" dirty="0">
                <a:solidFill>
                  <a:srgbClr val="404040"/>
                </a:solidFill>
                <a:latin typeface="Calibri"/>
                <a:cs typeface="Calibri"/>
              </a:rPr>
              <a:t> </a:t>
            </a:r>
            <a:r>
              <a:rPr sz="2400" spc="-25" dirty="0">
                <a:solidFill>
                  <a:srgbClr val="404040"/>
                </a:solidFill>
                <a:latin typeface="Calibri"/>
                <a:cs typeface="Calibri"/>
              </a:rPr>
              <a:t>in </a:t>
            </a:r>
            <a:r>
              <a:rPr sz="2400" spc="-10" dirty="0">
                <a:solidFill>
                  <a:srgbClr val="404040"/>
                </a:solidFill>
                <a:latin typeface="Calibri"/>
                <a:cs typeface="Calibri"/>
              </a:rPr>
              <a:t>caliber.</a:t>
            </a:r>
            <a:endParaRPr sz="2400">
              <a:latin typeface="Calibri"/>
              <a:cs typeface="Calibri"/>
            </a:endParaRPr>
          </a:p>
          <a:p>
            <a:pPr marL="278765" indent="-266065">
              <a:lnSpc>
                <a:spcPts val="2735"/>
              </a:lnSpc>
              <a:spcBef>
                <a:spcPts val="685"/>
              </a:spcBef>
              <a:buFont typeface="Arial MT"/>
              <a:buChar char="•"/>
              <a:tabLst>
                <a:tab pos="278765" algn="l"/>
              </a:tabLst>
            </a:pPr>
            <a:r>
              <a:rPr sz="2400" dirty="0">
                <a:solidFill>
                  <a:srgbClr val="404040"/>
                </a:solidFill>
                <a:latin typeface="Calibri"/>
                <a:cs typeface="Calibri"/>
              </a:rPr>
              <a:t>Caliber</a:t>
            </a:r>
            <a:r>
              <a:rPr sz="2400" spc="-50" dirty="0">
                <a:solidFill>
                  <a:srgbClr val="404040"/>
                </a:solidFill>
                <a:latin typeface="Calibri"/>
                <a:cs typeface="Calibri"/>
              </a:rPr>
              <a:t> </a:t>
            </a:r>
            <a:r>
              <a:rPr sz="2400" dirty="0">
                <a:solidFill>
                  <a:srgbClr val="404040"/>
                </a:solidFill>
                <a:latin typeface="Calibri"/>
                <a:cs typeface="Calibri"/>
              </a:rPr>
              <a:t>is</a:t>
            </a:r>
            <a:r>
              <a:rPr sz="2400" spc="-45" dirty="0">
                <a:solidFill>
                  <a:srgbClr val="404040"/>
                </a:solidFill>
                <a:latin typeface="Calibri"/>
                <a:cs typeface="Calibri"/>
              </a:rPr>
              <a:t> </a:t>
            </a:r>
            <a:r>
              <a:rPr sz="2400" dirty="0">
                <a:solidFill>
                  <a:srgbClr val="404040"/>
                </a:solidFill>
                <a:latin typeface="Calibri"/>
                <a:cs typeface="Calibri"/>
              </a:rPr>
              <a:t>classified</a:t>
            </a:r>
            <a:r>
              <a:rPr sz="2400" spc="-35" dirty="0">
                <a:solidFill>
                  <a:srgbClr val="404040"/>
                </a:solidFill>
                <a:latin typeface="Calibri"/>
                <a:cs typeface="Calibri"/>
              </a:rPr>
              <a:t> </a:t>
            </a:r>
            <a:r>
              <a:rPr sz="2400" dirty="0">
                <a:solidFill>
                  <a:srgbClr val="404040"/>
                </a:solidFill>
                <a:latin typeface="Calibri"/>
                <a:cs typeface="Calibri"/>
              </a:rPr>
              <a:t>according</a:t>
            </a:r>
            <a:r>
              <a:rPr sz="2400" spc="-50" dirty="0">
                <a:solidFill>
                  <a:srgbClr val="404040"/>
                </a:solidFill>
                <a:latin typeface="Calibri"/>
                <a:cs typeface="Calibri"/>
              </a:rPr>
              <a:t> </a:t>
            </a:r>
            <a:r>
              <a:rPr sz="2400" dirty="0">
                <a:solidFill>
                  <a:srgbClr val="404040"/>
                </a:solidFill>
                <a:latin typeface="Calibri"/>
                <a:cs typeface="Calibri"/>
              </a:rPr>
              <a:t>to</a:t>
            </a:r>
            <a:r>
              <a:rPr sz="2400" spc="-50" dirty="0">
                <a:solidFill>
                  <a:srgbClr val="404040"/>
                </a:solidFill>
                <a:latin typeface="Calibri"/>
                <a:cs typeface="Calibri"/>
              </a:rPr>
              <a:t> </a:t>
            </a:r>
            <a:r>
              <a:rPr sz="2400" spc="-10" dirty="0">
                <a:solidFill>
                  <a:srgbClr val="404040"/>
                </a:solidFill>
                <a:latin typeface="Calibri"/>
                <a:cs typeface="Calibri"/>
              </a:rPr>
              <a:t>diameter</a:t>
            </a:r>
            <a:endParaRPr sz="2400">
              <a:latin typeface="Calibri"/>
              <a:cs typeface="Calibri"/>
            </a:endParaRPr>
          </a:p>
          <a:p>
            <a:pPr marL="279400">
              <a:lnSpc>
                <a:spcPts val="2735"/>
              </a:lnSpc>
            </a:pPr>
            <a:r>
              <a:rPr sz="2400" dirty="0">
                <a:solidFill>
                  <a:srgbClr val="404040"/>
                </a:solidFill>
                <a:latin typeface="Calibri"/>
                <a:cs typeface="Calibri"/>
              </a:rPr>
              <a:t>in</a:t>
            </a:r>
            <a:r>
              <a:rPr sz="2400" spc="-45" dirty="0">
                <a:solidFill>
                  <a:srgbClr val="404040"/>
                </a:solidFill>
                <a:latin typeface="Calibri"/>
                <a:cs typeface="Calibri"/>
              </a:rPr>
              <a:t> </a:t>
            </a:r>
            <a:r>
              <a:rPr sz="2400" dirty="0">
                <a:solidFill>
                  <a:srgbClr val="404040"/>
                </a:solidFill>
                <a:latin typeface="Calibri"/>
                <a:cs typeface="Calibri"/>
              </a:rPr>
              <a:t>tenths</a:t>
            </a:r>
            <a:r>
              <a:rPr sz="2400" spc="-60" dirty="0">
                <a:solidFill>
                  <a:srgbClr val="404040"/>
                </a:solidFill>
                <a:latin typeface="Calibri"/>
                <a:cs typeface="Calibri"/>
              </a:rPr>
              <a:t> </a:t>
            </a:r>
            <a:r>
              <a:rPr sz="2400" dirty="0">
                <a:solidFill>
                  <a:srgbClr val="404040"/>
                </a:solidFill>
                <a:latin typeface="Calibri"/>
                <a:cs typeface="Calibri"/>
              </a:rPr>
              <a:t>of</a:t>
            </a:r>
            <a:r>
              <a:rPr sz="2400" spc="-45" dirty="0">
                <a:solidFill>
                  <a:srgbClr val="404040"/>
                </a:solidFill>
                <a:latin typeface="Calibri"/>
                <a:cs typeface="Calibri"/>
              </a:rPr>
              <a:t> </a:t>
            </a:r>
            <a:r>
              <a:rPr sz="2400" dirty="0">
                <a:solidFill>
                  <a:srgbClr val="404040"/>
                </a:solidFill>
                <a:latin typeface="Calibri"/>
                <a:cs typeface="Calibri"/>
              </a:rPr>
              <a:t>a</a:t>
            </a:r>
            <a:r>
              <a:rPr sz="2400" spc="-35" dirty="0">
                <a:solidFill>
                  <a:srgbClr val="404040"/>
                </a:solidFill>
                <a:latin typeface="Calibri"/>
                <a:cs typeface="Calibri"/>
              </a:rPr>
              <a:t> </a:t>
            </a:r>
            <a:r>
              <a:rPr sz="2400" spc="-10" dirty="0">
                <a:solidFill>
                  <a:srgbClr val="404040"/>
                </a:solidFill>
                <a:latin typeface="Calibri"/>
                <a:cs typeface="Calibri"/>
              </a:rPr>
              <a:t>millimeter.</a:t>
            </a:r>
            <a:endParaRPr sz="2400">
              <a:latin typeface="Calibri"/>
              <a:cs typeface="Calibri"/>
            </a:endParaRPr>
          </a:p>
        </p:txBody>
      </p:sp>
      <p:sp>
        <p:nvSpPr>
          <p:cNvPr id="11" name="object 11"/>
          <p:cNvSpPr txBox="1">
            <a:spLocks noGrp="1"/>
          </p:cNvSpPr>
          <p:nvPr>
            <p:ph type="sldNum" sz="quarter" idx="7"/>
          </p:nvPr>
        </p:nvSpPr>
        <p:spPr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38100">
              <a:lnSpc>
                <a:spcPts val="1045"/>
              </a:lnSpc>
            </a:pPr>
            <a:fld id="{81D60167-4931-47E6-BA6A-407CBD079E47}" type="slidenum">
              <a:rPr spc="-25" dirty="0"/>
              <a:t>18</a:t>
            </a:fld>
            <a:endParaRPr spc="-25" dirty="0"/>
          </a:p>
        </p:txBody>
      </p:sp>
      <p:graphicFrame>
        <p:nvGraphicFramePr>
          <p:cNvPr id="10" name="object 10"/>
          <p:cNvGraphicFramePr>
            <a:graphicFrameLocks noGrp="1"/>
          </p:cNvGraphicFramePr>
          <p:nvPr/>
        </p:nvGraphicFramePr>
        <p:xfrm>
          <a:off x="6350380" y="1200785"/>
          <a:ext cx="5168898" cy="4805044"/>
        </p:xfrm>
        <a:graphic>
          <a:graphicData uri="http://schemas.openxmlformats.org/drawingml/2006/table">
            <a:tbl>
              <a:tblPr firstRow="1" bandRow="1">
                <a:tableStyleId>{2D5ABB26-0587-4C30-8999-92F81FD0307C}</a:tableStyleId>
              </a:tblPr>
              <a:tblGrid>
                <a:gridCol w="1604645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2266314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1297939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</a:tblGrid>
              <a:tr h="848994">
                <a:tc>
                  <a:txBody>
                    <a:bodyPr/>
                    <a:lstStyle/>
                    <a:p>
                      <a:pPr marL="92075" marR="722630">
                        <a:lnSpc>
                          <a:spcPct val="100000"/>
                        </a:lnSpc>
                        <a:spcBef>
                          <a:spcPts val="235"/>
                        </a:spcBef>
                      </a:pPr>
                      <a:r>
                        <a:rPr sz="2000" b="1" spc="-10" dirty="0">
                          <a:solidFill>
                            <a:srgbClr val="FFFFFF"/>
                          </a:solidFill>
                          <a:latin typeface="Calibri"/>
                          <a:cs typeface="Calibri"/>
                        </a:rPr>
                        <a:t>Metric (EurPh)</a:t>
                      </a:r>
                      <a:endParaRPr sz="2000">
                        <a:latin typeface="Calibri"/>
                        <a:cs typeface="Calibri"/>
                      </a:endParaRPr>
                    </a:p>
                  </a:txBody>
                  <a:tcPr marL="0" marR="0" marT="29845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lnB w="38100">
                      <a:solidFill>
                        <a:srgbClr val="FFFFFF"/>
                      </a:solidFill>
                      <a:prstDash val="solid"/>
                    </a:lnB>
                    <a:solidFill>
                      <a:srgbClr val="000000"/>
                    </a:solidFill>
                  </a:tcPr>
                </a:tc>
                <a:tc>
                  <a:txBody>
                    <a:bodyPr/>
                    <a:lstStyle/>
                    <a:p>
                      <a:pPr marL="92075" marR="474345">
                        <a:lnSpc>
                          <a:spcPct val="100000"/>
                        </a:lnSpc>
                        <a:spcBef>
                          <a:spcPts val="235"/>
                        </a:spcBef>
                      </a:pPr>
                      <a:r>
                        <a:rPr sz="2000" b="1" dirty="0">
                          <a:solidFill>
                            <a:srgbClr val="FFFFFF"/>
                          </a:solidFill>
                          <a:latin typeface="Calibri"/>
                          <a:cs typeface="Calibri"/>
                        </a:rPr>
                        <a:t>Diameter</a:t>
                      </a:r>
                      <a:r>
                        <a:rPr sz="2000" b="1" spc="-90" dirty="0">
                          <a:solidFill>
                            <a:srgbClr val="FFFFFF"/>
                          </a:solidFill>
                          <a:latin typeface="Calibri"/>
                          <a:cs typeface="Calibri"/>
                        </a:rPr>
                        <a:t> </a:t>
                      </a:r>
                      <a:r>
                        <a:rPr sz="2000" b="1" spc="-20" dirty="0">
                          <a:solidFill>
                            <a:srgbClr val="FFFFFF"/>
                          </a:solidFill>
                          <a:latin typeface="Calibri"/>
                          <a:cs typeface="Calibri"/>
                        </a:rPr>
                        <a:t>Range (mm)</a:t>
                      </a:r>
                      <a:endParaRPr sz="2000">
                        <a:latin typeface="Calibri"/>
                        <a:cs typeface="Calibri"/>
                      </a:endParaRPr>
                    </a:p>
                  </a:txBody>
                  <a:tcPr marL="0" marR="0" marT="29845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lnB w="38100">
                      <a:solidFill>
                        <a:srgbClr val="FFFFFF"/>
                      </a:solidFill>
                      <a:prstDash val="solid"/>
                    </a:lnB>
                    <a:solidFill>
                      <a:srgbClr val="000000"/>
                    </a:solidFill>
                  </a:tcPr>
                </a:tc>
                <a:tc>
                  <a:txBody>
                    <a:bodyPr/>
                    <a:lstStyle/>
                    <a:p>
                      <a:pPr marL="92075">
                        <a:lnSpc>
                          <a:spcPct val="100000"/>
                        </a:lnSpc>
                        <a:spcBef>
                          <a:spcPts val="235"/>
                        </a:spcBef>
                      </a:pPr>
                      <a:r>
                        <a:rPr sz="2000" b="1" spc="-25" dirty="0">
                          <a:solidFill>
                            <a:srgbClr val="FFFFFF"/>
                          </a:solidFill>
                          <a:latin typeface="Calibri"/>
                          <a:cs typeface="Calibri"/>
                        </a:rPr>
                        <a:t>USP</a:t>
                      </a:r>
                      <a:endParaRPr sz="2000">
                        <a:latin typeface="Calibri"/>
                        <a:cs typeface="Calibri"/>
                      </a:endParaRPr>
                    </a:p>
                  </a:txBody>
                  <a:tcPr marL="0" marR="0" marT="29845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lnB w="38100">
                      <a:solidFill>
                        <a:srgbClr val="FFFFFF"/>
                      </a:solidFill>
                      <a:prstDash val="solid"/>
                    </a:lnB>
                    <a:solidFill>
                      <a:srgbClr val="00000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565150">
                <a:tc>
                  <a:txBody>
                    <a:bodyPr/>
                    <a:lstStyle/>
                    <a:p>
                      <a:pPr marL="92075">
                        <a:lnSpc>
                          <a:spcPct val="100000"/>
                        </a:lnSpc>
                        <a:spcBef>
                          <a:spcPts val="235"/>
                        </a:spcBef>
                      </a:pPr>
                      <a:r>
                        <a:rPr sz="2000" spc="-50" dirty="0">
                          <a:latin typeface="Calibri"/>
                          <a:cs typeface="Calibri"/>
                        </a:rPr>
                        <a:t>1</a:t>
                      </a:r>
                      <a:endParaRPr sz="2000">
                        <a:latin typeface="Calibri"/>
                        <a:cs typeface="Calibri"/>
                      </a:endParaRPr>
                    </a:p>
                  </a:txBody>
                  <a:tcPr marL="0" marR="0" marT="29845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38100">
                      <a:solidFill>
                        <a:srgbClr val="FFFFFF"/>
                      </a:solidFill>
                      <a:prstDash val="soli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  <a:solidFill>
                      <a:srgbClr val="CACACA"/>
                    </a:solidFill>
                  </a:tcPr>
                </a:tc>
                <a:tc>
                  <a:txBody>
                    <a:bodyPr/>
                    <a:lstStyle/>
                    <a:p>
                      <a:pPr marL="92075">
                        <a:lnSpc>
                          <a:spcPct val="100000"/>
                        </a:lnSpc>
                        <a:spcBef>
                          <a:spcPts val="235"/>
                        </a:spcBef>
                      </a:pPr>
                      <a:r>
                        <a:rPr sz="2000" dirty="0">
                          <a:latin typeface="Calibri"/>
                          <a:cs typeface="Calibri"/>
                        </a:rPr>
                        <a:t>0.100-</a:t>
                      </a:r>
                      <a:r>
                        <a:rPr sz="2000" spc="-10" dirty="0">
                          <a:latin typeface="Calibri"/>
                          <a:cs typeface="Calibri"/>
                        </a:rPr>
                        <a:t>0.149</a:t>
                      </a:r>
                      <a:endParaRPr sz="2000">
                        <a:latin typeface="Calibri"/>
                        <a:cs typeface="Calibri"/>
                      </a:endParaRPr>
                    </a:p>
                  </a:txBody>
                  <a:tcPr marL="0" marR="0" marT="29845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38100">
                      <a:solidFill>
                        <a:srgbClr val="FFFFFF"/>
                      </a:solidFill>
                      <a:prstDash val="soli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  <a:solidFill>
                      <a:srgbClr val="CACACA"/>
                    </a:solidFill>
                  </a:tcPr>
                </a:tc>
                <a:tc>
                  <a:txBody>
                    <a:bodyPr/>
                    <a:lstStyle/>
                    <a:p>
                      <a:pPr marL="92075">
                        <a:lnSpc>
                          <a:spcPct val="100000"/>
                        </a:lnSpc>
                        <a:spcBef>
                          <a:spcPts val="235"/>
                        </a:spcBef>
                      </a:pPr>
                      <a:r>
                        <a:rPr sz="2000" spc="-10" dirty="0">
                          <a:latin typeface="Calibri"/>
                          <a:cs typeface="Calibri"/>
                        </a:rPr>
                        <a:t>5-</a:t>
                      </a:r>
                      <a:r>
                        <a:rPr sz="2000" spc="-50" dirty="0">
                          <a:latin typeface="Calibri"/>
                          <a:cs typeface="Calibri"/>
                        </a:rPr>
                        <a:t>0</a:t>
                      </a:r>
                      <a:endParaRPr sz="2000">
                        <a:latin typeface="Calibri"/>
                        <a:cs typeface="Calibri"/>
                      </a:endParaRPr>
                    </a:p>
                  </a:txBody>
                  <a:tcPr marL="0" marR="0" marT="29845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38100">
                      <a:solidFill>
                        <a:srgbClr val="FFFFFF"/>
                      </a:solidFill>
                      <a:prstDash val="soli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  <a:solidFill>
                      <a:srgbClr val="CACAC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565150">
                <a:tc>
                  <a:txBody>
                    <a:bodyPr/>
                    <a:lstStyle/>
                    <a:p>
                      <a:pPr marL="92075">
                        <a:lnSpc>
                          <a:spcPct val="100000"/>
                        </a:lnSpc>
                        <a:spcBef>
                          <a:spcPts val="235"/>
                        </a:spcBef>
                      </a:pPr>
                      <a:r>
                        <a:rPr sz="2000" spc="-25" dirty="0">
                          <a:latin typeface="Calibri"/>
                          <a:cs typeface="Calibri"/>
                        </a:rPr>
                        <a:t>1.5</a:t>
                      </a:r>
                      <a:endParaRPr sz="2000">
                        <a:latin typeface="Calibri"/>
                        <a:cs typeface="Calibri"/>
                      </a:endParaRPr>
                    </a:p>
                  </a:txBody>
                  <a:tcPr marL="0" marR="0" marT="29845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  <a:solidFill>
                      <a:srgbClr val="E7E7E7"/>
                    </a:solidFill>
                  </a:tcPr>
                </a:tc>
                <a:tc>
                  <a:txBody>
                    <a:bodyPr/>
                    <a:lstStyle/>
                    <a:p>
                      <a:pPr marL="92075">
                        <a:lnSpc>
                          <a:spcPct val="100000"/>
                        </a:lnSpc>
                        <a:spcBef>
                          <a:spcPts val="235"/>
                        </a:spcBef>
                      </a:pPr>
                      <a:r>
                        <a:rPr sz="2000" dirty="0">
                          <a:latin typeface="Calibri"/>
                          <a:cs typeface="Calibri"/>
                        </a:rPr>
                        <a:t>0.150-</a:t>
                      </a:r>
                      <a:r>
                        <a:rPr sz="2000" spc="-10" dirty="0">
                          <a:latin typeface="Calibri"/>
                          <a:cs typeface="Calibri"/>
                        </a:rPr>
                        <a:t>0.199</a:t>
                      </a:r>
                      <a:endParaRPr sz="2000">
                        <a:latin typeface="Calibri"/>
                        <a:cs typeface="Calibri"/>
                      </a:endParaRPr>
                    </a:p>
                  </a:txBody>
                  <a:tcPr marL="0" marR="0" marT="29845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  <a:solidFill>
                      <a:srgbClr val="E7E7E7"/>
                    </a:solidFill>
                  </a:tcPr>
                </a:tc>
                <a:tc>
                  <a:txBody>
                    <a:bodyPr/>
                    <a:lstStyle/>
                    <a:p>
                      <a:pPr marL="92075">
                        <a:lnSpc>
                          <a:spcPct val="100000"/>
                        </a:lnSpc>
                        <a:spcBef>
                          <a:spcPts val="235"/>
                        </a:spcBef>
                      </a:pPr>
                      <a:r>
                        <a:rPr sz="2000" spc="-10" dirty="0">
                          <a:latin typeface="Calibri"/>
                          <a:cs typeface="Calibri"/>
                        </a:rPr>
                        <a:t>4-</a:t>
                      </a:r>
                      <a:r>
                        <a:rPr sz="2000" spc="-50" dirty="0">
                          <a:latin typeface="Calibri"/>
                          <a:cs typeface="Calibri"/>
                        </a:rPr>
                        <a:t>0</a:t>
                      </a:r>
                      <a:endParaRPr sz="2000">
                        <a:latin typeface="Calibri"/>
                        <a:cs typeface="Calibri"/>
                      </a:endParaRPr>
                    </a:p>
                  </a:txBody>
                  <a:tcPr marL="0" marR="0" marT="29845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  <a:solidFill>
                      <a:srgbClr val="E7E7E7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565150">
                <a:tc>
                  <a:txBody>
                    <a:bodyPr/>
                    <a:lstStyle/>
                    <a:p>
                      <a:pPr marL="92075">
                        <a:lnSpc>
                          <a:spcPct val="100000"/>
                        </a:lnSpc>
                        <a:spcBef>
                          <a:spcPts val="235"/>
                        </a:spcBef>
                      </a:pPr>
                      <a:r>
                        <a:rPr sz="2000" spc="-50" dirty="0">
                          <a:latin typeface="Calibri"/>
                          <a:cs typeface="Calibri"/>
                        </a:rPr>
                        <a:t>2</a:t>
                      </a:r>
                      <a:endParaRPr sz="2000">
                        <a:latin typeface="Calibri"/>
                        <a:cs typeface="Calibri"/>
                      </a:endParaRPr>
                    </a:p>
                  </a:txBody>
                  <a:tcPr marL="0" marR="0" marT="29845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  <a:solidFill>
                      <a:srgbClr val="CACACA"/>
                    </a:solidFill>
                  </a:tcPr>
                </a:tc>
                <a:tc>
                  <a:txBody>
                    <a:bodyPr/>
                    <a:lstStyle/>
                    <a:p>
                      <a:pPr marL="92075">
                        <a:lnSpc>
                          <a:spcPct val="100000"/>
                        </a:lnSpc>
                        <a:spcBef>
                          <a:spcPts val="235"/>
                        </a:spcBef>
                      </a:pPr>
                      <a:r>
                        <a:rPr sz="2000" dirty="0">
                          <a:latin typeface="Calibri"/>
                          <a:cs typeface="Calibri"/>
                        </a:rPr>
                        <a:t>0.200-</a:t>
                      </a:r>
                      <a:r>
                        <a:rPr sz="2000" spc="-10" dirty="0">
                          <a:latin typeface="Calibri"/>
                          <a:cs typeface="Calibri"/>
                        </a:rPr>
                        <a:t>0.249</a:t>
                      </a:r>
                      <a:endParaRPr sz="2000">
                        <a:latin typeface="Calibri"/>
                        <a:cs typeface="Calibri"/>
                      </a:endParaRPr>
                    </a:p>
                  </a:txBody>
                  <a:tcPr marL="0" marR="0" marT="29845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  <a:solidFill>
                      <a:srgbClr val="CACACA"/>
                    </a:solidFill>
                  </a:tcPr>
                </a:tc>
                <a:tc>
                  <a:txBody>
                    <a:bodyPr/>
                    <a:lstStyle/>
                    <a:p>
                      <a:pPr marL="92075">
                        <a:lnSpc>
                          <a:spcPct val="100000"/>
                        </a:lnSpc>
                        <a:spcBef>
                          <a:spcPts val="235"/>
                        </a:spcBef>
                      </a:pPr>
                      <a:r>
                        <a:rPr sz="2000" spc="-10" dirty="0">
                          <a:latin typeface="Calibri"/>
                          <a:cs typeface="Calibri"/>
                        </a:rPr>
                        <a:t>3-</a:t>
                      </a:r>
                      <a:r>
                        <a:rPr sz="2000" spc="-50" dirty="0">
                          <a:latin typeface="Calibri"/>
                          <a:cs typeface="Calibri"/>
                        </a:rPr>
                        <a:t>0</a:t>
                      </a:r>
                      <a:endParaRPr sz="2000">
                        <a:latin typeface="Calibri"/>
                        <a:cs typeface="Calibri"/>
                      </a:endParaRPr>
                    </a:p>
                  </a:txBody>
                  <a:tcPr marL="0" marR="0" marT="29845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  <a:solidFill>
                      <a:srgbClr val="CACAC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565150">
                <a:tc>
                  <a:txBody>
                    <a:bodyPr/>
                    <a:lstStyle/>
                    <a:p>
                      <a:pPr marL="92075">
                        <a:lnSpc>
                          <a:spcPct val="100000"/>
                        </a:lnSpc>
                        <a:spcBef>
                          <a:spcPts val="235"/>
                        </a:spcBef>
                      </a:pPr>
                      <a:r>
                        <a:rPr sz="2000" spc="-50" dirty="0">
                          <a:latin typeface="Calibri"/>
                          <a:cs typeface="Calibri"/>
                        </a:rPr>
                        <a:t>3</a:t>
                      </a:r>
                      <a:endParaRPr sz="2000">
                        <a:latin typeface="Calibri"/>
                        <a:cs typeface="Calibri"/>
                      </a:endParaRPr>
                    </a:p>
                  </a:txBody>
                  <a:tcPr marL="0" marR="0" marT="29845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  <a:solidFill>
                      <a:srgbClr val="E7E7E7"/>
                    </a:solidFill>
                  </a:tcPr>
                </a:tc>
                <a:tc>
                  <a:txBody>
                    <a:bodyPr/>
                    <a:lstStyle/>
                    <a:p>
                      <a:pPr marL="92075">
                        <a:lnSpc>
                          <a:spcPct val="100000"/>
                        </a:lnSpc>
                        <a:spcBef>
                          <a:spcPts val="235"/>
                        </a:spcBef>
                      </a:pPr>
                      <a:r>
                        <a:rPr sz="2000" dirty="0">
                          <a:latin typeface="Calibri"/>
                          <a:cs typeface="Calibri"/>
                        </a:rPr>
                        <a:t>0.300-</a:t>
                      </a:r>
                      <a:r>
                        <a:rPr sz="2000" spc="-10" dirty="0">
                          <a:latin typeface="Calibri"/>
                          <a:cs typeface="Calibri"/>
                        </a:rPr>
                        <a:t>0.349</a:t>
                      </a:r>
                      <a:endParaRPr sz="2000">
                        <a:latin typeface="Calibri"/>
                        <a:cs typeface="Calibri"/>
                      </a:endParaRPr>
                    </a:p>
                  </a:txBody>
                  <a:tcPr marL="0" marR="0" marT="29845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  <a:solidFill>
                      <a:srgbClr val="E7E7E7"/>
                    </a:solidFill>
                  </a:tcPr>
                </a:tc>
                <a:tc>
                  <a:txBody>
                    <a:bodyPr/>
                    <a:lstStyle/>
                    <a:p>
                      <a:pPr marL="92075">
                        <a:lnSpc>
                          <a:spcPct val="100000"/>
                        </a:lnSpc>
                        <a:spcBef>
                          <a:spcPts val="235"/>
                        </a:spcBef>
                      </a:pPr>
                      <a:r>
                        <a:rPr sz="2000" spc="-10" dirty="0">
                          <a:latin typeface="Calibri"/>
                          <a:cs typeface="Calibri"/>
                        </a:rPr>
                        <a:t>2-</a:t>
                      </a:r>
                      <a:r>
                        <a:rPr sz="2000" spc="-50" dirty="0">
                          <a:latin typeface="Calibri"/>
                          <a:cs typeface="Calibri"/>
                        </a:rPr>
                        <a:t>0</a:t>
                      </a:r>
                      <a:endParaRPr sz="2000">
                        <a:latin typeface="Calibri"/>
                        <a:cs typeface="Calibri"/>
                      </a:endParaRPr>
                    </a:p>
                  </a:txBody>
                  <a:tcPr marL="0" marR="0" marT="29845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  <a:solidFill>
                      <a:srgbClr val="E7E7E7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565150">
                <a:tc>
                  <a:txBody>
                    <a:bodyPr/>
                    <a:lstStyle/>
                    <a:p>
                      <a:pPr marL="92075">
                        <a:lnSpc>
                          <a:spcPct val="100000"/>
                        </a:lnSpc>
                        <a:spcBef>
                          <a:spcPts val="240"/>
                        </a:spcBef>
                      </a:pPr>
                      <a:r>
                        <a:rPr sz="2000" spc="-25" dirty="0">
                          <a:latin typeface="Calibri"/>
                          <a:cs typeface="Calibri"/>
                        </a:rPr>
                        <a:t>3.5</a:t>
                      </a:r>
                      <a:endParaRPr sz="2000">
                        <a:latin typeface="Calibri"/>
                        <a:cs typeface="Calibri"/>
                      </a:endParaRPr>
                    </a:p>
                  </a:txBody>
                  <a:tcPr marL="0" marR="0" marT="30480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  <a:solidFill>
                      <a:srgbClr val="CACACA"/>
                    </a:solidFill>
                  </a:tcPr>
                </a:tc>
                <a:tc>
                  <a:txBody>
                    <a:bodyPr/>
                    <a:lstStyle/>
                    <a:p>
                      <a:pPr marL="92075">
                        <a:lnSpc>
                          <a:spcPct val="100000"/>
                        </a:lnSpc>
                        <a:spcBef>
                          <a:spcPts val="240"/>
                        </a:spcBef>
                      </a:pPr>
                      <a:r>
                        <a:rPr sz="2000" dirty="0">
                          <a:latin typeface="Calibri"/>
                          <a:cs typeface="Calibri"/>
                        </a:rPr>
                        <a:t>0.350-</a:t>
                      </a:r>
                      <a:r>
                        <a:rPr sz="2000" spc="-10" dirty="0">
                          <a:latin typeface="Calibri"/>
                          <a:cs typeface="Calibri"/>
                        </a:rPr>
                        <a:t>0.399</a:t>
                      </a:r>
                      <a:endParaRPr sz="2000">
                        <a:latin typeface="Calibri"/>
                        <a:cs typeface="Calibri"/>
                      </a:endParaRPr>
                    </a:p>
                  </a:txBody>
                  <a:tcPr marL="0" marR="0" marT="30480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  <a:solidFill>
                      <a:srgbClr val="CACACA"/>
                    </a:solidFill>
                  </a:tcPr>
                </a:tc>
                <a:tc>
                  <a:txBody>
                    <a:bodyPr/>
                    <a:lstStyle/>
                    <a:p>
                      <a:pPr marL="92075">
                        <a:lnSpc>
                          <a:spcPct val="100000"/>
                        </a:lnSpc>
                        <a:spcBef>
                          <a:spcPts val="240"/>
                        </a:spcBef>
                      </a:pPr>
                      <a:r>
                        <a:rPr sz="2000" spc="-50" dirty="0">
                          <a:latin typeface="Calibri"/>
                          <a:cs typeface="Calibri"/>
                        </a:rPr>
                        <a:t>0</a:t>
                      </a:r>
                      <a:endParaRPr sz="2000">
                        <a:latin typeface="Calibri"/>
                        <a:cs typeface="Calibri"/>
                      </a:endParaRPr>
                    </a:p>
                  </a:txBody>
                  <a:tcPr marL="0" marR="0" marT="30480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  <a:solidFill>
                      <a:srgbClr val="CACAC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565150">
                <a:tc>
                  <a:txBody>
                    <a:bodyPr/>
                    <a:lstStyle/>
                    <a:p>
                      <a:pPr marL="92075">
                        <a:lnSpc>
                          <a:spcPct val="100000"/>
                        </a:lnSpc>
                        <a:spcBef>
                          <a:spcPts val="240"/>
                        </a:spcBef>
                      </a:pPr>
                      <a:r>
                        <a:rPr sz="2000" spc="-50" dirty="0">
                          <a:latin typeface="Calibri"/>
                          <a:cs typeface="Calibri"/>
                        </a:rPr>
                        <a:t>4</a:t>
                      </a:r>
                      <a:endParaRPr sz="2000">
                        <a:latin typeface="Calibri"/>
                        <a:cs typeface="Calibri"/>
                      </a:endParaRPr>
                    </a:p>
                  </a:txBody>
                  <a:tcPr marL="0" marR="0" marT="30480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  <a:solidFill>
                      <a:srgbClr val="E7E7E7"/>
                    </a:solidFill>
                  </a:tcPr>
                </a:tc>
                <a:tc>
                  <a:txBody>
                    <a:bodyPr/>
                    <a:lstStyle/>
                    <a:p>
                      <a:pPr marL="92075">
                        <a:lnSpc>
                          <a:spcPct val="100000"/>
                        </a:lnSpc>
                        <a:spcBef>
                          <a:spcPts val="240"/>
                        </a:spcBef>
                      </a:pPr>
                      <a:r>
                        <a:rPr sz="2000" dirty="0">
                          <a:latin typeface="Calibri"/>
                          <a:cs typeface="Calibri"/>
                        </a:rPr>
                        <a:t>0.400-</a:t>
                      </a:r>
                      <a:r>
                        <a:rPr sz="2000" spc="-10" dirty="0">
                          <a:latin typeface="Calibri"/>
                          <a:cs typeface="Calibri"/>
                        </a:rPr>
                        <a:t>0.499</a:t>
                      </a:r>
                      <a:endParaRPr sz="2000">
                        <a:latin typeface="Calibri"/>
                        <a:cs typeface="Calibri"/>
                      </a:endParaRPr>
                    </a:p>
                  </a:txBody>
                  <a:tcPr marL="0" marR="0" marT="30480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  <a:solidFill>
                      <a:srgbClr val="E7E7E7"/>
                    </a:solidFill>
                  </a:tcPr>
                </a:tc>
                <a:tc>
                  <a:txBody>
                    <a:bodyPr/>
                    <a:lstStyle/>
                    <a:p>
                      <a:pPr marL="92075">
                        <a:lnSpc>
                          <a:spcPct val="100000"/>
                        </a:lnSpc>
                        <a:spcBef>
                          <a:spcPts val="240"/>
                        </a:spcBef>
                      </a:pPr>
                      <a:r>
                        <a:rPr sz="2000" spc="-50" dirty="0">
                          <a:latin typeface="Calibri"/>
                          <a:cs typeface="Calibri"/>
                        </a:rPr>
                        <a:t>1</a:t>
                      </a:r>
                      <a:endParaRPr sz="2000">
                        <a:latin typeface="Calibri"/>
                        <a:cs typeface="Calibri"/>
                      </a:endParaRPr>
                    </a:p>
                  </a:txBody>
                  <a:tcPr marL="0" marR="0" marT="30480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  <a:solidFill>
                      <a:srgbClr val="E7E7E7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565150">
                <a:tc>
                  <a:txBody>
                    <a:bodyPr/>
                    <a:lstStyle/>
                    <a:p>
                      <a:pPr marL="92075">
                        <a:lnSpc>
                          <a:spcPct val="100000"/>
                        </a:lnSpc>
                        <a:spcBef>
                          <a:spcPts val="240"/>
                        </a:spcBef>
                      </a:pPr>
                      <a:r>
                        <a:rPr sz="2000" spc="-50" dirty="0">
                          <a:latin typeface="Calibri"/>
                          <a:cs typeface="Calibri"/>
                        </a:rPr>
                        <a:t>5</a:t>
                      </a:r>
                      <a:endParaRPr sz="2000">
                        <a:latin typeface="Calibri"/>
                        <a:cs typeface="Calibri"/>
                      </a:endParaRPr>
                    </a:p>
                  </a:txBody>
                  <a:tcPr marL="0" marR="0" marT="30480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  <a:solidFill>
                      <a:srgbClr val="CACACA"/>
                    </a:solidFill>
                  </a:tcPr>
                </a:tc>
                <a:tc>
                  <a:txBody>
                    <a:bodyPr/>
                    <a:lstStyle/>
                    <a:p>
                      <a:pPr marL="92075">
                        <a:lnSpc>
                          <a:spcPct val="100000"/>
                        </a:lnSpc>
                        <a:spcBef>
                          <a:spcPts val="240"/>
                        </a:spcBef>
                      </a:pPr>
                      <a:r>
                        <a:rPr sz="2000" dirty="0">
                          <a:latin typeface="Calibri"/>
                          <a:cs typeface="Calibri"/>
                        </a:rPr>
                        <a:t>0.500-</a:t>
                      </a:r>
                      <a:r>
                        <a:rPr sz="2000" spc="-10" dirty="0">
                          <a:latin typeface="Calibri"/>
                          <a:cs typeface="Calibri"/>
                        </a:rPr>
                        <a:t>0.599</a:t>
                      </a:r>
                      <a:endParaRPr sz="2000">
                        <a:latin typeface="Calibri"/>
                        <a:cs typeface="Calibri"/>
                      </a:endParaRPr>
                    </a:p>
                  </a:txBody>
                  <a:tcPr marL="0" marR="0" marT="30480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  <a:solidFill>
                      <a:srgbClr val="CACACA"/>
                    </a:solidFill>
                  </a:tcPr>
                </a:tc>
                <a:tc>
                  <a:txBody>
                    <a:bodyPr/>
                    <a:lstStyle/>
                    <a:p>
                      <a:pPr marL="92075">
                        <a:lnSpc>
                          <a:spcPct val="100000"/>
                        </a:lnSpc>
                        <a:spcBef>
                          <a:spcPts val="240"/>
                        </a:spcBef>
                      </a:pPr>
                      <a:r>
                        <a:rPr sz="2000" spc="-50" dirty="0">
                          <a:latin typeface="Calibri"/>
                          <a:cs typeface="Calibri"/>
                        </a:rPr>
                        <a:t>2</a:t>
                      </a:r>
                      <a:endParaRPr sz="2000">
                        <a:latin typeface="Calibri"/>
                        <a:cs typeface="Calibri"/>
                      </a:endParaRPr>
                    </a:p>
                  </a:txBody>
                  <a:tcPr marL="0" marR="0" marT="30480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  <a:solidFill>
                      <a:srgbClr val="CACAC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</a:tbl>
          </a:graphicData>
        </a:graphic>
      </p:graphicFrame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0" y="0"/>
            <a:ext cx="12192000" cy="6858000"/>
          </a:xfrm>
          <a:custGeom>
            <a:avLst/>
            <a:gdLst/>
            <a:ahLst/>
            <a:cxnLst/>
            <a:rect l="l" t="t" r="r" b="b"/>
            <a:pathLst>
              <a:path w="12192000" h="6858000">
                <a:moveTo>
                  <a:pt x="12192000" y="0"/>
                </a:moveTo>
                <a:lnTo>
                  <a:pt x="0" y="0"/>
                </a:lnTo>
                <a:lnTo>
                  <a:pt x="0" y="6858000"/>
                </a:lnTo>
                <a:lnTo>
                  <a:pt x="12192000" y="6858000"/>
                </a:lnTo>
                <a:lnTo>
                  <a:pt x="12192000" y="0"/>
                </a:lnTo>
                <a:close/>
              </a:path>
            </a:pathLst>
          </a:custGeom>
          <a:solidFill>
            <a:srgbClr val="20405C"/>
          </a:solidFill>
        </p:spPr>
        <p:txBody>
          <a:bodyPr wrap="square" lIns="0" tIns="0" rIns="0" bIns="0" rtlCol="0"/>
          <a:lstStyle/>
          <a:p>
            <a:endParaRPr/>
          </a:p>
        </p:txBody>
      </p:sp>
      <p:grpSp>
        <p:nvGrpSpPr>
          <p:cNvPr id="3" name="object 3"/>
          <p:cNvGrpSpPr/>
          <p:nvPr/>
        </p:nvGrpSpPr>
        <p:grpSpPr>
          <a:xfrm>
            <a:off x="6134100" y="12699"/>
            <a:ext cx="6057900" cy="6845300"/>
            <a:chOff x="6134100" y="12699"/>
            <a:chExt cx="6057900" cy="6845300"/>
          </a:xfrm>
        </p:grpSpPr>
        <p:pic>
          <p:nvPicPr>
            <p:cNvPr id="4" name="object 4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10754867" y="6359652"/>
              <a:ext cx="880872" cy="339852"/>
            </a:xfrm>
            <a:prstGeom prst="rect">
              <a:avLst/>
            </a:prstGeom>
          </p:spPr>
        </p:pic>
        <p:pic>
          <p:nvPicPr>
            <p:cNvPr id="5" name="object 5"/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6134100" y="12699"/>
              <a:ext cx="6057900" cy="6845300"/>
            </a:xfrm>
            <a:prstGeom prst="rect">
              <a:avLst/>
            </a:prstGeom>
          </p:spPr>
        </p:pic>
        <p:pic>
          <p:nvPicPr>
            <p:cNvPr id="6" name="object 6"/>
            <p:cNvPicPr/>
            <p:nvPr/>
          </p:nvPicPr>
          <p:blipFill>
            <a:blip r:embed="rId4" cstate="print"/>
            <a:stretch>
              <a:fillRect/>
            </a:stretch>
          </p:blipFill>
          <p:spPr>
            <a:xfrm>
              <a:off x="10754867" y="6359652"/>
              <a:ext cx="880872" cy="339852"/>
            </a:xfrm>
            <a:prstGeom prst="rect">
              <a:avLst/>
            </a:prstGeom>
          </p:spPr>
        </p:pic>
        <p:pic>
          <p:nvPicPr>
            <p:cNvPr id="7" name="object 7"/>
            <p:cNvPicPr/>
            <p:nvPr/>
          </p:nvPicPr>
          <p:blipFill>
            <a:blip r:embed="rId5" cstate="print"/>
            <a:stretch>
              <a:fillRect/>
            </a:stretch>
          </p:blipFill>
          <p:spPr>
            <a:xfrm>
              <a:off x="10773155" y="6376415"/>
              <a:ext cx="1237488" cy="333756"/>
            </a:xfrm>
            <a:prstGeom prst="rect">
              <a:avLst/>
            </a:prstGeom>
          </p:spPr>
        </p:pic>
        <p:sp>
          <p:nvSpPr>
            <p:cNvPr id="8" name="object 8"/>
            <p:cNvSpPr/>
            <p:nvPr/>
          </p:nvSpPr>
          <p:spPr>
            <a:xfrm>
              <a:off x="11728703" y="6385559"/>
              <a:ext cx="288290" cy="288290"/>
            </a:xfrm>
            <a:custGeom>
              <a:avLst/>
              <a:gdLst/>
              <a:ahLst/>
              <a:cxnLst/>
              <a:rect l="l" t="t" r="r" b="b"/>
              <a:pathLst>
                <a:path w="288290" h="288290">
                  <a:moveTo>
                    <a:pt x="144018" y="0"/>
                  </a:moveTo>
                  <a:lnTo>
                    <a:pt x="98511" y="7342"/>
                  </a:lnTo>
                  <a:lnTo>
                    <a:pt x="58978" y="27786"/>
                  </a:lnTo>
                  <a:lnTo>
                    <a:pt x="27797" y="58962"/>
                  </a:lnTo>
                  <a:lnTo>
                    <a:pt x="7345" y="98496"/>
                  </a:lnTo>
                  <a:lnTo>
                    <a:pt x="0" y="144017"/>
                  </a:lnTo>
                  <a:lnTo>
                    <a:pt x="7345" y="189539"/>
                  </a:lnTo>
                  <a:lnTo>
                    <a:pt x="27797" y="229073"/>
                  </a:lnTo>
                  <a:lnTo>
                    <a:pt x="58978" y="260249"/>
                  </a:lnTo>
                  <a:lnTo>
                    <a:pt x="98511" y="280693"/>
                  </a:lnTo>
                  <a:lnTo>
                    <a:pt x="144018" y="288035"/>
                  </a:lnTo>
                  <a:lnTo>
                    <a:pt x="189524" y="280693"/>
                  </a:lnTo>
                  <a:lnTo>
                    <a:pt x="229057" y="260249"/>
                  </a:lnTo>
                  <a:lnTo>
                    <a:pt x="260238" y="229073"/>
                  </a:lnTo>
                  <a:lnTo>
                    <a:pt x="280690" y="189539"/>
                  </a:lnTo>
                  <a:lnTo>
                    <a:pt x="288036" y="144017"/>
                  </a:lnTo>
                  <a:lnTo>
                    <a:pt x="280690" y="98496"/>
                  </a:lnTo>
                  <a:lnTo>
                    <a:pt x="260238" y="58962"/>
                  </a:lnTo>
                  <a:lnTo>
                    <a:pt x="229057" y="27786"/>
                  </a:lnTo>
                  <a:lnTo>
                    <a:pt x="189524" y="7342"/>
                  </a:lnTo>
                  <a:lnTo>
                    <a:pt x="144018" y="0"/>
                  </a:lnTo>
                  <a:close/>
                </a:path>
              </a:pathLst>
            </a:custGeom>
            <a:solidFill>
              <a:srgbClr val="0000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9" name="object 9"/>
          <p:cNvSpPr txBox="1">
            <a:spLocks noGrp="1"/>
          </p:cNvSpPr>
          <p:nvPr>
            <p:ph type="title"/>
          </p:nvPr>
        </p:nvSpPr>
        <p:spPr>
          <a:xfrm>
            <a:off x="7986521" y="2760090"/>
            <a:ext cx="3767454" cy="71120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4500" spc="-200" dirty="0">
                <a:solidFill>
                  <a:srgbClr val="FFFFFF"/>
                </a:solidFill>
              </a:rPr>
              <a:t>Tensile</a:t>
            </a:r>
            <a:r>
              <a:rPr sz="4500" spc="-320" dirty="0">
                <a:solidFill>
                  <a:srgbClr val="FFFFFF"/>
                </a:solidFill>
              </a:rPr>
              <a:t> </a:t>
            </a:r>
            <a:r>
              <a:rPr sz="4500" spc="-125" dirty="0">
                <a:solidFill>
                  <a:srgbClr val="FFFFFF"/>
                </a:solidFill>
              </a:rPr>
              <a:t>Strength</a:t>
            </a:r>
            <a:endParaRPr sz="4500"/>
          </a:p>
        </p:txBody>
      </p:sp>
      <p:sp>
        <p:nvSpPr>
          <p:cNvPr id="11" name="object 11"/>
          <p:cNvSpPr txBox="1">
            <a:spLocks noGrp="1"/>
          </p:cNvSpPr>
          <p:nvPr>
            <p:ph type="sldNum" sz="quarter" idx="7"/>
          </p:nvPr>
        </p:nvSpPr>
        <p:spPr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38100">
              <a:lnSpc>
                <a:spcPts val="1045"/>
              </a:lnSpc>
            </a:pPr>
            <a:fld id="{81D60167-4931-47E6-BA6A-407CBD079E47}" type="slidenum">
              <a:rPr spc="-25" dirty="0"/>
              <a:t>19</a:t>
            </a:fld>
            <a:endParaRPr spc="-25" dirty="0"/>
          </a:p>
        </p:txBody>
      </p:sp>
      <p:sp>
        <p:nvSpPr>
          <p:cNvPr id="10" name="object 10"/>
          <p:cNvSpPr txBox="1"/>
          <p:nvPr/>
        </p:nvSpPr>
        <p:spPr>
          <a:xfrm>
            <a:off x="391769" y="2653030"/>
            <a:ext cx="4955540" cy="3498215"/>
          </a:xfrm>
          <a:prstGeom prst="rect">
            <a:avLst/>
          </a:prstGeom>
        </p:spPr>
        <p:txBody>
          <a:bodyPr vert="horz" wrap="square" lIns="0" tIns="10414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820"/>
              </a:spcBef>
            </a:pPr>
            <a:r>
              <a:rPr sz="2400" u="sng" spc="-10" dirty="0">
                <a:solidFill>
                  <a:srgbClr val="FFFFFF"/>
                </a:solidFill>
                <a:uFill>
                  <a:solidFill>
                    <a:srgbClr val="FFFFFF"/>
                  </a:solidFill>
                </a:uFill>
                <a:latin typeface="Calibri"/>
                <a:cs typeface="Calibri"/>
              </a:rPr>
              <a:t>Material</a:t>
            </a:r>
            <a:endParaRPr sz="2400">
              <a:latin typeface="Calibri"/>
              <a:cs typeface="Calibri"/>
            </a:endParaRPr>
          </a:p>
          <a:p>
            <a:pPr marL="279400" marR="315595" indent="-266700">
              <a:lnSpc>
                <a:spcPts val="2590"/>
              </a:lnSpc>
              <a:spcBef>
                <a:spcPts val="1045"/>
              </a:spcBef>
              <a:buFont typeface="Arial MT"/>
              <a:buChar char="•"/>
              <a:tabLst>
                <a:tab pos="279400" algn="l"/>
              </a:tabLst>
            </a:pPr>
            <a:r>
              <a:rPr sz="2400" dirty="0">
                <a:solidFill>
                  <a:srgbClr val="FFFFFF"/>
                </a:solidFill>
                <a:latin typeface="Calibri"/>
                <a:cs typeface="Calibri"/>
              </a:rPr>
              <a:t>The</a:t>
            </a:r>
            <a:r>
              <a:rPr sz="2400" spc="-55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2400" dirty="0">
                <a:solidFill>
                  <a:srgbClr val="FFFFFF"/>
                </a:solidFill>
                <a:latin typeface="Calibri"/>
                <a:cs typeface="Calibri"/>
              </a:rPr>
              <a:t>tensile</a:t>
            </a:r>
            <a:r>
              <a:rPr sz="2400" spc="-60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2400" spc="-10" dirty="0">
                <a:solidFill>
                  <a:srgbClr val="FFFFFF"/>
                </a:solidFill>
                <a:latin typeface="Calibri"/>
                <a:cs typeface="Calibri"/>
              </a:rPr>
              <a:t>strength</a:t>
            </a:r>
            <a:r>
              <a:rPr sz="2400" spc="-60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2400" dirty="0">
                <a:solidFill>
                  <a:srgbClr val="FFFFFF"/>
                </a:solidFill>
                <a:latin typeface="Calibri"/>
                <a:cs typeface="Calibri"/>
              </a:rPr>
              <a:t>of</a:t>
            </a:r>
            <a:r>
              <a:rPr sz="2400" spc="-65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2400" dirty="0">
                <a:solidFill>
                  <a:srgbClr val="FFFFFF"/>
                </a:solidFill>
                <a:latin typeface="Calibri"/>
                <a:cs typeface="Calibri"/>
              </a:rPr>
              <a:t>sutures</a:t>
            </a:r>
            <a:r>
              <a:rPr sz="2400" spc="-60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2400" spc="-20" dirty="0">
                <a:solidFill>
                  <a:srgbClr val="FFFFFF"/>
                </a:solidFill>
                <a:latin typeface="Calibri"/>
                <a:cs typeface="Calibri"/>
              </a:rPr>
              <a:t>vary </a:t>
            </a:r>
            <a:r>
              <a:rPr sz="2400" dirty="0">
                <a:solidFill>
                  <a:srgbClr val="FFFFFF"/>
                </a:solidFill>
                <a:latin typeface="Calibri"/>
                <a:cs typeface="Calibri"/>
              </a:rPr>
              <a:t>from</a:t>
            </a:r>
            <a:r>
              <a:rPr sz="2400" spc="-65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2400" dirty="0">
                <a:solidFill>
                  <a:srgbClr val="FFFFFF"/>
                </a:solidFill>
                <a:latin typeface="Calibri"/>
                <a:cs typeface="Calibri"/>
              </a:rPr>
              <a:t>one</a:t>
            </a:r>
            <a:r>
              <a:rPr sz="2400" spc="-35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2400" dirty="0">
                <a:solidFill>
                  <a:srgbClr val="FFFFFF"/>
                </a:solidFill>
                <a:latin typeface="Calibri"/>
                <a:cs typeface="Calibri"/>
              </a:rPr>
              <a:t>material</a:t>
            </a:r>
            <a:r>
              <a:rPr sz="2400" spc="-60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2400" dirty="0">
                <a:solidFill>
                  <a:srgbClr val="FFFFFF"/>
                </a:solidFill>
                <a:latin typeface="Calibri"/>
                <a:cs typeface="Calibri"/>
              </a:rPr>
              <a:t>to</a:t>
            </a:r>
            <a:r>
              <a:rPr sz="2400" spc="-60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2400" dirty="0">
                <a:solidFill>
                  <a:srgbClr val="FFFFFF"/>
                </a:solidFill>
                <a:latin typeface="Calibri"/>
                <a:cs typeface="Calibri"/>
              </a:rPr>
              <a:t>the</a:t>
            </a:r>
            <a:r>
              <a:rPr sz="2400" spc="-45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2400" spc="-10" dirty="0">
                <a:solidFill>
                  <a:srgbClr val="FFFFFF"/>
                </a:solidFill>
                <a:latin typeface="Calibri"/>
                <a:cs typeface="Calibri"/>
              </a:rPr>
              <a:t>other.</a:t>
            </a:r>
            <a:endParaRPr sz="2400">
              <a:latin typeface="Calibri"/>
              <a:cs typeface="Calibri"/>
            </a:endParaRPr>
          </a:p>
          <a:p>
            <a:pPr marL="279400" marR="5080" indent="-266700">
              <a:lnSpc>
                <a:spcPts val="2590"/>
              </a:lnSpc>
              <a:spcBef>
                <a:spcPts val="1005"/>
              </a:spcBef>
              <a:buFont typeface="Arial MT"/>
              <a:buChar char="•"/>
              <a:tabLst>
                <a:tab pos="279400" algn="l"/>
                <a:tab pos="3387090" algn="l"/>
              </a:tabLst>
            </a:pPr>
            <a:r>
              <a:rPr sz="2400" dirty="0">
                <a:solidFill>
                  <a:srgbClr val="FFFFFF"/>
                </a:solidFill>
                <a:latin typeface="Calibri"/>
                <a:cs typeface="Calibri"/>
              </a:rPr>
              <a:t>And</a:t>
            </a:r>
            <a:r>
              <a:rPr sz="2400" spc="-60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2400" dirty="0">
                <a:solidFill>
                  <a:srgbClr val="FFFFFF"/>
                </a:solidFill>
                <a:latin typeface="Calibri"/>
                <a:cs typeface="Calibri"/>
              </a:rPr>
              <a:t>the</a:t>
            </a:r>
            <a:r>
              <a:rPr sz="2400" spc="-65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2400" dirty="0">
                <a:solidFill>
                  <a:srgbClr val="FFFFFF"/>
                </a:solidFill>
                <a:latin typeface="Calibri"/>
                <a:cs typeface="Calibri"/>
              </a:rPr>
              <a:t>tensile</a:t>
            </a:r>
            <a:r>
              <a:rPr sz="2400" spc="-50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2400" spc="-10" dirty="0">
                <a:solidFill>
                  <a:srgbClr val="FFFFFF"/>
                </a:solidFill>
                <a:latin typeface="Calibri"/>
                <a:cs typeface="Calibri"/>
              </a:rPr>
              <a:t>strength</a:t>
            </a:r>
            <a:r>
              <a:rPr sz="2400" dirty="0">
                <a:solidFill>
                  <a:srgbClr val="FFFFFF"/>
                </a:solidFill>
                <a:latin typeface="Calibri"/>
                <a:cs typeface="Calibri"/>
              </a:rPr>
              <a:t>	of</a:t>
            </a:r>
            <a:r>
              <a:rPr sz="2400" spc="-25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2400" spc="-10" dirty="0">
                <a:solidFill>
                  <a:srgbClr val="FFFFFF"/>
                </a:solidFill>
                <a:latin typeface="Calibri"/>
                <a:cs typeface="Calibri"/>
              </a:rPr>
              <a:t>various </a:t>
            </a:r>
            <a:r>
              <a:rPr sz="2400" dirty="0">
                <a:solidFill>
                  <a:srgbClr val="FFFFFF"/>
                </a:solidFill>
                <a:latin typeface="Calibri"/>
                <a:cs typeface="Calibri"/>
              </a:rPr>
              <a:t>materials</a:t>
            </a:r>
            <a:r>
              <a:rPr sz="2400" spc="-105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2400" dirty="0">
                <a:solidFill>
                  <a:srgbClr val="FFFFFF"/>
                </a:solidFill>
                <a:latin typeface="Calibri"/>
                <a:cs typeface="Calibri"/>
              </a:rPr>
              <a:t>degrade</a:t>
            </a:r>
            <a:r>
              <a:rPr sz="2400" spc="-75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2400" dirty="0">
                <a:solidFill>
                  <a:srgbClr val="FFFFFF"/>
                </a:solidFill>
                <a:latin typeface="Calibri"/>
                <a:cs typeface="Calibri"/>
              </a:rPr>
              <a:t>at</a:t>
            </a:r>
            <a:r>
              <a:rPr sz="2400" spc="-95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2400" spc="-20" dirty="0">
                <a:solidFill>
                  <a:srgbClr val="FFFFFF"/>
                </a:solidFill>
                <a:latin typeface="Calibri"/>
                <a:cs typeface="Calibri"/>
              </a:rPr>
              <a:t>different</a:t>
            </a:r>
            <a:r>
              <a:rPr sz="2400" spc="-70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2400" spc="-10" dirty="0">
                <a:solidFill>
                  <a:srgbClr val="FFFFFF"/>
                </a:solidFill>
                <a:latin typeface="Calibri"/>
                <a:cs typeface="Calibri"/>
              </a:rPr>
              <a:t>rates</a:t>
            </a:r>
            <a:r>
              <a:rPr sz="2400" spc="-95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2400" spc="-25" dirty="0">
                <a:solidFill>
                  <a:srgbClr val="FFFFFF"/>
                </a:solidFill>
                <a:latin typeface="Calibri"/>
                <a:cs typeface="Calibri"/>
              </a:rPr>
              <a:t>in </a:t>
            </a:r>
            <a:r>
              <a:rPr sz="2400" spc="-10" dirty="0">
                <a:solidFill>
                  <a:srgbClr val="FFFFFF"/>
                </a:solidFill>
                <a:latin typeface="Calibri"/>
                <a:cs typeface="Calibri"/>
              </a:rPr>
              <a:t>vivo.</a:t>
            </a:r>
            <a:endParaRPr sz="2400">
              <a:latin typeface="Calibri"/>
              <a:cs typeface="Calibri"/>
            </a:endParaRPr>
          </a:p>
          <a:p>
            <a:pPr marL="279400" marR="154305" indent="-266700">
              <a:lnSpc>
                <a:spcPct val="90000"/>
              </a:lnSpc>
              <a:spcBef>
                <a:spcPts val="960"/>
              </a:spcBef>
              <a:buFont typeface="Arial MT"/>
              <a:buChar char="•"/>
              <a:tabLst>
                <a:tab pos="279400" algn="l"/>
              </a:tabLst>
            </a:pPr>
            <a:r>
              <a:rPr sz="2400" dirty="0">
                <a:solidFill>
                  <a:srgbClr val="FFFFFF"/>
                </a:solidFill>
                <a:latin typeface="Calibri"/>
                <a:cs typeface="Calibri"/>
              </a:rPr>
              <a:t>Absorbable</a:t>
            </a:r>
            <a:r>
              <a:rPr sz="2400" spc="-55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2400" dirty="0">
                <a:solidFill>
                  <a:srgbClr val="FFFFFF"/>
                </a:solidFill>
                <a:latin typeface="Calibri"/>
                <a:cs typeface="Calibri"/>
              </a:rPr>
              <a:t>sutures</a:t>
            </a:r>
            <a:r>
              <a:rPr sz="2400" spc="-55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2400" dirty="0">
                <a:solidFill>
                  <a:srgbClr val="FFFFFF"/>
                </a:solidFill>
                <a:latin typeface="Calibri"/>
                <a:cs typeface="Calibri"/>
              </a:rPr>
              <a:t>lose</a:t>
            </a:r>
            <a:r>
              <a:rPr sz="2400" spc="-50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2400" dirty="0">
                <a:solidFill>
                  <a:srgbClr val="FFFFFF"/>
                </a:solidFill>
                <a:latin typeface="Calibri"/>
                <a:cs typeface="Calibri"/>
              </a:rPr>
              <a:t>their</a:t>
            </a:r>
            <a:r>
              <a:rPr sz="2400" spc="-70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2400" spc="-10" dirty="0">
                <a:solidFill>
                  <a:srgbClr val="FFFFFF"/>
                </a:solidFill>
                <a:latin typeface="Calibri"/>
                <a:cs typeface="Calibri"/>
              </a:rPr>
              <a:t>tensile strength</a:t>
            </a:r>
            <a:r>
              <a:rPr sz="2400" spc="-105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2400" dirty="0">
                <a:solidFill>
                  <a:srgbClr val="FFFFFF"/>
                </a:solidFill>
                <a:latin typeface="Calibri"/>
                <a:cs typeface="Calibri"/>
              </a:rPr>
              <a:t>faster</a:t>
            </a:r>
            <a:r>
              <a:rPr sz="2400" spc="-80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2400" dirty="0">
                <a:solidFill>
                  <a:srgbClr val="FFFFFF"/>
                </a:solidFill>
                <a:latin typeface="Calibri"/>
                <a:cs typeface="Calibri"/>
              </a:rPr>
              <a:t>when</a:t>
            </a:r>
            <a:r>
              <a:rPr sz="2400" spc="-90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2400" spc="-10" dirty="0">
                <a:solidFill>
                  <a:srgbClr val="FFFFFF"/>
                </a:solidFill>
                <a:latin typeface="Calibri"/>
                <a:cs typeface="Calibri"/>
              </a:rPr>
              <a:t>exposed</a:t>
            </a:r>
            <a:r>
              <a:rPr sz="2400" spc="-85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2400" spc="-25" dirty="0">
                <a:solidFill>
                  <a:srgbClr val="FFFFFF"/>
                </a:solidFill>
                <a:latin typeface="Calibri"/>
                <a:cs typeface="Calibri"/>
              </a:rPr>
              <a:t>to </a:t>
            </a:r>
            <a:r>
              <a:rPr sz="2400" dirty="0">
                <a:solidFill>
                  <a:srgbClr val="FFFFFF"/>
                </a:solidFill>
                <a:latin typeface="Calibri"/>
                <a:cs typeface="Calibri"/>
              </a:rPr>
              <a:t>digestive</a:t>
            </a:r>
            <a:r>
              <a:rPr sz="2400" spc="-70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2400" dirty="0">
                <a:solidFill>
                  <a:srgbClr val="FFFFFF"/>
                </a:solidFill>
                <a:latin typeface="Calibri"/>
                <a:cs typeface="Calibri"/>
              </a:rPr>
              <a:t>enzymes</a:t>
            </a:r>
            <a:r>
              <a:rPr sz="2400" spc="-70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2400" dirty="0">
                <a:solidFill>
                  <a:srgbClr val="FFFFFF"/>
                </a:solidFill>
                <a:latin typeface="Calibri"/>
                <a:cs typeface="Calibri"/>
              </a:rPr>
              <a:t>in</a:t>
            </a:r>
            <a:r>
              <a:rPr sz="2400" spc="-90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2400" dirty="0">
                <a:solidFill>
                  <a:srgbClr val="FFFFFF"/>
                </a:solidFill>
                <a:latin typeface="Calibri"/>
                <a:cs typeface="Calibri"/>
              </a:rPr>
              <a:t>the</a:t>
            </a:r>
            <a:r>
              <a:rPr sz="2400" spc="-70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2400" spc="-20" dirty="0">
                <a:solidFill>
                  <a:srgbClr val="FFFFFF"/>
                </a:solidFill>
                <a:latin typeface="Calibri"/>
                <a:cs typeface="Calibri"/>
              </a:rPr>
              <a:t>gut.</a:t>
            </a:r>
            <a:endParaRPr sz="2400">
              <a:latin typeface="Calibri"/>
              <a:cs typeface="Calibri"/>
            </a:endParaRPr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object 2"/>
          <p:cNvGrpSpPr/>
          <p:nvPr/>
        </p:nvGrpSpPr>
        <p:grpSpPr>
          <a:xfrm>
            <a:off x="6134100" y="12699"/>
            <a:ext cx="6057900" cy="6845300"/>
            <a:chOff x="6134100" y="12699"/>
            <a:chExt cx="6057900" cy="6845300"/>
          </a:xfrm>
        </p:grpSpPr>
        <p:pic>
          <p:nvPicPr>
            <p:cNvPr id="3" name="object 3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6134100" y="12699"/>
              <a:ext cx="6057900" cy="6845300"/>
            </a:xfrm>
            <a:prstGeom prst="rect">
              <a:avLst/>
            </a:prstGeom>
          </p:spPr>
        </p:pic>
        <p:pic>
          <p:nvPicPr>
            <p:cNvPr id="4" name="object 4"/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10754867" y="6359652"/>
              <a:ext cx="880872" cy="339852"/>
            </a:xfrm>
            <a:prstGeom prst="rect">
              <a:avLst/>
            </a:prstGeom>
          </p:spPr>
        </p:pic>
        <p:pic>
          <p:nvPicPr>
            <p:cNvPr id="5" name="object 5"/>
            <p:cNvPicPr/>
            <p:nvPr/>
          </p:nvPicPr>
          <p:blipFill>
            <a:blip r:embed="rId4" cstate="print"/>
            <a:stretch>
              <a:fillRect/>
            </a:stretch>
          </p:blipFill>
          <p:spPr>
            <a:xfrm>
              <a:off x="10773155" y="6376415"/>
              <a:ext cx="1237488" cy="333756"/>
            </a:xfrm>
            <a:prstGeom prst="rect">
              <a:avLst/>
            </a:prstGeom>
          </p:spPr>
        </p:pic>
        <p:sp>
          <p:nvSpPr>
            <p:cNvPr id="6" name="object 6"/>
            <p:cNvSpPr/>
            <p:nvPr/>
          </p:nvSpPr>
          <p:spPr>
            <a:xfrm>
              <a:off x="11728703" y="6385559"/>
              <a:ext cx="288290" cy="288290"/>
            </a:xfrm>
            <a:custGeom>
              <a:avLst/>
              <a:gdLst/>
              <a:ahLst/>
              <a:cxnLst/>
              <a:rect l="l" t="t" r="r" b="b"/>
              <a:pathLst>
                <a:path w="288290" h="288290">
                  <a:moveTo>
                    <a:pt x="144018" y="0"/>
                  </a:moveTo>
                  <a:lnTo>
                    <a:pt x="98511" y="7342"/>
                  </a:lnTo>
                  <a:lnTo>
                    <a:pt x="58978" y="27786"/>
                  </a:lnTo>
                  <a:lnTo>
                    <a:pt x="27797" y="58962"/>
                  </a:lnTo>
                  <a:lnTo>
                    <a:pt x="7345" y="98496"/>
                  </a:lnTo>
                  <a:lnTo>
                    <a:pt x="0" y="144017"/>
                  </a:lnTo>
                  <a:lnTo>
                    <a:pt x="7345" y="189539"/>
                  </a:lnTo>
                  <a:lnTo>
                    <a:pt x="27797" y="229073"/>
                  </a:lnTo>
                  <a:lnTo>
                    <a:pt x="58978" y="260249"/>
                  </a:lnTo>
                  <a:lnTo>
                    <a:pt x="98511" y="280693"/>
                  </a:lnTo>
                  <a:lnTo>
                    <a:pt x="144018" y="288035"/>
                  </a:lnTo>
                  <a:lnTo>
                    <a:pt x="189524" y="280693"/>
                  </a:lnTo>
                  <a:lnTo>
                    <a:pt x="229057" y="260249"/>
                  </a:lnTo>
                  <a:lnTo>
                    <a:pt x="260238" y="229073"/>
                  </a:lnTo>
                  <a:lnTo>
                    <a:pt x="280690" y="189539"/>
                  </a:lnTo>
                  <a:lnTo>
                    <a:pt x="288036" y="144017"/>
                  </a:lnTo>
                  <a:lnTo>
                    <a:pt x="280690" y="98496"/>
                  </a:lnTo>
                  <a:lnTo>
                    <a:pt x="260238" y="58962"/>
                  </a:lnTo>
                  <a:lnTo>
                    <a:pt x="229057" y="27786"/>
                  </a:lnTo>
                  <a:lnTo>
                    <a:pt x="189524" y="7342"/>
                  </a:lnTo>
                  <a:lnTo>
                    <a:pt x="144018" y="0"/>
                  </a:lnTo>
                  <a:close/>
                </a:path>
              </a:pathLst>
            </a:custGeom>
            <a:solidFill>
              <a:srgbClr val="0000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7" name="object 7"/>
          <p:cNvSpPr txBox="1">
            <a:spLocks noGrp="1"/>
          </p:cNvSpPr>
          <p:nvPr>
            <p:ph type="title"/>
          </p:nvPr>
        </p:nvSpPr>
        <p:spPr>
          <a:xfrm>
            <a:off x="8640318" y="2760090"/>
            <a:ext cx="3115310" cy="71120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4500" spc="-145" dirty="0">
                <a:solidFill>
                  <a:srgbClr val="FFFFFF"/>
                </a:solidFill>
              </a:rPr>
              <a:t>Absorbability</a:t>
            </a:r>
            <a:endParaRPr sz="4500"/>
          </a:p>
        </p:txBody>
      </p:sp>
      <p:sp>
        <p:nvSpPr>
          <p:cNvPr id="8" name="object 8"/>
          <p:cNvSpPr txBox="1"/>
          <p:nvPr/>
        </p:nvSpPr>
        <p:spPr>
          <a:xfrm>
            <a:off x="8166354" y="3639692"/>
            <a:ext cx="3568700" cy="39116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2400" dirty="0">
                <a:solidFill>
                  <a:srgbClr val="FFFFFF"/>
                </a:solidFill>
                <a:latin typeface="Calibri"/>
                <a:cs typeface="Calibri"/>
              </a:rPr>
              <a:t>Absorbable,</a:t>
            </a:r>
            <a:r>
              <a:rPr sz="2400" spc="-95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2400" spc="-20" dirty="0">
                <a:solidFill>
                  <a:srgbClr val="FFFFFF"/>
                </a:solidFill>
                <a:latin typeface="Calibri"/>
                <a:cs typeface="Calibri"/>
              </a:rPr>
              <a:t>Non-</a:t>
            </a:r>
            <a:r>
              <a:rPr sz="2400" spc="-10" dirty="0">
                <a:solidFill>
                  <a:srgbClr val="FFFFFF"/>
                </a:solidFill>
                <a:latin typeface="Calibri"/>
                <a:cs typeface="Calibri"/>
              </a:rPr>
              <a:t>absorbable</a:t>
            </a:r>
            <a:endParaRPr sz="2400">
              <a:latin typeface="Calibri"/>
              <a:cs typeface="Calibri"/>
            </a:endParaRPr>
          </a:p>
        </p:txBody>
      </p:sp>
      <p:sp>
        <p:nvSpPr>
          <p:cNvPr id="9" name="object 9"/>
          <p:cNvSpPr txBox="1"/>
          <p:nvPr/>
        </p:nvSpPr>
        <p:spPr>
          <a:xfrm>
            <a:off x="371347" y="3630295"/>
            <a:ext cx="5821045" cy="2165985"/>
          </a:xfrm>
          <a:prstGeom prst="rect">
            <a:avLst/>
          </a:prstGeom>
        </p:spPr>
        <p:txBody>
          <a:bodyPr vert="horz" wrap="square" lIns="0" tIns="53975" rIns="0" bIns="0" rtlCol="0">
            <a:spAutoFit/>
          </a:bodyPr>
          <a:lstStyle/>
          <a:p>
            <a:pPr marL="279400" marR="5080" indent="-266700">
              <a:lnSpc>
                <a:spcPts val="2590"/>
              </a:lnSpc>
              <a:spcBef>
                <a:spcPts val="425"/>
              </a:spcBef>
              <a:buFont typeface="Arial MT"/>
              <a:buChar char="•"/>
              <a:tabLst>
                <a:tab pos="279400" algn="l"/>
              </a:tabLst>
            </a:pPr>
            <a:r>
              <a:rPr sz="2400" dirty="0">
                <a:solidFill>
                  <a:srgbClr val="404040"/>
                </a:solidFill>
                <a:latin typeface="Calibri"/>
                <a:cs typeface="Calibri"/>
              </a:rPr>
              <a:t>Absorbable</a:t>
            </a:r>
            <a:r>
              <a:rPr sz="2400" spc="-65" dirty="0">
                <a:solidFill>
                  <a:srgbClr val="404040"/>
                </a:solidFill>
                <a:latin typeface="Calibri"/>
                <a:cs typeface="Calibri"/>
              </a:rPr>
              <a:t> </a:t>
            </a:r>
            <a:r>
              <a:rPr sz="2400" dirty="0">
                <a:solidFill>
                  <a:srgbClr val="404040"/>
                </a:solidFill>
                <a:latin typeface="Calibri"/>
                <a:cs typeface="Calibri"/>
              </a:rPr>
              <a:t>sutures</a:t>
            </a:r>
            <a:r>
              <a:rPr sz="2400" spc="-75" dirty="0">
                <a:solidFill>
                  <a:srgbClr val="404040"/>
                </a:solidFill>
                <a:latin typeface="Calibri"/>
                <a:cs typeface="Calibri"/>
              </a:rPr>
              <a:t> </a:t>
            </a:r>
            <a:r>
              <a:rPr sz="2400" dirty="0">
                <a:solidFill>
                  <a:srgbClr val="404040"/>
                </a:solidFill>
                <a:latin typeface="Calibri"/>
                <a:cs typeface="Calibri"/>
              </a:rPr>
              <a:t>are</a:t>
            </a:r>
            <a:r>
              <a:rPr sz="2400" spc="-70" dirty="0">
                <a:solidFill>
                  <a:srgbClr val="404040"/>
                </a:solidFill>
                <a:latin typeface="Calibri"/>
                <a:cs typeface="Calibri"/>
              </a:rPr>
              <a:t> </a:t>
            </a:r>
            <a:r>
              <a:rPr sz="2400" dirty="0">
                <a:solidFill>
                  <a:srgbClr val="404040"/>
                </a:solidFill>
                <a:latin typeface="Calibri"/>
                <a:cs typeface="Calibri"/>
              </a:rPr>
              <a:t>sutures</a:t>
            </a:r>
            <a:r>
              <a:rPr sz="2400" spc="-75" dirty="0">
                <a:solidFill>
                  <a:srgbClr val="404040"/>
                </a:solidFill>
                <a:latin typeface="Calibri"/>
                <a:cs typeface="Calibri"/>
              </a:rPr>
              <a:t> </a:t>
            </a:r>
            <a:r>
              <a:rPr sz="2400" dirty="0">
                <a:solidFill>
                  <a:srgbClr val="404040"/>
                </a:solidFill>
                <a:latin typeface="Calibri"/>
                <a:cs typeface="Calibri"/>
              </a:rPr>
              <a:t>that</a:t>
            </a:r>
            <a:r>
              <a:rPr sz="2400" spc="-70" dirty="0">
                <a:solidFill>
                  <a:srgbClr val="404040"/>
                </a:solidFill>
                <a:latin typeface="Calibri"/>
                <a:cs typeface="Calibri"/>
              </a:rPr>
              <a:t> </a:t>
            </a:r>
            <a:r>
              <a:rPr sz="2400" spc="-10" dirty="0">
                <a:solidFill>
                  <a:srgbClr val="404040"/>
                </a:solidFill>
                <a:latin typeface="Calibri"/>
                <a:cs typeface="Calibri"/>
              </a:rPr>
              <a:t>undergo </a:t>
            </a:r>
            <a:r>
              <a:rPr sz="2400" dirty="0">
                <a:solidFill>
                  <a:srgbClr val="404040"/>
                </a:solidFill>
                <a:latin typeface="Calibri"/>
                <a:cs typeface="Calibri"/>
              </a:rPr>
              <a:t>rapid</a:t>
            </a:r>
            <a:r>
              <a:rPr sz="2400" spc="-60" dirty="0">
                <a:solidFill>
                  <a:srgbClr val="404040"/>
                </a:solidFill>
                <a:latin typeface="Calibri"/>
                <a:cs typeface="Calibri"/>
              </a:rPr>
              <a:t> </a:t>
            </a:r>
            <a:r>
              <a:rPr sz="2400" spc="-10" dirty="0">
                <a:solidFill>
                  <a:srgbClr val="404040"/>
                </a:solidFill>
                <a:latin typeface="Calibri"/>
                <a:cs typeface="Calibri"/>
              </a:rPr>
              <a:t>degradation</a:t>
            </a:r>
            <a:r>
              <a:rPr sz="2400" spc="-80" dirty="0">
                <a:solidFill>
                  <a:srgbClr val="404040"/>
                </a:solidFill>
                <a:latin typeface="Calibri"/>
                <a:cs typeface="Calibri"/>
              </a:rPr>
              <a:t> </a:t>
            </a:r>
            <a:r>
              <a:rPr sz="2400" dirty="0">
                <a:solidFill>
                  <a:srgbClr val="404040"/>
                </a:solidFill>
                <a:latin typeface="Calibri"/>
                <a:cs typeface="Calibri"/>
              </a:rPr>
              <a:t>in</a:t>
            </a:r>
            <a:r>
              <a:rPr sz="2400" spc="-60" dirty="0">
                <a:solidFill>
                  <a:srgbClr val="404040"/>
                </a:solidFill>
                <a:latin typeface="Calibri"/>
                <a:cs typeface="Calibri"/>
              </a:rPr>
              <a:t> </a:t>
            </a:r>
            <a:r>
              <a:rPr sz="2400" dirty="0">
                <a:solidFill>
                  <a:srgbClr val="404040"/>
                </a:solidFill>
                <a:latin typeface="Calibri"/>
                <a:cs typeface="Calibri"/>
              </a:rPr>
              <a:t>tissues,</a:t>
            </a:r>
            <a:r>
              <a:rPr sz="2400" spc="-55" dirty="0">
                <a:solidFill>
                  <a:srgbClr val="404040"/>
                </a:solidFill>
                <a:latin typeface="Calibri"/>
                <a:cs typeface="Calibri"/>
              </a:rPr>
              <a:t> </a:t>
            </a:r>
            <a:r>
              <a:rPr sz="2400" dirty="0">
                <a:solidFill>
                  <a:srgbClr val="404040"/>
                </a:solidFill>
                <a:latin typeface="Calibri"/>
                <a:cs typeface="Calibri"/>
              </a:rPr>
              <a:t>losing</a:t>
            </a:r>
            <a:r>
              <a:rPr sz="2400" spc="-70" dirty="0">
                <a:solidFill>
                  <a:srgbClr val="404040"/>
                </a:solidFill>
                <a:latin typeface="Calibri"/>
                <a:cs typeface="Calibri"/>
              </a:rPr>
              <a:t> </a:t>
            </a:r>
            <a:r>
              <a:rPr sz="2400" spc="-10" dirty="0">
                <a:solidFill>
                  <a:srgbClr val="404040"/>
                </a:solidFill>
                <a:latin typeface="Calibri"/>
                <a:cs typeface="Calibri"/>
              </a:rPr>
              <a:t>their </a:t>
            </a:r>
            <a:r>
              <a:rPr sz="2400" dirty="0">
                <a:solidFill>
                  <a:srgbClr val="404040"/>
                </a:solidFill>
                <a:latin typeface="Calibri"/>
                <a:cs typeface="Calibri"/>
              </a:rPr>
              <a:t>tensile</a:t>
            </a:r>
            <a:r>
              <a:rPr sz="2400" spc="-55" dirty="0">
                <a:solidFill>
                  <a:srgbClr val="404040"/>
                </a:solidFill>
                <a:latin typeface="Calibri"/>
                <a:cs typeface="Calibri"/>
              </a:rPr>
              <a:t> </a:t>
            </a:r>
            <a:r>
              <a:rPr sz="2400" spc="-10" dirty="0">
                <a:solidFill>
                  <a:srgbClr val="404040"/>
                </a:solidFill>
                <a:latin typeface="Calibri"/>
                <a:cs typeface="Calibri"/>
              </a:rPr>
              <a:t>strength</a:t>
            </a:r>
            <a:r>
              <a:rPr sz="2400" spc="-45" dirty="0">
                <a:solidFill>
                  <a:srgbClr val="404040"/>
                </a:solidFill>
                <a:latin typeface="Calibri"/>
                <a:cs typeface="Calibri"/>
              </a:rPr>
              <a:t> </a:t>
            </a:r>
            <a:r>
              <a:rPr sz="2400" dirty="0">
                <a:solidFill>
                  <a:srgbClr val="404040"/>
                </a:solidFill>
                <a:latin typeface="Calibri"/>
                <a:cs typeface="Calibri"/>
              </a:rPr>
              <a:t>within</a:t>
            </a:r>
            <a:r>
              <a:rPr sz="2400" spc="-65" dirty="0">
                <a:solidFill>
                  <a:srgbClr val="404040"/>
                </a:solidFill>
                <a:latin typeface="Calibri"/>
                <a:cs typeface="Calibri"/>
              </a:rPr>
              <a:t> </a:t>
            </a:r>
            <a:r>
              <a:rPr sz="2400" dirty="0">
                <a:solidFill>
                  <a:srgbClr val="404040"/>
                </a:solidFill>
                <a:latin typeface="Calibri"/>
                <a:cs typeface="Calibri"/>
              </a:rPr>
              <a:t>60</a:t>
            </a:r>
            <a:r>
              <a:rPr sz="2400" spc="-50" dirty="0">
                <a:solidFill>
                  <a:srgbClr val="404040"/>
                </a:solidFill>
                <a:latin typeface="Calibri"/>
                <a:cs typeface="Calibri"/>
              </a:rPr>
              <a:t> </a:t>
            </a:r>
            <a:r>
              <a:rPr sz="2400" spc="-10" dirty="0">
                <a:solidFill>
                  <a:srgbClr val="404040"/>
                </a:solidFill>
                <a:latin typeface="Calibri"/>
                <a:cs typeface="Calibri"/>
              </a:rPr>
              <a:t>days.</a:t>
            </a:r>
            <a:endParaRPr sz="2400">
              <a:latin typeface="Calibri"/>
              <a:cs typeface="Calibri"/>
            </a:endParaRPr>
          </a:p>
          <a:p>
            <a:pPr marL="279400" marR="201930" indent="-266700">
              <a:lnSpc>
                <a:spcPct val="90000"/>
              </a:lnSpc>
              <a:spcBef>
                <a:spcPts val="975"/>
              </a:spcBef>
              <a:buFont typeface="Arial MT"/>
              <a:buChar char="•"/>
              <a:tabLst>
                <a:tab pos="279400" algn="l"/>
              </a:tabLst>
            </a:pPr>
            <a:r>
              <a:rPr sz="2400" spc="-10" dirty="0">
                <a:solidFill>
                  <a:srgbClr val="404040"/>
                </a:solidFill>
                <a:latin typeface="Calibri"/>
                <a:cs typeface="Calibri"/>
              </a:rPr>
              <a:t>Non-</a:t>
            </a:r>
            <a:r>
              <a:rPr sz="2400" dirty="0">
                <a:solidFill>
                  <a:srgbClr val="404040"/>
                </a:solidFill>
                <a:latin typeface="Calibri"/>
                <a:cs typeface="Calibri"/>
              </a:rPr>
              <a:t>absorbable</a:t>
            </a:r>
            <a:r>
              <a:rPr sz="2400" spc="-90" dirty="0">
                <a:solidFill>
                  <a:srgbClr val="404040"/>
                </a:solidFill>
                <a:latin typeface="Calibri"/>
                <a:cs typeface="Calibri"/>
              </a:rPr>
              <a:t> </a:t>
            </a:r>
            <a:r>
              <a:rPr sz="2400" dirty="0">
                <a:solidFill>
                  <a:srgbClr val="404040"/>
                </a:solidFill>
                <a:latin typeface="Calibri"/>
                <a:cs typeface="Calibri"/>
              </a:rPr>
              <a:t>sutures</a:t>
            </a:r>
            <a:r>
              <a:rPr sz="2400" spc="-105" dirty="0">
                <a:solidFill>
                  <a:srgbClr val="404040"/>
                </a:solidFill>
                <a:latin typeface="Calibri"/>
                <a:cs typeface="Calibri"/>
              </a:rPr>
              <a:t> </a:t>
            </a:r>
            <a:r>
              <a:rPr sz="2400" dirty="0">
                <a:solidFill>
                  <a:srgbClr val="404040"/>
                </a:solidFill>
                <a:latin typeface="Calibri"/>
                <a:cs typeface="Calibri"/>
              </a:rPr>
              <a:t>generally</a:t>
            </a:r>
            <a:r>
              <a:rPr sz="2400" spc="-110" dirty="0">
                <a:solidFill>
                  <a:srgbClr val="404040"/>
                </a:solidFill>
                <a:latin typeface="Calibri"/>
                <a:cs typeface="Calibri"/>
              </a:rPr>
              <a:t> </a:t>
            </a:r>
            <a:r>
              <a:rPr sz="2400" spc="-10" dirty="0">
                <a:solidFill>
                  <a:srgbClr val="404040"/>
                </a:solidFill>
                <a:latin typeface="Calibri"/>
                <a:cs typeface="Calibri"/>
              </a:rPr>
              <a:t>maintain </a:t>
            </a:r>
            <a:r>
              <a:rPr sz="2400" dirty="0">
                <a:solidFill>
                  <a:srgbClr val="404040"/>
                </a:solidFill>
                <a:latin typeface="Calibri"/>
                <a:cs typeface="Calibri"/>
              </a:rPr>
              <a:t>their</a:t>
            </a:r>
            <a:r>
              <a:rPr sz="2400" spc="-60" dirty="0">
                <a:solidFill>
                  <a:srgbClr val="404040"/>
                </a:solidFill>
                <a:latin typeface="Calibri"/>
                <a:cs typeface="Calibri"/>
              </a:rPr>
              <a:t> </a:t>
            </a:r>
            <a:r>
              <a:rPr sz="2400" dirty="0">
                <a:solidFill>
                  <a:srgbClr val="404040"/>
                </a:solidFill>
                <a:latin typeface="Calibri"/>
                <a:cs typeface="Calibri"/>
              </a:rPr>
              <a:t>tensile</a:t>
            </a:r>
            <a:r>
              <a:rPr sz="2400" spc="-45" dirty="0">
                <a:solidFill>
                  <a:srgbClr val="404040"/>
                </a:solidFill>
                <a:latin typeface="Calibri"/>
                <a:cs typeface="Calibri"/>
              </a:rPr>
              <a:t> </a:t>
            </a:r>
            <a:r>
              <a:rPr sz="2400" spc="-10" dirty="0">
                <a:solidFill>
                  <a:srgbClr val="404040"/>
                </a:solidFill>
                <a:latin typeface="Calibri"/>
                <a:cs typeface="Calibri"/>
              </a:rPr>
              <a:t>strength</a:t>
            </a:r>
            <a:r>
              <a:rPr sz="2400" spc="-60" dirty="0">
                <a:solidFill>
                  <a:srgbClr val="404040"/>
                </a:solidFill>
                <a:latin typeface="Calibri"/>
                <a:cs typeface="Calibri"/>
              </a:rPr>
              <a:t> </a:t>
            </a:r>
            <a:r>
              <a:rPr sz="2400" dirty="0">
                <a:solidFill>
                  <a:srgbClr val="404040"/>
                </a:solidFill>
                <a:latin typeface="Calibri"/>
                <a:cs typeface="Calibri"/>
              </a:rPr>
              <a:t>in</a:t>
            </a:r>
            <a:r>
              <a:rPr sz="2400" spc="-50" dirty="0">
                <a:solidFill>
                  <a:srgbClr val="404040"/>
                </a:solidFill>
                <a:latin typeface="Calibri"/>
                <a:cs typeface="Calibri"/>
              </a:rPr>
              <a:t> </a:t>
            </a:r>
            <a:r>
              <a:rPr sz="2400" dirty="0">
                <a:solidFill>
                  <a:srgbClr val="404040"/>
                </a:solidFill>
                <a:latin typeface="Calibri"/>
                <a:cs typeface="Calibri"/>
              </a:rPr>
              <a:t>tissues</a:t>
            </a:r>
            <a:r>
              <a:rPr sz="2400" spc="-50" dirty="0">
                <a:solidFill>
                  <a:srgbClr val="404040"/>
                </a:solidFill>
                <a:latin typeface="Calibri"/>
                <a:cs typeface="Calibri"/>
              </a:rPr>
              <a:t> </a:t>
            </a:r>
            <a:r>
              <a:rPr sz="2400" dirty="0">
                <a:solidFill>
                  <a:srgbClr val="404040"/>
                </a:solidFill>
                <a:latin typeface="Calibri"/>
                <a:cs typeface="Calibri"/>
              </a:rPr>
              <a:t>for</a:t>
            </a:r>
            <a:r>
              <a:rPr sz="2400" spc="-55" dirty="0">
                <a:solidFill>
                  <a:srgbClr val="404040"/>
                </a:solidFill>
                <a:latin typeface="Calibri"/>
                <a:cs typeface="Calibri"/>
              </a:rPr>
              <a:t> </a:t>
            </a:r>
            <a:r>
              <a:rPr sz="2400" spc="-10" dirty="0">
                <a:solidFill>
                  <a:srgbClr val="404040"/>
                </a:solidFill>
                <a:latin typeface="Calibri"/>
                <a:cs typeface="Calibri"/>
              </a:rPr>
              <a:t>longer </a:t>
            </a:r>
            <a:r>
              <a:rPr sz="2400" dirty="0">
                <a:solidFill>
                  <a:srgbClr val="404040"/>
                </a:solidFill>
                <a:latin typeface="Calibri"/>
                <a:cs typeface="Calibri"/>
              </a:rPr>
              <a:t>than</a:t>
            </a:r>
            <a:r>
              <a:rPr sz="2400" spc="-15" dirty="0">
                <a:solidFill>
                  <a:srgbClr val="404040"/>
                </a:solidFill>
                <a:latin typeface="Calibri"/>
                <a:cs typeface="Calibri"/>
              </a:rPr>
              <a:t> </a:t>
            </a:r>
            <a:r>
              <a:rPr sz="2400" dirty="0">
                <a:solidFill>
                  <a:srgbClr val="404040"/>
                </a:solidFill>
                <a:latin typeface="Calibri"/>
                <a:cs typeface="Calibri"/>
              </a:rPr>
              <a:t>60</a:t>
            </a:r>
            <a:r>
              <a:rPr sz="2400" spc="-15" dirty="0">
                <a:solidFill>
                  <a:srgbClr val="404040"/>
                </a:solidFill>
                <a:latin typeface="Calibri"/>
                <a:cs typeface="Calibri"/>
              </a:rPr>
              <a:t> </a:t>
            </a:r>
            <a:r>
              <a:rPr sz="2400" spc="-10" dirty="0">
                <a:solidFill>
                  <a:srgbClr val="404040"/>
                </a:solidFill>
                <a:latin typeface="Calibri"/>
                <a:cs typeface="Calibri"/>
              </a:rPr>
              <a:t>days.</a:t>
            </a:r>
            <a:endParaRPr sz="2400">
              <a:latin typeface="Calibri"/>
              <a:cs typeface="Calibri"/>
            </a:endParaRPr>
          </a:p>
        </p:txBody>
      </p:sp>
      <p:grpSp>
        <p:nvGrpSpPr>
          <p:cNvPr id="10" name="object 10"/>
          <p:cNvGrpSpPr/>
          <p:nvPr/>
        </p:nvGrpSpPr>
        <p:grpSpPr>
          <a:xfrm>
            <a:off x="4564393" y="243727"/>
            <a:ext cx="3474720" cy="3467100"/>
            <a:chOff x="4564393" y="243727"/>
            <a:chExt cx="3474720" cy="3467100"/>
          </a:xfrm>
        </p:grpSpPr>
        <p:pic>
          <p:nvPicPr>
            <p:cNvPr id="11" name="object 11"/>
            <p:cNvPicPr/>
            <p:nvPr/>
          </p:nvPicPr>
          <p:blipFill>
            <a:blip r:embed="rId5" cstate="print"/>
            <a:stretch>
              <a:fillRect/>
            </a:stretch>
          </p:blipFill>
          <p:spPr>
            <a:xfrm>
              <a:off x="4564393" y="243727"/>
              <a:ext cx="3474706" cy="3467099"/>
            </a:xfrm>
            <a:prstGeom prst="rect">
              <a:avLst/>
            </a:prstGeom>
          </p:spPr>
        </p:pic>
        <p:pic>
          <p:nvPicPr>
            <p:cNvPr id="12" name="object 12"/>
            <p:cNvPicPr/>
            <p:nvPr/>
          </p:nvPicPr>
          <p:blipFill>
            <a:blip r:embed="rId6" cstate="print"/>
            <a:stretch>
              <a:fillRect/>
            </a:stretch>
          </p:blipFill>
          <p:spPr>
            <a:xfrm>
              <a:off x="4564393" y="243727"/>
              <a:ext cx="3474706" cy="3467099"/>
            </a:xfrm>
            <a:prstGeom prst="rect">
              <a:avLst/>
            </a:prstGeom>
          </p:spPr>
        </p:pic>
      </p:grpSp>
      <p:sp>
        <p:nvSpPr>
          <p:cNvPr id="13" name="object 13"/>
          <p:cNvSpPr txBox="1">
            <a:spLocks noGrp="1"/>
          </p:cNvSpPr>
          <p:nvPr>
            <p:ph type="sldNum" sz="quarter" idx="7"/>
          </p:nvPr>
        </p:nvSpPr>
        <p:spPr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38100">
              <a:lnSpc>
                <a:spcPts val="1045"/>
              </a:lnSpc>
            </a:pPr>
            <a:fld id="{81D60167-4931-47E6-BA6A-407CBD079E47}" type="slidenum">
              <a:rPr spc="-25" dirty="0"/>
              <a:t>20</a:t>
            </a:fld>
            <a:endParaRPr spc="-25" dirty="0"/>
          </a:p>
        </p:txBody>
      </p:sp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0" y="0"/>
            <a:ext cx="12192000" cy="6858000"/>
          </a:xfrm>
          <a:custGeom>
            <a:avLst/>
            <a:gdLst/>
            <a:ahLst/>
            <a:cxnLst/>
            <a:rect l="l" t="t" r="r" b="b"/>
            <a:pathLst>
              <a:path w="12192000" h="6858000">
                <a:moveTo>
                  <a:pt x="12192000" y="0"/>
                </a:moveTo>
                <a:lnTo>
                  <a:pt x="0" y="0"/>
                </a:lnTo>
                <a:lnTo>
                  <a:pt x="0" y="6858000"/>
                </a:lnTo>
                <a:lnTo>
                  <a:pt x="12192000" y="6858000"/>
                </a:lnTo>
                <a:lnTo>
                  <a:pt x="12192000" y="0"/>
                </a:lnTo>
                <a:close/>
              </a:path>
            </a:pathLst>
          </a:custGeom>
          <a:solidFill>
            <a:srgbClr val="20405C"/>
          </a:solidFill>
        </p:spPr>
        <p:txBody>
          <a:bodyPr wrap="square" lIns="0" tIns="0" rIns="0" bIns="0" rtlCol="0"/>
          <a:lstStyle/>
          <a:p>
            <a:endParaRPr/>
          </a:p>
        </p:txBody>
      </p:sp>
      <p:grpSp>
        <p:nvGrpSpPr>
          <p:cNvPr id="3" name="object 3"/>
          <p:cNvGrpSpPr/>
          <p:nvPr/>
        </p:nvGrpSpPr>
        <p:grpSpPr>
          <a:xfrm>
            <a:off x="6134100" y="12699"/>
            <a:ext cx="6057900" cy="6845300"/>
            <a:chOff x="6134100" y="12699"/>
            <a:chExt cx="6057900" cy="6845300"/>
          </a:xfrm>
        </p:grpSpPr>
        <p:pic>
          <p:nvPicPr>
            <p:cNvPr id="4" name="object 4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10754867" y="6359652"/>
              <a:ext cx="880872" cy="339852"/>
            </a:xfrm>
            <a:prstGeom prst="rect">
              <a:avLst/>
            </a:prstGeom>
          </p:spPr>
        </p:pic>
        <p:pic>
          <p:nvPicPr>
            <p:cNvPr id="5" name="object 5"/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6134100" y="12699"/>
              <a:ext cx="6057900" cy="6845300"/>
            </a:xfrm>
            <a:prstGeom prst="rect">
              <a:avLst/>
            </a:prstGeom>
          </p:spPr>
        </p:pic>
        <p:pic>
          <p:nvPicPr>
            <p:cNvPr id="6" name="object 6"/>
            <p:cNvPicPr/>
            <p:nvPr/>
          </p:nvPicPr>
          <p:blipFill>
            <a:blip r:embed="rId4" cstate="print"/>
            <a:stretch>
              <a:fillRect/>
            </a:stretch>
          </p:blipFill>
          <p:spPr>
            <a:xfrm>
              <a:off x="10754867" y="6359652"/>
              <a:ext cx="880872" cy="339852"/>
            </a:xfrm>
            <a:prstGeom prst="rect">
              <a:avLst/>
            </a:prstGeom>
          </p:spPr>
        </p:pic>
        <p:pic>
          <p:nvPicPr>
            <p:cNvPr id="7" name="object 7"/>
            <p:cNvPicPr/>
            <p:nvPr/>
          </p:nvPicPr>
          <p:blipFill>
            <a:blip r:embed="rId5" cstate="print"/>
            <a:stretch>
              <a:fillRect/>
            </a:stretch>
          </p:blipFill>
          <p:spPr>
            <a:xfrm>
              <a:off x="10773155" y="6376415"/>
              <a:ext cx="1237488" cy="333756"/>
            </a:xfrm>
            <a:prstGeom prst="rect">
              <a:avLst/>
            </a:prstGeom>
          </p:spPr>
        </p:pic>
        <p:sp>
          <p:nvSpPr>
            <p:cNvPr id="8" name="object 8"/>
            <p:cNvSpPr/>
            <p:nvPr/>
          </p:nvSpPr>
          <p:spPr>
            <a:xfrm>
              <a:off x="11728703" y="6385559"/>
              <a:ext cx="288290" cy="288290"/>
            </a:xfrm>
            <a:custGeom>
              <a:avLst/>
              <a:gdLst/>
              <a:ahLst/>
              <a:cxnLst/>
              <a:rect l="l" t="t" r="r" b="b"/>
              <a:pathLst>
                <a:path w="288290" h="288290">
                  <a:moveTo>
                    <a:pt x="144018" y="0"/>
                  </a:moveTo>
                  <a:lnTo>
                    <a:pt x="98511" y="7342"/>
                  </a:lnTo>
                  <a:lnTo>
                    <a:pt x="58978" y="27786"/>
                  </a:lnTo>
                  <a:lnTo>
                    <a:pt x="27797" y="58962"/>
                  </a:lnTo>
                  <a:lnTo>
                    <a:pt x="7345" y="98496"/>
                  </a:lnTo>
                  <a:lnTo>
                    <a:pt x="0" y="144017"/>
                  </a:lnTo>
                  <a:lnTo>
                    <a:pt x="7345" y="189539"/>
                  </a:lnTo>
                  <a:lnTo>
                    <a:pt x="27797" y="229073"/>
                  </a:lnTo>
                  <a:lnTo>
                    <a:pt x="58978" y="260249"/>
                  </a:lnTo>
                  <a:lnTo>
                    <a:pt x="98511" y="280693"/>
                  </a:lnTo>
                  <a:lnTo>
                    <a:pt x="144018" y="288035"/>
                  </a:lnTo>
                  <a:lnTo>
                    <a:pt x="189524" y="280693"/>
                  </a:lnTo>
                  <a:lnTo>
                    <a:pt x="229057" y="260249"/>
                  </a:lnTo>
                  <a:lnTo>
                    <a:pt x="260238" y="229073"/>
                  </a:lnTo>
                  <a:lnTo>
                    <a:pt x="280690" y="189539"/>
                  </a:lnTo>
                  <a:lnTo>
                    <a:pt x="288036" y="144017"/>
                  </a:lnTo>
                  <a:lnTo>
                    <a:pt x="280690" y="98496"/>
                  </a:lnTo>
                  <a:lnTo>
                    <a:pt x="260238" y="58962"/>
                  </a:lnTo>
                  <a:lnTo>
                    <a:pt x="229057" y="27786"/>
                  </a:lnTo>
                  <a:lnTo>
                    <a:pt x="189524" y="7342"/>
                  </a:lnTo>
                  <a:lnTo>
                    <a:pt x="144018" y="0"/>
                  </a:lnTo>
                  <a:close/>
                </a:path>
              </a:pathLst>
            </a:custGeom>
            <a:solidFill>
              <a:srgbClr val="0000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9" name="object 9"/>
          <p:cNvSpPr txBox="1"/>
          <p:nvPr/>
        </p:nvSpPr>
        <p:spPr>
          <a:xfrm>
            <a:off x="8166354" y="2396711"/>
            <a:ext cx="3589020" cy="1634489"/>
          </a:xfrm>
          <a:prstGeom prst="rect">
            <a:avLst/>
          </a:prstGeom>
        </p:spPr>
        <p:txBody>
          <a:bodyPr vert="horz" wrap="square" lIns="0" tIns="375920" rIns="0" bIns="0" rtlCol="0">
            <a:spAutoFit/>
          </a:bodyPr>
          <a:lstStyle/>
          <a:p>
            <a:pPr marL="473709" algn="ctr">
              <a:lnSpc>
                <a:spcPct val="100000"/>
              </a:lnSpc>
              <a:spcBef>
                <a:spcPts val="2960"/>
              </a:spcBef>
            </a:pPr>
            <a:r>
              <a:rPr sz="4500" b="1" spc="-140" dirty="0">
                <a:solidFill>
                  <a:srgbClr val="FFFFFF"/>
                </a:solidFill>
                <a:latin typeface="Corbel"/>
                <a:cs typeface="Corbel"/>
              </a:rPr>
              <a:t>Absorbability</a:t>
            </a:r>
            <a:endParaRPr sz="4500">
              <a:latin typeface="Corbel"/>
              <a:cs typeface="Corbel"/>
            </a:endParaRPr>
          </a:p>
          <a:p>
            <a:pPr marL="12700">
              <a:lnSpc>
                <a:spcPct val="100000"/>
              </a:lnSpc>
              <a:spcBef>
                <a:spcPts val="1525"/>
              </a:spcBef>
            </a:pPr>
            <a:r>
              <a:rPr sz="2400" dirty="0">
                <a:solidFill>
                  <a:srgbClr val="FFFFFF"/>
                </a:solidFill>
                <a:latin typeface="Calibri"/>
                <a:cs typeface="Calibri"/>
              </a:rPr>
              <a:t>Absorbable,</a:t>
            </a:r>
            <a:r>
              <a:rPr sz="2400" spc="-95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2400" spc="-20" dirty="0">
                <a:solidFill>
                  <a:srgbClr val="FFFFFF"/>
                </a:solidFill>
                <a:latin typeface="Calibri"/>
                <a:cs typeface="Calibri"/>
              </a:rPr>
              <a:t>Non-</a:t>
            </a:r>
            <a:r>
              <a:rPr sz="2400" spc="-10" dirty="0">
                <a:solidFill>
                  <a:srgbClr val="FFFFFF"/>
                </a:solidFill>
                <a:latin typeface="Calibri"/>
                <a:cs typeface="Calibri"/>
              </a:rPr>
              <a:t>absorbable</a:t>
            </a:r>
            <a:endParaRPr sz="2400">
              <a:latin typeface="Calibri"/>
              <a:cs typeface="Calibri"/>
            </a:endParaRPr>
          </a:p>
        </p:txBody>
      </p:sp>
      <p:sp>
        <p:nvSpPr>
          <p:cNvPr id="11" name="object 11"/>
          <p:cNvSpPr txBox="1">
            <a:spLocks noGrp="1"/>
          </p:cNvSpPr>
          <p:nvPr>
            <p:ph type="sldNum" sz="quarter" idx="7"/>
          </p:nvPr>
        </p:nvSpPr>
        <p:spPr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38100">
              <a:lnSpc>
                <a:spcPts val="1045"/>
              </a:lnSpc>
            </a:pPr>
            <a:fld id="{81D60167-4931-47E6-BA6A-407CBD079E47}" type="slidenum">
              <a:rPr spc="-25" dirty="0"/>
              <a:t>21</a:t>
            </a:fld>
            <a:endParaRPr spc="-25" dirty="0"/>
          </a:p>
        </p:txBody>
      </p:sp>
      <p:sp>
        <p:nvSpPr>
          <p:cNvPr id="10" name="object 10"/>
          <p:cNvSpPr txBox="1"/>
          <p:nvPr/>
        </p:nvSpPr>
        <p:spPr>
          <a:xfrm>
            <a:off x="443280" y="2361387"/>
            <a:ext cx="6321425" cy="2166620"/>
          </a:xfrm>
          <a:prstGeom prst="rect">
            <a:avLst/>
          </a:prstGeom>
        </p:spPr>
        <p:txBody>
          <a:bodyPr vert="horz" wrap="square" lIns="0" tIns="54610" rIns="0" bIns="0" rtlCol="0">
            <a:spAutoFit/>
          </a:bodyPr>
          <a:lstStyle/>
          <a:p>
            <a:pPr marL="279400" marR="421005" indent="-267335">
              <a:lnSpc>
                <a:spcPts val="2590"/>
              </a:lnSpc>
              <a:spcBef>
                <a:spcPts val="430"/>
              </a:spcBef>
              <a:buFont typeface="Arial MT"/>
              <a:buChar char="•"/>
              <a:tabLst>
                <a:tab pos="279400" algn="l"/>
              </a:tabLst>
            </a:pPr>
            <a:r>
              <a:rPr sz="2400" dirty="0">
                <a:solidFill>
                  <a:srgbClr val="FFFFFF"/>
                </a:solidFill>
                <a:latin typeface="Calibri"/>
                <a:cs typeface="Calibri"/>
              </a:rPr>
              <a:t>Absorbable</a:t>
            </a:r>
            <a:r>
              <a:rPr sz="2400" spc="-60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2400" dirty="0">
                <a:solidFill>
                  <a:srgbClr val="FFFFFF"/>
                </a:solidFill>
                <a:latin typeface="Calibri"/>
                <a:cs typeface="Calibri"/>
              </a:rPr>
              <a:t>sutures</a:t>
            </a:r>
            <a:r>
              <a:rPr sz="2400" spc="-55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2400" dirty="0">
                <a:solidFill>
                  <a:srgbClr val="FFFFFF"/>
                </a:solidFill>
                <a:latin typeface="Calibri"/>
                <a:cs typeface="Calibri"/>
              </a:rPr>
              <a:t>are</a:t>
            </a:r>
            <a:r>
              <a:rPr sz="2400" spc="-55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2400" dirty="0">
                <a:solidFill>
                  <a:srgbClr val="FFFFFF"/>
                </a:solidFill>
                <a:latin typeface="Calibri"/>
                <a:cs typeface="Calibri"/>
              </a:rPr>
              <a:t>made</a:t>
            </a:r>
            <a:r>
              <a:rPr sz="2400" spc="-65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2400" dirty="0">
                <a:solidFill>
                  <a:srgbClr val="FFFFFF"/>
                </a:solidFill>
                <a:latin typeface="Calibri"/>
                <a:cs typeface="Calibri"/>
              </a:rPr>
              <a:t>from</a:t>
            </a:r>
            <a:r>
              <a:rPr sz="2400" spc="-65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2400" spc="-10" dirty="0">
                <a:solidFill>
                  <a:srgbClr val="FFFFFF"/>
                </a:solidFill>
                <a:latin typeface="Calibri"/>
                <a:cs typeface="Calibri"/>
              </a:rPr>
              <a:t>collagen </a:t>
            </a:r>
            <a:r>
              <a:rPr sz="2400" dirty="0">
                <a:solidFill>
                  <a:srgbClr val="FFFFFF"/>
                </a:solidFill>
                <a:latin typeface="Calibri"/>
                <a:cs typeface="Calibri"/>
              </a:rPr>
              <a:t>fibers</a:t>
            </a:r>
            <a:r>
              <a:rPr sz="2400" spc="-60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2400" dirty="0">
                <a:solidFill>
                  <a:srgbClr val="FFFFFF"/>
                </a:solidFill>
                <a:latin typeface="Calibri"/>
                <a:cs typeface="Calibri"/>
              </a:rPr>
              <a:t>of</a:t>
            </a:r>
            <a:r>
              <a:rPr sz="2400" spc="-60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2400" spc="-10" dirty="0">
                <a:solidFill>
                  <a:srgbClr val="FFFFFF"/>
                </a:solidFill>
                <a:latin typeface="Calibri"/>
                <a:cs typeface="Calibri"/>
              </a:rPr>
              <a:t>healthy</a:t>
            </a:r>
            <a:r>
              <a:rPr sz="2400" spc="-55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2400" dirty="0">
                <a:solidFill>
                  <a:srgbClr val="FFFFFF"/>
                </a:solidFill>
                <a:latin typeface="Calibri"/>
                <a:cs typeface="Calibri"/>
              </a:rPr>
              <a:t>mammals</a:t>
            </a:r>
            <a:r>
              <a:rPr sz="2400" spc="-85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2400" dirty="0">
                <a:solidFill>
                  <a:srgbClr val="FFFFFF"/>
                </a:solidFill>
                <a:latin typeface="Calibri"/>
                <a:cs typeface="Calibri"/>
              </a:rPr>
              <a:t>(natural)</a:t>
            </a:r>
            <a:r>
              <a:rPr sz="2400" spc="-80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2400" spc="-25" dirty="0">
                <a:solidFill>
                  <a:srgbClr val="FFFFFF"/>
                </a:solidFill>
                <a:latin typeface="Calibri"/>
                <a:cs typeface="Calibri"/>
              </a:rPr>
              <a:t>or </a:t>
            </a:r>
            <a:r>
              <a:rPr sz="2400" spc="-10" dirty="0">
                <a:solidFill>
                  <a:srgbClr val="FFFFFF"/>
                </a:solidFill>
                <a:latin typeface="Calibri"/>
                <a:cs typeface="Calibri"/>
              </a:rPr>
              <a:t>biodegradable</a:t>
            </a:r>
            <a:r>
              <a:rPr sz="2400" spc="-35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2400" dirty="0">
                <a:solidFill>
                  <a:srgbClr val="FFFFFF"/>
                </a:solidFill>
                <a:latin typeface="Calibri"/>
                <a:cs typeface="Calibri"/>
              </a:rPr>
              <a:t>chemical</a:t>
            </a:r>
            <a:r>
              <a:rPr sz="2400" spc="-65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2400" dirty="0">
                <a:solidFill>
                  <a:srgbClr val="FFFFFF"/>
                </a:solidFill>
                <a:latin typeface="Calibri"/>
                <a:cs typeface="Calibri"/>
              </a:rPr>
              <a:t>polymers</a:t>
            </a:r>
            <a:r>
              <a:rPr sz="2400" spc="-65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2400" spc="-10" dirty="0">
                <a:solidFill>
                  <a:srgbClr val="FFFFFF"/>
                </a:solidFill>
                <a:latin typeface="Calibri"/>
                <a:cs typeface="Calibri"/>
              </a:rPr>
              <a:t>(synthetic).</a:t>
            </a:r>
            <a:endParaRPr sz="2400">
              <a:latin typeface="Calibri"/>
              <a:cs typeface="Calibri"/>
            </a:endParaRPr>
          </a:p>
          <a:p>
            <a:pPr marL="279400" marR="5080" indent="-267335">
              <a:lnSpc>
                <a:spcPct val="90100"/>
              </a:lnSpc>
              <a:spcBef>
                <a:spcPts val="969"/>
              </a:spcBef>
              <a:buFont typeface="Arial MT"/>
              <a:buChar char="•"/>
              <a:tabLst>
                <a:tab pos="279400" algn="l"/>
              </a:tabLst>
            </a:pPr>
            <a:r>
              <a:rPr sz="2400" dirty="0">
                <a:solidFill>
                  <a:srgbClr val="FFFFFF"/>
                </a:solidFill>
                <a:latin typeface="Calibri"/>
                <a:cs typeface="Calibri"/>
              </a:rPr>
              <a:t>Absorbable</a:t>
            </a:r>
            <a:r>
              <a:rPr sz="2400" spc="-80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2400" dirty="0">
                <a:solidFill>
                  <a:srgbClr val="FFFFFF"/>
                </a:solidFill>
                <a:latin typeface="Calibri"/>
                <a:cs typeface="Calibri"/>
              </a:rPr>
              <a:t>sutures</a:t>
            </a:r>
            <a:r>
              <a:rPr sz="2400" spc="-90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2400" dirty="0">
                <a:solidFill>
                  <a:srgbClr val="FFFFFF"/>
                </a:solidFill>
                <a:latin typeface="Calibri"/>
                <a:cs typeface="Calibri"/>
              </a:rPr>
              <a:t>are</a:t>
            </a:r>
            <a:r>
              <a:rPr sz="2400" spc="-80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2400" dirty="0">
                <a:solidFill>
                  <a:srgbClr val="FFFFFF"/>
                </a:solidFill>
                <a:latin typeface="Calibri"/>
                <a:cs typeface="Calibri"/>
              </a:rPr>
              <a:t>degraded</a:t>
            </a:r>
            <a:r>
              <a:rPr sz="2400" spc="-90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2400" dirty="0">
                <a:solidFill>
                  <a:srgbClr val="FFFFFF"/>
                </a:solidFill>
                <a:latin typeface="Calibri"/>
                <a:cs typeface="Calibri"/>
              </a:rPr>
              <a:t>by</a:t>
            </a:r>
            <a:r>
              <a:rPr sz="2400" spc="-90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2400" spc="-10" dirty="0">
                <a:solidFill>
                  <a:srgbClr val="FFFFFF"/>
                </a:solidFill>
                <a:latin typeface="Calibri"/>
                <a:cs typeface="Calibri"/>
              </a:rPr>
              <a:t>tissue </a:t>
            </a:r>
            <a:r>
              <a:rPr sz="2400" dirty="0">
                <a:solidFill>
                  <a:srgbClr val="FFFFFF"/>
                </a:solidFill>
                <a:latin typeface="Calibri"/>
                <a:cs typeface="Calibri"/>
              </a:rPr>
              <a:t>enzymes</a:t>
            </a:r>
            <a:r>
              <a:rPr sz="2400" spc="-55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2400" dirty="0">
                <a:solidFill>
                  <a:srgbClr val="FFFFFF"/>
                </a:solidFill>
                <a:latin typeface="Calibri"/>
                <a:cs typeface="Calibri"/>
              </a:rPr>
              <a:t>while</a:t>
            </a:r>
            <a:r>
              <a:rPr sz="2400" spc="-70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2400" spc="-20" dirty="0">
                <a:solidFill>
                  <a:srgbClr val="FFFFFF"/>
                </a:solidFill>
                <a:latin typeface="Calibri"/>
                <a:cs typeface="Calibri"/>
              </a:rPr>
              <a:t>non-</a:t>
            </a:r>
            <a:r>
              <a:rPr sz="2400" dirty="0">
                <a:solidFill>
                  <a:srgbClr val="FFFFFF"/>
                </a:solidFill>
                <a:latin typeface="Calibri"/>
                <a:cs typeface="Calibri"/>
              </a:rPr>
              <a:t>absorbable</a:t>
            </a:r>
            <a:r>
              <a:rPr sz="2400" spc="-45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2400" dirty="0">
                <a:solidFill>
                  <a:srgbClr val="FFFFFF"/>
                </a:solidFill>
                <a:latin typeface="Calibri"/>
                <a:cs typeface="Calibri"/>
              </a:rPr>
              <a:t>are</a:t>
            </a:r>
            <a:r>
              <a:rPr sz="2400" spc="-50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2400" spc="-10" dirty="0">
                <a:solidFill>
                  <a:srgbClr val="FFFFFF"/>
                </a:solidFill>
                <a:latin typeface="Calibri"/>
                <a:cs typeface="Calibri"/>
              </a:rPr>
              <a:t>encapsulated </a:t>
            </a:r>
            <a:r>
              <a:rPr sz="2400" dirty="0">
                <a:solidFill>
                  <a:srgbClr val="FFFFFF"/>
                </a:solidFill>
                <a:latin typeface="Calibri"/>
                <a:cs typeface="Calibri"/>
              </a:rPr>
              <a:t>and</a:t>
            </a:r>
            <a:r>
              <a:rPr sz="2400" spc="-50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2400" dirty="0">
                <a:solidFill>
                  <a:srgbClr val="FFFFFF"/>
                </a:solidFill>
                <a:latin typeface="Calibri"/>
                <a:cs typeface="Calibri"/>
              </a:rPr>
              <a:t>walled</a:t>
            </a:r>
            <a:r>
              <a:rPr sz="2400" spc="-60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2400" dirty="0">
                <a:solidFill>
                  <a:srgbClr val="FFFFFF"/>
                </a:solidFill>
                <a:latin typeface="Calibri"/>
                <a:cs typeface="Calibri"/>
              </a:rPr>
              <a:t>off</a:t>
            </a:r>
            <a:r>
              <a:rPr sz="2400" spc="-40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2400" dirty="0">
                <a:solidFill>
                  <a:srgbClr val="FFFFFF"/>
                </a:solidFill>
                <a:latin typeface="Calibri"/>
                <a:cs typeface="Calibri"/>
              </a:rPr>
              <a:t>by</a:t>
            </a:r>
            <a:r>
              <a:rPr sz="2400" spc="-45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2400" dirty="0">
                <a:solidFill>
                  <a:srgbClr val="FFFFFF"/>
                </a:solidFill>
                <a:latin typeface="Calibri"/>
                <a:cs typeface="Calibri"/>
              </a:rPr>
              <a:t>tissue</a:t>
            </a:r>
            <a:r>
              <a:rPr sz="2400" spc="-55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2400" spc="-10" dirty="0">
                <a:solidFill>
                  <a:srgbClr val="FFFFFF"/>
                </a:solidFill>
                <a:latin typeface="Calibri"/>
                <a:cs typeface="Calibri"/>
              </a:rPr>
              <a:t>fibroblasts.</a:t>
            </a:r>
            <a:endParaRPr sz="2400">
              <a:latin typeface="Calibri"/>
              <a:cs typeface="Calibri"/>
            </a:endParaRPr>
          </a:p>
        </p:txBody>
      </p:sp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0" y="0"/>
            <a:ext cx="12192000" cy="6858000"/>
          </a:xfrm>
          <a:custGeom>
            <a:avLst/>
            <a:gdLst/>
            <a:ahLst/>
            <a:cxnLst/>
            <a:rect l="l" t="t" r="r" b="b"/>
            <a:pathLst>
              <a:path w="12192000" h="6858000">
                <a:moveTo>
                  <a:pt x="12192000" y="0"/>
                </a:moveTo>
                <a:lnTo>
                  <a:pt x="0" y="0"/>
                </a:lnTo>
                <a:lnTo>
                  <a:pt x="0" y="6858000"/>
                </a:lnTo>
                <a:lnTo>
                  <a:pt x="12192000" y="6858000"/>
                </a:lnTo>
                <a:lnTo>
                  <a:pt x="12192000" y="0"/>
                </a:lnTo>
                <a:close/>
              </a:path>
            </a:pathLst>
          </a:custGeom>
          <a:solidFill>
            <a:srgbClr val="20405C"/>
          </a:solidFill>
        </p:spPr>
        <p:txBody>
          <a:bodyPr wrap="square" lIns="0" tIns="0" rIns="0" bIns="0" rtlCol="0"/>
          <a:lstStyle/>
          <a:p>
            <a:endParaRPr/>
          </a:p>
        </p:txBody>
      </p:sp>
      <p:grpSp>
        <p:nvGrpSpPr>
          <p:cNvPr id="3" name="object 3"/>
          <p:cNvGrpSpPr/>
          <p:nvPr/>
        </p:nvGrpSpPr>
        <p:grpSpPr>
          <a:xfrm>
            <a:off x="6134100" y="12699"/>
            <a:ext cx="6057900" cy="6845300"/>
            <a:chOff x="6134100" y="12699"/>
            <a:chExt cx="6057900" cy="6845300"/>
          </a:xfrm>
        </p:grpSpPr>
        <p:pic>
          <p:nvPicPr>
            <p:cNvPr id="4" name="object 4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10754867" y="6359652"/>
              <a:ext cx="880872" cy="339852"/>
            </a:xfrm>
            <a:prstGeom prst="rect">
              <a:avLst/>
            </a:prstGeom>
          </p:spPr>
        </p:pic>
        <p:pic>
          <p:nvPicPr>
            <p:cNvPr id="5" name="object 5"/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6134100" y="12699"/>
              <a:ext cx="6057900" cy="6845300"/>
            </a:xfrm>
            <a:prstGeom prst="rect">
              <a:avLst/>
            </a:prstGeom>
          </p:spPr>
        </p:pic>
        <p:pic>
          <p:nvPicPr>
            <p:cNvPr id="6" name="object 6"/>
            <p:cNvPicPr/>
            <p:nvPr/>
          </p:nvPicPr>
          <p:blipFill>
            <a:blip r:embed="rId4" cstate="print"/>
            <a:stretch>
              <a:fillRect/>
            </a:stretch>
          </p:blipFill>
          <p:spPr>
            <a:xfrm>
              <a:off x="10754867" y="6359652"/>
              <a:ext cx="880872" cy="339852"/>
            </a:xfrm>
            <a:prstGeom prst="rect">
              <a:avLst/>
            </a:prstGeom>
          </p:spPr>
        </p:pic>
        <p:pic>
          <p:nvPicPr>
            <p:cNvPr id="7" name="object 7"/>
            <p:cNvPicPr/>
            <p:nvPr/>
          </p:nvPicPr>
          <p:blipFill>
            <a:blip r:embed="rId5" cstate="print"/>
            <a:stretch>
              <a:fillRect/>
            </a:stretch>
          </p:blipFill>
          <p:spPr>
            <a:xfrm>
              <a:off x="10773155" y="6376415"/>
              <a:ext cx="1237488" cy="333756"/>
            </a:xfrm>
            <a:prstGeom prst="rect">
              <a:avLst/>
            </a:prstGeom>
          </p:spPr>
        </p:pic>
        <p:sp>
          <p:nvSpPr>
            <p:cNvPr id="8" name="object 8"/>
            <p:cNvSpPr/>
            <p:nvPr/>
          </p:nvSpPr>
          <p:spPr>
            <a:xfrm>
              <a:off x="11728703" y="6385559"/>
              <a:ext cx="288290" cy="288290"/>
            </a:xfrm>
            <a:custGeom>
              <a:avLst/>
              <a:gdLst/>
              <a:ahLst/>
              <a:cxnLst/>
              <a:rect l="l" t="t" r="r" b="b"/>
              <a:pathLst>
                <a:path w="288290" h="288290">
                  <a:moveTo>
                    <a:pt x="144018" y="0"/>
                  </a:moveTo>
                  <a:lnTo>
                    <a:pt x="98511" y="7342"/>
                  </a:lnTo>
                  <a:lnTo>
                    <a:pt x="58978" y="27786"/>
                  </a:lnTo>
                  <a:lnTo>
                    <a:pt x="27797" y="58962"/>
                  </a:lnTo>
                  <a:lnTo>
                    <a:pt x="7345" y="98496"/>
                  </a:lnTo>
                  <a:lnTo>
                    <a:pt x="0" y="144017"/>
                  </a:lnTo>
                  <a:lnTo>
                    <a:pt x="7345" y="189539"/>
                  </a:lnTo>
                  <a:lnTo>
                    <a:pt x="27797" y="229073"/>
                  </a:lnTo>
                  <a:lnTo>
                    <a:pt x="58978" y="260249"/>
                  </a:lnTo>
                  <a:lnTo>
                    <a:pt x="98511" y="280693"/>
                  </a:lnTo>
                  <a:lnTo>
                    <a:pt x="144018" y="288035"/>
                  </a:lnTo>
                  <a:lnTo>
                    <a:pt x="189524" y="280693"/>
                  </a:lnTo>
                  <a:lnTo>
                    <a:pt x="229057" y="260249"/>
                  </a:lnTo>
                  <a:lnTo>
                    <a:pt x="260238" y="229073"/>
                  </a:lnTo>
                  <a:lnTo>
                    <a:pt x="280690" y="189539"/>
                  </a:lnTo>
                  <a:lnTo>
                    <a:pt x="288036" y="144017"/>
                  </a:lnTo>
                  <a:lnTo>
                    <a:pt x="280690" y="98496"/>
                  </a:lnTo>
                  <a:lnTo>
                    <a:pt x="260238" y="58962"/>
                  </a:lnTo>
                  <a:lnTo>
                    <a:pt x="229057" y="27786"/>
                  </a:lnTo>
                  <a:lnTo>
                    <a:pt x="189524" y="7342"/>
                  </a:lnTo>
                  <a:lnTo>
                    <a:pt x="144018" y="0"/>
                  </a:lnTo>
                  <a:close/>
                </a:path>
              </a:pathLst>
            </a:custGeom>
            <a:solidFill>
              <a:srgbClr val="0000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9" name="object 9"/>
          <p:cNvSpPr txBox="1">
            <a:spLocks noGrp="1"/>
          </p:cNvSpPr>
          <p:nvPr>
            <p:ph type="title"/>
          </p:nvPr>
        </p:nvSpPr>
        <p:spPr>
          <a:xfrm>
            <a:off x="8640318" y="2760090"/>
            <a:ext cx="3115310" cy="71120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4500" spc="-145" dirty="0">
                <a:solidFill>
                  <a:srgbClr val="FFFFFF"/>
                </a:solidFill>
              </a:rPr>
              <a:t>Absorbability</a:t>
            </a:r>
            <a:endParaRPr sz="4500"/>
          </a:p>
        </p:txBody>
      </p:sp>
      <p:sp>
        <p:nvSpPr>
          <p:cNvPr id="12" name="object 12"/>
          <p:cNvSpPr txBox="1">
            <a:spLocks noGrp="1"/>
          </p:cNvSpPr>
          <p:nvPr>
            <p:ph type="sldNum" sz="quarter" idx="7"/>
          </p:nvPr>
        </p:nvSpPr>
        <p:spPr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38100">
              <a:lnSpc>
                <a:spcPts val="1045"/>
              </a:lnSpc>
            </a:pPr>
            <a:fld id="{81D60167-4931-47E6-BA6A-407CBD079E47}" type="slidenum">
              <a:rPr spc="-25" dirty="0"/>
              <a:t>22</a:t>
            </a:fld>
            <a:endParaRPr spc="-25" dirty="0"/>
          </a:p>
        </p:txBody>
      </p:sp>
      <p:sp>
        <p:nvSpPr>
          <p:cNvPr id="10" name="object 10"/>
          <p:cNvSpPr txBox="1"/>
          <p:nvPr/>
        </p:nvSpPr>
        <p:spPr>
          <a:xfrm>
            <a:off x="8166354" y="3639692"/>
            <a:ext cx="3568700" cy="39116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2400" dirty="0">
                <a:solidFill>
                  <a:srgbClr val="FFFFFF"/>
                </a:solidFill>
                <a:latin typeface="Calibri"/>
                <a:cs typeface="Calibri"/>
              </a:rPr>
              <a:t>Absorbable,</a:t>
            </a:r>
            <a:r>
              <a:rPr sz="2400" spc="-95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2400" spc="-20" dirty="0">
                <a:solidFill>
                  <a:srgbClr val="FFFFFF"/>
                </a:solidFill>
                <a:latin typeface="Calibri"/>
                <a:cs typeface="Calibri"/>
              </a:rPr>
              <a:t>Non-</a:t>
            </a:r>
            <a:r>
              <a:rPr sz="2400" spc="-10" dirty="0">
                <a:solidFill>
                  <a:srgbClr val="FFFFFF"/>
                </a:solidFill>
                <a:latin typeface="Calibri"/>
                <a:cs typeface="Calibri"/>
              </a:rPr>
              <a:t>absorbable</a:t>
            </a:r>
            <a:endParaRPr sz="2400">
              <a:latin typeface="Calibri"/>
              <a:cs typeface="Calibri"/>
            </a:endParaRPr>
          </a:p>
        </p:txBody>
      </p:sp>
      <p:sp>
        <p:nvSpPr>
          <p:cNvPr id="11" name="object 11"/>
          <p:cNvSpPr txBox="1"/>
          <p:nvPr/>
        </p:nvSpPr>
        <p:spPr>
          <a:xfrm>
            <a:off x="443280" y="2169414"/>
            <a:ext cx="6120765" cy="3014345"/>
          </a:xfrm>
          <a:prstGeom prst="rect">
            <a:avLst/>
          </a:prstGeom>
        </p:spPr>
        <p:txBody>
          <a:bodyPr vert="horz" wrap="square" lIns="0" tIns="53975" rIns="0" bIns="0" rtlCol="0">
            <a:spAutoFit/>
          </a:bodyPr>
          <a:lstStyle/>
          <a:p>
            <a:pPr marL="279400" marR="524510" indent="-267335">
              <a:lnSpc>
                <a:spcPts val="2590"/>
              </a:lnSpc>
              <a:spcBef>
                <a:spcPts val="425"/>
              </a:spcBef>
              <a:buFont typeface="Arial MT"/>
              <a:buChar char="•"/>
              <a:tabLst>
                <a:tab pos="279400" algn="l"/>
              </a:tabLst>
            </a:pPr>
            <a:r>
              <a:rPr sz="2400" spc="-10" dirty="0">
                <a:solidFill>
                  <a:srgbClr val="FFFFFF"/>
                </a:solidFill>
                <a:latin typeface="Calibri"/>
                <a:cs typeface="Calibri"/>
              </a:rPr>
              <a:t>Factors</a:t>
            </a:r>
            <a:r>
              <a:rPr sz="2400" spc="-70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2400" dirty="0">
                <a:solidFill>
                  <a:srgbClr val="FFFFFF"/>
                </a:solidFill>
                <a:latin typeface="Calibri"/>
                <a:cs typeface="Calibri"/>
              </a:rPr>
              <a:t>that</a:t>
            </a:r>
            <a:r>
              <a:rPr sz="2400" spc="-60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2400" spc="-10" dirty="0">
                <a:solidFill>
                  <a:srgbClr val="FFFFFF"/>
                </a:solidFill>
                <a:latin typeface="Calibri"/>
                <a:cs typeface="Calibri"/>
              </a:rPr>
              <a:t>affect</a:t>
            </a:r>
            <a:r>
              <a:rPr sz="2400" spc="-55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2400" dirty="0">
                <a:solidFill>
                  <a:srgbClr val="FFFFFF"/>
                </a:solidFill>
                <a:latin typeface="Calibri"/>
                <a:cs typeface="Calibri"/>
              </a:rPr>
              <a:t>absorbability</a:t>
            </a:r>
            <a:r>
              <a:rPr sz="2400" spc="-35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2400" dirty="0">
                <a:solidFill>
                  <a:srgbClr val="FFFFFF"/>
                </a:solidFill>
                <a:latin typeface="Calibri"/>
                <a:cs typeface="Calibri"/>
              </a:rPr>
              <a:t>of</a:t>
            </a:r>
            <a:r>
              <a:rPr sz="2400" spc="-45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2400" dirty="0">
                <a:solidFill>
                  <a:srgbClr val="FFFFFF"/>
                </a:solidFill>
                <a:latin typeface="Calibri"/>
                <a:cs typeface="Calibri"/>
              </a:rPr>
              <a:t>a</a:t>
            </a:r>
            <a:r>
              <a:rPr sz="2400" spc="-50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2400" spc="-10" dirty="0">
                <a:solidFill>
                  <a:srgbClr val="FFFFFF"/>
                </a:solidFill>
                <a:latin typeface="Calibri"/>
                <a:cs typeface="Calibri"/>
              </a:rPr>
              <a:t>suture include</a:t>
            </a:r>
            <a:endParaRPr sz="2400">
              <a:latin typeface="Calibri"/>
              <a:cs typeface="Calibri"/>
            </a:endParaRPr>
          </a:p>
          <a:p>
            <a:pPr marL="554990" lvl="1" indent="-275590">
              <a:lnSpc>
                <a:spcPct val="100000"/>
              </a:lnSpc>
              <a:spcBef>
                <a:spcPts val="180"/>
              </a:spcBef>
              <a:buFont typeface="Arial MT"/>
              <a:buChar char="•"/>
              <a:tabLst>
                <a:tab pos="554990" algn="l"/>
              </a:tabLst>
            </a:pPr>
            <a:r>
              <a:rPr sz="2400" dirty="0">
                <a:solidFill>
                  <a:srgbClr val="FFFFFF"/>
                </a:solidFill>
                <a:latin typeface="Calibri"/>
                <a:cs typeface="Calibri"/>
              </a:rPr>
              <a:t>Origin</a:t>
            </a:r>
            <a:r>
              <a:rPr sz="2400" spc="-50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2400" dirty="0">
                <a:solidFill>
                  <a:srgbClr val="FFFFFF"/>
                </a:solidFill>
                <a:latin typeface="Calibri"/>
                <a:cs typeface="Calibri"/>
              </a:rPr>
              <a:t>–</a:t>
            </a:r>
            <a:r>
              <a:rPr sz="2400" spc="-35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2400" dirty="0">
                <a:solidFill>
                  <a:srgbClr val="FFFFFF"/>
                </a:solidFill>
                <a:latin typeface="Calibri"/>
                <a:cs typeface="Calibri"/>
              </a:rPr>
              <a:t>natural</a:t>
            </a:r>
            <a:r>
              <a:rPr sz="2400" spc="-30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2400" dirty="0">
                <a:solidFill>
                  <a:srgbClr val="FFFFFF"/>
                </a:solidFill>
                <a:latin typeface="Calibri"/>
                <a:cs typeface="Calibri"/>
              </a:rPr>
              <a:t>or</a:t>
            </a:r>
            <a:r>
              <a:rPr sz="2400" spc="-55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2400" spc="-10" dirty="0">
                <a:solidFill>
                  <a:srgbClr val="FFFFFF"/>
                </a:solidFill>
                <a:latin typeface="Calibri"/>
                <a:cs typeface="Calibri"/>
              </a:rPr>
              <a:t>synthetic</a:t>
            </a:r>
            <a:endParaRPr sz="2400">
              <a:latin typeface="Calibri"/>
              <a:cs typeface="Calibri"/>
            </a:endParaRPr>
          </a:p>
          <a:p>
            <a:pPr marL="554990" lvl="1" indent="-275590">
              <a:lnSpc>
                <a:spcPct val="100000"/>
              </a:lnSpc>
              <a:spcBef>
                <a:spcPts val="215"/>
              </a:spcBef>
              <a:buFont typeface="Arial MT"/>
              <a:buChar char="•"/>
              <a:tabLst>
                <a:tab pos="554990" algn="l"/>
              </a:tabLst>
            </a:pPr>
            <a:r>
              <a:rPr sz="2400" dirty="0">
                <a:solidFill>
                  <a:srgbClr val="FFFFFF"/>
                </a:solidFill>
                <a:latin typeface="Calibri"/>
                <a:cs typeface="Calibri"/>
              </a:rPr>
              <a:t>Exposure</a:t>
            </a:r>
            <a:r>
              <a:rPr sz="2400" spc="-50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2400" dirty="0">
                <a:solidFill>
                  <a:srgbClr val="FFFFFF"/>
                </a:solidFill>
                <a:latin typeface="Calibri"/>
                <a:cs typeface="Calibri"/>
              </a:rPr>
              <a:t>to</a:t>
            </a:r>
            <a:r>
              <a:rPr sz="2400" spc="-60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2400" dirty="0">
                <a:solidFill>
                  <a:srgbClr val="FFFFFF"/>
                </a:solidFill>
                <a:latin typeface="Calibri"/>
                <a:cs typeface="Calibri"/>
              </a:rPr>
              <a:t>digestive</a:t>
            </a:r>
            <a:r>
              <a:rPr sz="2400" spc="-50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2400" dirty="0">
                <a:solidFill>
                  <a:srgbClr val="FFFFFF"/>
                </a:solidFill>
                <a:latin typeface="Calibri"/>
                <a:cs typeface="Calibri"/>
              </a:rPr>
              <a:t>enzymes</a:t>
            </a:r>
            <a:r>
              <a:rPr sz="2400" spc="-65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2400" dirty="0">
                <a:solidFill>
                  <a:srgbClr val="FFFFFF"/>
                </a:solidFill>
                <a:latin typeface="Calibri"/>
                <a:cs typeface="Calibri"/>
              </a:rPr>
              <a:t>in</a:t>
            </a:r>
            <a:r>
              <a:rPr sz="2400" spc="-55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2400" dirty="0">
                <a:solidFill>
                  <a:srgbClr val="FFFFFF"/>
                </a:solidFill>
                <a:latin typeface="Calibri"/>
                <a:cs typeface="Calibri"/>
              </a:rPr>
              <a:t>the</a:t>
            </a:r>
            <a:r>
              <a:rPr sz="2400" spc="-45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2400" spc="-25" dirty="0">
                <a:solidFill>
                  <a:srgbClr val="FFFFFF"/>
                </a:solidFill>
                <a:latin typeface="Calibri"/>
                <a:cs typeface="Calibri"/>
              </a:rPr>
              <a:t>gut</a:t>
            </a:r>
            <a:endParaRPr sz="2400">
              <a:latin typeface="Calibri"/>
              <a:cs typeface="Calibri"/>
            </a:endParaRPr>
          </a:p>
          <a:p>
            <a:pPr marL="554990" marR="5080" lvl="1" indent="-276225">
              <a:lnSpc>
                <a:spcPts val="2590"/>
              </a:lnSpc>
              <a:spcBef>
                <a:spcPts val="535"/>
              </a:spcBef>
              <a:buFont typeface="Arial MT"/>
              <a:buChar char="•"/>
              <a:tabLst>
                <a:tab pos="554990" algn="l"/>
              </a:tabLst>
            </a:pPr>
            <a:r>
              <a:rPr sz="2400" dirty="0">
                <a:solidFill>
                  <a:srgbClr val="FFFFFF"/>
                </a:solidFill>
                <a:latin typeface="Calibri"/>
                <a:cs typeface="Calibri"/>
              </a:rPr>
              <a:t>Exposure</a:t>
            </a:r>
            <a:r>
              <a:rPr sz="2400" spc="-40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2400" dirty="0">
                <a:solidFill>
                  <a:srgbClr val="FFFFFF"/>
                </a:solidFill>
                <a:latin typeface="Calibri"/>
                <a:cs typeface="Calibri"/>
              </a:rPr>
              <a:t>to</a:t>
            </a:r>
            <a:r>
              <a:rPr sz="2400" spc="-45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2400" dirty="0">
                <a:solidFill>
                  <a:srgbClr val="FFFFFF"/>
                </a:solidFill>
                <a:latin typeface="Calibri"/>
                <a:cs typeface="Calibri"/>
              </a:rPr>
              <a:t>fluid</a:t>
            </a:r>
            <a:r>
              <a:rPr sz="2400" spc="-35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2400" dirty="0">
                <a:solidFill>
                  <a:srgbClr val="FFFFFF"/>
                </a:solidFill>
                <a:latin typeface="Calibri"/>
                <a:cs typeface="Calibri"/>
              </a:rPr>
              <a:t>–</a:t>
            </a:r>
            <a:r>
              <a:rPr sz="2400" spc="-35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2400" dirty="0">
                <a:solidFill>
                  <a:srgbClr val="FFFFFF"/>
                </a:solidFill>
                <a:latin typeface="Calibri"/>
                <a:cs typeface="Calibri"/>
              </a:rPr>
              <a:t>in</a:t>
            </a:r>
            <a:r>
              <a:rPr sz="2400" spc="-40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2400" dirty="0">
                <a:solidFill>
                  <a:srgbClr val="FFFFFF"/>
                </a:solidFill>
                <a:latin typeface="Calibri"/>
                <a:cs typeface="Calibri"/>
              </a:rPr>
              <a:t>vitro</a:t>
            </a:r>
            <a:r>
              <a:rPr sz="2400" spc="-60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2400" dirty="0">
                <a:solidFill>
                  <a:srgbClr val="FFFFFF"/>
                </a:solidFill>
                <a:latin typeface="Calibri"/>
                <a:cs typeface="Calibri"/>
              </a:rPr>
              <a:t>or</a:t>
            </a:r>
            <a:r>
              <a:rPr sz="2400" spc="-35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2400" dirty="0">
                <a:solidFill>
                  <a:srgbClr val="FFFFFF"/>
                </a:solidFill>
                <a:latin typeface="Calibri"/>
                <a:cs typeface="Calibri"/>
              </a:rPr>
              <a:t>in</a:t>
            </a:r>
            <a:r>
              <a:rPr sz="2400" spc="-50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2400" dirty="0">
                <a:solidFill>
                  <a:srgbClr val="FFFFFF"/>
                </a:solidFill>
                <a:latin typeface="Calibri"/>
                <a:cs typeface="Calibri"/>
              </a:rPr>
              <a:t>vivo</a:t>
            </a:r>
            <a:r>
              <a:rPr sz="2400" spc="-40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2400" dirty="0">
                <a:solidFill>
                  <a:srgbClr val="FFFFFF"/>
                </a:solidFill>
                <a:latin typeface="Calibri"/>
                <a:cs typeface="Calibri"/>
              </a:rPr>
              <a:t>e.g.</a:t>
            </a:r>
            <a:r>
              <a:rPr sz="2400" spc="-50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2400" spc="-20" dirty="0">
                <a:solidFill>
                  <a:srgbClr val="FFFFFF"/>
                </a:solidFill>
                <a:latin typeface="Calibri"/>
                <a:cs typeface="Calibri"/>
              </a:rPr>
              <a:t>pus, </a:t>
            </a:r>
            <a:r>
              <a:rPr sz="2400" spc="-10" dirty="0">
                <a:solidFill>
                  <a:srgbClr val="FFFFFF"/>
                </a:solidFill>
                <a:latin typeface="Calibri"/>
                <a:cs typeface="Calibri"/>
              </a:rPr>
              <a:t>urine</a:t>
            </a:r>
            <a:endParaRPr sz="2400">
              <a:latin typeface="Calibri"/>
              <a:cs typeface="Calibri"/>
            </a:endParaRPr>
          </a:p>
          <a:p>
            <a:pPr marL="554990" lvl="1" indent="-275590">
              <a:lnSpc>
                <a:spcPct val="100000"/>
              </a:lnSpc>
              <a:spcBef>
                <a:spcPts val="180"/>
              </a:spcBef>
              <a:buFont typeface="Arial MT"/>
              <a:buChar char="•"/>
              <a:tabLst>
                <a:tab pos="554990" algn="l"/>
              </a:tabLst>
            </a:pPr>
            <a:r>
              <a:rPr sz="2400" dirty="0">
                <a:solidFill>
                  <a:srgbClr val="FFFFFF"/>
                </a:solidFill>
                <a:latin typeface="Calibri"/>
                <a:cs typeface="Calibri"/>
              </a:rPr>
              <a:t>Fever</a:t>
            </a:r>
            <a:r>
              <a:rPr sz="2400" spc="-65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2400" dirty="0">
                <a:solidFill>
                  <a:srgbClr val="FFFFFF"/>
                </a:solidFill>
                <a:latin typeface="Calibri"/>
                <a:cs typeface="Calibri"/>
              </a:rPr>
              <a:t>or</a:t>
            </a:r>
            <a:r>
              <a:rPr sz="2400" spc="-70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2400" spc="-10" dirty="0">
                <a:solidFill>
                  <a:srgbClr val="FFFFFF"/>
                </a:solidFill>
                <a:latin typeface="Calibri"/>
                <a:cs typeface="Calibri"/>
              </a:rPr>
              <a:t>infection</a:t>
            </a:r>
            <a:endParaRPr sz="2400">
              <a:latin typeface="Calibri"/>
              <a:cs typeface="Calibri"/>
            </a:endParaRPr>
          </a:p>
          <a:p>
            <a:pPr marL="554990" lvl="1" indent="-275590">
              <a:lnSpc>
                <a:spcPct val="100000"/>
              </a:lnSpc>
              <a:spcBef>
                <a:spcPts val="215"/>
              </a:spcBef>
              <a:buFont typeface="Arial MT"/>
              <a:buChar char="•"/>
              <a:tabLst>
                <a:tab pos="554990" algn="l"/>
              </a:tabLst>
            </a:pPr>
            <a:r>
              <a:rPr sz="2400" dirty="0">
                <a:solidFill>
                  <a:srgbClr val="FFFFFF"/>
                </a:solidFill>
                <a:latin typeface="Calibri"/>
                <a:cs typeface="Calibri"/>
              </a:rPr>
              <a:t>Protein</a:t>
            </a:r>
            <a:r>
              <a:rPr sz="2400" spc="-135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2400" spc="-10" dirty="0">
                <a:solidFill>
                  <a:srgbClr val="FFFFFF"/>
                </a:solidFill>
                <a:latin typeface="Calibri"/>
                <a:cs typeface="Calibri"/>
              </a:rPr>
              <a:t>deficiency</a:t>
            </a:r>
            <a:endParaRPr sz="2400">
              <a:latin typeface="Calibri"/>
              <a:cs typeface="Calibri"/>
            </a:endParaRPr>
          </a:p>
        </p:txBody>
      </p:sp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object 2"/>
          <p:cNvGrpSpPr/>
          <p:nvPr/>
        </p:nvGrpSpPr>
        <p:grpSpPr>
          <a:xfrm>
            <a:off x="10754868" y="6359652"/>
            <a:ext cx="1262380" cy="340360"/>
            <a:chOff x="10754868" y="6359652"/>
            <a:chExt cx="1262380" cy="340360"/>
          </a:xfrm>
        </p:grpSpPr>
        <p:sp>
          <p:nvSpPr>
            <p:cNvPr id="3" name="object 3"/>
            <p:cNvSpPr/>
            <p:nvPr/>
          </p:nvSpPr>
          <p:spPr>
            <a:xfrm>
              <a:off x="10773156" y="6379464"/>
              <a:ext cx="1237615" cy="315595"/>
            </a:xfrm>
            <a:custGeom>
              <a:avLst/>
              <a:gdLst/>
              <a:ahLst/>
              <a:cxnLst/>
              <a:rect l="l" t="t" r="r" b="b"/>
              <a:pathLst>
                <a:path w="1237615" h="315595">
                  <a:moveTo>
                    <a:pt x="1079753" y="0"/>
                  </a:moveTo>
                  <a:lnTo>
                    <a:pt x="157734" y="0"/>
                  </a:lnTo>
                  <a:lnTo>
                    <a:pt x="107874" y="8041"/>
                  </a:lnTo>
                  <a:lnTo>
                    <a:pt x="64574" y="30434"/>
                  </a:lnTo>
                  <a:lnTo>
                    <a:pt x="30431" y="64580"/>
                  </a:lnTo>
                  <a:lnTo>
                    <a:pt x="8040" y="107879"/>
                  </a:lnTo>
                  <a:lnTo>
                    <a:pt x="0" y="157734"/>
                  </a:lnTo>
                  <a:lnTo>
                    <a:pt x="8040" y="207588"/>
                  </a:lnTo>
                  <a:lnTo>
                    <a:pt x="30431" y="250887"/>
                  </a:lnTo>
                  <a:lnTo>
                    <a:pt x="64574" y="285033"/>
                  </a:lnTo>
                  <a:lnTo>
                    <a:pt x="107874" y="307426"/>
                  </a:lnTo>
                  <a:lnTo>
                    <a:pt x="157734" y="315468"/>
                  </a:lnTo>
                  <a:lnTo>
                    <a:pt x="1079753" y="315468"/>
                  </a:lnTo>
                  <a:lnTo>
                    <a:pt x="1129613" y="307426"/>
                  </a:lnTo>
                  <a:lnTo>
                    <a:pt x="1172913" y="285033"/>
                  </a:lnTo>
                  <a:lnTo>
                    <a:pt x="1207056" y="250887"/>
                  </a:lnTo>
                  <a:lnTo>
                    <a:pt x="1229447" y="207588"/>
                  </a:lnTo>
                  <a:lnTo>
                    <a:pt x="1237488" y="157734"/>
                  </a:lnTo>
                  <a:lnTo>
                    <a:pt x="1229447" y="107879"/>
                  </a:lnTo>
                  <a:lnTo>
                    <a:pt x="1207056" y="64580"/>
                  </a:lnTo>
                  <a:lnTo>
                    <a:pt x="1172913" y="30434"/>
                  </a:lnTo>
                  <a:lnTo>
                    <a:pt x="1129613" y="8041"/>
                  </a:lnTo>
                  <a:lnTo>
                    <a:pt x="1079753" y="0"/>
                  </a:lnTo>
                  <a:close/>
                </a:path>
              </a:pathLst>
            </a:custGeom>
            <a:solidFill>
              <a:srgbClr val="F1F1F1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4" name="object 4"/>
            <p:cNvSpPr/>
            <p:nvPr/>
          </p:nvSpPr>
          <p:spPr>
            <a:xfrm>
              <a:off x="11728704" y="6385560"/>
              <a:ext cx="288290" cy="288290"/>
            </a:xfrm>
            <a:custGeom>
              <a:avLst/>
              <a:gdLst/>
              <a:ahLst/>
              <a:cxnLst/>
              <a:rect l="l" t="t" r="r" b="b"/>
              <a:pathLst>
                <a:path w="288290" h="288290">
                  <a:moveTo>
                    <a:pt x="144018" y="0"/>
                  </a:moveTo>
                  <a:lnTo>
                    <a:pt x="98511" y="7342"/>
                  </a:lnTo>
                  <a:lnTo>
                    <a:pt x="58978" y="27786"/>
                  </a:lnTo>
                  <a:lnTo>
                    <a:pt x="27797" y="58962"/>
                  </a:lnTo>
                  <a:lnTo>
                    <a:pt x="7345" y="98496"/>
                  </a:lnTo>
                  <a:lnTo>
                    <a:pt x="0" y="144017"/>
                  </a:lnTo>
                  <a:lnTo>
                    <a:pt x="7345" y="189539"/>
                  </a:lnTo>
                  <a:lnTo>
                    <a:pt x="27797" y="229073"/>
                  </a:lnTo>
                  <a:lnTo>
                    <a:pt x="58978" y="260249"/>
                  </a:lnTo>
                  <a:lnTo>
                    <a:pt x="98511" y="280693"/>
                  </a:lnTo>
                  <a:lnTo>
                    <a:pt x="144018" y="288035"/>
                  </a:lnTo>
                  <a:lnTo>
                    <a:pt x="189524" y="280693"/>
                  </a:lnTo>
                  <a:lnTo>
                    <a:pt x="229057" y="260249"/>
                  </a:lnTo>
                  <a:lnTo>
                    <a:pt x="260238" y="229073"/>
                  </a:lnTo>
                  <a:lnTo>
                    <a:pt x="280690" y="189539"/>
                  </a:lnTo>
                  <a:lnTo>
                    <a:pt x="288036" y="144017"/>
                  </a:lnTo>
                  <a:lnTo>
                    <a:pt x="280690" y="98496"/>
                  </a:lnTo>
                  <a:lnTo>
                    <a:pt x="260238" y="58962"/>
                  </a:lnTo>
                  <a:lnTo>
                    <a:pt x="229057" y="27786"/>
                  </a:lnTo>
                  <a:lnTo>
                    <a:pt x="189524" y="7342"/>
                  </a:lnTo>
                  <a:lnTo>
                    <a:pt x="144018" y="0"/>
                  </a:lnTo>
                  <a:close/>
                </a:path>
              </a:pathLst>
            </a:custGeom>
            <a:solidFill>
              <a:srgbClr val="585858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5" name="object 5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pc="-145" dirty="0"/>
              <a:t>Absorbability</a:t>
            </a:r>
          </a:p>
        </p:txBody>
      </p:sp>
      <p:sp>
        <p:nvSpPr>
          <p:cNvPr id="7" name="object 7"/>
          <p:cNvSpPr txBox="1">
            <a:spLocks noGrp="1"/>
          </p:cNvSpPr>
          <p:nvPr>
            <p:ph type="sldNum" sz="quarter" idx="7"/>
          </p:nvPr>
        </p:nvSpPr>
        <p:spPr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38100">
              <a:lnSpc>
                <a:spcPts val="1045"/>
              </a:lnSpc>
            </a:pPr>
            <a:fld id="{81D60167-4931-47E6-BA6A-407CBD079E47}" type="slidenum">
              <a:rPr spc="-25" dirty="0"/>
              <a:t>23</a:t>
            </a:fld>
            <a:endParaRPr spc="-25" dirty="0"/>
          </a:p>
        </p:txBody>
      </p:sp>
      <p:graphicFrame>
        <p:nvGraphicFramePr>
          <p:cNvPr id="6" name="object 6"/>
          <p:cNvGraphicFramePr>
            <a:graphicFrameLocks noGrp="1"/>
          </p:cNvGraphicFramePr>
          <p:nvPr/>
        </p:nvGraphicFramePr>
        <p:xfrm>
          <a:off x="519023" y="1594358"/>
          <a:ext cx="11095990" cy="4053840"/>
        </p:xfrm>
        <a:graphic>
          <a:graphicData uri="http://schemas.openxmlformats.org/drawingml/2006/table">
            <a:tbl>
              <a:tblPr firstRow="1" bandRow="1">
                <a:tableStyleId>{2D5ABB26-0587-4C30-8999-92F81FD0307C}</a:tableStyleId>
              </a:tblPr>
              <a:tblGrid>
                <a:gridCol w="282448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403479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4236720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</a:tblGrid>
              <a:tr h="564515"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24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lnB w="38100">
                      <a:solidFill>
                        <a:srgbClr val="FFFFFF"/>
                      </a:solidFill>
                      <a:prstDash val="solid"/>
                    </a:lnB>
                    <a:solidFill>
                      <a:srgbClr val="000000"/>
                    </a:solidFill>
                  </a:tcPr>
                </a:tc>
                <a:tc>
                  <a:txBody>
                    <a:bodyPr/>
                    <a:lstStyle/>
                    <a:p>
                      <a:pPr marL="91440">
                        <a:lnSpc>
                          <a:spcPct val="100000"/>
                        </a:lnSpc>
                        <a:spcBef>
                          <a:spcPts val="204"/>
                        </a:spcBef>
                      </a:pPr>
                      <a:r>
                        <a:rPr sz="2400" b="1" spc="-10" dirty="0">
                          <a:solidFill>
                            <a:srgbClr val="FFFFFF"/>
                          </a:solidFill>
                          <a:latin typeface="Calibri"/>
                          <a:cs typeface="Calibri"/>
                        </a:rPr>
                        <a:t>Absorbable</a:t>
                      </a:r>
                      <a:endParaRPr sz="2400">
                        <a:latin typeface="Calibri"/>
                        <a:cs typeface="Calibri"/>
                      </a:endParaRPr>
                    </a:p>
                  </a:txBody>
                  <a:tcPr marL="0" marR="0" marT="26034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lnB w="38100">
                      <a:solidFill>
                        <a:srgbClr val="FFFFFF"/>
                      </a:solidFill>
                      <a:prstDash val="solid"/>
                    </a:lnB>
                    <a:solidFill>
                      <a:srgbClr val="000000"/>
                    </a:solidFill>
                  </a:tcPr>
                </a:tc>
                <a:tc>
                  <a:txBody>
                    <a:bodyPr/>
                    <a:lstStyle/>
                    <a:p>
                      <a:pPr marL="92075">
                        <a:lnSpc>
                          <a:spcPct val="100000"/>
                        </a:lnSpc>
                        <a:spcBef>
                          <a:spcPts val="204"/>
                        </a:spcBef>
                      </a:pPr>
                      <a:r>
                        <a:rPr sz="2400" b="1" spc="-10" dirty="0">
                          <a:solidFill>
                            <a:srgbClr val="FFFFFF"/>
                          </a:solidFill>
                          <a:latin typeface="Calibri"/>
                          <a:cs typeface="Calibri"/>
                        </a:rPr>
                        <a:t>Non-absorbable</a:t>
                      </a:r>
                      <a:endParaRPr sz="2400">
                        <a:latin typeface="Calibri"/>
                        <a:cs typeface="Calibri"/>
                      </a:endParaRPr>
                    </a:p>
                  </a:txBody>
                  <a:tcPr marL="0" marR="0" marT="26034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lnB w="38100">
                      <a:solidFill>
                        <a:srgbClr val="FFFFFF"/>
                      </a:solidFill>
                      <a:prstDash val="solid"/>
                    </a:lnB>
                    <a:solidFill>
                      <a:srgbClr val="00000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1560195">
                <a:tc>
                  <a:txBody>
                    <a:bodyPr/>
                    <a:lstStyle/>
                    <a:p>
                      <a:pPr marL="91440">
                        <a:lnSpc>
                          <a:spcPct val="100000"/>
                        </a:lnSpc>
                        <a:spcBef>
                          <a:spcPts val="204"/>
                        </a:spcBef>
                      </a:pPr>
                      <a:r>
                        <a:rPr sz="2400" b="1" spc="-10" dirty="0">
                          <a:latin typeface="Calibri"/>
                          <a:cs typeface="Calibri"/>
                        </a:rPr>
                        <a:t>Advantages</a:t>
                      </a:r>
                      <a:endParaRPr sz="2400">
                        <a:latin typeface="Calibri"/>
                        <a:cs typeface="Calibri"/>
                      </a:endParaRPr>
                    </a:p>
                  </a:txBody>
                  <a:tcPr marL="0" marR="0" marT="26034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38100">
                      <a:solidFill>
                        <a:srgbClr val="FFFFFF"/>
                      </a:solidFill>
                      <a:prstDash val="soli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  <a:solidFill>
                      <a:srgbClr val="CACACA"/>
                    </a:solidFill>
                  </a:tcPr>
                </a:tc>
                <a:tc>
                  <a:txBody>
                    <a:bodyPr/>
                    <a:lstStyle/>
                    <a:p>
                      <a:pPr marL="606425" marR="383540" indent="-515620">
                        <a:lnSpc>
                          <a:spcPct val="100000"/>
                        </a:lnSpc>
                        <a:spcBef>
                          <a:spcPts val="204"/>
                        </a:spcBef>
                        <a:buAutoNum type="arabicPeriod"/>
                        <a:tabLst>
                          <a:tab pos="606425" algn="l"/>
                        </a:tabLst>
                      </a:pPr>
                      <a:r>
                        <a:rPr sz="2400" dirty="0">
                          <a:latin typeface="Calibri"/>
                          <a:cs typeface="Calibri"/>
                        </a:rPr>
                        <a:t>No</a:t>
                      </a:r>
                      <a:r>
                        <a:rPr sz="2400" spc="-80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2400" dirty="0">
                          <a:latin typeface="Calibri"/>
                          <a:cs typeface="Calibri"/>
                        </a:rPr>
                        <a:t>residual</a:t>
                      </a:r>
                      <a:r>
                        <a:rPr sz="2400" spc="-70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2400" spc="-10" dirty="0">
                          <a:latin typeface="Calibri"/>
                          <a:cs typeface="Calibri"/>
                        </a:rPr>
                        <a:t>foreign</a:t>
                      </a:r>
                      <a:r>
                        <a:rPr sz="2400" spc="-70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2400" spc="-20" dirty="0">
                          <a:latin typeface="Calibri"/>
                          <a:cs typeface="Calibri"/>
                        </a:rPr>
                        <a:t>body </a:t>
                      </a:r>
                      <a:r>
                        <a:rPr sz="2400" dirty="0">
                          <a:latin typeface="Calibri"/>
                          <a:cs typeface="Calibri"/>
                        </a:rPr>
                        <a:t>left</a:t>
                      </a:r>
                      <a:r>
                        <a:rPr sz="2400" spc="-45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2400" dirty="0">
                          <a:latin typeface="Calibri"/>
                          <a:cs typeface="Calibri"/>
                        </a:rPr>
                        <a:t>in</a:t>
                      </a:r>
                      <a:r>
                        <a:rPr sz="2400" spc="-45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2400" spc="-20" dirty="0">
                          <a:latin typeface="Calibri"/>
                          <a:cs typeface="Calibri"/>
                        </a:rPr>
                        <a:t>vivo</a:t>
                      </a:r>
                      <a:endParaRPr sz="2400">
                        <a:latin typeface="Calibri"/>
                        <a:cs typeface="Calibri"/>
                      </a:endParaRPr>
                    </a:p>
                    <a:p>
                      <a:pPr marL="606425" indent="-514984">
                        <a:lnSpc>
                          <a:spcPct val="100000"/>
                        </a:lnSpc>
                        <a:buAutoNum type="arabicPeriod"/>
                        <a:tabLst>
                          <a:tab pos="606425" algn="l"/>
                        </a:tabLst>
                      </a:pPr>
                      <a:r>
                        <a:rPr sz="2400" dirty="0">
                          <a:latin typeface="Calibri"/>
                          <a:cs typeface="Calibri"/>
                        </a:rPr>
                        <a:t>Useful</a:t>
                      </a:r>
                      <a:r>
                        <a:rPr sz="2400" spc="-20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2400" dirty="0">
                          <a:latin typeface="Calibri"/>
                          <a:cs typeface="Calibri"/>
                        </a:rPr>
                        <a:t>in</a:t>
                      </a:r>
                      <a:r>
                        <a:rPr sz="2400" spc="-20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2400" spc="-30" dirty="0">
                          <a:latin typeface="Calibri"/>
                          <a:cs typeface="Calibri"/>
                        </a:rPr>
                        <a:t>fast-</a:t>
                      </a:r>
                      <a:r>
                        <a:rPr sz="2400" spc="-10" dirty="0">
                          <a:latin typeface="Calibri"/>
                          <a:cs typeface="Calibri"/>
                        </a:rPr>
                        <a:t>healing</a:t>
                      </a:r>
                      <a:endParaRPr sz="2400">
                        <a:latin typeface="Calibri"/>
                        <a:cs typeface="Calibri"/>
                      </a:endParaRPr>
                    </a:p>
                    <a:p>
                      <a:pPr marL="606425">
                        <a:lnSpc>
                          <a:spcPct val="100000"/>
                        </a:lnSpc>
                        <a:spcBef>
                          <a:spcPts val="5"/>
                        </a:spcBef>
                      </a:pPr>
                      <a:r>
                        <a:rPr sz="2400" spc="-10" dirty="0">
                          <a:latin typeface="Calibri"/>
                          <a:cs typeface="Calibri"/>
                        </a:rPr>
                        <a:t>tissue</a:t>
                      </a:r>
                      <a:endParaRPr sz="2400">
                        <a:latin typeface="Calibri"/>
                        <a:cs typeface="Calibri"/>
                      </a:endParaRPr>
                    </a:p>
                  </a:txBody>
                  <a:tcPr marL="0" marR="0" marT="26034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38100">
                      <a:solidFill>
                        <a:srgbClr val="FFFFFF"/>
                      </a:solidFill>
                      <a:prstDash val="soli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  <a:solidFill>
                      <a:srgbClr val="CACACA"/>
                    </a:solidFill>
                  </a:tcPr>
                </a:tc>
                <a:tc>
                  <a:txBody>
                    <a:bodyPr/>
                    <a:lstStyle/>
                    <a:p>
                      <a:pPr marL="607695" marR="398145" indent="-515620">
                        <a:lnSpc>
                          <a:spcPct val="100000"/>
                        </a:lnSpc>
                        <a:spcBef>
                          <a:spcPts val="204"/>
                        </a:spcBef>
                        <a:buAutoNum type="arabicPeriod"/>
                        <a:tabLst>
                          <a:tab pos="607695" algn="l"/>
                        </a:tabLst>
                      </a:pPr>
                      <a:r>
                        <a:rPr sz="2400" dirty="0">
                          <a:latin typeface="Calibri"/>
                          <a:cs typeface="Calibri"/>
                        </a:rPr>
                        <a:t>Prolonged</a:t>
                      </a:r>
                      <a:r>
                        <a:rPr sz="2400" spc="-114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2400" dirty="0">
                          <a:latin typeface="Calibri"/>
                          <a:cs typeface="Calibri"/>
                        </a:rPr>
                        <a:t>wound</a:t>
                      </a:r>
                      <a:r>
                        <a:rPr sz="2400" spc="-105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2400" spc="-10" dirty="0">
                          <a:latin typeface="Calibri"/>
                          <a:cs typeface="Calibri"/>
                        </a:rPr>
                        <a:t>support </a:t>
                      </a:r>
                      <a:r>
                        <a:rPr sz="2400" spc="-20" dirty="0">
                          <a:latin typeface="Calibri"/>
                          <a:cs typeface="Calibri"/>
                        </a:rPr>
                        <a:t>time</a:t>
                      </a:r>
                      <a:endParaRPr sz="2400">
                        <a:latin typeface="Calibri"/>
                        <a:cs typeface="Calibri"/>
                      </a:endParaRPr>
                    </a:p>
                  </a:txBody>
                  <a:tcPr marL="0" marR="0" marT="26034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38100">
                      <a:solidFill>
                        <a:srgbClr val="FFFFFF"/>
                      </a:solidFill>
                      <a:prstDash val="soli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  <a:solidFill>
                      <a:srgbClr val="CACAC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1929130">
                <a:tc>
                  <a:txBody>
                    <a:bodyPr/>
                    <a:lstStyle/>
                    <a:p>
                      <a:pPr marL="91440">
                        <a:lnSpc>
                          <a:spcPct val="100000"/>
                        </a:lnSpc>
                        <a:spcBef>
                          <a:spcPts val="210"/>
                        </a:spcBef>
                      </a:pPr>
                      <a:r>
                        <a:rPr sz="2400" b="1" spc="-10" dirty="0">
                          <a:latin typeface="Calibri"/>
                          <a:cs typeface="Calibri"/>
                        </a:rPr>
                        <a:t>Disadvantage</a:t>
                      </a:r>
                      <a:endParaRPr sz="2400">
                        <a:latin typeface="Calibri"/>
                        <a:cs typeface="Calibri"/>
                      </a:endParaRPr>
                    </a:p>
                  </a:txBody>
                  <a:tcPr marL="0" marR="0" marT="26670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  <a:solidFill>
                      <a:srgbClr val="E7E7E7"/>
                    </a:solidFill>
                  </a:tcPr>
                </a:tc>
                <a:tc>
                  <a:txBody>
                    <a:bodyPr/>
                    <a:lstStyle/>
                    <a:p>
                      <a:pPr marL="606425" indent="-514984">
                        <a:lnSpc>
                          <a:spcPct val="100000"/>
                        </a:lnSpc>
                        <a:spcBef>
                          <a:spcPts val="210"/>
                        </a:spcBef>
                        <a:buAutoNum type="arabicPeriod"/>
                        <a:tabLst>
                          <a:tab pos="606425" algn="l"/>
                        </a:tabLst>
                      </a:pPr>
                      <a:r>
                        <a:rPr sz="2400" dirty="0">
                          <a:latin typeface="Calibri"/>
                          <a:cs typeface="Calibri"/>
                        </a:rPr>
                        <a:t>Short</a:t>
                      </a:r>
                      <a:r>
                        <a:rPr sz="2400" spc="-15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2400" dirty="0">
                          <a:latin typeface="Calibri"/>
                          <a:cs typeface="Calibri"/>
                        </a:rPr>
                        <a:t>tissue</a:t>
                      </a:r>
                      <a:r>
                        <a:rPr sz="2400" spc="-10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2400" dirty="0">
                          <a:latin typeface="Calibri"/>
                          <a:cs typeface="Calibri"/>
                        </a:rPr>
                        <a:t>support</a:t>
                      </a:r>
                      <a:r>
                        <a:rPr sz="2400" spc="-5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2400" spc="-20" dirty="0">
                          <a:latin typeface="Calibri"/>
                          <a:cs typeface="Calibri"/>
                        </a:rPr>
                        <a:t>time</a:t>
                      </a:r>
                      <a:endParaRPr sz="2400">
                        <a:latin typeface="Calibri"/>
                        <a:cs typeface="Calibri"/>
                      </a:endParaRPr>
                    </a:p>
                  </a:txBody>
                  <a:tcPr marL="0" marR="0" marT="26670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  <a:solidFill>
                      <a:srgbClr val="E7E7E7"/>
                    </a:solidFill>
                  </a:tcPr>
                </a:tc>
                <a:tc>
                  <a:txBody>
                    <a:bodyPr/>
                    <a:lstStyle/>
                    <a:p>
                      <a:pPr marL="607060" indent="-514984">
                        <a:lnSpc>
                          <a:spcPct val="100000"/>
                        </a:lnSpc>
                        <a:spcBef>
                          <a:spcPts val="210"/>
                        </a:spcBef>
                        <a:buAutoNum type="arabicPeriod"/>
                        <a:tabLst>
                          <a:tab pos="607060" algn="l"/>
                        </a:tabLst>
                      </a:pPr>
                      <a:r>
                        <a:rPr sz="2400" spc="-10" dirty="0">
                          <a:latin typeface="Calibri"/>
                          <a:cs typeface="Calibri"/>
                        </a:rPr>
                        <a:t>Foreign</a:t>
                      </a:r>
                      <a:r>
                        <a:rPr sz="2400" spc="-60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2400" dirty="0">
                          <a:latin typeface="Calibri"/>
                          <a:cs typeface="Calibri"/>
                        </a:rPr>
                        <a:t>body</a:t>
                      </a:r>
                      <a:r>
                        <a:rPr sz="2400" spc="-60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2400" spc="-20" dirty="0">
                          <a:latin typeface="Calibri"/>
                          <a:cs typeface="Calibri"/>
                        </a:rPr>
                        <a:t>left</a:t>
                      </a:r>
                      <a:endParaRPr sz="2400">
                        <a:latin typeface="Calibri"/>
                        <a:cs typeface="Calibri"/>
                      </a:endParaRPr>
                    </a:p>
                    <a:p>
                      <a:pPr marL="607060" indent="-514984">
                        <a:lnSpc>
                          <a:spcPct val="100000"/>
                        </a:lnSpc>
                        <a:buAutoNum type="arabicPeriod"/>
                        <a:tabLst>
                          <a:tab pos="607060" algn="l"/>
                        </a:tabLst>
                      </a:pPr>
                      <a:r>
                        <a:rPr sz="2400" dirty="0">
                          <a:latin typeface="Calibri"/>
                          <a:cs typeface="Calibri"/>
                        </a:rPr>
                        <a:t>Cost</a:t>
                      </a:r>
                      <a:r>
                        <a:rPr sz="2400" spc="-50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2400" dirty="0">
                          <a:latin typeface="Calibri"/>
                          <a:cs typeface="Calibri"/>
                        </a:rPr>
                        <a:t>and</a:t>
                      </a:r>
                      <a:r>
                        <a:rPr sz="2400" spc="-30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2400" dirty="0">
                          <a:latin typeface="Calibri"/>
                          <a:cs typeface="Calibri"/>
                        </a:rPr>
                        <a:t>trauma</a:t>
                      </a:r>
                      <a:r>
                        <a:rPr sz="2400" spc="-50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2400" dirty="0">
                          <a:latin typeface="Calibri"/>
                          <a:cs typeface="Calibri"/>
                        </a:rPr>
                        <a:t>of</a:t>
                      </a:r>
                      <a:r>
                        <a:rPr sz="2400" spc="-30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2400" spc="-10" dirty="0">
                          <a:latin typeface="Calibri"/>
                          <a:cs typeface="Calibri"/>
                        </a:rPr>
                        <a:t>suture</a:t>
                      </a:r>
                      <a:endParaRPr sz="2400">
                        <a:latin typeface="Calibri"/>
                        <a:cs typeface="Calibri"/>
                      </a:endParaRPr>
                    </a:p>
                    <a:p>
                      <a:pPr marL="607695">
                        <a:lnSpc>
                          <a:spcPct val="100000"/>
                        </a:lnSpc>
                      </a:pPr>
                      <a:r>
                        <a:rPr sz="2400" spc="-10" dirty="0">
                          <a:latin typeface="Calibri"/>
                          <a:cs typeface="Calibri"/>
                        </a:rPr>
                        <a:t>removal</a:t>
                      </a:r>
                      <a:endParaRPr sz="2400">
                        <a:latin typeface="Calibri"/>
                        <a:cs typeface="Calibri"/>
                      </a:endParaRPr>
                    </a:p>
                    <a:p>
                      <a:pPr marL="607695" marR="130810" indent="-515620">
                        <a:lnSpc>
                          <a:spcPct val="100000"/>
                        </a:lnSpc>
                        <a:buAutoNum type="arabicPeriod" startAt="3"/>
                        <a:tabLst>
                          <a:tab pos="607695" algn="l"/>
                        </a:tabLst>
                      </a:pPr>
                      <a:r>
                        <a:rPr sz="2400" dirty="0">
                          <a:latin typeface="Calibri"/>
                          <a:cs typeface="Calibri"/>
                        </a:rPr>
                        <a:t>May</a:t>
                      </a:r>
                      <a:r>
                        <a:rPr sz="2400" spc="-60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2400" dirty="0">
                          <a:latin typeface="Calibri"/>
                          <a:cs typeface="Calibri"/>
                        </a:rPr>
                        <a:t>stick</a:t>
                      </a:r>
                      <a:r>
                        <a:rPr sz="2400" spc="-60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2400" dirty="0">
                          <a:latin typeface="Calibri"/>
                          <a:cs typeface="Calibri"/>
                        </a:rPr>
                        <a:t>out</a:t>
                      </a:r>
                      <a:r>
                        <a:rPr sz="2400" spc="-70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2400" dirty="0">
                          <a:latin typeface="Calibri"/>
                          <a:cs typeface="Calibri"/>
                        </a:rPr>
                        <a:t>and/or</a:t>
                      </a:r>
                      <a:r>
                        <a:rPr sz="2400" spc="-50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2400" dirty="0">
                          <a:latin typeface="Calibri"/>
                          <a:cs typeface="Calibri"/>
                        </a:rPr>
                        <a:t>lead</a:t>
                      </a:r>
                      <a:r>
                        <a:rPr sz="2400" spc="-55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2400" spc="-25" dirty="0">
                          <a:latin typeface="Calibri"/>
                          <a:cs typeface="Calibri"/>
                        </a:rPr>
                        <a:t>to </a:t>
                      </a:r>
                      <a:r>
                        <a:rPr sz="2400" dirty="0">
                          <a:latin typeface="Calibri"/>
                          <a:cs typeface="Calibri"/>
                        </a:rPr>
                        <a:t>sinus</a:t>
                      </a:r>
                      <a:r>
                        <a:rPr sz="2400" spc="-40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2400" spc="-10" dirty="0">
                          <a:latin typeface="Calibri"/>
                          <a:cs typeface="Calibri"/>
                        </a:rPr>
                        <a:t>formation</a:t>
                      </a:r>
                      <a:endParaRPr sz="2400">
                        <a:latin typeface="Calibri"/>
                        <a:cs typeface="Calibri"/>
                      </a:endParaRPr>
                    </a:p>
                  </a:txBody>
                  <a:tcPr marL="0" marR="0" marT="26670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  <a:solidFill>
                      <a:srgbClr val="E7E7E7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</a:tbl>
          </a:graphicData>
        </a:graphic>
      </p:graphicFrame>
    </p:spTree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object 2"/>
          <p:cNvGrpSpPr/>
          <p:nvPr/>
        </p:nvGrpSpPr>
        <p:grpSpPr>
          <a:xfrm>
            <a:off x="10754868" y="6359652"/>
            <a:ext cx="1262380" cy="340360"/>
            <a:chOff x="10754868" y="6359652"/>
            <a:chExt cx="1262380" cy="340360"/>
          </a:xfrm>
        </p:grpSpPr>
        <p:sp>
          <p:nvSpPr>
            <p:cNvPr id="3" name="object 3"/>
            <p:cNvSpPr/>
            <p:nvPr/>
          </p:nvSpPr>
          <p:spPr>
            <a:xfrm>
              <a:off x="10773156" y="6379464"/>
              <a:ext cx="1237615" cy="315595"/>
            </a:xfrm>
            <a:custGeom>
              <a:avLst/>
              <a:gdLst/>
              <a:ahLst/>
              <a:cxnLst/>
              <a:rect l="l" t="t" r="r" b="b"/>
              <a:pathLst>
                <a:path w="1237615" h="315595">
                  <a:moveTo>
                    <a:pt x="1079753" y="0"/>
                  </a:moveTo>
                  <a:lnTo>
                    <a:pt x="157734" y="0"/>
                  </a:lnTo>
                  <a:lnTo>
                    <a:pt x="107874" y="8041"/>
                  </a:lnTo>
                  <a:lnTo>
                    <a:pt x="64574" y="30434"/>
                  </a:lnTo>
                  <a:lnTo>
                    <a:pt x="30431" y="64580"/>
                  </a:lnTo>
                  <a:lnTo>
                    <a:pt x="8040" y="107879"/>
                  </a:lnTo>
                  <a:lnTo>
                    <a:pt x="0" y="157734"/>
                  </a:lnTo>
                  <a:lnTo>
                    <a:pt x="8040" y="207588"/>
                  </a:lnTo>
                  <a:lnTo>
                    <a:pt x="30431" y="250887"/>
                  </a:lnTo>
                  <a:lnTo>
                    <a:pt x="64574" y="285033"/>
                  </a:lnTo>
                  <a:lnTo>
                    <a:pt x="107874" y="307426"/>
                  </a:lnTo>
                  <a:lnTo>
                    <a:pt x="157734" y="315468"/>
                  </a:lnTo>
                  <a:lnTo>
                    <a:pt x="1079753" y="315468"/>
                  </a:lnTo>
                  <a:lnTo>
                    <a:pt x="1129613" y="307426"/>
                  </a:lnTo>
                  <a:lnTo>
                    <a:pt x="1172913" y="285033"/>
                  </a:lnTo>
                  <a:lnTo>
                    <a:pt x="1207056" y="250887"/>
                  </a:lnTo>
                  <a:lnTo>
                    <a:pt x="1229447" y="207588"/>
                  </a:lnTo>
                  <a:lnTo>
                    <a:pt x="1237488" y="157734"/>
                  </a:lnTo>
                  <a:lnTo>
                    <a:pt x="1229447" y="107879"/>
                  </a:lnTo>
                  <a:lnTo>
                    <a:pt x="1207056" y="64580"/>
                  </a:lnTo>
                  <a:lnTo>
                    <a:pt x="1172913" y="30434"/>
                  </a:lnTo>
                  <a:lnTo>
                    <a:pt x="1129613" y="8041"/>
                  </a:lnTo>
                  <a:lnTo>
                    <a:pt x="1079753" y="0"/>
                  </a:lnTo>
                  <a:close/>
                </a:path>
              </a:pathLst>
            </a:custGeom>
            <a:solidFill>
              <a:srgbClr val="F1F1F1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4" name="object 4"/>
            <p:cNvSpPr/>
            <p:nvPr/>
          </p:nvSpPr>
          <p:spPr>
            <a:xfrm>
              <a:off x="11728704" y="6385560"/>
              <a:ext cx="288290" cy="288290"/>
            </a:xfrm>
            <a:custGeom>
              <a:avLst/>
              <a:gdLst/>
              <a:ahLst/>
              <a:cxnLst/>
              <a:rect l="l" t="t" r="r" b="b"/>
              <a:pathLst>
                <a:path w="288290" h="288290">
                  <a:moveTo>
                    <a:pt x="144018" y="0"/>
                  </a:moveTo>
                  <a:lnTo>
                    <a:pt x="98511" y="7342"/>
                  </a:lnTo>
                  <a:lnTo>
                    <a:pt x="58978" y="27786"/>
                  </a:lnTo>
                  <a:lnTo>
                    <a:pt x="27797" y="58962"/>
                  </a:lnTo>
                  <a:lnTo>
                    <a:pt x="7345" y="98496"/>
                  </a:lnTo>
                  <a:lnTo>
                    <a:pt x="0" y="144017"/>
                  </a:lnTo>
                  <a:lnTo>
                    <a:pt x="7345" y="189539"/>
                  </a:lnTo>
                  <a:lnTo>
                    <a:pt x="27797" y="229073"/>
                  </a:lnTo>
                  <a:lnTo>
                    <a:pt x="58978" y="260249"/>
                  </a:lnTo>
                  <a:lnTo>
                    <a:pt x="98511" y="280693"/>
                  </a:lnTo>
                  <a:lnTo>
                    <a:pt x="144018" y="288035"/>
                  </a:lnTo>
                  <a:lnTo>
                    <a:pt x="189524" y="280693"/>
                  </a:lnTo>
                  <a:lnTo>
                    <a:pt x="229057" y="260249"/>
                  </a:lnTo>
                  <a:lnTo>
                    <a:pt x="260238" y="229073"/>
                  </a:lnTo>
                  <a:lnTo>
                    <a:pt x="280690" y="189539"/>
                  </a:lnTo>
                  <a:lnTo>
                    <a:pt x="288036" y="144017"/>
                  </a:lnTo>
                  <a:lnTo>
                    <a:pt x="280690" y="98496"/>
                  </a:lnTo>
                  <a:lnTo>
                    <a:pt x="260238" y="58962"/>
                  </a:lnTo>
                  <a:lnTo>
                    <a:pt x="229057" y="27786"/>
                  </a:lnTo>
                  <a:lnTo>
                    <a:pt x="189524" y="7342"/>
                  </a:lnTo>
                  <a:lnTo>
                    <a:pt x="144018" y="0"/>
                  </a:lnTo>
                  <a:close/>
                </a:path>
              </a:pathLst>
            </a:custGeom>
            <a:solidFill>
              <a:srgbClr val="585858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graphicFrame>
        <p:nvGraphicFramePr>
          <p:cNvPr id="5" name="object 5"/>
          <p:cNvGraphicFramePr>
            <a:graphicFrameLocks noGrp="1"/>
          </p:cNvGraphicFramePr>
          <p:nvPr/>
        </p:nvGraphicFramePr>
        <p:xfrm>
          <a:off x="547103" y="1289050"/>
          <a:ext cx="10852785" cy="5011420"/>
        </p:xfrm>
        <a:graphic>
          <a:graphicData uri="http://schemas.openxmlformats.org/drawingml/2006/table">
            <a:tbl>
              <a:tblPr firstRow="1" bandRow="1">
                <a:tableStyleId>{2D5ABB26-0587-4C30-8999-92F81FD0307C}</a:tableStyleId>
              </a:tblPr>
              <a:tblGrid>
                <a:gridCol w="3617595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3617595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3617595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</a:tblGrid>
              <a:tr h="465455">
                <a:tc>
                  <a:txBody>
                    <a:bodyPr/>
                    <a:lstStyle/>
                    <a:p>
                      <a:pPr marL="91440">
                        <a:lnSpc>
                          <a:spcPct val="100000"/>
                        </a:lnSpc>
                        <a:spcBef>
                          <a:spcPts val="204"/>
                        </a:spcBef>
                      </a:pPr>
                      <a:r>
                        <a:rPr sz="2400" b="1" spc="-10" dirty="0">
                          <a:solidFill>
                            <a:srgbClr val="FFFFFF"/>
                          </a:solidFill>
                          <a:latin typeface="Calibri"/>
                          <a:cs typeface="Calibri"/>
                        </a:rPr>
                        <a:t>Suture</a:t>
                      </a:r>
                      <a:endParaRPr sz="2400">
                        <a:latin typeface="Calibri"/>
                        <a:cs typeface="Calibri"/>
                      </a:endParaRPr>
                    </a:p>
                  </a:txBody>
                  <a:tcPr marL="0" marR="0" marT="26034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lnB w="38100">
                      <a:solidFill>
                        <a:srgbClr val="FFFFFF"/>
                      </a:solidFill>
                      <a:prstDash val="solid"/>
                    </a:lnB>
                    <a:solidFill>
                      <a:srgbClr val="000000"/>
                    </a:solidFill>
                  </a:tcPr>
                </a:tc>
                <a:tc>
                  <a:txBody>
                    <a:bodyPr/>
                    <a:lstStyle/>
                    <a:p>
                      <a:pPr marL="91440">
                        <a:lnSpc>
                          <a:spcPct val="100000"/>
                        </a:lnSpc>
                        <a:spcBef>
                          <a:spcPts val="204"/>
                        </a:spcBef>
                      </a:pPr>
                      <a:r>
                        <a:rPr sz="2400" b="1" spc="-30" dirty="0">
                          <a:solidFill>
                            <a:srgbClr val="FFFFFF"/>
                          </a:solidFill>
                          <a:latin typeface="Calibri"/>
                          <a:cs typeface="Calibri"/>
                        </a:rPr>
                        <a:t>Tensile</a:t>
                      </a:r>
                      <a:r>
                        <a:rPr sz="2400" b="1" spc="-80" dirty="0">
                          <a:solidFill>
                            <a:srgbClr val="FFFFFF"/>
                          </a:solidFill>
                          <a:latin typeface="Calibri"/>
                          <a:cs typeface="Calibri"/>
                        </a:rPr>
                        <a:t> </a:t>
                      </a:r>
                      <a:r>
                        <a:rPr sz="2400" b="1" spc="-10" dirty="0">
                          <a:solidFill>
                            <a:srgbClr val="FFFFFF"/>
                          </a:solidFill>
                          <a:latin typeface="Calibri"/>
                          <a:cs typeface="Calibri"/>
                        </a:rPr>
                        <a:t>Strength</a:t>
                      </a:r>
                      <a:r>
                        <a:rPr sz="2400" b="1" spc="-60" dirty="0">
                          <a:solidFill>
                            <a:srgbClr val="FFFFFF"/>
                          </a:solidFill>
                          <a:latin typeface="Calibri"/>
                          <a:cs typeface="Calibri"/>
                        </a:rPr>
                        <a:t> </a:t>
                      </a:r>
                      <a:r>
                        <a:rPr sz="2400" b="1" spc="-20" dirty="0">
                          <a:solidFill>
                            <a:srgbClr val="FFFFFF"/>
                          </a:solidFill>
                          <a:latin typeface="Calibri"/>
                          <a:cs typeface="Calibri"/>
                        </a:rPr>
                        <a:t>Loss</a:t>
                      </a:r>
                      <a:endParaRPr sz="2400">
                        <a:latin typeface="Calibri"/>
                        <a:cs typeface="Calibri"/>
                      </a:endParaRPr>
                    </a:p>
                  </a:txBody>
                  <a:tcPr marL="0" marR="0" marT="26034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lnB w="38100">
                      <a:solidFill>
                        <a:srgbClr val="FFFFFF"/>
                      </a:solidFill>
                      <a:prstDash val="solid"/>
                    </a:lnB>
                    <a:solidFill>
                      <a:srgbClr val="000000"/>
                    </a:solidFill>
                  </a:tcPr>
                </a:tc>
                <a:tc>
                  <a:txBody>
                    <a:bodyPr/>
                    <a:lstStyle/>
                    <a:p>
                      <a:pPr marL="92075">
                        <a:lnSpc>
                          <a:spcPct val="100000"/>
                        </a:lnSpc>
                        <a:spcBef>
                          <a:spcPts val="204"/>
                        </a:spcBef>
                      </a:pPr>
                      <a:r>
                        <a:rPr sz="2400" b="1" dirty="0">
                          <a:solidFill>
                            <a:srgbClr val="FFFFFF"/>
                          </a:solidFill>
                          <a:latin typeface="Calibri"/>
                          <a:cs typeface="Calibri"/>
                        </a:rPr>
                        <a:t>Absorption</a:t>
                      </a:r>
                      <a:r>
                        <a:rPr sz="2400" b="1" spc="-45" dirty="0">
                          <a:solidFill>
                            <a:srgbClr val="FFFFFF"/>
                          </a:solidFill>
                          <a:latin typeface="Calibri"/>
                          <a:cs typeface="Calibri"/>
                        </a:rPr>
                        <a:t> </a:t>
                      </a:r>
                      <a:r>
                        <a:rPr sz="2400" b="1" dirty="0">
                          <a:solidFill>
                            <a:srgbClr val="FFFFFF"/>
                          </a:solidFill>
                          <a:latin typeface="Calibri"/>
                          <a:cs typeface="Calibri"/>
                        </a:rPr>
                        <a:t>in</a:t>
                      </a:r>
                      <a:r>
                        <a:rPr sz="2400" b="1" spc="-50" dirty="0">
                          <a:solidFill>
                            <a:srgbClr val="FFFFFF"/>
                          </a:solidFill>
                          <a:latin typeface="Calibri"/>
                          <a:cs typeface="Calibri"/>
                        </a:rPr>
                        <a:t> </a:t>
                      </a:r>
                      <a:r>
                        <a:rPr sz="2400" b="1" spc="-10" dirty="0">
                          <a:solidFill>
                            <a:srgbClr val="FFFFFF"/>
                          </a:solidFill>
                          <a:latin typeface="Calibri"/>
                          <a:cs typeface="Calibri"/>
                        </a:rPr>
                        <a:t>Tissue</a:t>
                      </a:r>
                      <a:endParaRPr sz="2400">
                        <a:latin typeface="Calibri"/>
                        <a:cs typeface="Calibri"/>
                      </a:endParaRPr>
                    </a:p>
                  </a:txBody>
                  <a:tcPr marL="0" marR="0" marT="26034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lnB w="38100">
                      <a:solidFill>
                        <a:srgbClr val="FFFFFF"/>
                      </a:solidFill>
                      <a:prstDash val="solid"/>
                    </a:lnB>
                    <a:solidFill>
                      <a:srgbClr val="00000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465455">
                <a:tc>
                  <a:txBody>
                    <a:bodyPr/>
                    <a:lstStyle/>
                    <a:p>
                      <a:pPr marL="91440">
                        <a:lnSpc>
                          <a:spcPct val="100000"/>
                        </a:lnSpc>
                        <a:spcBef>
                          <a:spcPts val="204"/>
                        </a:spcBef>
                      </a:pPr>
                      <a:r>
                        <a:rPr sz="2400" spc="-10" dirty="0">
                          <a:latin typeface="Calibri"/>
                          <a:cs typeface="Calibri"/>
                        </a:rPr>
                        <a:t>Catgut</a:t>
                      </a:r>
                      <a:endParaRPr sz="2400">
                        <a:latin typeface="Calibri"/>
                        <a:cs typeface="Calibri"/>
                      </a:endParaRPr>
                    </a:p>
                  </a:txBody>
                  <a:tcPr marL="0" marR="0" marT="26034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38100">
                      <a:solidFill>
                        <a:srgbClr val="FFFFFF"/>
                      </a:solidFill>
                      <a:prstDash val="soli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  <a:solidFill>
                      <a:srgbClr val="CACACA"/>
                    </a:solidFill>
                  </a:tcPr>
                </a:tc>
                <a:tc>
                  <a:txBody>
                    <a:bodyPr/>
                    <a:lstStyle/>
                    <a:p>
                      <a:pPr marL="91440">
                        <a:lnSpc>
                          <a:spcPct val="100000"/>
                        </a:lnSpc>
                        <a:spcBef>
                          <a:spcPts val="204"/>
                        </a:spcBef>
                      </a:pPr>
                      <a:r>
                        <a:rPr sz="2400" dirty="0">
                          <a:latin typeface="Calibri"/>
                          <a:cs typeface="Calibri"/>
                        </a:rPr>
                        <a:t>15</a:t>
                      </a:r>
                      <a:r>
                        <a:rPr sz="2400" spc="-10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2400" spc="-20" dirty="0">
                          <a:latin typeface="Calibri"/>
                          <a:cs typeface="Calibri"/>
                        </a:rPr>
                        <a:t>days</a:t>
                      </a:r>
                      <a:endParaRPr sz="2400">
                        <a:latin typeface="Calibri"/>
                        <a:cs typeface="Calibri"/>
                      </a:endParaRPr>
                    </a:p>
                  </a:txBody>
                  <a:tcPr marL="0" marR="0" marT="26034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38100">
                      <a:solidFill>
                        <a:srgbClr val="FFFFFF"/>
                      </a:solidFill>
                      <a:prstDash val="soli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  <a:solidFill>
                      <a:srgbClr val="CACACA"/>
                    </a:solidFill>
                  </a:tcPr>
                </a:tc>
                <a:tc>
                  <a:txBody>
                    <a:bodyPr/>
                    <a:lstStyle/>
                    <a:p>
                      <a:pPr marL="92075">
                        <a:lnSpc>
                          <a:spcPct val="100000"/>
                        </a:lnSpc>
                        <a:spcBef>
                          <a:spcPts val="204"/>
                        </a:spcBef>
                      </a:pPr>
                      <a:r>
                        <a:rPr sz="2400" dirty="0">
                          <a:latin typeface="Calibri"/>
                          <a:cs typeface="Calibri"/>
                        </a:rPr>
                        <a:t>60</a:t>
                      </a:r>
                      <a:r>
                        <a:rPr sz="2400" spc="-10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2400" spc="-20" dirty="0">
                          <a:latin typeface="Calibri"/>
                          <a:cs typeface="Calibri"/>
                        </a:rPr>
                        <a:t>days</a:t>
                      </a:r>
                      <a:endParaRPr sz="2400">
                        <a:latin typeface="Calibri"/>
                        <a:cs typeface="Calibri"/>
                      </a:endParaRPr>
                    </a:p>
                  </a:txBody>
                  <a:tcPr marL="0" marR="0" marT="26034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38100">
                      <a:solidFill>
                        <a:srgbClr val="FFFFFF"/>
                      </a:solidFill>
                      <a:prstDash val="soli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  <a:solidFill>
                      <a:srgbClr val="CACAC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465455">
                <a:tc>
                  <a:txBody>
                    <a:bodyPr/>
                    <a:lstStyle/>
                    <a:p>
                      <a:pPr marL="91440">
                        <a:lnSpc>
                          <a:spcPct val="100000"/>
                        </a:lnSpc>
                        <a:spcBef>
                          <a:spcPts val="204"/>
                        </a:spcBef>
                      </a:pPr>
                      <a:r>
                        <a:rPr sz="2400" dirty="0">
                          <a:latin typeface="Calibri"/>
                          <a:cs typeface="Calibri"/>
                        </a:rPr>
                        <a:t>Chromic</a:t>
                      </a:r>
                      <a:r>
                        <a:rPr sz="2400" spc="-55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2400" spc="-10" dirty="0">
                          <a:latin typeface="Calibri"/>
                          <a:cs typeface="Calibri"/>
                        </a:rPr>
                        <a:t>Catgut</a:t>
                      </a:r>
                      <a:endParaRPr sz="2400">
                        <a:latin typeface="Calibri"/>
                        <a:cs typeface="Calibri"/>
                      </a:endParaRPr>
                    </a:p>
                  </a:txBody>
                  <a:tcPr marL="0" marR="0" marT="26034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  <a:solidFill>
                      <a:srgbClr val="E7E7E7"/>
                    </a:solidFill>
                  </a:tcPr>
                </a:tc>
                <a:tc>
                  <a:txBody>
                    <a:bodyPr/>
                    <a:lstStyle/>
                    <a:p>
                      <a:pPr marL="91440">
                        <a:lnSpc>
                          <a:spcPct val="100000"/>
                        </a:lnSpc>
                        <a:spcBef>
                          <a:spcPts val="204"/>
                        </a:spcBef>
                      </a:pPr>
                      <a:r>
                        <a:rPr sz="2400" dirty="0">
                          <a:latin typeface="Calibri"/>
                          <a:cs typeface="Calibri"/>
                        </a:rPr>
                        <a:t>30</a:t>
                      </a:r>
                      <a:r>
                        <a:rPr sz="2400" spc="-10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2400" spc="-20" dirty="0">
                          <a:latin typeface="Calibri"/>
                          <a:cs typeface="Calibri"/>
                        </a:rPr>
                        <a:t>days</a:t>
                      </a:r>
                      <a:endParaRPr sz="2400">
                        <a:latin typeface="Calibri"/>
                        <a:cs typeface="Calibri"/>
                      </a:endParaRPr>
                    </a:p>
                  </a:txBody>
                  <a:tcPr marL="0" marR="0" marT="26034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  <a:solidFill>
                      <a:srgbClr val="E7E7E7"/>
                    </a:solidFill>
                  </a:tcPr>
                </a:tc>
                <a:tc>
                  <a:txBody>
                    <a:bodyPr/>
                    <a:lstStyle/>
                    <a:p>
                      <a:pPr marL="92075">
                        <a:lnSpc>
                          <a:spcPct val="100000"/>
                        </a:lnSpc>
                        <a:spcBef>
                          <a:spcPts val="204"/>
                        </a:spcBef>
                      </a:pPr>
                      <a:r>
                        <a:rPr sz="2400" spc="-10" dirty="0">
                          <a:latin typeface="Calibri"/>
                          <a:cs typeface="Calibri"/>
                        </a:rPr>
                        <a:t>80-</a:t>
                      </a:r>
                      <a:r>
                        <a:rPr sz="2400" dirty="0">
                          <a:latin typeface="Calibri"/>
                          <a:cs typeface="Calibri"/>
                        </a:rPr>
                        <a:t>120</a:t>
                      </a:r>
                      <a:r>
                        <a:rPr sz="2400" spc="-15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2400" spc="-20" dirty="0">
                          <a:latin typeface="Calibri"/>
                          <a:cs typeface="Calibri"/>
                        </a:rPr>
                        <a:t>days</a:t>
                      </a:r>
                      <a:endParaRPr sz="2400">
                        <a:latin typeface="Calibri"/>
                        <a:cs typeface="Calibri"/>
                      </a:endParaRPr>
                    </a:p>
                  </a:txBody>
                  <a:tcPr marL="0" marR="0" marT="26034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  <a:solidFill>
                      <a:srgbClr val="E7E7E7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465455">
                <a:tc>
                  <a:txBody>
                    <a:bodyPr/>
                    <a:lstStyle/>
                    <a:p>
                      <a:pPr marL="91440">
                        <a:lnSpc>
                          <a:spcPct val="100000"/>
                        </a:lnSpc>
                        <a:spcBef>
                          <a:spcPts val="204"/>
                        </a:spcBef>
                      </a:pPr>
                      <a:r>
                        <a:rPr sz="2400" spc="-10" dirty="0">
                          <a:latin typeface="Calibri"/>
                          <a:cs typeface="Calibri"/>
                        </a:rPr>
                        <a:t>Polyglyconic</a:t>
                      </a:r>
                      <a:r>
                        <a:rPr sz="2400" spc="-35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2400" dirty="0">
                          <a:latin typeface="Calibri"/>
                          <a:cs typeface="Calibri"/>
                        </a:rPr>
                        <a:t>acid</a:t>
                      </a:r>
                      <a:r>
                        <a:rPr sz="2400" spc="-40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2400" spc="-10" dirty="0">
                          <a:latin typeface="Calibri"/>
                          <a:cs typeface="Calibri"/>
                        </a:rPr>
                        <a:t>(Dexon)</a:t>
                      </a:r>
                      <a:endParaRPr sz="2400">
                        <a:latin typeface="Calibri"/>
                        <a:cs typeface="Calibri"/>
                      </a:endParaRPr>
                    </a:p>
                  </a:txBody>
                  <a:tcPr marL="0" marR="0" marT="26034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  <a:solidFill>
                      <a:srgbClr val="CACACA"/>
                    </a:solidFill>
                  </a:tcPr>
                </a:tc>
                <a:tc>
                  <a:txBody>
                    <a:bodyPr/>
                    <a:lstStyle/>
                    <a:p>
                      <a:pPr marL="91440">
                        <a:lnSpc>
                          <a:spcPct val="100000"/>
                        </a:lnSpc>
                        <a:spcBef>
                          <a:spcPts val="204"/>
                        </a:spcBef>
                      </a:pPr>
                      <a:r>
                        <a:rPr sz="2400" dirty="0">
                          <a:latin typeface="Calibri"/>
                          <a:cs typeface="Calibri"/>
                        </a:rPr>
                        <a:t>30</a:t>
                      </a:r>
                      <a:r>
                        <a:rPr sz="2400" spc="-10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2400" spc="-20" dirty="0">
                          <a:latin typeface="Calibri"/>
                          <a:cs typeface="Calibri"/>
                        </a:rPr>
                        <a:t>days</a:t>
                      </a:r>
                      <a:endParaRPr sz="2400">
                        <a:latin typeface="Calibri"/>
                        <a:cs typeface="Calibri"/>
                      </a:endParaRPr>
                    </a:p>
                  </a:txBody>
                  <a:tcPr marL="0" marR="0" marT="26034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  <a:solidFill>
                      <a:srgbClr val="CACACA"/>
                    </a:solidFill>
                  </a:tcPr>
                </a:tc>
                <a:tc>
                  <a:txBody>
                    <a:bodyPr/>
                    <a:lstStyle/>
                    <a:p>
                      <a:pPr marL="92075">
                        <a:lnSpc>
                          <a:spcPct val="100000"/>
                        </a:lnSpc>
                        <a:spcBef>
                          <a:spcPts val="204"/>
                        </a:spcBef>
                      </a:pPr>
                      <a:r>
                        <a:rPr sz="2400" dirty="0">
                          <a:latin typeface="Calibri"/>
                          <a:cs typeface="Calibri"/>
                        </a:rPr>
                        <a:t>90</a:t>
                      </a:r>
                      <a:r>
                        <a:rPr sz="2400" spc="-10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2400" spc="-20" dirty="0">
                          <a:latin typeface="Calibri"/>
                          <a:cs typeface="Calibri"/>
                        </a:rPr>
                        <a:t>days</a:t>
                      </a:r>
                      <a:endParaRPr sz="2400">
                        <a:latin typeface="Calibri"/>
                        <a:cs typeface="Calibri"/>
                      </a:endParaRPr>
                    </a:p>
                  </a:txBody>
                  <a:tcPr marL="0" marR="0" marT="26034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  <a:solidFill>
                      <a:srgbClr val="CACAC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465455">
                <a:tc>
                  <a:txBody>
                    <a:bodyPr/>
                    <a:lstStyle/>
                    <a:p>
                      <a:pPr marL="91440">
                        <a:lnSpc>
                          <a:spcPct val="100000"/>
                        </a:lnSpc>
                        <a:spcBef>
                          <a:spcPts val="204"/>
                        </a:spcBef>
                      </a:pPr>
                      <a:r>
                        <a:rPr sz="2400" spc="-10" dirty="0">
                          <a:latin typeface="Calibri"/>
                          <a:cs typeface="Calibri"/>
                        </a:rPr>
                        <a:t>Polyglactin</a:t>
                      </a:r>
                      <a:r>
                        <a:rPr sz="2400" spc="-25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2400" spc="-10" dirty="0">
                          <a:latin typeface="Calibri"/>
                          <a:cs typeface="Calibri"/>
                        </a:rPr>
                        <a:t>(Vicryl)</a:t>
                      </a:r>
                      <a:endParaRPr sz="2400">
                        <a:latin typeface="Calibri"/>
                        <a:cs typeface="Calibri"/>
                      </a:endParaRPr>
                    </a:p>
                  </a:txBody>
                  <a:tcPr marL="0" marR="0" marT="26034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  <a:solidFill>
                      <a:srgbClr val="E7E7E7"/>
                    </a:solidFill>
                  </a:tcPr>
                </a:tc>
                <a:tc>
                  <a:txBody>
                    <a:bodyPr/>
                    <a:lstStyle/>
                    <a:p>
                      <a:pPr marL="91440">
                        <a:lnSpc>
                          <a:spcPct val="100000"/>
                        </a:lnSpc>
                        <a:spcBef>
                          <a:spcPts val="204"/>
                        </a:spcBef>
                      </a:pPr>
                      <a:r>
                        <a:rPr sz="2400" dirty="0">
                          <a:latin typeface="Calibri"/>
                          <a:cs typeface="Calibri"/>
                        </a:rPr>
                        <a:t>32</a:t>
                      </a:r>
                      <a:r>
                        <a:rPr sz="2400" spc="-25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2400" spc="-20" dirty="0">
                          <a:latin typeface="Calibri"/>
                          <a:cs typeface="Calibri"/>
                        </a:rPr>
                        <a:t>days</a:t>
                      </a:r>
                      <a:endParaRPr sz="2400">
                        <a:latin typeface="Calibri"/>
                        <a:cs typeface="Calibri"/>
                      </a:endParaRPr>
                    </a:p>
                  </a:txBody>
                  <a:tcPr marL="0" marR="0" marT="26034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  <a:solidFill>
                      <a:srgbClr val="E7E7E7"/>
                    </a:solidFill>
                  </a:tcPr>
                </a:tc>
                <a:tc>
                  <a:txBody>
                    <a:bodyPr/>
                    <a:lstStyle/>
                    <a:p>
                      <a:pPr marL="92075">
                        <a:lnSpc>
                          <a:spcPct val="100000"/>
                        </a:lnSpc>
                        <a:spcBef>
                          <a:spcPts val="204"/>
                        </a:spcBef>
                      </a:pPr>
                      <a:r>
                        <a:rPr sz="2400" dirty="0">
                          <a:latin typeface="Calibri"/>
                          <a:cs typeface="Calibri"/>
                        </a:rPr>
                        <a:t>70</a:t>
                      </a:r>
                      <a:r>
                        <a:rPr sz="2400" spc="-30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2400" spc="-20" dirty="0">
                          <a:latin typeface="Calibri"/>
                          <a:cs typeface="Calibri"/>
                        </a:rPr>
                        <a:t>days</a:t>
                      </a:r>
                      <a:endParaRPr sz="2400">
                        <a:latin typeface="Calibri"/>
                        <a:cs typeface="Calibri"/>
                      </a:endParaRPr>
                    </a:p>
                  </a:txBody>
                  <a:tcPr marL="0" marR="0" marT="26034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  <a:solidFill>
                      <a:srgbClr val="E7E7E7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822325">
                <a:tc>
                  <a:txBody>
                    <a:bodyPr/>
                    <a:lstStyle/>
                    <a:p>
                      <a:pPr marL="91440">
                        <a:lnSpc>
                          <a:spcPct val="100000"/>
                        </a:lnSpc>
                        <a:spcBef>
                          <a:spcPts val="204"/>
                        </a:spcBef>
                      </a:pPr>
                      <a:r>
                        <a:rPr sz="2400" spc="-10" dirty="0">
                          <a:latin typeface="Calibri"/>
                          <a:cs typeface="Calibri"/>
                        </a:rPr>
                        <a:t>Irradiated</a:t>
                      </a:r>
                      <a:r>
                        <a:rPr sz="2400" spc="-40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2400" spc="-10" dirty="0">
                          <a:latin typeface="Calibri"/>
                          <a:cs typeface="Calibri"/>
                        </a:rPr>
                        <a:t>Polyglactin</a:t>
                      </a:r>
                      <a:endParaRPr sz="2400">
                        <a:latin typeface="Calibri"/>
                        <a:cs typeface="Calibri"/>
                      </a:endParaRPr>
                    </a:p>
                    <a:p>
                      <a:pPr marL="91440">
                        <a:lnSpc>
                          <a:spcPct val="100000"/>
                        </a:lnSpc>
                        <a:spcBef>
                          <a:spcPts val="5"/>
                        </a:spcBef>
                      </a:pPr>
                      <a:r>
                        <a:rPr sz="2400" dirty="0">
                          <a:latin typeface="Calibri"/>
                          <a:cs typeface="Calibri"/>
                        </a:rPr>
                        <a:t>(Vicryl</a:t>
                      </a:r>
                      <a:r>
                        <a:rPr sz="2400" spc="-35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2400" spc="-10" dirty="0">
                          <a:latin typeface="Calibri"/>
                          <a:cs typeface="Calibri"/>
                        </a:rPr>
                        <a:t>Rapide)</a:t>
                      </a:r>
                      <a:endParaRPr sz="2400">
                        <a:latin typeface="Calibri"/>
                        <a:cs typeface="Calibri"/>
                      </a:endParaRPr>
                    </a:p>
                  </a:txBody>
                  <a:tcPr marL="0" marR="0" marT="26034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  <a:solidFill>
                      <a:srgbClr val="CACACA"/>
                    </a:solidFill>
                  </a:tcPr>
                </a:tc>
                <a:tc>
                  <a:txBody>
                    <a:bodyPr/>
                    <a:lstStyle/>
                    <a:p>
                      <a:pPr marL="91440">
                        <a:lnSpc>
                          <a:spcPct val="100000"/>
                        </a:lnSpc>
                        <a:spcBef>
                          <a:spcPts val="204"/>
                        </a:spcBef>
                      </a:pPr>
                      <a:r>
                        <a:rPr sz="2400" spc="-20" dirty="0">
                          <a:latin typeface="Calibri"/>
                          <a:cs typeface="Calibri"/>
                        </a:rPr>
                        <a:t>14-</a:t>
                      </a:r>
                      <a:r>
                        <a:rPr sz="2400" dirty="0">
                          <a:latin typeface="Calibri"/>
                          <a:cs typeface="Calibri"/>
                        </a:rPr>
                        <a:t>21</a:t>
                      </a:r>
                      <a:r>
                        <a:rPr sz="2400" spc="10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2400" spc="-20" dirty="0">
                          <a:latin typeface="Calibri"/>
                          <a:cs typeface="Calibri"/>
                        </a:rPr>
                        <a:t>days</a:t>
                      </a:r>
                      <a:endParaRPr sz="2400">
                        <a:latin typeface="Calibri"/>
                        <a:cs typeface="Calibri"/>
                      </a:endParaRPr>
                    </a:p>
                  </a:txBody>
                  <a:tcPr marL="0" marR="0" marT="26034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  <a:solidFill>
                      <a:srgbClr val="CACACA"/>
                    </a:solidFill>
                  </a:tcPr>
                </a:tc>
                <a:tc>
                  <a:txBody>
                    <a:bodyPr/>
                    <a:lstStyle/>
                    <a:p>
                      <a:pPr marL="92075">
                        <a:lnSpc>
                          <a:spcPct val="100000"/>
                        </a:lnSpc>
                        <a:spcBef>
                          <a:spcPts val="204"/>
                        </a:spcBef>
                      </a:pPr>
                      <a:r>
                        <a:rPr sz="2400" spc="-20" dirty="0">
                          <a:latin typeface="Calibri"/>
                          <a:cs typeface="Calibri"/>
                        </a:rPr>
                        <a:t>56-</a:t>
                      </a:r>
                      <a:r>
                        <a:rPr sz="2400" dirty="0">
                          <a:latin typeface="Calibri"/>
                          <a:cs typeface="Calibri"/>
                        </a:rPr>
                        <a:t>70</a:t>
                      </a:r>
                      <a:r>
                        <a:rPr sz="2400" spc="10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2400" spc="-20" dirty="0">
                          <a:latin typeface="Calibri"/>
                          <a:cs typeface="Calibri"/>
                        </a:rPr>
                        <a:t>days</a:t>
                      </a:r>
                      <a:endParaRPr sz="2400">
                        <a:latin typeface="Calibri"/>
                        <a:cs typeface="Calibri"/>
                      </a:endParaRPr>
                    </a:p>
                  </a:txBody>
                  <a:tcPr marL="0" marR="0" marT="26034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  <a:solidFill>
                      <a:srgbClr val="CACAC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465455">
                <a:tc>
                  <a:txBody>
                    <a:bodyPr/>
                    <a:lstStyle/>
                    <a:p>
                      <a:pPr marL="91440">
                        <a:lnSpc>
                          <a:spcPct val="100000"/>
                        </a:lnSpc>
                        <a:spcBef>
                          <a:spcPts val="210"/>
                        </a:spcBef>
                      </a:pPr>
                      <a:r>
                        <a:rPr sz="2400" spc="-10" dirty="0">
                          <a:latin typeface="Calibri"/>
                          <a:cs typeface="Calibri"/>
                        </a:rPr>
                        <a:t>Polydioxanone</a:t>
                      </a:r>
                      <a:endParaRPr sz="2400">
                        <a:latin typeface="Calibri"/>
                        <a:cs typeface="Calibri"/>
                      </a:endParaRPr>
                    </a:p>
                  </a:txBody>
                  <a:tcPr marL="0" marR="0" marT="26670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  <a:solidFill>
                      <a:srgbClr val="E7E7E7"/>
                    </a:solidFill>
                  </a:tcPr>
                </a:tc>
                <a:tc>
                  <a:txBody>
                    <a:bodyPr/>
                    <a:lstStyle/>
                    <a:p>
                      <a:pPr marL="91440">
                        <a:lnSpc>
                          <a:spcPct val="100000"/>
                        </a:lnSpc>
                        <a:spcBef>
                          <a:spcPts val="210"/>
                        </a:spcBef>
                      </a:pPr>
                      <a:r>
                        <a:rPr sz="2400" dirty="0">
                          <a:latin typeface="Calibri"/>
                          <a:cs typeface="Calibri"/>
                        </a:rPr>
                        <a:t>56</a:t>
                      </a:r>
                      <a:r>
                        <a:rPr sz="2400" spc="-10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2400" spc="-20" dirty="0">
                          <a:latin typeface="Calibri"/>
                          <a:cs typeface="Calibri"/>
                        </a:rPr>
                        <a:t>days</a:t>
                      </a:r>
                      <a:endParaRPr sz="2400">
                        <a:latin typeface="Calibri"/>
                        <a:cs typeface="Calibri"/>
                      </a:endParaRPr>
                    </a:p>
                  </a:txBody>
                  <a:tcPr marL="0" marR="0" marT="26670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  <a:solidFill>
                      <a:srgbClr val="E7E7E7"/>
                    </a:solidFill>
                  </a:tcPr>
                </a:tc>
                <a:tc>
                  <a:txBody>
                    <a:bodyPr/>
                    <a:lstStyle/>
                    <a:p>
                      <a:pPr marL="92075">
                        <a:lnSpc>
                          <a:spcPct val="100000"/>
                        </a:lnSpc>
                        <a:spcBef>
                          <a:spcPts val="210"/>
                        </a:spcBef>
                      </a:pPr>
                      <a:r>
                        <a:rPr sz="2400" dirty="0">
                          <a:latin typeface="Calibri"/>
                          <a:cs typeface="Calibri"/>
                        </a:rPr>
                        <a:t>180</a:t>
                      </a:r>
                      <a:r>
                        <a:rPr sz="2400" spc="-30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2400" spc="-20" dirty="0">
                          <a:latin typeface="Calibri"/>
                          <a:cs typeface="Calibri"/>
                        </a:rPr>
                        <a:t>days</a:t>
                      </a:r>
                      <a:endParaRPr sz="2400">
                        <a:latin typeface="Calibri"/>
                        <a:cs typeface="Calibri"/>
                      </a:endParaRPr>
                    </a:p>
                  </a:txBody>
                  <a:tcPr marL="0" marR="0" marT="26670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  <a:solidFill>
                      <a:srgbClr val="E7E7E7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465455">
                <a:tc>
                  <a:txBody>
                    <a:bodyPr/>
                    <a:lstStyle/>
                    <a:p>
                      <a:pPr marL="91440">
                        <a:lnSpc>
                          <a:spcPct val="100000"/>
                        </a:lnSpc>
                        <a:spcBef>
                          <a:spcPts val="210"/>
                        </a:spcBef>
                      </a:pPr>
                      <a:r>
                        <a:rPr sz="2400" spc="-10" dirty="0">
                          <a:latin typeface="Calibri"/>
                          <a:cs typeface="Calibri"/>
                        </a:rPr>
                        <a:t>Nylon</a:t>
                      </a:r>
                      <a:endParaRPr sz="2400">
                        <a:latin typeface="Calibri"/>
                        <a:cs typeface="Calibri"/>
                      </a:endParaRPr>
                    </a:p>
                  </a:txBody>
                  <a:tcPr marL="0" marR="0" marT="26670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  <a:solidFill>
                      <a:srgbClr val="CACACA"/>
                    </a:solidFill>
                  </a:tcPr>
                </a:tc>
                <a:tc>
                  <a:txBody>
                    <a:bodyPr/>
                    <a:lstStyle/>
                    <a:p>
                      <a:pPr marL="91440">
                        <a:lnSpc>
                          <a:spcPct val="100000"/>
                        </a:lnSpc>
                        <a:spcBef>
                          <a:spcPts val="210"/>
                        </a:spcBef>
                      </a:pPr>
                      <a:r>
                        <a:rPr sz="2400" dirty="0">
                          <a:latin typeface="Calibri"/>
                          <a:cs typeface="Calibri"/>
                        </a:rPr>
                        <a:t>25%</a:t>
                      </a:r>
                      <a:r>
                        <a:rPr sz="2400" spc="-15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2400" dirty="0">
                          <a:latin typeface="Calibri"/>
                          <a:cs typeface="Calibri"/>
                        </a:rPr>
                        <a:t>in</a:t>
                      </a:r>
                      <a:r>
                        <a:rPr sz="2400" spc="-30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2400" dirty="0">
                          <a:latin typeface="Calibri"/>
                          <a:cs typeface="Calibri"/>
                        </a:rPr>
                        <a:t>2</a:t>
                      </a:r>
                      <a:r>
                        <a:rPr sz="2400" spc="-20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2400" spc="-10" dirty="0">
                          <a:latin typeface="Calibri"/>
                          <a:cs typeface="Calibri"/>
                        </a:rPr>
                        <a:t>years</a:t>
                      </a:r>
                      <a:endParaRPr sz="2400">
                        <a:latin typeface="Calibri"/>
                        <a:cs typeface="Calibri"/>
                      </a:endParaRPr>
                    </a:p>
                  </a:txBody>
                  <a:tcPr marL="0" marR="0" marT="26670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  <a:solidFill>
                      <a:srgbClr val="CACACA"/>
                    </a:solidFill>
                  </a:tcPr>
                </a:tc>
                <a:tc>
                  <a:txBody>
                    <a:bodyPr/>
                    <a:lstStyle/>
                    <a:p>
                      <a:pPr marL="92075">
                        <a:lnSpc>
                          <a:spcPct val="100000"/>
                        </a:lnSpc>
                        <a:spcBef>
                          <a:spcPts val="210"/>
                        </a:spcBef>
                      </a:pPr>
                      <a:r>
                        <a:rPr sz="2400" spc="-50" dirty="0">
                          <a:latin typeface="Calibri"/>
                          <a:cs typeface="Calibri"/>
                        </a:rPr>
                        <a:t>–</a:t>
                      </a:r>
                      <a:endParaRPr sz="2400">
                        <a:latin typeface="Calibri"/>
                        <a:cs typeface="Calibri"/>
                      </a:endParaRPr>
                    </a:p>
                  </a:txBody>
                  <a:tcPr marL="0" marR="0" marT="26670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  <a:solidFill>
                      <a:srgbClr val="CACAC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  <a:tr h="465455">
                <a:tc>
                  <a:txBody>
                    <a:bodyPr/>
                    <a:lstStyle/>
                    <a:p>
                      <a:pPr marL="91440">
                        <a:lnSpc>
                          <a:spcPct val="100000"/>
                        </a:lnSpc>
                        <a:spcBef>
                          <a:spcPts val="210"/>
                        </a:spcBef>
                      </a:pPr>
                      <a:r>
                        <a:rPr sz="2400" spc="-10" dirty="0">
                          <a:latin typeface="Calibri"/>
                          <a:cs typeface="Calibri"/>
                        </a:rPr>
                        <a:t>Prolene</a:t>
                      </a:r>
                      <a:endParaRPr sz="2400">
                        <a:latin typeface="Calibri"/>
                        <a:cs typeface="Calibri"/>
                      </a:endParaRPr>
                    </a:p>
                  </a:txBody>
                  <a:tcPr marL="0" marR="0" marT="26670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  <a:solidFill>
                      <a:srgbClr val="E7E7E7"/>
                    </a:solidFill>
                  </a:tcPr>
                </a:tc>
                <a:tc>
                  <a:txBody>
                    <a:bodyPr/>
                    <a:lstStyle/>
                    <a:p>
                      <a:pPr marL="91440">
                        <a:lnSpc>
                          <a:spcPct val="100000"/>
                        </a:lnSpc>
                        <a:spcBef>
                          <a:spcPts val="210"/>
                        </a:spcBef>
                      </a:pPr>
                      <a:r>
                        <a:rPr sz="2400" spc="-10" dirty="0">
                          <a:latin typeface="Calibri"/>
                          <a:cs typeface="Calibri"/>
                        </a:rPr>
                        <a:t>Indefinite</a:t>
                      </a:r>
                      <a:endParaRPr sz="2400">
                        <a:latin typeface="Calibri"/>
                        <a:cs typeface="Calibri"/>
                      </a:endParaRPr>
                    </a:p>
                  </a:txBody>
                  <a:tcPr marL="0" marR="0" marT="26670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  <a:solidFill>
                      <a:srgbClr val="E7E7E7"/>
                    </a:solidFill>
                  </a:tcPr>
                </a:tc>
                <a:tc>
                  <a:txBody>
                    <a:bodyPr/>
                    <a:lstStyle/>
                    <a:p>
                      <a:pPr marL="92075">
                        <a:lnSpc>
                          <a:spcPct val="100000"/>
                        </a:lnSpc>
                        <a:spcBef>
                          <a:spcPts val="210"/>
                        </a:spcBef>
                      </a:pPr>
                      <a:r>
                        <a:rPr sz="2400" spc="-50" dirty="0">
                          <a:latin typeface="Calibri"/>
                          <a:cs typeface="Calibri"/>
                        </a:rPr>
                        <a:t>–</a:t>
                      </a:r>
                      <a:endParaRPr sz="2400">
                        <a:latin typeface="Calibri"/>
                        <a:cs typeface="Calibri"/>
                      </a:endParaRPr>
                    </a:p>
                  </a:txBody>
                  <a:tcPr marL="0" marR="0" marT="26670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  <a:solidFill>
                      <a:srgbClr val="E7E7E7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8"/>
                  </a:ext>
                </a:extLst>
              </a:tr>
              <a:tr h="465455">
                <a:tc>
                  <a:txBody>
                    <a:bodyPr/>
                    <a:lstStyle/>
                    <a:p>
                      <a:pPr marL="91440">
                        <a:lnSpc>
                          <a:spcPct val="100000"/>
                        </a:lnSpc>
                        <a:spcBef>
                          <a:spcPts val="210"/>
                        </a:spcBef>
                      </a:pPr>
                      <a:r>
                        <a:rPr sz="2400" spc="-10" dirty="0">
                          <a:latin typeface="Calibri"/>
                          <a:cs typeface="Calibri"/>
                        </a:rPr>
                        <a:t>Dacron</a:t>
                      </a:r>
                      <a:endParaRPr sz="2400">
                        <a:latin typeface="Calibri"/>
                        <a:cs typeface="Calibri"/>
                      </a:endParaRPr>
                    </a:p>
                  </a:txBody>
                  <a:tcPr marL="0" marR="0" marT="26670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  <a:solidFill>
                      <a:srgbClr val="CACACA"/>
                    </a:solidFill>
                  </a:tcPr>
                </a:tc>
                <a:tc>
                  <a:txBody>
                    <a:bodyPr/>
                    <a:lstStyle/>
                    <a:p>
                      <a:pPr marL="91440">
                        <a:lnSpc>
                          <a:spcPct val="100000"/>
                        </a:lnSpc>
                        <a:spcBef>
                          <a:spcPts val="210"/>
                        </a:spcBef>
                      </a:pPr>
                      <a:r>
                        <a:rPr sz="2400" spc="-10" dirty="0">
                          <a:latin typeface="Calibri"/>
                          <a:cs typeface="Calibri"/>
                        </a:rPr>
                        <a:t>Indefinite</a:t>
                      </a:r>
                      <a:endParaRPr sz="2400">
                        <a:latin typeface="Calibri"/>
                        <a:cs typeface="Calibri"/>
                      </a:endParaRPr>
                    </a:p>
                  </a:txBody>
                  <a:tcPr marL="0" marR="0" marT="26670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  <a:solidFill>
                      <a:srgbClr val="CACACA"/>
                    </a:solidFill>
                  </a:tcPr>
                </a:tc>
                <a:tc>
                  <a:txBody>
                    <a:bodyPr/>
                    <a:lstStyle/>
                    <a:p>
                      <a:pPr marL="92075">
                        <a:lnSpc>
                          <a:spcPct val="100000"/>
                        </a:lnSpc>
                        <a:spcBef>
                          <a:spcPts val="210"/>
                        </a:spcBef>
                      </a:pPr>
                      <a:r>
                        <a:rPr sz="2400" spc="-50" dirty="0">
                          <a:latin typeface="Calibri"/>
                          <a:cs typeface="Calibri"/>
                        </a:rPr>
                        <a:t>–</a:t>
                      </a:r>
                      <a:endParaRPr sz="2400">
                        <a:latin typeface="Calibri"/>
                        <a:cs typeface="Calibri"/>
                      </a:endParaRPr>
                    </a:p>
                  </a:txBody>
                  <a:tcPr marL="0" marR="0" marT="26670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  <a:solidFill>
                      <a:srgbClr val="CACAC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9"/>
                  </a:ext>
                </a:extLst>
              </a:tr>
            </a:tbl>
          </a:graphicData>
        </a:graphic>
      </p:graphicFrame>
      <p:sp>
        <p:nvSpPr>
          <p:cNvPr id="7" name="object 7"/>
          <p:cNvSpPr txBox="1">
            <a:spLocks noGrp="1"/>
          </p:cNvSpPr>
          <p:nvPr>
            <p:ph type="sldNum" sz="quarter" idx="7"/>
          </p:nvPr>
        </p:nvSpPr>
        <p:spPr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38100">
              <a:lnSpc>
                <a:spcPts val="1045"/>
              </a:lnSpc>
            </a:pPr>
            <a:fld id="{81D60167-4931-47E6-BA6A-407CBD079E47}" type="slidenum">
              <a:rPr spc="-25" dirty="0"/>
              <a:t>24</a:t>
            </a:fld>
            <a:endParaRPr spc="-25" dirty="0"/>
          </a:p>
        </p:txBody>
      </p:sp>
      <p:sp>
        <p:nvSpPr>
          <p:cNvPr id="6" name="object 6"/>
          <p:cNvSpPr txBox="1">
            <a:spLocks noGrp="1"/>
          </p:cNvSpPr>
          <p:nvPr>
            <p:ph type="title"/>
          </p:nvPr>
        </p:nvSpPr>
        <p:spPr>
          <a:xfrm>
            <a:off x="419506" y="262969"/>
            <a:ext cx="5579110" cy="1017269"/>
          </a:xfrm>
          <a:prstGeom prst="rect">
            <a:avLst/>
          </a:prstGeom>
        </p:spPr>
        <p:txBody>
          <a:bodyPr vert="horz" wrap="square" lIns="0" tIns="9144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720"/>
              </a:spcBef>
            </a:pPr>
            <a:r>
              <a:rPr spc="-80" dirty="0"/>
              <a:t>Absorbability</a:t>
            </a:r>
          </a:p>
          <a:p>
            <a:pPr marL="103505">
              <a:lnSpc>
                <a:spcPct val="100000"/>
              </a:lnSpc>
              <a:spcBef>
                <a:spcPts val="465"/>
              </a:spcBef>
            </a:pPr>
            <a:r>
              <a:rPr sz="2400" b="0" spc="-30" dirty="0">
                <a:solidFill>
                  <a:srgbClr val="404040"/>
                </a:solidFill>
                <a:latin typeface="Calibri"/>
                <a:cs typeface="Calibri"/>
              </a:rPr>
              <a:t>Tensile</a:t>
            </a:r>
            <a:r>
              <a:rPr sz="2400" b="0" spc="-50" dirty="0">
                <a:solidFill>
                  <a:srgbClr val="404040"/>
                </a:solidFill>
                <a:latin typeface="Calibri"/>
                <a:cs typeface="Calibri"/>
              </a:rPr>
              <a:t> </a:t>
            </a:r>
            <a:r>
              <a:rPr sz="2400" b="0" spc="-10" dirty="0">
                <a:solidFill>
                  <a:srgbClr val="404040"/>
                </a:solidFill>
                <a:latin typeface="Calibri"/>
                <a:cs typeface="Calibri"/>
              </a:rPr>
              <a:t>strength</a:t>
            </a:r>
            <a:r>
              <a:rPr sz="2400" b="0" spc="-70" dirty="0">
                <a:solidFill>
                  <a:srgbClr val="404040"/>
                </a:solidFill>
                <a:latin typeface="Calibri"/>
                <a:cs typeface="Calibri"/>
              </a:rPr>
              <a:t> </a:t>
            </a:r>
            <a:r>
              <a:rPr sz="2400" b="0" dirty="0">
                <a:solidFill>
                  <a:srgbClr val="404040"/>
                </a:solidFill>
                <a:latin typeface="Calibri"/>
                <a:cs typeface="Calibri"/>
              </a:rPr>
              <a:t>and</a:t>
            </a:r>
            <a:r>
              <a:rPr sz="2400" b="0" spc="-60" dirty="0">
                <a:solidFill>
                  <a:srgbClr val="404040"/>
                </a:solidFill>
                <a:latin typeface="Calibri"/>
                <a:cs typeface="Calibri"/>
              </a:rPr>
              <a:t> </a:t>
            </a:r>
            <a:r>
              <a:rPr sz="2400" b="0" dirty="0">
                <a:solidFill>
                  <a:srgbClr val="404040"/>
                </a:solidFill>
                <a:latin typeface="Calibri"/>
                <a:cs typeface="Calibri"/>
              </a:rPr>
              <a:t>absorbability</a:t>
            </a:r>
            <a:r>
              <a:rPr sz="2400" b="0" spc="-65" dirty="0">
                <a:solidFill>
                  <a:srgbClr val="404040"/>
                </a:solidFill>
                <a:latin typeface="Calibri"/>
                <a:cs typeface="Calibri"/>
              </a:rPr>
              <a:t> </a:t>
            </a:r>
            <a:r>
              <a:rPr sz="2400" b="0" dirty="0">
                <a:solidFill>
                  <a:srgbClr val="404040"/>
                </a:solidFill>
                <a:latin typeface="Calibri"/>
                <a:cs typeface="Calibri"/>
              </a:rPr>
              <a:t>of</a:t>
            </a:r>
            <a:r>
              <a:rPr sz="2400" b="0" spc="-60" dirty="0">
                <a:solidFill>
                  <a:srgbClr val="404040"/>
                </a:solidFill>
                <a:latin typeface="Calibri"/>
                <a:cs typeface="Calibri"/>
              </a:rPr>
              <a:t> </a:t>
            </a:r>
            <a:r>
              <a:rPr sz="2400" b="0" spc="-10" dirty="0">
                <a:solidFill>
                  <a:srgbClr val="404040"/>
                </a:solidFill>
                <a:latin typeface="Calibri"/>
                <a:cs typeface="Calibri"/>
              </a:rPr>
              <a:t>sutures</a:t>
            </a:r>
            <a:endParaRPr sz="2400">
              <a:latin typeface="Calibri"/>
              <a:cs typeface="Calibri"/>
            </a:endParaRPr>
          </a:p>
        </p:txBody>
      </p:sp>
    </p:spTree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object 2"/>
          <p:cNvGrpSpPr/>
          <p:nvPr/>
        </p:nvGrpSpPr>
        <p:grpSpPr>
          <a:xfrm>
            <a:off x="6134100" y="12699"/>
            <a:ext cx="6057900" cy="6845300"/>
            <a:chOff x="6134100" y="12699"/>
            <a:chExt cx="6057900" cy="6845300"/>
          </a:xfrm>
        </p:grpSpPr>
        <p:pic>
          <p:nvPicPr>
            <p:cNvPr id="3" name="object 3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6134100" y="12699"/>
              <a:ext cx="6057900" cy="6845300"/>
            </a:xfrm>
            <a:prstGeom prst="rect">
              <a:avLst/>
            </a:prstGeom>
          </p:spPr>
        </p:pic>
        <p:pic>
          <p:nvPicPr>
            <p:cNvPr id="4" name="object 4"/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10754867" y="6359652"/>
              <a:ext cx="880872" cy="339852"/>
            </a:xfrm>
            <a:prstGeom prst="rect">
              <a:avLst/>
            </a:prstGeom>
          </p:spPr>
        </p:pic>
        <p:pic>
          <p:nvPicPr>
            <p:cNvPr id="5" name="object 5"/>
            <p:cNvPicPr/>
            <p:nvPr/>
          </p:nvPicPr>
          <p:blipFill>
            <a:blip r:embed="rId4" cstate="print"/>
            <a:stretch>
              <a:fillRect/>
            </a:stretch>
          </p:blipFill>
          <p:spPr>
            <a:xfrm>
              <a:off x="10773155" y="6376415"/>
              <a:ext cx="1237488" cy="333756"/>
            </a:xfrm>
            <a:prstGeom prst="rect">
              <a:avLst/>
            </a:prstGeom>
          </p:spPr>
        </p:pic>
        <p:sp>
          <p:nvSpPr>
            <p:cNvPr id="6" name="object 6"/>
            <p:cNvSpPr/>
            <p:nvPr/>
          </p:nvSpPr>
          <p:spPr>
            <a:xfrm>
              <a:off x="11728703" y="6385559"/>
              <a:ext cx="288290" cy="288290"/>
            </a:xfrm>
            <a:custGeom>
              <a:avLst/>
              <a:gdLst/>
              <a:ahLst/>
              <a:cxnLst/>
              <a:rect l="l" t="t" r="r" b="b"/>
              <a:pathLst>
                <a:path w="288290" h="288290">
                  <a:moveTo>
                    <a:pt x="144018" y="0"/>
                  </a:moveTo>
                  <a:lnTo>
                    <a:pt x="98511" y="7342"/>
                  </a:lnTo>
                  <a:lnTo>
                    <a:pt x="58978" y="27786"/>
                  </a:lnTo>
                  <a:lnTo>
                    <a:pt x="27797" y="58962"/>
                  </a:lnTo>
                  <a:lnTo>
                    <a:pt x="7345" y="98496"/>
                  </a:lnTo>
                  <a:lnTo>
                    <a:pt x="0" y="144017"/>
                  </a:lnTo>
                  <a:lnTo>
                    <a:pt x="7345" y="189539"/>
                  </a:lnTo>
                  <a:lnTo>
                    <a:pt x="27797" y="229073"/>
                  </a:lnTo>
                  <a:lnTo>
                    <a:pt x="58978" y="260249"/>
                  </a:lnTo>
                  <a:lnTo>
                    <a:pt x="98511" y="280693"/>
                  </a:lnTo>
                  <a:lnTo>
                    <a:pt x="144018" y="288035"/>
                  </a:lnTo>
                  <a:lnTo>
                    <a:pt x="189524" y="280693"/>
                  </a:lnTo>
                  <a:lnTo>
                    <a:pt x="229057" y="260249"/>
                  </a:lnTo>
                  <a:lnTo>
                    <a:pt x="260238" y="229073"/>
                  </a:lnTo>
                  <a:lnTo>
                    <a:pt x="280690" y="189539"/>
                  </a:lnTo>
                  <a:lnTo>
                    <a:pt x="288036" y="144017"/>
                  </a:lnTo>
                  <a:lnTo>
                    <a:pt x="280690" y="98496"/>
                  </a:lnTo>
                  <a:lnTo>
                    <a:pt x="260238" y="58962"/>
                  </a:lnTo>
                  <a:lnTo>
                    <a:pt x="229057" y="27786"/>
                  </a:lnTo>
                  <a:lnTo>
                    <a:pt x="189524" y="7342"/>
                  </a:lnTo>
                  <a:lnTo>
                    <a:pt x="144018" y="0"/>
                  </a:lnTo>
                  <a:close/>
                </a:path>
              </a:pathLst>
            </a:custGeom>
            <a:solidFill>
              <a:srgbClr val="0000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7" name="object 7"/>
          <p:cNvSpPr txBox="1">
            <a:spLocks noGrp="1"/>
          </p:cNvSpPr>
          <p:nvPr>
            <p:ph type="title"/>
          </p:nvPr>
        </p:nvSpPr>
        <p:spPr>
          <a:xfrm>
            <a:off x="10295635" y="2760090"/>
            <a:ext cx="1459865" cy="71120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4500" spc="-130" dirty="0">
                <a:solidFill>
                  <a:srgbClr val="FFFFFF"/>
                </a:solidFill>
              </a:rPr>
              <a:t>Origin</a:t>
            </a:r>
            <a:endParaRPr sz="4500"/>
          </a:p>
        </p:txBody>
      </p:sp>
      <p:sp>
        <p:nvSpPr>
          <p:cNvPr id="8" name="object 8"/>
          <p:cNvSpPr txBox="1"/>
          <p:nvPr/>
        </p:nvSpPr>
        <p:spPr>
          <a:xfrm>
            <a:off x="9500107" y="3639692"/>
            <a:ext cx="2235200" cy="39116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2400" spc="-10" dirty="0">
                <a:solidFill>
                  <a:srgbClr val="FFFFFF"/>
                </a:solidFill>
                <a:latin typeface="Calibri"/>
                <a:cs typeface="Calibri"/>
              </a:rPr>
              <a:t>Natural,</a:t>
            </a:r>
            <a:r>
              <a:rPr sz="2400" spc="-55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2400" spc="-10" dirty="0">
                <a:solidFill>
                  <a:srgbClr val="FFFFFF"/>
                </a:solidFill>
                <a:latin typeface="Calibri"/>
                <a:cs typeface="Calibri"/>
              </a:rPr>
              <a:t>Synthetic</a:t>
            </a:r>
            <a:endParaRPr sz="2400">
              <a:latin typeface="Calibri"/>
              <a:cs typeface="Calibri"/>
            </a:endParaRPr>
          </a:p>
        </p:txBody>
      </p:sp>
      <p:sp>
        <p:nvSpPr>
          <p:cNvPr id="9" name="object 9"/>
          <p:cNvSpPr txBox="1"/>
          <p:nvPr/>
        </p:nvSpPr>
        <p:spPr>
          <a:xfrm>
            <a:off x="371347" y="3630295"/>
            <a:ext cx="5729605" cy="1836420"/>
          </a:xfrm>
          <a:prstGeom prst="rect">
            <a:avLst/>
          </a:prstGeom>
        </p:spPr>
        <p:txBody>
          <a:bodyPr vert="horz" wrap="square" lIns="0" tIns="53975" rIns="0" bIns="0" rtlCol="0">
            <a:spAutoFit/>
          </a:bodyPr>
          <a:lstStyle/>
          <a:p>
            <a:pPr marL="279400" marR="574040" indent="-266700">
              <a:lnSpc>
                <a:spcPts val="2590"/>
              </a:lnSpc>
              <a:spcBef>
                <a:spcPts val="425"/>
              </a:spcBef>
              <a:buFont typeface="Arial MT"/>
              <a:buChar char="•"/>
              <a:tabLst>
                <a:tab pos="279400" algn="l"/>
              </a:tabLst>
            </a:pPr>
            <a:r>
              <a:rPr sz="2400" dirty="0">
                <a:solidFill>
                  <a:srgbClr val="404040"/>
                </a:solidFill>
                <a:latin typeface="Calibri"/>
                <a:cs typeface="Calibri"/>
              </a:rPr>
              <a:t>Sutures</a:t>
            </a:r>
            <a:r>
              <a:rPr sz="2400" spc="-65" dirty="0">
                <a:solidFill>
                  <a:srgbClr val="404040"/>
                </a:solidFill>
                <a:latin typeface="Calibri"/>
                <a:cs typeface="Calibri"/>
              </a:rPr>
              <a:t> </a:t>
            </a:r>
            <a:r>
              <a:rPr sz="2400" dirty="0">
                <a:solidFill>
                  <a:srgbClr val="404040"/>
                </a:solidFill>
                <a:latin typeface="Calibri"/>
                <a:cs typeface="Calibri"/>
              </a:rPr>
              <a:t>can</a:t>
            </a:r>
            <a:r>
              <a:rPr sz="2400" spc="-65" dirty="0">
                <a:solidFill>
                  <a:srgbClr val="404040"/>
                </a:solidFill>
                <a:latin typeface="Calibri"/>
                <a:cs typeface="Calibri"/>
              </a:rPr>
              <a:t> </a:t>
            </a:r>
            <a:r>
              <a:rPr sz="2400" dirty="0">
                <a:solidFill>
                  <a:srgbClr val="404040"/>
                </a:solidFill>
                <a:latin typeface="Calibri"/>
                <a:cs typeface="Calibri"/>
              </a:rPr>
              <a:t>be</a:t>
            </a:r>
            <a:r>
              <a:rPr sz="2400" spc="-60" dirty="0">
                <a:solidFill>
                  <a:srgbClr val="404040"/>
                </a:solidFill>
                <a:latin typeface="Calibri"/>
                <a:cs typeface="Calibri"/>
              </a:rPr>
              <a:t> </a:t>
            </a:r>
            <a:r>
              <a:rPr sz="2400" dirty="0">
                <a:solidFill>
                  <a:srgbClr val="404040"/>
                </a:solidFill>
                <a:latin typeface="Calibri"/>
                <a:cs typeface="Calibri"/>
              </a:rPr>
              <a:t>classified</a:t>
            </a:r>
            <a:r>
              <a:rPr sz="2400" spc="-60" dirty="0">
                <a:solidFill>
                  <a:srgbClr val="404040"/>
                </a:solidFill>
                <a:latin typeface="Calibri"/>
                <a:cs typeface="Calibri"/>
              </a:rPr>
              <a:t> </a:t>
            </a:r>
            <a:r>
              <a:rPr sz="2400" dirty="0">
                <a:solidFill>
                  <a:srgbClr val="404040"/>
                </a:solidFill>
                <a:latin typeface="Calibri"/>
                <a:cs typeface="Calibri"/>
              </a:rPr>
              <a:t>based</a:t>
            </a:r>
            <a:r>
              <a:rPr sz="2400" spc="-60" dirty="0">
                <a:solidFill>
                  <a:srgbClr val="404040"/>
                </a:solidFill>
                <a:latin typeface="Calibri"/>
                <a:cs typeface="Calibri"/>
              </a:rPr>
              <a:t> </a:t>
            </a:r>
            <a:r>
              <a:rPr sz="2400" dirty="0">
                <a:solidFill>
                  <a:srgbClr val="404040"/>
                </a:solidFill>
                <a:latin typeface="Calibri"/>
                <a:cs typeface="Calibri"/>
              </a:rPr>
              <a:t>on</a:t>
            </a:r>
            <a:r>
              <a:rPr sz="2400" spc="-60" dirty="0">
                <a:solidFill>
                  <a:srgbClr val="404040"/>
                </a:solidFill>
                <a:latin typeface="Calibri"/>
                <a:cs typeface="Calibri"/>
              </a:rPr>
              <a:t> </a:t>
            </a:r>
            <a:r>
              <a:rPr sz="2400" spc="-10" dirty="0">
                <a:solidFill>
                  <a:srgbClr val="404040"/>
                </a:solidFill>
                <a:latin typeface="Calibri"/>
                <a:cs typeface="Calibri"/>
              </a:rPr>
              <a:t>their </a:t>
            </a:r>
            <a:r>
              <a:rPr sz="2400" dirty="0">
                <a:solidFill>
                  <a:srgbClr val="404040"/>
                </a:solidFill>
                <a:latin typeface="Calibri"/>
                <a:cs typeface="Calibri"/>
              </a:rPr>
              <a:t>origin</a:t>
            </a:r>
            <a:r>
              <a:rPr sz="2400" spc="-85" dirty="0">
                <a:solidFill>
                  <a:srgbClr val="404040"/>
                </a:solidFill>
                <a:latin typeface="Calibri"/>
                <a:cs typeface="Calibri"/>
              </a:rPr>
              <a:t> </a:t>
            </a:r>
            <a:r>
              <a:rPr sz="2400" dirty="0">
                <a:solidFill>
                  <a:srgbClr val="404040"/>
                </a:solidFill>
                <a:latin typeface="Calibri"/>
                <a:cs typeface="Calibri"/>
              </a:rPr>
              <a:t>into</a:t>
            </a:r>
            <a:r>
              <a:rPr sz="2400" spc="-70" dirty="0">
                <a:solidFill>
                  <a:srgbClr val="404040"/>
                </a:solidFill>
                <a:latin typeface="Calibri"/>
                <a:cs typeface="Calibri"/>
              </a:rPr>
              <a:t> </a:t>
            </a:r>
            <a:r>
              <a:rPr sz="2400" dirty="0">
                <a:solidFill>
                  <a:srgbClr val="404040"/>
                </a:solidFill>
                <a:latin typeface="Calibri"/>
                <a:cs typeface="Calibri"/>
              </a:rPr>
              <a:t>natural</a:t>
            </a:r>
            <a:r>
              <a:rPr sz="2400" spc="-60" dirty="0">
                <a:solidFill>
                  <a:srgbClr val="404040"/>
                </a:solidFill>
                <a:latin typeface="Calibri"/>
                <a:cs typeface="Calibri"/>
              </a:rPr>
              <a:t> </a:t>
            </a:r>
            <a:r>
              <a:rPr sz="2400" dirty="0">
                <a:solidFill>
                  <a:srgbClr val="404040"/>
                </a:solidFill>
                <a:latin typeface="Calibri"/>
                <a:cs typeface="Calibri"/>
              </a:rPr>
              <a:t>and</a:t>
            </a:r>
            <a:r>
              <a:rPr sz="2400" spc="-65" dirty="0">
                <a:solidFill>
                  <a:srgbClr val="404040"/>
                </a:solidFill>
                <a:latin typeface="Calibri"/>
                <a:cs typeface="Calibri"/>
              </a:rPr>
              <a:t> </a:t>
            </a:r>
            <a:r>
              <a:rPr sz="2400" spc="-10" dirty="0">
                <a:solidFill>
                  <a:srgbClr val="404040"/>
                </a:solidFill>
                <a:latin typeface="Calibri"/>
                <a:cs typeface="Calibri"/>
              </a:rPr>
              <a:t>synthetic.</a:t>
            </a:r>
            <a:endParaRPr sz="2400">
              <a:latin typeface="Calibri"/>
              <a:cs typeface="Calibri"/>
            </a:endParaRPr>
          </a:p>
          <a:p>
            <a:pPr marL="279400" marR="5080" indent="-266700">
              <a:lnSpc>
                <a:spcPts val="2590"/>
              </a:lnSpc>
              <a:spcBef>
                <a:spcPts val="1015"/>
              </a:spcBef>
              <a:buFont typeface="Arial MT"/>
              <a:buChar char="•"/>
              <a:tabLst>
                <a:tab pos="279400" algn="l"/>
              </a:tabLst>
            </a:pPr>
            <a:r>
              <a:rPr sz="2400" dirty="0">
                <a:solidFill>
                  <a:srgbClr val="404040"/>
                </a:solidFill>
                <a:latin typeface="Calibri"/>
                <a:cs typeface="Calibri"/>
              </a:rPr>
              <a:t>Natural</a:t>
            </a:r>
            <a:r>
              <a:rPr sz="2400" spc="-90" dirty="0">
                <a:solidFill>
                  <a:srgbClr val="404040"/>
                </a:solidFill>
                <a:latin typeface="Calibri"/>
                <a:cs typeface="Calibri"/>
              </a:rPr>
              <a:t> </a:t>
            </a:r>
            <a:r>
              <a:rPr sz="2400" dirty="0">
                <a:solidFill>
                  <a:srgbClr val="404040"/>
                </a:solidFill>
                <a:latin typeface="Calibri"/>
                <a:cs typeface="Calibri"/>
              </a:rPr>
              <a:t>sutures</a:t>
            </a:r>
            <a:r>
              <a:rPr sz="2400" spc="-80" dirty="0">
                <a:solidFill>
                  <a:srgbClr val="404040"/>
                </a:solidFill>
                <a:latin typeface="Calibri"/>
                <a:cs typeface="Calibri"/>
              </a:rPr>
              <a:t> </a:t>
            </a:r>
            <a:r>
              <a:rPr sz="2400" dirty="0">
                <a:solidFill>
                  <a:srgbClr val="404040"/>
                </a:solidFill>
                <a:latin typeface="Calibri"/>
                <a:cs typeface="Calibri"/>
              </a:rPr>
              <a:t>have</a:t>
            </a:r>
            <a:r>
              <a:rPr sz="2400" spc="-65" dirty="0">
                <a:solidFill>
                  <a:srgbClr val="404040"/>
                </a:solidFill>
                <a:latin typeface="Calibri"/>
                <a:cs typeface="Calibri"/>
              </a:rPr>
              <a:t> </a:t>
            </a:r>
            <a:r>
              <a:rPr sz="2400" dirty="0">
                <a:solidFill>
                  <a:srgbClr val="404040"/>
                </a:solidFill>
                <a:latin typeface="Calibri"/>
                <a:cs typeface="Calibri"/>
              </a:rPr>
              <a:t>biological</a:t>
            </a:r>
            <a:r>
              <a:rPr sz="2400" spc="-85" dirty="0">
                <a:solidFill>
                  <a:srgbClr val="404040"/>
                </a:solidFill>
                <a:latin typeface="Calibri"/>
                <a:cs typeface="Calibri"/>
              </a:rPr>
              <a:t> </a:t>
            </a:r>
            <a:r>
              <a:rPr sz="2400" dirty="0">
                <a:solidFill>
                  <a:srgbClr val="404040"/>
                </a:solidFill>
                <a:latin typeface="Calibri"/>
                <a:cs typeface="Calibri"/>
              </a:rPr>
              <a:t>origins</a:t>
            </a:r>
            <a:r>
              <a:rPr sz="2400" spc="-100" dirty="0">
                <a:solidFill>
                  <a:srgbClr val="404040"/>
                </a:solidFill>
                <a:latin typeface="Calibri"/>
                <a:cs typeface="Calibri"/>
              </a:rPr>
              <a:t> </a:t>
            </a:r>
            <a:r>
              <a:rPr sz="2400" spc="-10" dirty="0">
                <a:solidFill>
                  <a:srgbClr val="404040"/>
                </a:solidFill>
                <a:latin typeface="Calibri"/>
                <a:cs typeface="Calibri"/>
              </a:rPr>
              <a:t>while synthetic</a:t>
            </a:r>
            <a:r>
              <a:rPr sz="2400" spc="-60" dirty="0">
                <a:solidFill>
                  <a:srgbClr val="404040"/>
                </a:solidFill>
                <a:latin typeface="Calibri"/>
                <a:cs typeface="Calibri"/>
              </a:rPr>
              <a:t> </a:t>
            </a:r>
            <a:r>
              <a:rPr sz="2400" dirty="0">
                <a:solidFill>
                  <a:srgbClr val="404040"/>
                </a:solidFill>
                <a:latin typeface="Calibri"/>
                <a:cs typeface="Calibri"/>
              </a:rPr>
              <a:t>sutures</a:t>
            </a:r>
            <a:r>
              <a:rPr sz="2400" spc="-55" dirty="0">
                <a:solidFill>
                  <a:srgbClr val="404040"/>
                </a:solidFill>
                <a:latin typeface="Calibri"/>
                <a:cs typeface="Calibri"/>
              </a:rPr>
              <a:t> </a:t>
            </a:r>
            <a:r>
              <a:rPr sz="2400" dirty="0">
                <a:solidFill>
                  <a:srgbClr val="404040"/>
                </a:solidFill>
                <a:latin typeface="Calibri"/>
                <a:cs typeface="Calibri"/>
              </a:rPr>
              <a:t>come</a:t>
            </a:r>
            <a:r>
              <a:rPr sz="2400" spc="-65" dirty="0">
                <a:solidFill>
                  <a:srgbClr val="404040"/>
                </a:solidFill>
                <a:latin typeface="Calibri"/>
                <a:cs typeface="Calibri"/>
              </a:rPr>
              <a:t> </a:t>
            </a:r>
            <a:r>
              <a:rPr sz="2400" dirty="0">
                <a:solidFill>
                  <a:srgbClr val="404040"/>
                </a:solidFill>
                <a:latin typeface="Calibri"/>
                <a:cs typeface="Calibri"/>
              </a:rPr>
              <a:t>from</a:t>
            </a:r>
            <a:r>
              <a:rPr sz="2400" spc="-50" dirty="0">
                <a:solidFill>
                  <a:srgbClr val="404040"/>
                </a:solidFill>
                <a:latin typeface="Calibri"/>
                <a:cs typeface="Calibri"/>
              </a:rPr>
              <a:t> </a:t>
            </a:r>
            <a:r>
              <a:rPr sz="2400" spc="-10" dirty="0">
                <a:solidFill>
                  <a:srgbClr val="404040"/>
                </a:solidFill>
                <a:latin typeface="Calibri"/>
                <a:cs typeface="Calibri"/>
              </a:rPr>
              <a:t>chemical polymers.</a:t>
            </a:r>
            <a:endParaRPr sz="2400">
              <a:latin typeface="Calibri"/>
              <a:cs typeface="Calibri"/>
            </a:endParaRPr>
          </a:p>
        </p:txBody>
      </p:sp>
      <p:grpSp>
        <p:nvGrpSpPr>
          <p:cNvPr id="10" name="object 10"/>
          <p:cNvGrpSpPr/>
          <p:nvPr/>
        </p:nvGrpSpPr>
        <p:grpSpPr>
          <a:xfrm>
            <a:off x="4564393" y="243727"/>
            <a:ext cx="3474720" cy="3467100"/>
            <a:chOff x="4564393" y="243727"/>
            <a:chExt cx="3474720" cy="3467100"/>
          </a:xfrm>
        </p:grpSpPr>
        <p:pic>
          <p:nvPicPr>
            <p:cNvPr id="11" name="object 11"/>
            <p:cNvPicPr/>
            <p:nvPr/>
          </p:nvPicPr>
          <p:blipFill>
            <a:blip r:embed="rId5" cstate="print"/>
            <a:stretch>
              <a:fillRect/>
            </a:stretch>
          </p:blipFill>
          <p:spPr>
            <a:xfrm>
              <a:off x="4564393" y="243727"/>
              <a:ext cx="3474706" cy="3467099"/>
            </a:xfrm>
            <a:prstGeom prst="rect">
              <a:avLst/>
            </a:prstGeom>
          </p:spPr>
        </p:pic>
        <p:pic>
          <p:nvPicPr>
            <p:cNvPr id="12" name="object 12"/>
            <p:cNvPicPr/>
            <p:nvPr/>
          </p:nvPicPr>
          <p:blipFill>
            <a:blip r:embed="rId6" cstate="print"/>
            <a:stretch>
              <a:fillRect/>
            </a:stretch>
          </p:blipFill>
          <p:spPr>
            <a:xfrm>
              <a:off x="4564393" y="243727"/>
              <a:ext cx="3474706" cy="3467099"/>
            </a:xfrm>
            <a:prstGeom prst="rect">
              <a:avLst/>
            </a:prstGeom>
          </p:spPr>
        </p:pic>
      </p:grpSp>
      <p:sp>
        <p:nvSpPr>
          <p:cNvPr id="13" name="object 13"/>
          <p:cNvSpPr txBox="1">
            <a:spLocks noGrp="1"/>
          </p:cNvSpPr>
          <p:nvPr>
            <p:ph type="sldNum" sz="quarter" idx="7"/>
          </p:nvPr>
        </p:nvSpPr>
        <p:spPr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38100">
              <a:lnSpc>
                <a:spcPts val="1045"/>
              </a:lnSpc>
            </a:pPr>
            <a:fld id="{81D60167-4931-47E6-BA6A-407CBD079E47}" type="slidenum">
              <a:rPr spc="-25" dirty="0"/>
              <a:t>25</a:t>
            </a:fld>
            <a:endParaRPr spc="-25" dirty="0"/>
          </a:p>
        </p:txBody>
      </p:sp>
    </p:spTree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object 2"/>
          <p:cNvGrpSpPr/>
          <p:nvPr/>
        </p:nvGrpSpPr>
        <p:grpSpPr>
          <a:xfrm>
            <a:off x="10754868" y="6359652"/>
            <a:ext cx="1262380" cy="340360"/>
            <a:chOff x="10754868" y="6359652"/>
            <a:chExt cx="1262380" cy="340360"/>
          </a:xfrm>
        </p:grpSpPr>
        <p:sp>
          <p:nvSpPr>
            <p:cNvPr id="3" name="object 3"/>
            <p:cNvSpPr/>
            <p:nvPr/>
          </p:nvSpPr>
          <p:spPr>
            <a:xfrm>
              <a:off x="10773156" y="6379464"/>
              <a:ext cx="1237615" cy="315595"/>
            </a:xfrm>
            <a:custGeom>
              <a:avLst/>
              <a:gdLst/>
              <a:ahLst/>
              <a:cxnLst/>
              <a:rect l="l" t="t" r="r" b="b"/>
              <a:pathLst>
                <a:path w="1237615" h="315595">
                  <a:moveTo>
                    <a:pt x="1079753" y="0"/>
                  </a:moveTo>
                  <a:lnTo>
                    <a:pt x="157734" y="0"/>
                  </a:lnTo>
                  <a:lnTo>
                    <a:pt x="107874" y="8041"/>
                  </a:lnTo>
                  <a:lnTo>
                    <a:pt x="64574" y="30434"/>
                  </a:lnTo>
                  <a:lnTo>
                    <a:pt x="30431" y="64580"/>
                  </a:lnTo>
                  <a:lnTo>
                    <a:pt x="8040" y="107879"/>
                  </a:lnTo>
                  <a:lnTo>
                    <a:pt x="0" y="157734"/>
                  </a:lnTo>
                  <a:lnTo>
                    <a:pt x="8040" y="207588"/>
                  </a:lnTo>
                  <a:lnTo>
                    <a:pt x="30431" y="250887"/>
                  </a:lnTo>
                  <a:lnTo>
                    <a:pt x="64574" y="285033"/>
                  </a:lnTo>
                  <a:lnTo>
                    <a:pt x="107874" y="307426"/>
                  </a:lnTo>
                  <a:lnTo>
                    <a:pt x="157734" y="315468"/>
                  </a:lnTo>
                  <a:lnTo>
                    <a:pt x="1079753" y="315468"/>
                  </a:lnTo>
                  <a:lnTo>
                    <a:pt x="1129613" y="307426"/>
                  </a:lnTo>
                  <a:lnTo>
                    <a:pt x="1172913" y="285033"/>
                  </a:lnTo>
                  <a:lnTo>
                    <a:pt x="1207056" y="250887"/>
                  </a:lnTo>
                  <a:lnTo>
                    <a:pt x="1229447" y="207588"/>
                  </a:lnTo>
                  <a:lnTo>
                    <a:pt x="1237488" y="157734"/>
                  </a:lnTo>
                  <a:lnTo>
                    <a:pt x="1229447" y="107879"/>
                  </a:lnTo>
                  <a:lnTo>
                    <a:pt x="1207056" y="64580"/>
                  </a:lnTo>
                  <a:lnTo>
                    <a:pt x="1172913" y="30434"/>
                  </a:lnTo>
                  <a:lnTo>
                    <a:pt x="1129613" y="8041"/>
                  </a:lnTo>
                  <a:lnTo>
                    <a:pt x="1079753" y="0"/>
                  </a:lnTo>
                  <a:close/>
                </a:path>
              </a:pathLst>
            </a:custGeom>
            <a:solidFill>
              <a:srgbClr val="F1F1F1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4" name="object 4"/>
            <p:cNvSpPr/>
            <p:nvPr/>
          </p:nvSpPr>
          <p:spPr>
            <a:xfrm>
              <a:off x="11728704" y="6385560"/>
              <a:ext cx="288290" cy="288290"/>
            </a:xfrm>
            <a:custGeom>
              <a:avLst/>
              <a:gdLst/>
              <a:ahLst/>
              <a:cxnLst/>
              <a:rect l="l" t="t" r="r" b="b"/>
              <a:pathLst>
                <a:path w="288290" h="288290">
                  <a:moveTo>
                    <a:pt x="144018" y="0"/>
                  </a:moveTo>
                  <a:lnTo>
                    <a:pt x="98511" y="7342"/>
                  </a:lnTo>
                  <a:lnTo>
                    <a:pt x="58978" y="27786"/>
                  </a:lnTo>
                  <a:lnTo>
                    <a:pt x="27797" y="58962"/>
                  </a:lnTo>
                  <a:lnTo>
                    <a:pt x="7345" y="98496"/>
                  </a:lnTo>
                  <a:lnTo>
                    <a:pt x="0" y="144017"/>
                  </a:lnTo>
                  <a:lnTo>
                    <a:pt x="7345" y="189539"/>
                  </a:lnTo>
                  <a:lnTo>
                    <a:pt x="27797" y="229073"/>
                  </a:lnTo>
                  <a:lnTo>
                    <a:pt x="58978" y="260249"/>
                  </a:lnTo>
                  <a:lnTo>
                    <a:pt x="98511" y="280693"/>
                  </a:lnTo>
                  <a:lnTo>
                    <a:pt x="144018" y="288035"/>
                  </a:lnTo>
                  <a:lnTo>
                    <a:pt x="189524" y="280693"/>
                  </a:lnTo>
                  <a:lnTo>
                    <a:pt x="229057" y="260249"/>
                  </a:lnTo>
                  <a:lnTo>
                    <a:pt x="260238" y="229073"/>
                  </a:lnTo>
                  <a:lnTo>
                    <a:pt x="280690" y="189539"/>
                  </a:lnTo>
                  <a:lnTo>
                    <a:pt x="288036" y="144017"/>
                  </a:lnTo>
                  <a:lnTo>
                    <a:pt x="280690" y="98496"/>
                  </a:lnTo>
                  <a:lnTo>
                    <a:pt x="260238" y="58962"/>
                  </a:lnTo>
                  <a:lnTo>
                    <a:pt x="229057" y="27786"/>
                  </a:lnTo>
                  <a:lnTo>
                    <a:pt x="189524" y="7342"/>
                  </a:lnTo>
                  <a:lnTo>
                    <a:pt x="144018" y="0"/>
                  </a:lnTo>
                  <a:close/>
                </a:path>
              </a:pathLst>
            </a:custGeom>
            <a:solidFill>
              <a:srgbClr val="585858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5" name="object 5"/>
          <p:cNvSpPr txBox="1">
            <a:spLocks noGrp="1"/>
          </p:cNvSpPr>
          <p:nvPr>
            <p:ph type="title"/>
          </p:nvPr>
        </p:nvSpPr>
        <p:spPr>
          <a:xfrm>
            <a:off x="419506" y="341502"/>
            <a:ext cx="1018540" cy="51371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pc="-130" dirty="0"/>
              <a:t>Origin</a:t>
            </a:r>
          </a:p>
        </p:txBody>
      </p:sp>
      <p:sp>
        <p:nvSpPr>
          <p:cNvPr id="7" name="object 7"/>
          <p:cNvSpPr txBox="1">
            <a:spLocks noGrp="1"/>
          </p:cNvSpPr>
          <p:nvPr>
            <p:ph type="sldNum" sz="quarter" idx="7"/>
          </p:nvPr>
        </p:nvSpPr>
        <p:spPr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38100">
              <a:lnSpc>
                <a:spcPts val="1045"/>
              </a:lnSpc>
            </a:pPr>
            <a:fld id="{81D60167-4931-47E6-BA6A-407CBD079E47}" type="slidenum">
              <a:rPr spc="-25" dirty="0"/>
              <a:t>26</a:t>
            </a:fld>
            <a:endParaRPr spc="-25" dirty="0"/>
          </a:p>
        </p:txBody>
      </p:sp>
      <p:graphicFrame>
        <p:nvGraphicFramePr>
          <p:cNvPr id="6" name="object 6"/>
          <p:cNvGraphicFramePr>
            <a:graphicFrameLocks noGrp="1"/>
          </p:cNvGraphicFramePr>
          <p:nvPr/>
        </p:nvGraphicFramePr>
        <p:xfrm>
          <a:off x="374650" y="867917"/>
          <a:ext cx="11506834" cy="5394960"/>
        </p:xfrm>
        <a:graphic>
          <a:graphicData uri="http://schemas.openxmlformats.org/drawingml/2006/table">
            <a:tbl>
              <a:tblPr firstRow="1" bandRow="1">
                <a:tableStyleId>{2D5ABB26-0587-4C30-8999-92F81FD0307C}</a:tableStyleId>
              </a:tblPr>
              <a:tblGrid>
                <a:gridCol w="2486025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4627245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4393564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</a:tblGrid>
              <a:tr h="457200"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24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lnB w="38100">
                      <a:solidFill>
                        <a:srgbClr val="FFFFFF"/>
                      </a:solidFill>
                      <a:prstDash val="solid"/>
                    </a:lnB>
                    <a:solidFill>
                      <a:srgbClr val="000000"/>
                    </a:solidFill>
                  </a:tcPr>
                </a:tc>
                <a:tc>
                  <a:txBody>
                    <a:bodyPr/>
                    <a:lstStyle/>
                    <a:p>
                      <a:pPr marL="91440">
                        <a:lnSpc>
                          <a:spcPct val="100000"/>
                        </a:lnSpc>
                        <a:spcBef>
                          <a:spcPts val="204"/>
                        </a:spcBef>
                      </a:pPr>
                      <a:r>
                        <a:rPr sz="2400" b="1" spc="-10" dirty="0">
                          <a:solidFill>
                            <a:srgbClr val="FFFFFF"/>
                          </a:solidFill>
                          <a:latin typeface="Calibri"/>
                          <a:cs typeface="Calibri"/>
                        </a:rPr>
                        <a:t>Natural</a:t>
                      </a:r>
                      <a:endParaRPr sz="2400">
                        <a:latin typeface="Calibri"/>
                        <a:cs typeface="Calibri"/>
                      </a:endParaRPr>
                    </a:p>
                  </a:txBody>
                  <a:tcPr marL="0" marR="0" marT="26034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lnB w="38100">
                      <a:solidFill>
                        <a:srgbClr val="FFFFFF"/>
                      </a:solidFill>
                      <a:prstDash val="solid"/>
                    </a:lnB>
                    <a:solidFill>
                      <a:srgbClr val="000000"/>
                    </a:solidFill>
                  </a:tcPr>
                </a:tc>
                <a:tc>
                  <a:txBody>
                    <a:bodyPr/>
                    <a:lstStyle/>
                    <a:p>
                      <a:pPr marL="92075">
                        <a:lnSpc>
                          <a:spcPct val="100000"/>
                        </a:lnSpc>
                        <a:spcBef>
                          <a:spcPts val="204"/>
                        </a:spcBef>
                      </a:pPr>
                      <a:r>
                        <a:rPr sz="2400" b="1" spc="-10" dirty="0">
                          <a:solidFill>
                            <a:srgbClr val="FFFFFF"/>
                          </a:solidFill>
                          <a:latin typeface="Calibri"/>
                          <a:cs typeface="Calibri"/>
                        </a:rPr>
                        <a:t>Synthetic</a:t>
                      </a:r>
                      <a:endParaRPr sz="2400">
                        <a:latin typeface="Calibri"/>
                        <a:cs typeface="Calibri"/>
                      </a:endParaRPr>
                    </a:p>
                  </a:txBody>
                  <a:tcPr marL="0" marR="0" marT="26034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lnB w="38100">
                      <a:solidFill>
                        <a:srgbClr val="FFFFFF"/>
                      </a:solidFill>
                      <a:prstDash val="solid"/>
                    </a:lnB>
                    <a:solidFill>
                      <a:srgbClr val="00000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2651760">
                <a:tc>
                  <a:txBody>
                    <a:bodyPr/>
                    <a:lstStyle/>
                    <a:p>
                      <a:pPr marL="91440">
                        <a:lnSpc>
                          <a:spcPct val="100000"/>
                        </a:lnSpc>
                        <a:spcBef>
                          <a:spcPts val="204"/>
                        </a:spcBef>
                      </a:pPr>
                      <a:r>
                        <a:rPr sz="2400" b="1" spc="-10" dirty="0">
                          <a:latin typeface="Calibri"/>
                          <a:cs typeface="Calibri"/>
                        </a:rPr>
                        <a:t>Advantages</a:t>
                      </a:r>
                      <a:endParaRPr sz="2400">
                        <a:latin typeface="Calibri"/>
                        <a:cs typeface="Calibri"/>
                      </a:endParaRPr>
                    </a:p>
                  </a:txBody>
                  <a:tcPr marL="0" marR="0" marT="26034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38100">
                      <a:solidFill>
                        <a:srgbClr val="FFFFFF"/>
                      </a:solidFill>
                      <a:prstDash val="soli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  <a:solidFill>
                      <a:srgbClr val="CACACA"/>
                    </a:solidFill>
                  </a:tcPr>
                </a:tc>
                <a:tc>
                  <a:txBody>
                    <a:bodyPr/>
                    <a:lstStyle/>
                    <a:p>
                      <a:pPr marL="606425" marR="939165" indent="-515620">
                        <a:lnSpc>
                          <a:spcPct val="100000"/>
                        </a:lnSpc>
                        <a:spcBef>
                          <a:spcPts val="204"/>
                        </a:spcBef>
                        <a:buAutoNum type="arabicPeriod"/>
                        <a:tabLst>
                          <a:tab pos="606425" algn="l"/>
                        </a:tabLst>
                      </a:pPr>
                      <a:r>
                        <a:rPr sz="2400" dirty="0">
                          <a:latin typeface="Calibri"/>
                          <a:cs typeface="Calibri"/>
                        </a:rPr>
                        <a:t>Better</a:t>
                      </a:r>
                      <a:r>
                        <a:rPr sz="2400" spc="-70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2400" dirty="0">
                          <a:latin typeface="Calibri"/>
                          <a:cs typeface="Calibri"/>
                        </a:rPr>
                        <a:t>handling</a:t>
                      </a:r>
                      <a:r>
                        <a:rPr sz="2400" spc="-55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2400" dirty="0">
                          <a:latin typeface="Calibri"/>
                          <a:cs typeface="Calibri"/>
                        </a:rPr>
                        <a:t>and</a:t>
                      </a:r>
                      <a:r>
                        <a:rPr sz="2400" spc="-50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2400" spc="-20" dirty="0">
                          <a:latin typeface="Calibri"/>
                          <a:cs typeface="Calibri"/>
                        </a:rPr>
                        <a:t>knot </a:t>
                      </a:r>
                      <a:r>
                        <a:rPr sz="2400" spc="-10" dirty="0">
                          <a:latin typeface="Calibri"/>
                          <a:cs typeface="Calibri"/>
                        </a:rPr>
                        <a:t>security</a:t>
                      </a:r>
                      <a:endParaRPr sz="2400">
                        <a:latin typeface="Calibri"/>
                        <a:cs typeface="Calibri"/>
                      </a:endParaRPr>
                    </a:p>
                    <a:p>
                      <a:pPr marL="606425" marR="364490" indent="-515620">
                        <a:lnSpc>
                          <a:spcPct val="100000"/>
                        </a:lnSpc>
                        <a:buAutoNum type="arabicPeriod"/>
                        <a:tabLst>
                          <a:tab pos="606425" algn="l"/>
                        </a:tabLst>
                      </a:pPr>
                      <a:r>
                        <a:rPr sz="2400" dirty="0">
                          <a:latin typeface="Calibri"/>
                          <a:cs typeface="Calibri"/>
                        </a:rPr>
                        <a:t>Rapid</a:t>
                      </a:r>
                      <a:r>
                        <a:rPr sz="2400" spc="-80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2400" dirty="0">
                          <a:latin typeface="Calibri"/>
                          <a:cs typeface="Calibri"/>
                        </a:rPr>
                        <a:t>absorption</a:t>
                      </a:r>
                      <a:r>
                        <a:rPr sz="2400" spc="-70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2400" dirty="0">
                          <a:latin typeface="Calibri"/>
                          <a:cs typeface="Calibri"/>
                        </a:rPr>
                        <a:t>of</a:t>
                      </a:r>
                      <a:r>
                        <a:rPr sz="2400" spc="-70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2400" spc="-10" dirty="0">
                          <a:latin typeface="Calibri"/>
                          <a:cs typeface="Calibri"/>
                        </a:rPr>
                        <a:t>natural </a:t>
                      </a:r>
                      <a:r>
                        <a:rPr sz="2400" dirty="0">
                          <a:latin typeface="Calibri"/>
                          <a:cs typeface="Calibri"/>
                        </a:rPr>
                        <a:t>absorbable</a:t>
                      </a:r>
                      <a:r>
                        <a:rPr sz="2400" spc="-65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2400" dirty="0">
                          <a:latin typeface="Calibri"/>
                          <a:cs typeface="Calibri"/>
                        </a:rPr>
                        <a:t>sutures</a:t>
                      </a:r>
                      <a:r>
                        <a:rPr sz="2400" spc="-70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2400" dirty="0">
                          <a:latin typeface="Calibri"/>
                          <a:cs typeface="Calibri"/>
                        </a:rPr>
                        <a:t>–</a:t>
                      </a:r>
                      <a:r>
                        <a:rPr sz="2400" spc="-70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2400" spc="-10" dirty="0">
                          <a:latin typeface="Calibri"/>
                          <a:cs typeface="Calibri"/>
                        </a:rPr>
                        <a:t>suitable </a:t>
                      </a:r>
                      <a:r>
                        <a:rPr sz="2400" dirty="0">
                          <a:latin typeface="Calibri"/>
                          <a:cs typeface="Calibri"/>
                        </a:rPr>
                        <a:t>for</a:t>
                      </a:r>
                      <a:r>
                        <a:rPr sz="2400" spc="-65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2400" dirty="0">
                          <a:latin typeface="Calibri"/>
                          <a:cs typeface="Calibri"/>
                        </a:rPr>
                        <a:t>apposition</a:t>
                      </a:r>
                      <a:r>
                        <a:rPr sz="2400" spc="-55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2400" dirty="0">
                          <a:latin typeface="Calibri"/>
                          <a:cs typeface="Calibri"/>
                        </a:rPr>
                        <a:t>of</a:t>
                      </a:r>
                      <a:r>
                        <a:rPr sz="2400" spc="-50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2400" spc="-10" dirty="0">
                          <a:latin typeface="Calibri"/>
                          <a:cs typeface="Calibri"/>
                        </a:rPr>
                        <a:t>rapidly </a:t>
                      </a:r>
                      <a:r>
                        <a:rPr sz="2400" dirty="0">
                          <a:latin typeface="Calibri"/>
                          <a:cs typeface="Calibri"/>
                        </a:rPr>
                        <a:t>healing</a:t>
                      </a:r>
                      <a:r>
                        <a:rPr sz="2400" spc="-75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2400" dirty="0">
                          <a:latin typeface="Calibri"/>
                          <a:cs typeface="Calibri"/>
                        </a:rPr>
                        <a:t>tissues</a:t>
                      </a:r>
                      <a:r>
                        <a:rPr sz="2400" spc="-60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2400" dirty="0">
                          <a:latin typeface="Calibri"/>
                          <a:cs typeface="Calibri"/>
                        </a:rPr>
                        <a:t>and</a:t>
                      </a:r>
                      <a:r>
                        <a:rPr sz="2400" spc="-60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2400" dirty="0">
                          <a:latin typeface="Calibri"/>
                          <a:cs typeface="Calibri"/>
                        </a:rPr>
                        <a:t>ligation</a:t>
                      </a:r>
                      <a:r>
                        <a:rPr sz="2400" spc="-65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2400" spc="-25" dirty="0">
                          <a:latin typeface="Calibri"/>
                          <a:cs typeface="Calibri"/>
                        </a:rPr>
                        <a:t>of </a:t>
                      </a:r>
                      <a:r>
                        <a:rPr sz="2400" dirty="0">
                          <a:latin typeface="Calibri"/>
                          <a:cs typeface="Calibri"/>
                        </a:rPr>
                        <a:t>superficial</a:t>
                      </a:r>
                      <a:r>
                        <a:rPr sz="2400" spc="-90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2400" spc="-10" dirty="0">
                          <a:latin typeface="Calibri"/>
                          <a:cs typeface="Calibri"/>
                        </a:rPr>
                        <a:t>vessels</a:t>
                      </a:r>
                      <a:endParaRPr sz="2400">
                        <a:latin typeface="Calibri"/>
                        <a:cs typeface="Calibri"/>
                      </a:endParaRPr>
                    </a:p>
                  </a:txBody>
                  <a:tcPr marL="0" marR="0" marT="26034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38100">
                      <a:solidFill>
                        <a:srgbClr val="FFFFFF"/>
                      </a:solidFill>
                      <a:prstDash val="soli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  <a:solidFill>
                      <a:srgbClr val="CACACA"/>
                    </a:solidFill>
                  </a:tcPr>
                </a:tc>
                <a:tc>
                  <a:txBody>
                    <a:bodyPr/>
                    <a:lstStyle/>
                    <a:p>
                      <a:pPr marL="607060" marR="391160" indent="-515620">
                        <a:lnSpc>
                          <a:spcPct val="100000"/>
                        </a:lnSpc>
                        <a:spcBef>
                          <a:spcPts val="204"/>
                        </a:spcBef>
                        <a:buAutoNum type="arabicPeriod"/>
                        <a:tabLst>
                          <a:tab pos="607060" algn="l"/>
                        </a:tabLst>
                      </a:pPr>
                      <a:r>
                        <a:rPr sz="2400" dirty="0">
                          <a:latin typeface="Calibri"/>
                          <a:cs typeface="Calibri"/>
                        </a:rPr>
                        <a:t>Absorption</a:t>
                      </a:r>
                      <a:r>
                        <a:rPr sz="2400" spc="-90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2400" dirty="0">
                          <a:latin typeface="Calibri"/>
                          <a:cs typeface="Calibri"/>
                        </a:rPr>
                        <a:t>by</a:t>
                      </a:r>
                      <a:r>
                        <a:rPr sz="2400" spc="-85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2400" spc="-10" dirty="0">
                          <a:latin typeface="Calibri"/>
                          <a:cs typeface="Calibri"/>
                        </a:rPr>
                        <a:t>hydrolysis</a:t>
                      </a:r>
                      <a:r>
                        <a:rPr sz="2400" spc="-95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2400" spc="-50" dirty="0">
                          <a:latin typeface="Calibri"/>
                          <a:cs typeface="Calibri"/>
                        </a:rPr>
                        <a:t>– </a:t>
                      </a:r>
                      <a:r>
                        <a:rPr sz="2400" spc="-20" dirty="0">
                          <a:latin typeface="Calibri"/>
                          <a:cs typeface="Calibri"/>
                        </a:rPr>
                        <a:t>provokes</a:t>
                      </a:r>
                      <a:r>
                        <a:rPr sz="2400" spc="-65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2400" dirty="0">
                          <a:latin typeface="Calibri"/>
                          <a:cs typeface="Calibri"/>
                        </a:rPr>
                        <a:t>less</a:t>
                      </a:r>
                      <a:r>
                        <a:rPr sz="2400" spc="-60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2400" spc="-10" dirty="0">
                          <a:latin typeface="Calibri"/>
                          <a:cs typeface="Calibri"/>
                        </a:rPr>
                        <a:t>inflammatory response</a:t>
                      </a:r>
                      <a:endParaRPr sz="2400">
                        <a:latin typeface="Calibri"/>
                        <a:cs typeface="Calibri"/>
                      </a:endParaRPr>
                    </a:p>
                    <a:p>
                      <a:pPr marL="607060" marR="201930" indent="-515620">
                        <a:lnSpc>
                          <a:spcPct val="100000"/>
                        </a:lnSpc>
                        <a:buAutoNum type="arabicPeriod"/>
                        <a:tabLst>
                          <a:tab pos="607060" algn="l"/>
                        </a:tabLst>
                      </a:pPr>
                      <a:r>
                        <a:rPr sz="2400" spc="-10" dirty="0">
                          <a:latin typeface="Calibri"/>
                          <a:cs typeface="Calibri"/>
                        </a:rPr>
                        <a:t>Synthetic</a:t>
                      </a:r>
                      <a:r>
                        <a:rPr sz="2400" spc="-100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2400" dirty="0">
                          <a:latin typeface="Calibri"/>
                          <a:cs typeface="Calibri"/>
                        </a:rPr>
                        <a:t>absorbable</a:t>
                      </a:r>
                      <a:r>
                        <a:rPr sz="2400" spc="-75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2400" spc="-10" dirty="0">
                          <a:latin typeface="Calibri"/>
                          <a:cs typeface="Calibri"/>
                        </a:rPr>
                        <a:t>sutures </a:t>
                      </a:r>
                      <a:r>
                        <a:rPr sz="2400" dirty="0">
                          <a:latin typeface="Calibri"/>
                          <a:cs typeface="Calibri"/>
                        </a:rPr>
                        <a:t>have</a:t>
                      </a:r>
                      <a:r>
                        <a:rPr sz="2400" spc="-75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2400" spc="-10" dirty="0">
                          <a:latin typeface="Calibri"/>
                          <a:cs typeface="Calibri"/>
                        </a:rPr>
                        <a:t>predictable</a:t>
                      </a:r>
                      <a:r>
                        <a:rPr sz="2400" spc="-85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2400" dirty="0">
                          <a:latin typeface="Calibri"/>
                          <a:cs typeface="Calibri"/>
                        </a:rPr>
                        <a:t>rate</a:t>
                      </a:r>
                      <a:r>
                        <a:rPr sz="2400" spc="-85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2400" spc="-25" dirty="0">
                          <a:latin typeface="Calibri"/>
                          <a:cs typeface="Calibri"/>
                        </a:rPr>
                        <a:t>of </a:t>
                      </a:r>
                      <a:r>
                        <a:rPr sz="2400" spc="-10" dirty="0">
                          <a:latin typeface="Calibri"/>
                          <a:cs typeface="Calibri"/>
                        </a:rPr>
                        <a:t>absorption</a:t>
                      </a:r>
                      <a:endParaRPr sz="2400">
                        <a:latin typeface="Calibri"/>
                        <a:cs typeface="Calibri"/>
                      </a:endParaRPr>
                    </a:p>
                  </a:txBody>
                  <a:tcPr marL="0" marR="0" marT="26034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38100">
                      <a:solidFill>
                        <a:srgbClr val="FFFFFF"/>
                      </a:solidFill>
                      <a:prstDash val="soli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  <a:solidFill>
                      <a:srgbClr val="CACAC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2286000">
                <a:tc>
                  <a:txBody>
                    <a:bodyPr/>
                    <a:lstStyle/>
                    <a:p>
                      <a:pPr marL="91440">
                        <a:lnSpc>
                          <a:spcPct val="100000"/>
                        </a:lnSpc>
                        <a:spcBef>
                          <a:spcPts val="210"/>
                        </a:spcBef>
                      </a:pPr>
                      <a:r>
                        <a:rPr sz="2400" b="1" spc="-10" dirty="0">
                          <a:latin typeface="Calibri"/>
                          <a:cs typeface="Calibri"/>
                        </a:rPr>
                        <a:t>Disadvantages</a:t>
                      </a:r>
                      <a:endParaRPr sz="2400">
                        <a:latin typeface="Calibri"/>
                        <a:cs typeface="Calibri"/>
                      </a:endParaRPr>
                    </a:p>
                  </a:txBody>
                  <a:tcPr marL="0" marR="0" marT="26670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  <a:solidFill>
                      <a:srgbClr val="E7E7E7"/>
                    </a:solidFill>
                  </a:tcPr>
                </a:tc>
                <a:tc>
                  <a:txBody>
                    <a:bodyPr/>
                    <a:lstStyle/>
                    <a:p>
                      <a:pPr marL="606425" marR="102870" indent="-515620">
                        <a:lnSpc>
                          <a:spcPct val="100000"/>
                        </a:lnSpc>
                        <a:spcBef>
                          <a:spcPts val="210"/>
                        </a:spcBef>
                        <a:buAutoNum type="arabicPeriod"/>
                        <a:tabLst>
                          <a:tab pos="606425" algn="l"/>
                        </a:tabLst>
                      </a:pPr>
                      <a:r>
                        <a:rPr sz="2400" dirty="0">
                          <a:latin typeface="Calibri"/>
                          <a:cs typeface="Calibri"/>
                        </a:rPr>
                        <a:t>Natural</a:t>
                      </a:r>
                      <a:r>
                        <a:rPr sz="2400" spc="-125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2400" dirty="0">
                          <a:latin typeface="Calibri"/>
                          <a:cs typeface="Calibri"/>
                        </a:rPr>
                        <a:t>absorbable</a:t>
                      </a:r>
                      <a:r>
                        <a:rPr sz="2400" spc="-105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2400" spc="-10" dirty="0">
                          <a:latin typeface="Calibri"/>
                          <a:cs typeface="Calibri"/>
                        </a:rPr>
                        <a:t>sutures </a:t>
                      </a:r>
                      <a:r>
                        <a:rPr sz="2400" spc="-20" dirty="0">
                          <a:latin typeface="Calibri"/>
                          <a:cs typeface="Calibri"/>
                        </a:rPr>
                        <a:t>provoke</a:t>
                      </a:r>
                      <a:r>
                        <a:rPr sz="2400" spc="-60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2400" dirty="0">
                          <a:latin typeface="Calibri"/>
                          <a:cs typeface="Calibri"/>
                        </a:rPr>
                        <a:t>a</a:t>
                      </a:r>
                      <a:r>
                        <a:rPr sz="2400" spc="-55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2400" dirty="0">
                          <a:latin typeface="Calibri"/>
                          <a:cs typeface="Calibri"/>
                        </a:rPr>
                        <a:t>worse</a:t>
                      </a:r>
                      <a:r>
                        <a:rPr sz="2400" spc="-70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2400" dirty="0">
                          <a:latin typeface="Calibri"/>
                          <a:cs typeface="Calibri"/>
                        </a:rPr>
                        <a:t>tissue</a:t>
                      </a:r>
                      <a:r>
                        <a:rPr sz="2400" spc="-50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2400" spc="-10" dirty="0">
                          <a:latin typeface="Calibri"/>
                          <a:cs typeface="Calibri"/>
                        </a:rPr>
                        <a:t>reaction</a:t>
                      </a:r>
                      <a:endParaRPr sz="2400">
                        <a:latin typeface="Calibri"/>
                        <a:cs typeface="Calibri"/>
                      </a:endParaRPr>
                    </a:p>
                    <a:p>
                      <a:pPr marL="606425" marR="1374140" indent="-515620">
                        <a:lnSpc>
                          <a:spcPct val="100000"/>
                        </a:lnSpc>
                        <a:buAutoNum type="arabicPeriod"/>
                        <a:tabLst>
                          <a:tab pos="606425" algn="l"/>
                        </a:tabLst>
                      </a:pPr>
                      <a:r>
                        <a:rPr sz="2400" dirty="0">
                          <a:latin typeface="Calibri"/>
                          <a:cs typeface="Calibri"/>
                        </a:rPr>
                        <a:t>They</a:t>
                      </a:r>
                      <a:r>
                        <a:rPr sz="2400" spc="-70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2400" dirty="0">
                          <a:latin typeface="Calibri"/>
                          <a:cs typeface="Calibri"/>
                        </a:rPr>
                        <a:t>fray</a:t>
                      </a:r>
                      <a:r>
                        <a:rPr sz="2400" spc="-65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2400" dirty="0">
                          <a:latin typeface="Calibri"/>
                          <a:cs typeface="Calibri"/>
                        </a:rPr>
                        <a:t>during</a:t>
                      </a:r>
                      <a:r>
                        <a:rPr sz="2400" spc="-70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2400" spc="-20" dirty="0">
                          <a:latin typeface="Calibri"/>
                          <a:cs typeface="Calibri"/>
                        </a:rPr>
                        <a:t>knot </a:t>
                      </a:r>
                      <a:r>
                        <a:rPr sz="2400" spc="-10" dirty="0">
                          <a:latin typeface="Calibri"/>
                          <a:cs typeface="Calibri"/>
                        </a:rPr>
                        <a:t>construction</a:t>
                      </a:r>
                      <a:endParaRPr sz="2400">
                        <a:latin typeface="Calibri"/>
                        <a:cs typeface="Calibri"/>
                      </a:endParaRPr>
                    </a:p>
                    <a:p>
                      <a:pPr marL="606425" marR="867410" indent="-515620">
                        <a:lnSpc>
                          <a:spcPct val="100000"/>
                        </a:lnSpc>
                        <a:buAutoNum type="arabicPeriod"/>
                        <a:tabLst>
                          <a:tab pos="606425" algn="l"/>
                        </a:tabLst>
                      </a:pPr>
                      <a:r>
                        <a:rPr sz="2400" dirty="0">
                          <a:latin typeface="Calibri"/>
                          <a:cs typeface="Calibri"/>
                        </a:rPr>
                        <a:t>More</a:t>
                      </a:r>
                      <a:r>
                        <a:rPr sz="2400" spc="-55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2400" dirty="0">
                          <a:latin typeface="Calibri"/>
                          <a:cs typeface="Calibri"/>
                        </a:rPr>
                        <a:t>variability</a:t>
                      </a:r>
                      <a:r>
                        <a:rPr sz="2400" spc="-65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2400" dirty="0">
                          <a:latin typeface="Calibri"/>
                          <a:cs typeface="Calibri"/>
                        </a:rPr>
                        <a:t>in</a:t>
                      </a:r>
                      <a:r>
                        <a:rPr sz="2400" spc="-60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2400" spc="-10" dirty="0">
                          <a:latin typeface="Calibri"/>
                          <a:cs typeface="Calibri"/>
                        </a:rPr>
                        <a:t>tensile strength</a:t>
                      </a:r>
                      <a:r>
                        <a:rPr sz="2400" spc="-40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2400" dirty="0">
                          <a:latin typeface="Calibri"/>
                          <a:cs typeface="Calibri"/>
                        </a:rPr>
                        <a:t>in</a:t>
                      </a:r>
                      <a:r>
                        <a:rPr sz="2400" spc="-25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2400" spc="-20" dirty="0">
                          <a:latin typeface="Calibri"/>
                          <a:cs typeface="Calibri"/>
                        </a:rPr>
                        <a:t>vivo</a:t>
                      </a:r>
                      <a:endParaRPr sz="2400">
                        <a:latin typeface="Calibri"/>
                        <a:cs typeface="Calibri"/>
                      </a:endParaRPr>
                    </a:p>
                  </a:txBody>
                  <a:tcPr marL="0" marR="0" marT="26670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  <a:solidFill>
                      <a:srgbClr val="E7E7E7"/>
                    </a:solidFill>
                  </a:tcPr>
                </a:tc>
                <a:tc>
                  <a:txBody>
                    <a:bodyPr/>
                    <a:lstStyle/>
                    <a:p>
                      <a:pPr marL="607060" marR="1840864" indent="-515620">
                        <a:lnSpc>
                          <a:spcPct val="100000"/>
                        </a:lnSpc>
                        <a:spcBef>
                          <a:spcPts val="210"/>
                        </a:spcBef>
                        <a:buAutoNum type="arabicPeriod"/>
                        <a:tabLst>
                          <a:tab pos="607060" algn="l"/>
                        </a:tabLst>
                      </a:pPr>
                      <a:r>
                        <a:rPr sz="2400" dirty="0">
                          <a:latin typeface="Calibri"/>
                          <a:cs typeface="Calibri"/>
                        </a:rPr>
                        <a:t>Poor</a:t>
                      </a:r>
                      <a:r>
                        <a:rPr sz="2400" spc="-45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2400" dirty="0">
                          <a:latin typeface="Calibri"/>
                          <a:cs typeface="Calibri"/>
                        </a:rPr>
                        <a:t>handling</a:t>
                      </a:r>
                      <a:r>
                        <a:rPr sz="2400" spc="-50" dirty="0">
                          <a:latin typeface="Calibri"/>
                          <a:cs typeface="Calibri"/>
                        </a:rPr>
                        <a:t> – </a:t>
                      </a:r>
                      <a:r>
                        <a:rPr sz="2400" spc="-10" dirty="0">
                          <a:latin typeface="Calibri"/>
                          <a:cs typeface="Calibri"/>
                        </a:rPr>
                        <a:t>monofilament</a:t>
                      </a:r>
                      <a:endParaRPr sz="2400">
                        <a:latin typeface="Calibri"/>
                        <a:cs typeface="Calibri"/>
                      </a:endParaRPr>
                    </a:p>
                  </a:txBody>
                  <a:tcPr marL="0" marR="0" marT="26670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  <a:solidFill>
                      <a:srgbClr val="E7E7E7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</a:tbl>
          </a:graphicData>
        </a:graphic>
      </p:graphicFrame>
    </p:spTree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object 2"/>
          <p:cNvGrpSpPr/>
          <p:nvPr/>
        </p:nvGrpSpPr>
        <p:grpSpPr>
          <a:xfrm>
            <a:off x="6134100" y="12699"/>
            <a:ext cx="6057900" cy="6845300"/>
            <a:chOff x="6134100" y="12699"/>
            <a:chExt cx="6057900" cy="6845300"/>
          </a:xfrm>
        </p:grpSpPr>
        <p:pic>
          <p:nvPicPr>
            <p:cNvPr id="3" name="object 3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6134100" y="12699"/>
              <a:ext cx="6057900" cy="6845300"/>
            </a:xfrm>
            <a:prstGeom prst="rect">
              <a:avLst/>
            </a:prstGeom>
          </p:spPr>
        </p:pic>
        <p:pic>
          <p:nvPicPr>
            <p:cNvPr id="4" name="object 4"/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10754867" y="6359652"/>
              <a:ext cx="880872" cy="339852"/>
            </a:xfrm>
            <a:prstGeom prst="rect">
              <a:avLst/>
            </a:prstGeom>
          </p:spPr>
        </p:pic>
        <p:pic>
          <p:nvPicPr>
            <p:cNvPr id="5" name="object 5"/>
            <p:cNvPicPr/>
            <p:nvPr/>
          </p:nvPicPr>
          <p:blipFill>
            <a:blip r:embed="rId4" cstate="print"/>
            <a:stretch>
              <a:fillRect/>
            </a:stretch>
          </p:blipFill>
          <p:spPr>
            <a:xfrm>
              <a:off x="10773155" y="6376415"/>
              <a:ext cx="1237488" cy="333756"/>
            </a:xfrm>
            <a:prstGeom prst="rect">
              <a:avLst/>
            </a:prstGeom>
          </p:spPr>
        </p:pic>
        <p:sp>
          <p:nvSpPr>
            <p:cNvPr id="6" name="object 6"/>
            <p:cNvSpPr/>
            <p:nvPr/>
          </p:nvSpPr>
          <p:spPr>
            <a:xfrm>
              <a:off x="11728703" y="6385559"/>
              <a:ext cx="288290" cy="288290"/>
            </a:xfrm>
            <a:custGeom>
              <a:avLst/>
              <a:gdLst/>
              <a:ahLst/>
              <a:cxnLst/>
              <a:rect l="l" t="t" r="r" b="b"/>
              <a:pathLst>
                <a:path w="288290" h="288290">
                  <a:moveTo>
                    <a:pt x="144018" y="0"/>
                  </a:moveTo>
                  <a:lnTo>
                    <a:pt x="98511" y="7342"/>
                  </a:lnTo>
                  <a:lnTo>
                    <a:pt x="58978" y="27786"/>
                  </a:lnTo>
                  <a:lnTo>
                    <a:pt x="27797" y="58962"/>
                  </a:lnTo>
                  <a:lnTo>
                    <a:pt x="7345" y="98496"/>
                  </a:lnTo>
                  <a:lnTo>
                    <a:pt x="0" y="144017"/>
                  </a:lnTo>
                  <a:lnTo>
                    <a:pt x="7345" y="189539"/>
                  </a:lnTo>
                  <a:lnTo>
                    <a:pt x="27797" y="229073"/>
                  </a:lnTo>
                  <a:lnTo>
                    <a:pt x="58978" y="260249"/>
                  </a:lnTo>
                  <a:lnTo>
                    <a:pt x="98511" y="280693"/>
                  </a:lnTo>
                  <a:lnTo>
                    <a:pt x="144018" y="288035"/>
                  </a:lnTo>
                  <a:lnTo>
                    <a:pt x="189524" y="280693"/>
                  </a:lnTo>
                  <a:lnTo>
                    <a:pt x="229057" y="260249"/>
                  </a:lnTo>
                  <a:lnTo>
                    <a:pt x="260238" y="229073"/>
                  </a:lnTo>
                  <a:lnTo>
                    <a:pt x="280690" y="189539"/>
                  </a:lnTo>
                  <a:lnTo>
                    <a:pt x="288036" y="144017"/>
                  </a:lnTo>
                  <a:lnTo>
                    <a:pt x="280690" y="98496"/>
                  </a:lnTo>
                  <a:lnTo>
                    <a:pt x="260238" y="58962"/>
                  </a:lnTo>
                  <a:lnTo>
                    <a:pt x="229057" y="27786"/>
                  </a:lnTo>
                  <a:lnTo>
                    <a:pt x="189524" y="7342"/>
                  </a:lnTo>
                  <a:lnTo>
                    <a:pt x="144018" y="0"/>
                  </a:lnTo>
                  <a:close/>
                </a:path>
              </a:pathLst>
            </a:custGeom>
            <a:solidFill>
              <a:srgbClr val="0000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7" name="object 7"/>
          <p:cNvSpPr txBox="1">
            <a:spLocks noGrp="1"/>
          </p:cNvSpPr>
          <p:nvPr>
            <p:ph type="title"/>
          </p:nvPr>
        </p:nvSpPr>
        <p:spPr>
          <a:xfrm>
            <a:off x="9375140" y="2142871"/>
            <a:ext cx="2379345" cy="1328420"/>
          </a:xfrm>
          <a:prstGeom prst="rect">
            <a:avLst/>
          </a:prstGeom>
        </p:spPr>
        <p:txBody>
          <a:bodyPr vert="horz" wrap="square" lIns="0" tIns="90170" rIns="0" bIns="0" rtlCol="0">
            <a:spAutoFit/>
          </a:bodyPr>
          <a:lstStyle/>
          <a:p>
            <a:pPr marL="12700" marR="5080" indent="109220">
              <a:lnSpc>
                <a:spcPts val="4860"/>
              </a:lnSpc>
              <a:spcBef>
                <a:spcPts val="710"/>
              </a:spcBef>
            </a:pPr>
            <a:r>
              <a:rPr sz="4500" spc="-150" dirty="0">
                <a:solidFill>
                  <a:srgbClr val="FFFFFF"/>
                </a:solidFill>
              </a:rPr>
              <a:t>Biological Behaviour</a:t>
            </a:r>
            <a:endParaRPr sz="4500"/>
          </a:p>
        </p:txBody>
      </p:sp>
      <p:sp>
        <p:nvSpPr>
          <p:cNvPr id="8" name="object 8"/>
          <p:cNvSpPr txBox="1"/>
          <p:nvPr/>
        </p:nvSpPr>
        <p:spPr>
          <a:xfrm>
            <a:off x="8964930" y="3667125"/>
            <a:ext cx="2770505" cy="39116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2400" dirty="0">
                <a:solidFill>
                  <a:srgbClr val="FFFFFF"/>
                </a:solidFill>
                <a:latin typeface="Calibri"/>
                <a:cs typeface="Calibri"/>
              </a:rPr>
              <a:t>Proteolytic,</a:t>
            </a:r>
            <a:r>
              <a:rPr sz="2400" spc="-135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2400" spc="-10" dirty="0">
                <a:solidFill>
                  <a:srgbClr val="FFFFFF"/>
                </a:solidFill>
                <a:latin typeface="Calibri"/>
                <a:cs typeface="Calibri"/>
              </a:rPr>
              <a:t>Hydrolytic</a:t>
            </a:r>
            <a:endParaRPr sz="2400">
              <a:latin typeface="Calibri"/>
              <a:cs typeface="Calibri"/>
            </a:endParaRPr>
          </a:p>
        </p:txBody>
      </p:sp>
      <p:grpSp>
        <p:nvGrpSpPr>
          <p:cNvPr id="9" name="object 9"/>
          <p:cNvGrpSpPr/>
          <p:nvPr/>
        </p:nvGrpSpPr>
        <p:grpSpPr>
          <a:xfrm>
            <a:off x="4418076" y="243727"/>
            <a:ext cx="3621404" cy="4650105"/>
            <a:chOff x="4418076" y="243727"/>
            <a:chExt cx="3621404" cy="4650105"/>
          </a:xfrm>
        </p:grpSpPr>
        <p:pic>
          <p:nvPicPr>
            <p:cNvPr id="10" name="object 10"/>
            <p:cNvPicPr/>
            <p:nvPr/>
          </p:nvPicPr>
          <p:blipFill>
            <a:blip r:embed="rId5" cstate="print"/>
            <a:stretch>
              <a:fillRect/>
            </a:stretch>
          </p:blipFill>
          <p:spPr>
            <a:xfrm>
              <a:off x="4418076" y="3744468"/>
              <a:ext cx="1991868" cy="1149096"/>
            </a:xfrm>
            <a:prstGeom prst="rect">
              <a:avLst/>
            </a:prstGeom>
          </p:spPr>
        </p:pic>
        <p:sp>
          <p:nvSpPr>
            <p:cNvPr id="11" name="object 11"/>
            <p:cNvSpPr/>
            <p:nvPr/>
          </p:nvSpPr>
          <p:spPr>
            <a:xfrm>
              <a:off x="4427220" y="2622803"/>
              <a:ext cx="1973580" cy="1130935"/>
            </a:xfrm>
            <a:custGeom>
              <a:avLst/>
              <a:gdLst/>
              <a:ahLst/>
              <a:cxnLst/>
              <a:rect l="l" t="t" r="r" b="b"/>
              <a:pathLst>
                <a:path w="1973579" h="1130935">
                  <a:moveTo>
                    <a:pt x="1785112" y="0"/>
                  </a:moveTo>
                  <a:lnTo>
                    <a:pt x="0" y="0"/>
                  </a:lnTo>
                  <a:lnTo>
                    <a:pt x="0" y="942340"/>
                  </a:lnTo>
                  <a:lnTo>
                    <a:pt x="188467" y="1130808"/>
                  </a:lnTo>
                  <a:lnTo>
                    <a:pt x="1973579" y="1130808"/>
                  </a:lnTo>
                  <a:lnTo>
                    <a:pt x="1973579" y="188468"/>
                  </a:lnTo>
                  <a:lnTo>
                    <a:pt x="1785112" y="0"/>
                  </a:lnTo>
                  <a:close/>
                </a:path>
              </a:pathLst>
            </a:custGeom>
            <a:solidFill>
              <a:srgbClr val="F1F1F1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12" name="object 12"/>
            <p:cNvPicPr/>
            <p:nvPr/>
          </p:nvPicPr>
          <p:blipFill>
            <a:blip r:embed="rId6" cstate="print"/>
            <a:stretch>
              <a:fillRect/>
            </a:stretch>
          </p:blipFill>
          <p:spPr>
            <a:xfrm>
              <a:off x="4564393" y="243727"/>
              <a:ext cx="3474706" cy="3467099"/>
            </a:xfrm>
            <a:prstGeom prst="rect">
              <a:avLst/>
            </a:prstGeom>
          </p:spPr>
        </p:pic>
        <p:pic>
          <p:nvPicPr>
            <p:cNvPr id="13" name="object 13"/>
            <p:cNvPicPr/>
            <p:nvPr/>
          </p:nvPicPr>
          <p:blipFill>
            <a:blip r:embed="rId7" cstate="print"/>
            <a:stretch>
              <a:fillRect/>
            </a:stretch>
          </p:blipFill>
          <p:spPr>
            <a:xfrm>
              <a:off x="4564393" y="243727"/>
              <a:ext cx="3474706" cy="3467099"/>
            </a:xfrm>
            <a:prstGeom prst="rect">
              <a:avLst/>
            </a:prstGeom>
          </p:spPr>
        </p:pic>
      </p:grpSp>
      <p:sp>
        <p:nvSpPr>
          <p:cNvPr id="14" name="object 14"/>
          <p:cNvSpPr txBox="1"/>
          <p:nvPr/>
        </p:nvSpPr>
        <p:spPr>
          <a:xfrm>
            <a:off x="337515" y="2343150"/>
            <a:ext cx="4779645" cy="3938270"/>
          </a:xfrm>
          <a:prstGeom prst="rect">
            <a:avLst/>
          </a:prstGeom>
        </p:spPr>
        <p:txBody>
          <a:bodyPr vert="horz" wrap="square" lIns="0" tIns="53975" rIns="0" bIns="0" rtlCol="0">
            <a:spAutoFit/>
          </a:bodyPr>
          <a:lstStyle/>
          <a:p>
            <a:pPr marL="279400" marR="647700" indent="-266700">
              <a:lnSpc>
                <a:spcPts val="2590"/>
              </a:lnSpc>
              <a:spcBef>
                <a:spcPts val="425"/>
              </a:spcBef>
              <a:buFont typeface="Arial MT"/>
              <a:buChar char="•"/>
              <a:tabLst>
                <a:tab pos="279400" algn="l"/>
              </a:tabLst>
            </a:pPr>
            <a:r>
              <a:rPr sz="2400" dirty="0">
                <a:solidFill>
                  <a:srgbClr val="404040"/>
                </a:solidFill>
                <a:latin typeface="Calibri"/>
                <a:cs typeface="Calibri"/>
              </a:rPr>
              <a:t>This</a:t>
            </a:r>
            <a:r>
              <a:rPr sz="2400" spc="-70" dirty="0">
                <a:solidFill>
                  <a:srgbClr val="404040"/>
                </a:solidFill>
                <a:latin typeface="Calibri"/>
                <a:cs typeface="Calibri"/>
              </a:rPr>
              <a:t> </a:t>
            </a:r>
            <a:r>
              <a:rPr sz="2400" spc="-20" dirty="0">
                <a:solidFill>
                  <a:srgbClr val="404040"/>
                </a:solidFill>
                <a:latin typeface="Calibri"/>
                <a:cs typeface="Calibri"/>
              </a:rPr>
              <a:t>refers</a:t>
            </a:r>
            <a:r>
              <a:rPr sz="2400" spc="-70" dirty="0">
                <a:solidFill>
                  <a:srgbClr val="404040"/>
                </a:solidFill>
                <a:latin typeface="Calibri"/>
                <a:cs typeface="Calibri"/>
              </a:rPr>
              <a:t> </a:t>
            </a:r>
            <a:r>
              <a:rPr sz="2400" dirty="0">
                <a:solidFill>
                  <a:srgbClr val="404040"/>
                </a:solidFill>
                <a:latin typeface="Calibri"/>
                <a:cs typeface="Calibri"/>
              </a:rPr>
              <a:t>to</a:t>
            </a:r>
            <a:r>
              <a:rPr sz="2400" spc="-75" dirty="0">
                <a:solidFill>
                  <a:srgbClr val="404040"/>
                </a:solidFill>
                <a:latin typeface="Calibri"/>
                <a:cs typeface="Calibri"/>
              </a:rPr>
              <a:t> </a:t>
            </a:r>
            <a:r>
              <a:rPr sz="2400" dirty="0">
                <a:solidFill>
                  <a:srgbClr val="404040"/>
                </a:solidFill>
                <a:latin typeface="Calibri"/>
                <a:cs typeface="Calibri"/>
              </a:rPr>
              <a:t>the</a:t>
            </a:r>
            <a:r>
              <a:rPr sz="2400" spc="-70" dirty="0">
                <a:solidFill>
                  <a:srgbClr val="404040"/>
                </a:solidFill>
                <a:latin typeface="Calibri"/>
                <a:cs typeface="Calibri"/>
              </a:rPr>
              <a:t> </a:t>
            </a:r>
            <a:r>
              <a:rPr sz="2400" dirty="0">
                <a:solidFill>
                  <a:srgbClr val="404040"/>
                </a:solidFill>
                <a:latin typeface="Calibri"/>
                <a:cs typeface="Calibri"/>
              </a:rPr>
              <a:t>behaviour</a:t>
            </a:r>
            <a:r>
              <a:rPr sz="2400" spc="-55" dirty="0">
                <a:solidFill>
                  <a:srgbClr val="404040"/>
                </a:solidFill>
                <a:latin typeface="Calibri"/>
                <a:cs typeface="Calibri"/>
              </a:rPr>
              <a:t> </a:t>
            </a:r>
            <a:r>
              <a:rPr sz="2400" spc="-25" dirty="0">
                <a:solidFill>
                  <a:srgbClr val="404040"/>
                </a:solidFill>
                <a:latin typeface="Calibri"/>
                <a:cs typeface="Calibri"/>
              </a:rPr>
              <a:t>of </a:t>
            </a:r>
            <a:r>
              <a:rPr sz="2400" dirty="0">
                <a:solidFill>
                  <a:srgbClr val="404040"/>
                </a:solidFill>
                <a:latin typeface="Calibri"/>
                <a:cs typeface="Calibri"/>
              </a:rPr>
              <a:t>suture</a:t>
            </a:r>
            <a:r>
              <a:rPr sz="2400" spc="-55" dirty="0">
                <a:solidFill>
                  <a:srgbClr val="404040"/>
                </a:solidFill>
                <a:latin typeface="Calibri"/>
                <a:cs typeface="Calibri"/>
              </a:rPr>
              <a:t> </a:t>
            </a:r>
            <a:r>
              <a:rPr sz="2400" dirty="0">
                <a:solidFill>
                  <a:srgbClr val="404040"/>
                </a:solidFill>
                <a:latin typeface="Calibri"/>
                <a:cs typeface="Calibri"/>
              </a:rPr>
              <a:t>materials</a:t>
            </a:r>
            <a:r>
              <a:rPr sz="2400" spc="-80" dirty="0">
                <a:solidFill>
                  <a:srgbClr val="404040"/>
                </a:solidFill>
                <a:latin typeface="Calibri"/>
                <a:cs typeface="Calibri"/>
              </a:rPr>
              <a:t> </a:t>
            </a:r>
            <a:r>
              <a:rPr sz="2400" dirty="0">
                <a:solidFill>
                  <a:srgbClr val="404040"/>
                </a:solidFill>
                <a:latin typeface="Calibri"/>
                <a:cs typeface="Calibri"/>
              </a:rPr>
              <a:t>within</a:t>
            </a:r>
            <a:r>
              <a:rPr sz="2400" spc="-70" dirty="0">
                <a:solidFill>
                  <a:srgbClr val="404040"/>
                </a:solidFill>
                <a:latin typeface="Calibri"/>
                <a:cs typeface="Calibri"/>
              </a:rPr>
              <a:t> </a:t>
            </a:r>
            <a:r>
              <a:rPr sz="2400" spc="-10" dirty="0">
                <a:solidFill>
                  <a:srgbClr val="404040"/>
                </a:solidFill>
                <a:latin typeface="Calibri"/>
                <a:cs typeface="Calibri"/>
              </a:rPr>
              <a:t>tissues.</a:t>
            </a:r>
            <a:endParaRPr sz="2400">
              <a:latin typeface="Calibri"/>
              <a:cs typeface="Calibri"/>
            </a:endParaRPr>
          </a:p>
          <a:p>
            <a:pPr marL="279400" marR="158750" indent="-266700">
              <a:lnSpc>
                <a:spcPct val="90000"/>
              </a:lnSpc>
              <a:spcBef>
                <a:spcPts val="975"/>
              </a:spcBef>
              <a:buFont typeface="Arial MT"/>
              <a:buChar char="•"/>
              <a:tabLst>
                <a:tab pos="279400" algn="l"/>
              </a:tabLst>
            </a:pPr>
            <a:r>
              <a:rPr sz="2400" dirty="0">
                <a:solidFill>
                  <a:srgbClr val="404040"/>
                </a:solidFill>
                <a:latin typeface="Calibri"/>
                <a:cs typeface="Calibri"/>
              </a:rPr>
              <a:t>Natural</a:t>
            </a:r>
            <a:r>
              <a:rPr sz="2400" spc="-65" dirty="0">
                <a:solidFill>
                  <a:srgbClr val="404040"/>
                </a:solidFill>
                <a:latin typeface="Calibri"/>
                <a:cs typeface="Calibri"/>
              </a:rPr>
              <a:t> </a:t>
            </a:r>
            <a:r>
              <a:rPr sz="2400" dirty="0">
                <a:solidFill>
                  <a:srgbClr val="404040"/>
                </a:solidFill>
                <a:latin typeface="Calibri"/>
                <a:cs typeface="Calibri"/>
              </a:rPr>
              <a:t>sutures</a:t>
            </a:r>
            <a:r>
              <a:rPr sz="2400" spc="-55" dirty="0">
                <a:solidFill>
                  <a:srgbClr val="404040"/>
                </a:solidFill>
                <a:latin typeface="Calibri"/>
                <a:cs typeface="Calibri"/>
              </a:rPr>
              <a:t> </a:t>
            </a:r>
            <a:r>
              <a:rPr sz="2400" dirty="0">
                <a:solidFill>
                  <a:srgbClr val="404040"/>
                </a:solidFill>
                <a:latin typeface="Calibri"/>
                <a:cs typeface="Calibri"/>
              </a:rPr>
              <a:t>such</a:t>
            </a:r>
            <a:r>
              <a:rPr sz="2400" spc="-55" dirty="0">
                <a:solidFill>
                  <a:srgbClr val="404040"/>
                </a:solidFill>
                <a:latin typeface="Calibri"/>
                <a:cs typeface="Calibri"/>
              </a:rPr>
              <a:t> </a:t>
            </a:r>
            <a:r>
              <a:rPr sz="2400" dirty="0">
                <a:solidFill>
                  <a:srgbClr val="404040"/>
                </a:solidFill>
                <a:latin typeface="Calibri"/>
                <a:cs typeface="Calibri"/>
              </a:rPr>
              <a:t>as</a:t>
            </a:r>
            <a:r>
              <a:rPr sz="2400" spc="-55" dirty="0">
                <a:solidFill>
                  <a:srgbClr val="404040"/>
                </a:solidFill>
                <a:latin typeface="Calibri"/>
                <a:cs typeface="Calibri"/>
              </a:rPr>
              <a:t> </a:t>
            </a:r>
            <a:r>
              <a:rPr sz="2400" dirty="0">
                <a:solidFill>
                  <a:srgbClr val="404040"/>
                </a:solidFill>
                <a:latin typeface="Calibri"/>
                <a:cs typeface="Calibri"/>
              </a:rPr>
              <a:t>catgut</a:t>
            </a:r>
            <a:r>
              <a:rPr sz="2400" spc="-65" dirty="0">
                <a:solidFill>
                  <a:srgbClr val="404040"/>
                </a:solidFill>
                <a:latin typeface="Calibri"/>
                <a:cs typeface="Calibri"/>
              </a:rPr>
              <a:t> </a:t>
            </a:r>
            <a:r>
              <a:rPr sz="2400" spc="-25" dirty="0">
                <a:solidFill>
                  <a:srgbClr val="404040"/>
                </a:solidFill>
                <a:latin typeface="Calibri"/>
                <a:cs typeface="Calibri"/>
              </a:rPr>
              <a:t>are </a:t>
            </a:r>
            <a:r>
              <a:rPr sz="2400" spc="-10" dirty="0">
                <a:solidFill>
                  <a:srgbClr val="404040"/>
                </a:solidFill>
                <a:latin typeface="Calibri"/>
                <a:cs typeface="Calibri"/>
              </a:rPr>
              <a:t>degraded</a:t>
            </a:r>
            <a:r>
              <a:rPr sz="2400" spc="-50" dirty="0">
                <a:solidFill>
                  <a:srgbClr val="404040"/>
                </a:solidFill>
                <a:latin typeface="Calibri"/>
                <a:cs typeface="Calibri"/>
              </a:rPr>
              <a:t> </a:t>
            </a:r>
            <a:r>
              <a:rPr sz="2400" dirty="0">
                <a:solidFill>
                  <a:srgbClr val="404040"/>
                </a:solidFill>
                <a:latin typeface="Calibri"/>
                <a:cs typeface="Calibri"/>
              </a:rPr>
              <a:t>by</a:t>
            </a:r>
            <a:r>
              <a:rPr sz="2400" spc="-55" dirty="0">
                <a:solidFill>
                  <a:srgbClr val="404040"/>
                </a:solidFill>
                <a:latin typeface="Calibri"/>
                <a:cs typeface="Calibri"/>
              </a:rPr>
              <a:t> </a:t>
            </a:r>
            <a:r>
              <a:rPr sz="2400" b="1" spc="-10" dirty="0">
                <a:solidFill>
                  <a:srgbClr val="404040"/>
                </a:solidFill>
                <a:latin typeface="Calibri"/>
                <a:cs typeface="Calibri"/>
              </a:rPr>
              <a:t>proteolysis</a:t>
            </a:r>
            <a:r>
              <a:rPr sz="2400" b="1" spc="-50" dirty="0">
                <a:solidFill>
                  <a:srgbClr val="404040"/>
                </a:solidFill>
                <a:latin typeface="Calibri"/>
                <a:cs typeface="Calibri"/>
              </a:rPr>
              <a:t> </a:t>
            </a:r>
            <a:r>
              <a:rPr sz="2400" spc="-10" dirty="0">
                <a:solidFill>
                  <a:srgbClr val="404040"/>
                </a:solidFill>
                <a:latin typeface="Calibri"/>
                <a:cs typeface="Calibri"/>
              </a:rPr>
              <a:t>which involves</a:t>
            </a:r>
            <a:r>
              <a:rPr sz="2400" spc="-80" dirty="0">
                <a:solidFill>
                  <a:srgbClr val="404040"/>
                </a:solidFill>
                <a:latin typeface="Calibri"/>
                <a:cs typeface="Calibri"/>
              </a:rPr>
              <a:t> </a:t>
            </a:r>
            <a:r>
              <a:rPr sz="2400" dirty="0">
                <a:solidFill>
                  <a:srgbClr val="404040"/>
                </a:solidFill>
                <a:latin typeface="Calibri"/>
                <a:cs typeface="Calibri"/>
              </a:rPr>
              <a:t>and</a:t>
            </a:r>
            <a:r>
              <a:rPr sz="2400" spc="-90" dirty="0">
                <a:solidFill>
                  <a:srgbClr val="404040"/>
                </a:solidFill>
                <a:latin typeface="Calibri"/>
                <a:cs typeface="Calibri"/>
              </a:rPr>
              <a:t> </a:t>
            </a:r>
            <a:r>
              <a:rPr sz="2400" dirty="0">
                <a:solidFill>
                  <a:srgbClr val="404040"/>
                </a:solidFill>
                <a:latin typeface="Calibri"/>
                <a:cs typeface="Calibri"/>
              </a:rPr>
              <a:t>entirely</a:t>
            </a:r>
            <a:r>
              <a:rPr sz="2400" spc="-95" dirty="0">
                <a:solidFill>
                  <a:srgbClr val="404040"/>
                </a:solidFill>
                <a:latin typeface="Calibri"/>
                <a:cs typeface="Calibri"/>
              </a:rPr>
              <a:t> </a:t>
            </a:r>
            <a:r>
              <a:rPr sz="2400" spc="-10" dirty="0">
                <a:solidFill>
                  <a:srgbClr val="404040"/>
                </a:solidFill>
                <a:latin typeface="Calibri"/>
                <a:cs typeface="Calibri"/>
              </a:rPr>
              <a:t>unpredictable </a:t>
            </a:r>
            <a:r>
              <a:rPr sz="2400" dirty="0">
                <a:solidFill>
                  <a:srgbClr val="404040"/>
                </a:solidFill>
                <a:latin typeface="Calibri"/>
                <a:cs typeface="Calibri"/>
              </a:rPr>
              <a:t>process</a:t>
            </a:r>
            <a:r>
              <a:rPr sz="2400" spc="-75" dirty="0">
                <a:solidFill>
                  <a:srgbClr val="404040"/>
                </a:solidFill>
                <a:latin typeface="Calibri"/>
                <a:cs typeface="Calibri"/>
              </a:rPr>
              <a:t> </a:t>
            </a:r>
            <a:r>
              <a:rPr sz="2400" dirty="0">
                <a:solidFill>
                  <a:srgbClr val="404040"/>
                </a:solidFill>
                <a:latin typeface="Calibri"/>
                <a:cs typeface="Calibri"/>
              </a:rPr>
              <a:t>and</a:t>
            </a:r>
            <a:r>
              <a:rPr sz="2400" spc="-65" dirty="0">
                <a:solidFill>
                  <a:srgbClr val="404040"/>
                </a:solidFill>
                <a:latin typeface="Calibri"/>
                <a:cs typeface="Calibri"/>
              </a:rPr>
              <a:t> </a:t>
            </a:r>
            <a:r>
              <a:rPr sz="2400" dirty="0">
                <a:solidFill>
                  <a:srgbClr val="404040"/>
                </a:solidFill>
                <a:latin typeface="Calibri"/>
                <a:cs typeface="Calibri"/>
              </a:rPr>
              <a:t>can</a:t>
            </a:r>
            <a:r>
              <a:rPr sz="2400" spc="-65" dirty="0">
                <a:solidFill>
                  <a:srgbClr val="404040"/>
                </a:solidFill>
                <a:latin typeface="Calibri"/>
                <a:cs typeface="Calibri"/>
              </a:rPr>
              <a:t> </a:t>
            </a:r>
            <a:r>
              <a:rPr sz="2400" dirty="0">
                <a:solidFill>
                  <a:srgbClr val="404040"/>
                </a:solidFill>
                <a:latin typeface="Calibri"/>
                <a:cs typeface="Calibri"/>
              </a:rPr>
              <a:t>cause</a:t>
            </a:r>
            <a:r>
              <a:rPr sz="2400" spc="-60" dirty="0">
                <a:solidFill>
                  <a:srgbClr val="404040"/>
                </a:solidFill>
                <a:latin typeface="Calibri"/>
                <a:cs typeface="Calibri"/>
              </a:rPr>
              <a:t> </a:t>
            </a:r>
            <a:r>
              <a:rPr sz="2400" spc="-10" dirty="0">
                <a:solidFill>
                  <a:srgbClr val="404040"/>
                </a:solidFill>
                <a:latin typeface="Calibri"/>
                <a:cs typeface="Calibri"/>
              </a:rPr>
              <a:t>varying </a:t>
            </a:r>
            <a:r>
              <a:rPr sz="2400" dirty="0">
                <a:solidFill>
                  <a:srgbClr val="404040"/>
                </a:solidFill>
                <a:latin typeface="Calibri"/>
                <a:cs typeface="Calibri"/>
              </a:rPr>
              <a:t>severity</a:t>
            </a:r>
            <a:r>
              <a:rPr sz="2400" spc="-65" dirty="0">
                <a:solidFill>
                  <a:srgbClr val="404040"/>
                </a:solidFill>
                <a:latin typeface="Calibri"/>
                <a:cs typeface="Calibri"/>
              </a:rPr>
              <a:t> </a:t>
            </a:r>
            <a:r>
              <a:rPr sz="2400" dirty="0">
                <a:solidFill>
                  <a:srgbClr val="404040"/>
                </a:solidFill>
                <a:latin typeface="Calibri"/>
                <a:cs typeface="Calibri"/>
              </a:rPr>
              <a:t>of</a:t>
            </a:r>
            <a:r>
              <a:rPr sz="2400" spc="-65" dirty="0">
                <a:solidFill>
                  <a:srgbClr val="404040"/>
                </a:solidFill>
                <a:latin typeface="Calibri"/>
                <a:cs typeface="Calibri"/>
              </a:rPr>
              <a:t> </a:t>
            </a:r>
            <a:r>
              <a:rPr sz="2400" dirty="0">
                <a:solidFill>
                  <a:srgbClr val="404040"/>
                </a:solidFill>
                <a:latin typeface="Calibri"/>
                <a:cs typeface="Calibri"/>
              </a:rPr>
              <a:t>tissue</a:t>
            </a:r>
            <a:r>
              <a:rPr sz="2400" spc="-65" dirty="0">
                <a:solidFill>
                  <a:srgbClr val="404040"/>
                </a:solidFill>
                <a:latin typeface="Calibri"/>
                <a:cs typeface="Calibri"/>
              </a:rPr>
              <a:t> </a:t>
            </a:r>
            <a:r>
              <a:rPr sz="2400" dirty="0">
                <a:solidFill>
                  <a:srgbClr val="404040"/>
                </a:solidFill>
                <a:latin typeface="Calibri"/>
                <a:cs typeface="Calibri"/>
              </a:rPr>
              <a:t>irritation.</a:t>
            </a:r>
            <a:r>
              <a:rPr sz="2400" spc="-95" dirty="0">
                <a:solidFill>
                  <a:srgbClr val="404040"/>
                </a:solidFill>
                <a:latin typeface="Calibri"/>
                <a:cs typeface="Calibri"/>
              </a:rPr>
              <a:t> </a:t>
            </a:r>
            <a:r>
              <a:rPr sz="2400" spc="-10" dirty="0">
                <a:solidFill>
                  <a:srgbClr val="404040"/>
                </a:solidFill>
                <a:latin typeface="Calibri"/>
                <a:cs typeface="Calibri"/>
              </a:rPr>
              <a:t>Hence, </a:t>
            </a:r>
            <a:r>
              <a:rPr sz="2400" dirty="0">
                <a:solidFill>
                  <a:srgbClr val="404040"/>
                </a:solidFill>
                <a:latin typeface="Calibri"/>
                <a:cs typeface="Calibri"/>
              </a:rPr>
              <a:t>catgut</a:t>
            </a:r>
            <a:r>
              <a:rPr sz="2400" spc="-55" dirty="0">
                <a:solidFill>
                  <a:srgbClr val="404040"/>
                </a:solidFill>
                <a:latin typeface="Calibri"/>
                <a:cs typeface="Calibri"/>
              </a:rPr>
              <a:t> </a:t>
            </a:r>
            <a:r>
              <a:rPr sz="2400" dirty="0">
                <a:solidFill>
                  <a:srgbClr val="404040"/>
                </a:solidFill>
                <a:latin typeface="Calibri"/>
                <a:cs typeface="Calibri"/>
              </a:rPr>
              <a:t>is</a:t>
            </a:r>
            <a:r>
              <a:rPr sz="2400" spc="-45" dirty="0">
                <a:solidFill>
                  <a:srgbClr val="404040"/>
                </a:solidFill>
                <a:latin typeface="Calibri"/>
                <a:cs typeface="Calibri"/>
              </a:rPr>
              <a:t> </a:t>
            </a:r>
            <a:r>
              <a:rPr sz="2400" dirty="0">
                <a:solidFill>
                  <a:srgbClr val="404040"/>
                </a:solidFill>
                <a:latin typeface="Calibri"/>
                <a:cs typeface="Calibri"/>
              </a:rPr>
              <a:t>seldom</a:t>
            </a:r>
            <a:r>
              <a:rPr sz="2400" spc="-25" dirty="0">
                <a:solidFill>
                  <a:srgbClr val="404040"/>
                </a:solidFill>
                <a:latin typeface="Calibri"/>
                <a:cs typeface="Calibri"/>
              </a:rPr>
              <a:t> </a:t>
            </a:r>
            <a:r>
              <a:rPr sz="2400" spc="-10" dirty="0">
                <a:solidFill>
                  <a:srgbClr val="404040"/>
                </a:solidFill>
                <a:latin typeface="Calibri"/>
                <a:cs typeface="Calibri"/>
              </a:rPr>
              <a:t>used.</a:t>
            </a:r>
            <a:endParaRPr sz="2400">
              <a:latin typeface="Calibri"/>
              <a:cs typeface="Calibri"/>
            </a:endParaRPr>
          </a:p>
          <a:p>
            <a:pPr marL="278130" marR="5080" indent="-265430" algn="just">
              <a:lnSpc>
                <a:spcPts val="2590"/>
              </a:lnSpc>
              <a:spcBef>
                <a:spcPts val="1035"/>
              </a:spcBef>
              <a:buFont typeface="Arial MT"/>
              <a:buChar char="•"/>
              <a:tabLst>
                <a:tab pos="279400" algn="l"/>
              </a:tabLst>
            </a:pPr>
            <a:r>
              <a:rPr sz="2400" spc="-10" dirty="0">
                <a:solidFill>
                  <a:srgbClr val="404040"/>
                </a:solidFill>
                <a:latin typeface="Calibri"/>
                <a:cs typeface="Calibri"/>
              </a:rPr>
              <a:t>Synthetic</a:t>
            </a:r>
            <a:r>
              <a:rPr sz="2400" spc="-90" dirty="0">
                <a:solidFill>
                  <a:srgbClr val="404040"/>
                </a:solidFill>
                <a:latin typeface="Calibri"/>
                <a:cs typeface="Calibri"/>
              </a:rPr>
              <a:t> </a:t>
            </a:r>
            <a:r>
              <a:rPr sz="2400" dirty="0">
                <a:solidFill>
                  <a:srgbClr val="404040"/>
                </a:solidFill>
                <a:latin typeface="Calibri"/>
                <a:cs typeface="Calibri"/>
              </a:rPr>
              <a:t>polymers</a:t>
            </a:r>
            <a:r>
              <a:rPr sz="2400" spc="-90" dirty="0">
                <a:solidFill>
                  <a:srgbClr val="404040"/>
                </a:solidFill>
                <a:latin typeface="Calibri"/>
                <a:cs typeface="Calibri"/>
              </a:rPr>
              <a:t> </a:t>
            </a:r>
            <a:r>
              <a:rPr sz="2400" dirty="0">
                <a:solidFill>
                  <a:srgbClr val="404040"/>
                </a:solidFill>
                <a:latin typeface="Calibri"/>
                <a:cs typeface="Calibri"/>
              </a:rPr>
              <a:t>are</a:t>
            </a:r>
            <a:r>
              <a:rPr sz="2400" spc="-65" dirty="0">
                <a:solidFill>
                  <a:srgbClr val="404040"/>
                </a:solidFill>
                <a:latin typeface="Calibri"/>
                <a:cs typeface="Calibri"/>
              </a:rPr>
              <a:t> </a:t>
            </a:r>
            <a:r>
              <a:rPr sz="2400" dirty="0">
                <a:solidFill>
                  <a:srgbClr val="404040"/>
                </a:solidFill>
                <a:latin typeface="Calibri"/>
                <a:cs typeface="Calibri"/>
              </a:rPr>
              <a:t>degraded</a:t>
            </a:r>
            <a:r>
              <a:rPr sz="2400" spc="-65" dirty="0">
                <a:solidFill>
                  <a:srgbClr val="404040"/>
                </a:solidFill>
                <a:latin typeface="Calibri"/>
                <a:cs typeface="Calibri"/>
              </a:rPr>
              <a:t> </a:t>
            </a:r>
            <a:r>
              <a:rPr sz="2400" spc="-25" dirty="0">
                <a:solidFill>
                  <a:srgbClr val="404040"/>
                </a:solidFill>
                <a:latin typeface="Calibri"/>
                <a:cs typeface="Calibri"/>
              </a:rPr>
              <a:t>by 	</a:t>
            </a:r>
            <a:r>
              <a:rPr sz="2400" b="1" spc="-10" dirty="0">
                <a:solidFill>
                  <a:srgbClr val="404040"/>
                </a:solidFill>
                <a:latin typeface="Calibri"/>
                <a:cs typeface="Calibri"/>
              </a:rPr>
              <a:t>hydrolysis</a:t>
            </a:r>
            <a:r>
              <a:rPr sz="2400" spc="-10" dirty="0">
                <a:solidFill>
                  <a:srgbClr val="404040"/>
                </a:solidFill>
                <a:latin typeface="Calibri"/>
                <a:cs typeface="Calibri"/>
              </a:rPr>
              <a:t>.</a:t>
            </a:r>
            <a:r>
              <a:rPr sz="2400" spc="-75" dirty="0">
                <a:solidFill>
                  <a:srgbClr val="404040"/>
                </a:solidFill>
                <a:latin typeface="Calibri"/>
                <a:cs typeface="Calibri"/>
              </a:rPr>
              <a:t> </a:t>
            </a:r>
            <a:r>
              <a:rPr sz="2400" dirty="0">
                <a:solidFill>
                  <a:srgbClr val="404040"/>
                </a:solidFill>
                <a:latin typeface="Calibri"/>
                <a:cs typeface="Calibri"/>
              </a:rPr>
              <a:t>Their</a:t>
            </a:r>
            <a:r>
              <a:rPr sz="2400" spc="-40" dirty="0">
                <a:solidFill>
                  <a:srgbClr val="404040"/>
                </a:solidFill>
                <a:latin typeface="Calibri"/>
                <a:cs typeface="Calibri"/>
              </a:rPr>
              <a:t> </a:t>
            </a:r>
            <a:r>
              <a:rPr sz="2400" dirty="0">
                <a:solidFill>
                  <a:srgbClr val="404040"/>
                </a:solidFill>
                <a:latin typeface="Calibri"/>
                <a:cs typeface="Calibri"/>
              </a:rPr>
              <a:t>in</a:t>
            </a:r>
            <a:r>
              <a:rPr sz="2400" spc="-50" dirty="0">
                <a:solidFill>
                  <a:srgbClr val="404040"/>
                </a:solidFill>
                <a:latin typeface="Calibri"/>
                <a:cs typeface="Calibri"/>
              </a:rPr>
              <a:t> </a:t>
            </a:r>
            <a:r>
              <a:rPr sz="2400" dirty="0">
                <a:solidFill>
                  <a:srgbClr val="404040"/>
                </a:solidFill>
                <a:latin typeface="Calibri"/>
                <a:cs typeface="Calibri"/>
              </a:rPr>
              <a:t>vivo</a:t>
            </a:r>
            <a:r>
              <a:rPr sz="2400" spc="-50" dirty="0">
                <a:solidFill>
                  <a:srgbClr val="404040"/>
                </a:solidFill>
                <a:latin typeface="Calibri"/>
                <a:cs typeface="Calibri"/>
              </a:rPr>
              <a:t> </a:t>
            </a:r>
            <a:r>
              <a:rPr sz="2400" spc="-10" dirty="0">
                <a:solidFill>
                  <a:srgbClr val="404040"/>
                </a:solidFill>
                <a:latin typeface="Calibri"/>
                <a:cs typeface="Calibri"/>
              </a:rPr>
              <a:t>degradation 	</a:t>
            </a:r>
            <a:r>
              <a:rPr sz="2400" dirty="0">
                <a:solidFill>
                  <a:srgbClr val="404040"/>
                </a:solidFill>
                <a:latin typeface="Calibri"/>
                <a:cs typeface="Calibri"/>
              </a:rPr>
              <a:t>process</a:t>
            </a:r>
            <a:r>
              <a:rPr sz="2400" spc="-65" dirty="0">
                <a:solidFill>
                  <a:srgbClr val="404040"/>
                </a:solidFill>
                <a:latin typeface="Calibri"/>
                <a:cs typeface="Calibri"/>
              </a:rPr>
              <a:t> </a:t>
            </a:r>
            <a:r>
              <a:rPr sz="2400" dirty="0">
                <a:solidFill>
                  <a:srgbClr val="404040"/>
                </a:solidFill>
                <a:latin typeface="Calibri"/>
                <a:cs typeface="Calibri"/>
              </a:rPr>
              <a:t>is</a:t>
            </a:r>
            <a:r>
              <a:rPr sz="2400" spc="-60" dirty="0">
                <a:solidFill>
                  <a:srgbClr val="404040"/>
                </a:solidFill>
                <a:latin typeface="Calibri"/>
                <a:cs typeface="Calibri"/>
              </a:rPr>
              <a:t> </a:t>
            </a:r>
            <a:r>
              <a:rPr sz="2400" dirty="0">
                <a:solidFill>
                  <a:srgbClr val="404040"/>
                </a:solidFill>
                <a:latin typeface="Calibri"/>
                <a:cs typeface="Calibri"/>
              </a:rPr>
              <a:t>more</a:t>
            </a:r>
            <a:r>
              <a:rPr sz="2400" spc="-50" dirty="0">
                <a:solidFill>
                  <a:srgbClr val="404040"/>
                </a:solidFill>
                <a:latin typeface="Calibri"/>
                <a:cs typeface="Calibri"/>
              </a:rPr>
              <a:t> </a:t>
            </a:r>
            <a:r>
              <a:rPr sz="2400" spc="-10" dirty="0">
                <a:solidFill>
                  <a:srgbClr val="404040"/>
                </a:solidFill>
                <a:latin typeface="Calibri"/>
                <a:cs typeface="Calibri"/>
              </a:rPr>
              <a:t>predictable.</a:t>
            </a:r>
            <a:endParaRPr sz="2400">
              <a:latin typeface="Calibri"/>
              <a:cs typeface="Calibri"/>
            </a:endParaRPr>
          </a:p>
        </p:txBody>
      </p:sp>
      <p:sp>
        <p:nvSpPr>
          <p:cNvPr id="15" name="object 15"/>
          <p:cNvSpPr txBox="1">
            <a:spLocks noGrp="1"/>
          </p:cNvSpPr>
          <p:nvPr>
            <p:ph type="sldNum" sz="quarter" idx="7"/>
          </p:nvPr>
        </p:nvSpPr>
        <p:spPr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38100">
              <a:lnSpc>
                <a:spcPts val="1045"/>
              </a:lnSpc>
            </a:pPr>
            <a:fld id="{81D60167-4931-47E6-BA6A-407CBD079E47}" type="slidenum">
              <a:rPr spc="-25" dirty="0"/>
              <a:t>27</a:t>
            </a:fld>
            <a:endParaRPr spc="-25" dirty="0"/>
          </a:p>
        </p:txBody>
      </p:sp>
    </p:spTree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0" y="0"/>
            <a:ext cx="12192000" cy="6858000"/>
          </a:xfrm>
          <a:custGeom>
            <a:avLst/>
            <a:gdLst/>
            <a:ahLst/>
            <a:cxnLst/>
            <a:rect l="l" t="t" r="r" b="b"/>
            <a:pathLst>
              <a:path w="12192000" h="6858000">
                <a:moveTo>
                  <a:pt x="12192000" y="0"/>
                </a:moveTo>
                <a:lnTo>
                  <a:pt x="0" y="0"/>
                </a:lnTo>
                <a:lnTo>
                  <a:pt x="0" y="6858000"/>
                </a:lnTo>
                <a:lnTo>
                  <a:pt x="12192000" y="6858000"/>
                </a:lnTo>
                <a:lnTo>
                  <a:pt x="12192000" y="0"/>
                </a:lnTo>
                <a:close/>
              </a:path>
            </a:pathLst>
          </a:custGeom>
          <a:solidFill>
            <a:srgbClr val="20405C"/>
          </a:solidFill>
        </p:spPr>
        <p:txBody>
          <a:bodyPr wrap="square" lIns="0" tIns="0" rIns="0" bIns="0" rtlCol="0"/>
          <a:lstStyle/>
          <a:p>
            <a:endParaRPr/>
          </a:p>
        </p:txBody>
      </p:sp>
      <p:grpSp>
        <p:nvGrpSpPr>
          <p:cNvPr id="3" name="object 3"/>
          <p:cNvGrpSpPr/>
          <p:nvPr/>
        </p:nvGrpSpPr>
        <p:grpSpPr>
          <a:xfrm>
            <a:off x="6134100" y="12699"/>
            <a:ext cx="6057900" cy="6845300"/>
            <a:chOff x="6134100" y="12699"/>
            <a:chExt cx="6057900" cy="6845300"/>
          </a:xfrm>
        </p:grpSpPr>
        <p:pic>
          <p:nvPicPr>
            <p:cNvPr id="4" name="object 4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10754867" y="6359652"/>
              <a:ext cx="880872" cy="339852"/>
            </a:xfrm>
            <a:prstGeom prst="rect">
              <a:avLst/>
            </a:prstGeom>
          </p:spPr>
        </p:pic>
        <p:pic>
          <p:nvPicPr>
            <p:cNvPr id="5" name="object 5"/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6134100" y="12699"/>
              <a:ext cx="6057900" cy="6845300"/>
            </a:xfrm>
            <a:prstGeom prst="rect">
              <a:avLst/>
            </a:prstGeom>
          </p:spPr>
        </p:pic>
        <p:pic>
          <p:nvPicPr>
            <p:cNvPr id="6" name="object 6"/>
            <p:cNvPicPr/>
            <p:nvPr/>
          </p:nvPicPr>
          <p:blipFill>
            <a:blip r:embed="rId4" cstate="print"/>
            <a:stretch>
              <a:fillRect/>
            </a:stretch>
          </p:blipFill>
          <p:spPr>
            <a:xfrm>
              <a:off x="10754867" y="6359652"/>
              <a:ext cx="880872" cy="339852"/>
            </a:xfrm>
            <a:prstGeom prst="rect">
              <a:avLst/>
            </a:prstGeom>
          </p:spPr>
        </p:pic>
        <p:pic>
          <p:nvPicPr>
            <p:cNvPr id="7" name="object 7"/>
            <p:cNvPicPr/>
            <p:nvPr/>
          </p:nvPicPr>
          <p:blipFill>
            <a:blip r:embed="rId5" cstate="print"/>
            <a:stretch>
              <a:fillRect/>
            </a:stretch>
          </p:blipFill>
          <p:spPr>
            <a:xfrm>
              <a:off x="10773155" y="6376415"/>
              <a:ext cx="1237488" cy="333756"/>
            </a:xfrm>
            <a:prstGeom prst="rect">
              <a:avLst/>
            </a:prstGeom>
          </p:spPr>
        </p:pic>
        <p:sp>
          <p:nvSpPr>
            <p:cNvPr id="8" name="object 8"/>
            <p:cNvSpPr/>
            <p:nvPr/>
          </p:nvSpPr>
          <p:spPr>
            <a:xfrm>
              <a:off x="11728703" y="6385559"/>
              <a:ext cx="288290" cy="288290"/>
            </a:xfrm>
            <a:custGeom>
              <a:avLst/>
              <a:gdLst/>
              <a:ahLst/>
              <a:cxnLst/>
              <a:rect l="l" t="t" r="r" b="b"/>
              <a:pathLst>
                <a:path w="288290" h="288290">
                  <a:moveTo>
                    <a:pt x="144018" y="0"/>
                  </a:moveTo>
                  <a:lnTo>
                    <a:pt x="98511" y="7342"/>
                  </a:lnTo>
                  <a:lnTo>
                    <a:pt x="58978" y="27786"/>
                  </a:lnTo>
                  <a:lnTo>
                    <a:pt x="27797" y="58962"/>
                  </a:lnTo>
                  <a:lnTo>
                    <a:pt x="7345" y="98496"/>
                  </a:lnTo>
                  <a:lnTo>
                    <a:pt x="0" y="144017"/>
                  </a:lnTo>
                  <a:lnTo>
                    <a:pt x="7345" y="189539"/>
                  </a:lnTo>
                  <a:lnTo>
                    <a:pt x="27797" y="229073"/>
                  </a:lnTo>
                  <a:lnTo>
                    <a:pt x="58978" y="260249"/>
                  </a:lnTo>
                  <a:lnTo>
                    <a:pt x="98511" y="280693"/>
                  </a:lnTo>
                  <a:lnTo>
                    <a:pt x="144018" y="288035"/>
                  </a:lnTo>
                  <a:lnTo>
                    <a:pt x="189524" y="280693"/>
                  </a:lnTo>
                  <a:lnTo>
                    <a:pt x="229057" y="260249"/>
                  </a:lnTo>
                  <a:lnTo>
                    <a:pt x="260238" y="229073"/>
                  </a:lnTo>
                  <a:lnTo>
                    <a:pt x="280690" y="189539"/>
                  </a:lnTo>
                  <a:lnTo>
                    <a:pt x="288036" y="144017"/>
                  </a:lnTo>
                  <a:lnTo>
                    <a:pt x="280690" y="98496"/>
                  </a:lnTo>
                  <a:lnTo>
                    <a:pt x="260238" y="58962"/>
                  </a:lnTo>
                  <a:lnTo>
                    <a:pt x="229057" y="27786"/>
                  </a:lnTo>
                  <a:lnTo>
                    <a:pt x="189524" y="7342"/>
                  </a:lnTo>
                  <a:lnTo>
                    <a:pt x="144018" y="0"/>
                  </a:lnTo>
                  <a:close/>
                </a:path>
              </a:pathLst>
            </a:custGeom>
            <a:solidFill>
              <a:srgbClr val="0000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9" name="object 9"/>
          <p:cNvSpPr txBox="1">
            <a:spLocks noGrp="1"/>
          </p:cNvSpPr>
          <p:nvPr>
            <p:ph type="title"/>
          </p:nvPr>
        </p:nvSpPr>
        <p:spPr>
          <a:xfrm>
            <a:off x="9375140" y="2142871"/>
            <a:ext cx="2379345" cy="1328420"/>
          </a:xfrm>
          <a:prstGeom prst="rect">
            <a:avLst/>
          </a:prstGeom>
        </p:spPr>
        <p:txBody>
          <a:bodyPr vert="horz" wrap="square" lIns="0" tIns="90170" rIns="0" bIns="0" rtlCol="0">
            <a:spAutoFit/>
          </a:bodyPr>
          <a:lstStyle/>
          <a:p>
            <a:pPr marL="12700" marR="5080" indent="109220">
              <a:lnSpc>
                <a:spcPts val="4860"/>
              </a:lnSpc>
              <a:spcBef>
                <a:spcPts val="710"/>
              </a:spcBef>
            </a:pPr>
            <a:r>
              <a:rPr sz="4500" spc="-150" dirty="0">
                <a:solidFill>
                  <a:srgbClr val="FFFFFF"/>
                </a:solidFill>
              </a:rPr>
              <a:t>Biological Behaviour</a:t>
            </a:r>
            <a:endParaRPr sz="4500"/>
          </a:p>
        </p:txBody>
      </p:sp>
      <p:sp>
        <p:nvSpPr>
          <p:cNvPr id="12" name="object 12"/>
          <p:cNvSpPr txBox="1">
            <a:spLocks noGrp="1"/>
          </p:cNvSpPr>
          <p:nvPr>
            <p:ph type="sldNum" sz="quarter" idx="7"/>
          </p:nvPr>
        </p:nvSpPr>
        <p:spPr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38100">
              <a:lnSpc>
                <a:spcPts val="1045"/>
              </a:lnSpc>
            </a:pPr>
            <a:fld id="{81D60167-4931-47E6-BA6A-407CBD079E47}" type="slidenum">
              <a:rPr spc="-25" dirty="0"/>
              <a:t>28</a:t>
            </a:fld>
            <a:endParaRPr spc="-25" dirty="0"/>
          </a:p>
        </p:txBody>
      </p:sp>
      <p:sp>
        <p:nvSpPr>
          <p:cNvPr id="10" name="object 10"/>
          <p:cNvSpPr txBox="1"/>
          <p:nvPr/>
        </p:nvSpPr>
        <p:spPr>
          <a:xfrm>
            <a:off x="8964930" y="3667125"/>
            <a:ext cx="2770505" cy="39116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2400" dirty="0">
                <a:solidFill>
                  <a:srgbClr val="FFFFFF"/>
                </a:solidFill>
                <a:latin typeface="Calibri"/>
                <a:cs typeface="Calibri"/>
              </a:rPr>
              <a:t>Proteolytic,</a:t>
            </a:r>
            <a:r>
              <a:rPr sz="2400" spc="-135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2400" spc="-10" dirty="0">
                <a:solidFill>
                  <a:srgbClr val="FFFFFF"/>
                </a:solidFill>
                <a:latin typeface="Calibri"/>
                <a:cs typeface="Calibri"/>
              </a:rPr>
              <a:t>Hydrolytic</a:t>
            </a:r>
            <a:endParaRPr sz="2400">
              <a:latin typeface="Calibri"/>
              <a:cs typeface="Calibri"/>
            </a:endParaRPr>
          </a:p>
        </p:txBody>
      </p:sp>
      <p:sp>
        <p:nvSpPr>
          <p:cNvPr id="11" name="object 11"/>
          <p:cNvSpPr txBox="1"/>
          <p:nvPr/>
        </p:nvSpPr>
        <p:spPr>
          <a:xfrm>
            <a:off x="408305" y="730631"/>
            <a:ext cx="5899785" cy="2824480"/>
          </a:xfrm>
          <a:prstGeom prst="rect">
            <a:avLst/>
          </a:prstGeom>
        </p:spPr>
        <p:txBody>
          <a:bodyPr vert="horz" wrap="square" lIns="0" tIns="48895" rIns="0" bIns="0" rtlCol="0">
            <a:spAutoFit/>
          </a:bodyPr>
          <a:lstStyle/>
          <a:p>
            <a:pPr marL="279400" marR="5080" indent="-266700">
              <a:lnSpc>
                <a:spcPct val="90000"/>
              </a:lnSpc>
              <a:spcBef>
                <a:spcPts val="385"/>
              </a:spcBef>
              <a:buFont typeface="Arial MT"/>
              <a:buChar char="•"/>
              <a:tabLst>
                <a:tab pos="279400" algn="l"/>
              </a:tabLst>
            </a:pPr>
            <a:r>
              <a:rPr sz="2400" spc="-10" dirty="0">
                <a:solidFill>
                  <a:srgbClr val="FFFFFF"/>
                </a:solidFill>
                <a:latin typeface="Calibri"/>
                <a:cs typeface="Calibri"/>
              </a:rPr>
              <a:t>Evidence</a:t>
            </a:r>
            <a:r>
              <a:rPr sz="2400" spc="-55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2400" dirty="0">
                <a:solidFill>
                  <a:srgbClr val="FFFFFF"/>
                </a:solidFill>
                <a:latin typeface="Calibri"/>
                <a:cs typeface="Calibri"/>
              </a:rPr>
              <a:t>indicates</a:t>
            </a:r>
            <a:r>
              <a:rPr sz="2400" spc="-70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2400" dirty="0">
                <a:solidFill>
                  <a:srgbClr val="FFFFFF"/>
                </a:solidFill>
                <a:latin typeface="Calibri"/>
                <a:cs typeface="Calibri"/>
              </a:rPr>
              <a:t>that</a:t>
            </a:r>
            <a:r>
              <a:rPr sz="2400" spc="-60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2400" dirty="0">
                <a:solidFill>
                  <a:srgbClr val="FFFFFF"/>
                </a:solidFill>
                <a:latin typeface="Calibri"/>
                <a:cs typeface="Calibri"/>
              </a:rPr>
              <a:t>cancer</a:t>
            </a:r>
            <a:r>
              <a:rPr sz="2400" spc="-75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2400" dirty="0">
                <a:solidFill>
                  <a:srgbClr val="FFFFFF"/>
                </a:solidFill>
                <a:latin typeface="Calibri"/>
                <a:cs typeface="Calibri"/>
              </a:rPr>
              <a:t>cells</a:t>
            </a:r>
            <a:r>
              <a:rPr sz="2400" spc="-75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2400" spc="-10" dirty="0">
                <a:solidFill>
                  <a:srgbClr val="FFFFFF"/>
                </a:solidFill>
                <a:latin typeface="Calibri"/>
                <a:cs typeface="Calibri"/>
              </a:rPr>
              <a:t>migrate </a:t>
            </a:r>
            <a:r>
              <a:rPr sz="2400" dirty="0">
                <a:solidFill>
                  <a:srgbClr val="FFFFFF"/>
                </a:solidFill>
                <a:latin typeface="Calibri"/>
                <a:cs typeface="Calibri"/>
              </a:rPr>
              <a:t>to</a:t>
            </a:r>
            <a:r>
              <a:rPr sz="2400" spc="-80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2400" dirty="0">
                <a:solidFill>
                  <a:srgbClr val="FFFFFF"/>
                </a:solidFill>
                <a:latin typeface="Calibri"/>
                <a:cs typeface="Calibri"/>
              </a:rPr>
              <a:t>sites</a:t>
            </a:r>
            <a:r>
              <a:rPr sz="2400" spc="-80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2400" dirty="0">
                <a:solidFill>
                  <a:srgbClr val="FFFFFF"/>
                </a:solidFill>
                <a:latin typeface="Calibri"/>
                <a:cs typeface="Calibri"/>
              </a:rPr>
              <a:t>where</a:t>
            </a:r>
            <a:r>
              <a:rPr sz="2400" spc="-70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2400" dirty="0">
                <a:solidFill>
                  <a:srgbClr val="FFFFFF"/>
                </a:solidFill>
                <a:latin typeface="Calibri"/>
                <a:cs typeface="Calibri"/>
              </a:rPr>
              <a:t>sutures</a:t>
            </a:r>
            <a:r>
              <a:rPr sz="2400" spc="-75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2400" dirty="0">
                <a:solidFill>
                  <a:srgbClr val="FFFFFF"/>
                </a:solidFill>
                <a:latin typeface="Calibri"/>
                <a:cs typeface="Calibri"/>
              </a:rPr>
              <a:t>persist</a:t>
            </a:r>
            <a:r>
              <a:rPr sz="2400" spc="-80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2400" spc="-10" dirty="0">
                <a:solidFill>
                  <a:srgbClr val="FFFFFF"/>
                </a:solidFill>
                <a:latin typeface="Calibri"/>
                <a:cs typeface="Calibri"/>
              </a:rPr>
              <a:t>therefore synthetic</a:t>
            </a:r>
            <a:r>
              <a:rPr sz="2400" spc="-55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2400" dirty="0">
                <a:solidFill>
                  <a:srgbClr val="FFFFFF"/>
                </a:solidFill>
                <a:latin typeface="Calibri"/>
                <a:cs typeface="Calibri"/>
              </a:rPr>
              <a:t>sutures</a:t>
            </a:r>
            <a:r>
              <a:rPr sz="2400" spc="-45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2400" dirty="0">
                <a:solidFill>
                  <a:srgbClr val="FFFFFF"/>
                </a:solidFill>
                <a:latin typeface="Calibri"/>
                <a:cs typeface="Calibri"/>
              </a:rPr>
              <a:t>may</a:t>
            </a:r>
            <a:r>
              <a:rPr sz="2400" spc="-60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2400" dirty="0">
                <a:solidFill>
                  <a:srgbClr val="FFFFFF"/>
                </a:solidFill>
                <a:latin typeface="Calibri"/>
                <a:cs typeface="Calibri"/>
              </a:rPr>
              <a:t>be</a:t>
            </a:r>
            <a:r>
              <a:rPr sz="2400" spc="-45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2400" dirty="0">
                <a:solidFill>
                  <a:srgbClr val="FFFFFF"/>
                </a:solidFill>
                <a:latin typeface="Calibri"/>
                <a:cs typeface="Calibri"/>
              </a:rPr>
              <a:t>less</a:t>
            </a:r>
            <a:r>
              <a:rPr sz="2400" spc="-40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2400" spc="-10" dirty="0">
                <a:solidFill>
                  <a:srgbClr val="FFFFFF"/>
                </a:solidFill>
                <a:latin typeface="Calibri"/>
                <a:cs typeface="Calibri"/>
              </a:rPr>
              <a:t>carcinogenic</a:t>
            </a:r>
            <a:r>
              <a:rPr sz="2400" spc="-70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2400" spc="-25" dirty="0">
                <a:solidFill>
                  <a:srgbClr val="FFFFFF"/>
                </a:solidFill>
                <a:latin typeface="Calibri"/>
                <a:cs typeface="Calibri"/>
              </a:rPr>
              <a:t>on </a:t>
            </a:r>
            <a:r>
              <a:rPr sz="2400" dirty="0">
                <a:solidFill>
                  <a:srgbClr val="FFFFFF"/>
                </a:solidFill>
                <a:latin typeface="Calibri"/>
                <a:cs typeface="Calibri"/>
              </a:rPr>
              <a:t>account</a:t>
            </a:r>
            <a:r>
              <a:rPr sz="2400" spc="-50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2400" dirty="0">
                <a:solidFill>
                  <a:srgbClr val="FFFFFF"/>
                </a:solidFill>
                <a:latin typeface="Calibri"/>
                <a:cs typeface="Calibri"/>
              </a:rPr>
              <a:t>of</a:t>
            </a:r>
            <a:r>
              <a:rPr sz="2400" spc="-40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2400" dirty="0">
                <a:solidFill>
                  <a:srgbClr val="FFFFFF"/>
                </a:solidFill>
                <a:latin typeface="Calibri"/>
                <a:cs typeface="Calibri"/>
              </a:rPr>
              <a:t>more</a:t>
            </a:r>
            <a:r>
              <a:rPr sz="2400" spc="-45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2400" spc="-10" dirty="0">
                <a:solidFill>
                  <a:srgbClr val="FFFFFF"/>
                </a:solidFill>
                <a:latin typeface="Calibri"/>
                <a:cs typeface="Calibri"/>
              </a:rPr>
              <a:t>predictability</a:t>
            </a:r>
            <a:r>
              <a:rPr sz="2400" spc="-50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2400" dirty="0">
                <a:solidFill>
                  <a:srgbClr val="FFFFFF"/>
                </a:solidFill>
                <a:latin typeface="Calibri"/>
                <a:cs typeface="Calibri"/>
              </a:rPr>
              <a:t>and</a:t>
            </a:r>
            <a:r>
              <a:rPr sz="2400" spc="-40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2400" dirty="0">
                <a:solidFill>
                  <a:srgbClr val="FFFFFF"/>
                </a:solidFill>
                <a:latin typeface="Calibri"/>
                <a:cs typeface="Calibri"/>
              </a:rPr>
              <a:t>less</a:t>
            </a:r>
            <a:r>
              <a:rPr sz="2400" spc="-40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2400" spc="-10" dirty="0">
                <a:solidFill>
                  <a:srgbClr val="FFFFFF"/>
                </a:solidFill>
                <a:latin typeface="Calibri"/>
                <a:cs typeface="Calibri"/>
              </a:rPr>
              <a:t>tissue reaction.</a:t>
            </a:r>
            <a:endParaRPr sz="2400" dirty="0">
              <a:latin typeface="Calibri"/>
              <a:cs typeface="Calibri"/>
            </a:endParaRPr>
          </a:p>
          <a:p>
            <a:pPr marL="279400" marR="41275" indent="-266700">
              <a:lnSpc>
                <a:spcPct val="90000"/>
              </a:lnSpc>
              <a:spcBef>
                <a:spcPts val="1010"/>
              </a:spcBef>
              <a:buFont typeface="Arial MT"/>
              <a:buChar char="•"/>
              <a:tabLst>
                <a:tab pos="279400" algn="l"/>
              </a:tabLst>
            </a:pPr>
            <a:r>
              <a:rPr sz="2400" dirty="0">
                <a:solidFill>
                  <a:srgbClr val="FFFFFF"/>
                </a:solidFill>
                <a:latin typeface="Calibri"/>
                <a:cs typeface="Calibri"/>
              </a:rPr>
              <a:t>Catgut</a:t>
            </a:r>
            <a:r>
              <a:rPr sz="2400" spc="-85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2400" dirty="0">
                <a:solidFill>
                  <a:srgbClr val="FFFFFF"/>
                </a:solidFill>
                <a:latin typeface="Calibri"/>
                <a:cs typeface="Calibri"/>
              </a:rPr>
              <a:t>has</a:t>
            </a:r>
            <a:r>
              <a:rPr sz="2400" spc="-60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2400" dirty="0">
                <a:solidFill>
                  <a:srgbClr val="FFFFFF"/>
                </a:solidFill>
                <a:latin typeface="Calibri"/>
                <a:cs typeface="Calibri"/>
              </a:rPr>
              <a:t>been</a:t>
            </a:r>
            <a:r>
              <a:rPr sz="2400" spc="-60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2400" dirty="0">
                <a:solidFill>
                  <a:srgbClr val="FFFFFF"/>
                </a:solidFill>
                <a:latin typeface="Calibri"/>
                <a:cs typeface="Calibri"/>
              </a:rPr>
              <a:t>banned</a:t>
            </a:r>
            <a:r>
              <a:rPr sz="2400" spc="-45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2400" dirty="0">
                <a:solidFill>
                  <a:srgbClr val="FFFFFF"/>
                </a:solidFill>
                <a:latin typeface="Calibri"/>
                <a:cs typeface="Calibri"/>
              </a:rPr>
              <a:t>in</a:t>
            </a:r>
            <a:r>
              <a:rPr sz="2400" spc="-60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2400" dirty="0">
                <a:solidFill>
                  <a:srgbClr val="FFFFFF"/>
                </a:solidFill>
                <a:latin typeface="Calibri"/>
                <a:cs typeface="Calibri"/>
              </a:rPr>
              <a:t>Europe</a:t>
            </a:r>
            <a:r>
              <a:rPr sz="2400" spc="-55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2400" dirty="0">
                <a:solidFill>
                  <a:srgbClr val="FFFFFF"/>
                </a:solidFill>
                <a:latin typeface="Calibri"/>
                <a:cs typeface="Calibri"/>
              </a:rPr>
              <a:t>and</a:t>
            </a:r>
            <a:r>
              <a:rPr sz="2400" spc="-60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2400" spc="-10" dirty="0">
                <a:solidFill>
                  <a:srgbClr val="FFFFFF"/>
                </a:solidFill>
                <a:latin typeface="Calibri"/>
                <a:cs typeface="Calibri"/>
              </a:rPr>
              <a:t>Japan </a:t>
            </a:r>
            <a:r>
              <a:rPr sz="2400" dirty="0">
                <a:solidFill>
                  <a:srgbClr val="FFFFFF"/>
                </a:solidFill>
                <a:latin typeface="Calibri"/>
                <a:cs typeface="Calibri"/>
              </a:rPr>
              <a:t>on</a:t>
            </a:r>
            <a:r>
              <a:rPr sz="2400" spc="-50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2400" dirty="0">
                <a:solidFill>
                  <a:srgbClr val="FFFFFF"/>
                </a:solidFill>
                <a:latin typeface="Calibri"/>
                <a:cs typeface="Calibri"/>
              </a:rPr>
              <a:t>account</a:t>
            </a:r>
            <a:r>
              <a:rPr sz="2400" spc="-55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2400" dirty="0">
                <a:solidFill>
                  <a:srgbClr val="FFFFFF"/>
                </a:solidFill>
                <a:latin typeface="Calibri"/>
                <a:cs typeface="Calibri"/>
              </a:rPr>
              <a:t>of</a:t>
            </a:r>
            <a:r>
              <a:rPr sz="2400" spc="-40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2400" spc="-10" dirty="0">
                <a:solidFill>
                  <a:srgbClr val="FFFFFF"/>
                </a:solidFill>
                <a:latin typeface="Calibri"/>
                <a:cs typeface="Calibri"/>
              </a:rPr>
              <a:t>fears</a:t>
            </a:r>
            <a:r>
              <a:rPr sz="2400" spc="-55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2400" dirty="0">
                <a:solidFill>
                  <a:srgbClr val="FFFFFF"/>
                </a:solidFill>
                <a:latin typeface="Calibri"/>
                <a:cs typeface="Calibri"/>
              </a:rPr>
              <a:t>that</a:t>
            </a:r>
            <a:r>
              <a:rPr sz="2400" spc="-35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2400" dirty="0">
                <a:solidFill>
                  <a:srgbClr val="FFFFFF"/>
                </a:solidFill>
                <a:latin typeface="Calibri"/>
                <a:cs typeface="Calibri"/>
              </a:rPr>
              <a:t>it</a:t>
            </a:r>
            <a:r>
              <a:rPr sz="2400" spc="-55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2400" dirty="0">
                <a:solidFill>
                  <a:srgbClr val="FFFFFF"/>
                </a:solidFill>
                <a:latin typeface="Calibri"/>
                <a:cs typeface="Calibri"/>
              </a:rPr>
              <a:t>may</a:t>
            </a:r>
            <a:r>
              <a:rPr sz="2400" spc="-60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2400" spc="-10" dirty="0">
                <a:solidFill>
                  <a:srgbClr val="FFFFFF"/>
                </a:solidFill>
                <a:latin typeface="Calibri"/>
                <a:cs typeface="Calibri"/>
              </a:rPr>
              <a:t>transmit </a:t>
            </a:r>
            <a:r>
              <a:rPr sz="2400" dirty="0">
                <a:solidFill>
                  <a:srgbClr val="FFFFFF"/>
                </a:solidFill>
                <a:latin typeface="Calibri"/>
                <a:cs typeface="Calibri"/>
              </a:rPr>
              <a:t>bovine</a:t>
            </a:r>
            <a:r>
              <a:rPr sz="2400" spc="-95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2400" dirty="0">
                <a:solidFill>
                  <a:srgbClr val="FFFFFF"/>
                </a:solidFill>
                <a:latin typeface="Calibri"/>
                <a:cs typeface="Calibri"/>
              </a:rPr>
              <a:t>spongiform</a:t>
            </a:r>
            <a:r>
              <a:rPr sz="2400" spc="-95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2400" spc="-10" dirty="0">
                <a:solidFill>
                  <a:srgbClr val="FFFFFF"/>
                </a:solidFill>
                <a:latin typeface="Calibri"/>
                <a:cs typeface="Calibri"/>
              </a:rPr>
              <a:t>encephalopathy.</a:t>
            </a:r>
            <a:endParaRPr sz="2400" dirty="0">
              <a:latin typeface="Calibri"/>
              <a:cs typeface="Calibri"/>
            </a:endParaRPr>
          </a:p>
        </p:txBody>
      </p:sp>
    </p:spTree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object 2"/>
          <p:cNvGrpSpPr/>
          <p:nvPr/>
        </p:nvGrpSpPr>
        <p:grpSpPr>
          <a:xfrm>
            <a:off x="0" y="0"/>
            <a:ext cx="12192000" cy="6858000"/>
            <a:chOff x="0" y="0"/>
            <a:chExt cx="12192000" cy="6858000"/>
          </a:xfrm>
        </p:grpSpPr>
        <p:pic>
          <p:nvPicPr>
            <p:cNvPr id="3" name="object 3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0" y="0"/>
              <a:ext cx="12192000" cy="6858000"/>
            </a:xfrm>
            <a:prstGeom prst="rect">
              <a:avLst/>
            </a:prstGeom>
          </p:spPr>
        </p:pic>
        <p:pic>
          <p:nvPicPr>
            <p:cNvPr id="4" name="object 4"/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10754868" y="6359652"/>
              <a:ext cx="880872" cy="339852"/>
            </a:xfrm>
            <a:prstGeom prst="rect">
              <a:avLst/>
            </a:prstGeom>
          </p:spPr>
        </p:pic>
        <p:pic>
          <p:nvPicPr>
            <p:cNvPr id="5" name="object 5"/>
            <p:cNvPicPr/>
            <p:nvPr/>
          </p:nvPicPr>
          <p:blipFill>
            <a:blip r:embed="rId4" cstate="print"/>
            <a:stretch>
              <a:fillRect/>
            </a:stretch>
          </p:blipFill>
          <p:spPr>
            <a:xfrm>
              <a:off x="10687811" y="6220966"/>
              <a:ext cx="1432559" cy="588264"/>
            </a:xfrm>
            <a:prstGeom prst="rect">
              <a:avLst/>
            </a:prstGeom>
          </p:spPr>
        </p:pic>
        <p:sp>
          <p:nvSpPr>
            <p:cNvPr id="6" name="object 6"/>
            <p:cNvSpPr/>
            <p:nvPr/>
          </p:nvSpPr>
          <p:spPr>
            <a:xfrm>
              <a:off x="11728704" y="6385559"/>
              <a:ext cx="288290" cy="288290"/>
            </a:xfrm>
            <a:custGeom>
              <a:avLst/>
              <a:gdLst/>
              <a:ahLst/>
              <a:cxnLst/>
              <a:rect l="l" t="t" r="r" b="b"/>
              <a:pathLst>
                <a:path w="288290" h="288290">
                  <a:moveTo>
                    <a:pt x="144018" y="0"/>
                  </a:moveTo>
                  <a:lnTo>
                    <a:pt x="98511" y="7342"/>
                  </a:lnTo>
                  <a:lnTo>
                    <a:pt x="58978" y="27786"/>
                  </a:lnTo>
                  <a:lnTo>
                    <a:pt x="27797" y="58962"/>
                  </a:lnTo>
                  <a:lnTo>
                    <a:pt x="7345" y="98496"/>
                  </a:lnTo>
                  <a:lnTo>
                    <a:pt x="0" y="144017"/>
                  </a:lnTo>
                  <a:lnTo>
                    <a:pt x="7345" y="189539"/>
                  </a:lnTo>
                  <a:lnTo>
                    <a:pt x="27797" y="229073"/>
                  </a:lnTo>
                  <a:lnTo>
                    <a:pt x="58978" y="260249"/>
                  </a:lnTo>
                  <a:lnTo>
                    <a:pt x="98511" y="280693"/>
                  </a:lnTo>
                  <a:lnTo>
                    <a:pt x="144018" y="288035"/>
                  </a:lnTo>
                  <a:lnTo>
                    <a:pt x="189524" y="280693"/>
                  </a:lnTo>
                  <a:lnTo>
                    <a:pt x="229057" y="260249"/>
                  </a:lnTo>
                  <a:lnTo>
                    <a:pt x="260238" y="229073"/>
                  </a:lnTo>
                  <a:lnTo>
                    <a:pt x="280690" y="189539"/>
                  </a:lnTo>
                  <a:lnTo>
                    <a:pt x="288036" y="144017"/>
                  </a:lnTo>
                  <a:lnTo>
                    <a:pt x="280690" y="98496"/>
                  </a:lnTo>
                  <a:lnTo>
                    <a:pt x="260238" y="58962"/>
                  </a:lnTo>
                  <a:lnTo>
                    <a:pt x="229057" y="27786"/>
                  </a:lnTo>
                  <a:lnTo>
                    <a:pt x="189524" y="7342"/>
                  </a:lnTo>
                  <a:lnTo>
                    <a:pt x="144018" y="0"/>
                  </a:lnTo>
                  <a:close/>
                </a:path>
              </a:pathLst>
            </a:custGeom>
            <a:solidFill>
              <a:srgbClr val="0000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7" name="object 7"/>
          <p:cNvSpPr txBox="1"/>
          <p:nvPr/>
        </p:nvSpPr>
        <p:spPr>
          <a:xfrm>
            <a:off x="6855332" y="2304745"/>
            <a:ext cx="4814570" cy="1825625"/>
          </a:xfrm>
          <a:prstGeom prst="rect">
            <a:avLst/>
          </a:prstGeom>
        </p:spPr>
        <p:txBody>
          <a:bodyPr vert="horz" wrap="square" lIns="0" tIns="115570" rIns="0" bIns="0" rtlCol="0">
            <a:spAutoFit/>
          </a:bodyPr>
          <a:lstStyle/>
          <a:p>
            <a:pPr marL="12700" marR="5080" indent="2379345">
              <a:lnSpc>
                <a:spcPts val="4990"/>
              </a:lnSpc>
              <a:spcBef>
                <a:spcPts val="910"/>
              </a:spcBef>
            </a:pPr>
            <a:r>
              <a:rPr sz="4800" b="1" spc="-145" dirty="0">
                <a:solidFill>
                  <a:srgbClr val="FFFFFF"/>
                </a:solidFill>
                <a:latin typeface="Corbel"/>
                <a:cs typeface="Corbel"/>
              </a:rPr>
              <a:t>CLINICAL </a:t>
            </a:r>
            <a:r>
              <a:rPr sz="4800" b="1" spc="-170" dirty="0">
                <a:solidFill>
                  <a:srgbClr val="FFFFFF"/>
                </a:solidFill>
                <a:latin typeface="Corbel"/>
                <a:cs typeface="Corbel"/>
              </a:rPr>
              <a:t>CONSIDERATIONS</a:t>
            </a:r>
            <a:endParaRPr sz="4800">
              <a:latin typeface="Corbel"/>
              <a:cs typeface="Corbel"/>
            </a:endParaRPr>
          </a:p>
          <a:p>
            <a:pPr marL="2698750">
              <a:lnSpc>
                <a:spcPct val="100000"/>
              </a:lnSpc>
              <a:spcBef>
                <a:spcPts val="1220"/>
              </a:spcBef>
            </a:pPr>
            <a:r>
              <a:rPr sz="1800" dirty="0">
                <a:solidFill>
                  <a:srgbClr val="FFFFFF"/>
                </a:solidFill>
                <a:latin typeface="Calibri"/>
                <a:cs typeface="Calibri"/>
              </a:rPr>
              <a:t>Choosing</a:t>
            </a:r>
            <a:r>
              <a:rPr sz="1800" spc="-70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1800" spc="-20" dirty="0">
                <a:solidFill>
                  <a:srgbClr val="FFFFFF"/>
                </a:solidFill>
                <a:latin typeface="Calibri"/>
                <a:cs typeface="Calibri"/>
              </a:rPr>
              <a:t>Your</a:t>
            </a:r>
            <a:r>
              <a:rPr sz="1800" spc="-80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1800" spc="-10" dirty="0">
                <a:solidFill>
                  <a:srgbClr val="FFFFFF"/>
                </a:solidFill>
                <a:latin typeface="Calibri"/>
                <a:cs typeface="Calibri"/>
              </a:rPr>
              <a:t>Sutures</a:t>
            </a:r>
            <a:endParaRPr sz="1800">
              <a:latin typeface="Calibri"/>
              <a:cs typeface="Calibri"/>
            </a:endParaRPr>
          </a:p>
        </p:txBody>
      </p:sp>
      <p:sp>
        <p:nvSpPr>
          <p:cNvPr id="10" name="object 10"/>
          <p:cNvSpPr txBox="1">
            <a:spLocks noGrp="1"/>
          </p:cNvSpPr>
          <p:nvPr>
            <p:ph type="sldNum" sz="quarter" idx="7"/>
          </p:nvPr>
        </p:nvSpPr>
        <p:spPr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38100">
              <a:lnSpc>
                <a:spcPts val="1045"/>
              </a:lnSpc>
            </a:pPr>
            <a:fld id="{81D60167-4931-47E6-BA6A-407CBD079E47}" type="slidenum">
              <a:rPr spc="-25" dirty="0"/>
              <a:t>29</a:t>
            </a:fld>
            <a:endParaRPr spc="-25" dirty="0"/>
          </a:p>
        </p:txBody>
      </p:sp>
      <p:sp>
        <p:nvSpPr>
          <p:cNvPr id="8" name="object 8"/>
          <p:cNvSpPr txBox="1"/>
          <p:nvPr/>
        </p:nvSpPr>
        <p:spPr>
          <a:xfrm>
            <a:off x="453034" y="1443990"/>
            <a:ext cx="5476875" cy="720725"/>
          </a:xfrm>
          <a:prstGeom prst="rect">
            <a:avLst/>
          </a:prstGeom>
        </p:spPr>
        <p:txBody>
          <a:bodyPr vert="horz" wrap="square" lIns="0" tIns="53975" rIns="0" bIns="0" rtlCol="0">
            <a:spAutoFit/>
          </a:bodyPr>
          <a:lstStyle/>
          <a:p>
            <a:pPr marL="277495" marR="5080" indent="-265430">
              <a:lnSpc>
                <a:spcPts val="2590"/>
              </a:lnSpc>
              <a:spcBef>
                <a:spcPts val="425"/>
              </a:spcBef>
              <a:buFont typeface="Arial MT"/>
              <a:buChar char="•"/>
              <a:tabLst>
                <a:tab pos="277495" algn="l"/>
              </a:tabLst>
            </a:pPr>
            <a:r>
              <a:rPr sz="2400" dirty="0">
                <a:solidFill>
                  <a:srgbClr val="FFFFFF"/>
                </a:solidFill>
                <a:latin typeface="Calibri"/>
                <a:cs typeface="Calibri"/>
              </a:rPr>
              <a:t>Monofilament</a:t>
            </a:r>
            <a:r>
              <a:rPr sz="2400" spc="-90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2400" dirty="0">
                <a:solidFill>
                  <a:srgbClr val="FFFFFF"/>
                </a:solidFill>
                <a:latin typeface="Calibri"/>
                <a:cs typeface="Calibri"/>
              </a:rPr>
              <a:t>absorbable</a:t>
            </a:r>
            <a:r>
              <a:rPr sz="2400" spc="-75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2400" dirty="0">
                <a:solidFill>
                  <a:srgbClr val="FFFFFF"/>
                </a:solidFill>
                <a:latin typeface="Calibri"/>
                <a:cs typeface="Calibri"/>
              </a:rPr>
              <a:t>sutures</a:t>
            </a:r>
            <a:r>
              <a:rPr sz="2400" spc="-85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2400" dirty="0">
                <a:solidFill>
                  <a:srgbClr val="FFFFFF"/>
                </a:solidFill>
                <a:latin typeface="Calibri"/>
                <a:cs typeface="Calibri"/>
              </a:rPr>
              <a:t>–</a:t>
            </a:r>
            <a:r>
              <a:rPr sz="2400" spc="-80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2400" spc="-20" dirty="0">
                <a:solidFill>
                  <a:srgbClr val="FFFFFF"/>
                </a:solidFill>
                <a:latin typeface="Calibri"/>
                <a:cs typeface="Calibri"/>
              </a:rPr>
              <a:t>when </a:t>
            </a:r>
            <a:r>
              <a:rPr sz="2400" dirty="0">
                <a:solidFill>
                  <a:srgbClr val="FFFFFF"/>
                </a:solidFill>
                <a:latin typeface="Calibri"/>
                <a:cs typeface="Calibri"/>
              </a:rPr>
              <a:t>there</a:t>
            </a:r>
            <a:r>
              <a:rPr sz="2400" spc="-30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2400" dirty="0">
                <a:solidFill>
                  <a:srgbClr val="FFFFFF"/>
                </a:solidFill>
                <a:latin typeface="Calibri"/>
                <a:cs typeface="Calibri"/>
              </a:rPr>
              <a:t>is</a:t>
            </a:r>
            <a:r>
              <a:rPr sz="2400" spc="-30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2400" dirty="0">
                <a:solidFill>
                  <a:srgbClr val="FFFFFF"/>
                </a:solidFill>
                <a:latin typeface="Calibri"/>
                <a:cs typeface="Calibri"/>
              </a:rPr>
              <a:t>a</a:t>
            </a:r>
            <a:r>
              <a:rPr sz="2400" spc="-35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2400" dirty="0">
                <a:solidFill>
                  <a:srgbClr val="FFFFFF"/>
                </a:solidFill>
                <a:latin typeface="Calibri"/>
                <a:cs typeface="Calibri"/>
              </a:rPr>
              <a:t>risk</a:t>
            </a:r>
            <a:r>
              <a:rPr sz="2400" spc="-40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2400" dirty="0">
                <a:solidFill>
                  <a:srgbClr val="FFFFFF"/>
                </a:solidFill>
                <a:latin typeface="Calibri"/>
                <a:cs typeface="Calibri"/>
              </a:rPr>
              <a:t>of</a:t>
            </a:r>
            <a:r>
              <a:rPr sz="2400" spc="-30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2400" spc="-10" dirty="0">
                <a:solidFill>
                  <a:srgbClr val="FFFFFF"/>
                </a:solidFill>
                <a:latin typeface="Calibri"/>
                <a:cs typeface="Calibri"/>
              </a:rPr>
              <a:t>infection.</a:t>
            </a:r>
            <a:endParaRPr sz="2400">
              <a:latin typeface="Calibri"/>
              <a:cs typeface="Calibri"/>
            </a:endParaRPr>
          </a:p>
        </p:txBody>
      </p:sp>
      <p:sp>
        <p:nvSpPr>
          <p:cNvPr id="9" name="object 9"/>
          <p:cNvSpPr txBox="1"/>
          <p:nvPr/>
        </p:nvSpPr>
        <p:spPr>
          <a:xfrm>
            <a:off x="453034" y="2230628"/>
            <a:ext cx="5504815" cy="3607435"/>
          </a:xfrm>
          <a:prstGeom prst="rect">
            <a:avLst/>
          </a:prstGeom>
        </p:spPr>
        <p:txBody>
          <a:bodyPr vert="horz" wrap="square" lIns="0" tIns="53975" rIns="0" bIns="0" rtlCol="0">
            <a:spAutoFit/>
          </a:bodyPr>
          <a:lstStyle/>
          <a:p>
            <a:pPr marL="277495" marR="201930" indent="-265430">
              <a:lnSpc>
                <a:spcPts val="2590"/>
              </a:lnSpc>
              <a:spcBef>
                <a:spcPts val="425"/>
              </a:spcBef>
              <a:buFont typeface="Arial MT"/>
              <a:buChar char="•"/>
              <a:tabLst>
                <a:tab pos="277495" algn="l"/>
              </a:tabLst>
            </a:pPr>
            <a:r>
              <a:rPr sz="2400" dirty="0">
                <a:solidFill>
                  <a:srgbClr val="FFFFFF"/>
                </a:solidFill>
                <a:latin typeface="Calibri"/>
                <a:cs typeface="Calibri"/>
              </a:rPr>
              <a:t>Thin</a:t>
            </a:r>
            <a:r>
              <a:rPr sz="2400" spc="-95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2400" dirty="0">
                <a:solidFill>
                  <a:srgbClr val="FFFFFF"/>
                </a:solidFill>
                <a:latin typeface="Calibri"/>
                <a:cs typeface="Calibri"/>
              </a:rPr>
              <a:t>monofilament</a:t>
            </a:r>
            <a:r>
              <a:rPr sz="2400" spc="-105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2400" dirty="0">
                <a:solidFill>
                  <a:srgbClr val="FFFFFF"/>
                </a:solidFill>
                <a:latin typeface="Calibri"/>
                <a:cs typeface="Calibri"/>
              </a:rPr>
              <a:t>absorbable</a:t>
            </a:r>
            <a:r>
              <a:rPr sz="2400" spc="-85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2400" dirty="0">
                <a:solidFill>
                  <a:srgbClr val="FFFFFF"/>
                </a:solidFill>
                <a:latin typeface="Calibri"/>
                <a:cs typeface="Calibri"/>
              </a:rPr>
              <a:t>sutures</a:t>
            </a:r>
            <a:r>
              <a:rPr sz="2400" spc="-90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2400" spc="-50" dirty="0">
                <a:solidFill>
                  <a:srgbClr val="FFFFFF"/>
                </a:solidFill>
                <a:latin typeface="Calibri"/>
                <a:cs typeface="Calibri"/>
              </a:rPr>
              <a:t>– </a:t>
            </a:r>
            <a:r>
              <a:rPr sz="2400" dirty="0">
                <a:solidFill>
                  <a:srgbClr val="FFFFFF"/>
                </a:solidFill>
                <a:latin typeface="Calibri"/>
                <a:cs typeface="Calibri"/>
              </a:rPr>
              <a:t>running</a:t>
            </a:r>
            <a:r>
              <a:rPr sz="2400" spc="-60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2400" spc="-10" dirty="0">
                <a:solidFill>
                  <a:srgbClr val="FFFFFF"/>
                </a:solidFill>
                <a:latin typeface="Calibri"/>
                <a:cs typeface="Calibri"/>
              </a:rPr>
              <a:t>intradermal</a:t>
            </a:r>
            <a:r>
              <a:rPr sz="2400" spc="-60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2400" spc="-10" dirty="0">
                <a:solidFill>
                  <a:srgbClr val="FFFFFF"/>
                </a:solidFill>
                <a:latin typeface="Calibri"/>
                <a:cs typeface="Calibri"/>
              </a:rPr>
              <a:t>sutures.</a:t>
            </a:r>
            <a:endParaRPr sz="2400">
              <a:latin typeface="Calibri"/>
              <a:cs typeface="Calibri"/>
            </a:endParaRPr>
          </a:p>
          <a:p>
            <a:pPr marL="277495" marR="5080" indent="-265430">
              <a:lnSpc>
                <a:spcPct val="90000"/>
              </a:lnSpc>
              <a:spcBef>
                <a:spcPts val="960"/>
              </a:spcBef>
              <a:buFont typeface="Arial MT"/>
              <a:buChar char="•"/>
              <a:tabLst>
                <a:tab pos="277495" algn="l"/>
              </a:tabLst>
            </a:pPr>
            <a:r>
              <a:rPr sz="2400" dirty="0">
                <a:solidFill>
                  <a:srgbClr val="FFFFFF"/>
                </a:solidFill>
                <a:latin typeface="Calibri"/>
                <a:cs typeface="Calibri"/>
              </a:rPr>
              <a:t>The</a:t>
            </a:r>
            <a:r>
              <a:rPr sz="2400" spc="-35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2400" dirty="0">
                <a:solidFill>
                  <a:srgbClr val="FFFFFF"/>
                </a:solidFill>
                <a:latin typeface="Calibri"/>
                <a:cs typeface="Calibri"/>
              </a:rPr>
              <a:t>smallest</a:t>
            </a:r>
            <a:r>
              <a:rPr sz="2400" spc="-65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2400" dirty="0">
                <a:solidFill>
                  <a:srgbClr val="FFFFFF"/>
                </a:solidFill>
                <a:latin typeface="Calibri"/>
                <a:cs typeface="Calibri"/>
              </a:rPr>
              <a:t>suture</a:t>
            </a:r>
            <a:r>
              <a:rPr sz="2400" spc="-40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2400" dirty="0">
                <a:solidFill>
                  <a:srgbClr val="FFFFFF"/>
                </a:solidFill>
                <a:latin typeface="Calibri"/>
                <a:cs typeface="Calibri"/>
              </a:rPr>
              <a:t>usable</a:t>
            </a:r>
            <a:r>
              <a:rPr sz="2400" spc="-45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2400" dirty="0">
                <a:solidFill>
                  <a:srgbClr val="FFFFFF"/>
                </a:solidFill>
                <a:latin typeface="Calibri"/>
                <a:cs typeface="Calibri"/>
              </a:rPr>
              <a:t>–</a:t>
            </a:r>
            <a:r>
              <a:rPr sz="2400" spc="-35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2400" spc="-10" dirty="0">
                <a:solidFill>
                  <a:srgbClr val="FFFFFF"/>
                </a:solidFill>
                <a:latin typeface="Calibri"/>
                <a:cs typeface="Calibri"/>
              </a:rPr>
              <a:t>suturing </a:t>
            </a:r>
            <a:r>
              <a:rPr sz="2400" dirty="0">
                <a:solidFill>
                  <a:srgbClr val="FFFFFF"/>
                </a:solidFill>
                <a:latin typeface="Calibri"/>
                <a:cs typeface="Calibri"/>
              </a:rPr>
              <a:t>cosmetically</a:t>
            </a:r>
            <a:r>
              <a:rPr sz="2400" spc="-90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2400" dirty="0">
                <a:solidFill>
                  <a:srgbClr val="FFFFFF"/>
                </a:solidFill>
                <a:latin typeface="Calibri"/>
                <a:cs typeface="Calibri"/>
              </a:rPr>
              <a:t>sensitive</a:t>
            </a:r>
            <a:r>
              <a:rPr sz="2400" spc="-45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2400" dirty="0">
                <a:solidFill>
                  <a:srgbClr val="FFFFFF"/>
                </a:solidFill>
                <a:latin typeface="Calibri"/>
                <a:cs typeface="Calibri"/>
              </a:rPr>
              <a:t>skin.</a:t>
            </a:r>
            <a:r>
              <a:rPr sz="2400" spc="-75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2400" spc="-20" dirty="0">
                <a:solidFill>
                  <a:srgbClr val="FFFFFF"/>
                </a:solidFill>
                <a:latin typeface="Calibri"/>
                <a:cs typeface="Calibri"/>
              </a:rPr>
              <a:t>(Trials</a:t>
            </a:r>
            <a:r>
              <a:rPr sz="2400" spc="-70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2400" dirty="0">
                <a:solidFill>
                  <a:srgbClr val="FFFFFF"/>
                </a:solidFill>
                <a:latin typeface="Calibri"/>
                <a:cs typeface="Calibri"/>
              </a:rPr>
              <a:t>show</a:t>
            </a:r>
            <a:r>
              <a:rPr sz="2400" spc="-50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2400" spc="-25" dirty="0">
                <a:solidFill>
                  <a:srgbClr val="FFFFFF"/>
                </a:solidFill>
                <a:latin typeface="Calibri"/>
                <a:cs typeface="Calibri"/>
              </a:rPr>
              <a:t>no </a:t>
            </a:r>
            <a:r>
              <a:rPr sz="2400" dirty="0">
                <a:solidFill>
                  <a:srgbClr val="FFFFFF"/>
                </a:solidFill>
                <a:latin typeface="Calibri"/>
                <a:cs typeface="Calibri"/>
              </a:rPr>
              <a:t>major</a:t>
            </a:r>
            <a:r>
              <a:rPr sz="2400" spc="-75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2400" spc="-20" dirty="0">
                <a:solidFill>
                  <a:srgbClr val="FFFFFF"/>
                </a:solidFill>
                <a:latin typeface="Calibri"/>
                <a:cs typeface="Calibri"/>
              </a:rPr>
              <a:t>difference</a:t>
            </a:r>
            <a:r>
              <a:rPr sz="2400" spc="-55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2400" dirty="0">
                <a:solidFill>
                  <a:srgbClr val="FFFFFF"/>
                </a:solidFill>
                <a:latin typeface="Calibri"/>
                <a:cs typeface="Calibri"/>
              </a:rPr>
              <a:t>between</a:t>
            </a:r>
            <a:r>
              <a:rPr sz="2400" spc="-60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2400" dirty="0">
                <a:solidFill>
                  <a:srgbClr val="FFFFFF"/>
                </a:solidFill>
                <a:latin typeface="Calibri"/>
                <a:cs typeface="Calibri"/>
              </a:rPr>
              <a:t>absorbable</a:t>
            </a:r>
            <a:r>
              <a:rPr sz="2400" spc="-50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2400" spc="-25" dirty="0">
                <a:solidFill>
                  <a:srgbClr val="FFFFFF"/>
                </a:solidFill>
                <a:latin typeface="Calibri"/>
                <a:cs typeface="Calibri"/>
              </a:rPr>
              <a:t>and </a:t>
            </a:r>
            <a:r>
              <a:rPr sz="2400" spc="-10" dirty="0">
                <a:solidFill>
                  <a:srgbClr val="FFFFFF"/>
                </a:solidFill>
                <a:latin typeface="Calibri"/>
                <a:cs typeface="Calibri"/>
              </a:rPr>
              <a:t>non-</a:t>
            </a:r>
            <a:r>
              <a:rPr sz="2400" dirty="0">
                <a:solidFill>
                  <a:srgbClr val="FFFFFF"/>
                </a:solidFill>
                <a:latin typeface="Calibri"/>
                <a:cs typeface="Calibri"/>
              </a:rPr>
              <a:t>absorbable</a:t>
            </a:r>
            <a:r>
              <a:rPr sz="2400" spc="-55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2400" dirty="0">
                <a:solidFill>
                  <a:srgbClr val="FFFFFF"/>
                </a:solidFill>
                <a:latin typeface="Calibri"/>
                <a:cs typeface="Calibri"/>
              </a:rPr>
              <a:t>sutures</a:t>
            </a:r>
            <a:r>
              <a:rPr sz="2400" spc="-75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2400" dirty="0">
                <a:solidFill>
                  <a:srgbClr val="FFFFFF"/>
                </a:solidFill>
                <a:latin typeface="Calibri"/>
                <a:cs typeface="Calibri"/>
              </a:rPr>
              <a:t>in</a:t>
            </a:r>
            <a:r>
              <a:rPr sz="2400" spc="-70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2400" spc="-10" dirty="0">
                <a:solidFill>
                  <a:srgbClr val="FFFFFF"/>
                </a:solidFill>
                <a:latin typeface="Calibri"/>
                <a:cs typeface="Calibri"/>
              </a:rPr>
              <a:t>cosmesis, </a:t>
            </a:r>
            <a:r>
              <a:rPr sz="2400" dirty="0">
                <a:solidFill>
                  <a:srgbClr val="FFFFFF"/>
                </a:solidFill>
                <a:latin typeface="Calibri"/>
                <a:cs typeface="Calibri"/>
              </a:rPr>
              <a:t>complications</a:t>
            </a:r>
            <a:r>
              <a:rPr sz="2400" spc="-80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2400" dirty="0">
                <a:solidFill>
                  <a:srgbClr val="FFFFFF"/>
                </a:solidFill>
                <a:latin typeface="Calibri"/>
                <a:cs typeface="Calibri"/>
              </a:rPr>
              <a:t>or</a:t>
            </a:r>
            <a:r>
              <a:rPr sz="2400" spc="-70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2400" spc="-10" dirty="0">
                <a:solidFill>
                  <a:srgbClr val="FFFFFF"/>
                </a:solidFill>
                <a:latin typeface="Calibri"/>
                <a:cs typeface="Calibri"/>
              </a:rPr>
              <a:t>scarring).</a:t>
            </a:r>
            <a:endParaRPr sz="2400">
              <a:latin typeface="Calibri"/>
              <a:cs typeface="Calibri"/>
            </a:endParaRPr>
          </a:p>
          <a:p>
            <a:pPr marL="277495" marR="125095" indent="-265430">
              <a:lnSpc>
                <a:spcPct val="90000"/>
              </a:lnSpc>
              <a:spcBef>
                <a:spcPts val="994"/>
              </a:spcBef>
              <a:buFont typeface="Arial MT"/>
              <a:buChar char="•"/>
              <a:tabLst>
                <a:tab pos="277495" algn="l"/>
              </a:tabLst>
            </a:pPr>
            <a:r>
              <a:rPr sz="2400" dirty="0">
                <a:solidFill>
                  <a:srgbClr val="FFFFFF"/>
                </a:solidFill>
                <a:latin typeface="Calibri"/>
                <a:cs typeface="Calibri"/>
              </a:rPr>
              <a:t>Sutures</a:t>
            </a:r>
            <a:r>
              <a:rPr sz="2400" spc="-50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2400" dirty="0">
                <a:solidFill>
                  <a:srgbClr val="FFFFFF"/>
                </a:solidFill>
                <a:latin typeface="Calibri"/>
                <a:cs typeface="Calibri"/>
              </a:rPr>
              <a:t>with</a:t>
            </a:r>
            <a:r>
              <a:rPr sz="2400" spc="-70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2400" dirty="0">
                <a:solidFill>
                  <a:srgbClr val="FFFFFF"/>
                </a:solidFill>
                <a:latin typeface="Calibri"/>
                <a:cs typeface="Calibri"/>
              </a:rPr>
              <a:t>longer</a:t>
            </a:r>
            <a:r>
              <a:rPr sz="2400" spc="-45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2400" dirty="0">
                <a:solidFill>
                  <a:srgbClr val="FFFFFF"/>
                </a:solidFill>
                <a:latin typeface="Calibri"/>
                <a:cs typeface="Calibri"/>
              </a:rPr>
              <a:t>absorption</a:t>
            </a:r>
            <a:r>
              <a:rPr sz="2400" spc="-50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2400" dirty="0">
                <a:solidFill>
                  <a:srgbClr val="FFFFFF"/>
                </a:solidFill>
                <a:latin typeface="Calibri"/>
                <a:cs typeface="Calibri"/>
              </a:rPr>
              <a:t>time</a:t>
            </a:r>
            <a:r>
              <a:rPr sz="2400" spc="-60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2400" dirty="0">
                <a:solidFill>
                  <a:srgbClr val="FFFFFF"/>
                </a:solidFill>
                <a:latin typeface="Calibri"/>
                <a:cs typeface="Calibri"/>
              </a:rPr>
              <a:t>–</a:t>
            </a:r>
            <a:r>
              <a:rPr sz="2400" spc="-45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2400" spc="-25" dirty="0">
                <a:solidFill>
                  <a:srgbClr val="FFFFFF"/>
                </a:solidFill>
                <a:latin typeface="Calibri"/>
                <a:cs typeface="Calibri"/>
              </a:rPr>
              <a:t>if </a:t>
            </a:r>
            <a:r>
              <a:rPr sz="2400" dirty="0">
                <a:solidFill>
                  <a:srgbClr val="FFFFFF"/>
                </a:solidFill>
                <a:latin typeface="Calibri"/>
                <a:cs typeface="Calibri"/>
              </a:rPr>
              <a:t>using</a:t>
            </a:r>
            <a:r>
              <a:rPr sz="2400" spc="-75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2400" dirty="0">
                <a:solidFill>
                  <a:srgbClr val="FFFFFF"/>
                </a:solidFill>
                <a:latin typeface="Calibri"/>
                <a:cs typeface="Calibri"/>
              </a:rPr>
              <a:t>absorbable</a:t>
            </a:r>
            <a:r>
              <a:rPr sz="2400" spc="-65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2400" dirty="0">
                <a:solidFill>
                  <a:srgbClr val="FFFFFF"/>
                </a:solidFill>
                <a:latin typeface="Calibri"/>
                <a:cs typeface="Calibri"/>
              </a:rPr>
              <a:t>sutures</a:t>
            </a:r>
            <a:r>
              <a:rPr sz="2400" spc="-70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2400" dirty="0">
                <a:solidFill>
                  <a:srgbClr val="FFFFFF"/>
                </a:solidFill>
                <a:latin typeface="Calibri"/>
                <a:cs typeface="Calibri"/>
              </a:rPr>
              <a:t>for</a:t>
            </a:r>
            <a:r>
              <a:rPr sz="2400" spc="-65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2400" dirty="0">
                <a:solidFill>
                  <a:srgbClr val="FFFFFF"/>
                </a:solidFill>
                <a:latin typeface="Calibri"/>
                <a:cs typeface="Calibri"/>
              </a:rPr>
              <a:t>areas</a:t>
            </a:r>
            <a:r>
              <a:rPr sz="2400" spc="-70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2400" spc="-10" dirty="0">
                <a:solidFill>
                  <a:srgbClr val="FFFFFF"/>
                </a:solidFill>
                <a:latin typeface="Calibri"/>
                <a:cs typeface="Calibri"/>
              </a:rPr>
              <a:t>where </a:t>
            </a:r>
            <a:r>
              <a:rPr sz="2400" dirty="0">
                <a:solidFill>
                  <a:srgbClr val="FFFFFF"/>
                </a:solidFill>
                <a:latin typeface="Calibri"/>
                <a:cs typeface="Calibri"/>
              </a:rPr>
              <a:t>more</a:t>
            </a:r>
            <a:r>
              <a:rPr sz="2400" spc="-40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2400" spc="-10" dirty="0">
                <a:solidFill>
                  <a:srgbClr val="FFFFFF"/>
                </a:solidFill>
                <a:latin typeface="Calibri"/>
                <a:cs typeface="Calibri"/>
              </a:rPr>
              <a:t>strength</a:t>
            </a:r>
            <a:r>
              <a:rPr sz="2400" spc="-55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2400" dirty="0">
                <a:solidFill>
                  <a:srgbClr val="FFFFFF"/>
                </a:solidFill>
                <a:latin typeface="Calibri"/>
                <a:cs typeface="Calibri"/>
              </a:rPr>
              <a:t>is</a:t>
            </a:r>
            <a:r>
              <a:rPr sz="2400" spc="-45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2400" spc="-10" dirty="0">
                <a:solidFill>
                  <a:srgbClr val="FFFFFF"/>
                </a:solidFill>
                <a:latin typeface="Calibri"/>
                <a:cs typeface="Calibri"/>
              </a:rPr>
              <a:t>required.</a:t>
            </a:r>
            <a:endParaRPr sz="2400">
              <a:latin typeface="Calibri"/>
              <a:cs typeface="Calibri"/>
            </a:endParaRPr>
          </a:p>
        </p:txBody>
      </p:sp>
    </p:spTree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object 2"/>
          <p:cNvGrpSpPr/>
          <p:nvPr/>
        </p:nvGrpSpPr>
        <p:grpSpPr>
          <a:xfrm>
            <a:off x="152400" y="76200"/>
            <a:ext cx="12192000" cy="6858000"/>
            <a:chOff x="0" y="1"/>
            <a:chExt cx="12192000" cy="6858000"/>
          </a:xfrm>
        </p:grpSpPr>
        <p:pic>
          <p:nvPicPr>
            <p:cNvPr id="3" name="object 3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3928896" y="12699"/>
              <a:ext cx="8263103" cy="6845300"/>
            </a:xfrm>
            <a:prstGeom prst="rect">
              <a:avLst/>
            </a:prstGeom>
          </p:spPr>
        </p:pic>
        <p:pic>
          <p:nvPicPr>
            <p:cNvPr id="4" name="object 4"/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0" y="1"/>
              <a:ext cx="6343776" cy="6858000"/>
            </a:xfrm>
            <a:prstGeom prst="rect">
              <a:avLst/>
            </a:prstGeom>
          </p:spPr>
        </p:pic>
        <p:pic>
          <p:nvPicPr>
            <p:cNvPr id="5" name="object 5"/>
            <p:cNvPicPr/>
            <p:nvPr/>
          </p:nvPicPr>
          <p:blipFill>
            <a:blip r:embed="rId4" cstate="print"/>
            <a:stretch>
              <a:fillRect/>
            </a:stretch>
          </p:blipFill>
          <p:spPr>
            <a:xfrm>
              <a:off x="10754867" y="6359652"/>
              <a:ext cx="880872" cy="339852"/>
            </a:xfrm>
            <a:prstGeom prst="rect">
              <a:avLst/>
            </a:prstGeom>
          </p:spPr>
        </p:pic>
        <p:pic>
          <p:nvPicPr>
            <p:cNvPr id="6" name="object 6"/>
            <p:cNvPicPr/>
            <p:nvPr/>
          </p:nvPicPr>
          <p:blipFill>
            <a:blip r:embed="rId5" cstate="print"/>
            <a:stretch>
              <a:fillRect/>
            </a:stretch>
          </p:blipFill>
          <p:spPr>
            <a:xfrm>
              <a:off x="10773155" y="6376415"/>
              <a:ext cx="1237488" cy="333756"/>
            </a:xfrm>
            <a:prstGeom prst="rect">
              <a:avLst/>
            </a:prstGeom>
          </p:spPr>
        </p:pic>
      </p:grpSp>
      <p:sp>
        <p:nvSpPr>
          <p:cNvPr id="7" name="object 7"/>
          <p:cNvSpPr txBox="1">
            <a:spLocks noGrp="1"/>
          </p:cNvSpPr>
          <p:nvPr>
            <p:ph type="title"/>
          </p:nvPr>
        </p:nvSpPr>
        <p:spPr>
          <a:xfrm>
            <a:off x="419506" y="341502"/>
            <a:ext cx="4733925" cy="51371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pc="-155" dirty="0"/>
              <a:t>CLINICAL</a:t>
            </a:r>
            <a:r>
              <a:rPr spc="-335" dirty="0"/>
              <a:t> </a:t>
            </a:r>
            <a:r>
              <a:rPr spc="-150" dirty="0"/>
              <a:t>CONSIDERATIONS</a:t>
            </a:r>
          </a:p>
        </p:txBody>
      </p:sp>
      <p:sp>
        <p:nvSpPr>
          <p:cNvPr id="8" name="object 8"/>
          <p:cNvSpPr/>
          <p:nvPr/>
        </p:nvSpPr>
        <p:spPr>
          <a:xfrm>
            <a:off x="11728704" y="6385559"/>
            <a:ext cx="288290" cy="288290"/>
          </a:xfrm>
          <a:custGeom>
            <a:avLst/>
            <a:gdLst/>
            <a:ahLst/>
            <a:cxnLst/>
            <a:rect l="l" t="t" r="r" b="b"/>
            <a:pathLst>
              <a:path w="288290" h="288290">
                <a:moveTo>
                  <a:pt x="144018" y="0"/>
                </a:moveTo>
                <a:lnTo>
                  <a:pt x="98511" y="7342"/>
                </a:lnTo>
                <a:lnTo>
                  <a:pt x="58978" y="27786"/>
                </a:lnTo>
                <a:lnTo>
                  <a:pt x="27797" y="58962"/>
                </a:lnTo>
                <a:lnTo>
                  <a:pt x="7345" y="98496"/>
                </a:lnTo>
                <a:lnTo>
                  <a:pt x="0" y="144017"/>
                </a:lnTo>
                <a:lnTo>
                  <a:pt x="7345" y="189539"/>
                </a:lnTo>
                <a:lnTo>
                  <a:pt x="27797" y="229073"/>
                </a:lnTo>
                <a:lnTo>
                  <a:pt x="58978" y="260249"/>
                </a:lnTo>
                <a:lnTo>
                  <a:pt x="98511" y="280693"/>
                </a:lnTo>
                <a:lnTo>
                  <a:pt x="144018" y="288035"/>
                </a:lnTo>
                <a:lnTo>
                  <a:pt x="189524" y="280693"/>
                </a:lnTo>
                <a:lnTo>
                  <a:pt x="229057" y="260249"/>
                </a:lnTo>
                <a:lnTo>
                  <a:pt x="260238" y="229073"/>
                </a:lnTo>
                <a:lnTo>
                  <a:pt x="280690" y="189539"/>
                </a:lnTo>
                <a:lnTo>
                  <a:pt x="288036" y="144017"/>
                </a:lnTo>
                <a:lnTo>
                  <a:pt x="280690" y="98496"/>
                </a:lnTo>
                <a:lnTo>
                  <a:pt x="260238" y="58962"/>
                </a:lnTo>
                <a:lnTo>
                  <a:pt x="229057" y="27786"/>
                </a:lnTo>
                <a:lnTo>
                  <a:pt x="189524" y="7342"/>
                </a:lnTo>
                <a:lnTo>
                  <a:pt x="144018" y="0"/>
                </a:lnTo>
                <a:close/>
              </a:path>
            </a:pathLst>
          </a:custGeom>
          <a:solidFill>
            <a:srgbClr val="585858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9" name="object 9"/>
          <p:cNvSpPr txBox="1"/>
          <p:nvPr/>
        </p:nvSpPr>
        <p:spPr>
          <a:xfrm>
            <a:off x="419201" y="743616"/>
            <a:ext cx="8272780" cy="4904740"/>
          </a:xfrm>
          <a:prstGeom prst="rect">
            <a:avLst/>
          </a:prstGeom>
        </p:spPr>
        <p:txBody>
          <a:bodyPr vert="horz" wrap="square" lIns="0" tIns="14541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145"/>
              </a:spcBef>
            </a:pPr>
            <a:r>
              <a:rPr sz="1800" dirty="0">
                <a:latin typeface="Calibri"/>
                <a:cs typeface="Calibri"/>
              </a:rPr>
              <a:t>Choosing</a:t>
            </a:r>
            <a:r>
              <a:rPr sz="1800" spc="-70" dirty="0">
                <a:latin typeface="Calibri"/>
                <a:cs typeface="Calibri"/>
              </a:rPr>
              <a:t> </a:t>
            </a:r>
            <a:r>
              <a:rPr sz="1800" spc="-20" dirty="0">
                <a:latin typeface="Calibri"/>
                <a:cs typeface="Calibri"/>
              </a:rPr>
              <a:t>Your</a:t>
            </a:r>
            <a:r>
              <a:rPr sz="1800" spc="-80" dirty="0">
                <a:latin typeface="Calibri"/>
                <a:cs typeface="Calibri"/>
              </a:rPr>
              <a:t> </a:t>
            </a:r>
            <a:r>
              <a:rPr sz="1800" spc="-10" dirty="0">
                <a:latin typeface="Calibri"/>
                <a:cs typeface="Calibri"/>
              </a:rPr>
              <a:t>Sutures</a:t>
            </a:r>
            <a:endParaRPr sz="1800">
              <a:latin typeface="Calibri"/>
              <a:cs typeface="Calibri"/>
            </a:endParaRPr>
          </a:p>
          <a:p>
            <a:pPr marL="440690" marR="338455" indent="-263525" algn="just">
              <a:lnSpc>
                <a:spcPct val="90000"/>
              </a:lnSpc>
              <a:spcBef>
                <a:spcPts val="1685"/>
              </a:spcBef>
              <a:buFont typeface="Arial MT"/>
              <a:buChar char="•"/>
              <a:tabLst>
                <a:tab pos="442595" algn="l"/>
              </a:tabLst>
            </a:pPr>
            <a:r>
              <a:rPr sz="2400" spc="-10" dirty="0">
                <a:latin typeface="Calibri"/>
                <a:cs typeface="Calibri"/>
              </a:rPr>
              <a:t>Non-</a:t>
            </a:r>
            <a:r>
              <a:rPr sz="2400" dirty="0">
                <a:latin typeface="Calibri"/>
                <a:cs typeface="Calibri"/>
              </a:rPr>
              <a:t>absorbable</a:t>
            </a:r>
            <a:r>
              <a:rPr sz="2400" spc="-35" dirty="0">
                <a:latin typeface="Calibri"/>
                <a:cs typeface="Calibri"/>
              </a:rPr>
              <a:t> </a:t>
            </a:r>
            <a:r>
              <a:rPr sz="2400" dirty="0">
                <a:latin typeface="Calibri"/>
                <a:cs typeface="Calibri"/>
              </a:rPr>
              <a:t>or</a:t>
            </a:r>
            <a:r>
              <a:rPr sz="2400" spc="-50" dirty="0">
                <a:latin typeface="Calibri"/>
                <a:cs typeface="Calibri"/>
              </a:rPr>
              <a:t> </a:t>
            </a:r>
            <a:r>
              <a:rPr sz="2400" dirty="0">
                <a:latin typeface="Calibri"/>
                <a:cs typeface="Calibri"/>
              </a:rPr>
              <a:t>slow</a:t>
            </a:r>
            <a:r>
              <a:rPr sz="2400" spc="-50" dirty="0">
                <a:latin typeface="Calibri"/>
                <a:cs typeface="Calibri"/>
              </a:rPr>
              <a:t> </a:t>
            </a:r>
            <a:r>
              <a:rPr sz="2400" dirty="0">
                <a:latin typeface="Calibri"/>
                <a:cs typeface="Calibri"/>
              </a:rPr>
              <a:t>absorbing</a:t>
            </a:r>
            <a:r>
              <a:rPr sz="2400" spc="-45" dirty="0">
                <a:latin typeface="Calibri"/>
                <a:cs typeface="Calibri"/>
              </a:rPr>
              <a:t> </a:t>
            </a:r>
            <a:r>
              <a:rPr sz="2400" dirty="0">
                <a:latin typeface="Calibri"/>
                <a:cs typeface="Calibri"/>
              </a:rPr>
              <a:t>sutures</a:t>
            </a:r>
            <a:r>
              <a:rPr sz="2400" spc="-55" dirty="0">
                <a:latin typeface="Calibri"/>
                <a:cs typeface="Calibri"/>
              </a:rPr>
              <a:t> </a:t>
            </a:r>
            <a:r>
              <a:rPr sz="2400" dirty="0">
                <a:latin typeface="Calibri"/>
                <a:cs typeface="Calibri"/>
              </a:rPr>
              <a:t>–</a:t>
            </a:r>
            <a:r>
              <a:rPr sz="2400" spc="-50" dirty="0">
                <a:latin typeface="Calibri"/>
                <a:cs typeface="Calibri"/>
              </a:rPr>
              <a:t> </a:t>
            </a:r>
            <a:r>
              <a:rPr sz="2400" dirty="0">
                <a:latin typeface="Calibri"/>
                <a:cs typeface="Calibri"/>
              </a:rPr>
              <a:t>for</a:t>
            </a:r>
            <a:r>
              <a:rPr sz="2400" spc="-45" dirty="0">
                <a:latin typeface="Calibri"/>
                <a:cs typeface="Calibri"/>
              </a:rPr>
              <a:t> </a:t>
            </a:r>
            <a:r>
              <a:rPr sz="2400" dirty="0">
                <a:latin typeface="Calibri"/>
                <a:cs typeface="Calibri"/>
              </a:rPr>
              <a:t>slow</a:t>
            </a:r>
            <a:r>
              <a:rPr sz="2400" spc="-50" dirty="0">
                <a:latin typeface="Calibri"/>
                <a:cs typeface="Calibri"/>
              </a:rPr>
              <a:t> </a:t>
            </a:r>
            <a:r>
              <a:rPr sz="2400" spc="-10" dirty="0">
                <a:latin typeface="Calibri"/>
                <a:cs typeface="Calibri"/>
              </a:rPr>
              <a:t>healing 	</a:t>
            </a:r>
            <a:r>
              <a:rPr sz="2400" dirty="0">
                <a:latin typeface="Calibri"/>
                <a:cs typeface="Calibri"/>
              </a:rPr>
              <a:t>tissues</a:t>
            </a:r>
            <a:r>
              <a:rPr sz="2400" spc="-65" dirty="0">
                <a:latin typeface="Calibri"/>
                <a:cs typeface="Calibri"/>
              </a:rPr>
              <a:t> </a:t>
            </a:r>
            <a:r>
              <a:rPr sz="2400" dirty="0">
                <a:latin typeface="Calibri"/>
                <a:cs typeface="Calibri"/>
              </a:rPr>
              <a:t>or</a:t>
            </a:r>
            <a:r>
              <a:rPr sz="2400" spc="-55" dirty="0">
                <a:latin typeface="Calibri"/>
                <a:cs typeface="Calibri"/>
              </a:rPr>
              <a:t> </a:t>
            </a:r>
            <a:r>
              <a:rPr sz="2400" dirty="0">
                <a:latin typeface="Calibri"/>
                <a:cs typeface="Calibri"/>
              </a:rPr>
              <a:t>where</a:t>
            </a:r>
            <a:r>
              <a:rPr sz="2400" spc="-60" dirty="0">
                <a:latin typeface="Calibri"/>
                <a:cs typeface="Calibri"/>
              </a:rPr>
              <a:t> </a:t>
            </a:r>
            <a:r>
              <a:rPr sz="2400" spc="-10" dirty="0">
                <a:latin typeface="Calibri"/>
                <a:cs typeface="Calibri"/>
              </a:rPr>
              <a:t>prolonged</a:t>
            </a:r>
            <a:r>
              <a:rPr sz="2400" spc="-60" dirty="0">
                <a:latin typeface="Calibri"/>
                <a:cs typeface="Calibri"/>
              </a:rPr>
              <a:t> </a:t>
            </a:r>
            <a:r>
              <a:rPr sz="2400" dirty="0">
                <a:latin typeface="Calibri"/>
                <a:cs typeface="Calibri"/>
              </a:rPr>
              <a:t>tension</a:t>
            </a:r>
            <a:r>
              <a:rPr sz="2400" spc="-60" dirty="0">
                <a:latin typeface="Calibri"/>
                <a:cs typeface="Calibri"/>
              </a:rPr>
              <a:t> </a:t>
            </a:r>
            <a:r>
              <a:rPr sz="2400" dirty="0">
                <a:latin typeface="Calibri"/>
                <a:cs typeface="Calibri"/>
              </a:rPr>
              <a:t>is</a:t>
            </a:r>
            <a:r>
              <a:rPr sz="2400" spc="-65" dirty="0">
                <a:latin typeface="Calibri"/>
                <a:cs typeface="Calibri"/>
              </a:rPr>
              <a:t> </a:t>
            </a:r>
            <a:r>
              <a:rPr sz="2400" spc="-10" dirty="0">
                <a:latin typeface="Calibri"/>
                <a:cs typeface="Calibri"/>
              </a:rPr>
              <a:t>required</a:t>
            </a:r>
            <a:r>
              <a:rPr sz="2400" spc="-65" dirty="0">
                <a:latin typeface="Calibri"/>
                <a:cs typeface="Calibri"/>
              </a:rPr>
              <a:t> </a:t>
            </a:r>
            <a:r>
              <a:rPr sz="2400" dirty="0">
                <a:latin typeface="Calibri"/>
                <a:cs typeface="Calibri"/>
              </a:rPr>
              <a:t>for</a:t>
            </a:r>
            <a:r>
              <a:rPr sz="2400" spc="-55" dirty="0">
                <a:latin typeface="Calibri"/>
                <a:cs typeface="Calibri"/>
              </a:rPr>
              <a:t> </a:t>
            </a:r>
            <a:r>
              <a:rPr sz="2400" spc="-10" dirty="0">
                <a:latin typeface="Calibri"/>
                <a:cs typeface="Calibri"/>
              </a:rPr>
              <a:t>adequate 	</a:t>
            </a:r>
            <a:r>
              <a:rPr sz="2400" dirty="0">
                <a:latin typeface="Calibri"/>
                <a:cs typeface="Calibri"/>
              </a:rPr>
              <a:t>healing</a:t>
            </a:r>
            <a:r>
              <a:rPr sz="2400" spc="-80" dirty="0">
                <a:latin typeface="Calibri"/>
                <a:cs typeface="Calibri"/>
              </a:rPr>
              <a:t> </a:t>
            </a:r>
            <a:r>
              <a:rPr sz="2400" dirty="0">
                <a:latin typeface="Calibri"/>
                <a:cs typeface="Calibri"/>
              </a:rPr>
              <a:t>like</a:t>
            </a:r>
            <a:r>
              <a:rPr sz="2400" spc="-75" dirty="0">
                <a:latin typeface="Calibri"/>
                <a:cs typeface="Calibri"/>
              </a:rPr>
              <a:t> </a:t>
            </a:r>
            <a:r>
              <a:rPr sz="2400" dirty="0">
                <a:latin typeface="Calibri"/>
                <a:cs typeface="Calibri"/>
              </a:rPr>
              <a:t>fascia,</a:t>
            </a:r>
            <a:r>
              <a:rPr sz="2400" spc="-70" dirty="0">
                <a:latin typeface="Calibri"/>
                <a:cs typeface="Calibri"/>
              </a:rPr>
              <a:t> </a:t>
            </a:r>
            <a:r>
              <a:rPr sz="2400" dirty="0">
                <a:latin typeface="Calibri"/>
                <a:cs typeface="Calibri"/>
              </a:rPr>
              <a:t>tendons,</a:t>
            </a:r>
            <a:r>
              <a:rPr sz="2400" spc="-60" dirty="0">
                <a:latin typeface="Calibri"/>
                <a:cs typeface="Calibri"/>
              </a:rPr>
              <a:t> </a:t>
            </a:r>
            <a:r>
              <a:rPr sz="2400" spc="-10" dirty="0">
                <a:latin typeface="Calibri"/>
                <a:cs typeface="Calibri"/>
              </a:rPr>
              <a:t>ligaments</a:t>
            </a:r>
            <a:r>
              <a:rPr sz="2400" spc="-80" dirty="0">
                <a:latin typeface="Calibri"/>
                <a:cs typeface="Calibri"/>
              </a:rPr>
              <a:t> </a:t>
            </a:r>
            <a:r>
              <a:rPr sz="2400" dirty="0">
                <a:latin typeface="Calibri"/>
                <a:cs typeface="Calibri"/>
              </a:rPr>
              <a:t>and</a:t>
            </a:r>
            <a:r>
              <a:rPr sz="2400" spc="-70" dirty="0">
                <a:latin typeface="Calibri"/>
                <a:cs typeface="Calibri"/>
              </a:rPr>
              <a:t> </a:t>
            </a:r>
            <a:r>
              <a:rPr sz="2400" spc="-10" dirty="0">
                <a:latin typeface="Calibri"/>
                <a:cs typeface="Calibri"/>
              </a:rPr>
              <a:t>bones.</a:t>
            </a:r>
            <a:endParaRPr sz="2400">
              <a:latin typeface="Calibri"/>
              <a:cs typeface="Calibri"/>
            </a:endParaRPr>
          </a:p>
          <a:p>
            <a:pPr marL="440690" marR="301625" indent="-263525" algn="just">
              <a:lnSpc>
                <a:spcPts val="2590"/>
              </a:lnSpc>
              <a:spcBef>
                <a:spcPts val="1050"/>
              </a:spcBef>
              <a:buFont typeface="Arial MT"/>
              <a:buChar char="•"/>
              <a:tabLst>
                <a:tab pos="442595" algn="l"/>
              </a:tabLst>
            </a:pPr>
            <a:r>
              <a:rPr sz="2400" dirty="0">
                <a:latin typeface="Calibri"/>
                <a:cs typeface="Calibri"/>
              </a:rPr>
              <a:t>Absorbable</a:t>
            </a:r>
            <a:r>
              <a:rPr sz="2400" spc="-65" dirty="0">
                <a:latin typeface="Calibri"/>
                <a:cs typeface="Calibri"/>
              </a:rPr>
              <a:t> </a:t>
            </a:r>
            <a:r>
              <a:rPr sz="2400" dirty="0">
                <a:latin typeface="Calibri"/>
                <a:cs typeface="Calibri"/>
              </a:rPr>
              <a:t>sutures</a:t>
            </a:r>
            <a:r>
              <a:rPr sz="2400" spc="-75" dirty="0">
                <a:latin typeface="Calibri"/>
                <a:cs typeface="Calibri"/>
              </a:rPr>
              <a:t> </a:t>
            </a:r>
            <a:r>
              <a:rPr sz="2400" dirty="0">
                <a:latin typeface="Calibri"/>
                <a:cs typeface="Calibri"/>
              </a:rPr>
              <a:t>–</a:t>
            </a:r>
            <a:r>
              <a:rPr sz="2400" spc="-65" dirty="0">
                <a:latin typeface="Calibri"/>
                <a:cs typeface="Calibri"/>
              </a:rPr>
              <a:t> </a:t>
            </a:r>
            <a:r>
              <a:rPr sz="2400" dirty="0">
                <a:latin typeface="Calibri"/>
                <a:cs typeface="Calibri"/>
              </a:rPr>
              <a:t>fast</a:t>
            </a:r>
            <a:r>
              <a:rPr sz="2400" spc="-75" dirty="0">
                <a:latin typeface="Calibri"/>
                <a:cs typeface="Calibri"/>
              </a:rPr>
              <a:t> </a:t>
            </a:r>
            <a:r>
              <a:rPr sz="2400" dirty="0">
                <a:latin typeface="Calibri"/>
                <a:cs typeface="Calibri"/>
              </a:rPr>
              <a:t>healing</a:t>
            </a:r>
            <a:r>
              <a:rPr sz="2400" spc="-80" dirty="0">
                <a:latin typeface="Calibri"/>
                <a:cs typeface="Calibri"/>
              </a:rPr>
              <a:t> </a:t>
            </a:r>
            <a:r>
              <a:rPr sz="2400" dirty="0">
                <a:latin typeface="Calibri"/>
                <a:cs typeface="Calibri"/>
              </a:rPr>
              <a:t>tissues</a:t>
            </a:r>
            <a:r>
              <a:rPr sz="2400" spc="-75" dirty="0">
                <a:latin typeface="Calibri"/>
                <a:cs typeface="Calibri"/>
              </a:rPr>
              <a:t> </a:t>
            </a:r>
            <a:r>
              <a:rPr sz="2400" dirty="0">
                <a:latin typeface="Calibri"/>
                <a:cs typeface="Calibri"/>
              </a:rPr>
              <a:t>like</a:t>
            </a:r>
            <a:r>
              <a:rPr sz="2400" spc="-75" dirty="0">
                <a:latin typeface="Calibri"/>
                <a:cs typeface="Calibri"/>
              </a:rPr>
              <a:t> </a:t>
            </a:r>
            <a:r>
              <a:rPr sz="2400" dirty="0">
                <a:latin typeface="Calibri"/>
                <a:cs typeface="Calibri"/>
              </a:rPr>
              <a:t>stomach,</a:t>
            </a:r>
            <a:r>
              <a:rPr sz="2400" spc="-90" dirty="0">
                <a:latin typeface="Calibri"/>
                <a:cs typeface="Calibri"/>
              </a:rPr>
              <a:t> </a:t>
            </a:r>
            <a:r>
              <a:rPr sz="2400" spc="-10" dirty="0">
                <a:latin typeface="Calibri"/>
                <a:cs typeface="Calibri"/>
              </a:rPr>
              <a:t>colon, 	</a:t>
            </a:r>
            <a:r>
              <a:rPr sz="2400" dirty="0">
                <a:latin typeface="Calibri"/>
                <a:cs typeface="Calibri"/>
              </a:rPr>
              <a:t>and</a:t>
            </a:r>
            <a:r>
              <a:rPr sz="2400" spc="-55" dirty="0">
                <a:latin typeface="Calibri"/>
                <a:cs typeface="Calibri"/>
              </a:rPr>
              <a:t> </a:t>
            </a:r>
            <a:r>
              <a:rPr sz="2400" spc="-10" dirty="0">
                <a:latin typeface="Calibri"/>
                <a:cs typeface="Calibri"/>
              </a:rPr>
              <a:t>bladder.</a:t>
            </a:r>
            <a:endParaRPr sz="2400">
              <a:latin typeface="Calibri"/>
              <a:cs typeface="Calibri"/>
            </a:endParaRPr>
          </a:p>
          <a:p>
            <a:pPr marL="440690" indent="-263525" algn="just">
              <a:lnSpc>
                <a:spcPct val="100000"/>
              </a:lnSpc>
              <a:spcBef>
                <a:spcPts val="675"/>
              </a:spcBef>
              <a:buFont typeface="Arial MT"/>
              <a:buChar char="•"/>
              <a:tabLst>
                <a:tab pos="440690" algn="l"/>
              </a:tabLst>
            </a:pPr>
            <a:r>
              <a:rPr sz="2400" dirty="0">
                <a:latin typeface="Calibri"/>
                <a:cs typeface="Calibri"/>
              </a:rPr>
              <a:t>Absorbable</a:t>
            </a:r>
            <a:r>
              <a:rPr sz="2400" spc="-65" dirty="0">
                <a:latin typeface="Calibri"/>
                <a:cs typeface="Calibri"/>
              </a:rPr>
              <a:t> </a:t>
            </a:r>
            <a:r>
              <a:rPr sz="2400" dirty="0">
                <a:latin typeface="Calibri"/>
                <a:cs typeface="Calibri"/>
              </a:rPr>
              <a:t>sutures</a:t>
            </a:r>
            <a:r>
              <a:rPr sz="2400" spc="-65" dirty="0">
                <a:latin typeface="Calibri"/>
                <a:cs typeface="Calibri"/>
              </a:rPr>
              <a:t> </a:t>
            </a:r>
            <a:r>
              <a:rPr sz="2400" dirty="0">
                <a:latin typeface="Calibri"/>
                <a:cs typeface="Calibri"/>
              </a:rPr>
              <a:t>–</a:t>
            </a:r>
            <a:r>
              <a:rPr sz="2400" spc="-65" dirty="0">
                <a:latin typeface="Calibri"/>
                <a:cs typeface="Calibri"/>
              </a:rPr>
              <a:t> </a:t>
            </a:r>
            <a:r>
              <a:rPr sz="2400" dirty="0">
                <a:latin typeface="Calibri"/>
                <a:cs typeface="Calibri"/>
              </a:rPr>
              <a:t>for</a:t>
            </a:r>
            <a:r>
              <a:rPr sz="2400" spc="-65" dirty="0">
                <a:latin typeface="Calibri"/>
                <a:cs typeface="Calibri"/>
              </a:rPr>
              <a:t> </a:t>
            </a:r>
            <a:r>
              <a:rPr sz="2400" spc="-10" dirty="0">
                <a:latin typeface="Calibri"/>
                <a:cs typeface="Calibri"/>
              </a:rPr>
              <a:t>ligatures.</a:t>
            </a:r>
            <a:endParaRPr sz="2400">
              <a:latin typeface="Calibri"/>
              <a:cs typeface="Calibri"/>
            </a:endParaRPr>
          </a:p>
          <a:p>
            <a:pPr marL="442595" marR="1055370" indent="-265430">
              <a:lnSpc>
                <a:spcPts val="2590"/>
              </a:lnSpc>
              <a:spcBef>
                <a:spcPts val="1035"/>
              </a:spcBef>
              <a:buFont typeface="Arial MT"/>
              <a:buChar char="•"/>
              <a:tabLst>
                <a:tab pos="442595" algn="l"/>
              </a:tabLst>
            </a:pPr>
            <a:r>
              <a:rPr sz="2400" dirty="0">
                <a:latin typeface="Calibri"/>
                <a:cs typeface="Calibri"/>
              </a:rPr>
              <a:t>Natural</a:t>
            </a:r>
            <a:r>
              <a:rPr sz="2400" spc="-65" dirty="0">
                <a:latin typeface="Calibri"/>
                <a:cs typeface="Calibri"/>
              </a:rPr>
              <a:t> </a:t>
            </a:r>
            <a:r>
              <a:rPr sz="2400" dirty="0">
                <a:latin typeface="Calibri"/>
                <a:cs typeface="Calibri"/>
              </a:rPr>
              <a:t>sutures</a:t>
            </a:r>
            <a:r>
              <a:rPr sz="2400" spc="-50" dirty="0">
                <a:latin typeface="Calibri"/>
                <a:cs typeface="Calibri"/>
              </a:rPr>
              <a:t> </a:t>
            </a:r>
            <a:r>
              <a:rPr sz="2400" dirty="0">
                <a:latin typeface="Calibri"/>
                <a:cs typeface="Calibri"/>
              </a:rPr>
              <a:t>are</a:t>
            </a:r>
            <a:r>
              <a:rPr sz="2400" spc="-50" dirty="0">
                <a:latin typeface="Calibri"/>
                <a:cs typeface="Calibri"/>
              </a:rPr>
              <a:t> </a:t>
            </a:r>
            <a:r>
              <a:rPr sz="2400" dirty="0">
                <a:latin typeface="Calibri"/>
                <a:cs typeface="Calibri"/>
              </a:rPr>
              <a:t>not</a:t>
            </a:r>
            <a:r>
              <a:rPr sz="2400" spc="-50" dirty="0">
                <a:latin typeface="Calibri"/>
                <a:cs typeface="Calibri"/>
              </a:rPr>
              <a:t> </a:t>
            </a:r>
            <a:r>
              <a:rPr sz="2400" dirty="0">
                <a:latin typeface="Calibri"/>
                <a:cs typeface="Calibri"/>
              </a:rPr>
              <a:t>advisable</a:t>
            </a:r>
            <a:r>
              <a:rPr sz="2400" spc="-50" dirty="0">
                <a:latin typeface="Calibri"/>
                <a:cs typeface="Calibri"/>
              </a:rPr>
              <a:t> </a:t>
            </a:r>
            <a:r>
              <a:rPr sz="2400" dirty="0">
                <a:latin typeface="Calibri"/>
                <a:cs typeface="Calibri"/>
              </a:rPr>
              <a:t>within</a:t>
            </a:r>
            <a:r>
              <a:rPr sz="2400" spc="-50" dirty="0">
                <a:latin typeface="Calibri"/>
                <a:cs typeface="Calibri"/>
              </a:rPr>
              <a:t> </a:t>
            </a:r>
            <a:r>
              <a:rPr sz="2400" dirty="0">
                <a:latin typeface="Calibri"/>
                <a:cs typeface="Calibri"/>
              </a:rPr>
              <a:t>the</a:t>
            </a:r>
            <a:r>
              <a:rPr sz="2400" spc="-60" dirty="0">
                <a:latin typeface="Calibri"/>
                <a:cs typeface="Calibri"/>
              </a:rPr>
              <a:t> </a:t>
            </a:r>
            <a:r>
              <a:rPr sz="2400" dirty="0">
                <a:latin typeface="Calibri"/>
                <a:cs typeface="Calibri"/>
              </a:rPr>
              <a:t>gut</a:t>
            </a:r>
            <a:r>
              <a:rPr sz="2400" spc="-50" dirty="0">
                <a:latin typeface="Calibri"/>
                <a:cs typeface="Calibri"/>
              </a:rPr>
              <a:t> </a:t>
            </a:r>
            <a:r>
              <a:rPr sz="2400" dirty="0">
                <a:latin typeface="Calibri"/>
                <a:cs typeface="Calibri"/>
              </a:rPr>
              <a:t>due</a:t>
            </a:r>
            <a:r>
              <a:rPr sz="2400" spc="-50" dirty="0">
                <a:latin typeface="Calibri"/>
                <a:cs typeface="Calibri"/>
              </a:rPr>
              <a:t> </a:t>
            </a:r>
            <a:r>
              <a:rPr sz="2400" spc="-25" dirty="0">
                <a:latin typeface="Calibri"/>
                <a:cs typeface="Calibri"/>
              </a:rPr>
              <a:t>to </a:t>
            </a:r>
            <a:r>
              <a:rPr sz="2400" spc="-10" dirty="0">
                <a:latin typeface="Calibri"/>
                <a:cs typeface="Calibri"/>
              </a:rPr>
              <a:t>digestion.</a:t>
            </a:r>
            <a:endParaRPr sz="2400">
              <a:latin typeface="Calibri"/>
              <a:cs typeface="Calibri"/>
            </a:endParaRPr>
          </a:p>
          <a:p>
            <a:pPr marL="442595" indent="-265430">
              <a:lnSpc>
                <a:spcPts val="2735"/>
              </a:lnSpc>
              <a:spcBef>
                <a:spcPts val="685"/>
              </a:spcBef>
              <a:buFont typeface="Arial MT"/>
              <a:buChar char="•"/>
              <a:tabLst>
                <a:tab pos="442595" algn="l"/>
                <a:tab pos="1724660" algn="l"/>
              </a:tabLst>
            </a:pPr>
            <a:r>
              <a:rPr sz="2400" spc="-10" dirty="0">
                <a:latin typeface="Calibri"/>
                <a:cs typeface="Calibri"/>
              </a:rPr>
              <a:t>Synthetic</a:t>
            </a:r>
            <a:r>
              <a:rPr sz="2400" dirty="0">
                <a:latin typeface="Calibri"/>
                <a:cs typeface="Calibri"/>
              </a:rPr>
              <a:t>	absorbable</a:t>
            </a:r>
            <a:r>
              <a:rPr sz="2400" spc="-65" dirty="0">
                <a:latin typeface="Calibri"/>
                <a:cs typeface="Calibri"/>
              </a:rPr>
              <a:t> </a:t>
            </a:r>
            <a:r>
              <a:rPr sz="2400" dirty="0">
                <a:latin typeface="Calibri"/>
                <a:cs typeface="Calibri"/>
              </a:rPr>
              <a:t>sutures</a:t>
            </a:r>
            <a:r>
              <a:rPr sz="2400" spc="-75" dirty="0">
                <a:latin typeface="Calibri"/>
                <a:cs typeface="Calibri"/>
              </a:rPr>
              <a:t> </a:t>
            </a:r>
            <a:r>
              <a:rPr sz="2400" dirty="0">
                <a:latin typeface="Calibri"/>
                <a:cs typeface="Calibri"/>
              </a:rPr>
              <a:t>–</a:t>
            </a:r>
            <a:r>
              <a:rPr sz="2400" spc="-65" dirty="0">
                <a:latin typeface="Calibri"/>
                <a:cs typeface="Calibri"/>
              </a:rPr>
              <a:t> </a:t>
            </a:r>
            <a:r>
              <a:rPr sz="2400" dirty="0">
                <a:latin typeface="Calibri"/>
                <a:cs typeface="Calibri"/>
              </a:rPr>
              <a:t>tracts</a:t>
            </a:r>
            <a:r>
              <a:rPr sz="2400" spc="-90" dirty="0">
                <a:latin typeface="Calibri"/>
                <a:cs typeface="Calibri"/>
              </a:rPr>
              <a:t> </a:t>
            </a:r>
            <a:r>
              <a:rPr sz="2400" dirty="0">
                <a:latin typeface="Calibri"/>
                <a:cs typeface="Calibri"/>
              </a:rPr>
              <a:t>prone</a:t>
            </a:r>
            <a:r>
              <a:rPr sz="2400" spc="-65" dirty="0">
                <a:latin typeface="Calibri"/>
                <a:cs typeface="Calibri"/>
              </a:rPr>
              <a:t> </a:t>
            </a:r>
            <a:r>
              <a:rPr sz="2400" dirty="0">
                <a:latin typeface="Calibri"/>
                <a:cs typeface="Calibri"/>
              </a:rPr>
              <a:t>to</a:t>
            </a:r>
            <a:r>
              <a:rPr sz="2400" spc="-90" dirty="0">
                <a:latin typeface="Calibri"/>
                <a:cs typeface="Calibri"/>
              </a:rPr>
              <a:t> </a:t>
            </a:r>
            <a:r>
              <a:rPr sz="2400" dirty="0">
                <a:latin typeface="Calibri"/>
                <a:cs typeface="Calibri"/>
              </a:rPr>
              <a:t>stone</a:t>
            </a:r>
            <a:r>
              <a:rPr sz="2400" spc="-65" dirty="0">
                <a:latin typeface="Calibri"/>
                <a:cs typeface="Calibri"/>
              </a:rPr>
              <a:t> </a:t>
            </a:r>
            <a:r>
              <a:rPr sz="2400" spc="-10" dirty="0">
                <a:latin typeface="Calibri"/>
                <a:cs typeface="Calibri"/>
              </a:rPr>
              <a:t>formation</a:t>
            </a:r>
            <a:endParaRPr sz="2400">
              <a:latin typeface="Calibri"/>
              <a:cs typeface="Calibri"/>
            </a:endParaRPr>
          </a:p>
          <a:p>
            <a:pPr marL="442595">
              <a:lnSpc>
                <a:spcPts val="2735"/>
              </a:lnSpc>
            </a:pPr>
            <a:r>
              <a:rPr sz="2400" dirty="0">
                <a:latin typeface="Calibri"/>
                <a:cs typeface="Calibri"/>
              </a:rPr>
              <a:t>e.g.</a:t>
            </a:r>
            <a:r>
              <a:rPr sz="2400" spc="-50" dirty="0">
                <a:latin typeface="Calibri"/>
                <a:cs typeface="Calibri"/>
              </a:rPr>
              <a:t> </a:t>
            </a:r>
            <a:r>
              <a:rPr sz="2400" dirty="0">
                <a:latin typeface="Calibri"/>
                <a:cs typeface="Calibri"/>
              </a:rPr>
              <a:t>urinary</a:t>
            </a:r>
            <a:r>
              <a:rPr sz="2400" spc="-40" dirty="0">
                <a:latin typeface="Calibri"/>
                <a:cs typeface="Calibri"/>
              </a:rPr>
              <a:t> </a:t>
            </a:r>
            <a:r>
              <a:rPr sz="2400" dirty="0">
                <a:latin typeface="Calibri"/>
                <a:cs typeface="Calibri"/>
              </a:rPr>
              <a:t>and</a:t>
            </a:r>
            <a:r>
              <a:rPr sz="2400" spc="-25" dirty="0">
                <a:latin typeface="Calibri"/>
                <a:cs typeface="Calibri"/>
              </a:rPr>
              <a:t> </a:t>
            </a:r>
            <a:r>
              <a:rPr sz="2400" spc="-10" dirty="0">
                <a:latin typeface="Calibri"/>
                <a:cs typeface="Calibri"/>
              </a:rPr>
              <a:t>bilary.</a:t>
            </a:r>
            <a:endParaRPr sz="2400">
              <a:latin typeface="Calibri"/>
              <a:cs typeface="Calibri"/>
            </a:endParaRPr>
          </a:p>
          <a:p>
            <a:pPr marL="442595" indent="-265430">
              <a:lnSpc>
                <a:spcPct val="100000"/>
              </a:lnSpc>
              <a:spcBef>
                <a:spcPts val="705"/>
              </a:spcBef>
              <a:buFont typeface="Arial MT"/>
              <a:buChar char="•"/>
              <a:tabLst>
                <a:tab pos="442595" algn="l"/>
              </a:tabLst>
            </a:pPr>
            <a:r>
              <a:rPr sz="2400" spc="-10" dirty="0">
                <a:latin typeface="Calibri"/>
                <a:cs typeface="Calibri"/>
              </a:rPr>
              <a:t>Non-</a:t>
            </a:r>
            <a:r>
              <a:rPr sz="2400" dirty="0">
                <a:latin typeface="Calibri"/>
                <a:cs typeface="Calibri"/>
              </a:rPr>
              <a:t>absorbable</a:t>
            </a:r>
            <a:r>
              <a:rPr sz="2400" spc="-55" dirty="0">
                <a:latin typeface="Calibri"/>
                <a:cs typeface="Calibri"/>
              </a:rPr>
              <a:t> </a:t>
            </a:r>
            <a:r>
              <a:rPr sz="2400" dirty="0">
                <a:latin typeface="Calibri"/>
                <a:cs typeface="Calibri"/>
              </a:rPr>
              <a:t>sutures</a:t>
            </a:r>
            <a:r>
              <a:rPr sz="2400" spc="-70" dirty="0">
                <a:latin typeface="Calibri"/>
                <a:cs typeface="Calibri"/>
              </a:rPr>
              <a:t> </a:t>
            </a:r>
            <a:r>
              <a:rPr sz="2400" dirty="0">
                <a:latin typeface="Calibri"/>
                <a:cs typeface="Calibri"/>
              </a:rPr>
              <a:t>–</a:t>
            </a:r>
            <a:r>
              <a:rPr sz="2400" spc="-60" dirty="0">
                <a:latin typeface="Calibri"/>
                <a:cs typeface="Calibri"/>
              </a:rPr>
              <a:t> </a:t>
            </a:r>
            <a:r>
              <a:rPr sz="2400" dirty="0">
                <a:latin typeface="Calibri"/>
                <a:cs typeface="Calibri"/>
              </a:rPr>
              <a:t>vascular</a:t>
            </a:r>
            <a:r>
              <a:rPr sz="2400" spc="-65" dirty="0">
                <a:latin typeface="Calibri"/>
                <a:cs typeface="Calibri"/>
              </a:rPr>
              <a:t> </a:t>
            </a:r>
            <a:r>
              <a:rPr sz="2400" spc="-10" dirty="0">
                <a:latin typeface="Calibri"/>
                <a:cs typeface="Calibri"/>
              </a:rPr>
              <a:t>surgery.</a:t>
            </a:r>
            <a:endParaRPr sz="2400">
              <a:latin typeface="Calibri"/>
              <a:cs typeface="Calibri"/>
            </a:endParaRPr>
          </a:p>
        </p:txBody>
      </p:sp>
      <p:sp>
        <p:nvSpPr>
          <p:cNvPr id="10" name="object 10"/>
          <p:cNvSpPr txBox="1">
            <a:spLocks noGrp="1"/>
          </p:cNvSpPr>
          <p:nvPr>
            <p:ph type="sldNum" sz="quarter" idx="7"/>
          </p:nvPr>
        </p:nvSpPr>
        <p:spPr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38100">
              <a:lnSpc>
                <a:spcPts val="1045"/>
              </a:lnSpc>
            </a:pPr>
            <a:fld id="{81D60167-4931-47E6-BA6A-407CBD079E47}" type="slidenum">
              <a:rPr spc="-25" dirty="0"/>
              <a:t>30</a:t>
            </a:fld>
            <a:endParaRPr spc="-25" dirty="0"/>
          </a:p>
        </p:txBody>
      </p:sp>
      <p:sp>
        <p:nvSpPr>
          <p:cNvPr id="11" name="Прямоугольник 10"/>
          <p:cNvSpPr/>
          <p:nvPr/>
        </p:nvSpPr>
        <p:spPr>
          <a:xfrm>
            <a:off x="6345249" y="4943172"/>
            <a:ext cx="6096000" cy="1754326"/>
          </a:xfrm>
          <a:prstGeom prst="rect">
            <a:avLst/>
          </a:prstGeom>
        </p:spPr>
        <p:txBody>
          <a:bodyPr>
            <a:spAutoFit/>
          </a:bodyPr>
          <a:lstStyle/>
          <a:p>
            <a:r>
              <a:rPr lang="en-US" dirty="0" smtClean="0"/>
              <a:t>https://www.youtube.com/watch?v=CHMO-fUi8Js  common sutures</a:t>
            </a:r>
          </a:p>
          <a:p>
            <a:r>
              <a:rPr lang="en-US" dirty="0" smtClean="0"/>
              <a:t>https://www.youtube.com/watch?v=vRTNwSweU5Y surgical suture needles</a:t>
            </a:r>
          </a:p>
          <a:p>
            <a:r>
              <a:rPr lang="en-US" dirty="0" smtClean="0"/>
              <a:t>https://www.youtube.com/watch?v=cfZz9D9yKWA !!! 30 </a:t>
            </a:r>
            <a:r>
              <a:rPr lang="en-US" dirty="0" err="1" smtClean="0"/>
              <a:t>мин</a:t>
            </a:r>
            <a:endParaRPr lang="en-US" dirty="0"/>
          </a:p>
        </p:txBody>
      </p:sp>
    </p:spTree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object 2"/>
          <p:cNvGrpSpPr/>
          <p:nvPr/>
        </p:nvGrpSpPr>
        <p:grpSpPr>
          <a:xfrm>
            <a:off x="0" y="12697"/>
            <a:ext cx="12039600" cy="6845300"/>
            <a:chOff x="0" y="12697"/>
            <a:chExt cx="12039600" cy="6845300"/>
          </a:xfrm>
        </p:grpSpPr>
        <p:pic>
          <p:nvPicPr>
            <p:cNvPr id="3" name="object 3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2289048" y="4127499"/>
              <a:ext cx="6004559" cy="2730500"/>
            </a:xfrm>
            <a:prstGeom prst="rect">
              <a:avLst/>
            </a:prstGeom>
          </p:spPr>
        </p:pic>
        <p:pic>
          <p:nvPicPr>
            <p:cNvPr id="4" name="object 4"/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0" y="12697"/>
              <a:ext cx="7117080" cy="6845300"/>
            </a:xfrm>
            <a:prstGeom prst="rect">
              <a:avLst/>
            </a:prstGeom>
          </p:spPr>
        </p:pic>
        <p:pic>
          <p:nvPicPr>
            <p:cNvPr id="5" name="object 5"/>
            <p:cNvPicPr/>
            <p:nvPr/>
          </p:nvPicPr>
          <p:blipFill>
            <a:blip r:embed="rId4" cstate="print"/>
            <a:stretch>
              <a:fillRect/>
            </a:stretch>
          </p:blipFill>
          <p:spPr>
            <a:xfrm>
              <a:off x="4672584" y="266699"/>
              <a:ext cx="7367015" cy="6160008"/>
            </a:xfrm>
            <a:prstGeom prst="rect">
              <a:avLst/>
            </a:prstGeom>
          </p:spPr>
        </p:pic>
      </p:grpSp>
      <p:sp>
        <p:nvSpPr>
          <p:cNvPr id="6" name="object 6"/>
          <p:cNvSpPr txBox="1">
            <a:spLocks noGrp="1"/>
          </p:cNvSpPr>
          <p:nvPr>
            <p:ph type="title"/>
          </p:nvPr>
        </p:nvSpPr>
        <p:spPr>
          <a:xfrm>
            <a:off x="347268" y="2795777"/>
            <a:ext cx="3134360" cy="953135"/>
          </a:xfrm>
          <a:prstGeom prst="rect">
            <a:avLst/>
          </a:prstGeom>
        </p:spPr>
        <p:txBody>
          <a:bodyPr vert="horz" wrap="square" lIns="0" tIns="67945" rIns="0" bIns="0" rtlCol="0">
            <a:spAutoFit/>
          </a:bodyPr>
          <a:lstStyle/>
          <a:p>
            <a:pPr marL="12700" marR="5080">
              <a:lnSpc>
                <a:spcPts val="3460"/>
              </a:lnSpc>
              <a:spcBef>
                <a:spcPts val="535"/>
              </a:spcBef>
            </a:pPr>
            <a:r>
              <a:rPr spc="-30" dirty="0"/>
              <a:t>CLINICAL </a:t>
            </a:r>
            <a:r>
              <a:rPr spc="-165" dirty="0"/>
              <a:t>CONSIDERATIONS</a:t>
            </a:r>
          </a:p>
        </p:txBody>
      </p:sp>
      <p:sp>
        <p:nvSpPr>
          <p:cNvPr id="7" name="object 7"/>
          <p:cNvSpPr txBox="1"/>
          <p:nvPr/>
        </p:nvSpPr>
        <p:spPr>
          <a:xfrm>
            <a:off x="347268" y="3911600"/>
            <a:ext cx="4150995" cy="26924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sz="1600" dirty="0">
                <a:solidFill>
                  <a:srgbClr val="404040"/>
                </a:solidFill>
                <a:latin typeface="Calibri"/>
                <a:cs typeface="Calibri"/>
              </a:rPr>
              <a:t>Size,</a:t>
            </a:r>
            <a:r>
              <a:rPr sz="1600" spc="-45" dirty="0">
                <a:solidFill>
                  <a:srgbClr val="404040"/>
                </a:solidFill>
                <a:latin typeface="Calibri"/>
                <a:cs typeface="Calibri"/>
              </a:rPr>
              <a:t> </a:t>
            </a:r>
            <a:r>
              <a:rPr sz="1600" dirty="0">
                <a:solidFill>
                  <a:srgbClr val="404040"/>
                </a:solidFill>
                <a:latin typeface="Calibri"/>
                <a:cs typeface="Calibri"/>
              </a:rPr>
              <a:t>type</a:t>
            </a:r>
            <a:r>
              <a:rPr sz="1600" spc="-35" dirty="0">
                <a:solidFill>
                  <a:srgbClr val="404040"/>
                </a:solidFill>
                <a:latin typeface="Calibri"/>
                <a:cs typeface="Calibri"/>
              </a:rPr>
              <a:t> </a:t>
            </a:r>
            <a:r>
              <a:rPr sz="1600" dirty="0">
                <a:solidFill>
                  <a:srgbClr val="404040"/>
                </a:solidFill>
                <a:latin typeface="Calibri"/>
                <a:cs typeface="Calibri"/>
              </a:rPr>
              <a:t>and</a:t>
            </a:r>
            <a:r>
              <a:rPr sz="1600" spc="-55" dirty="0">
                <a:solidFill>
                  <a:srgbClr val="404040"/>
                </a:solidFill>
                <a:latin typeface="Calibri"/>
                <a:cs typeface="Calibri"/>
              </a:rPr>
              <a:t> </a:t>
            </a:r>
            <a:r>
              <a:rPr sz="1600" dirty="0">
                <a:solidFill>
                  <a:srgbClr val="404040"/>
                </a:solidFill>
                <a:latin typeface="Calibri"/>
                <a:cs typeface="Calibri"/>
              </a:rPr>
              <a:t>intervals</a:t>
            </a:r>
            <a:r>
              <a:rPr sz="1600" spc="-45" dirty="0">
                <a:solidFill>
                  <a:srgbClr val="404040"/>
                </a:solidFill>
                <a:latin typeface="Calibri"/>
                <a:cs typeface="Calibri"/>
              </a:rPr>
              <a:t> </a:t>
            </a:r>
            <a:r>
              <a:rPr sz="1600" dirty="0">
                <a:solidFill>
                  <a:srgbClr val="404040"/>
                </a:solidFill>
                <a:latin typeface="Calibri"/>
                <a:cs typeface="Calibri"/>
              </a:rPr>
              <a:t>for</a:t>
            </a:r>
            <a:r>
              <a:rPr sz="1600" spc="-40" dirty="0">
                <a:solidFill>
                  <a:srgbClr val="404040"/>
                </a:solidFill>
                <a:latin typeface="Calibri"/>
                <a:cs typeface="Calibri"/>
              </a:rPr>
              <a:t> </a:t>
            </a:r>
            <a:r>
              <a:rPr sz="1600" spc="-10" dirty="0">
                <a:solidFill>
                  <a:srgbClr val="404040"/>
                </a:solidFill>
                <a:latin typeface="Calibri"/>
                <a:cs typeface="Calibri"/>
              </a:rPr>
              <a:t>removal </a:t>
            </a:r>
            <a:r>
              <a:rPr sz="1600" dirty="0">
                <a:solidFill>
                  <a:srgbClr val="404040"/>
                </a:solidFill>
                <a:latin typeface="Calibri"/>
                <a:cs typeface="Calibri"/>
              </a:rPr>
              <a:t>of</a:t>
            </a:r>
            <a:r>
              <a:rPr sz="1600" spc="-35" dirty="0">
                <a:solidFill>
                  <a:srgbClr val="404040"/>
                </a:solidFill>
                <a:latin typeface="Calibri"/>
                <a:cs typeface="Calibri"/>
              </a:rPr>
              <a:t> </a:t>
            </a:r>
            <a:r>
              <a:rPr sz="1600" dirty="0">
                <a:solidFill>
                  <a:srgbClr val="404040"/>
                </a:solidFill>
                <a:latin typeface="Calibri"/>
                <a:cs typeface="Calibri"/>
              </a:rPr>
              <a:t>skin</a:t>
            </a:r>
            <a:r>
              <a:rPr sz="1600" spc="-55" dirty="0">
                <a:solidFill>
                  <a:srgbClr val="404040"/>
                </a:solidFill>
                <a:latin typeface="Calibri"/>
                <a:cs typeface="Calibri"/>
              </a:rPr>
              <a:t> </a:t>
            </a:r>
            <a:r>
              <a:rPr sz="1600" spc="-10" dirty="0">
                <a:solidFill>
                  <a:srgbClr val="404040"/>
                </a:solidFill>
                <a:latin typeface="Calibri"/>
                <a:cs typeface="Calibri"/>
              </a:rPr>
              <a:t>sutures</a:t>
            </a:r>
            <a:endParaRPr sz="1600">
              <a:latin typeface="Calibri"/>
              <a:cs typeface="Calibri"/>
            </a:endParaRPr>
          </a:p>
        </p:txBody>
      </p:sp>
      <p:grpSp>
        <p:nvGrpSpPr>
          <p:cNvPr id="8" name="object 8"/>
          <p:cNvGrpSpPr/>
          <p:nvPr/>
        </p:nvGrpSpPr>
        <p:grpSpPr>
          <a:xfrm>
            <a:off x="10539983" y="6352032"/>
            <a:ext cx="1477010" cy="506095"/>
            <a:chOff x="10539983" y="6352032"/>
            <a:chExt cx="1477010" cy="506095"/>
          </a:xfrm>
        </p:grpSpPr>
        <p:sp>
          <p:nvSpPr>
            <p:cNvPr id="9" name="object 9"/>
            <p:cNvSpPr/>
            <p:nvPr/>
          </p:nvSpPr>
          <p:spPr>
            <a:xfrm>
              <a:off x="11728703" y="6385560"/>
              <a:ext cx="288290" cy="288290"/>
            </a:xfrm>
            <a:custGeom>
              <a:avLst/>
              <a:gdLst/>
              <a:ahLst/>
              <a:cxnLst/>
              <a:rect l="l" t="t" r="r" b="b"/>
              <a:pathLst>
                <a:path w="288290" h="288290">
                  <a:moveTo>
                    <a:pt x="144018" y="0"/>
                  </a:moveTo>
                  <a:lnTo>
                    <a:pt x="98511" y="7342"/>
                  </a:lnTo>
                  <a:lnTo>
                    <a:pt x="58978" y="27786"/>
                  </a:lnTo>
                  <a:lnTo>
                    <a:pt x="27797" y="58962"/>
                  </a:lnTo>
                  <a:lnTo>
                    <a:pt x="7345" y="98496"/>
                  </a:lnTo>
                  <a:lnTo>
                    <a:pt x="0" y="144017"/>
                  </a:lnTo>
                  <a:lnTo>
                    <a:pt x="7345" y="189539"/>
                  </a:lnTo>
                  <a:lnTo>
                    <a:pt x="27797" y="229073"/>
                  </a:lnTo>
                  <a:lnTo>
                    <a:pt x="58978" y="260249"/>
                  </a:lnTo>
                  <a:lnTo>
                    <a:pt x="98511" y="280693"/>
                  </a:lnTo>
                  <a:lnTo>
                    <a:pt x="144018" y="288035"/>
                  </a:lnTo>
                  <a:lnTo>
                    <a:pt x="189524" y="280693"/>
                  </a:lnTo>
                  <a:lnTo>
                    <a:pt x="229057" y="260249"/>
                  </a:lnTo>
                  <a:lnTo>
                    <a:pt x="260238" y="229073"/>
                  </a:lnTo>
                  <a:lnTo>
                    <a:pt x="280690" y="189539"/>
                  </a:lnTo>
                  <a:lnTo>
                    <a:pt x="288036" y="144017"/>
                  </a:lnTo>
                  <a:lnTo>
                    <a:pt x="280690" y="98496"/>
                  </a:lnTo>
                  <a:lnTo>
                    <a:pt x="260238" y="58962"/>
                  </a:lnTo>
                  <a:lnTo>
                    <a:pt x="229057" y="27786"/>
                  </a:lnTo>
                  <a:lnTo>
                    <a:pt x="189524" y="7342"/>
                  </a:lnTo>
                  <a:lnTo>
                    <a:pt x="144018" y="0"/>
                  </a:lnTo>
                  <a:close/>
                </a:path>
              </a:pathLst>
            </a:custGeom>
            <a:solidFill>
              <a:srgbClr val="585858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0" name="object 10"/>
            <p:cNvSpPr/>
            <p:nvPr/>
          </p:nvSpPr>
          <p:spPr>
            <a:xfrm>
              <a:off x="10539983" y="6352032"/>
              <a:ext cx="1155700" cy="506095"/>
            </a:xfrm>
            <a:custGeom>
              <a:avLst/>
              <a:gdLst/>
              <a:ahLst/>
              <a:cxnLst/>
              <a:rect l="l" t="t" r="r" b="b"/>
              <a:pathLst>
                <a:path w="1155700" h="506095">
                  <a:moveTo>
                    <a:pt x="1070864" y="0"/>
                  </a:moveTo>
                  <a:lnTo>
                    <a:pt x="84327" y="0"/>
                  </a:lnTo>
                  <a:lnTo>
                    <a:pt x="51488" y="6627"/>
                  </a:lnTo>
                  <a:lnTo>
                    <a:pt x="24685" y="24699"/>
                  </a:lnTo>
                  <a:lnTo>
                    <a:pt x="6621" y="51504"/>
                  </a:lnTo>
                  <a:lnTo>
                    <a:pt x="0" y="84328"/>
                  </a:lnTo>
                  <a:lnTo>
                    <a:pt x="0" y="421637"/>
                  </a:lnTo>
                  <a:lnTo>
                    <a:pt x="6621" y="454462"/>
                  </a:lnTo>
                  <a:lnTo>
                    <a:pt x="24685" y="481268"/>
                  </a:lnTo>
                  <a:lnTo>
                    <a:pt x="51488" y="499340"/>
                  </a:lnTo>
                  <a:lnTo>
                    <a:pt x="84327" y="505968"/>
                  </a:lnTo>
                  <a:lnTo>
                    <a:pt x="1070864" y="505968"/>
                  </a:lnTo>
                  <a:lnTo>
                    <a:pt x="1103703" y="499340"/>
                  </a:lnTo>
                  <a:lnTo>
                    <a:pt x="1130506" y="481268"/>
                  </a:lnTo>
                  <a:lnTo>
                    <a:pt x="1148570" y="454462"/>
                  </a:lnTo>
                  <a:lnTo>
                    <a:pt x="1155192" y="421637"/>
                  </a:lnTo>
                  <a:lnTo>
                    <a:pt x="1155192" y="84328"/>
                  </a:lnTo>
                  <a:lnTo>
                    <a:pt x="1148570" y="51504"/>
                  </a:lnTo>
                  <a:lnTo>
                    <a:pt x="1130506" y="24699"/>
                  </a:lnTo>
                  <a:lnTo>
                    <a:pt x="1103703" y="6627"/>
                  </a:lnTo>
                  <a:lnTo>
                    <a:pt x="1070864" y="0"/>
                  </a:lnTo>
                  <a:close/>
                </a:path>
              </a:pathLst>
            </a:custGeom>
            <a:solidFill>
              <a:srgbClr val="F1F1F1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11" name="object 11"/>
          <p:cNvSpPr txBox="1">
            <a:spLocks noGrp="1"/>
          </p:cNvSpPr>
          <p:nvPr>
            <p:ph type="sldNum" sz="quarter" idx="7"/>
          </p:nvPr>
        </p:nvSpPr>
        <p:spPr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38100">
              <a:lnSpc>
                <a:spcPts val="1045"/>
              </a:lnSpc>
            </a:pPr>
            <a:fld id="{81D60167-4931-47E6-BA6A-407CBD079E47}" type="slidenum">
              <a:rPr spc="-25" dirty="0"/>
              <a:t>31</a:t>
            </a:fld>
            <a:endParaRPr spc="-25" dirty="0"/>
          </a:p>
        </p:txBody>
      </p:sp>
    </p:spTree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object 2"/>
          <p:cNvGrpSpPr/>
          <p:nvPr/>
        </p:nvGrpSpPr>
        <p:grpSpPr>
          <a:xfrm>
            <a:off x="0" y="0"/>
            <a:ext cx="12192000" cy="6858000"/>
            <a:chOff x="0" y="0"/>
            <a:chExt cx="12192000" cy="6858000"/>
          </a:xfrm>
        </p:grpSpPr>
        <p:pic>
          <p:nvPicPr>
            <p:cNvPr id="3" name="object 3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0" y="0"/>
              <a:ext cx="12192000" cy="6858000"/>
            </a:xfrm>
            <a:prstGeom prst="rect">
              <a:avLst/>
            </a:prstGeom>
          </p:spPr>
        </p:pic>
        <p:pic>
          <p:nvPicPr>
            <p:cNvPr id="4" name="object 4"/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10754868" y="6359652"/>
              <a:ext cx="880872" cy="339852"/>
            </a:xfrm>
            <a:prstGeom prst="rect">
              <a:avLst/>
            </a:prstGeom>
          </p:spPr>
        </p:pic>
        <p:pic>
          <p:nvPicPr>
            <p:cNvPr id="5" name="object 5"/>
            <p:cNvPicPr/>
            <p:nvPr/>
          </p:nvPicPr>
          <p:blipFill>
            <a:blip r:embed="rId4" cstate="print"/>
            <a:stretch>
              <a:fillRect/>
            </a:stretch>
          </p:blipFill>
          <p:spPr>
            <a:xfrm>
              <a:off x="5059679" y="0"/>
              <a:ext cx="7132320" cy="6858000"/>
            </a:xfrm>
            <a:prstGeom prst="rect">
              <a:avLst/>
            </a:prstGeom>
          </p:spPr>
        </p:pic>
      </p:grpSp>
      <p:sp>
        <p:nvSpPr>
          <p:cNvPr id="6" name="object 6"/>
          <p:cNvSpPr txBox="1"/>
          <p:nvPr/>
        </p:nvSpPr>
        <p:spPr>
          <a:xfrm>
            <a:off x="491439" y="4141723"/>
            <a:ext cx="2272665" cy="69659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4400" b="1" spc="-135" dirty="0">
                <a:solidFill>
                  <a:srgbClr val="FFFFFF"/>
                </a:solidFill>
                <a:latin typeface="Corbel"/>
                <a:cs typeface="Corbel"/>
              </a:rPr>
              <a:t>NEEDLES</a:t>
            </a:r>
            <a:endParaRPr sz="4400">
              <a:latin typeface="Corbel"/>
              <a:cs typeface="Corbel"/>
            </a:endParaRPr>
          </a:p>
        </p:txBody>
      </p:sp>
      <p:sp>
        <p:nvSpPr>
          <p:cNvPr id="7" name="object 7"/>
          <p:cNvSpPr txBox="1"/>
          <p:nvPr/>
        </p:nvSpPr>
        <p:spPr>
          <a:xfrm>
            <a:off x="491439" y="4921757"/>
            <a:ext cx="2903855" cy="122999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975994">
              <a:lnSpc>
                <a:spcPct val="131500"/>
              </a:lnSpc>
              <a:spcBef>
                <a:spcPts val="100"/>
              </a:spcBef>
            </a:pPr>
            <a:r>
              <a:rPr sz="2000" b="1" spc="-10" dirty="0">
                <a:solidFill>
                  <a:srgbClr val="FFFFFF"/>
                </a:solidFill>
                <a:latin typeface="Calibri"/>
                <a:cs typeface="Calibri"/>
              </a:rPr>
              <a:t>CHARACTERISTICS ANATOMY</a:t>
            </a:r>
            <a:endParaRPr sz="2000">
              <a:latin typeface="Calibri"/>
              <a:cs typeface="Calibri"/>
            </a:endParaRPr>
          </a:p>
          <a:p>
            <a:pPr marL="12700">
              <a:lnSpc>
                <a:spcPct val="100000"/>
              </a:lnSpc>
              <a:spcBef>
                <a:spcPts val="765"/>
              </a:spcBef>
            </a:pPr>
            <a:r>
              <a:rPr sz="2000" b="1" dirty="0">
                <a:solidFill>
                  <a:srgbClr val="FFFFFF"/>
                </a:solidFill>
                <a:latin typeface="Calibri"/>
                <a:cs typeface="Calibri"/>
              </a:rPr>
              <a:t>CLINICAL</a:t>
            </a:r>
            <a:r>
              <a:rPr sz="2000" b="1" spc="-15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2000" b="1" spc="-10" dirty="0">
                <a:solidFill>
                  <a:srgbClr val="FFFFFF"/>
                </a:solidFill>
                <a:latin typeface="Calibri"/>
                <a:cs typeface="Calibri"/>
              </a:rPr>
              <a:t>CONSIDERATIONS</a:t>
            </a:r>
            <a:endParaRPr sz="2000">
              <a:latin typeface="Calibri"/>
              <a:cs typeface="Calibri"/>
            </a:endParaRPr>
          </a:p>
        </p:txBody>
      </p:sp>
      <p:grpSp>
        <p:nvGrpSpPr>
          <p:cNvPr id="8" name="object 8"/>
          <p:cNvGrpSpPr/>
          <p:nvPr/>
        </p:nvGrpSpPr>
        <p:grpSpPr>
          <a:xfrm>
            <a:off x="7031873" y="649223"/>
            <a:ext cx="5160645" cy="6024880"/>
            <a:chOff x="7031873" y="649223"/>
            <a:chExt cx="5160645" cy="6024880"/>
          </a:xfrm>
        </p:grpSpPr>
        <p:sp>
          <p:nvSpPr>
            <p:cNvPr id="9" name="object 9"/>
            <p:cNvSpPr/>
            <p:nvPr/>
          </p:nvSpPr>
          <p:spPr>
            <a:xfrm>
              <a:off x="11728703" y="6385559"/>
              <a:ext cx="288290" cy="288290"/>
            </a:xfrm>
            <a:custGeom>
              <a:avLst/>
              <a:gdLst/>
              <a:ahLst/>
              <a:cxnLst/>
              <a:rect l="l" t="t" r="r" b="b"/>
              <a:pathLst>
                <a:path w="288290" h="288290">
                  <a:moveTo>
                    <a:pt x="144018" y="0"/>
                  </a:moveTo>
                  <a:lnTo>
                    <a:pt x="98511" y="7342"/>
                  </a:lnTo>
                  <a:lnTo>
                    <a:pt x="58978" y="27786"/>
                  </a:lnTo>
                  <a:lnTo>
                    <a:pt x="27797" y="58962"/>
                  </a:lnTo>
                  <a:lnTo>
                    <a:pt x="7345" y="98496"/>
                  </a:lnTo>
                  <a:lnTo>
                    <a:pt x="0" y="144017"/>
                  </a:lnTo>
                  <a:lnTo>
                    <a:pt x="7345" y="189539"/>
                  </a:lnTo>
                  <a:lnTo>
                    <a:pt x="27797" y="229073"/>
                  </a:lnTo>
                  <a:lnTo>
                    <a:pt x="58978" y="260249"/>
                  </a:lnTo>
                  <a:lnTo>
                    <a:pt x="98511" y="280693"/>
                  </a:lnTo>
                  <a:lnTo>
                    <a:pt x="144018" y="288035"/>
                  </a:lnTo>
                  <a:lnTo>
                    <a:pt x="189524" y="280693"/>
                  </a:lnTo>
                  <a:lnTo>
                    <a:pt x="229057" y="260249"/>
                  </a:lnTo>
                  <a:lnTo>
                    <a:pt x="260238" y="229073"/>
                  </a:lnTo>
                  <a:lnTo>
                    <a:pt x="280690" y="189539"/>
                  </a:lnTo>
                  <a:lnTo>
                    <a:pt x="288036" y="144017"/>
                  </a:lnTo>
                  <a:lnTo>
                    <a:pt x="280690" y="98496"/>
                  </a:lnTo>
                  <a:lnTo>
                    <a:pt x="260238" y="58962"/>
                  </a:lnTo>
                  <a:lnTo>
                    <a:pt x="229057" y="27786"/>
                  </a:lnTo>
                  <a:lnTo>
                    <a:pt x="189524" y="7342"/>
                  </a:lnTo>
                  <a:lnTo>
                    <a:pt x="144018" y="0"/>
                  </a:lnTo>
                  <a:close/>
                </a:path>
              </a:pathLst>
            </a:custGeom>
            <a:solidFill>
              <a:srgbClr val="0000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10" name="object 10"/>
            <p:cNvPicPr/>
            <p:nvPr/>
          </p:nvPicPr>
          <p:blipFill>
            <a:blip r:embed="rId5" cstate="print"/>
            <a:stretch>
              <a:fillRect/>
            </a:stretch>
          </p:blipFill>
          <p:spPr>
            <a:xfrm>
              <a:off x="9287255" y="649223"/>
              <a:ext cx="2904744" cy="3095244"/>
            </a:xfrm>
            <a:prstGeom prst="rect">
              <a:avLst/>
            </a:prstGeom>
          </p:spPr>
        </p:pic>
        <p:pic>
          <p:nvPicPr>
            <p:cNvPr id="11" name="object 11"/>
            <p:cNvPicPr/>
            <p:nvPr/>
          </p:nvPicPr>
          <p:blipFill>
            <a:blip r:embed="rId6" cstate="print"/>
            <a:stretch>
              <a:fillRect/>
            </a:stretch>
          </p:blipFill>
          <p:spPr>
            <a:xfrm>
              <a:off x="9619488" y="676655"/>
              <a:ext cx="2430779" cy="2430780"/>
            </a:xfrm>
            <a:prstGeom prst="rect">
              <a:avLst/>
            </a:prstGeom>
          </p:spPr>
        </p:pic>
        <p:pic>
          <p:nvPicPr>
            <p:cNvPr id="12" name="object 12"/>
            <p:cNvPicPr/>
            <p:nvPr/>
          </p:nvPicPr>
          <p:blipFill>
            <a:blip r:embed="rId7" cstate="print"/>
            <a:stretch>
              <a:fillRect/>
            </a:stretch>
          </p:blipFill>
          <p:spPr>
            <a:xfrm>
              <a:off x="7031873" y="1239959"/>
              <a:ext cx="4289922" cy="4279900"/>
            </a:xfrm>
            <a:prstGeom prst="rect">
              <a:avLst/>
            </a:prstGeom>
          </p:spPr>
        </p:pic>
        <p:pic>
          <p:nvPicPr>
            <p:cNvPr id="13" name="object 13"/>
            <p:cNvPicPr/>
            <p:nvPr/>
          </p:nvPicPr>
          <p:blipFill>
            <a:blip r:embed="rId8" cstate="print"/>
            <a:stretch>
              <a:fillRect/>
            </a:stretch>
          </p:blipFill>
          <p:spPr>
            <a:xfrm>
              <a:off x="7031873" y="1239959"/>
              <a:ext cx="4289922" cy="4279900"/>
            </a:xfrm>
            <a:prstGeom prst="rect">
              <a:avLst/>
            </a:prstGeom>
          </p:spPr>
        </p:pic>
      </p:grpSp>
      <p:sp>
        <p:nvSpPr>
          <p:cNvPr id="14" name="object 14"/>
          <p:cNvSpPr txBox="1">
            <a:spLocks noGrp="1"/>
          </p:cNvSpPr>
          <p:nvPr>
            <p:ph type="sldNum" sz="quarter" idx="7"/>
          </p:nvPr>
        </p:nvSpPr>
        <p:spPr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38100">
              <a:lnSpc>
                <a:spcPts val="1045"/>
              </a:lnSpc>
            </a:pPr>
            <a:fld id="{81D60167-4931-47E6-BA6A-407CBD079E47}" type="slidenum">
              <a:rPr spc="-25" dirty="0"/>
              <a:t>32</a:t>
            </a:fld>
            <a:endParaRPr spc="-25" dirty="0"/>
          </a:p>
        </p:txBody>
      </p:sp>
    </p:spTree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object 2"/>
          <p:cNvGrpSpPr/>
          <p:nvPr/>
        </p:nvGrpSpPr>
        <p:grpSpPr>
          <a:xfrm>
            <a:off x="0" y="0"/>
            <a:ext cx="12192000" cy="6858000"/>
            <a:chOff x="0" y="0"/>
            <a:chExt cx="12192000" cy="6858000"/>
          </a:xfrm>
        </p:grpSpPr>
        <p:pic>
          <p:nvPicPr>
            <p:cNvPr id="3" name="object 3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0" y="0"/>
              <a:ext cx="12192000" cy="6858000"/>
            </a:xfrm>
            <a:prstGeom prst="rect">
              <a:avLst/>
            </a:prstGeom>
          </p:spPr>
        </p:pic>
        <p:pic>
          <p:nvPicPr>
            <p:cNvPr id="4" name="object 4"/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10754868" y="6359652"/>
              <a:ext cx="880872" cy="339852"/>
            </a:xfrm>
            <a:prstGeom prst="rect">
              <a:avLst/>
            </a:prstGeom>
          </p:spPr>
        </p:pic>
        <p:pic>
          <p:nvPicPr>
            <p:cNvPr id="5" name="object 5"/>
            <p:cNvPicPr/>
            <p:nvPr/>
          </p:nvPicPr>
          <p:blipFill>
            <a:blip r:embed="rId4" cstate="print"/>
            <a:stretch>
              <a:fillRect/>
            </a:stretch>
          </p:blipFill>
          <p:spPr>
            <a:xfrm>
              <a:off x="10687811" y="6220966"/>
              <a:ext cx="1432559" cy="588264"/>
            </a:xfrm>
            <a:prstGeom prst="rect">
              <a:avLst/>
            </a:prstGeom>
          </p:spPr>
        </p:pic>
      </p:grpSp>
      <p:sp>
        <p:nvSpPr>
          <p:cNvPr id="6" name="object 6"/>
          <p:cNvSpPr txBox="1"/>
          <p:nvPr/>
        </p:nvSpPr>
        <p:spPr>
          <a:xfrm>
            <a:off x="6782816" y="2940177"/>
            <a:ext cx="4886960" cy="75692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4800" b="1" spc="-150" dirty="0">
                <a:solidFill>
                  <a:srgbClr val="FFFFFF"/>
                </a:solidFill>
                <a:latin typeface="Corbel"/>
                <a:cs typeface="Corbel"/>
              </a:rPr>
              <a:t>CHARACTERISTICS</a:t>
            </a:r>
            <a:endParaRPr sz="4800">
              <a:latin typeface="Corbel"/>
              <a:cs typeface="Corbel"/>
            </a:endParaRPr>
          </a:p>
        </p:txBody>
      </p:sp>
      <p:sp>
        <p:nvSpPr>
          <p:cNvPr id="7" name="object 7"/>
          <p:cNvSpPr/>
          <p:nvPr/>
        </p:nvSpPr>
        <p:spPr>
          <a:xfrm>
            <a:off x="11728704" y="6385559"/>
            <a:ext cx="288290" cy="288290"/>
          </a:xfrm>
          <a:custGeom>
            <a:avLst/>
            <a:gdLst/>
            <a:ahLst/>
            <a:cxnLst/>
            <a:rect l="l" t="t" r="r" b="b"/>
            <a:pathLst>
              <a:path w="288290" h="288290">
                <a:moveTo>
                  <a:pt x="144018" y="0"/>
                </a:moveTo>
                <a:lnTo>
                  <a:pt x="98511" y="7342"/>
                </a:lnTo>
                <a:lnTo>
                  <a:pt x="58978" y="27786"/>
                </a:lnTo>
                <a:lnTo>
                  <a:pt x="27797" y="58962"/>
                </a:lnTo>
                <a:lnTo>
                  <a:pt x="7345" y="98496"/>
                </a:lnTo>
                <a:lnTo>
                  <a:pt x="0" y="144017"/>
                </a:lnTo>
                <a:lnTo>
                  <a:pt x="7345" y="189539"/>
                </a:lnTo>
                <a:lnTo>
                  <a:pt x="27797" y="229073"/>
                </a:lnTo>
                <a:lnTo>
                  <a:pt x="58978" y="260249"/>
                </a:lnTo>
                <a:lnTo>
                  <a:pt x="98511" y="280693"/>
                </a:lnTo>
                <a:lnTo>
                  <a:pt x="144018" y="288035"/>
                </a:lnTo>
                <a:lnTo>
                  <a:pt x="189524" y="280693"/>
                </a:lnTo>
                <a:lnTo>
                  <a:pt x="229057" y="260249"/>
                </a:lnTo>
                <a:lnTo>
                  <a:pt x="260238" y="229073"/>
                </a:lnTo>
                <a:lnTo>
                  <a:pt x="280690" y="189539"/>
                </a:lnTo>
                <a:lnTo>
                  <a:pt x="288036" y="144017"/>
                </a:lnTo>
                <a:lnTo>
                  <a:pt x="280690" y="98496"/>
                </a:lnTo>
                <a:lnTo>
                  <a:pt x="260238" y="58962"/>
                </a:lnTo>
                <a:lnTo>
                  <a:pt x="229057" y="27786"/>
                </a:lnTo>
                <a:lnTo>
                  <a:pt x="189524" y="7342"/>
                </a:lnTo>
                <a:lnTo>
                  <a:pt x="144018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8" name="object 8"/>
          <p:cNvSpPr txBox="1"/>
          <p:nvPr/>
        </p:nvSpPr>
        <p:spPr>
          <a:xfrm>
            <a:off x="453034" y="1352296"/>
            <a:ext cx="5652770" cy="4537710"/>
          </a:xfrm>
          <a:prstGeom prst="rect">
            <a:avLst/>
          </a:prstGeom>
        </p:spPr>
        <p:txBody>
          <a:bodyPr vert="horz" wrap="square" lIns="0" tIns="104139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819"/>
              </a:spcBef>
            </a:pPr>
            <a:r>
              <a:rPr sz="2400" u="sng" spc="-10" dirty="0">
                <a:solidFill>
                  <a:srgbClr val="FFFFFF"/>
                </a:solidFill>
                <a:uFill>
                  <a:solidFill>
                    <a:srgbClr val="FFFFFF"/>
                  </a:solidFill>
                </a:uFill>
                <a:latin typeface="Calibri"/>
                <a:cs typeface="Calibri"/>
              </a:rPr>
              <a:t>Characteristics</a:t>
            </a:r>
            <a:r>
              <a:rPr sz="2400" u="sng" spc="-75" dirty="0">
                <a:solidFill>
                  <a:srgbClr val="FFFFFF"/>
                </a:solidFill>
                <a:uFill>
                  <a:solidFill>
                    <a:srgbClr val="FFFFFF"/>
                  </a:solidFill>
                </a:uFill>
                <a:latin typeface="Calibri"/>
                <a:cs typeface="Calibri"/>
              </a:rPr>
              <a:t> </a:t>
            </a:r>
            <a:r>
              <a:rPr sz="2400" u="sng" dirty="0">
                <a:solidFill>
                  <a:srgbClr val="FFFFFF"/>
                </a:solidFill>
                <a:uFill>
                  <a:solidFill>
                    <a:srgbClr val="FFFFFF"/>
                  </a:solidFill>
                </a:uFill>
                <a:latin typeface="Calibri"/>
                <a:cs typeface="Calibri"/>
              </a:rPr>
              <a:t>of</a:t>
            </a:r>
            <a:r>
              <a:rPr sz="2400" u="sng" spc="-40" dirty="0">
                <a:solidFill>
                  <a:srgbClr val="FFFFFF"/>
                </a:solidFill>
                <a:uFill>
                  <a:solidFill>
                    <a:srgbClr val="FFFFFF"/>
                  </a:solidFill>
                </a:uFill>
                <a:latin typeface="Calibri"/>
                <a:cs typeface="Calibri"/>
              </a:rPr>
              <a:t> </a:t>
            </a:r>
            <a:r>
              <a:rPr sz="2400" u="sng" dirty="0">
                <a:solidFill>
                  <a:srgbClr val="FFFFFF"/>
                </a:solidFill>
                <a:uFill>
                  <a:solidFill>
                    <a:srgbClr val="FFFFFF"/>
                  </a:solidFill>
                </a:uFill>
                <a:latin typeface="Calibri"/>
                <a:cs typeface="Calibri"/>
              </a:rPr>
              <a:t>the</a:t>
            </a:r>
            <a:r>
              <a:rPr sz="2400" u="sng" spc="-35" dirty="0">
                <a:solidFill>
                  <a:srgbClr val="FFFFFF"/>
                </a:solidFill>
                <a:uFill>
                  <a:solidFill>
                    <a:srgbClr val="FFFFFF"/>
                  </a:solidFill>
                </a:uFill>
                <a:latin typeface="Calibri"/>
                <a:cs typeface="Calibri"/>
              </a:rPr>
              <a:t> </a:t>
            </a:r>
            <a:r>
              <a:rPr sz="2400" u="sng" dirty="0">
                <a:solidFill>
                  <a:srgbClr val="FFFFFF"/>
                </a:solidFill>
                <a:uFill>
                  <a:solidFill>
                    <a:srgbClr val="FFFFFF"/>
                  </a:solidFill>
                </a:uFill>
                <a:latin typeface="Calibri"/>
                <a:cs typeface="Calibri"/>
              </a:rPr>
              <a:t>ideal</a:t>
            </a:r>
            <a:r>
              <a:rPr sz="2400" u="sng" spc="-30" dirty="0">
                <a:solidFill>
                  <a:srgbClr val="FFFFFF"/>
                </a:solidFill>
                <a:uFill>
                  <a:solidFill>
                    <a:srgbClr val="FFFFFF"/>
                  </a:solidFill>
                </a:uFill>
                <a:latin typeface="Calibri"/>
                <a:cs typeface="Calibri"/>
              </a:rPr>
              <a:t> </a:t>
            </a:r>
            <a:r>
              <a:rPr sz="2400" u="sng" dirty="0">
                <a:solidFill>
                  <a:srgbClr val="FFFFFF"/>
                </a:solidFill>
                <a:uFill>
                  <a:solidFill>
                    <a:srgbClr val="FFFFFF"/>
                  </a:solidFill>
                </a:uFill>
                <a:latin typeface="Calibri"/>
                <a:cs typeface="Calibri"/>
              </a:rPr>
              <a:t>surgical</a:t>
            </a:r>
            <a:r>
              <a:rPr sz="2400" u="sng" spc="-45" dirty="0">
                <a:solidFill>
                  <a:srgbClr val="FFFFFF"/>
                </a:solidFill>
                <a:uFill>
                  <a:solidFill>
                    <a:srgbClr val="FFFFFF"/>
                  </a:solidFill>
                </a:uFill>
                <a:latin typeface="Calibri"/>
                <a:cs typeface="Calibri"/>
              </a:rPr>
              <a:t> </a:t>
            </a:r>
            <a:r>
              <a:rPr sz="2400" u="sng" spc="-10" dirty="0">
                <a:solidFill>
                  <a:srgbClr val="FFFFFF"/>
                </a:solidFill>
                <a:uFill>
                  <a:solidFill>
                    <a:srgbClr val="FFFFFF"/>
                  </a:solidFill>
                </a:uFill>
                <a:latin typeface="Calibri"/>
                <a:cs typeface="Calibri"/>
              </a:rPr>
              <a:t>needle</a:t>
            </a:r>
            <a:endParaRPr sz="2400">
              <a:latin typeface="Calibri"/>
              <a:cs typeface="Calibri"/>
            </a:endParaRPr>
          </a:p>
          <a:p>
            <a:pPr marL="277495" indent="-264795">
              <a:lnSpc>
                <a:spcPct val="100000"/>
              </a:lnSpc>
              <a:spcBef>
                <a:spcPts val="720"/>
              </a:spcBef>
              <a:buFont typeface="Arial MT"/>
              <a:buChar char="•"/>
              <a:tabLst>
                <a:tab pos="277495" algn="l"/>
              </a:tabLst>
            </a:pPr>
            <a:r>
              <a:rPr sz="2400" dirty="0">
                <a:solidFill>
                  <a:srgbClr val="FFFFFF"/>
                </a:solidFill>
                <a:latin typeface="Calibri"/>
                <a:cs typeface="Calibri"/>
              </a:rPr>
              <a:t>It</a:t>
            </a:r>
            <a:r>
              <a:rPr sz="2400" spc="-40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2400" dirty="0">
                <a:solidFill>
                  <a:srgbClr val="FFFFFF"/>
                </a:solidFill>
                <a:latin typeface="Calibri"/>
                <a:cs typeface="Calibri"/>
              </a:rPr>
              <a:t>is</a:t>
            </a:r>
            <a:r>
              <a:rPr sz="2400" spc="-25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2400" dirty="0">
                <a:solidFill>
                  <a:srgbClr val="FFFFFF"/>
                </a:solidFill>
                <a:latin typeface="Calibri"/>
                <a:cs typeface="Calibri"/>
              </a:rPr>
              <a:t>made</a:t>
            </a:r>
            <a:r>
              <a:rPr sz="2400" spc="-30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2400" dirty="0">
                <a:solidFill>
                  <a:srgbClr val="FFFFFF"/>
                </a:solidFill>
                <a:latin typeface="Calibri"/>
                <a:cs typeface="Calibri"/>
              </a:rPr>
              <a:t>of</a:t>
            </a:r>
            <a:r>
              <a:rPr sz="2400" spc="-25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2400" spc="-10" dirty="0">
                <a:solidFill>
                  <a:srgbClr val="FFFFFF"/>
                </a:solidFill>
                <a:latin typeface="Calibri"/>
                <a:cs typeface="Calibri"/>
              </a:rPr>
              <a:t>high-</a:t>
            </a:r>
            <a:r>
              <a:rPr sz="2400" dirty="0">
                <a:solidFill>
                  <a:srgbClr val="FFFFFF"/>
                </a:solidFill>
                <a:latin typeface="Calibri"/>
                <a:cs typeface="Calibri"/>
              </a:rPr>
              <a:t>quality</a:t>
            </a:r>
            <a:r>
              <a:rPr sz="2400" spc="-30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2400" spc="-10" dirty="0">
                <a:solidFill>
                  <a:srgbClr val="FFFFFF"/>
                </a:solidFill>
                <a:latin typeface="Calibri"/>
                <a:cs typeface="Calibri"/>
              </a:rPr>
              <a:t>stainless</a:t>
            </a:r>
            <a:r>
              <a:rPr sz="2400" spc="-35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2400" spc="-10" dirty="0">
                <a:solidFill>
                  <a:srgbClr val="FFFFFF"/>
                </a:solidFill>
                <a:latin typeface="Calibri"/>
                <a:cs typeface="Calibri"/>
              </a:rPr>
              <a:t>steel</a:t>
            </a:r>
            <a:endParaRPr sz="2400">
              <a:latin typeface="Calibri"/>
              <a:cs typeface="Calibri"/>
            </a:endParaRPr>
          </a:p>
          <a:p>
            <a:pPr marL="277495" indent="-264795">
              <a:lnSpc>
                <a:spcPct val="100000"/>
              </a:lnSpc>
              <a:spcBef>
                <a:spcPts val="710"/>
              </a:spcBef>
              <a:buFont typeface="Arial MT"/>
              <a:buChar char="•"/>
              <a:tabLst>
                <a:tab pos="277495" algn="l"/>
              </a:tabLst>
            </a:pPr>
            <a:r>
              <a:rPr sz="2400" dirty="0">
                <a:solidFill>
                  <a:srgbClr val="FFFFFF"/>
                </a:solidFill>
                <a:latin typeface="Calibri"/>
                <a:cs typeface="Calibri"/>
              </a:rPr>
              <a:t>It</a:t>
            </a:r>
            <a:r>
              <a:rPr sz="2400" spc="-55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2400" dirty="0">
                <a:solidFill>
                  <a:srgbClr val="FFFFFF"/>
                </a:solidFill>
                <a:latin typeface="Calibri"/>
                <a:cs typeface="Calibri"/>
              </a:rPr>
              <a:t>has</a:t>
            </a:r>
            <a:r>
              <a:rPr sz="2400" spc="-45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2400" dirty="0">
                <a:solidFill>
                  <a:srgbClr val="FFFFFF"/>
                </a:solidFill>
                <a:latin typeface="Calibri"/>
                <a:cs typeface="Calibri"/>
              </a:rPr>
              <a:t>the</a:t>
            </a:r>
            <a:r>
              <a:rPr sz="2400" spc="-35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2400" dirty="0">
                <a:solidFill>
                  <a:srgbClr val="FFFFFF"/>
                </a:solidFill>
                <a:latin typeface="Calibri"/>
                <a:cs typeface="Calibri"/>
              </a:rPr>
              <a:t>smallest</a:t>
            </a:r>
            <a:r>
              <a:rPr sz="2400" spc="-65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2400" dirty="0">
                <a:solidFill>
                  <a:srgbClr val="FFFFFF"/>
                </a:solidFill>
                <a:latin typeface="Calibri"/>
                <a:cs typeface="Calibri"/>
              </a:rPr>
              <a:t>diameter</a:t>
            </a:r>
            <a:r>
              <a:rPr sz="2400" spc="-45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2400" spc="-10" dirty="0">
                <a:solidFill>
                  <a:srgbClr val="FFFFFF"/>
                </a:solidFill>
                <a:latin typeface="Calibri"/>
                <a:cs typeface="Calibri"/>
              </a:rPr>
              <a:t>possible</a:t>
            </a:r>
            <a:endParaRPr sz="2400">
              <a:latin typeface="Calibri"/>
              <a:cs typeface="Calibri"/>
            </a:endParaRPr>
          </a:p>
          <a:p>
            <a:pPr marL="277495" indent="-264795">
              <a:lnSpc>
                <a:spcPct val="100000"/>
              </a:lnSpc>
              <a:spcBef>
                <a:spcPts val="710"/>
              </a:spcBef>
              <a:buFont typeface="Arial MT"/>
              <a:buChar char="•"/>
              <a:tabLst>
                <a:tab pos="277495" algn="l"/>
              </a:tabLst>
            </a:pPr>
            <a:r>
              <a:rPr sz="2400" dirty="0">
                <a:solidFill>
                  <a:srgbClr val="FFFFFF"/>
                </a:solidFill>
                <a:latin typeface="Calibri"/>
                <a:cs typeface="Calibri"/>
              </a:rPr>
              <a:t>It</a:t>
            </a:r>
            <a:r>
              <a:rPr sz="2400" spc="-60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2400" dirty="0">
                <a:solidFill>
                  <a:srgbClr val="FFFFFF"/>
                </a:solidFill>
                <a:latin typeface="Calibri"/>
                <a:cs typeface="Calibri"/>
              </a:rPr>
              <a:t>is</a:t>
            </a:r>
            <a:r>
              <a:rPr sz="2400" spc="-50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2400" dirty="0">
                <a:solidFill>
                  <a:srgbClr val="FFFFFF"/>
                </a:solidFill>
                <a:latin typeface="Calibri"/>
                <a:cs typeface="Calibri"/>
              </a:rPr>
              <a:t>stable</a:t>
            </a:r>
            <a:r>
              <a:rPr sz="2400" spc="-50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2400" dirty="0">
                <a:solidFill>
                  <a:srgbClr val="FFFFFF"/>
                </a:solidFill>
                <a:latin typeface="Calibri"/>
                <a:cs typeface="Calibri"/>
              </a:rPr>
              <a:t>in</a:t>
            </a:r>
            <a:r>
              <a:rPr sz="2400" spc="-45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2400" dirty="0">
                <a:solidFill>
                  <a:srgbClr val="FFFFFF"/>
                </a:solidFill>
                <a:latin typeface="Calibri"/>
                <a:cs typeface="Calibri"/>
              </a:rPr>
              <a:t>the</a:t>
            </a:r>
            <a:r>
              <a:rPr sz="2400" spc="-55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2400" dirty="0">
                <a:solidFill>
                  <a:srgbClr val="FFFFFF"/>
                </a:solidFill>
                <a:latin typeface="Calibri"/>
                <a:cs typeface="Calibri"/>
              </a:rPr>
              <a:t>grasp</a:t>
            </a:r>
            <a:r>
              <a:rPr sz="2400" spc="-45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2400" dirty="0">
                <a:solidFill>
                  <a:srgbClr val="FFFFFF"/>
                </a:solidFill>
                <a:latin typeface="Calibri"/>
                <a:cs typeface="Calibri"/>
              </a:rPr>
              <a:t>of</a:t>
            </a:r>
            <a:r>
              <a:rPr sz="2400" spc="-45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2400" dirty="0">
                <a:solidFill>
                  <a:srgbClr val="FFFFFF"/>
                </a:solidFill>
                <a:latin typeface="Calibri"/>
                <a:cs typeface="Calibri"/>
              </a:rPr>
              <a:t>the</a:t>
            </a:r>
            <a:r>
              <a:rPr sz="2400" spc="-45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2400" dirty="0">
                <a:solidFill>
                  <a:srgbClr val="FFFFFF"/>
                </a:solidFill>
                <a:latin typeface="Calibri"/>
                <a:cs typeface="Calibri"/>
              </a:rPr>
              <a:t>needle</a:t>
            </a:r>
            <a:r>
              <a:rPr sz="2400" spc="-40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2400" spc="-10" dirty="0">
                <a:solidFill>
                  <a:srgbClr val="FFFFFF"/>
                </a:solidFill>
                <a:latin typeface="Calibri"/>
                <a:cs typeface="Calibri"/>
              </a:rPr>
              <a:t>holder</a:t>
            </a:r>
            <a:endParaRPr sz="2400">
              <a:latin typeface="Calibri"/>
              <a:cs typeface="Calibri"/>
            </a:endParaRPr>
          </a:p>
          <a:p>
            <a:pPr marL="277495" indent="-264795">
              <a:lnSpc>
                <a:spcPts val="2735"/>
              </a:lnSpc>
              <a:spcBef>
                <a:spcPts val="720"/>
              </a:spcBef>
              <a:buFont typeface="Arial MT"/>
              <a:buChar char="•"/>
              <a:tabLst>
                <a:tab pos="277495" algn="l"/>
              </a:tabLst>
            </a:pPr>
            <a:r>
              <a:rPr sz="2400" dirty="0">
                <a:solidFill>
                  <a:srgbClr val="FFFFFF"/>
                </a:solidFill>
                <a:latin typeface="Calibri"/>
                <a:cs typeface="Calibri"/>
              </a:rPr>
              <a:t>It</a:t>
            </a:r>
            <a:r>
              <a:rPr sz="2400" spc="-60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2400" dirty="0">
                <a:solidFill>
                  <a:srgbClr val="FFFFFF"/>
                </a:solidFill>
                <a:latin typeface="Calibri"/>
                <a:cs typeface="Calibri"/>
              </a:rPr>
              <a:t>is</a:t>
            </a:r>
            <a:r>
              <a:rPr sz="2400" spc="-40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2400" dirty="0">
                <a:solidFill>
                  <a:srgbClr val="FFFFFF"/>
                </a:solidFill>
                <a:latin typeface="Calibri"/>
                <a:cs typeface="Calibri"/>
              </a:rPr>
              <a:t>capable</a:t>
            </a:r>
            <a:r>
              <a:rPr sz="2400" spc="-35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2400" dirty="0">
                <a:solidFill>
                  <a:srgbClr val="FFFFFF"/>
                </a:solidFill>
                <a:latin typeface="Calibri"/>
                <a:cs typeface="Calibri"/>
              </a:rPr>
              <a:t>of</a:t>
            </a:r>
            <a:r>
              <a:rPr sz="2400" spc="-45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2400" dirty="0">
                <a:solidFill>
                  <a:srgbClr val="FFFFFF"/>
                </a:solidFill>
                <a:latin typeface="Calibri"/>
                <a:cs typeface="Calibri"/>
              </a:rPr>
              <a:t>implanting</a:t>
            </a:r>
            <a:r>
              <a:rPr sz="2400" spc="-60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2400" dirty="0">
                <a:solidFill>
                  <a:srgbClr val="FFFFFF"/>
                </a:solidFill>
                <a:latin typeface="Calibri"/>
                <a:cs typeface="Calibri"/>
              </a:rPr>
              <a:t>suture</a:t>
            </a:r>
            <a:r>
              <a:rPr sz="2400" spc="-35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2400" spc="-10" dirty="0">
                <a:solidFill>
                  <a:srgbClr val="FFFFFF"/>
                </a:solidFill>
                <a:latin typeface="Calibri"/>
                <a:cs typeface="Calibri"/>
              </a:rPr>
              <a:t>material</a:t>
            </a:r>
            <a:endParaRPr sz="2400">
              <a:latin typeface="Calibri"/>
              <a:cs typeface="Calibri"/>
            </a:endParaRPr>
          </a:p>
          <a:p>
            <a:pPr marL="277495">
              <a:lnSpc>
                <a:spcPts val="2735"/>
              </a:lnSpc>
            </a:pPr>
            <a:r>
              <a:rPr sz="2400" dirty="0">
                <a:solidFill>
                  <a:srgbClr val="FFFFFF"/>
                </a:solidFill>
                <a:latin typeface="Calibri"/>
                <a:cs typeface="Calibri"/>
              </a:rPr>
              <a:t>through</a:t>
            </a:r>
            <a:r>
              <a:rPr sz="2400" spc="-40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2400" dirty="0">
                <a:solidFill>
                  <a:srgbClr val="FFFFFF"/>
                </a:solidFill>
                <a:latin typeface="Calibri"/>
                <a:cs typeface="Calibri"/>
              </a:rPr>
              <a:t>tissue</a:t>
            </a:r>
            <a:r>
              <a:rPr sz="2400" spc="-40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2400" dirty="0">
                <a:solidFill>
                  <a:srgbClr val="FFFFFF"/>
                </a:solidFill>
                <a:latin typeface="Calibri"/>
                <a:cs typeface="Calibri"/>
              </a:rPr>
              <a:t>with</a:t>
            </a:r>
            <a:r>
              <a:rPr sz="2400" spc="-35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2400" dirty="0">
                <a:solidFill>
                  <a:srgbClr val="FFFFFF"/>
                </a:solidFill>
                <a:latin typeface="Calibri"/>
                <a:cs typeface="Calibri"/>
              </a:rPr>
              <a:t>minimal</a:t>
            </a:r>
            <a:r>
              <a:rPr sz="2400" spc="-55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2400" spc="-10" dirty="0">
                <a:solidFill>
                  <a:srgbClr val="FFFFFF"/>
                </a:solidFill>
                <a:latin typeface="Calibri"/>
                <a:cs typeface="Calibri"/>
              </a:rPr>
              <a:t>trauma</a:t>
            </a:r>
            <a:endParaRPr sz="2400">
              <a:latin typeface="Calibri"/>
              <a:cs typeface="Calibri"/>
            </a:endParaRPr>
          </a:p>
          <a:p>
            <a:pPr marL="277495" marR="141605" indent="-265430">
              <a:lnSpc>
                <a:spcPts val="2590"/>
              </a:lnSpc>
              <a:spcBef>
                <a:spcPts val="1035"/>
              </a:spcBef>
              <a:buFont typeface="Arial MT"/>
              <a:buChar char="•"/>
              <a:tabLst>
                <a:tab pos="277495" algn="l"/>
              </a:tabLst>
            </a:pPr>
            <a:r>
              <a:rPr sz="2400" dirty="0">
                <a:solidFill>
                  <a:srgbClr val="FFFFFF"/>
                </a:solidFill>
                <a:latin typeface="Calibri"/>
                <a:cs typeface="Calibri"/>
              </a:rPr>
              <a:t>It</a:t>
            </a:r>
            <a:r>
              <a:rPr sz="2400" spc="-55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2400" dirty="0">
                <a:solidFill>
                  <a:srgbClr val="FFFFFF"/>
                </a:solidFill>
                <a:latin typeface="Calibri"/>
                <a:cs typeface="Calibri"/>
              </a:rPr>
              <a:t>is</a:t>
            </a:r>
            <a:r>
              <a:rPr sz="2400" spc="-35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2400" dirty="0">
                <a:solidFill>
                  <a:srgbClr val="FFFFFF"/>
                </a:solidFill>
                <a:latin typeface="Calibri"/>
                <a:cs typeface="Calibri"/>
              </a:rPr>
              <a:t>sharp</a:t>
            </a:r>
            <a:r>
              <a:rPr sz="2400" spc="-40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2400" dirty="0">
                <a:solidFill>
                  <a:srgbClr val="FFFFFF"/>
                </a:solidFill>
                <a:latin typeface="Calibri"/>
                <a:cs typeface="Calibri"/>
              </a:rPr>
              <a:t>enough</a:t>
            </a:r>
            <a:r>
              <a:rPr sz="2400" spc="-30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2400" dirty="0">
                <a:solidFill>
                  <a:srgbClr val="FFFFFF"/>
                </a:solidFill>
                <a:latin typeface="Calibri"/>
                <a:cs typeface="Calibri"/>
              </a:rPr>
              <a:t>to</a:t>
            </a:r>
            <a:r>
              <a:rPr sz="2400" spc="-55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2400" spc="-10" dirty="0">
                <a:solidFill>
                  <a:srgbClr val="FFFFFF"/>
                </a:solidFill>
                <a:latin typeface="Calibri"/>
                <a:cs typeface="Calibri"/>
              </a:rPr>
              <a:t>penetrate</a:t>
            </a:r>
            <a:r>
              <a:rPr sz="2400" spc="-45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2400" dirty="0">
                <a:solidFill>
                  <a:srgbClr val="FFFFFF"/>
                </a:solidFill>
                <a:latin typeface="Calibri"/>
                <a:cs typeface="Calibri"/>
              </a:rPr>
              <a:t>tissue</a:t>
            </a:r>
            <a:r>
              <a:rPr sz="2400" spc="-30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2400" spc="-20" dirty="0">
                <a:solidFill>
                  <a:srgbClr val="FFFFFF"/>
                </a:solidFill>
                <a:latin typeface="Calibri"/>
                <a:cs typeface="Calibri"/>
              </a:rPr>
              <a:t>with </a:t>
            </a:r>
            <a:r>
              <a:rPr sz="2400" dirty="0">
                <a:solidFill>
                  <a:srgbClr val="FFFFFF"/>
                </a:solidFill>
                <a:latin typeface="Calibri"/>
                <a:cs typeface="Calibri"/>
              </a:rPr>
              <a:t>minimal</a:t>
            </a:r>
            <a:r>
              <a:rPr sz="2400" spc="-20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2400" spc="-10" dirty="0">
                <a:solidFill>
                  <a:srgbClr val="FFFFFF"/>
                </a:solidFill>
                <a:latin typeface="Calibri"/>
                <a:cs typeface="Calibri"/>
              </a:rPr>
              <a:t>resistance</a:t>
            </a:r>
            <a:endParaRPr sz="2400">
              <a:latin typeface="Calibri"/>
              <a:cs typeface="Calibri"/>
            </a:endParaRPr>
          </a:p>
          <a:p>
            <a:pPr marL="277495" marR="121920" indent="-265430">
              <a:lnSpc>
                <a:spcPct val="90000"/>
              </a:lnSpc>
              <a:spcBef>
                <a:spcPts val="960"/>
              </a:spcBef>
              <a:buFont typeface="Arial MT"/>
              <a:buChar char="•"/>
              <a:tabLst>
                <a:tab pos="277495" algn="l"/>
              </a:tabLst>
            </a:pPr>
            <a:r>
              <a:rPr sz="2400" dirty="0">
                <a:solidFill>
                  <a:srgbClr val="FFFFFF"/>
                </a:solidFill>
                <a:latin typeface="Calibri"/>
                <a:cs typeface="Calibri"/>
              </a:rPr>
              <a:t>It</a:t>
            </a:r>
            <a:r>
              <a:rPr sz="2400" spc="-40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2400" dirty="0">
                <a:solidFill>
                  <a:srgbClr val="FFFFFF"/>
                </a:solidFill>
                <a:latin typeface="Calibri"/>
                <a:cs typeface="Calibri"/>
              </a:rPr>
              <a:t>is</a:t>
            </a:r>
            <a:r>
              <a:rPr sz="2400" spc="-15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2400" dirty="0">
                <a:solidFill>
                  <a:srgbClr val="FFFFFF"/>
                </a:solidFill>
                <a:latin typeface="Calibri"/>
                <a:cs typeface="Calibri"/>
              </a:rPr>
              <a:t>sterile</a:t>
            </a:r>
            <a:r>
              <a:rPr sz="2400" spc="-25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2400" dirty="0">
                <a:solidFill>
                  <a:srgbClr val="FFFFFF"/>
                </a:solidFill>
                <a:latin typeface="Calibri"/>
                <a:cs typeface="Calibri"/>
              </a:rPr>
              <a:t>and</a:t>
            </a:r>
            <a:r>
              <a:rPr sz="2400" spc="-20" dirty="0">
                <a:solidFill>
                  <a:srgbClr val="FFFFFF"/>
                </a:solidFill>
                <a:latin typeface="Calibri"/>
                <a:cs typeface="Calibri"/>
              </a:rPr>
              <a:t> corrosion-</a:t>
            </a:r>
            <a:r>
              <a:rPr sz="2400" spc="-10" dirty="0">
                <a:solidFill>
                  <a:srgbClr val="FFFFFF"/>
                </a:solidFill>
                <a:latin typeface="Calibri"/>
                <a:cs typeface="Calibri"/>
              </a:rPr>
              <a:t>resistant</a:t>
            </a:r>
            <a:r>
              <a:rPr sz="2400" spc="-35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2400" spc="-25" dirty="0">
                <a:solidFill>
                  <a:srgbClr val="FFFFFF"/>
                </a:solidFill>
                <a:latin typeface="Calibri"/>
                <a:cs typeface="Calibri"/>
              </a:rPr>
              <a:t>to </a:t>
            </a:r>
            <a:r>
              <a:rPr sz="2400" spc="-10" dirty="0">
                <a:solidFill>
                  <a:srgbClr val="FFFFFF"/>
                </a:solidFill>
                <a:latin typeface="Calibri"/>
                <a:cs typeface="Calibri"/>
              </a:rPr>
              <a:t>prevent</a:t>
            </a:r>
            <a:r>
              <a:rPr sz="2400" spc="-40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2400" spc="-10" dirty="0">
                <a:solidFill>
                  <a:srgbClr val="FFFFFF"/>
                </a:solidFill>
                <a:latin typeface="Calibri"/>
                <a:cs typeface="Calibri"/>
              </a:rPr>
              <a:t>introduction</a:t>
            </a:r>
            <a:r>
              <a:rPr sz="2400" spc="-60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2400" dirty="0">
                <a:solidFill>
                  <a:srgbClr val="FFFFFF"/>
                </a:solidFill>
                <a:latin typeface="Calibri"/>
                <a:cs typeface="Calibri"/>
              </a:rPr>
              <a:t>of</a:t>
            </a:r>
            <a:r>
              <a:rPr sz="2400" spc="-50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2400" spc="-10" dirty="0">
                <a:solidFill>
                  <a:srgbClr val="FFFFFF"/>
                </a:solidFill>
                <a:latin typeface="Calibri"/>
                <a:cs typeface="Calibri"/>
              </a:rPr>
              <a:t>microorganisms</a:t>
            </a:r>
            <a:r>
              <a:rPr sz="2400" spc="-65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2400" spc="-25" dirty="0">
                <a:solidFill>
                  <a:srgbClr val="FFFFFF"/>
                </a:solidFill>
                <a:latin typeface="Calibri"/>
                <a:cs typeface="Calibri"/>
              </a:rPr>
              <a:t>or </a:t>
            </a:r>
            <a:r>
              <a:rPr sz="2400" spc="-10" dirty="0">
                <a:solidFill>
                  <a:srgbClr val="FFFFFF"/>
                </a:solidFill>
                <a:latin typeface="Calibri"/>
                <a:cs typeface="Calibri"/>
              </a:rPr>
              <a:t>foreign</a:t>
            </a:r>
            <a:r>
              <a:rPr sz="2400" spc="-75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2400" dirty="0">
                <a:solidFill>
                  <a:srgbClr val="FFFFFF"/>
                </a:solidFill>
                <a:latin typeface="Calibri"/>
                <a:cs typeface="Calibri"/>
              </a:rPr>
              <a:t>materials</a:t>
            </a:r>
            <a:r>
              <a:rPr sz="2400" spc="-95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2400" dirty="0">
                <a:solidFill>
                  <a:srgbClr val="FFFFFF"/>
                </a:solidFill>
                <a:latin typeface="Calibri"/>
                <a:cs typeface="Calibri"/>
              </a:rPr>
              <a:t>into</a:t>
            </a:r>
            <a:r>
              <a:rPr sz="2400" spc="-75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2400" dirty="0">
                <a:solidFill>
                  <a:srgbClr val="FFFFFF"/>
                </a:solidFill>
                <a:latin typeface="Calibri"/>
                <a:cs typeface="Calibri"/>
              </a:rPr>
              <a:t>the</a:t>
            </a:r>
            <a:r>
              <a:rPr sz="2400" spc="-65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2400" spc="-10" dirty="0">
                <a:solidFill>
                  <a:srgbClr val="FFFFFF"/>
                </a:solidFill>
                <a:latin typeface="Calibri"/>
                <a:cs typeface="Calibri"/>
              </a:rPr>
              <a:t>wound</a:t>
            </a:r>
            <a:endParaRPr sz="2400">
              <a:latin typeface="Calibri"/>
              <a:cs typeface="Calibri"/>
            </a:endParaRPr>
          </a:p>
        </p:txBody>
      </p:sp>
      <p:sp>
        <p:nvSpPr>
          <p:cNvPr id="9" name="object 9"/>
          <p:cNvSpPr txBox="1">
            <a:spLocks noGrp="1"/>
          </p:cNvSpPr>
          <p:nvPr>
            <p:ph type="sldNum" sz="quarter" idx="7"/>
          </p:nvPr>
        </p:nvSpPr>
        <p:spPr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38100">
              <a:lnSpc>
                <a:spcPts val="1045"/>
              </a:lnSpc>
            </a:pPr>
            <a:fld id="{81D60167-4931-47E6-BA6A-407CBD079E47}" type="slidenum">
              <a:rPr spc="-25" dirty="0"/>
              <a:t>33</a:t>
            </a:fld>
            <a:endParaRPr spc="-25" dirty="0"/>
          </a:p>
        </p:txBody>
      </p:sp>
    </p:spTree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object 2"/>
          <p:cNvGrpSpPr/>
          <p:nvPr/>
        </p:nvGrpSpPr>
        <p:grpSpPr>
          <a:xfrm>
            <a:off x="0" y="0"/>
            <a:ext cx="12192000" cy="6858000"/>
            <a:chOff x="0" y="0"/>
            <a:chExt cx="12192000" cy="6858000"/>
          </a:xfrm>
        </p:grpSpPr>
        <p:pic>
          <p:nvPicPr>
            <p:cNvPr id="3" name="object 3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0" y="0"/>
              <a:ext cx="12192000" cy="6858000"/>
            </a:xfrm>
            <a:prstGeom prst="rect">
              <a:avLst/>
            </a:prstGeom>
          </p:spPr>
        </p:pic>
        <p:pic>
          <p:nvPicPr>
            <p:cNvPr id="4" name="object 4"/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10754868" y="6359652"/>
              <a:ext cx="880872" cy="339852"/>
            </a:xfrm>
            <a:prstGeom prst="rect">
              <a:avLst/>
            </a:prstGeom>
          </p:spPr>
        </p:pic>
        <p:pic>
          <p:nvPicPr>
            <p:cNvPr id="5" name="object 5"/>
            <p:cNvPicPr/>
            <p:nvPr/>
          </p:nvPicPr>
          <p:blipFill>
            <a:blip r:embed="rId4" cstate="print"/>
            <a:stretch>
              <a:fillRect/>
            </a:stretch>
          </p:blipFill>
          <p:spPr>
            <a:xfrm>
              <a:off x="10687811" y="6220966"/>
              <a:ext cx="1432559" cy="588264"/>
            </a:xfrm>
            <a:prstGeom prst="rect">
              <a:avLst/>
            </a:prstGeom>
          </p:spPr>
        </p:pic>
      </p:grpSp>
      <p:sp>
        <p:nvSpPr>
          <p:cNvPr id="6" name="object 6"/>
          <p:cNvSpPr txBox="1">
            <a:spLocks noGrp="1"/>
          </p:cNvSpPr>
          <p:nvPr>
            <p:ph type="title"/>
          </p:nvPr>
        </p:nvSpPr>
        <p:spPr>
          <a:xfrm>
            <a:off x="8880093" y="2940177"/>
            <a:ext cx="2788920" cy="75692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4800" spc="-185" dirty="0">
                <a:solidFill>
                  <a:srgbClr val="FFFFFF"/>
                </a:solidFill>
              </a:rPr>
              <a:t>ANATOMY</a:t>
            </a:r>
            <a:endParaRPr sz="4800"/>
          </a:p>
        </p:txBody>
      </p:sp>
      <p:sp>
        <p:nvSpPr>
          <p:cNvPr id="7" name="object 7"/>
          <p:cNvSpPr/>
          <p:nvPr/>
        </p:nvSpPr>
        <p:spPr>
          <a:xfrm>
            <a:off x="11728704" y="6385559"/>
            <a:ext cx="288290" cy="288290"/>
          </a:xfrm>
          <a:custGeom>
            <a:avLst/>
            <a:gdLst/>
            <a:ahLst/>
            <a:cxnLst/>
            <a:rect l="l" t="t" r="r" b="b"/>
            <a:pathLst>
              <a:path w="288290" h="288290">
                <a:moveTo>
                  <a:pt x="144018" y="0"/>
                </a:moveTo>
                <a:lnTo>
                  <a:pt x="98511" y="7342"/>
                </a:lnTo>
                <a:lnTo>
                  <a:pt x="58978" y="27786"/>
                </a:lnTo>
                <a:lnTo>
                  <a:pt x="27797" y="58962"/>
                </a:lnTo>
                <a:lnTo>
                  <a:pt x="7345" y="98496"/>
                </a:lnTo>
                <a:lnTo>
                  <a:pt x="0" y="144017"/>
                </a:lnTo>
                <a:lnTo>
                  <a:pt x="7345" y="189539"/>
                </a:lnTo>
                <a:lnTo>
                  <a:pt x="27797" y="229073"/>
                </a:lnTo>
                <a:lnTo>
                  <a:pt x="58978" y="260249"/>
                </a:lnTo>
                <a:lnTo>
                  <a:pt x="98511" y="280693"/>
                </a:lnTo>
                <a:lnTo>
                  <a:pt x="144018" y="288035"/>
                </a:lnTo>
                <a:lnTo>
                  <a:pt x="189524" y="280693"/>
                </a:lnTo>
                <a:lnTo>
                  <a:pt x="229057" y="260249"/>
                </a:lnTo>
                <a:lnTo>
                  <a:pt x="260238" y="229073"/>
                </a:lnTo>
                <a:lnTo>
                  <a:pt x="280690" y="189539"/>
                </a:lnTo>
                <a:lnTo>
                  <a:pt x="288036" y="144017"/>
                </a:lnTo>
                <a:lnTo>
                  <a:pt x="280690" y="98496"/>
                </a:lnTo>
                <a:lnTo>
                  <a:pt x="260238" y="58962"/>
                </a:lnTo>
                <a:lnTo>
                  <a:pt x="229057" y="27786"/>
                </a:lnTo>
                <a:lnTo>
                  <a:pt x="189524" y="7342"/>
                </a:lnTo>
                <a:lnTo>
                  <a:pt x="144018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8" name="object 8"/>
          <p:cNvSpPr txBox="1"/>
          <p:nvPr/>
        </p:nvSpPr>
        <p:spPr>
          <a:xfrm>
            <a:off x="453034" y="3639058"/>
            <a:ext cx="2377440" cy="2308860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12700" marR="618490">
              <a:lnSpc>
                <a:spcPct val="124800"/>
              </a:lnSpc>
              <a:spcBef>
                <a:spcPts val="105"/>
              </a:spcBef>
            </a:pPr>
            <a:r>
              <a:rPr sz="2400" b="1" dirty="0">
                <a:solidFill>
                  <a:srgbClr val="FFFFFF"/>
                </a:solidFill>
                <a:latin typeface="Calibri"/>
                <a:cs typeface="Calibri"/>
              </a:rPr>
              <a:t>Basic</a:t>
            </a:r>
            <a:r>
              <a:rPr sz="2400" b="1" spc="-80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2400" b="1" spc="-10" dirty="0">
                <a:solidFill>
                  <a:srgbClr val="FFFFFF"/>
                </a:solidFill>
                <a:latin typeface="Calibri"/>
                <a:cs typeface="Calibri"/>
              </a:rPr>
              <a:t>Design Specifications Shapes</a:t>
            </a:r>
            <a:endParaRPr sz="2400">
              <a:latin typeface="Calibri"/>
              <a:cs typeface="Calibri"/>
            </a:endParaRPr>
          </a:p>
          <a:p>
            <a:pPr marL="12700" marR="5080">
              <a:lnSpc>
                <a:spcPts val="3600"/>
              </a:lnSpc>
              <a:spcBef>
                <a:spcPts val="90"/>
              </a:spcBef>
            </a:pPr>
            <a:r>
              <a:rPr sz="2400" b="1" dirty="0">
                <a:solidFill>
                  <a:srgbClr val="FFFFFF"/>
                </a:solidFill>
                <a:latin typeface="Calibri"/>
                <a:cs typeface="Calibri"/>
              </a:rPr>
              <a:t>Butt:</a:t>
            </a:r>
            <a:r>
              <a:rPr sz="2400" b="1" spc="-65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2400" b="1" dirty="0">
                <a:solidFill>
                  <a:srgbClr val="FFFFFF"/>
                </a:solidFill>
                <a:latin typeface="Calibri"/>
                <a:cs typeface="Calibri"/>
              </a:rPr>
              <a:t>Eye</a:t>
            </a:r>
            <a:r>
              <a:rPr sz="2400" b="1" spc="-85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2400" b="1" dirty="0">
                <a:solidFill>
                  <a:srgbClr val="FFFFFF"/>
                </a:solidFill>
                <a:latin typeface="Calibri"/>
                <a:cs typeface="Calibri"/>
              </a:rPr>
              <a:t>or</a:t>
            </a:r>
            <a:r>
              <a:rPr sz="2400" b="1" spc="-80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2400" b="1" spc="-10" dirty="0">
                <a:solidFill>
                  <a:srgbClr val="FFFFFF"/>
                </a:solidFill>
                <a:latin typeface="Calibri"/>
                <a:cs typeface="Calibri"/>
              </a:rPr>
              <a:t>Swage </a:t>
            </a:r>
            <a:r>
              <a:rPr sz="2400" b="1" dirty="0">
                <a:solidFill>
                  <a:srgbClr val="FFFFFF"/>
                </a:solidFill>
                <a:latin typeface="Calibri"/>
                <a:cs typeface="Calibri"/>
              </a:rPr>
              <a:t>Body</a:t>
            </a:r>
            <a:r>
              <a:rPr sz="2400" b="1" spc="-45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2400" b="1" dirty="0">
                <a:solidFill>
                  <a:srgbClr val="FFFFFF"/>
                </a:solidFill>
                <a:latin typeface="Calibri"/>
                <a:cs typeface="Calibri"/>
              </a:rPr>
              <a:t>and</a:t>
            </a:r>
            <a:r>
              <a:rPr sz="2400" b="1" spc="-55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2400" b="1" spc="-25" dirty="0">
                <a:solidFill>
                  <a:srgbClr val="FFFFFF"/>
                </a:solidFill>
                <a:latin typeface="Calibri"/>
                <a:cs typeface="Calibri"/>
              </a:rPr>
              <a:t>Tip</a:t>
            </a:r>
            <a:endParaRPr sz="2400">
              <a:latin typeface="Calibri"/>
              <a:cs typeface="Calibri"/>
            </a:endParaRPr>
          </a:p>
        </p:txBody>
      </p:sp>
      <p:sp>
        <p:nvSpPr>
          <p:cNvPr id="9" name="object 9"/>
          <p:cNvSpPr txBox="1">
            <a:spLocks noGrp="1"/>
          </p:cNvSpPr>
          <p:nvPr>
            <p:ph type="sldNum" sz="quarter" idx="7"/>
          </p:nvPr>
        </p:nvSpPr>
        <p:spPr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38100">
              <a:lnSpc>
                <a:spcPts val="1045"/>
              </a:lnSpc>
            </a:pPr>
            <a:fld id="{81D60167-4931-47E6-BA6A-407CBD079E47}" type="slidenum">
              <a:rPr spc="-25" dirty="0"/>
              <a:t>34</a:t>
            </a:fld>
            <a:endParaRPr spc="-25" dirty="0"/>
          </a:p>
        </p:txBody>
      </p:sp>
    </p:spTree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object 2"/>
          <p:cNvGrpSpPr/>
          <p:nvPr/>
        </p:nvGrpSpPr>
        <p:grpSpPr>
          <a:xfrm>
            <a:off x="2045207" y="1"/>
            <a:ext cx="10141585" cy="6858000"/>
            <a:chOff x="2045207" y="1"/>
            <a:chExt cx="10141585" cy="6858000"/>
          </a:xfrm>
        </p:grpSpPr>
        <p:pic>
          <p:nvPicPr>
            <p:cNvPr id="3" name="object 3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10779336" y="6379072"/>
              <a:ext cx="831934" cy="320431"/>
            </a:xfrm>
            <a:prstGeom prst="rect">
              <a:avLst/>
            </a:prstGeom>
          </p:spPr>
        </p:pic>
        <p:pic>
          <p:nvPicPr>
            <p:cNvPr id="4" name="object 4"/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3924324" y="12699"/>
              <a:ext cx="8261579" cy="6845300"/>
            </a:xfrm>
            <a:prstGeom prst="rect">
              <a:avLst/>
            </a:prstGeom>
          </p:spPr>
        </p:pic>
        <p:pic>
          <p:nvPicPr>
            <p:cNvPr id="5" name="object 5"/>
            <p:cNvPicPr/>
            <p:nvPr/>
          </p:nvPicPr>
          <p:blipFill>
            <a:blip r:embed="rId4" cstate="print"/>
            <a:stretch>
              <a:fillRect/>
            </a:stretch>
          </p:blipFill>
          <p:spPr>
            <a:xfrm>
              <a:off x="5842507" y="1"/>
              <a:ext cx="6343903" cy="6858000"/>
            </a:xfrm>
            <a:prstGeom prst="rect">
              <a:avLst/>
            </a:prstGeom>
          </p:spPr>
        </p:pic>
        <p:pic>
          <p:nvPicPr>
            <p:cNvPr id="6" name="object 6"/>
            <p:cNvPicPr/>
            <p:nvPr/>
          </p:nvPicPr>
          <p:blipFill>
            <a:blip r:embed="rId5" cstate="print"/>
            <a:stretch>
              <a:fillRect/>
            </a:stretch>
          </p:blipFill>
          <p:spPr>
            <a:xfrm>
              <a:off x="10754867" y="6359652"/>
              <a:ext cx="880872" cy="339852"/>
            </a:xfrm>
            <a:prstGeom prst="rect">
              <a:avLst/>
            </a:prstGeom>
          </p:spPr>
        </p:pic>
        <p:sp>
          <p:nvSpPr>
            <p:cNvPr id="7" name="object 7"/>
            <p:cNvSpPr/>
            <p:nvPr/>
          </p:nvSpPr>
          <p:spPr>
            <a:xfrm>
              <a:off x="10773155" y="6376415"/>
              <a:ext cx="1237615" cy="334010"/>
            </a:xfrm>
            <a:custGeom>
              <a:avLst/>
              <a:gdLst/>
              <a:ahLst/>
              <a:cxnLst/>
              <a:rect l="l" t="t" r="r" b="b"/>
              <a:pathLst>
                <a:path w="1237615" h="334009">
                  <a:moveTo>
                    <a:pt x="1070610" y="0"/>
                  </a:moveTo>
                  <a:lnTo>
                    <a:pt x="166877" y="0"/>
                  </a:lnTo>
                  <a:lnTo>
                    <a:pt x="122502" y="5961"/>
                  </a:lnTo>
                  <a:lnTo>
                    <a:pt x="82634" y="22783"/>
                  </a:lnTo>
                  <a:lnTo>
                    <a:pt x="48863" y="48877"/>
                  </a:lnTo>
                  <a:lnTo>
                    <a:pt x="22775" y="82651"/>
                  </a:lnTo>
                  <a:lnTo>
                    <a:pt x="5958" y="122515"/>
                  </a:lnTo>
                  <a:lnTo>
                    <a:pt x="0" y="166878"/>
                  </a:lnTo>
                  <a:lnTo>
                    <a:pt x="5958" y="211240"/>
                  </a:lnTo>
                  <a:lnTo>
                    <a:pt x="22775" y="251104"/>
                  </a:lnTo>
                  <a:lnTo>
                    <a:pt x="48863" y="284878"/>
                  </a:lnTo>
                  <a:lnTo>
                    <a:pt x="82634" y="310972"/>
                  </a:lnTo>
                  <a:lnTo>
                    <a:pt x="122502" y="327794"/>
                  </a:lnTo>
                  <a:lnTo>
                    <a:pt x="166877" y="333756"/>
                  </a:lnTo>
                  <a:lnTo>
                    <a:pt x="1070610" y="333756"/>
                  </a:lnTo>
                  <a:lnTo>
                    <a:pt x="1114985" y="327794"/>
                  </a:lnTo>
                  <a:lnTo>
                    <a:pt x="1154853" y="310972"/>
                  </a:lnTo>
                  <a:lnTo>
                    <a:pt x="1188624" y="284878"/>
                  </a:lnTo>
                  <a:lnTo>
                    <a:pt x="1214712" y="251104"/>
                  </a:lnTo>
                  <a:lnTo>
                    <a:pt x="1231529" y="211240"/>
                  </a:lnTo>
                  <a:lnTo>
                    <a:pt x="1237488" y="166878"/>
                  </a:lnTo>
                  <a:lnTo>
                    <a:pt x="1231529" y="122515"/>
                  </a:lnTo>
                  <a:lnTo>
                    <a:pt x="1214712" y="82651"/>
                  </a:lnTo>
                  <a:lnTo>
                    <a:pt x="1188624" y="48877"/>
                  </a:lnTo>
                  <a:lnTo>
                    <a:pt x="1154853" y="22783"/>
                  </a:lnTo>
                  <a:lnTo>
                    <a:pt x="1114985" y="5961"/>
                  </a:lnTo>
                  <a:lnTo>
                    <a:pt x="1070610" y="0"/>
                  </a:lnTo>
                  <a:close/>
                </a:path>
              </a:pathLst>
            </a:custGeom>
            <a:solidFill>
              <a:srgbClr val="D5DCE4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8" name="object 8"/>
            <p:cNvSpPr/>
            <p:nvPr/>
          </p:nvSpPr>
          <p:spPr>
            <a:xfrm>
              <a:off x="11728703" y="6385559"/>
              <a:ext cx="288290" cy="288290"/>
            </a:xfrm>
            <a:custGeom>
              <a:avLst/>
              <a:gdLst/>
              <a:ahLst/>
              <a:cxnLst/>
              <a:rect l="l" t="t" r="r" b="b"/>
              <a:pathLst>
                <a:path w="288290" h="288290">
                  <a:moveTo>
                    <a:pt x="144018" y="0"/>
                  </a:moveTo>
                  <a:lnTo>
                    <a:pt x="98511" y="7342"/>
                  </a:lnTo>
                  <a:lnTo>
                    <a:pt x="58978" y="27786"/>
                  </a:lnTo>
                  <a:lnTo>
                    <a:pt x="27797" y="58962"/>
                  </a:lnTo>
                  <a:lnTo>
                    <a:pt x="7345" y="98496"/>
                  </a:lnTo>
                  <a:lnTo>
                    <a:pt x="0" y="144017"/>
                  </a:lnTo>
                  <a:lnTo>
                    <a:pt x="7345" y="189539"/>
                  </a:lnTo>
                  <a:lnTo>
                    <a:pt x="27797" y="229073"/>
                  </a:lnTo>
                  <a:lnTo>
                    <a:pt x="58978" y="260249"/>
                  </a:lnTo>
                  <a:lnTo>
                    <a:pt x="98511" y="280693"/>
                  </a:lnTo>
                  <a:lnTo>
                    <a:pt x="144018" y="288035"/>
                  </a:lnTo>
                  <a:lnTo>
                    <a:pt x="189524" y="280693"/>
                  </a:lnTo>
                  <a:lnTo>
                    <a:pt x="229057" y="260249"/>
                  </a:lnTo>
                  <a:lnTo>
                    <a:pt x="260238" y="229073"/>
                  </a:lnTo>
                  <a:lnTo>
                    <a:pt x="280690" y="189539"/>
                  </a:lnTo>
                  <a:lnTo>
                    <a:pt x="288036" y="144017"/>
                  </a:lnTo>
                  <a:lnTo>
                    <a:pt x="280690" y="98496"/>
                  </a:lnTo>
                  <a:lnTo>
                    <a:pt x="260238" y="58962"/>
                  </a:lnTo>
                  <a:lnTo>
                    <a:pt x="229057" y="27786"/>
                  </a:lnTo>
                  <a:lnTo>
                    <a:pt x="189524" y="7342"/>
                  </a:lnTo>
                  <a:lnTo>
                    <a:pt x="144018" y="0"/>
                  </a:lnTo>
                  <a:close/>
                </a:path>
              </a:pathLst>
            </a:custGeom>
            <a:solidFill>
              <a:srgbClr val="585858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9" name="object 9"/>
            <p:cNvPicPr/>
            <p:nvPr/>
          </p:nvPicPr>
          <p:blipFill>
            <a:blip r:embed="rId6" cstate="print"/>
            <a:stretch>
              <a:fillRect/>
            </a:stretch>
          </p:blipFill>
          <p:spPr>
            <a:xfrm>
              <a:off x="2045207" y="960119"/>
              <a:ext cx="7964424" cy="5402580"/>
            </a:xfrm>
            <a:prstGeom prst="rect">
              <a:avLst/>
            </a:prstGeom>
          </p:spPr>
        </p:pic>
        <p:sp>
          <p:nvSpPr>
            <p:cNvPr id="10" name="object 10"/>
            <p:cNvSpPr/>
            <p:nvPr/>
          </p:nvSpPr>
          <p:spPr>
            <a:xfrm>
              <a:off x="2357628" y="1130807"/>
              <a:ext cx="7123430" cy="843280"/>
            </a:xfrm>
            <a:custGeom>
              <a:avLst/>
              <a:gdLst/>
              <a:ahLst/>
              <a:cxnLst/>
              <a:rect l="l" t="t" r="r" b="b"/>
              <a:pathLst>
                <a:path w="7123430" h="843280">
                  <a:moveTo>
                    <a:pt x="7123176" y="71628"/>
                  </a:moveTo>
                  <a:lnTo>
                    <a:pt x="4187952" y="71628"/>
                  </a:lnTo>
                  <a:lnTo>
                    <a:pt x="4187952" y="0"/>
                  </a:lnTo>
                  <a:lnTo>
                    <a:pt x="0" y="0"/>
                  </a:lnTo>
                  <a:lnTo>
                    <a:pt x="0" y="842772"/>
                  </a:lnTo>
                  <a:lnTo>
                    <a:pt x="4187952" y="842772"/>
                  </a:lnTo>
                  <a:lnTo>
                    <a:pt x="4187952" y="577596"/>
                  </a:lnTo>
                  <a:lnTo>
                    <a:pt x="7123176" y="577596"/>
                  </a:lnTo>
                  <a:lnTo>
                    <a:pt x="7123176" y="71628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11" name="object 11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pc="-150" dirty="0"/>
              <a:t>Basic</a:t>
            </a:r>
            <a:r>
              <a:rPr spc="-210" dirty="0"/>
              <a:t> </a:t>
            </a:r>
            <a:r>
              <a:rPr spc="-120" dirty="0"/>
              <a:t>Design</a:t>
            </a:r>
          </a:p>
        </p:txBody>
      </p:sp>
      <p:sp>
        <p:nvSpPr>
          <p:cNvPr id="13" name="object 13"/>
          <p:cNvSpPr txBox="1">
            <a:spLocks noGrp="1"/>
          </p:cNvSpPr>
          <p:nvPr>
            <p:ph type="sldNum" sz="quarter" idx="7"/>
          </p:nvPr>
        </p:nvSpPr>
        <p:spPr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38100">
              <a:lnSpc>
                <a:spcPts val="1045"/>
              </a:lnSpc>
            </a:pPr>
            <a:fld id="{81D60167-4931-47E6-BA6A-407CBD079E47}" type="slidenum">
              <a:rPr spc="-25" dirty="0"/>
              <a:t>35</a:t>
            </a:fld>
            <a:endParaRPr spc="-25" dirty="0"/>
          </a:p>
        </p:txBody>
      </p:sp>
      <p:sp>
        <p:nvSpPr>
          <p:cNvPr id="12" name="object 12"/>
          <p:cNvSpPr txBox="1"/>
          <p:nvPr/>
        </p:nvSpPr>
        <p:spPr>
          <a:xfrm>
            <a:off x="2509520" y="954404"/>
            <a:ext cx="4507230" cy="835660"/>
          </a:xfrm>
          <a:prstGeom prst="rect">
            <a:avLst/>
          </a:prstGeom>
        </p:spPr>
        <p:txBody>
          <a:bodyPr vert="horz" wrap="square" lIns="0" tIns="60960" rIns="0" bIns="0" rtlCol="0">
            <a:spAutoFit/>
          </a:bodyPr>
          <a:lstStyle/>
          <a:p>
            <a:pPr marL="12700" marR="5080">
              <a:lnSpc>
                <a:spcPts val="3020"/>
              </a:lnSpc>
              <a:spcBef>
                <a:spcPts val="480"/>
              </a:spcBef>
            </a:pPr>
            <a:r>
              <a:rPr sz="2800" b="1" dirty="0">
                <a:latin typeface="Calibri"/>
                <a:cs typeface="Calibri"/>
              </a:rPr>
              <a:t>All</a:t>
            </a:r>
            <a:r>
              <a:rPr sz="2800" b="1" spc="-100" dirty="0">
                <a:latin typeface="Calibri"/>
                <a:cs typeface="Calibri"/>
              </a:rPr>
              <a:t> </a:t>
            </a:r>
            <a:r>
              <a:rPr sz="2800" b="1" dirty="0">
                <a:latin typeface="Calibri"/>
                <a:cs typeface="Calibri"/>
              </a:rPr>
              <a:t>surgical</a:t>
            </a:r>
            <a:r>
              <a:rPr sz="2800" b="1" spc="-90" dirty="0">
                <a:latin typeface="Calibri"/>
                <a:cs typeface="Calibri"/>
              </a:rPr>
              <a:t> </a:t>
            </a:r>
            <a:r>
              <a:rPr sz="2800" b="1" dirty="0">
                <a:latin typeface="Calibri"/>
                <a:cs typeface="Calibri"/>
              </a:rPr>
              <a:t>needles</a:t>
            </a:r>
            <a:r>
              <a:rPr sz="2800" b="1" spc="-80" dirty="0">
                <a:latin typeface="Calibri"/>
                <a:cs typeface="Calibri"/>
              </a:rPr>
              <a:t> </a:t>
            </a:r>
            <a:r>
              <a:rPr sz="2800" b="1" dirty="0">
                <a:latin typeface="Calibri"/>
                <a:cs typeface="Calibri"/>
              </a:rPr>
              <a:t>have</a:t>
            </a:r>
            <a:r>
              <a:rPr sz="2800" b="1" spc="-85" dirty="0">
                <a:latin typeface="Calibri"/>
                <a:cs typeface="Calibri"/>
              </a:rPr>
              <a:t> </a:t>
            </a:r>
            <a:r>
              <a:rPr sz="2800" b="1" spc="-10" dirty="0">
                <a:latin typeface="Calibri"/>
                <a:cs typeface="Calibri"/>
              </a:rPr>
              <a:t>three </a:t>
            </a:r>
            <a:r>
              <a:rPr sz="2800" b="1" dirty="0">
                <a:latin typeface="Calibri"/>
                <a:cs typeface="Calibri"/>
              </a:rPr>
              <a:t>basic</a:t>
            </a:r>
            <a:r>
              <a:rPr sz="2800" b="1" spc="-70" dirty="0">
                <a:latin typeface="Calibri"/>
                <a:cs typeface="Calibri"/>
              </a:rPr>
              <a:t> </a:t>
            </a:r>
            <a:r>
              <a:rPr sz="2800" b="1" spc="-10" dirty="0">
                <a:latin typeface="Calibri"/>
                <a:cs typeface="Calibri"/>
              </a:rPr>
              <a:t>components:</a:t>
            </a:r>
            <a:endParaRPr sz="2800">
              <a:latin typeface="Calibri"/>
              <a:cs typeface="Calibri"/>
            </a:endParaRPr>
          </a:p>
        </p:txBody>
      </p:sp>
    </p:spTree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2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1383792" y="1232916"/>
            <a:ext cx="9709404" cy="4998720"/>
          </a:xfrm>
          <a:prstGeom prst="rect">
            <a:avLst/>
          </a:prstGeom>
        </p:spPr>
      </p:pic>
      <p:sp>
        <p:nvSpPr>
          <p:cNvPr id="3" name="object 3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pc="-145" dirty="0"/>
              <a:t>Specifications</a:t>
            </a:r>
          </a:p>
        </p:txBody>
      </p:sp>
      <p:sp>
        <p:nvSpPr>
          <p:cNvPr id="4" name="object 4"/>
          <p:cNvSpPr txBox="1">
            <a:spLocks noGrp="1"/>
          </p:cNvSpPr>
          <p:nvPr>
            <p:ph type="sldNum" sz="quarter" idx="7"/>
          </p:nvPr>
        </p:nvSpPr>
        <p:spPr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38100">
              <a:lnSpc>
                <a:spcPts val="1045"/>
              </a:lnSpc>
            </a:pPr>
            <a:fld id="{81D60167-4931-47E6-BA6A-407CBD079E47}" type="slidenum">
              <a:rPr spc="-25" dirty="0"/>
              <a:t>36</a:t>
            </a:fld>
            <a:endParaRPr spc="-25" dirty="0"/>
          </a:p>
        </p:txBody>
      </p:sp>
    </p:spTree>
  </p:cSld>
  <p:clrMapOvr>
    <a:masterClrMapping/>
  </p:clrMapOvr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xfrm>
            <a:off x="419506" y="341502"/>
            <a:ext cx="1202055" cy="51371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pc="-130" dirty="0"/>
              <a:t>Shapes</a:t>
            </a:r>
          </a:p>
        </p:txBody>
      </p:sp>
      <p:pic>
        <p:nvPicPr>
          <p:cNvPr id="3" name="object 3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1973579" y="661416"/>
            <a:ext cx="8446008" cy="5955792"/>
          </a:xfrm>
          <a:prstGeom prst="rect">
            <a:avLst/>
          </a:prstGeom>
        </p:spPr>
      </p:pic>
      <p:sp>
        <p:nvSpPr>
          <p:cNvPr id="4" name="object 4"/>
          <p:cNvSpPr txBox="1">
            <a:spLocks noGrp="1"/>
          </p:cNvSpPr>
          <p:nvPr>
            <p:ph type="sldNum" sz="quarter" idx="7"/>
          </p:nvPr>
        </p:nvSpPr>
        <p:spPr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38100">
              <a:lnSpc>
                <a:spcPts val="1045"/>
              </a:lnSpc>
            </a:pPr>
            <a:fld id="{81D60167-4931-47E6-BA6A-407CBD079E47}" type="slidenum">
              <a:rPr spc="-25" dirty="0"/>
              <a:t>37</a:t>
            </a:fld>
            <a:endParaRPr spc="-25" dirty="0"/>
          </a:p>
        </p:txBody>
      </p:sp>
    </p:spTree>
  </p:cSld>
  <p:clrMapOvr>
    <a:masterClrMapping/>
  </p:clrMapOvr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object 2"/>
          <p:cNvGrpSpPr/>
          <p:nvPr/>
        </p:nvGrpSpPr>
        <p:grpSpPr>
          <a:xfrm>
            <a:off x="0" y="1"/>
            <a:ext cx="12192000" cy="6858000"/>
            <a:chOff x="0" y="1"/>
            <a:chExt cx="12192000" cy="6858000"/>
          </a:xfrm>
        </p:grpSpPr>
        <p:pic>
          <p:nvPicPr>
            <p:cNvPr id="3" name="object 3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10779336" y="6379072"/>
              <a:ext cx="831934" cy="320431"/>
            </a:xfrm>
            <a:prstGeom prst="rect">
              <a:avLst/>
            </a:prstGeom>
          </p:spPr>
        </p:pic>
        <p:pic>
          <p:nvPicPr>
            <p:cNvPr id="4" name="object 4"/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3928896" y="12699"/>
              <a:ext cx="8263103" cy="6845300"/>
            </a:xfrm>
            <a:prstGeom prst="rect">
              <a:avLst/>
            </a:prstGeom>
          </p:spPr>
        </p:pic>
        <p:pic>
          <p:nvPicPr>
            <p:cNvPr id="5" name="object 5"/>
            <p:cNvPicPr/>
            <p:nvPr/>
          </p:nvPicPr>
          <p:blipFill>
            <a:blip r:embed="rId4" cstate="print"/>
            <a:stretch>
              <a:fillRect/>
            </a:stretch>
          </p:blipFill>
          <p:spPr>
            <a:xfrm>
              <a:off x="0" y="1"/>
              <a:ext cx="6343776" cy="6858000"/>
            </a:xfrm>
            <a:prstGeom prst="rect">
              <a:avLst/>
            </a:prstGeom>
          </p:spPr>
        </p:pic>
        <p:pic>
          <p:nvPicPr>
            <p:cNvPr id="6" name="object 6"/>
            <p:cNvPicPr/>
            <p:nvPr/>
          </p:nvPicPr>
          <p:blipFill>
            <a:blip r:embed="rId5" cstate="print"/>
            <a:stretch>
              <a:fillRect/>
            </a:stretch>
          </p:blipFill>
          <p:spPr>
            <a:xfrm>
              <a:off x="10754867" y="6359652"/>
              <a:ext cx="880872" cy="339852"/>
            </a:xfrm>
            <a:prstGeom prst="rect">
              <a:avLst/>
            </a:prstGeom>
          </p:spPr>
        </p:pic>
        <p:pic>
          <p:nvPicPr>
            <p:cNvPr id="7" name="object 7"/>
            <p:cNvPicPr/>
            <p:nvPr/>
          </p:nvPicPr>
          <p:blipFill>
            <a:blip r:embed="rId6" cstate="print"/>
            <a:stretch>
              <a:fillRect/>
            </a:stretch>
          </p:blipFill>
          <p:spPr>
            <a:xfrm>
              <a:off x="10773155" y="6376415"/>
              <a:ext cx="1237488" cy="333756"/>
            </a:xfrm>
            <a:prstGeom prst="rect">
              <a:avLst/>
            </a:prstGeom>
          </p:spPr>
        </p:pic>
        <p:sp>
          <p:nvSpPr>
            <p:cNvPr id="8" name="object 8"/>
            <p:cNvSpPr/>
            <p:nvPr/>
          </p:nvSpPr>
          <p:spPr>
            <a:xfrm>
              <a:off x="11728703" y="6385559"/>
              <a:ext cx="288290" cy="288290"/>
            </a:xfrm>
            <a:custGeom>
              <a:avLst/>
              <a:gdLst/>
              <a:ahLst/>
              <a:cxnLst/>
              <a:rect l="l" t="t" r="r" b="b"/>
              <a:pathLst>
                <a:path w="288290" h="288290">
                  <a:moveTo>
                    <a:pt x="144018" y="0"/>
                  </a:moveTo>
                  <a:lnTo>
                    <a:pt x="98511" y="7342"/>
                  </a:lnTo>
                  <a:lnTo>
                    <a:pt x="58978" y="27786"/>
                  </a:lnTo>
                  <a:lnTo>
                    <a:pt x="27797" y="58962"/>
                  </a:lnTo>
                  <a:lnTo>
                    <a:pt x="7345" y="98496"/>
                  </a:lnTo>
                  <a:lnTo>
                    <a:pt x="0" y="144017"/>
                  </a:lnTo>
                  <a:lnTo>
                    <a:pt x="7345" y="189539"/>
                  </a:lnTo>
                  <a:lnTo>
                    <a:pt x="27797" y="229073"/>
                  </a:lnTo>
                  <a:lnTo>
                    <a:pt x="58978" y="260249"/>
                  </a:lnTo>
                  <a:lnTo>
                    <a:pt x="98511" y="280693"/>
                  </a:lnTo>
                  <a:lnTo>
                    <a:pt x="144018" y="288035"/>
                  </a:lnTo>
                  <a:lnTo>
                    <a:pt x="189524" y="280693"/>
                  </a:lnTo>
                  <a:lnTo>
                    <a:pt x="229057" y="260249"/>
                  </a:lnTo>
                  <a:lnTo>
                    <a:pt x="260238" y="229073"/>
                  </a:lnTo>
                  <a:lnTo>
                    <a:pt x="280690" y="189539"/>
                  </a:lnTo>
                  <a:lnTo>
                    <a:pt x="288036" y="144017"/>
                  </a:lnTo>
                  <a:lnTo>
                    <a:pt x="280690" y="98496"/>
                  </a:lnTo>
                  <a:lnTo>
                    <a:pt x="260238" y="58962"/>
                  </a:lnTo>
                  <a:lnTo>
                    <a:pt x="229057" y="27786"/>
                  </a:lnTo>
                  <a:lnTo>
                    <a:pt x="189524" y="7342"/>
                  </a:lnTo>
                  <a:lnTo>
                    <a:pt x="144018" y="0"/>
                  </a:lnTo>
                  <a:close/>
                </a:path>
              </a:pathLst>
            </a:custGeom>
            <a:solidFill>
              <a:srgbClr val="585858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9" name="object 9"/>
          <p:cNvSpPr txBox="1">
            <a:spLocks noGrp="1"/>
          </p:cNvSpPr>
          <p:nvPr>
            <p:ph type="title"/>
          </p:nvPr>
        </p:nvSpPr>
        <p:spPr>
          <a:xfrm>
            <a:off x="419506" y="341502"/>
            <a:ext cx="3041015" cy="51371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pc="-145" dirty="0"/>
              <a:t>Butt:</a:t>
            </a:r>
            <a:r>
              <a:rPr spc="-240" dirty="0"/>
              <a:t> </a:t>
            </a:r>
            <a:r>
              <a:rPr spc="-120" dirty="0"/>
              <a:t>Eye</a:t>
            </a:r>
            <a:r>
              <a:rPr spc="-275" dirty="0"/>
              <a:t> </a:t>
            </a:r>
            <a:r>
              <a:rPr spc="-100" dirty="0"/>
              <a:t>or</a:t>
            </a:r>
            <a:r>
              <a:rPr spc="-340" dirty="0"/>
              <a:t> </a:t>
            </a:r>
            <a:r>
              <a:rPr spc="-100" dirty="0"/>
              <a:t>Swage</a:t>
            </a:r>
          </a:p>
        </p:txBody>
      </p:sp>
      <p:pic>
        <p:nvPicPr>
          <p:cNvPr id="10" name="object 10"/>
          <p:cNvPicPr/>
          <p:nvPr/>
        </p:nvPicPr>
        <p:blipFill>
          <a:blip r:embed="rId7" cstate="print"/>
          <a:stretch>
            <a:fillRect/>
          </a:stretch>
        </p:blipFill>
        <p:spPr>
          <a:xfrm>
            <a:off x="1251203" y="1024127"/>
            <a:ext cx="9625584" cy="3523488"/>
          </a:xfrm>
          <a:prstGeom prst="rect">
            <a:avLst/>
          </a:prstGeom>
        </p:spPr>
      </p:pic>
      <p:sp>
        <p:nvSpPr>
          <p:cNvPr id="11" name="object 11"/>
          <p:cNvSpPr txBox="1"/>
          <p:nvPr/>
        </p:nvSpPr>
        <p:spPr>
          <a:xfrm>
            <a:off x="1226007" y="4664202"/>
            <a:ext cx="5148580" cy="1851660"/>
          </a:xfrm>
          <a:prstGeom prst="rect">
            <a:avLst/>
          </a:prstGeom>
        </p:spPr>
        <p:txBody>
          <a:bodyPr vert="horz" wrap="square" lIns="0" tIns="10414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820"/>
              </a:spcBef>
            </a:pPr>
            <a:r>
              <a:rPr sz="2400" u="sng" spc="-10" dirty="0">
                <a:uFill>
                  <a:solidFill>
                    <a:srgbClr val="000000"/>
                  </a:solidFill>
                </a:uFill>
                <a:latin typeface="Calibri"/>
                <a:cs typeface="Calibri"/>
              </a:rPr>
              <a:t>Disadvantages</a:t>
            </a:r>
            <a:r>
              <a:rPr sz="2400" u="sng" spc="-70" dirty="0">
                <a:uFill>
                  <a:solidFill>
                    <a:srgbClr val="000000"/>
                  </a:solidFill>
                </a:uFill>
                <a:latin typeface="Calibri"/>
                <a:cs typeface="Calibri"/>
              </a:rPr>
              <a:t> </a:t>
            </a:r>
            <a:r>
              <a:rPr sz="2400" u="sng" dirty="0">
                <a:uFill>
                  <a:solidFill>
                    <a:srgbClr val="000000"/>
                  </a:solidFill>
                </a:uFill>
                <a:latin typeface="Calibri"/>
                <a:cs typeface="Calibri"/>
              </a:rPr>
              <a:t>of</a:t>
            </a:r>
            <a:r>
              <a:rPr sz="2400" u="sng" spc="-70" dirty="0">
                <a:uFill>
                  <a:solidFill>
                    <a:srgbClr val="000000"/>
                  </a:solidFill>
                </a:uFill>
                <a:latin typeface="Calibri"/>
                <a:cs typeface="Calibri"/>
              </a:rPr>
              <a:t> </a:t>
            </a:r>
            <a:r>
              <a:rPr sz="2400" u="sng" dirty="0">
                <a:uFill>
                  <a:solidFill>
                    <a:srgbClr val="000000"/>
                  </a:solidFill>
                </a:uFill>
                <a:latin typeface="Calibri"/>
                <a:cs typeface="Calibri"/>
              </a:rPr>
              <a:t>eyed</a:t>
            </a:r>
            <a:r>
              <a:rPr sz="2400" u="sng" spc="-80" dirty="0">
                <a:uFill>
                  <a:solidFill>
                    <a:srgbClr val="000000"/>
                  </a:solidFill>
                </a:uFill>
                <a:latin typeface="Calibri"/>
                <a:cs typeface="Calibri"/>
              </a:rPr>
              <a:t> </a:t>
            </a:r>
            <a:r>
              <a:rPr sz="2400" u="sng" dirty="0">
                <a:uFill>
                  <a:solidFill>
                    <a:srgbClr val="000000"/>
                  </a:solidFill>
                </a:uFill>
                <a:latin typeface="Calibri"/>
                <a:cs typeface="Calibri"/>
              </a:rPr>
              <a:t>to</a:t>
            </a:r>
            <a:r>
              <a:rPr sz="2400" u="sng" spc="-70" dirty="0">
                <a:uFill>
                  <a:solidFill>
                    <a:srgbClr val="000000"/>
                  </a:solidFill>
                </a:uFill>
                <a:latin typeface="Calibri"/>
                <a:cs typeface="Calibri"/>
              </a:rPr>
              <a:t> </a:t>
            </a:r>
            <a:r>
              <a:rPr sz="2400" u="sng" dirty="0">
                <a:uFill>
                  <a:solidFill>
                    <a:srgbClr val="000000"/>
                  </a:solidFill>
                </a:uFill>
                <a:latin typeface="Calibri"/>
                <a:cs typeface="Calibri"/>
              </a:rPr>
              <a:t>swaged</a:t>
            </a:r>
            <a:r>
              <a:rPr sz="2400" u="sng" spc="-80" dirty="0">
                <a:uFill>
                  <a:solidFill>
                    <a:srgbClr val="000000"/>
                  </a:solidFill>
                </a:uFill>
                <a:latin typeface="Calibri"/>
                <a:cs typeface="Calibri"/>
              </a:rPr>
              <a:t> </a:t>
            </a:r>
            <a:r>
              <a:rPr sz="2400" u="sng" spc="-10" dirty="0">
                <a:uFill>
                  <a:solidFill>
                    <a:srgbClr val="000000"/>
                  </a:solidFill>
                </a:uFill>
                <a:latin typeface="Calibri"/>
                <a:cs typeface="Calibri"/>
              </a:rPr>
              <a:t>needles</a:t>
            </a:r>
            <a:endParaRPr sz="2400">
              <a:latin typeface="Calibri"/>
              <a:cs typeface="Calibri"/>
            </a:endParaRPr>
          </a:p>
          <a:p>
            <a:pPr marL="277495" indent="-264795">
              <a:lnSpc>
                <a:spcPct val="100000"/>
              </a:lnSpc>
              <a:spcBef>
                <a:spcPts val="720"/>
              </a:spcBef>
              <a:buFont typeface="Arial MT"/>
              <a:buChar char="•"/>
              <a:tabLst>
                <a:tab pos="277495" algn="l"/>
              </a:tabLst>
            </a:pPr>
            <a:r>
              <a:rPr sz="2400" dirty="0">
                <a:latin typeface="Calibri"/>
                <a:cs typeface="Calibri"/>
              </a:rPr>
              <a:t>Time</a:t>
            </a:r>
            <a:r>
              <a:rPr sz="2400" spc="-50" dirty="0">
                <a:latin typeface="Calibri"/>
                <a:cs typeface="Calibri"/>
              </a:rPr>
              <a:t> </a:t>
            </a:r>
            <a:r>
              <a:rPr sz="2400" spc="-10" dirty="0">
                <a:latin typeface="Calibri"/>
                <a:cs typeface="Calibri"/>
              </a:rPr>
              <a:t>consuming</a:t>
            </a:r>
            <a:endParaRPr sz="2400">
              <a:latin typeface="Calibri"/>
              <a:cs typeface="Calibri"/>
            </a:endParaRPr>
          </a:p>
          <a:p>
            <a:pPr marL="277495" indent="-264795">
              <a:lnSpc>
                <a:spcPct val="100000"/>
              </a:lnSpc>
              <a:spcBef>
                <a:spcPts val="710"/>
              </a:spcBef>
              <a:buFont typeface="Arial MT"/>
              <a:buChar char="•"/>
              <a:tabLst>
                <a:tab pos="277495" algn="l"/>
              </a:tabLst>
            </a:pPr>
            <a:r>
              <a:rPr sz="2400" spc="-20" dirty="0">
                <a:latin typeface="Calibri"/>
                <a:cs typeface="Calibri"/>
              </a:rPr>
              <a:t>Traumatic</a:t>
            </a:r>
            <a:r>
              <a:rPr sz="2400" spc="-50" dirty="0">
                <a:latin typeface="Calibri"/>
                <a:cs typeface="Calibri"/>
              </a:rPr>
              <a:t> </a:t>
            </a:r>
            <a:r>
              <a:rPr sz="2400" dirty="0">
                <a:latin typeface="Calibri"/>
                <a:cs typeface="Calibri"/>
              </a:rPr>
              <a:t>–</a:t>
            </a:r>
            <a:r>
              <a:rPr sz="2400" spc="-20" dirty="0">
                <a:latin typeface="Calibri"/>
                <a:cs typeface="Calibri"/>
              </a:rPr>
              <a:t> </a:t>
            </a:r>
            <a:r>
              <a:rPr sz="2400" dirty="0">
                <a:latin typeface="Calibri"/>
                <a:cs typeface="Calibri"/>
              </a:rPr>
              <a:t>tissue</a:t>
            </a:r>
            <a:r>
              <a:rPr sz="2400" spc="-25" dirty="0">
                <a:latin typeface="Calibri"/>
                <a:cs typeface="Calibri"/>
              </a:rPr>
              <a:t> </a:t>
            </a:r>
            <a:r>
              <a:rPr sz="2400" spc="-10" dirty="0">
                <a:latin typeface="Calibri"/>
                <a:cs typeface="Calibri"/>
              </a:rPr>
              <a:t>disruption</a:t>
            </a:r>
            <a:endParaRPr sz="2400">
              <a:latin typeface="Calibri"/>
              <a:cs typeface="Calibri"/>
            </a:endParaRPr>
          </a:p>
          <a:p>
            <a:pPr marL="277495" indent="-264795">
              <a:lnSpc>
                <a:spcPct val="100000"/>
              </a:lnSpc>
              <a:spcBef>
                <a:spcPts val="705"/>
              </a:spcBef>
              <a:buFont typeface="Arial MT"/>
              <a:buChar char="•"/>
              <a:tabLst>
                <a:tab pos="277495" algn="l"/>
              </a:tabLst>
            </a:pPr>
            <a:r>
              <a:rPr sz="2400" spc="-10" dirty="0">
                <a:latin typeface="Calibri"/>
                <a:cs typeface="Calibri"/>
              </a:rPr>
              <a:t>Repeated</a:t>
            </a:r>
            <a:r>
              <a:rPr sz="2400" spc="-105" dirty="0">
                <a:latin typeface="Calibri"/>
                <a:cs typeface="Calibri"/>
              </a:rPr>
              <a:t> </a:t>
            </a:r>
            <a:r>
              <a:rPr sz="2400" spc="-25" dirty="0">
                <a:latin typeface="Calibri"/>
                <a:cs typeface="Calibri"/>
              </a:rPr>
              <a:t>use</a:t>
            </a:r>
            <a:endParaRPr sz="2400">
              <a:latin typeface="Calibri"/>
              <a:cs typeface="Calibri"/>
            </a:endParaRPr>
          </a:p>
        </p:txBody>
      </p:sp>
      <p:sp>
        <p:nvSpPr>
          <p:cNvPr id="12" name="object 12"/>
          <p:cNvSpPr txBox="1">
            <a:spLocks noGrp="1"/>
          </p:cNvSpPr>
          <p:nvPr>
            <p:ph type="sldNum" sz="quarter" idx="7"/>
          </p:nvPr>
        </p:nvSpPr>
        <p:spPr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38100">
              <a:lnSpc>
                <a:spcPts val="1045"/>
              </a:lnSpc>
            </a:pPr>
            <a:fld id="{81D60167-4931-47E6-BA6A-407CBD079E47}" type="slidenum">
              <a:rPr spc="-25" dirty="0"/>
              <a:t>38</a:t>
            </a:fld>
            <a:endParaRPr spc="-25" dirty="0"/>
          </a:p>
        </p:txBody>
      </p:sp>
    </p:spTree>
  </p:cSld>
  <p:clrMapOvr>
    <a:masterClrMapping/>
  </p:clrMapOvr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xfrm>
            <a:off x="419506" y="341502"/>
            <a:ext cx="2088514" cy="51371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pc="-145" dirty="0"/>
              <a:t>Body</a:t>
            </a:r>
            <a:r>
              <a:rPr spc="-245" dirty="0"/>
              <a:t> </a:t>
            </a:r>
            <a:r>
              <a:rPr spc="-65" dirty="0"/>
              <a:t>andTip</a:t>
            </a:r>
          </a:p>
        </p:txBody>
      </p:sp>
      <p:pic>
        <p:nvPicPr>
          <p:cNvPr id="3" name="object 3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2508504" y="1010411"/>
            <a:ext cx="7174992" cy="5414772"/>
          </a:xfrm>
          <a:prstGeom prst="rect">
            <a:avLst/>
          </a:prstGeom>
        </p:spPr>
      </p:pic>
      <p:sp>
        <p:nvSpPr>
          <p:cNvPr id="4" name="object 4"/>
          <p:cNvSpPr txBox="1">
            <a:spLocks noGrp="1"/>
          </p:cNvSpPr>
          <p:nvPr>
            <p:ph type="sldNum" sz="quarter" idx="7"/>
          </p:nvPr>
        </p:nvSpPr>
        <p:spPr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38100">
              <a:lnSpc>
                <a:spcPts val="1045"/>
              </a:lnSpc>
            </a:pPr>
            <a:fld id="{81D60167-4931-47E6-BA6A-407CBD079E47}" type="slidenum">
              <a:rPr spc="-25" dirty="0"/>
              <a:t>39</a:t>
            </a:fld>
            <a:endParaRPr spc="-25" dirty="0"/>
          </a:p>
        </p:txBody>
      </p:sp>
    </p:spTree>
  </p:cSld>
  <p:clrMapOvr>
    <a:masterClrMapping/>
  </p:clrMapOvr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2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10779336" y="6379072"/>
            <a:ext cx="831934" cy="320431"/>
          </a:xfrm>
          <a:prstGeom prst="rect">
            <a:avLst/>
          </a:prstGeom>
        </p:spPr>
      </p:pic>
      <p:grpSp>
        <p:nvGrpSpPr>
          <p:cNvPr id="3" name="object 3"/>
          <p:cNvGrpSpPr/>
          <p:nvPr/>
        </p:nvGrpSpPr>
        <p:grpSpPr>
          <a:xfrm>
            <a:off x="0" y="12697"/>
            <a:ext cx="8293734" cy="6845300"/>
            <a:chOff x="0" y="12697"/>
            <a:chExt cx="8293734" cy="6845300"/>
          </a:xfrm>
        </p:grpSpPr>
        <p:pic>
          <p:nvPicPr>
            <p:cNvPr id="4" name="object 4"/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2289048" y="4127499"/>
              <a:ext cx="6004559" cy="2730500"/>
            </a:xfrm>
            <a:prstGeom prst="rect">
              <a:avLst/>
            </a:prstGeom>
          </p:spPr>
        </p:pic>
        <p:pic>
          <p:nvPicPr>
            <p:cNvPr id="5" name="object 5"/>
            <p:cNvPicPr/>
            <p:nvPr/>
          </p:nvPicPr>
          <p:blipFill>
            <a:blip r:embed="rId4" cstate="print"/>
            <a:stretch>
              <a:fillRect/>
            </a:stretch>
          </p:blipFill>
          <p:spPr>
            <a:xfrm>
              <a:off x="0" y="12697"/>
              <a:ext cx="7117080" cy="6845300"/>
            </a:xfrm>
            <a:prstGeom prst="rect">
              <a:avLst/>
            </a:prstGeom>
          </p:spPr>
        </p:pic>
      </p:grpSp>
      <p:grpSp>
        <p:nvGrpSpPr>
          <p:cNvPr id="6" name="object 6"/>
          <p:cNvGrpSpPr/>
          <p:nvPr/>
        </p:nvGrpSpPr>
        <p:grpSpPr>
          <a:xfrm>
            <a:off x="10773156" y="6376415"/>
            <a:ext cx="1243965" cy="334010"/>
            <a:chOff x="10773156" y="6376415"/>
            <a:chExt cx="1243965" cy="334010"/>
          </a:xfrm>
        </p:grpSpPr>
        <p:sp>
          <p:nvSpPr>
            <p:cNvPr id="7" name="object 7"/>
            <p:cNvSpPr/>
            <p:nvPr/>
          </p:nvSpPr>
          <p:spPr>
            <a:xfrm>
              <a:off x="10773156" y="6376415"/>
              <a:ext cx="1237615" cy="334010"/>
            </a:xfrm>
            <a:custGeom>
              <a:avLst/>
              <a:gdLst/>
              <a:ahLst/>
              <a:cxnLst/>
              <a:rect l="l" t="t" r="r" b="b"/>
              <a:pathLst>
                <a:path w="1237615" h="334009">
                  <a:moveTo>
                    <a:pt x="1070610" y="0"/>
                  </a:moveTo>
                  <a:lnTo>
                    <a:pt x="166877" y="0"/>
                  </a:lnTo>
                  <a:lnTo>
                    <a:pt x="122502" y="5961"/>
                  </a:lnTo>
                  <a:lnTo>
                    <a:pt x="82634" y="22783"/>
                  </a:lnTo>
                  <a:lnTo>
                    <a:pt x="48863" y="48877"/>
                  </a:lnTo>
                  <a:lnTo>
                    <a:pt x="22775" y="82651"/>
                  </a:lnTo>
                  <a:lnTo>
                    <a:pt x="5958" y="122515"/>
                  </a:lnTo>
                  <a:lnTo>
                    <a:pt x="0" y="166878"/>
                  </a:lnTo>
                  <a:lnTo>
                    <a:pt x="5958" y="211240"/>
                  </a:lnTo>
                  <a:lnTo>
                    <a:pt x="22775" y="251104"/>
                  </a:lnTo>
                  <a:lnTo>
                    <a:pt x="48863" y="284878"/>
                  </a:lnTo>
                  <a:lnTo>
                    <a:pt x="82634" y="310972"/>
                  </a:lnTo>
                  <a:lnTo>
                    <a:pt x="122502" y="327794"/>
                  </a:lnTo>
                  <a:lnTo>
                    <a:pt x="166877" y="333756"/>
                  </a:lnTo>
                  <a:lnTo>
                    <a:pt x="1070610" y="333756"/>
                  </a:lnTo>
                  <a:lnTo>
                    <a:pt x="1114985" y="327794"/>
                  </a:lnTo>
                  <a:lnTo>
                    <a:pt x="1154853" y="310972"/>
                  </a:lnTo>
                  <a:lnTo>
                    <a:pt x="1188624" y="284878"/>
                  </a:lnTo>
                  <a:lnTo>
                    <a:pt x="1214712" y="251104"/>
                  </a:lnTo>
                  <a:lnTo>
                    <a:pt x="1231529" y="211240"/>
                  </a:lnTo>
                  <a:lnTo>
                    <a:pt x="1237488" y="166878"/>
                  </a:lnTo>
                  <a:lnTo>
                    <a:pt x="1231529" y="122515"/>
                  </a:lnTo>
                  <a:lnTo>
                    <a:pt x="1214712" y="82651"/>
                  </a:lnTo>
                  <a:lnTo>
                    <a:pt x="1188624" y="48877"/>
                  </a:lnTo>
                  <a:lnTo>
                    <a:pt x="1154853" y="22783"/>
                  </a:lnTo>
                  <a:lnTo>
                    <a:pt x="1114985" y="5961"/>
                  </a:lnTo>
                  <a:lnTo>
                    <a:pt x="1070610" y="0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8" name="object 8"/>
            <p:cNvSpPr/>
            <p:nvPr/>
          </p:nvSpPr>
          <p:spPr>
            <a:xfrm>
              <a:off x="11728704" y="6385559"/>
              <a:ext cx="288290" cy="288290"/>
            </a:xfrm>
            <a:custGeom>
              <a:avLst/>
              <a:gdLst/>
              <a:ahLst/>
              <a:cxnLst/>
              <a:rect l="l" t="t" r="r" b="b"/>
              <a:pathLst>
                <a:path w="288290" h="288290">
                  <a:moveTo>
                    <a:pt x="144018" y="0"/>
                  </a:moveTo>
                  <a:lnTo>
                    <a:pt x="98511" y="7342"/>
                  </a:lnTo>
                  <a:lnTo>
                    <a:pt x="58978" y="27786"/>
                  </a:lnTo>
                  <a:lnTo>
                    <a:pt x="27797" y="58962"/>
                  </a:lnTo>
                  <a:lnTo>
                    <a:pt x="7345" y="98496"/>
                  </a:lnTo>
                  <a:lnTo>
                    <a:pt x="0" y="144017"/>
                  </a:lnTo>
                  <a:lnTo>
                    <a:pt x="7345" y="189539"/>
                  </a:lnTo>
                  <a:lnTo>
                    <a:pt x="27797" y="229073"/>
                  </a:lnTo>
                  <a:lnTo>
                    <a:pt x="58978" y="260249"/>
                  </a:lnTo>
                  <a:lnTo>
                    <a:pt x="98511" y="280693"/>
                  </a:lnTo>
                  <a:lnTo>
                    <a:pt x="144018" y="288035"/>
                  </a:lnTo>
                  <a:lnTo>
                    <a:pt x="189524" y="280693"/>
                  </a:lnTo>
                  <a:lnTo>
                    <a:pt x="229057" y="260249"/>
                  </a:lnTo>
                  <a:lnTo>
                    <a:pt x="260238" y="229073"/>
                  </a:lnTo>
                  <a:lnTo>
                    <a:pt x="280690" y="189539"/>
                  </a:lnTo>
                  <a:lnTo>
                    <a:pt x="288036" y="144017"/>
                  </a:lnTo>
                  <a:lnTo>
                    <a:pt x="280690" y="98496"/>
                  </a:lnTo>
                  <a:lnTo>
                    <a:pt x="260238" y="58962"/>
                  </a:lnTo>
                  <a:lnTo>
                    <a:pt x="229057" y="27786"/>
                  </a:lnTo>
                  <a:lnTo>
                    <a:pt x="189524" y="7342"/>
                  </a:lnTo>
                  <a:lnTo>
                    <a:pt x="144018" y="0"/>
                  </a:lnTo>
                  <a:close/>
                </a:path>
              </a:pathLst>
            </a:custGeom>
            <a:solidFill>
              <a:srgbClr val="585858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9" name="object 9"/>
          <p:cNvSpPr txBox="1"/>
          <p:nvPr/>
        </p:nvSpPr>
        <p:spPr>
          <a:xfrm>
            <a:off x="5410961" y="756665"/>
            <a:ext cx="6313170" cy="5052695"/>
          </a:xfrm>
          <a:prstGeom prst="rect">
            <a:avLst/>
          </a:prstGeom>
        </p:spPr>
        <p:txBody>
          <a:bodyPr vert="horz" wrap="square" lIns="0" tIns="53975" rIns="0" bIns="0" rtlCol="0">
            <a:spAutoFit/>
          </a:bodyPr>
          <a:lstStyle/>
          <a:p>
            <a:pPr marL="279400" marR="539115" indent="-266700">
              <a:lnSpc>
                <a:spcPts val="2590"/>
              </a:lnSpc>
              <a:spcBef>
                <a:spcPts val="425"/>
              </a:spcBef>
              <a:buFont typeface="Arial MT"/>
              <a:buChar char="•"/>
              <a:tabLst>
                <a:tab pos="279400" algn="l"/>
              </a:tabLst>
            </a:pPr>
            <a:r>
              <a:rPr sz="2400" dirty="0">
                <a:solidFill>
                  <a:srgbClr val="404040"/>
                </a:solidFill>
                <a:latin typeface="Calibri"/>
                <a:cs typeface="Calibri"/>
              </a:rPr>
              <a:t>Straight</a:t>
            </a:r>
            <a:r>
              <a:rPr sz="2400" spc="-90" dirty="0">
                <a:solidFill>
                  <a:srgbClr val="404040"/>
                </a:solidFill>
                <a:latin typeface="Calibri"/>
                <a:cs typeface="Calibri"/>
              </a:rPr>
              <a:t> </a:t>
            </a:r>
            <a:r>
              <a:rPr sz="2400" dirty="0">
                <a:solidFill>
                  <a:srgbClr val="404040"/>
                </a:solidFill>
                <a:latin typeface="Calibri"/>
                <a:cs typeface="Calibri"/>
              </a:rPr>
              <a:t>needles</a:t>
            </a:r>
            <a:r>
              <a:rPr sz="2400" spc="-60" dirty="0">
                <a:solidFill>
                  <a:srgbClr val="404040"/>
                </a:solidFill>
                <a:latin typeface="Calibri"/>
                <a:cs typeface="Calibri"/>
              </a:rPr>
              <a:t> </a:t>
            </a:r>
            <a:r>
              <a:rPr sz="2400" dirty="0">
                <a:solidFill>
                  <a:srgbClr val="404040"/>
                </a:solidFill>
                <a:latin typeface="Calibri"/>
                <a:cs typeface="Calibri"/>
              </a:rPr>
              <a:t>are</a:t>
            </a:r>
            <a:r>
              <a:rPr sz="2400" spc="-60" dirty="0">
                <a:solidFill>
                  <a:srgbClr val="404040"/>
                </a:solidFill>
                <a:latin typeface="Calibri"/>
                <a:cs typeface="Calibri"/>
              </a:rPr>
              <a:t> </a:t>
            </a:r>
            <a:r>
              <a:rPr sz="2400" dirty="0">
                <a:solidFill>
                  <a:srgbClr val="404040"/>
                </a:solidFill>
                <a:latin typeface="Calibri"/>
                <a:cs typeface="Calibri"/>
              </a:rPr>
              <a:t>used</a:t>
            </a:r>
            <a:r>
              <a:rPr sz="2400" spc="-50" dirty="0">
                <a:solidFill>
                  <a:srgbClr val="404040"/>
                </a:solidFill>
                <a:latin typeface="Calibri"/>
                <a:cs typeface="Calibri"/>
              </a:rPr>
              <a:t> </a:t>
            </a:r>
            <a:r>
              <a:rPr sz="2400" dirty="0">
                <a:solidFill>
                  <a:srgbClr val="404040"/>
                </a:solidFill>
                <a:latin typeface="Calibri"/>
                <a:cs typeface="Calibri"/>
              </a:rPr>
              <a:t>by</a:t>
            </a:r>
            <a:r>
              <a:rPr sz="2400" spc="-70" dirty="0">
                <a:solidFill>
                  <a:srgbClr val="404040"/>
                </a:solidFill>
                <a:latin typeface="Calibri"/>
                <a:cs typeface="Calibri"/>
              </a:rPr>
              <a:t> </a:t>
            </a:r>
            <a:r>
              <a:rPr sz="2400" dirty="0">
                <a:solidFill>
                  <a:srgbClr val="404040"/>
                </a:solidFill>
                <a:latin typeface="Calibri"/>
                <a:cs typeface="Calibri"/>
              </a:rPr>
              <a:t>hand</a:t>
            </a:r>
            <a:r>
              <a:rPr sz="2400" spc="-60" dirty="0">
                <a:solidFill>
                  <a:srgbClr val="404040"/>
                </a:solidFill>
                <a:latin typeface="Calibri"/>
                <a:cs typeface="Calibri"/>
              </a:rPr>
              <a:t> </a:t>
            </a:r>
            <a:r>
              <a:rPr sz="2400" dirty="0">
                <a:solidFill>
                  <a:srgbClr val="404040"/>
                </a:solidFill>
                <a:latin typeface="Calibri"/>
                <a:cs typeface="Calibri"/>
              </a:rPr>
              <a:t>on</a:t>
            </a:r>
            <a:r>
              <a:rPr sz="2400" spc="-65" dirty="0">
                <a:solidFill>
                  <a:srgbClr val="404040"/>
                </a:solidFill>
                <a:latin typeface="Calibri"/>
                <a:cs typeface="Calibri"/>
              </a:rPr>
              <a:t> </a:t>
            </a:r>
            <a:r>
              <a:rPr sz="2400" spc="-10" dirty="0">
                <a:solidFill>
                  <a:srgbClr val="404040"/>
                </a:solidFill>
                <a:latin typeface="Calibri"/>
                <a:cs typeface="Calibri"/>
              </a:rPr>
              <a:t>easily </a:t>
            </a:r>
            <a:r>
              <a:rPr sz="2400" dirty="0">
                <a:solidFill>
                  <a:srgbClr val="404040"/>
                </a:solidFill>
                <a:latin typeface="Calibri"/>
                <a:cs typeface="Calibri"/>
              </a:rPr>
              <a:t>accessible</a:t>
            </a:r>
            <a:r>
              <a:rPr sz="2400" spc="-75" dirty="0">
                <a:solidFill>
                  <a:srgbClr val="404040"/>
                </a:solidFill>
                <a:latin typeface="Calibri"/>
                <a:cs typeface="Calibri"/>
              </a:rPr>
              <a:t> </a:t>
            </a:r>
            <a:r>
              <a:rPr sz="2400" dirty="0">
                <a:solidFill>
                  <a:srgbClr val="404040"/>
                </a:solidFill>
                <a:latin typeface="Calibri"/>
                <a:cs typeface="Calibri"/>
              </a:rPr>
              <a:t>tissues</a:t>
            </a:r>
            <a:r>
              <a:rPr sz="2400" spc="-60" dirty="0">
                <a:solidFill>
                  <a:srgbClr val="404040"/>
                </a:solidFill>
                <a:latin typeface="Calibri"/>
                <a:cs typeface="Calibri"/>
              </a:rPr>
              <a:t> </a:t>
            </a:r>
            <a:r>
              <a:rPr sz="2400" dirty="0">
                <a:solidFill>
                  <a:srgbClr val="404040"/>
                </a:solidFill>
                <a:latin typeface="Calibri"/>
                <a:cs typeface="Calibri"/>
              </a:rPr>
              <a:t>like</a:t>
            </a:r>
            <a:r>
              <a:rPr sz="2400" spc="-60" dirty="0">
                <a:solidFill>
                  <a:srgbClr val="404040"/>
                </a:solidFill>
                <a:latin typeface="Calibri"/>
                <a:cs typeface="Calibri"/>
              </a:rPr>
              <a:t> </a:t>
            </a:r>
            <a:r>
              <a:rPr sz="2400" dirty="0">
                <a:solidFill>
                  <a:srgbClr val="404040"/>
                </a:solidFill>
                <a:latin typeface="Calibri"/>
                <a:cs typeface="Calibri"/>
              </a:rPr>
              <a:t>skin,</a:t>
            </a:r>
            <a:r>
              <a:rPr sz="2400" spc="-50" dirty="0">
                <a:solidFill>
                  <a:srgbClr val="404040"/>
                </a:solidFill>
                <a:latin typeface="Calibri"/>
                <a:cs typeface="Calibri"/>
              </a:rPr>
              <a:t> </a:t>
            </a:r>
            <a:r>
              <a:rPr sz="2400" dirty="0">
                <a:solidFill>
                  <a:srgbClr val="404040"/>
                </a:solidFill>
                <a:latin typeface="Calibri"/>
                <a:cs typeface="Calibri"/>
              </a:rPr>
              <a:t>nerves</a:t>
            </a:r>
            <a:r>
              <a:rPr sz="2400" spc="-55" dirty="0">
                <a:solidFill>
                  <a:srgbClr val="404040"/>
                </a:solidFill>
                <a:latin typeface="Calibri"/>
                <a:cs typeface="Calibri"/>
              </a:rPr>
              <a:t> </a:t>
            </a:r>
            <a:r>
              <a:rPr sz="2400" dirty="0">
                <a:solidFill>
                  <a:srgbClr val="404040"/>
                </a:solidFill>
                <a:latin typeface="Calibri"/>
                <a:cs typeface="Calibri"/>
              </a:rPr>
              <a:t>and</a:t>
            </a:r>
            <a:r>
              <a:rPr sz="2400" spc="-60" dirty="0">
                <a:solidFill>
                  <a:srgbClr val="404040"/>
                </a:solidFill>
                <a:latin typeface="Calibri"/>
                <a:cs typeface="Calibri"/>
              </a:rPr>
              <a:t> </a:t>
            </a:r>
            <a:r>
              <a:rPr sz="2400" spc="-10" dirty="0">
                <a:solidFill>
                  <a:srgbClr val="404040"/>
                </a:solidFill>
                <a:latin typeface="Calibri"/>
                <a:cs typeface="Calibri"/>
              </a:rPr>
              <a:t>blood vessels.</a:t>
            </a:r>
            <a:endParaRPr sz="2400">
              <a:latin typeface="Calibri"/>
              <a:cs typeface="Calibri"/>
            </a:endParaRPr>
          </a:p>
          <a:p>
            <a:pPr marL="279400" marR="5080" indent="-266700">
              <a:lnSpc>
                <a:spcPts val="2590"/>
              </a:lnSpc>
              <a:spcBef>
                <a:spcPts val="1020"/>
              </a:spcBef>
              <a:buFont typeface="Arial MT"/>
              <a:buChar char="•"/>
              <a:tabLst>
                <a:tab pos="279400" algn="l"/>
              </a:tabLst>
            </a:pPr>
            <a:r>
              <a:rPr sz="2400" dirty="0">
                <a:solidFill>
                  <a:srgbClr val="404040"/>
                </a:solidFill>
                <a:latin typeface="Calibri"/>
                <a:cs typeface="Calibri"/>
              </a:rPr>
              <a:t>Needles</a:t>
            </a:r>
            <a:r>
              <a:rPr sz="2400" spc="-75" dirty="0">
                <a:solidFill>
                  <a:srgbClr val="404040"/>
                </a:solidFill>
                <a:latin typeface="Calibri"/>
                <a:cs typeface="Calibri"/>
              </a:rPr>
              <a:t> </a:t>
            </a:r>
            <a:r>
              <a:rPr sz="2400" dirty="0">
                <a:solidFill>
                  <a:srgbClr val="404040"/>
                </a:solidFill>
                <a:latin typeface="Calibri"/>
                <a:cs typeface="Calibri"/>
              </a:rPr>
              <a:t>with</a:t>
            </a:r>
            <a:r>
              <a:rPr sz="2400" spc="-85" dirty="0">
                <a:solidFill>
                  <a:srgbClr val="404040"/>
                </a:solidFill>
                <a:latin typeface="Calibri"/>
                <a:cs typeface="Calibri"/>
              </a:rPr>
              <a:t> </a:t>
            </a:r>
            <a:r>
              <a:rPr sz="2400" dirty="0">
                <a:solidFill>
                  <a:srgbClr val="404040"/>
                </a:solidFill>
                <a:latin typeface="Calibri"/>
                <a:cs typeface="Calibri"/>
              </a:rPr>
              <a:t>shallower</a:t>
            </a:r>
            <a:r>
              <a:rPr sz="2400" spc="-60" dirty="0">
                <a:solidFill>
                  <a:srgbClr val="404040"/>
                </a:solidFill>
                <a:latin typeface="Calibri"/>
                <a:cs typeface="Calibri"/>
              </a:rPr>
              <a:t> </a:t>
            </a:r>
            <a:r>
              <a:rPr sz="2400" dirty="0">
                <a:solidFill>
                  <a:srgbClr val="404040"/>
                </a:solidFill>
                <a:latin typeface="Calibri"/>
                <a:cs typeface="Calibri"/>
              </a:rPr>
              <a:t>curvatures</a:t>
            </a:r>
            <a:r>
              <a:rPr sz="2400" spc="-75" dirty="0">
                <a:solidFill>
                  <a:srgbClr val="404040"/>
                </a:solidFill>
                <a:latin typeface="Calibri"/>
                <a:cs typeface="Calibri"/>
              </a:rPr>
              <a:t> </a:t>
            </a:r>
            <a:r>
              <a:rPr sz="2400" dirty="0">
                <a:solidFill>
                  <a:srgbClr val="404040"/>
                </a:solidFill>
                <a:latin typeface="Calibri"/>
                <a:cs typeface="Calibri"/>
              </a:rPr>
              <a:t>like</a:t>
            </a:r>
            <a:r>
              <a:rPr sz="2400" spc="-75" dirty="0">
                <a:solidFill>
                  <a:srgbClr val="404040"/>
                </a:solidFill>
                <a:latin typeface="Calibri"/>
                <a:cs typeface="Calibri"/>
              </a:rPr>
              <a:t> </a:t>
            </a:r>
            <a:r>
              <a:rPr sz="2400" dirty="0">
                <a:solidFill>
                  <a:srgbClr val="404040"/>
                </a:solidFill>
                <a:latin typeface="Calibri"/>
                <a:cs typeface="Calibri"/>
              </a:rPr>
              <a:t>¼</a:t>
            </a:r>
            <a:r>
              <a:rPr sz="2400" spc="-70" dirty="0">
                <a:solidFill>
                  <a:srgbClr val="404040"/>
                </a:solidFill>
                <a:latin typeface="Calibri"/>
                <a:cs typeface="Calibri"/>
              </a:rPr>
              <a:t> </a:t>
            </a:r>
            <a:r>
              <a:rPr sz="2400" dirty="0">
                <a:solidFill>
                  <a:srgbClr val="404040"/>
                </a:solidFill>
                <a:latin typeface="Calibri"/>
                <a:cs typeface="Calibri"/>
              </a:rPr>
              <a:t>and</a:t>
            </a:r>
            <a:r>
              <a:rPr sz="2400" spc="-75" dirty="0">
                <a:solidFill>
                  <a:srgbClr val="404040"/>
                </a:solidFill>
                <a:latin typeface="Calibri"/>
                <a:cs typeface="Calibri"/>
              </a:rPr>
              <a:t> </a:t>
            </a:r>
            <a:r>
              <a:rPr sz="2400" spc="-50" dirty="0">
                <a:solidFill>
                  <a:srgbClr val="404040"/>
                </a:solidFill>
                <a:latin typeface="Calibri"/>
                <a:cs typeface="Calibri"/>
              </a:rPr>
              <a:t>⅜ </a:t>
            </a:r>
            <a:r>
              <a:rPr sz="2400" dirty="0">
                <a:solidFill>
                  <a:srgbClr val="404040"/>
                </a:solidFill>
                <a:latin typeface="Calibri"/>
                <a:cs typeface="Calibri"/>
              </a:rPr>
              <a:t>are</a:t>
            </a:r>
            <a:r>
              <a:rPr sz="2400" spc="-65" dirty="0">
                <a:solidFill>
                  <a:srgbClr val="404040"/>
                </a:solidFill>
                <a:latin typeface="Calibri"/>
                <a:cs typeface="Calibri"/>
              </a:rPr>
              <a:t> </a:t>
            </a:r>
            <a:r>
              <a:rPr sz="2400" dirty="0">
                <a:solidFill>
                  <a:srgbClr val="404040"/>
                </a:solidFill>
                <a:latin typeface="Calibri"/>
                <a:cs typeface="Calibri"/>
              </a:rPr>
              <a:t>useful</a:t>
            </a:r>
            <a:r>
              <a:rPr sz="2400" spc="-50" dirty="0">
                <a:solidFill>
                  <a:srgbClr val="404040"/>
                </a:solidFill>
                <a:latin typeface="Calibri"/>
                <a:cs typeface="Calibri"/>
              </a:rPr>
              <a:t> </a:t>
            </a:r>
            <a:r>
              <a:rPr sz="2400" dirty="0">
                <a:solidFill>
                  <a:srgbClr val="404040"/>
                </a:solidFill>
                <a:latin typeface="Calibri"/>
                <a:cs typeface="Calibri"/>
              </a:rPr>
              <a:t>in</a:t>
            </a:r>
            <a:r>
              <a:rPr sz="2400" spc="-60" dirty="0">
                <a:solidFill>
                  <a:srgbClr val="404040"/>
                </a:solidFill>
                <a:latin typeface="Calibri"/>
                <a:cs typeface="Calibri"/>
              </a:rPr>
              <a:t> </a:t>
            </a:r>
            <a:r>
              <a:rPr sz="2400" dirty="0">
                <a:solidFill>
                  <a:srgbClr val="404040"/>
                </a:solidFill>
                <a:latin typeface="Calibri"/>
                <a:cs typeface="Calibri"/>
              </a:rPr>
              <a:t>superficial</a:t>
            </a:r>
            <a:r>
              <a:rPr sz="2400" spc="-65" dirty="0">
                <a:solidFill>
                  <a:srgbClr val="404040"/>
                </a:solidFill>
                <a:latin typeface="Calibri"/>
                <a:cs typeface="Calibri"/>
              </a:rPr>
              <a:t> </a:t>
            </a:r>
            <a:r>
              <a:rPr sz="2400" spc="-10" dirty="0">
                <a:solidFill>
                  <a:srgbClr val="404040"/>
                </a:solidFill>
                <a:latin typeface="Calibri"/>
                <a:cs typeface="Calibri"/>
              </a:rPr>
              <a:t>procedures</a:t>
            </a:r>
            <a:r>
              <a:rPr sz="2400" spc="-60" dirty="0">
                <a:solidFill>
                  <a:srgbClr val="404040"/>
                </a:solidFill>
                <a:latin typeface="Calibri"/>
                <a:cs typeface="Calibri"/>
              </a:rPr>
              <a:t> </a:t>
            </a:r>
            <a:r>
              <a:rPr sz="2400" dirty="0">
                <a:solidFill>
                  <a:srgbClr val="404040"/>
                </a:solidFill>
                <a:latin typeface="Calibri"/>
                <a:cs typeface="Calibri"/>
              </a:rPr>
              <a:t>and</a:t>
            </a:r>
            <a:r>
              <a:rPr sz="2400" spc="-60" dirty="0">
                <a:solidFill>
                  <a:srgbClr val="404040"/>
                </a:solidFill>
                <a:latin typeface="Calibri"/>
                <a:cs typeface="Calibri"/>
              </a:rPr>
              <a:t> </a:t>
            </a:r>
            <a:r>
              <a:rPr sz="2400" dirty="0">
                <a:solidFill>
                  <a:srgbClr val="404040"/>
                </a:solidFill>
                <a:latin typeface="Calibri"/>
                <a:cs typeface="Calibri"/>
              </a:rPr>
              <a:t>on</a:t>
            </a:r>
            <a:r>
              <a:rPr sz="2400" spc="-55" dirty="0">
                <a:solidFill>
                  <a:srgbClr val="404040"/>
                </a:solidFill>
                <a:latin typeface="Calibri"/>
                <a:cs typeface="Calibri"/>
              </a:rPr>
              <a:t> </a:t>
            </a:r>
            <a:r>
              <a:rPr sz="2400" spc="-10" dirty="0">
                <a:solidFill>
                  <a:srgbClr val="404040"/>
                </a:solidFill>
                <a:latin typeface="Calibri"/>
                <a:cs typeface="Calibri"/>
              </a:rPr>
              <a:t>easily </a:t>
            </a:r>
            <a:r>
              <a:rPr sz="2400" dirty="0">
                <a:solidFill>
                  <a:srgbClr val="404040"/>
                </a:solidFill>
                <a:latin typeface="Calibri"/>
                <a:cs typeface="Calibri"/>
              </a:rPr>
              <a:t>accessible</a:t>
            </a:r>
            <a:r>
              <a:rPr sz="2400" spc="-85" dirty="0">
                <a:solidFill>
                  <a:srgbClr val="404040"/>
                </a:solidFill>
                <a:latin typeface="Calibri"/>
                <a:cs typeface="Calibri"/>
              </a:rPr>
              <a:t> </a:t>
            </a:r>
            <a:r>
              <a:rPr sz="2400" spc="-10" dirty="0">
                <a:solidFill>
                  <a:srgbClr val="404040"/>
                </a:solidFill>
                <a:latin typeface="Calibri"/>
                <a:cs typeface="Calibri"/>
              </a:rPr>
              <a:t>convex</a:t>
            </a:r>
            <a:r>
              <a:rPr sz="2400" spc="-70" dirty="0">
                <a:solidFill>
                  <a:srgbClr val="404040"/>
                </a:solidFill>
                <a:latin typeface="Calibri"/>
                <a:cs typeface="Calibri"/>
              </a:rPr>
              <a:t> </a:t>
            </a:r>
            <a:r>
              <a:rPr sz="2400" spc="-10" dirty="0">
                <a:solidFill>
                  <a:srgbClr val="404040"/>
                </a:solidFill>
                <a:latin typeface="Calibri"/>
                <a:cs typeface="Calibri"/>
              </a:rPr>
              <a:t>surfaces.</a:t>
            </a:r>
            <a:r>
              <a:rPr sz="2400" spc="-70" dirty="0">
                <a:solidFill>
                  <a:srgbClr val="404040"/>
                </a:solidFill>
                <a:latin typeface="Calibri"/>
                <a:cs typeface="Calibri"/>
              </a:rPr>
              <a:t> </a:t>
            </a:r>
            <a:r>
              <a:rPr sz="2400" spc="-10" dirty="0">
                <a:solidFill>
                  <a:srgbClr val="404040"/>
                </a:solidFill>
                <a:latin typeface="Calibri"/>
                <a:cs typeface="Calibri"/>
              </a:rPr>
              <a:t>Examples</a:t>
            </a:r>
            <a:r>
              <a:rPr sz="2400" spc="-80" dirty="0">
                <a:solidFill>
                  <a:srgbClr val="404040"/>
                </a:solidFill>
                <a:latin typeface="Calibri"/>
                <a:cs typeface="Calibri"/>
              </a:rPr>
              <a:t> </a:t>
            </a:r>
            <a:r>
              <a:rPr sz="2400" spc="-10" dirty="0">
                <a:solidFill>
                  <a:srgbClr val="404040"/>
                </a:solidFill>
                <a:latin typeface="Calibri"/>
                <a:cs typeface="Calibri"/>
              </a:rPr>
              <a:t>include </a:t>
            </a:r>
            <a:r>
              <a:rPr sz="2400" dirty="0">
                <a:solidFill>
                  <a:srgbClr val="404040"/>
                </a:solidFill>
                <a:latin typeface="Calibri"/>
                <a:cs typeface="Calibri"/>
              </a:rPr>
              <a:t>subcuticular</a:t>
            </a:r>
            <a:r>
              <a:rPr sz="2400" spc="-70" dirty="0">
                <a:solidFill>
                  <a:srgbClr val="404040"/>
                </a:solidFill>
                <a:latin typeface="Calibri"/>
                <a:cs typeface="Calibri"/>
              </a:rPr>
              <a:t> </a:t>
            </a:r>
            <a:r>
              <a:rPr sz="2400" dirty="0">
                <a:solidFill>
                  <a:srgbClr val="404040"/>
                </a:solidFill>
                <a:latin typeface="Calibri"/>
                <a:cs typeface="Calibri"/>
              </a:rPr>
              <a:t>skin</a:t>
            </a:r>
            <a:r>
              <a:rPr sz="2400" spc="-50" dirty="0">
                <a:solidFill>
                  <a:srgbClr val="404040"/>
                </a:solidFill>
                <a:latin typeface="Calibri"/>
                <a:cs typeface="Calibri"/>
              </a:rPr>
              <a:t> </a:t>
            </a:r>
            <a:r>
              <a:rPr sz="2400" dirty="0">
                <a:solidFill>
                  <a:srgbClr val="404040"/>
                </a:solidFill>
                <a:latin typeface="Calibri"/>
                <a:cs typeface="Calibri"/>
              </a:rPr>
              <a:t>closure</a:t>
            </a:r>
            <a:r>
              <a:rPr sz="2400" spc="-35" dirty="0">
                <a:solidFill>
                  <a:srgbClr val="404040"/>
                </a:solidFill>
                <a:latin typeface="Calibri"/>
                <a:cs typeface="Calibri"/>
              </a:rPr>
              <a:t> </a:t>
            </a:r>
            <a:r>
              <a:rPr sz="2400" dirty="0">
                <a:solidFill>
                  <a:srgbClr val="404040"/>
                </a:solidFill>
                <a:latin typeface="Calibri"/>
                <a:cs typeface="Calibri"/>
              </a:rPr>
              <a:t>and</a:t>
            </a:r>
            <a:r>
              <a:rPr sz="2400" spc="-40" dirty="0">
                <a:solidFill>
                  <a:srgbClr val="404040"/>
                </a:solidFill>
                <a:latin typeface="Calibri"/>
                <a:cs typeface="Calibri"/>
              </a:rPr>
              <a:t> </a:t>
            </a:r>
            <a:r>
              <a:rPr sz="2400" dirty="0">
                <a:solidFill>
                  <a:srgbClr val="404040"/>
                </a:solidFill>
                <a:latin typeface="Calibri"/>
                <a:cs typeface="Calibri"/>
              </a:rPr>
              <a:t>eye</a:t>
            </a:r>
            <a:r>
              <a:rPr sz="2400" spc="-50" dirty="0">
                <a:solidFill>
                  <a:srgbClr val="404040"/>
                </a:solidFill>
                <a:latin typeface="Calibri"/>
                <a:cs typeface="Calibri"/>
              </a:rPr>
              <a:t> </a:t>
            </a:r>
            <a:r>
              <a:rPr sz="2400" spc="-10" dirty="0">
                <a:solidFill>
                  <a:srgbClr val="404040"/>
                </a:solidFill>
                <a:latin typeface="Calibri"/>
                <a:cs typeface="Calibri"/>
              </a:rPr>
              <a:t>surgeries.</a:t>
            </a:r>
            <a:endParaRPr sz="2400">
              <a:latin typeface="Calibri"/>
              <a:cs typeface="Calibri"/>
            </a:endParaRPr>
          </a:p>
          <a:p>
            <a:pPr marL="279400" marR="28575" indent="-266700">
              <a:lnSpc>
                <a:spcPts val="2590"/>
              </a:lnSpc>
              <a:spcBef>
                <a:spcPts val="1005"/>
              </a:spcBef>
              <a:buFont typeface="Arial MT"/>
              <a:buChar char="•"/>
              <a:tabLst>
                <a:tab pos="279400" algn="l"/>
              </a:tabLst>
            </a:pPr>
            <a:r>
              <a:rPr sz="2400" dirty="0">
                <a:solidFill>
                  <a:srgbClr val="404040"/>
                </a:solidFill>
                <a:latin typeface="Calibri"/>
                <a:cs typeface="Calibri"/>
              </a:rPr>
              <a:t>Needles</a:t>
            </a:r>
            <a:r>
              <a:rPr sz="2400" spc="-65" dirty="0">
                <a:solidFill>
                  <a:srgbClr val="404040"/>
                </a:solidFill>
                <a:latin typeface="Calibri"/>
                <a:cs typeface="Calibri"/>
              </a:rPr>
              <a:t> </a:t>
            </a:r>
            <a:r>
              <a:rPr sz="2400" dirty="0">
                <a:solidFill>
                  <a:srgbClr val="404040"/>
                </a:solidFill>
                <a:latin typeface="Calibri"/>
                <a:cs typeface="Calibri"/>
              </a:rPr>
              <a:t>with</a:t>
            </a:r>
            <a:r>
              <a:rPr sz="2400" spc="-75" dirty="0">
                <a:solidFill>
                  <a:srgbClr val="404040"/>
                </a:solidFill>
                <a:latin typeface="Calibri"/>
                <a:cs typeface="Calibri"/>
              </a:rPr>
              <a:t> </a:t>
            </a:r>
            <a:r>
              <a:rPr sz="2400" dirty="0">
                <a:solidFill>
                  <a:srgbClr val="404040"/>
                </a:solidFill>
                <a:latin typeface="Calibri"/>
                <a:cs typeface="Calibri"/>
              </a:rPr>
              <a:t>deeper</a:t>
            </a:r>
            <a:r>
              <a:rPr sz="2400" spc="-55" dirty="0">
                <a:solidFill>
                  <a:srgbClr val="404040"/>
                </a:solidFill>
                <a:latin typeface="Calibri"/>
                <a:cs typeface="Calibri"/>
              </a:rPr>
              <a:t> </a:t>
            </a:r>
            <a:r>
              <a:rPr sz="2400" dirty="0">
                <a:solidFill>
                  <a:srgbClr val="404040"/>
                </a:solidFill>
                <a:latin typeface="Calibri"/>
                <a:cs typeface="Calibri"/>
              </a:rPr>
              <a:t>curvatures</a:t>
            </a:r>
            <a:r>
              <a:rPr sz="2400" spc="-60" dirty="0">
                <a:solidFill>
                  <a:srgbClr val="404040"/>
                </a:solidFill>
                <a:latin typeface="Calibri"/>
                <a:cs typeface="Calibri"/>
              </a:rPr>
              <a:t> </a:t>
            </a:r>
            <a:r>
              <a:rPr sz="2400" dirty="0">
                <a:solidFill>
                  <a:srgbClr val="404040"/>
                </a:solidFill>
                <a:latin typeface="Calibri"/>
                <a:cs typeface="Calibri"/>
              </a:rPr>
              <a:t>like</a:t>
            </a:r>
            <a:r>
              <a:rPr sz="2400" spc="-70" dirty="0">
                <a:solidFill>
                  <a:srgbClr val="404040"/>
                </a:solidFill>
                <a:latin typeface="Calibri"/>
                <a:cs typeface="Calibri"/>
              </a:rPr>
              <a:t> </a:t>
            </a:r>
            <a:r>
              <a:rPr sz="2400" dirty="0">
                <a:solidFill>
                  <a:srgbClr val="404040"/>
                </a:solidFill>
                <a:latin typeface="Calibri"/>
                <a:cs typeface="Calibri"/>
              </a:rPr>
              <a:t>½</a:t>
            </a:r>
            <a:r>
              <a:rPr sz="2400" spc="-60" dirty="0">
                <a:solidFill>
                  <a:srgbClr val="404040"/>
                </a:solidFill>
                <a:latin typeface="Calibri"/>
                <a:cs typeface="Calibri"/>
              </a:rPr>
              <a:t> </a:t>
            </a:r>
            <a:r>
              <a:rPr sz="2400" dirty="0">
                <a:solidFill>
                  <a:srgbClr val="404040"/>
                </a:solidFill>
                <a:latin typeface="Calibri"/>
                <a:cs typeface="Calibri"/>
              </a:rPr>
              <a:t>and</a:t>
            </a:r>
            <a:r>
              <a:rPr sz="2400" spc="-65" dirty="0">
                <a:solidFill>
                  <a:srgbClr val="404040"/>
                </a:solidFill>
                <a:latin typeface="Calibri"/>
                <a:cs typeface="Calibri"/>
              </a:rPr>
              <a:t> </a:t>
            </a:r>
            <a:r>
              <a:rPr sz="2400" dirty="0">
                <a:solidFill>
                  <a:srgbClr val="404040"/>
                </a:solidFill>
                <a:latin typeface="Calibri"/>
                <a:cs typeface="Calibri"/>
              </a:rPr>
              <a:t>⅝</a:t>
            </a:r>
            <a:r>
              <a:rPr sz="2400" spc="-75" dirty="0">
                <a:solidFill>
                  <a:srgbClr val="404040"/>
                </a:solidFill>
                <a:latin typeface="Calibri"/>
                <a:cs typeface="Calibri"/>
              </a:rPr>
              <a:t> </a:t>
            </a:r>
            <a:r>
              <a:rPr sz="2400" spc="-25" dirty="0">
                <a:solidFill>
                  <a:srgbClr val="404040"/>
                </a:solidFill>
                <a:latin typeface="Calibri"/>
                <a:cs typeface="Calibri"/>
              </a:rPr>
              <a:t>are </a:t>
            </a:r>
            <a:r>
              <a:rPr sz="2400" dirty="0">
                <a:solidFill>
                  <a:srgbClr val="404040"/>
                </a:solidFill>
                <a:latin typeface="Calibri"/>
                <a:cs typeface="Calibri"/>
              </a:rPr>
              <a:t>ideal</a:t>
            </a:r>
            <a:r>
              <a:rPr sz="2400" spc="-65" dirty="0">
                <a:solidFill>
                  <a:srgbClr val="404040"/>
                </a:solidFill>
                <a:latin typeface="Calibri"/>
                <a:cs typeface="Calibri"/>
              </a:rPr>
              <a:t> </a:t>
            </a:r>
            <a:r>
              <a:rPr sz="2400" dirty="0">
                <a:solidFill>
                  <a:srgbClr val="404040"/>
                </a:solidFill>
                <a:latin typeface="Calibri"/>
                <a:cs typeface="Calibri"/>
              </a:rPr>
              <a:t>for</a:t>
            </a:r>
            <a:r>
              <a:rPr sz="2400" spc="-45" dirty="0">
                <a:solidFill>
                  <a:srgbClr val="404040"/>
                </a:solidFill>
                <a:latin typeface="Calibri"/>
                <a:cs typeface="Calibri"/>
              </a:rPr>
              <a:t> </a:t>
            </a:r>
            <a:r>
              <a:rPr sz="2400" spc="-10" dirty="0">
                <a:solidFill>
                  <a:srgbClr val="404040"/>
                </a:solidFill>
                <a:latin typeface="Calibri"/>
                <a:cs typeface="Calibri"/>
              </a:rPr>
              <a:t>operating</a:t>
            </a:r>
            <a:r>
              <a:rPr sz="2400" spc="-70" dirty="0">
                <a:solidFill>
                  <a:srgbClr val="404040"/>
                </a:solidFill>
                <a:latin typeface="Calibri"/>
                <a:cs typeface="Calibri"/>
              </a:rPr>
              <a:t> </a:t>
            </a:r>
            <a:r>
              <a:rPr sz="2400" dirty="0">
                <a:solidFill>
                  <a:srgbClr val="404040"/>
                </a:solidFill>
                <a:latin typeface="Calibri"/>
                <a:cs typeface="Calibri"/>
              </a:rPr>
              <a:t>in</a:t>
            </a:r>
            <a:r>
              <a:rPr sz="2400" spc="-55" dirty="0">
                <a:solidFill>
                  <a:srgbClr val="404040"/>
                </a:solidFill>
                <a:latin typeface="Calibri"/>
                <a:cs typeface="Calibri"/>
              </a:rPr>
              <a:t> </a:t>
            </a:r>
            <a:r>
              <a:rPr sz="2400" dirty="0">
                <a:solidFill>
                  <a:srgbClr val="404040"/>
                </a:solidFill>
                <a:latin typeface="Calibri"/>
                <a:cs typeface="Calibri"/>
              </a:rPr>
              <a:t>confined</a:t>
            </a:r>
            <a:r>
              <a:rPr sz="2400" spc="-55" dirty="0">
                <a:solidFill>
                  <a:srgbClr val="404040"/>
                </a:solidFill>
                <a:latin typeface="Calibri"/>
                <a:cs typeface="Calibri"/>
              </a:rPr>
              <a:t> </a:t>
            </a:r>
            <a:r>
              <a:rPr sz="2400" dirty="0">
                <a:solidFill>
                  <a:srgbClr val="404040"/>
                </a:solidFill>
                <a:latin typeface="Calibri"/>
                <a:cs typeface="Calibri"/>
              </a:rPr>
              <a:t>spaces</a:t>
            </a:r>
            <a:r>
              <a:rPr sz="2400" spc="-55" dirty="0">
                <a:solidFill>
                  <a:srgbClr val="404040"/>
                </a:solidFill>
                <a:latin typeface="Calibri"/>
                <a:cs typeface="Calibri"/>
              </a:rPr>
              <a:t> </a:t>
            </a:r>
            <a:r>
              <a:rPr sz="2400" dirty="0">
                <a:solidFill>
                  <a:srgbClr val="404040"/>
                </a:solidFill>
                <a:latin typeface="Calibri"/>
                <a:cs typeface="Calibri"/>
              </a:rPr>
              <a:t>and</a:t>
            </a:r>
            <a:r>
              <a:rPr sz="2400" spc="-55" dirty="0">
                <a:solidFill>
                  <a:srgbClr val="404040"/>
                </a:solidFill>
                <a:latin typeface="Calibri"/>
                <a:cs typeface="Calibri"/>
              </a:rPr>
              <a:t> </a:t>
            </a:r>
            <a:r>
              <a:rPr sz="2400" spc="-20" dirty="0">
                <a:solidFill>
                  <a:srgbClr val="404040"/>
                </a:solidFill>
                <a:latin typeface="Calibri"/>
                <a:cs typeface="Calibri"/>
              </a:rPr>
              <a:t>deep </a:t>
            </a:r>
            <a:r>
              <a:rPr sz="2400" spc="-10" dirty="0">
                <a:solidFill>
                  <a:srgbClr val="404040"/>
                </a:solidFill>
                <a:latin typeface="Calibri"/>
                <a:cs typeface="Calibri"/>
              </a:rPr>
              <a:t>cavities</a:t>
            </a:r>
            <a:r>
              <a:rPr sz="2400" spc="-80" dirty="0">
                <a:solidFill>
                  <a:srgbClr val="404040"/>
                </a:solidFill>
                <a:latin typeface="Calibri"/>
                <a:cs typeface="Calibri"/>
              </a:rPr>
              <a:t> </a:t>
            </a:r>
            <a:r>
              <a:rPr sz="2400" dirty="0">
                <a:solidFill>
                  <a:srgbClr val="404040"/>
                </a:solidFill>
                <a:latin typeface="Calibri"/>
                <a:cs typeface="Calibri"/>
              </a:rPr>
              <a:t>like</a:t>
            </a:r>
            <a:r>
              <a:rPr sz="2400" spc="-75" dirty="0">
                <a:solidFill>
                  <a:srgbClr val="404040"/>
                </a:solidFill>
                <a:latin typeface="Calibri"/>
                <a:cs typeface="Calibri"/>
              </a:rPr>
              <a:t> </a:t>
            </a:r>
            <a:r>
              <a:rPr sz="2400" dirty="0">
                <a:solidFill>
                  <a:srgbClr val="404040"/>
                </a:solidFill>
                <a:latin typeface="Calibri"/>
                <a:cs typeface="Calibri"/>
              </a:rPr>
              <a:t>the</a:t>
            </a:r>
            <a:r>
              <a:rPr sz="2400" spc="-70" dirty="0">
                <a:solidFill>
                  <a:srgbClr val="404040"/>
                </a:solidFill>
                <a:latin typeface="Calibri"/>
                <a:cs typeface="Calibri"/>
              </a:rPr>
              <a:t> </a:t>
            </a:r>
            <a:r>
              <a:rPr sz="2400" spc="-10" dirty="0">
                <a:solidFill>
                  <a:srgbClr val="404040"/>
                </a:solidFill>
                <a:latin typeface="Calibri"/>
                <a:cs typeface="Calibri"/>
              </a:rPr>
              <a:t>pelvis.</a:t>
            </a:r>
            <a:endParaRPr sz="2400">
              <a:latin typeface="Calibri"/>
              <a:cs typeface="Calibri"/>
            </a:endParaRPr>
          </a:p>
          <a:p>
            <a:pPr marL="279400" marR="337185" indent="-266700">
              <a:lnSpc>
                <a:spcPct val="90000"/>
              </a:lnSpc>
              <a:spcBef>
                <a:spcPts val="960"/>
              </a:spcBef>
              <a:buFont typeface="Arial MT"/>
              <a:buChar char="•"/>
              <a:tabLst>
                <a:tab pos="279400" algn="l"/>
              </a:tabLst>
            </a:pPr>
            <a:r>
              <a:rPr sz="2400" spc="-10" dirty="0">
                <a:solidFill>
                  <a:srgbClr val="404040"/>
                </a:solidFill>
                <a:latin typeface="Calibri"/>
                <a:cs typeface="Calibri"/>
              </a:rPr>
              <a:t>J-</a:t>
            </a:r>
            <a:r>
              <a:rPr sz="2400" dirty="0">
                <a:solidFill>
                  <a:srgbClr val="404040"/>
                </a:solidFill>
                <a:latin typeface="Calibri"/>
                <a:cs typeface="Calibri"/>
              </a:rPr>
              <a:t>shaped</a:t>
            </a:r>
            <a:r>
              <a:rPr sz="2400" spc="-55" dirty="0">
                <a:solidFill>
                  <a:srgbClr val="404040"/>
                </a:solidFill>
                <a:latin typeface="Calibri"/>
                <a:cs typeface="Calibri"/>
              </a:rPr>
              <a:t> </a:t>
            </a:r>
            <a:r>
              <a:rPr sz="2400" dirty="0">
                <a:solidFill>
                  <a:srgbClr val="404040"/>
                </a:solidFill>
                <a:latin typeface="Calibri"/>
                <a:cs typeface="Calibri"/>
              </a:rPr>
              <a:t>and</a:t>
            </a:r>
            <a:r>
              <a:rPr sz="2400" spc="-60" dirty="0">
                <a:solidFill>
                  <a:srgbClr val="404040"/>
                </a:solidFill>
                <a:latin typeface="Calibri"/>
                <a:cs typeface="Calibri"/>
              </a:rPr>
              <a:t> </a:t>
            </a:r>
            <a:r>
              <a:rPr sz="2400" spc="-20" dirty="0">
                <a:solidFill>
                  <a:srgbClr val="404040"/>
                </a:solidFill>
                <a:latin typeface="Calibri"/>
                <a:cs typeface="Calibri"/>
              </a:rPr>
              <a:t>half-</a:t>
            </a:r>
            <a:r>
              <a:rPr sz="2400" dirty="0">
                <a:solidFill>
                  <a:srgbClr val="404040"/>
                </a:solidFill>
                <a:latin typeface="Calibri"/>
                <a:cs typeface="Calibri"/>
              </a:rPr>
              <a:t>curved</a:t>
            </a:r>
            <a:r>
              <a:rPr sz="2400" spc="-40" dirty="0">
                <a:solidFill>
                  <a:srgbClr val="404040"/>
                </a:solidFill>
                <a:latin typeface="Calibri"/>
                <a:cs typeface="Calibri"/>
              </a:rPr>
              <a:t> </a:t>
            </a:r>
            <a:r>
              <a:rPr sz="2400" dirty="0">
                <a:solidFill>
                  <a:srgbClr val="404040"/>
                </a:solidFill>
                <a:latin typeface="Calibri"/>
                <a:cs typeface="Calibri"/>
              </a:rPr>
              <a:t>needles</a:t>
            </a:r>
            <a:r>
              <a:rPr sz="2400" spc="-50" dirty="0">
                <a:solidFill>
                  <a:srgbClr val="404040"/>
                </a:solidFill>
                <a:latin typeface="Calibri"/>
                <a:cs typeface="Calibri"/>
              </a:rPr>
              <a:t> </a:t>
            </a:r>
            <a:r>
              <a:rPr sz="2400" dirty="0">
                <a:solidFill>
                  <a:srgbClr val="404040"/>
                </a:solidFill>
                <a:latin typeface="Calibri"/>
                <a:cs typeface="Calibri"/>
              </a:rPr>
              <a:t>are</a:t>
            </a:r>
            <a:r>
              <a:rPr sz="2400" spc="-45" dirty="0">
                <a:solidFill>
                  <a:srgbClr val="404040"/>
                </a:solidFill>
                <a:latin typeface="Calibri"/>
                <a:cs typeface="Calibri"/>
              </a:rPr>
              <a:t> </a:t>
            </a:r>
            <a:r>
              <a:rPr sz="2400" dirty="0">
                <a:solidFill>
                  <a:srgbClr val="404040"/>
                </a:solidFill>
                <a:latin typeface="Calibri"/>
                <a:cs typeface="Calibri"/>
              </a:rPr>
              <a:t>used</a:t>
            </a:r>
            <a:r>
              <a:rPr sz="2400" spc="-50" dirty="0">
                <a:solidFill>
                  <a:srgbClr val="404040"/>
                </a:solidFill>
                <a:latin typeface="Calibri"/>
                <a:cs typeface="Calibri"/>
              </a:rPr>
              <a:t> </a:t>
            </a:r>
            <a:r>
              <a:rPr sz="2400" spc="-25" dirty="0">
                <a:solidFill>
                  <a:srgbClr val="404040"/>
                </a:solidFill>
                <a:latin typeface="Calibri"/>
                <a:cs typeface="Calibri"/>
              </a:rPr>
              <a:t>for </a:t>
            </a:r>
            <a:r>
              <a:rPr sz="2400" dirty="0">
                <a:solidFill>
                  <a:srgbClr val="404040"/>
                </a:solidFill>
                <a:latin typeface="Calibri"/>
                <a:cs typeface="Calibri"/>
              </a:rPr>
              <a:t>laparoscopic</a:t>
            </a:r>
            <a:r>
              <a:rPr sz="2400" spc="-100" dirty="0">
                <a:solidFill>
                  <a:srgbClr val="404040"/>
                </a:solidFill>
                <a:latin typeface="Calibri"/>
                <a:cs typeface="Calibri"/>
              </a:rPr>
              <a:t> </a:t>
            </a:r>
            <a:r>
              <a:rPr sz="2400" spc="-10" dirty="0">
                <a:solidFill>
                  <a:srgbClr val="404040"/>
                </a:solidFill>
                <a:latin typeface="Calibri"/>
                <a:cs typeface="Calibri"/>
              </a:rPr>
              <a:t>procedures</a:t>
            </a:r>
            <a:r>
              <a:rPr sz="2400" spc="-90" dirty="0">
                <a:solidFill>
                  <a:srgbClr val="404040"/>
                </a:solidFill>
                <a:latin typeface="Calibri"/>
                <a:cs typeface="Calibri"/>
              </a:rPr>
              <a:t> </a:t>
            </a:r>
            <a:r>
              <a:rPr sz="2400" dirty="0">
                <a:solidFill>
                  <a:srgbClr val="404040"/>
                </a:solidFill>
                <a:latin typeface="Calibri"/>
                <a:cs typeface="Calibri"/>
              </a:rPr>
              <a:t>while</a:t>
            </a:r>
            <a:r>
              <a:rPr sz="2400" spc="-90" dirty="0">
                <a:solidFill>
                  <a:srgbClr val="404040"/>
                </a:solidFill>
                <a:latin typeface="Calibri"/>
                <a:cs typeface="Calibri"/>
              </a:rPr>
              <a:t> </a:t>
            </a:r>
            <a:r>
              <a:rPr sz="2400" spc="-10" dirty="0">
                <a:solidFill>
                  <a:srgbClr val="404040"/>
                </a:solidFill>
                <a:latin typeface="Calibri"/>
                <a:cs typeface="Calibri"/>
              </a:rPr>
              <a:t>compound </a:t>
            </a:r>
            <a:r>
              <a:rPr sz="2400" dirty="0">
                <a:solidFill>
                  <a:srgbClr val="404040"/>
                </a:solidFill>
                <a:latin typeface="Calibri"/>
                <a:cs typeface="Calibri"/>
              </a:rPr>
              <a:t>needles</a:t>
            </a:r>
            <a:r>
              <a:rPr sz="2400" spc="-80" dirty="0">
                <a:solidFill>
                  <a:srgbClr val="404040"/>
                </a:solidFill>
                <a:latin typeface="Calibri"/>
                <a:cs typeface="Calibri"/>
              </a:rPr>
              <a:t> </a:t>
            </a:r>
            <a:r>
              <a:rPr sz="2400" dirty="0">
                <a:solidFill>
                  <a:srgbClr val="404040"/>
                </a:solidFill>
                <a:latin typeface="Calibri"/>
                <a:cs typeface="Calibri"/>
              </a:rPr>
              <a:t>are</a:t>
            </a:r>
            <a:r>
              <a:rPr sz="2400" spc="-70" dirty="0">
                <a:solidFill>
                  <a:srgbClr val="404040"/>
                </a:solidFill>
                <a:latin typeface="Calibri"/>
                <a:cs typeface="Calibri"/>
              </a:rPr>
              <a:t> </a:t>
            </a:r>
            <a:r>
              <a:rPr sz="2400" dirty="0">
                <a:solidFill>
                  <a:srgbClr val="404040"/>
                </a:solidFill>
                <a:latin typeface="Calibri"/>
                <a:cs typeface="Calibri"/>
              </a:rPr>
              <a:t>ideal</a:t>
            </a:r>
            <a:r>
              <a:rPr sz="2400" spc="-85" dirty="0">
                <a:solidFill>
                  <a:srgbClr val="404040"/>
                </a:solidFill>
                <a:latin typeface="Calibri"/>
                <a:cs typeface="Calibri"/>
              </a:rPr>
              <a:t> </a:t>
            </a:r>
            <a:r>
              <a:rPr sz="2400" dirty="0">
                <a:solidFill>
                  <a:srgbClr val="404040"/>
                </a:solidFill>
                <a:latin typeface="Calibri"/>
                <a:cs typeface="Calibri"/>
              </a:rPr>
              <a:t>for</a:t>
            </a:r>
            <a:r>
              <a:rPr sz="2400" spc="-70" dirty="0">
                <a:solidFill>
                  <a:srgbClr val="404040"/>
                </a:solidFill>
                <a:latin typeface="Calibri"/>
                <a:cs typeface="Calibri"/>
              </a:rPr>
              <a:t> </a:t>
            </a:r>
            <a:r>
              <a:rPr sz="2400" dirty="0">
                <a:solidFill>
                  <a:srgbClr val="404040"/>
                </a:solidFill>
                <a:latin typeface="Calibri"/>
                <a:cs typeface="Calibri"/>
              </a:rPr>
              <a:t>anterior</a:t>
            </a:r>
            <a:r>
              <a:rPr sz="2400" spc="-90" dirty="0">
                <a:solidFill>
                  <a:srgbClr val="404040"/>
                </a:solidFill>
                <a:latin typeface="Calibri"/>
                <a:cs typeface="Calibri"/>
              </a:rPr>
              <a:t> </a:t>
            </a:r>
            <a:r>
              <a:rPr sz="2400" dirty="0">
                <a:solidFill>
                  <a:srgbClr val="404040"/>
                </a:solidFill>
                <a:latin typeface="Calibri"/>
                <a:cs typeface="Calibri"/>
              </a:rPr>
              <a:t>segment</a:t>
            </a:r>
            <a:r>
              <a:rPr sz="2400" spc="-85" dirty="0">
                <a:solidFill>
                  <a:srgbClr val="404040"/>
                </a:solidFill>
                <a:latin typeface="Calibri"/>
                <a:cs typeface="Calibri"/>
              </a:rPr>
              <a:t> </a:t>
            </a:r>
            <a:r>
              <a:rPr sz="2400" spc="-25" dirty="0">
                <a:solidFill>
                  <a:srgbClr val="404040"/>
                </a:solidFill>
                <a:latin typeface="Calibri"/>
                <a:cs typeface="Calibri"/>
              </a:rPr>
              <a:t>eye </a:t>
            </a:r>
            <a:r>
              <a:rPr sz="2400" spc="-10" dirty="0">
                <a:solidFill>
                  <a:srgbClr val="404040"/>
                </a:solidFill>
                <a:latin typeface="Calibri"/>
                <a:cs typeface="Calibri"/>
              </a:rPr>
              <a:t>surgeries.</a:t>
            </a:r>
            <a:endParaRPr sz="2400">
              <a:latin typeface="Calibri"/>
              <a:cs typeface="Calibri"/>
            </a:endParaRPr>
          </a:p>
        </p:txBody>
      </p:sp>
      <p:sp>
        <p:nvSpPr>
          <p:cNvPr id="11" name="object 11"/>
          <p:cNvSpPr txBox="1">
            <a:spLocks noGrp="1"/>
          </p:cNvSpPr>
          <p:nvPr>
            <p:ph type="sldNum" sz="quarter" idx="7"/>
          </p:nvPr>
        </p:nvSpPr>
        <p:spPr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38100">
              <a:lnSpc>
                <a:spcPts val="1045"/>
              </a:lnSpc>
            </a:pPr>
            <a:fld id="{81D60167-4931-47E6-BA6A-407CBD079E47}" type="slidenum">
              <a:rPr spc="-25" dirty="0"/>
              <a:t>40</a:t>
            </a:fld>
            <a:endParaRPr spc="-25" dirty="0"/>
          </a:p>
        </p:txBody>
      </p:sp>
      <p:sp>
        <p:nvSpPr>
          <p:cNvPr id="10" name="object 10"/>
          <p:cNvSpPr txBox="1"/>
          <p:nvPr/>
        </p:nvSpPr>
        <p:spPr>
          <a:xfrm>
            <a:off x="347268" y="2795777"/>
            <a:ext cx="3134360" cy="1656714"/>
          </a:xfrm>
          <a:prstGeom prst="rect">
            <a:avLst/>
          </a:prstGeom>
        </p:spPr>
        <p:txBody>
          <a:bodyPr vert="horz" wrap="square" lIns="0" tIns="67945" rIns="0" bIns="0" rtlCol="0">
            <a:spAutoFit/>
          </a:bodyPr>
          <a:lstStyle/>
          <a:p>
            <a:pPr marL="12700" marR="5080">
              <a:lnSpc>
                <a:spcPts val="3460"/>
              </a:lnSpc>
              <a:spcBef>
                <a:spcPts val="535"/>
              </a:spcBef>
            </a:pPr>
            <a:r>
              <a:rPr sz="3200" b="1" spc="-30" dirty="0">
                <a:solidFill>
                  <a:srgbClr val="252525"/>
                </a:solidFill>
                <a:latin typeface="Corbel"/>
                <a:cs typeface="Corbel"/>
              </a:rPr>
              <a:t>CLINICAL </a:t>
            </a:r>
            <a:r>
              <a:rPr sz="3200" b="1" spc="-165" dirty="0">
                <a:solidFill>
                  <a:srgbClr val="252525"/>
                </a:solidFill>
                <a:latin typeface="Corbel"/>
                <a:cs typeface="Corbel"/>
              </a:rPr>
              <a:t>CONSIDERATIONS</a:t>
            </a:r>
            <a:endParaRPr sz="3200">
              <a:latin typeface="Corbel"/>
              <a:cs typeface="Corbel"/>
            </a:endParaRPr>
          </a:p>
          <a:p>
            <a:pPr marL="12700" marR="927100">
              <a:lnSpc>
                <a:spcPts val="1939"/>
              </a:lnSpc>
              <a:spcBef>
                <a:spcPts val="1630"/>
              </a:spcBef>
            </a:pPr>
            <a:r>
              <a:rPr sz="1800" dirty="0">
                <a:solidFill>
                  <a:srgbClr val="404040"/>
                </a:solidFill>
                <a:latin typeface="Calibri"/>
                <a:cs typeface="Calibri"/>
              </a:rPr>
              <a:t>Choosing</a:t>
            </a:r>
            <a:r>
              <a:rPr sz="1800" spc="-70" dirty="0">
                <a:solidFill>
                  <a:srgbClr val="404040"/>
                </a:solidFill>
                <a:latin typeface="Calibri"/>
                <a:cs typeface="Calibri"/>
              </a:rPr>
              <a:t> </a:t>
            </a:r>
            <a:r>
              <a:rPr sz="1800" spc="-20" dirty="0">
                <a:solidFill>
                  <a:srgbClr val="404040"/>
                </a:solidFill>
                <a:latin typeface="Calibri"/>
                <a:cs typeface="Calibri"/>
              </a:rPr>
              <a:t>Your</a:t>
            </a:r>
            <a:r>
              <a:rPr sz="1800" spc="-80" dirty="0">
                <a:solidFill>
                  <a:srgbClr val="404040"/>
                </a:solidFill>
                <a:latin typeface="Calibri"/>
                <a:cs typeface="Calibri"/>
              </a:rPr>
              <a:t> </a:t>
            </a:r>
            <a:r>
              <a:rPr sz="1800" spc="-10" dirty="0">
                <a:solidFill>
                  <a:srgbClr val="404040"/>
                </a:solidFill>
                <a:latin typeface="Calibri"/>
                <a:cs typeface="Calibri"/>
              </a:rPr>
              <a:t>Needles: Shapes</a:t>
            </a:r>
            <a:endParaRPr sz="1800">
              <a:latin typeface="Calibri"/>
              <a:cs typeface="Calibri"/>
            </a:endParaRPr>
          </a:p>
        </p:txBody>
      </p:sp>
    </p:spTree>
  </p:cSld>
  <p:clrMapOvr>
    <a:masterClrMapping/>
  </p:clrMapOvr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uk-UA"/>
          </a:p>
        </p:txBody>
      </p:sp>
      <p:pic>
        <p:nvPicPr>
          <p:cNvPr id="3" name="Рисунок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143000" y="914400"/>
            <a:ext cx="8762999" cy="57912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08534506"/>
      </p:ext>
    </p:extLst>
  </p:cSld>
  <p:clrMapOvr>
    <a:masterClrMapping/>
  </p:clrMapOvr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object 2"/>
          <p:cNvGrpSpPr/>
          <p:nvPr/>
        </p:nvGrpSpPr>
        <p:grpSpPr>
          <a:xfrm>
            <a:off x="0" y="1"/>
            <a:ext cx="12192000" cy="6858000"/>
            <a:chOff x="0" y="1"/>
            <a:chExt cx="12192000" cy="6858000"/>
          </a:xfrm>
        </p:grpSpPr>
        <p:pic>
          <p:nvPicPr>
            <p:cNvPr id="3" name="object 3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10779336" y="6379072"/>
              <a:ext cx="831934" cy="320431"/>
            </a:xfrm>
            <a:prstGeom prst="rect">
              <a:avLst/>
            </a:prstGeom>
          </p:spPr>
        </p:pic>
        <p:pic>
          <p:nvPicPr>
            <p:cNvPr id="4" name="object 4"/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3928896" y="12699"/>
              <a:ext cx="8263103" cy="6845300"/>
            </a:xfrm>
            <a:prstGeom prst="rect">
              <a:avLst/>
            </a:prstGeom>
          </p:spPr>
        </p:pic>
        <p:pic>
          <p:nvPicPr>
            <p:cNvPr id="5" name="object 5"/>
            <p:cNvPicPr/>
            <p:nvPr/>
          </p:nvPicPr>
          <p:blipFill>
            <a:blip r:embed="rId4" cstate="print"/>
            <a:stretch>
              <a:fillRect/>
            </a:stretch>
          </p:blipFill>
          <p:spPr>
            <a:xfrm>
              <a:off x="0" y="1"/>
              <a:ext cx="6343776" cy="6858000"/>
            </a:xfrm>
            <a:prstGeom prst="rect">
              <a:avLst/>
            </a:prstGeom>
          </p:spPr>
        </p:pic>
        <p:pic>
          <p:nvPicPr>
            <p:cNvPr id="6" name="object 6"/>
            <p:cNvPicPr/>
            <p:nvPr/>
          </p:nvPicPr>
          <p:blipFill>
            <a:blip r:embed="rId5" cstate="print"/>
            <a:stretch>
              <a:fillRect/>
            </a:stretch>
          </p:blipFill>
          <p:spPr>
            <a:xfrm>
              <a:off x="10754867" y="6359652"/>
              <a:ext cx="880872" cy="339852"/>
            </a:xfrm>
            <a:prstGeom prst="rect">
              <a:avLst/>
            </a:prstGeom>
          </p:spPr>
        </p:pic>
        <p:pic>
          <p:nvPicPr>
            <p:cNvPr id="7" name="object 7"/>
            <p:cNvPicPr/>
            <p:nvPr/>
          </p:nvPicPr>
          <p:blipFill>
            <a:blip r:embed="rId6" cstate="print"/>
            <a:stretch>
              <a:fillRect/>
            </a:stretch>
          </p:blipFill>
          <p:spPr>
            <a:xfrm>
              <a:off x="10773155" y="6376415"/>
              <a:ext cx="1237488" cy="333756"/>
            </a:xfrm>
            <a:prstGeom prst="rect">
              <a:avLst/>
            </a:prstGeom>
          </p:spPr>
        </p:pic>
      </p:grpSp>
      <p:sp>
        <p:nvSpPr>
          <p:cNvPr id="8" name="object 8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pc="-155" dirty="0"/>
              <a:t>CLINICAL</a:t>
            </a:r>
            <a:r>
              <a:rPr spc="-335" dirty="0"/>
              <a:t> </a:t>
            </a:r>
            <a:r>
              <a:rPr spc="-150" dirty="0"/>
              <a:t>CONSIDERATIONS</a:t>
            </a:r>
          </a:p>
        </p:txBody>
      </p:sp>
      <p:sp>
        <p:nvSpPr>
          <p:cNvPr id="9" name="object 9"/>
          <p:cNvSpPr/>
          <p:nvPr/>
        </p:nvSpPr>
        <p:spPr>
          <a:xfrm>
            <a:off x="11728704" y="6385559"/>
            <a:ext cx="288290" cy="288290"/>
          </a:xfrm>
          <a:custGeom>
            <a:avLst/>
            <a:gdLst/>
            <a:ahLst/>
            <a:cxnLst/>
            <a:rect l="l" t="t" r="r" b="b"/>
            <a:pathLst>
              <a:path w="288290" h="288290">
                <a:moveTo>
                  <a:pt x="144018" y="0"/>
                </a:moveTo>
                <a:lnTo>
                  <a:pt x="98511" y="7342"/>
                </a:lnTo>
                <a:lnTo>
                  <a:pt x="58978" y="27786"/>
                </a:lnTo>
                <a:lnTo>
                  <a:pt x="27797" y="58962"/>
                </a:lnTo>
                <a:lnTo>
                  <a:pt x="7345" y="98496"/>
                </a:lnTo>
                <a:lnTo>
                  <a:pt x="0" y="144017"/>
                </a:lnTo>
                <a:lnTo>
                  <a:pt x="7345" y="189539"/>
                </a:lnTo>
                <a:lnTo>
                  <a:pt x="27797" y="229073"/>
                </a:lnTo>
                <a:lnTo>
                  <a:pt x="58978" y="260249"/>
                </a:lnTo>
                <a:lnTo>
                  <a:pt x="98511" y="280693"/>
                </a:lnTo>
                <a:lnTo>
                  <a:pt x="144018" y="288035"/>
                </a:lnTo>
                <a:lnTo>
                  <a:pt x="189524" y="280693"/>
                </a:lnTo>
                <a:lnTo>
                  <a:pt x="229057" y="260249"/>
                </a:lnTo>
                <a:lnTo>
                  <a:pt x="260238" y="229073"/>
                </a:lnTo>
                <a:lnTo>
                  <a:pt x="280690" y="189539"/>
                </a:lnTo>
                <a:lnTo>
                  <a:pt x="288036" y="144017"/>
                </a:lnTo>
                <a:lnTo>
                  <a:pt x="280690" y="98496"/>
                </a:lnTo>
                <a:lnTo>
                  <a:pt x="260238" y="58962"/>
                </a:lnTo>
                <a:lnTo>
                  <a:pt x="229057" y="27786"/>
                </a:lnTo>
                <a:lnTo>
                  <a:pt x="189524" y="7342"/>
                </a:lnTo>
                <a:lnTo>
                  <a:pt x="144018" y="0"/>
                </a:lnTo>
                <a:close/>
              </a:path>
            </a:pathLst>
          </a:custGeom>
          <a:solidFill>
            <a:srgbClr val="585858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0" name="object 10"/>
          <p:cNvSpPr txBox="1"/>
          <p:nvPr/>
        </p:nvSpPr>
        <p:spPr>
          <a:xfrm>
            <a:off x="419201" y="952880"/>
            <a:ext cx="8689340" cy="531558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800" dirty="0">
                <a:solidFill>
                  <a:srgbClr val="404040"/>
                </a:solidFill>
                <a:latin typeface="Calibri"/>
                <a:cs typeface="Calibri"/>
              </a:rPr>
              <a:t>Choosing</a:t>
            </a:r>
            <a:r>
              <a:rPr sz="1800" spc="-50" dirty="0">
                <a:solidFill>
                  <a:srgbClr val="404040"/>
                </a:solidFill>
                <a:latin typeface="Calibri"/>
                <a:cs typeface="Calibri"/>
              </a:rPr>
              <a:t> </a:t>
            </a:r>
            <a:r>
              <a:rPr sz="1800" spc="-20" dirty="0">
                <a:solidFill>
                  <a:srgbClr val="404040"/>
                </a:solidFill>
                <a:latin typeface="Calibri"/>
                <a:cs typeface="Calibri"/>
              </a:rPr>
              <a:t>Your</a:t>
            </a:r>
            <a:r>
              <a:rPr sz="1800" spc="-55" dirty="0">
                <a:solidFill>
                  <a:srgbClr val="404040"/>
                </a:solidFill>
                <a:latin typeface="Calibri"/>
                <a:cs typeface="Calibri"/>
              </a:rPr>
              <a:t> </a:t>
            </a:r>
            <a:r>
              <a:rPr sz="1800" dirty="0">
                <a:solidFill>
                  <a:srgbClr val="404040"/>
                </a:solidFill>
                <a:latin typeface="Calibri"/>
                <a:cs typeface="Calibri"/>
              </a:rPr>
              <a:t>Needles:</a:t>
            </a:r>
            <a:r>
              <a:rPr sz="1800" spc="-45" dirty="0">
                <a:solidFill>
                  <a:srgbClr val="404040"/>
                </a:solidFill>
                <a:latin typeface="Calibri"/>
                <a:cs typeface="Calibri"/>
              </a:rPr>
              <a:t> </a:t>
            </a:r>
            <a:r>
              <a:rPr sz="1800" dirty="0">
                <a:solidFill>
                  <a:srgbClr val="404040"/>
                </a:solidFill>
                <a:latin typeface="Calibri"/>
                <a:cs typeface="Calibri"/>
              </a:rPr>
              <a:t>Body</a:t>
            </a:r>
            <a:r>
              <a:rPr sz="1800" spc="-60" dirty="0">
                <a:solidFill>
                  <a:srgbClr val="404040"/>
                </a:solidFill>
                <a:latin typeface="Calibri"/>
                <a:cs typeface="Calibri"/>
              </a:rPr>
              <a:t> </a:t>
            </a:r>
            <a:r>
              <a:rPr sz="1800" dirty="0">
                <a:solidFill>
                  <a:srgbClr val="404040"/>
                </a:solidFill>
                <a:latin typeface="Calibri"/>
                <a:cs typeface="Calibri"/>
              </a:rPr>
              <a:t>and</a:t>
            </a:r>
            <a:r>
              <a:rPr sz="1800" spc="-60" dirty="0">
                <a:solidFill>
                  <a:srgbClr val="404040"/>
                </a:solidFill>
                <a:latin typeface="Calibri"/>
                <a:cs typeface="Calibri"/>
              </a:rPr>
              <a:t> </a:t>
            </a:r>
            <a:r>
              <a:rPr sz="1800" spc="-25" dirty="0">
                <a:solidFill>
                  <a:srgbClr val="404040"/>
                </a:solidFill>
                <a:latin typeface="Calibri"/>
                <a:cs typeface="Calibri"/>
              </a:rPr>
              <a:t>Tip</a:t>
            </a:r>
            <a:endParaRPr sz="1800">
              <a:latin typeface="Calibri"/>
              <a:cs typeface="Calibri"/>
            </a:endParaRPr>
          </a:p>
          <a:p>
            <a:pPr>
              <a:lnSpc>
                <a:spcPct val="100000"/>
              </a:lnSpc>
              <a:spcBef>
                <a:spcPts val="630"/>
              </a:spcBef>
            </a:pPr>
            <a:endParaRPr sz="1800">
              <a:latin typeface="Calibri"/>
              <a:cs typeface="Calibri"/>
            </a:endParaRPr>
          </a:p>
          <a:p>
            <a:pPr marL="683895" marR="5080" indent="-265430">
              <a:lnSpc>
                <a:spcPts val="2590"/>
              </a:lnSpc>
              <a:buFont typeface="Arial MT"/>
              <a:buChar char="•"/>
              <a:tabLst>
                <a:tab pos="683895" algn="l"/>
              </a:tabLst>
            </a:pPr>
            <a:r>
              <a:rPr sz="2400" dirty="0">
                <a:solidFill>
                  <a:srgbClr val="404040"/>
                </a:solidFill>
                <a:latin typeface="Calibri"/>
                <a:cs typeface="Calibri"/>
              </a:rPr>
              <a:t>Cutting</a:t>
            </a:r>
            <a:r>
              <a:rPr sz="2400" spc="-65" dirty="0">
                <a:solidFill>
                  <a:srgbClr val="404040"/>
                </a:solidFill>
                <a:latin typeface="Calibri"/>
                <a:cs typeface="Calibri"/>
              </a:rPr>
              <a:t> </a:t>
            </a:r>
            <a:r>
              <a:rPr sz="2400" dirty="0">
                <a:solidFill>
                  <a:srgbClr val="404040"/>
                </a:solidFill>
                <a:latin typeface="Calibri"/>
                <a:cs typeface="Calibri"/>
              </a:rPr>
              <a:t>needles</a:t>
            </a:r>
            <a:r>
              <a:rPr sz="2400" spc="-55" dirty="0">
                <a:solidFill>
                  <a:srgbClr val="404040"/>
                </a:solidFill>
                <a:latin typeface="Calibri"/>
                <a:cs typeface="Calibri"/>
              </a:rPr>
              <a:t> </a:t>
            </a:r>
            <a:r>
              <a:rPr sz="2400" dirty="0">
                <a:solidFill>
                  <a:srgbClr val="404040"/>
                </a:solidFill>
                <a:latin typeface="Calibri"/>
                <a:cs typeface="Calibri"/>
              </a:rPr>
              <a:t>are</a:t>
            </a:r>
            <a:r>
              <a:rPr sz="2400" spc="-45" dirty="0">
                <a:solidFill>
                  <a:srgbClr val="404040"/>
                </a:solidFill>
                <a:latin typeface="Calibri"/>
                <a:cs typeface="Calibri"/>
              </a:rPr>
              <a:t> </a:t>
            </a:r>
            <a:r>
              <a:rPr sz="2400" dirty="0">
                <a:solidFill>
                  <a:srgbClr val="404040"/>
                </a:solidFill>
                <a:latin typeface="Calibri"/>
                <a:cs typeface="Calibri"/>
              </a:rPr>
              <a:t>used</a:t>
            </a:r>
            <a:r>
              <a:rPr sz="2400" spc="-50" dirty="0">
                <a:solidFill>
                  <a:srgbClr val="404040"/>
                </a:solidFill>
                <a:latin typeface="Calibri"/>
                <a:cs typeface="Calibri"/>
              </a:rPr>
              <a:t> </a:t>
            </a:r>
            <a:r>
              <a:rPr sz="2400" dirty="0">
                <a:solidFill>
                  <a:srgbClr val="404040"/>
                </a:solidFill>
                <a:latin typeface="Calibri"/>
                <a:cs typeface="Calibri"/>
              </a:rPr>
              <a:t>in</a:t>
            </a:r>
            <a:r>
              <a:rPr sz="2400" spc="-55" dirty="0">
                <a:solidFill>
                  <a:srgbClr val="404040"/>
                </a:solidFill>
                <a:latin typeface="Calibri"/>
                <a:cs typeface="Calibri"/>
              </a:rPr>
              <a:t> </a:t>
            </a:r>
            <a:r>
              <a:rPr sz="2400" dirty="0">
                <a:solidFill>
                  <a:srgbClr val="404040"/>
                </a:solidFill>
                <a:latin typeface="Calibri"/>
                <a:cs typeface="Calibri"/>
              </a:rPr>
              <a:t>tough</a:t>
            </a:r>
            <a:r>
              <a:rPr sz="2400" spc="-55" dirty="0">
                <a:solidFill>
                  <a:srgbClr val="404040"/>
                </a:solidFill>
                <a:latin typeface="Calibri"/>
                <a:cs typeface="Calibri"/>
              </a:rPr>
              <a:t> </a:t>
            </a:r>
            <a:r>
              <a:rPr sz="2400" dirty="0">
                <a:solidFill>
                  <a:srgbClr val="404040"/>
                </a:solidFill>
                <a:latin typeface="Calibri"/>
                <a:cs typeface="Calibri"/>
              </a:rPr>
              <a:t>tissues</a:t>
            </a:r>
            <a:r>
              <a:rPr sz="2400" spc="-65" dirty="0">
                <a:solidFill>
                  <a:srgbClr val="404040"/>
                </a:solidFill>
                <a:latin typeface="Calibri"/>
                <a:cs typeface="Calibri"/>
              </a:rPr>
              <a:t> </a:t>
            </a:r>
            <a:r>
              <a:rPr sz="2400" dirty="0">
                <a:solidFill>
                  <a:srgbClr val="404040"/>
                </a:solidFill>
                <a:latin typeface="Calibri"/>
                <a:cs typeface="Calibri"/>
              </a:rPr>
              <a:t>like</a:t>
            </a:r>
            <a:r>
              <a:rPr sz="2400" spc="-55" dirty="0">
                <a:solidFill>
                  <a:srgbClr val="404040"/>
                </a:solidFill>
                <a:latin typeface="Calibri"/>
                <a:cs typeface="Calibri"/>
              </a:rPr>
              <a:t> </a:t>
            </a:r>
            <a:r>
              <a:rPr sz="2400" dirty="0">
                <a:solidFill>
                  <a:srgbClr val="404040"/>
                </a:solidFill>
                <a:latin typeface="Calibri"/>
                <a:cs typeface="Calibri"/>
              </a:rPr>
              <a:t>skin</a:t>
            </a:r>
            <a:r>
              <a:rPr sz="2400" spc="-55" dirty="0">
                <a:solidFill>
                  <a:srgbClr val="404040"/>
                </a:solidFill>
                <a:latin typeface="Calibri"/>
                <a:cs typeface="Calibri"/>
              </a:rPr>
              <a:t> </a:t>
            </a:r>
            <a:r>
              <a:rPr sz="2400" dirty="0">
                <a:solidFill>
                  <a:srgbClr val="404040"/>
                </a:solidFill>
                <a:latin typeface="Calibri"/>
                <a:cs typeface="Calibri"/>
              </a:rPr>
              <a:t>and</a:t>
            </a:r>
            <a:r>
              <a:rPr sz="2400" spc="-55" dirty="0">
                <a:solidFill>
                  <a:srgbClr val="404040"/>
                </a:solidFill>
                <a:latin typeface="Calibri"/>
                <a:cs typeface="Calibri"/>
              </a:rPr>
              <a:t> </a:t>
            </a:r>
            <a:r>
              <a:rPr sz="2400" spc="-10" dirty="0">
                <a:solidFill>
                  <a:srgbClr val="404040"/>
                </a:solidFill>
                <a:latin typeface="Calibri"/>
                <a:cs typeface="Calibri"/>
              </a:rPr>
              <a:t>tendons. </a:t>
            </a:r>
            <a:r>
              <a:rPr sz="2400" dirty="0">
                <a:solidFill>
                  <a:srgbClr val="404040"/>
                </a:solidFill>
                <a:latin typeface="Calibri"/>
                <a:cs typeface="Calibri"/>
              </a:rPr>
              <a:t>They</a:t>
            </a:r>
            <a:r>
              <a:rPr sz="2400" spc="-55" dirty="0">
                <a:solidFill>
                  <a:srgbClr val="404040"/>
                </a:solidFill>
                <a:latin typeface="Calibri"/>
                <a:cs typeface="Calibri"/>
              </a:rPr>
              <a:t> </a:t>
            </a:r>
            <a:r>
              <a:rPr sz="2400" dirty="0">
                <a:solidFill>
                  <a:srgbClr val="404040"/>
                </a:solidFill>
                <a:latin typeface="Calibri"/>
                <a:cs typeface="Calibri"/>
              </a:rPr>
              <a:t>are</a:t>
            </a:r>
            <a:r>
              <a:rPr sz="2400" spc="-50" dirty="0">
                <a:solidFill>
                  <a:srgbClr val="404040"/>
                </a:solidFill>
                <a:latin typeface="Calibri"/>
                <a:cs typeface="Calibri"/>
              </a:rPr>
              <a:t> </a:t>
            </a:r>
            <a:r>
              <a:rPr sz="2400" dirty="0">
                <a:solidFill>
                  <a:srgbClr val="404040"/>
                </a:solidFill>
                <a:latin typeface="Calibri"/>
                <a:cs typeface="Calibri"/>
              </a:rPr>
              <a:t>also</a:t>
            </a:r>
            <a:r>
              <a:rPr sz="2400" spc="-55" dirty="0">
                <a:solidFill>
                  <a:srgbClr val="404040"/>
                </a:solidFill>
                <a:latin typeface="Calibri"/>
                <a:cs typeface="Calibri"/>
              </a:rPr>
              <a:t> </a:t>
            </a:r>
            <a:r>
              <a:rPr sz="2400" dirty="0">
                <a:solidFill>
                  <a:srgbClr val="404040"/>
                </a:solidFill>
                <a:latin typeface="Calibri"/>
                <a:cs typeface="Calibri"/>
              </a:rPr>
              <a:t>ideal</a:t>
            </a:r>
            <a:r>
              <a:rPr sz="2400" spc="-60" dirty="0">
                <a:solidFill>
                  <a:srgbClr val="404040"/>
                </a:solidFill>
                <a:latin typeface="Calibri"/>
                <a:cs typeface="Calibri"/>
              </a:rPr>
              <a:t> </a:t>
            </a:r>
            <a:r>
              <a:rPr sz="2400" dirty="0">
                <a:solidFill>
                  <a:srgbClr val="404040"/>
                </a:solidFill>
                <a:latin typeface="Calibri"/>
                <a:cs typeface="Calibri"/>
              </a:rPr>
              <a:t>for</a:t>
            </a:r>
            <a:r>
              <a:rPr sz="2400" spc="-50" dirty="0">
                <a:solidFill>
                  <a:srgbClr val="404040"/>
                </a:solidFill>
                <a:latin typeface="Calibri"/>
                <a:cs typeface="Calibri"/>
              </a:rPr>
              <a:t> </a:t>
            </a:r>
            <a:r>
              <a:rPr sz="2400" dirty="0">
                <a:solidFill>
                  <a:srgbClr val="404040"/>
                </a:solidFill>
                <a:latin typeface="Calibri"/>
                <a:cs typeface="Calibri"/>
              </a:rPr>
              <a:t>cosmetic</a:t>
            </a:r>
            <a:r>
              <a:rPr sz="2400" spc="-80" dirty="0">
                <a:solidFill>
                  <a:srgbClr val="404040"/>
                </a:solidFill>
                <a:latin typeface="Calibri"/>
                <a:cs typeface="Calibri"/>
              </a:rPr>
              <a:t> </a:t>
            </a:r>
            <a:r>
              <a:rPr sz="2400" dirty="0">
                <a:solidFill>
                  <a:srgbClr val="404040"/>
                </a:solidFill>
                <a:latin typeface="Calibri"/>
                <a:cs typeface="Calibri"/>
              </a:rPr>
              <a:t>and</a:t>
            </a:r>
            <a:r>
              <a:rPr sz="2400" spc="-50" dirty="0">
                <a:solidFill>
                  <a:srgbClr val="404040"/>
                </a:solidFill>
                <a:latin typeface="Calibri"/>
                <a:cs typeface="Calibri"/>
              </a:rPr>
              <a:t> </a:t>
            </a:r>
            <a:r>
              <a:rPr sz="2400" dirty="0">
                <a:solidFill>
                  <a:srgbClr val="404040"/>
                </a:solidFill>
                <a:latin typeface="Calibri"/>
                <a:cs typeface="Calibri"/>
              </a:rPr>
              <a:t>ophthalmic</a:t>
            </a:r>
            <a:r>
              <a:rPr sz="2400" spc="-60" dirty="0">
                <a:solidFill>
                  <a:srgbClr val="404040"/>
                </a:solidFill>
                <a:latin typeface="Calibri"/>
                <a:cs typeface="Calibri"/>
              </a:rPr>
              <a:t> </a:t>
            </a:r>
            <a:r>
              <a:rPr sz="2400" dirty="0">
                <a:solidFill>
                  <a:srgbClr val="404040"/>
                </a:solidFill>
                <a:latin typeface="Calibri"/>
                <a:cs typeface="Calibri"/>
              </a:rPr>
              <a:t>surgery</a:t>
            </a:r>
            <a:r>
              <a:rPr sz="2400" spc="-50" dirty="0">
                <a:solidFill>
                  <a:srgbClr val="404040"/>
                </a:solidFill>
                <a:latin typeface="Calibri"/>
                <a:cs typeface="Calibri"/>
              </a:rPr>
              <a:t> </a:t>
            </a:r>
            <a:r>
              <a:rPr sz="2400" spc="-10" dirty="0">
                <a:solidFill>
                  <a:srgbClr val="404040"/>
                </a:solidFill>
                <a:latin typeface="Calibri"/>
                <a:cs typeface="Calibri"/>
              </a:rPr>
              <a:t>where </a:t>
            </a:r>
            <a:r>
              <a:rPr sz="2400" dirty="0">
                <a:solidFill>
                  <a:srgbClr val="404040"/>
                </a:solidFill>
                <a:latin typeface="Calibri"/>
                <a:cs typeface="Calibri"/>
              </a:rPr>
              <a:t>minimal</a:t>
            </a:r>
            <a:r>
              <a:rPr sz="2400" spc="-55" dirty="0">
                <a:solidFill>
                  <a:srgbClr val="404040"/>
                </a:solidFill>
                <a:latin typeface="Calibri"/>
                <a:cs typeface="Calibri"/>
              </a:rPr>
              <a:t> </a:t>
            </a:r>
            <a:r>
              <a:rPr sz="2400" dirty="0">
                <a:solidFill>
                  <a:srgbClr val="404040"/>
                </a:solidFill>
                <a:latin typeface="Calibri"/>
                <a:cs typeface="Calibri"/>
              </a:rPr>
              <a:t>trauma</a:t>
            </a:r>
            <a:r>
              <a:rPr sz="2400" spc="-45" dirty="0">
                <a:solidFill>
                  <a:srgbClr val="404040"/>
                </a:solidFill>
                <a:latin typeface="Calibri"/>
                <a:cs typeface="Calibri"/>
              </a:rPr>
              <a:t> </a:t>
            </a:r>
            <a:r>
              <a:rPr sz="2400" dirty="0">
                <a:solidFill>
                  <a:srgbClr val="404040"/>
                </a:solidFill>
                <a:latin typeface="Calibri"/>
                <a:cs typeface="Calibri"/>
              </a:rPr>
              <a:t>is</a:t>
            </a:r>
            <a:r>
              <a:rPr sz="2400" spc="-50" dirty="0">
                <a:solidFill>
                  <a:srgbClr val="404040"/>
                </a:solidFill>
                <a:latin typeface="Calibri"/>
                <a:cs typeface="Calibri"/>
              </a:rPr>
              <a:t> </a:t>
            </a:r>
            <a:r>
              <a:rPr sz="2400" spc="-10" dirty="0">
                <a:solidFill>
                  <a:srgbClr val="404040"/>
                </a:solidFill>
                <a:latin typeface="Calibri"/>
                <a:cs typeface="Calibri"/>
              </a:rPr>
              <a:t>paramount.</a:t>
            </a:r>
            <a:r>
              <a:rPr sz="2400" spc="-55" dirty="0">
                <a:solidFill>
                  <a:srgbClr val="404040"/>
                </a:solidFill>
                <a:latin typeface="Calibri"/>
                <a:cs typeface="Calibri"/>
              </a:rPr>
              <a:t> </a:t>
            </a:r>
            <a:r>
              <a:rPr sz="2400" spc="-30" dirty="0">
                <a:solidFill>
                  <a:srgbClr val="404040"/>
                </a:solidFill>
                <a:latin typeface="Calibri"/>
                <a:cs typeface="Calibri"/>
              </a:rPr>
              <a:t>Reverse-</a:t>
            </a:r>
            <a:r>
              <a:rPr sz="2400" dirty="0">
                <a:solidFill>
                  <a:srgbClr val="404040"/>
                </a:solidFill>
                <a:latin typeface="Calibri"/>
                <a:cs typeface="Calibri"/>
              </a:rPr>
              <a:t>cutting</a:t>
            </a:r>
            <a:r>
              <a:rPr sz="2400" spc="-50" dirty="0">
                <a:solidFill>
                  <a:srgbClr val="404040"/>
                </a:solidFill>
                <a:latin typeface="Calibri"/>
                <a:cs typeface="Calibri"/>
              </a:rPr>
              <a:t> </a:t>
            </a:r>
            <a:r>
              <a:rPr sz="2400" dirty="0">
                <a:solidFill>
                  <a:srgbClr val="404040"/>
                </a:solidFill>
                <a:latin typeface="Calibri"/>
                <a:cs typeface="Calibri"/>
              </a:rPr>
              <a:t>needles</a:t>
            </a:r>
            <a:r>
              <a:rPr sz="2400" spc="-35" dirty="0">
                <a:solidFill>
                  <a:srgbClr val="404040"/>
                </a:solidFill>
                <a:latin typeface="Calibri"/>
                <a:cs typeface="Calibri"/>
              </a:rPr>
              <a:t> </a:t>
            </a:r>
            <a:r>
              <a:rPr sz="2400" dirty="0">
                <a:solidFill>
                  <a:srgbClr val="404040"/>
                </a:solidFill>
                <a:latin typeface="Calibri"/>
                <a:cs typeface="Calibri"/>
              </a:rPr>
              <a:t>serve</a:t>
            </a:r>
            <a:r>
              <a:rPr sz="2400" spc="-30" dirty="0">
                <a:solidFill>
                  <a:srgbClr val="404040"/>
                </a:solidFill>
                <a:latin typeface="Calibri"/>
                <a:cs typeface="Calibri"/>
              </a:rPr>
              <a:t> </a:t>
            </a:r>
            <a:r>
              <a:rPr sz="2400" spc="-25" dirty="0">
                <a:solidFill>
                  <a:srgbClr val="404040"/>
                </a:solidFill>
                <a:latin typeface="Calibri"/>
                <a:cs typeface="Calibri"/>
              </a:rPr>
              <a:t>the </a:t>
            </a:r>
            <a:r>
              <a:rPr sz="2400" dirty="0">
                <a:solidFill>
                  <a:srgbClr val="404040"/>
                </a:solidFill>
                <a:latin typeface="Calibri"/>
                <a:cs typeface="Calibri"/>
              </a:rPr>
              <a:t>same</a:t>
            </a:r>
            <a:r>
              <a:rPr sz="2400" spc="-65" dirty="0">
                <a:solidFill>
                  <a:srgbClr val="404040"/>
                </a:solidFill>
                <a:latin typeface="Calibri"/>
                <a:cs typeface="Calibri"/>
              </a:rPr>
              <a:t> </a:t>
            </a:r>
            <a:r>
              <a:rPr sz="2400" dirty="0">
                <a:solidFill>
                  <a:srgbClr val="404040"/>
                </a:solidFill>
                <a:latin typeface="Calibri"/>
                <a:cs typeface="Calibri"/>
              </a:rPr>
              <a:t>functions</a:t>
            </a:r>
            <a:r>
              <a:rPr sz="2400" spc="-60" dirty="0">
                <a:solidFill>
                  <a:srgbClr val="404040"/>
                </a:solidFill>
                <a:latin typeface="Calibri"/>
                <a:cs typeface="Calibri"/>
              </a:rPr>
              <a:t> </a:t>
            </a:r>
            <a:r>
              <a:rPr sz="2400" dirty="0">
                <a:solidFill>
                  <a:srgbClr val="404040"/>
                </a:solidFill>
                <a:latin typeface="Calibri"/>
                <a:cs typeface="Calibri"/>
              </a:rPr>
              <a:t>but</a:t>
            </a:r>
            <a:r>
              <a:rPr sz="2400" spc="-55" dirty="0">
                <a:solidFill>
                  <a:srgbClr val="404040"/>
                </a:solidFill>
                <a:latin typeface="Calibri"/>
                <a:cs typeface="Calibri"/>
              </a:rPr>
              <a:t> </a:t>
            </a:r>
            <a:r>
              <a:rPr sz="2400" dirty="0">
                <a:solidFill>
                  <a:srgbClr val="404040"/>
                </a:solidFill>
                <a:latin typeface="Calibri"/>
                <a:cs typeface="Calibri"/>
              </a:rPr>
              <a:t>are</a:t>
            </a:r>
            <a:r>
              <a:rPr sz="2400" spc="-50" dirty="0">
                <a:solidFill>
                  <a:srgbClr val="404040"/>
                </a:solidFill>
                <a:latin typeface="Calibri"/>
                <a:cs typeface="Calibri"/>
              </a:rPr>
              <a:t> </a:t>
            </a:r>
            <a:r>
              <a:rPr sz="2400" dirty="0">
                <a:solidFill>
                  <a:srgbClr val="404040"/>
                </a:solidFill>
                <a:latin typeface="Calibri"/>
                <a:cs typeface="Calibri"/>
              </a:rPr>
              <a:t>stronger</a:t>
            </a:r>
            <a:r>
              <a:rPr sz="2400" spc="-60" dirty="0">
                <a:solidFill>
                  <a:srgbClr val="404040"/>
                </a:solidFill>
                <a:latin typeface="Calibri"/>
                <a:cs typeface="Calibri"/>
              </a:rPr>
              <a:t> </a:t>
            </a:r>
            <a:r>
              <a:rPr sz="2400" dirty="0">
                <a:solidFill>
                  <a:srgbClr val="404040"/>
                </a:solidFill>
                <a:latin typeface="Calibri"/>
                <a:cs typeface="Calibri"/>
              </a:rPr>
              <a:t>and</a:t>
            </a:r>
            <a:r>
              <a:rPr sz="2400" spc="-50" dirty="0">
                <a:solidFill>
                  <a:srgbClr val="404040"/>
                </a:solidFill>
                <a:latin typeface="Calibri"/>
                <a:cs typeface="Calibri"/>
              </a:rPr>
              <a:t> </a:t>
            </a:r>
            <a:r>
              <a:rPr sz="2400" dirty="0">
                <a:solidFill>
                  <a:srgbClr val="404040"/>
                </a:solidFill>
                <a:latin typeface="Calibri"/>
                <a:cs typeface="Calibri"/>
              </a:rPr>
              <a:t>less</a:t>
            </a:r>
            <a:r>
              <a:rPr sz="2400" spc="-55" dirty="0">
                <a:solidFill>
                  <a:srgbClr val="404040"/>
                </a:solidFill>
                <a:latin typeface="Calibri"/>
                <a:cs typeface="Calibri"/>
              </a:rPr>
              <a:t> </a:t>
            </a:r>
            <a:r>
              <a:rPr sz="2400" dirty="0">
                <a:solidFill>
                  <a:srgbClr val="404040"/>
                </a:solidFill>
                <a:latin typeface="Calibri"/>
                <a:cs typeface="Calibri"/>
              </a:rPr>
              <a:t>likely</a:t>
            </a:r>
            <a:r>
              <a:rPr sz="2400" spc="-75" dirty="0">
                <a:solidFill>
                  <a:srgbClr val="404040"/>
                </a:solidFill>
                <a:latin typeface="Calibri"/>
                <a:cs typeface="Calibri"/>
              </a:rPr>
              <a:t> </a:t>
            </a:r>
            <a:r>
              <a:rPr sz="2400" dirty="0">
                <a:solidFill>
                  <a:srgbClr val="404040"/>
                </a:solidFill>
                <a:latin typeface="Calibri"/>
                <a:cs typeface="Calibri"/>
              </a:rPr>
              <a:t>to</a:t>
            </a:r>
            <a:r>
              <a:rPr sz="2400" spc="-55" dirty="0">
                <a:solidFill>
                  <a:srgbClr val="404040"/>
                </a:solidFill>
                <a:latin typeface="Calibri"/>
                <a:cs typeface="Calibri"/>
              </a:rPr>
              <a:t> </a:t>
            </a:r>
            <a:r>
              <a:rPr sz="2400" dirty="0">
                <a:solidFill>
                  <a:srgbClr val="404040"/>
                </a:solidFill>
                <a:latin typeface="Calibri"/>
                <a:cs typeface="Calibri"/>
              </a:rPr>
              <a:t>cut</a:t>
            </a:r>
            <a:r>
              <a:rPr sz="2400" spc="-65" dirty="0">
                <a:solidFill>
                  <a:srgbClr val="404040"/>
                </a:solidFill>
                <a:latin typeface="Calibri"/>
                <a:cs typeface="Calibri"/>
              </a:rPr>
              <a:t> </a:t>
            </a:r>
            <a:r>
              <a:rPr sz="2400" spc="-10" dirty="0">
                <a:solidFill>
                  <a:srgbClr val="404040"/>
                </a:solidFill>
                <a:latin typeface="Calibri"/>
                <a:cs typeface="Calibri"/>
              </a:rPr>
              <a:t>through tissues.</a:t>
            </a:r>
            <a:endParaRPr sz="2400">
              <a:latin typeface="Calibri"/>
              <a:cs typeface="Calibri"/>
            </a:endParaRPr>
          </a:p>
          <a:p>
            <a:pPr marL="683895" marR="36830" indent="-265430">
              <a:lnSpc>
                <a:spcPts val="2590"/>
              </a:lnSpc>
              <a:spcBef>
                <a:spcPts val="1019"/>
              </a:spcBef>
              <a:buFont typeface="Arial MT"/>
              <a:buChar char="•"/>
              <a:tabLst>
                <a:tab pos="683895" algn="l"/>
              </a:tabLst>
            </a:pPr>
            <a:r>
              <a:rPr sz="2400" spc="-30" dirty="0">
                <a:solidFill>
                  <a:srgbClr val="404040"/>
                </a:solidFill>
                <a:latin typeface="Calibri"/>
                <a:cs typeface="Calibri"/>
              </a:rPr>
              <a:t>Round-</a:t>
            </a:r>
            <a:r>
              <a:rPr sz="2400" dirty="0">
                <a:solidFill>
                  <a:srgbClr val="404040"/>
                </a:solidFill>
                <a:latin typeface="Calibri"/>
                <a:cs typeface="Calibri"/>
              </a:rPr>
              <a:t>bodied</a:t>
            </a:r>
            <a:r>
              <a:rPr sz="2400" spc="-45" dirty="0">
                <a:solidFill>
                  <a:srgbClr val="404040"/>
                </a:solidFill>
                <a:latin typeface="Calibri"/>
                <a:cs typeface="Calibri"/>
              </a:rPr>
              <a:t> </a:t>
            </a:r>
            <a:r>
              <a:rPr sz="2400" dirty="0">
                <a:solidFill>
                  <a:srgbClr val="404040"/>
                </a:solidFill>
                <a:latin typeface="Calibri"/>
                <a:cs typeface="Calibri"/>
              </a:rPr>
              <a:t>needles</a:t>
            </a:r>
            <a:r>
              <a:rPr sz="2400" spc="-55" dirty="0">
                <a:solidFill>
                  <a:srgbClr val="404040"/>
                </a:solidFill>
                <a:latin typeface="Calibri"/>
                <a:cs typeface="Calibri"/>
              </a:rPr>
              <a:t> </a:t>
            </a:r>
            <a:r>
              <a:rPr sz="2400" dirty="0">
                <a:solidFill>
                  <a:srgbClr val="404040"/>
                </a:solidFill>
                <a:latin typeface="Calibri"/>
                <a:cs typeface="Calibri"/>
              </a:rPr>
              <a:t>spread</a:t>
            </a:r>
            <a:r>
              <a:rPr sz="2400" spc="-45" dirty="0">
                <a:solidFill>
                  <a:srgbClr val="404040"/>
                </a:solidFill>
                <a:latin typeface="Calibri"/>
                <a:cs typeface="Calibri"/>
              </a:rPr>
              <a:t> </a:t>
            </a:r>
            <a:r>
              <a:rPr sz="2400" dirty="0">
                <a:solidFill>
                  <a:srgbClr val="404040"/>
                </a:solidFill>
                <a:latin typeface="Calibri"/>
                <a:cs typeface="Calibri"/>
              </a:rPr>
              <a:t>tissues</a:t>
            </a:r>
            <a:r>
              <a:rPr sz="2400" spc="-65" dirty="0">
                <a:solidFill>
                  <a:srgbClr val="404040"/>
                </a:solidFill>
                <a:latin typeface="Calibri"/>
                <a:cs typeface="Calibri"/>
              </a:rPr>
              <a:t> </a:t>
            </a:r>
            <a:r>
              <a:rPr sz="2400" dirty="0">
                <a:solidFill>
                  <a:srgbClr val="404040"/>
                </a:solidFill>
                <a:latin typeface="Calibri"/>
                <a:cs typeface="Calibri"/>
              </a:rPr>
              <a:t>apart</a:t>
            </a:r>
            <a:r>
              <a:rPr sz="2400" spc="-50" dirty="0">
                <a:solidFill>
                  <a:srgbClr val="404040"/>
                </a:solidFill>
                <a:latin typeface="Calibri"/>
                <a:cs typeface="Calibri"/>
              </a:rPr>
              <a:t> </a:t>
            </a:r>
            <a:r>
              <a:rPr sz="2400" dirty="0">
                <a:solidFill>
                  <a:srgbClr val="404040"/>
                </a:solidFill>
                <a:latin typeface="Calibri"/>
                <a:cs typeface="Calibri"/>
              </a:rPr>
              <a:t>as</a:t>
            </a:r>
            <a:r>
              <a:rPr sz="2400" spc="-70" dirty="0">
                <a:solidFill>
                  <a:srgbClr val="404040"/>
                </a:solidFill>
                <a:latin typeface="Calibri"/>
                <a:cs typeface="Calibri"/>
              </a:rPr>
              <a:t> </a:t>
            </a:r>
            <a:r>
              <a:rPr sz="2400" dirty="0">
                <a:solidFill>
                  <a:srgbClr val="404040"/>
                </a:solidFill>
                <a:latin typeface="Calibri"/>
                <a:cs typeface="Calibri"/>
              </a:rPr>
              <a:t>they</a:t>
            </a:r>
            <a:r>
              <a:rPr sz="2400" spc="-55" dirty="0">
                <a:solidFill>
                  <a:srgbClr val="404040"/>
                </a:solidFill>
                <a:latin typeface="Calibri"/>
                <a:cs typeface="Calibri"/>
              </a:rPr>
              <a:t> </a:t>
            </a:r>
            <a:r>
              <a:rPr sz="2400" dirty="0">
                <a:solidFill>
                  <a:srgbClr val="404040"/>
                </a:solidFill>
                <a:latin typeface="Calibri"/>
                <a:cs typeface="Calibri"/>
              </a:rPr>
              <a:t>pass</a:t>
            </a:r>
            <a:r>
              <a:rPr sz="2400" spc="-55" dirty="0">
                <a:solidFill>
                  <a:srgbClr val="404040"/>
                </a:solidFill>
                <a:latin typeface="Calibri"/>
                <a:cs typeface="Calibri"/>
              </a:rPr>
              <a:t> </a:t>
            </a:r>
            <a:r>
              <a:rPr sz="2400" spc="-10" dirty="0">
                <a:solidFill>
                  <a:srgbClr val="404040"/>
                </a:solidFill>
                <a:latin typeface="Calibri"/>
                <a:cs typeface="Calibri"/>
              </a:rPr>
              <a:t>through </a:t>
            </a:r>
            <a:r>
              <a:rPr sz="2400" dirty="0">
                <a:solidFill>
                  <a:srgbClr val="404040"/>
                </a:solidFill>
                <a:latin typeface="Calibri"/>
                <a:cs typeface="Calibri"/>
              </a:rPr>
              <a:t>with</a:t>
            </a:r>
            <a:r>
              <a:rPr sz="2400" spc="-60" dirty="0">
                <a:solidFill>
                  <a:srgbClr val="404040"/>
                </a:solidFill>
                <a:latin typeface="Calibri"/>
                <a:cs typeface="Calibri"/>
              </a:rPr>
              <a:t> </a:t>
            </a:r>
            <a:r>
              <a:rPr sz="2400" dirty="0">
                <a:solidFill>
                  <a:srgbClr val="404040"/>
                </a:solidFill>
                <a:latin typeface="Calibri"/>
                <a:cs typeface="Calibri"/>
              </a:rPr>
              <a:t>minimal</a:t>
            </a:r>
            <a:r>
              <a:rPr sz="2400" spc="-65" dirty="0">
                <a:solidFill>
                  <a:srgbClr val="404040"/>
                </a:solidFill>
                <a:latin typeface="Calibri"/>
                <a:cs typeface="Calibri"/>
              </a:rPr>
              <a:t> </a:t>
            </a:r>
            <a:r>
              <a:rPr sz="2400" dirty="0">
                <a:solidFill>
                  <a:srgbClr val="404040"/>
                </a:solidFill>
                <a:latin typeface="Calibri"/>
                <a:cs typeface="Calibri"/>
              </a:rPr>
              <a:t>cutting</a:t>
            </a:r>
            <a:r>
              <a:rPr sz="2400" spc="-60" dirty="0">
                <a:solidFill>
                  <a:srgbClr val="404040"/>
                </a:solidFill>
                <a:latin typeface="Calibri"/>
                <a:cs typeface="Calibri"/>
              </a:rPr>
              <a:t> </a:t>
            </a:r>
            <a:r>
              <a:rPr sz="2400" dirty="0">
                <a:solidFill>
                  <a:srgbClr val="404040"/>
                </a:solidFill>
                <a:latin typeface="Calibri"/>
                <a:cs typeface="Calibri"/>
              </a:rPr>
              <a:t>and</a:t>
            </a:r>
            <a:r>
              <a:rPr sz="2400" spc="-45" dirty="0">
                <a:solidFill>
                  <a:srgbClr val="404040"/>
                </a:solidFill>
                <a:latin typeface="Calibri"/>
                <a:cs typeface="Calibri"/>
              </a:rPr>
              <a:t> </a:t>
            </a:r>
            <a:r>
              <a:rPr sz="2400" dirty="0">
                <a:solidFill>
                  <a:srgbClr val="404040"/>
                </a:solidFill>
                <a:latin typeface="Calibri"/>
                <a:cs typeface="Calibri"/>
              </a:rPr>
              <a:t>are</a:t>
            </a:r>
            <a:r>
              <a:rPr sz="2400" spc="-40" dirty="0">
                <a:solidFill>
                  <a:srgbClr val="404040"/>
                </a:solidFill>
                <a:latin typeface="Calibri"/>
                <a:cs typeface="Calibri"/>
              </a:rPr>
              <a:t> </a:t>
            </a:r>
            <a:r>
              <a:rPr sz="2400" dirty="0">
                <a:solidFill>
                  <a:srgbClr val="404040"/>
                </a:solidFill>
                <a:latin typeface="Calibri"/>
                <a:cs typeface="Calibri"/>
              </a:rPr>
              <a:t>ideal</a:t>
            </a:r>
            <a:r>
              <a:rPr sz="2400" spc="-60" dirty="0">
                <a:solidFill>
                  <a:srgbClr val="404040"/>
                </a:solidFill>
                <a:latin typeface="Calibri"/>
                <a:cs typeface="Calibri"/>
              </a:rPr>
              <a:t> </a:t>
            </a:r>
            <a:r>
              <a:rPr sz="2400" dirty="0">
                <a:solidFill>
                  <a:srgbClr val="404040"/>
                </a:solidFill>
                <a:latin typeface="Calibri"/>
                <a:cs typeface="Calibri"/>
              </a:rPr>
              <a:t>for</a:t>
            </a:r>
            <a:r>
              <a:rPr sz="2400" spc="-45" dirty="0">
                <a:solidFill>
                  <a:srgbClr val="404040"/>
                </a:solidFill>
                <a:latin typeface="Calibri"/>
                <a:cs typeface="Calibri"/>
              </a:rPr>
              <a:t> </a:t>
            </a:r>
            <a:r>
              <a:rPr sz="2400" dirty="0">
                <a:solidFill>
                  <a:srgbClr val="404040"/>
                </a:solidFill>
                <a:latin typeface="Calibri"/>
                <a:cs typeface="Calibri"/>
              </a:rPr>
              <a:t>easily</a:t>
            </a:r>
            <a:r>
              <a:rPr sz="2400" spc="-55" dirty="0">
                <a:solidFill>
                  <a:srgbClr val="404040"/>
                </a:solidFill>
                <a:latin typeface="Calibri"/>
                <a:cs typeface="Calibri"/>
              </a:rPr>
              <a:t> </a:t>
            </a:r>
            <a:r>
              <a:rPr sz="2400" spc="-10" dirty="0">
                <a:solidFill>
                  <a:srgbClr val="404040"/>
                </a:solidFill>
                <a:latin typeface="Calibri"/>
                <a:cs typeface="Calibri"/>
              </a:rPr>
              <a:t>penetrated</a:t>
            </a:r>
            <a:r>
              <a:rPr sz="2400" spc="-40" dirty="0">
                <a:solidFill>
                  <a:srgbClr val="404040"/>
                </a:solidFill>
                <a:latin typeface="Calibri"/>
                <a:cs typeface="Calibri"/>
              </a:rPr>
              <a:t> </a:t>
            </a:r>
            <a:r>
              <a:rPr sz="2400" spc="-10" dirty="0">
                <a:solidFill>
                  <a:srgbClr val="404040"/>
                </a:solidFill>
                <a:latin typeface="Calibri"/>
                <a:cs typeface="Calibri"/>
              </a:rPr>
              <a:t>tissues </a:t>
            </a:r>
            <a:r>
              <a:rPr sz="2400" dirty="0">
                <a:solidFill>
                  <a:srgbClr val="404040"/>
                </a:solidFill>
                <a:latin typeface="Calibri"/>
                <a:cs typeface="Calibri"/>
              </a:rPr>
              <a:t>like</a:t>
            </a:r>
            <a:r>
              <a:rPr sz="2400" spc="-70" dirty="0">
                <a:solidFill>
                  <a:srgbClr val="404040"/>
                </a:solidFill>
                <a:latin typeface="Calibri"/>
                <a:cs typeface="Calibri"/>
              </a:rPr>
              <a:t> </a:t>
            </a:r>
            <a:r>
              <a:rPr sz="2400" dirty="0">
                <a:solidFill>
                  <a:srgbClr val="404040"/>
                </a:solidFill>
                <a:latin typeface="Calibri"/>
                <a:cs typeface="Calibri"/>
              </a:rPr>
              <a:t>abdominal</a:t>
            </a:r>
            <a:r>
              <a:rPr sz="2400" spc="-75" dirty="0">
                <a:solidFill>
                  <a:srgbClr val="404040"/>
                </a:solidFill>
                <a:latin typeface="Calibri"/>
                <a:cs typeface="Calibri"/>
              </a:rPr>
              <a:t> </a:t>
            </a:r>
            <a:r>
              <a:rPr sz="2400" spc="-10" dirty="0">
                <a:solidFill>
                  <a:srgbClr val="404040"/>
                </a:solidFill>
                <a:latin typeface="Calibri"/>
                <a:cs typeface="Calibri"/>
              </a:rPr>
              <a:t>viscera</a:t>
            </a:r>
            <a:r>
              <a:rPr sz="2400" spc="-75" dirty="0">
                <a:solidFill>
                  <a:srgbClr val="404040"/>
                </a:solidFill>
                <a:latin typeface="Calibri"/>
                <a:cs typeface="Calibri"/>
              </a:rPr>
              <a:t> </a:t>
            </a:r>
            <a:r>
              <a:rPr sz="2400" dirty="0">
                <a:solidFill>
                  <a:srgbClr val="404040"/>
                </a:solidFill>
                <a:latin typeface="Calibri"/>
                <a:cs typeface="Calibri"/>
              </a:rPr>
              <a:t>and</a:t>
            </a:r>
            <a:r>
              <a:rPr sz="2400" spc="-60" dirty="0">
                <a:solidFill>
                  <a:srgbClr val="404040"/>
                </a:solidFill>
                <a:latin typeface="Calibri"/>
                <a:cs typeface="Calibri"/>
              </a:rPr>
              <a:t> </a:t>
            </a:r>
            <a:r>
              <a:rPr sz="2400" dirty="0">
                <a:solidFill>
                  <a:srgbClr val="404040"/>
                </a:solidFill>
                <a:latin typeface="Calibri"/>
                <a:cs typeface="Calibri"/>
              </a:rPr>
              <a:t>peritoneum.</a:t>
            </a:r>
            <a:r>
              <a:rPr sz="2400" spc="-65" dirty="0">
                <a:solidFill>
                  <a:srgbClr val="404040"/>
                </a:solidFill>
                <a:latin typeface="Calibri"/>
                <a:cs typeface="Calibri"/>
              </a:rPr>
              <a:t> </a:t>
            </a:r>
            <a:r>
              <a:rPr sz="2400" dirty="0">
                <a:solidFill>
                  <a:srgbClr val="404040"/>
                </a:solidFill>
                <a:latin typeface="Calibri"/>
                <a:cs typeface="Calibri"/>
              </a:rPr>
              <a:t>They</a:t>
            </a:r>
            <a:r>
              <a:rPr sz="2400" spc="-60" dirty="0">
                <a:solidFill>
                  <a:srgbClr val="404040"/>
                </a:solidFill>
                <a:latin typeface="Calibri"/>
                <a:cs typeface="Calibri"/>
              </a:rPr>
              <a:t> </a:t>
            </a:r>
            <a:r>
              <a:rPr sz="2400" dirty="0">
                <a:solidFill>
                  <a:srgbClr val="404040"/>
                </a:solidFill>
                <a:latin typeface="Calibri"/>
                <a:cs typeface="Calibri"/>
              </a:rPr>
              <a:t>are</a:t>
            </a:r>
            <a:r>
              <a:rPr sz="2400" spc="-65" dirty="0">
                <a:solidFill>
                  <a:srgbClr val="404040"/>
                </a:solidFill>
                <a:latin typeface="Calibri"/>
                <a:cs typeface="Calibri"/>
              </a:rPr>
              <a:t> </a:t>
            </a:r>
            <a:r>
              <a:rPr sz="2400" dirty="0">
                <a:solidFill>
                  <a:srgbClr val="404040"/>
                </a:solidFill>
                <a:latin typeface="Calibri"/>
                <a:cs typeface="Calibri"/>
              </a:rPr>
              <a:t>also</a:t>
            </a:r>
            <a:r>
              <a:rPr sz="2400" spc="-65" dirty="0">
                <a:solidFill>
                  <a:srgbClr val="404040"/>
                </a:solidFill>
                <a:latin typeface="Calibri"/>
                <a:cs typeface="Calibri"/>
              </a:rPr>
              <a:t> </a:t>
            </a:r>
            <a:r>
              <a:rPr sz="2400" dirty="0">
                <a:solidFill>
                  <a:srgbClr val="404040"/>
                </a:solidFill>
                <a:latin typeface="Calibri"/>
                <a:cs typeface="Calibri"/>
              </a:rPr>
              <a:t>less</a:t>
            </a:r>
            <a:r>
              <a:rPr sz="2400" spc="-75" dirty="0">
                <a:solidFill>
                  <a:srgbClr val="404040"/>
                </a:solidFill>
                <a:latin typeface="Calibri"/>
                <a:cs typeface="Calibri"/>
              </a:rPr>
              <a:t> </a:t>
            </a:r>
            <a:r>
              <a:rPr sz="2400" spc="-10" dirty="0">
                <a:solidFill>
                  <a:srgbClr val="404040"/>
                </a:solidFill>
                <a:latin typeface="Calibri"/>
                <a:cs typeface="Calibri"/>
              </a:rPr>
              <a:t>likely </a:t>
            </a:r>
            <a:r>
              <a:rPr sz="2400" dirty="0">
                <a:solidFill>
                  <a:srgbClr val="404040"/>
                </a:solidFill>
                <a:latin typeface="Calibri"/>
                <a:cs typeface="Calibri"/>
              </a:rPr>
              <a:t>to</a:t>
            </a:r>
            <a:r>
              <a:rPr sz="2400" spc="-75" dirty="0">
                <a:solidFill>
                  <a:srgbClr val="404040"/>
                </a:solidFill>
                <a:latin typeface="Calibri"/>
                <a:cs typeface="Calibri"/>
              </a:rPr>
              <a:t> </a:t>
            </a:r>
            <a:r>
              <a:rPr sz="2400" dirty="0">
                <a:solidFill>
                  <a:srgbClr val="404040"/>
                </a:solidFill>
                <a:latin typeface="Calibri"/>
                <a:cs typeface="Calibri"/>
              </a:rPr>
              <a:t>cause</a:t>
            </a:r>
            <a:r>
              <a:rPr sz="2400" spc="-65" dirty="0">
                <a:solidFill>
                  <a:srgbClr val="404040"/>
                </a:solidFill>
                <a:latin typeface="Calibri"/>
                <a:cs typeface="Calibri"/>
              </a:rPr>
              <a:t> </a:t>
            </a:r>
            <a:r>
              <a:rPr sz="2400" dirty="0">
                <a:solidFill>
                  <a:srgbClr val="404040"/>
                </a:solidFill>
                <a:latin typeface="Calibri"/>
                <a:cs typeface="Calibri"/>
              </a:rPr>
              <a:t>leakage</a:t>
            </a:r>
            <a:r>
              <a:rPr sz="2400" spc="-60" dirty="0">
                <a:solidFill>
                  <a:srgbClr val="404040"/>
                </a:solidFill>
                <a:latin typeface="Calibri"/>
                <a:cs typeface="Calibri"/>
              </a:rPr>
              <a:t> </a:t>
            </a:r>
            <a:r>
              <a:rPr sz="2400" dirty="0">
                <a:solidFill>
                  <a:srgbClr val="404040"/>
                </a:solidFill>
                <a:latin typeface="Calibri"/>
                <a:cs typeface="Calibri"/>
              </a:rPr>
              <a:t>of</a:t>
            </a:r>
            <a:r>
              <a:rPr sz="2400" spc="-65" dirty="0">
                <a:solidFill>
                  <a:srgbClr val="404040"/>
                </a:solidFill>
                <a:latin typeface="Calibri"/>
                <a:cs typeface="Calibri"/>
              </a:rPr>
              <a:t> </a:t>
            </a:r>
            <a:r>
              <a:rPr sz="2400" dirty="0">
                <a:solidFill>
                  <a:srgbClr val="404040"/>
                </a:solidFill>
                <a:latin typeface="Calibri"/>
                <a:cs typeface="Calibri"/>
              </a:rPr>
              <a:t>needle</a:t>
            </a:r>
            <a:r>
              <a:rPr sz="2400" spc="-60" dirty="0">
                <a:solidFill>
                  <a:srgbClr val="404040"/>
                </a:solidFill>
                <a:latin typeface="Calibri"/>
                <a:cs typeface="Calibri"/>
              </a:rPr>
              <a:t> </a:t>
            </a:r>
            <a:r>
              <a:rPr sz="2400" dirty="0">
                <a:solidFill>
                  <a:srgbClr val="404040"/>
                </a:solidFill>
                <a:latin typeface="Calibri"/>
                <a:cs typeface="Calibri"/>
              </a:rPr>
              <a:t>tracks</a:t>
            </a:r>
            <a:r>
              <a:rPr sz="2400" spc="-70" dirty="0">
                <a:solidFill>
                  <a:srgbClr val="404040"/>
                </a:solidFill>
                <a:latin typeface="Calibri"/>
                <a:cs typeface="Calibri"/>
              </a:rPr>
              <a:t> </a:t>
            </a:r>
            <a:r>
              <a:rPr sz="2400" dirty="0">
                <a:solidFill>
                  <a:srgbClr val="404040"/>
                </a:solidFill>
                <a:latin typeface="Calibri"/>
                <a:cs typeface="Calibri"/>
              </a:rPr>
              <a:t>after</a:t>
            </a:r>
            <a:r>
              <a:rPr sz="2400" spc="-65" dirty="0">
                <a:solidFill>
                  <a:srgbClr val="404040"/>
                </a:solidFill>
                <a:latin typeface="Calibri"/>
                <a:cs typeface="Calibri"/>
              </a:rPr>
              <a:t> </a:t>
            </a:r>
            <a:r>
              <a:rPr sz="2400" dirty="0">
                <a:solidFill>
                  <a:srgbClr val="404040"/>
                </a:solidFill>
                <a:latin typeface="Calibri"/>
                <a:cs typeface="Calibri"/>
              </a:rPr>
              <a:t>internal</a:t>
            </a:r>
            <a:r>
              <a:rPr sz="2400" spc="-100" dirty="0">
                <a:solidFill>
                  <a:srgbClr val="404040"/>
                </a:solidFill>
                <a:latin typeface="Calibri"/>
                <a:cs typeface="Calibri"/>
              </a:rPr>
              <a:t> </a:t>
            </a:r>
            <a:r>
              <a:rPr sz="2400" spc="-10" dirty="0">
                <a:solidFill>
                  <a:srgbClr val="404040"/>
                </a:solidFill>
                <a:latin typeface="Calibri"/>
                <a:cs typeface="Calibri"/>
              </a:rPr>
              <a:t>anastomoses.</a:t>
            </a:r>
            <a:endParaRPr sz="2400">
              <a:latin typeface="Calibri"/>
              <a:cs typeface="Calibri"/>
            </a:endParaRPr>
          </a:p>
          <a:p>
            <a:pPr marL="683895" marR="213360" indent="-265430">
              <a:lnSpc>
                <a:spcPts val="2590"/>
              </a:lnSpc>
              <a:spcBef>
                <a:spcPts val="1005"/>
              </a:spcBef>
              <a:buFont typeface="Arial MT"/>
              <a:buChar char="•"/>
              <a:tabLst>
                <a:tab pos="683895" algn="l"/>
              </a:tabLst>
            </a:pPr>
            <a:r>
              <a:rPr sz="2400" dirty="0">
                <a:solidFill>
                  <a:srgbClr val="404040"/>
                </a:solidFill>
                <a:latin typeface="Calibri"/>
                <a:cs typeface="Calibri"/>
              </a:rPr>
              <a:t>Blunt</a:t>
            </a:r>
            <a:r>
              <a:rPr sz="2400" spc="-70" dirty="0">
                <a:solidFill>
                  <a:srgbClr val="404040"/>
                </a:solidFill>
                <a:latin typeface="Calibri"/>
                <a:cs typeface="Calibri"/>
              </a:rPr>
              <a:t> </a:t>
            </a:r>
            <a:r>
              <a:rPr sz="2400" dirty="0">
                <a:solidFill>
                  <a:srgbClr val="404040"/>
                </a:solidFill>
                <a:latin typeface="Calibri"/>
                <a:cs typeface="Calibri"/>
              </a:rPr>
              <a:t>tipped</a:t>
            </a:r>
            <a:r>
              <a:rPr sz="2400" spc="-65" dirty="0">
                <a:solidFill>
                  <a:srgbClr val="404040"/>
                </a:solidFill>
                <a:latin typeface="Calibri"/>
                <a:cs typeface="Calibri"/>
              </a:rPr>
              <a:t> </a:t>
            </a:r>
            <a:r>
              <a:rPr sz="2400" dirty="0">
                <a:solidFill>
                  <a:srgbClr val="404040"/>
                </a:solidFill>
                <a:latin typeface="Calibri"/>
                <a:cs typeface="Calibri"/>
              </a:rPr>
              <a:t>needles</a:t>
            </a:r>
            <a:r>
              <a:rPr sz="2400" spc="-60" dirty="0">
                <a:solidFill>
                  <a:srgbClr val="404040"/>
                </a:solidFill>
                <a:latin typeface="Calibri"/>
                <a:cs typeface="Calibri"/>
              </a:rPr>
              <a:t> </a:t>
            </a:r>
            <a:r>
              <a:rPr sz="2400" dirty="0">
                <a:solidFill>
                  <a:srgbClr val="404040"/>
                </a:solidFill>
                <a:latin typeface="Calibri"/>
                <a:cs typeface="Calibri"/>
              </a:rPr>
              <a:t>are</a:t>
            </a:r>
            <a:r>
              <a:rPr sz="2400" spc="-55" dirty="0">
                <a:solidFill>
                  <a:srgbClr val="404040"/>
                </a:solidFill>
                <a:latin typeface="Calibri"/>
                <a:cs typeface="Calibri"/>
              </a:rPr>
              <a:t> </a:t>
            </a:r>
            <a:r>
              <a:rPr sz="2400" dirty="0">
                <a:solidFill>
                  <a:srgbClr val="404040"/>
                </a:solidFill>
                <a:latin typeface="Calibri"/>
                <a:cs typeface="Calibri"/>
              </a:rPr>
              <a:t>ideal</a:t>
            </a:r>
            <a:r>
              <a:rPr sz="2400" spc="-60" dirty="0">
                <a:solidFill>
                  <a:srgbClr val="404040"/>
                </a:solidFill>
                <a:latin typeface="Calibri"/>
                <a:cs typeface="Calibri"/>
              </a:rPr>
              <a:t> </a:t>
            </a:r>
            <a:r>
              <a:rPr sz="2400" dirty="0">
                <a:solidFill>
                  <a:srgbClr val="404040"/>
                </a:solidFill>
                <a:latin typeface="Calibri"/>
                <a:cs typeface="Calibri"/>
              </a:rPr>
              <a:t>for</a:t>
            </a:r>
            <a:r>
              <a:rPr sz="2400" spc="-55" dirty="0">
                <a:solidFill>
                  <a:srgbClr val="404040"/>
                </a:solidFill>
                <a:latin typeface="Calibri"/>
                <a:cs typeface="Calibri"/>
              </a:rPr>
              <a:t> </a:t>
            </a:r>
            <a:r>
              <a:rPr sz="2400" dirty="0">
                <a:solidFill>
                  <a:srgbClr val="404040"/>
                </a:solidFill>
                <a:latin typeface="Calibri"/>
                <a:cs typeface="Calibri"/>
              </a:rPr>
              <a:t>easily</a:t>
            </a:r>
            <a:r>
              <a:rPr sz="2400" spc="-70" dirty="0">
                <a:solidFill>
                  <a:srgbClr val="404040"/>
                </a:solidFill>
                <a:latin typeface="Calibri"/>
                <a:cs typeface="Calibri"/>
              </a:rPr>
              <a:t> </a:t>
            </a:r>
            <a:r>
              <a:rPr sz="2400" dirty="0">
                <a:solidFill>
                  <a:srgbClr val="404040"/>
                </a:solidFill>
                <a:latin typeface="Calibri"/>
                <a:cs typeface="Calibri"/>
              </a:rPr>
              <a:t>pliable</a:t>
            </a:r>
            <a:r>
              <a:rPr sz="2400" spc="-65" dirty="0">
                <a:solidFill>
                  <a:srgbClr val="404040"/>
                </a:solidFill>
                <a:latin typeface="Calibri"/>
                <a:cs typeface="Calibri"/>
              </a:rPr>
              <a:t> </a:t>
            </a:r>
            <a:r>
              <a:rPr sz="2400" dirty="0">
                <a:solidFill>
                  <a:srgbClr val="404040"/>
                </a:solidFill>
                <a:latin typeface="Calibri"/>
                <a:cs typeface="Calibri"/>
              </a:rPr>
              <a:t>tissues</a:t>
            </a:r>
            <a:r>
              <a:rPr sz="2400" spc="-60" dirty="0">
                <a:solidFill>
                  <a:srgbClr val="404040"/>
                </a:solidFill>
                <a:latin typeface="Calibri"/>
                <a:cs typeface="Calibri"/>
              </a:rPr>
              <a:t> </a:t>
            </a:r>
            <a:r>
              <a:rPr sz="2400" dirty="0">
                <a:solidFill>
                  <a:srgbClr val="404040"/>
                </a:solidFill>
                <a:latin typeface="Calibri"/>
                <a:cs typeface="Calibri"/>
              </a:rPr>
              <a:t>like</a:t>
            </a:r>
            <a:r>
              <a:rPr sz="2400" spc="-65" dirty="0">
                <a:solidFill>
                  <a:srgbClr val="404040"/>
                </a:solidFill>
                <a:latin typeface="Calibri"/>
                <a:cs typeface="Calibri"/>
              </a:rPr>
              <a:t> </a:t>
            </a:r>
            <a:r>
              <a:rPr sz="2400" spc="-10" dirty="0">
                <a:solidFill>
                  <a:srgbClr val="404040"/>
                </a:solidFill>
                <a:latin typeface="Calibri"/>
                <a:cs typeface="Calibri"/>
              </a:rPr>
              <a:t>liver </a:t>
            </a:r>
            <a:r>
              <a:rPr sz="2400" dirty="0">
                <a:solidFill>
                  <a:srgbClr val="404040"/>
                </a:solidFill>
                <a:latin typeface="Calibri"/>
                <a:cs typeface="Calibri"/>
              </a:rPr>
              <a:t>and</a:t>
            </a:r>
            <a:r>
              <a:rPr sz="2400" spc="-50" dirty="0">
                <a:solidFill>
                  <a:srgbClr val="404040"/>
                </a:solidFill>
                <a:latin typeface="Calibri"/>
                <a:cs typeface="Calibri"/>
              </a:rPr>
              <a:t> </a:t>
            </a:r>
            <a:r>
              <a:rPr sz="2400" spc="-10" dirty="0">
                <a:solidFill>
                  <a:srgbClr val="404040"/>
                </a:solidFill>
                <a:latin typeface="Calibri"/>
                <a:cs typeface="Calibri"/>
              </a:rPr>
              <a:t>kidneys.</a:t>
            </a:r>
            <a:endParaRPr sz="2400">
              <a:latin typeface="Calibri"/>
              <a:cs typeface="Calibri"/>
            </a:endParaRPr>
          </a:p>
          <a:p>
            <a:pPr marL="683895" marR="414655" indent="-265430">
              <a:lnSpc>
                <a:spcPts val="2590"/>
              </a:lnSpc>
              <a:spcBef>
                <a:spcPts val="1000"/>
              </a:spcBef>
              <a:buFont typeface="Arial MT"/>
              <a:buChar char="•"/>
              <a:tabLst>
                <a:tab pos="683895" algn="l"/>
              </a:tabLst>
            </a:pPr>
            <a:r>
              <a:rPr sz="2400" dirty="0">
                <a:solidFill>
                  <a:srgbClr val="404040"/>
                </a:solidFill>
                <a:latin typeface="Calibri"/>
                <a:cs typeface="Calibri"/>
              </a:rPr>
              <a:t>The</a:t>
            </a:r>
            <a:r>
              <a:rPr sz="2400" spc="-45" dirty="0">
                <a:solidFill>
                  <a:srgbClr val="404040"/>
                </a:solidFill>
                <a:latin typeface="Calibri"/>
                <a:cs typeface="Calibri"/>
              </a:rPr>
              <a:t> </a:t>
            </a:r>
            <a:r>
              <a:rPr sz="2400" dirty="0">
                <a:solidFill>
                  <a:srgbClr val="404040"/>
                </a:solidFill>
                <a:latin typeface="Calibri"/>
                <a:cs typeface="Calibri"/>
              </a:rPr>
              <a:t>spatula</a:t>
            </a:r>
            <a:r>
              <a:rPr sz="2400" spc="-60" dirty="0">
                <a:solidFill>
                  <a:srgbClr val="404040"/>
                </a:solidFill>
                <a:latin typeface="Calibri"/>
                <a:cs typeface="Calibri"/>
              </a:rPr>
              <a:t> </a:t>
            </a:r>
            <a:r>
              <a:rPr sz="2400" dirty="0">
                <a:solidFill>
                  <a:srgbClr val="404040"/>
                </a:solidFill>
                <a:latin typeface="Calibri"/>
                <a:cs typeface="Calibri"/>
              </a:rPr>
              <a:t>needle</a:t>
            </a:r>
            <a:r>
              <a:rPr sz="2400" spc="-45" dirty="0">
                <a:solidFill>
                  <a:srgbClr val="404040"/>
                </a:solidFill>
                <a:latin typeface="Calibri"/>
                <a:cs typeface="Calibri"/>
              </a:rPr>
              <a:t> </a:t>
            </a:r>
            <a:r>
              <a:rPr sz="2400" dirty="0">
                <a:solidFill>
                  <a:srgbClr val="404040"/>
                </a:solidFill>
                <a:latin typeface="Calibri"/>
                <a:cs typeface="Calibri"/>
              </a:rPr>
              <a:t>used</a:t>
            </a:r>
            <a:r>
              <a:rPr sz="2400" spc="-55" dirty="0">
                <a:solidFill>
                  <a:srgbClr val="404040"/>
                </a:solidFill>
                <a:latin typeface="Calibri"/>
                <a:cs typeface="Calibri"/>
              </a:rPr>
              <a:t> </a:t>
            </a:r>
            <a:r>
              <a:rPr sz="2400" dirty="0">
                <a:solidFill>
                  <a:srgbClr val="404040"/>
                </a:solidFill>
                <a:latin typeface="Calibri"/>
                <a:cs typeface="Calibri"/>
              </a:rPr>
              <a:t>in</a:t>
            </a:r>
            <a:r>
              <a:rPr sz="2400" spc="-55" dirty="0">
                <a:solidFill>
                  <a:srgbClr val="404040"/>
                </a:solidFill>
                <a:latin typeface="Calibri"/>
                <a:cs typeface="Calibri"/>
              </a:rPr>
              <a:t> </a:t>
            </a:r>
            <a:r>
              <a:rPr sz="2400" dirty="0">
                <a:solidFill>
                  <a:srgbClr val="404040"/>
                </a:solidFill>
                <a:latin typeface="Calibri"/>
                <a:cs typeface="Calibri"/>
              </a:rPr>
              <a:t>ophthalmic</a:t>
            </a:r>
            <a:r>
              <a:rPr sz="2400" spc="-75" dirty="0">
                <a:solidFill>
                  <a:srgbClr val="404040"/>
                </a:solidFill>
                <a:latin typeface="Calibri"/>
                <a:cs typeface="Calibri"/>
              </a:rPr>
              <a:t> </a:t>
            </a:r>
            <a:r>
              <a:rPr sz="2400" dirty="0">
                <a:solidFill>
                  <a:srgbClr val="404040"/>
                </a:solidFill>
                <a:latin typeface="Calibri"/>
                <a:cs typeface="Calibri"/>
              </a:rPr>
              <a:t>surgeries</a:t>
            </a:r>
            <a:r>
              <a:rPr sz="2400" spc="-60" dirty="0">
                <a:solidFill>
                  <a:srgbClr val="404040"/>
                </a:solidFill>
                <a:latin typeface="Calibri"/>
                <a:cs typeface="Calibri"/>
              </a:rPr>
              <a:t> </a:t>
            </a:r>
            <a:r>
              <a:rPr sz="2400" dirty="0">
                <a:solidFill>
                  <a:srgbClr val="404040"/>
                </a:solidFill>
                <a:latin typeface="Calibri"/>
                <a:cs typeface="Calibri"/>
              </a:rPr>
              <a:t>to</a:t>
            </a:r>
            <a:r>
              <a:rPr sz="2400" spc="-55" dirty="0">
                <a:solidFill>
                  <a:srgbClr val="404040"/>
                </a:solidFill>
                <a:latin typeface="Calibri"/>
                <a:cs typeface="Calibri"/>
              </a:rPr>
              <a:t> </a:t>
            </a:r>
            <a:r>
              <a:rPr sz="2400" spc="-10" dirty="0">
                <a:solidFill>
                  <a:srgbClr val="404040"/>
                </a:solidFill>
                <a:latin typeface="Calibri"/>
                <a:cs typeface="Calibri"/>
              </a:rPr>
              <a:t>penetrate </a:t>
            </a:r>
            <a:r>
              <a:rPr sz="2400" dirty="0">
                <a:solidFill>
                  <a:srgbClr val="404040"/>
                </a:solidFill>
                <a:latin typeface="Calibri"/>
                <a:cs typeface="Calibri"/>
              </a:rPr>
              <a:t>between</a:t>
            </a:r>
            <a:r>
              <a:rPr sz="2400" spc="-50" dirty="0">
                <a:solidFill>
                  <a:srgbClr val="404040"/>
                </a:solidFill>
                <a:latin typeface="Calibri"/>
                <a:cs typeface="Calibri"/>
              </a:rPr>
              <a:t> </a:t>
            </a:r>
            <a:r>
              <a:rPr sz="2400" dirty="0">
                <a:solidFill>
                  <a:srgbClr val="404040"/>
                </a:solidFill>
                <a:latin typeface="Calibri"/>
                <a:cs typeface="Calibri"/>
              </a:rPr>
              <a:t>corneal</a:t>
            </a:r>
            <a:r>
              <a:rPr sz="2400" spc="-55" dirty="0">
                <a:solidFill>
                  <a:srgbClr val="404040"/>
                </a:solidFill>
                <a:latin typeface="Calibri"/>
                <a:cs typeface="Calibri"/>
              </a:rPr>
              <a:t> </a:t>
            </a:r>
            <a:r>
              <a:rPr sz="2400" dirty="0">
                <a:solidFill>
                  <a:srgbClr val="404040"/>
                </a:solidFill>
                <a:latin typeface="Calibri"/>
                <a:cs typeface="Calibri"/>
              </a:rPr>
              <a:t>and</a:t>
            </a:r>
            <a:r>
              <a:rPr sz="2400" spc="-65" dirty="0">
                <a:solidFill>
                  <a:srgbClr val="404040"/>
                </a:solidFill>
                <a:latin typeface="Calibri"/>
                <a:cs typeface="Calibri"/>
              </a:rPr>
              <a:t> </a:t>
            </a:r>
            <a:r>
              <a:rPr sz="2400" dirty="0">
                <a:solidFill>
                  <a:srgbClr val="404040"/>
                </a:solidFill>
                <a:latin typeface="Calibri"/>
                <a:cs typeface="Calibri"/>
              </a:rPr>
              <a:t>scleral</a:t>
            </a:r>
            <a:r>
              <a:rPr sz="2400" spc="-60" dirty="0">
                <a:solidFill>
                  <a:srgbClr val="404040"/>
                </a:solidFill>
                <a:latin typeface="Calibri"/>
                <a:cs typeface="Calibri"/>
              </a:rPr>
              <a:t> </a:t>
            </a:r>
            <a:r>
              <a:rPr sz="2400" spc="-10" dirty="0">
                <a:solidFill>
                  <a:srgbClr val="404040"/>
                </a:solidFill>
                <a:latin typeface="Calibri"/>
                <a:cs typeface="Calibri"/>
              </a:rPr>
              <a:t>layers</a:t>
            </a:r>
            <a:r>
              <a:rPr sz="2400" spc="-75" dirty="0">
                <a:solidFill>
                  <a:srgbClr val="404040"/>
                </a:solidFill>
                <a:latin typeface="Calibri"/>
                <a:cs typeface="Calibri"/>
              </a:rPr>
              <a:t> </a:t>
            </a:r>
            <a:r>
              <a:rPr sz="2400" dirty="0">
                <a:solidFill>
                  <a:srgbClr val="404040"/>
                </a:solidFill>
                <a:latin typeface="Calibri"/>
                <a:cs typeface="Calibri"/>
              </a:rPr>
              <a:t>without</a:t>
            </a:r>
            <a:r>
              <a:rPr sz="2400" spc="-60" dirty="0">
                <a:solidFill>
                  <a:srgbClr val="404040"/>
                </a:solidFill>
                <a:latin typeface="Calibri"/>
                <a:cs typeface="Calibri"/>
              </a:rPr>
              <a:t> </a:t>
            </a:r>
            <a:r>
              <a:rPr sz="2400" dirty="0">
                <a:solidFill>
                  <a:srgbClr val="404040"/>
                </a:solidFill>
                <a:latin typeface="Calibri"/>
                <a:cs typeface="Calibri"/>
              </a:rPr>
              <a:t>tissue</a:t>
            </a:r>
            <a:r>
              <a:rPr sz="2400" spc="-45" dirty="0">
                <a:solidFill>
                  <a:srgbClr val="404040"/>
                </a:solidFill>
                <a:latin typeface="Calibri"/>
                <a:cs typeface="Calibri"/>
              </a:rPr>
              <a:t> </a:t>
            </a:r>
            <a:r>
              <a:rPr sz="2400" spc="-10" dirty="0">
                <a:solidFill>
                  <a:srgbClr val="404040"/>
                </a:solidFill>
                <a:latin typeface="Calibri"/>
                <a:cs typeface="Calibri"/>
              </a:rPr>
              <a:t>disruption.</a:t>
            </a:r>
            <a:endParaRPr sz="2400">
              <a:latin typeface="Calibri"/>
              <a:cs typeface="Calibri"/>
            </a:endParaRPr>
          </a:p>
        </p:txBody>
      </p:sp>
      <p:sp>
        <p:nvSpPr>
          <p:cNvPr id="11" name="object 11"/>
          <p:cNvSpPr txBox="1">
            <a:spLocks noGrp="1"/>
          </p:cNvSpPr>
          <p:nvPr>
            <p:ph type="sldNum" sz="quarter" idx="7"/>
          </p:nvPr>
        </p:nvSpPr>
        <p:spPr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38100">
              <a:lnSpc>
                <a:spcPts val="1045"/>
              </a:lnSpc>
            </a:pPr>
            <a:fld id="{81D60167-4931-47E6-BA6A-407CBD079E47}" type="slidenum">
              <a:rPr spc="-25" dirty="0"/>
              <a:t>42</a:t>
            </a:fld>
            <a:endParaRPr spc="-25" dirty="0"/>
          </a:p>
        </p:txBody>
      </p:sp>
    </p:spTree>
  </p:cSld>
  <p:clrMapOvr>
    <a:masterClrMapping/>
  </p:clrMapOvr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object 2"/>
          <p:cNvGrpSpPr/>
          <p:nvPr/>
        </p:nvGrpSpPr>
        <p:grpSpPr>
          <a:xfrm>
            <a:off x="6134100" y="12699"/>
            <a:ext cx="6057900" cy="6845300"/>
            <a:chOff x="6134100" y="12699"/>
            <a:chExt cx="6057900" cy="6845300"/>
          </a:xfrm>
        </p:grpSpPr>
        <p:pic>
          <p:nvPicPr>
            <p:cNvPr id="3" name="object 3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10779336" y="6379072"/>
              <a:ext cx="831934" cy="320431"/>
            </a:xfrm>
            <a:prstGeom prst="rect">
              <a:avLst/>
            </a:prstGeom>
          </p:spPr>
        </p:pic>
        <p:pic>
          <p:nvPicPr>
            <p:cNvPr id="4" name="object 4"/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6134100" y="12699"/>
              <a:ext cx="6057900" cy="6845300"/>
            </a:xfrm>
            <a:prstGeom prst="rect">
              <a:avLst/>
            </a:prstGeom>
          </p:spPr>
        </p:pic>
        <p:pic>
          <p:nvPicPr>
            <p:cNvPr id="5" name="object 5"/>
            <p:cNvPicPr/>
            <p:nvPr/>
          </p:nvPicPr>
          <p:blipFill>
            <a:blip r:embed="rId4" cstate="print"/>
            <a:stretch>
              <a:fillRect/>
            </a:stretch>
          </p:blipFill>
          <p:spPr>
            <a:xfrm>
              <a:off x="10754867" y="6359652"/>
              <a:ext cx="880872" cy="339852"/>
            </a:xfrm>
            <a:prstGeom prst="rect">
              <a:avLst/>
            </a:prstGeom>
          </p:spPr>
        </p:pic>
        <p:pic>
          <p:nvPicPr>
            <p:cNvPr id="6" name="object 6"/>
            <p:cNvPicPr/>
            <p:nvPr/>
          </p:nvPicPr>
          <p:blipFill>
            <a:blip r:embed="rId5" cstate="print"/>
            <a:stretch>
              <a:fillRect/>
            </a:stretch>
          </p:blipFill>
          <p:spPr>
            <a:xfrm>
              <a:off x="10773155" y="6376415"/>
              <a:ext cx="1237488" cy="333756"/>
            </a:xfrm>
            <a:prstGeom prst="rect">
              <a:avLst/>
            </a:prstGeom>
          </p:spPr>
        </p:pic>
      </p:grpSp>
      <p:sp>
        <p:nvSpPr>
          <p:cNvPr id="7" name="object 7"/>
          <p:cNvSpPr txBox="1"/>
          <p:nvPr/>
        </p:nvSpPr>
        <p:spPr>
          <a:xfrm>
            <a:off x="419506" y="2417191"/>
            <a:ext cx="4399915" cy="3877945"/>
          </a:xfrm>
          <a:prstGeom prst="rect">
            <a:avLst/>
          </a:prstGeom>
        </p:spPr>
        <p:txBody>
          <a:bodyPr vert="horz" wrap="square" lIns="0" tIns="47625" rIns="0" bIns="0" rtlCol="0">
            <a:spAutoFit/>
          </a:bodyPr>
          <a:lstStyle/>
          <a:p>
            <a:pPr marL="279400" marR="92075" indent="-266700">
              <a:lnSpc>
                <a:spcPts val="2160"/>
              </a:lnSpc>
              <a:spcBef>
                <a:spcPts val="375"/>
              </a:spcBef>
              <a:buFont typeface="Arial MT"/>
              <a:buChar char="•"/>
              <a:tabLst>
                <a:tab pos="279400" algn="l"/>
              </a:tabLst>
            </a:pPr>
            <a:r>
              <a:rPr sz="2000" dirty="0">
                <a:solidFill>
                  <a:srgbClr val="404040"/>
                </a:solidFill>
                <a:latin typeface="Calibri"/>
                <a:cs typeface="Calibri"/>
              </a:rPr>
              <a:t>Grip</a:t>
            </a:r>
            <a:r>
              <a:rPr sz="2000" spc="-45" dirty="0">
                <a:solidFill>
                  <a:srgbClr val="404040"/>
                </a:solidFill>
                <a:latin typeface="Calibri"/>
                <a:cs typeface="Calibri"/>
              </a:rPr>
              <a:t> </a:t>
            </a:r>
            <a:r>
              <a:rPr sz="2000" dirty="0">
                <a:solidFill>
                  <a:srgbClr val="404040"/>
                </a:solidFill>
                <a:latin typeface="Calibri"/>
                <a:cs typeface="Calibri"/>
              </a:rPr>
              <a:t>the</a:t>
            </a:r>
            <a:r>
              <a:rPr sz="2000" spc="-40" dirty="0">
                <a:solidFill>
                  <a:srgbClr val="404040"/>
                </a:solidFill>
                <a:latin typeface="Calibri"/>
                <a:cs typeface="Calibri"/>
              </a:rPr>
              <a:t> </a:t>
            </a:r>
            <a:r>
              <a:rPr sz="2000" dirty="0">
                <a:solidFill>
                  <a:srgbClr val="404040"/>
                </a:solidFill>
                <a:latin typeface="Calibri"/>
                <a:cs typeface="Calibri"/>
              </a:rPr>
              <a:t>needle</a:t>
            </a:r>
            <a:r>
              <a:rPr sz="2000" spc="-40" dirty="0">
                <a:solidFill>
                  <a:srgbClr val="404040"/>
                </a:solidFill>
                <a:latin typeface="Calibri"/>
                <a:cs typeface="Calibri"/>
              </a:rPr>
              <a:t> </a:t>
            </a:r>
            <a:r>
              <a:rPr sz="2000" dirty="0">
                <a:solidFill>
                  <a:srgbClr val="404040"/>
                </a:solidFill>
                <a:latin typeface="Calibri"/>
                <a:cs typeface="Calibri"/>
              </a:rPr>
              <a:t>with</a:t>
            </a:r>
            <a:r>
              <a:rPr sz="2000" spc="-40" dirty="0">
                <a:solidFill>
                  <a:srgbClr val="404040"/>
                </a:solidFill>
                <a:latin typeface="Calibri"/>
                <a:cs typeface="Calibri"/>
              </a:rPr>
              <a:t> </a:t>
            </a:r>
            <a:r>
              <a:rPr sz="2000" dirty="0">
                <a:solidFill>
                  <a:srgbClr val="404040"/>
                </a:solidFill>
                <a:latin typeface="Calibri"/>
                <a:cs typeface="Calibri"/>
              </a:rPr>
              <a:t>optimal</a:t>
            </a:r>
            <a:r>
              <a:rPr sz="2000" spc="-40" dirty="0">
                <a:solidFill>
                  <a:srgbClr val="404040"/>
                </a:solidFill>
                <a:latin typeface="Calibri"/>
                <a:cs typeface="Calibri"/>
              </a:rPr>
              <a:t> </a:t>
            </a:r>
            <a:r>
              <a:rPr sz="2000" spc="-20" dirty="0">
                <a:solidFill>
                  <a:srgbClr val="404040"/>
                </a:solidFill>
                <a:latin typeface="Calibri"/>
                <a:cs typeface="Calibri"/>
              </a:rPr>
              <a:t>force </a:t>
            </a:r>
            <a:r>
              <a:rPr sz="2000" dirty="0">
                <a:solidFill>
                  <a:srgbClr val="404040"/>
                </a:solidFill>
                <a:latin typeface="Calibri"/>
                <a:cs typeface="Calibri"/>
              </a:rPr>
              <a:t>using</a:t>
            </a:r>
            <a:r>
              <a:rPr sz="2000" spc="-30" dirty="0">
                <a:solidFill>
                  <a:srgbClr val="404040"/>
                </a:solidFill>
                <a:latin typeface="Calibri"/>
                <a:cs typeface="Calibri"/>
              </a:rPr>
              <a:t> </a:t>
            </a:r>
            <a:r>
              <a:rPr sz="2000" dirty="0">
                <a:solidFill>
                  <a:srgbClr val="404040"/>
                </a:solidFill>
                <a:latin typeface="Calibri"/>
                <a:cs typeface="Calibri"/>
              </a:rPr>
              <a:t>a</a:t>
            </a:r>
            <a:r>
              <a:rPr sz="2000" spc="-45" dirty="0">
                <a:solidFill>
                  <a:srgbClr val="404040"/>
                </a:solidFill>
                <a:latin typeface="Calibri"/>
                <a:cs typeface="Calibri"/>
              </a:rPr>
              <a:t> </a:t>
            </a:r>
            <a:r>
              <a:rPr sz="2000" dirty="0">
                <a:solidFill>
                  <a:srgbClr val="404040"/>
                </a:solidFill>
                <a:latin typeface="Calibri"/>
                <a:cs typeface="Calibri"/>
              </a:rPr>
              <a:t>needle</a:t>
            </a:r>
            <a:r>
              <a:rPr sz="2000" spc="-20" dirty="0">
                <a:solidFill>
                  <a:srgbClr val="404040"/>
                </a:solidFill>
                <a:latin typeface="Calibri"/>
                <a:cs typeface="Calibri"/>
              </a:rPr>
              <a:t> </a:t>
            </a:r>
            <a:r>
              <a:rPr sz="2000" dirty="0">
                <a:solidFill>
                  <a:srgbClr val="404040"/>
                </a:solidFill>
                <a:latin typeface="Calibri"/>
                <a:cs typeface="Calibri"/>
              </a:rPr>
              <a:t>holder</a:t>
            </a:r>
            <a:r>
              <a:rPr sz="2000" spc="-45" dirty="0">
                <a:solidFill>
                  <a:srgbClr val="404040"/>
                </a:solidFill>
                <a:latin typeface="Calibri"/>
                <a:cs typeface="Calibri"/>
              </a:rPr>
              <a:t> </a:t>
            </a:r>
            <a:r>
              <a:rPr sz="2000" dirty="0">
                <a:solidFill>
                  <a:srgbClr val="404040"/>
                </a:solidFill>
                <a:latin typeface="Calibri"/>
                <a:cs typeface="Calibri"/>
              </a:rPr>
              <a:t>selected</a:t>
            </a:r>
            <a:r>
              <a:rPr sz="2000" spc="-20" dirty="0">
                <a:solidFill>
                  <a:srgbClr val="404040"/>
                </a:solidFill>
                <a:latin typeface="Calibri"/>
                <a:cs typeface="Calibri"/>
              </a:rPr>
              <a:t> </a:t>
            </a:r>
            <a:r>
              <a:rPr sz="2000" spc="-25" dirty="0">
                <a:solidFill>
                  <a:srgbClr val="404040"/>
                </a:solidFill>
                <a:latin typeface="Calibri"/>
                <a:cs typeface="Calibri"/>
              </a:rPr>
              <a:t>to </a:t>
            </a:r>
            <a:r>
              <a:rPr sz="2000" dirty="0">
                <a:solidFill>
                  <a:srgbClr val="404040"/>
                </a:solidFill>
                <a:latin typeface="Calibri"/>
                <a:cs typeface="Calibri"/>
              </a:rPr>
              <a:t>match</a:t>
            </a:r>
            <a:r>
              <a:rPr sz="2000" spc="-50" dirty="0">
                <a:solidFill>
                  <a:srgbClr val="404040"/>
                </a:solidFill>
                <a:latin typeface="Calibri"/>
                <a:cs typeface="Calibri"/>
              </a:rPr>
              <a:t> </a:t>
            </a:r>
            <a:r>
              <a:rPr sz="2000" dirty="0">
                <a:solidFill>
                  <a:srgbClr val="404040"/>
                </a:solidFill>
                <a:latin typeface="Calibri"/>
                <a:cs typeface="Calibri"/>
              </a:rPr>
              <a:t>its</a:t>
            </a:r>
            <a:r>
              <a:rPr sz="2000" spc="-45" dirty="0">
                <a:solidFill>
                  <a:srgbClr val="404040"/>
                </a:solidFill>
                <a:latin typeface="Calibri"/>
                <a:cs typeface="Calibri"/>
              </a:rPr>
              <a:t> </a:t>
            </a:r>
            <a:r>
              <a:rPr sz="2000" dirty="0">
                <a:solidFill>
                  <a:srgbClr val="404040"/>
                </a:solidFill>
                <a:latin typeface="Calibri"/>
                <a:cs typeface="Calibri"/>
              </a:rPr>
              <a:t>size</a:t>
            </a:r>
            <a:r>
              <a:rPr sz="2000" spc="-45" dirty="0">
                <a:solidFill>
                  <a:srgbClr val="404040"/>
                </a:solidFill>
                <a:latin typeface="Calibri"/>
                <a:cs typeface="Calibri"/>
              </a:rPr>
              <a:t> </a:t>
            </a:r>
            <a:r>
              <a:rPr sz="2000" dirty="0">
                <a:solidFill>
                  <a:srgbClr val="404040"/>
                </a:solidFill>
                <a:latin typeface="Calibri"/>
                <a:cs typeface="Calibri"/>
              </a:rPr>
              <a:t>and</a:t>
            </a:r>
            <a:r>
              <a:rPr sz="2000" spc="-55" dirty="0">
                <a:solidFill>
                  <a:srgbClr val="404040"/>
                </a:solidFill>
                <a:latin typeface="Calibri"/>
                <a:cs typeface="Calibri"/>
              </a:rPr>
              <a:t> </a:t>
            </a:r>
            <a:r>
              <a:rPr sz="2000" spc="-10" dirty="0">
                <a:solidFill>
                  <a:srgbClr val="404040"/>
                </a:solidFill>
                <a:latin typeface="Calibri"/>
                <a:cs typeface="Calibri"/>
              </a:rPr>
              <a:t>strength</a:t>
            </a:r>
            <a:r>
              <a:rPr sz="2000" spc="-50" dirty="0">
                <a:solidFill>
                  <a:srgbClr val="404040"/>
                </a:solidFill>
                <a:latin typeface="Calibri"/>
                <a:cs typeface="Calibri"/>
              </a:rPr>
              <a:t> </a:t>
            </a:r>
            <a:r>
              <a:rPr sz="2000" dirty="0">
                <a:solidFill>
                  <a:srgbClr val="404040"/>
                </a:solidFill>
                <a:latin typeface="Calibri"/>
                <a:cs typeface="Calibri"/>
              </a:rPr>
              <a:t>to</a:t>
            </a:r>
            <a:r>
              <a:rPr sz="2000" spc="-50" dirty="0">
                <a:solidFill>
                  <a:srgbClr val="404040"/>
                </a:solidFill>
                <a:latin typeface="Calibri"/>
                <a:cs typeface="Calibri"/>
              </a:rPr>
              <a:t> </a:t>
            </a:r>
            <a:r>
              <a:rPr sz="2000" spc="-10" dirty="0">
                <a:solidFill>
                  <a:srgbClr val="404040"/>
                </a:solidFill>
                <a:latin typeface="Calibri"/>
                <a:cs typeface="Calibri"/>
              </a:rPr>
              <a:t>avoid </a:t>
            </a:r>
            <a:r>
              <a:rPr sz="2000" dirty="0">
                <a:solidFill>
                  <a:srgbClr val="404040"/>
                </a:solidFill>
                <a:latin typeface="Calibri"/>
                <a:cs typeface="Calibri"/>
              </a:rPr>
              <a:t>damage</a:t>
            </a:r>
            <a:r>
              <a:rPr sz="2000" spc="-35" dirty="0">
                <a:solidFill>
                  <a:srgbClr val="404040"/>
                </a:solidFill>
                <a:latin typeface="Calibri"/>
                <a:cs typeface="Calibri"/>
              </a:rPr>
              <a:t> </a:t>
            </a:r>
            <a:r>
              <a:rPr sz="2000" dirty="0">
                <a:solidFill>
                  <a:srgbClr val="404040"/>
                </a:solidFill>
                <a:latin typeface="Calibri"/>
                <a:cs typeface="Calibri"/>
              </a:rPr>
              <a:t>and</a:t>
            </a:r>
            <a:r>
              <a:rPr sz="2000" spc="-25" dirty="0">
                <a:solidFill>
                  <a:srgbClr val="404040"/>
                </a:solidFill>
                <a:latin typeface="Calibri"/>
                <a:cs typeface="Calibri"/>
              </a:rPr>
              <a:t> </a:t>
            </a:r>
            <a:r>
              <a:rPr sz="2000" spc="-10" dirty="0">
                <a:solidFill>
                  <a:srgbClr val="404040"/>
                </a:solidFill>
                <a:latin typeface="Calibri"/>
                <a:cs typeface="Calibri"/>
              </a:rPr>
              <a:t>distortion</a:t>
            </a:r>
            <a:r>
              <a:rPr sz="2000" spc="-20" dirty="0">
                <a:solidFill>
                  <a:srgbClr val="404040"/>
                </a:solidFill>
                <a:latin typeface="Calibri"/>
                <a:cs typeface="Calibri"/>
              </a:rPr>
              <a:t> </a:t>
            </a:r>
            <a:r>
              <a:rPr sz="2000" dirty="0">
                <a:solidFill>
                  <a:srgbClr val="404040"/>
                </a:solidFill>
                <a:latin typeface="Calibri"/>
                <a:cs typeface="Calibri"/>
              </a:rPr>
              <a:t>of</a:t>
            </a:r>
            <a:r>
              <a:rPr sz="2000" spc="-30" dirty="0">
                <a:solidFill>
                  <a:srgbClr val="404040"/>
                </a:solidFill>
                <a:latin typeface="Calibri"/>
                <a:cs typeface="Calibri"/>
              </a:rPr>
              <a:t> </a:t>
            </a:r>
            <a:r>
              <a:rPr sz="2000" dirty="0">
                <a:solidFill>
                  <a:srgbClr val="404040"/>
                </a:solidFill>
                <a:latin typeface="Calibri"/>
                <a:cs typeface="Calibri"/>
              </a:rPr>
              <a:t>its</a:t>
            </a:r>
            <a:r>
              <a:rPr sz="2000" spc="-15" dirty="0">
                <a:solidFill>
                  <a:srgbClr val="404040"/>
                </a:solidFill>
                <a:latin typeface="Calibri"/>
                <a:cs typeface="Calibri"/>
              </a:rPr>
              <a:t> </a:t>
            </a:r>
            <a:r>
              <a:rPr sz="2000" spc="-10" dirty="0">
                <a:solidFill>
                  <a:srgbClr val="404040"/>
                </a:solidFill>
                <a:latin typeface="Calibri"/>
                <a:cs typeface="Calibri"/>
              </a:rPr>
              <a:t>curvature.</a:t>
            </a:r>
            <a:endParaRPr sz="2000">
              <a:latin typeface="Calibri"/>
              <a:cs typeface="Calibri"/>
            </a:endParaRPr>
          </a:p>
          <a:p>
            <a:pPr marL="279400" marR="370205" indent="-266700">
              <a:lnSpc>
                <a:spcPts val="2160"/>
              </a:lnSpc>
              <a:spcBef>
                <a:spcPts val="1000"/>
              </a:spcBef>
              <a:buFont typeface="Arial MT"/>
              <a:buChar char="•"/>
              <a:tabLst>
                <a:tab pos="279400" algn="l"/>
              </a:tabLst>
            </a:pPr>
            <a:r>
              <a:rPr sz="2000" dirty="0">
                <a:solidFill>
                  <a:srgbClr val="404040"/>
                </a:solidFill>
                <a:latin typeface="Calibri"/>
                <a:cs typeface="Calibri"/>
              </a:rPr>
              <a:t>Needle</a:t>
            </a:r>
            <a:r>
              <a:rPr sz="2000" spc="-55" dirty="0">
                <a:solidFill>
                  <a:srgbClr val="404040"/>
                </a:solidFill>
                <a:latin typeface="Calibri"/>
                <a:cs typeface="Calibri"/>
              </a:rPr>
              <a:t> </a:t>
            </a:r>
            <a:r>
              <a:rPr sz="2000" dirty="0">
                <a:solidFill>
                  <a:srgbClr val="404040"/>
                </a:solidFill>
                <a:latin typeface="Calibri"/>
                <a:cs typeface="Calibri"/>
              </a:rPr>
              <a:t>holders</a:t>
            </a:r>
            <a:r>
              <a:rPr sz="2000" spc="-55" dirty="0">
                <a:solidFill>
                  <a:srgbClr val="404040"/>
                </a:solidFill>
                <a:latin typeface="Calibri"/>
                <a:cs typeface="Calibri"/>
              </a:rPr>
              <a:t> </a:t>
            </a:r>
            <a:r>
              <a:rPr sz="2000" dirty="0">
                <a:solidFill>
                  <a:srgbClr val="404040"/>
                </a:solidFill>
                <a:latin typeface="Calibri"/>
                <a:cs typeface="Calibri"/>
              </a:rPr>
              <a:t>with</a:t>
            </a:r>
            <a:r>
              <a:rPr sz="2000" spc="-55" dirty="0">
                <a:solidFill>
                  <a:srgbClr val="404040"/>
                </a:solidFill>
                <a:latin typeface="Calibri"/>
                <a:cs typeface="Calibri"/>
              </a:rPr>
              <a:t> </a:t>
            </a:r>
            <a:r>
              <a:rPr sz="2000" dirty="0">
                <a:solidFill>
                  <a:srgbClr val="404040"/>
                </a:solidFill>
                <a:latin typeface="Calibri"/>
                <a:cs typeface="Calibri"/>
              </a:rPr>
              <a:t>worn,</a:t>
            </a:r>
            <a:r>
              <a:rPr sz="2000" spc="-50" dirty="0">
                <a:solidFill>
                  <a:srgbClr val="404040"/>
                </a:solidFill>
                <a:latin typeface="Calibri"/>
                <a:cs typeface="Calibri"/>
              </a:rPr>
              <a:t> </a:t>
            </a:r>
            <a:r>
              <a:rPr sz="2000" dirty="0">
                <a:solidFill>
                  <a:srgbClr val="404040"/>
                </a:solidFill>
                <a:latin typeface="Calibri"/>
                <a:cs typeface="Calibri"/>
              </a:rPr>
              <a:t>nicked</a:t>
            </a:r>
            <a:r>
              <a:rPr sz="2000" spc="-65" dirty="0">
                <a:solidFill>
                  <a:srgbClr val="404040"/>
                </a:solidFill>
                <a:latin typeface="Calibri"/>
                <a:cs typeface="Calibri"/>
              </a:rPr>
              <a:t> </a:t>
            </a:r>
            <a:r>
              <a:rPr sz="2000" spc="-25" dirty="0">
                <a:solidFill>
                  <a:srgbClr val="404040"/>
                </a:solidFill>
                <a:latin typeface="Calibri"/>
                <a:cs typeface="Calibri"/>
              </a:rPr>
              <a:t>or </a:t>
            </a:r>
            <a:r>
              <a:rPr sz="2000" spc="-10" dirty="0">
                <a:solidFill>
                  <a:srgbClr val="404040"/>
                </a:solidFill>
                <a:latin typeface="Calibri"/>
                <a:cs typeface="Calibri"/>
              </a:rPr>
              <a:t>defective</a:t>
            </a:r>
            <a:r>
              <a:rPr sz="2000" spc="-50" dirty="0">
                <a:solidFill>
                  <a:srgbClr val="404040"/>
                </a:solidFill>
                <a:latin typeface="Calibri"/>
                <a:cs typeface="Calibri"/>
              </a:rPr>
              <a:t> </a:t>
            </a:r>
            <a:r>
              <a:rPr sz="2000" dirty="0">
                <a:solidFill>
                  <a:srgbClr val="404040"/>
                </a:solidFill>
                <a:latin typeface="Calibri"/>
                <a:cs typeface="Calibri"/>
              </a:rPr>
              <a:t>jaws</a:t>
            </a:r>
            <a:r>
              <a:rPr sz="2000" spc="-60" dirty="0">
                <a:solidFill>
                  <a:srgbClr val="404040"/>
                </a:solidFill>
                <a:latin typeface="Calibri"/>
                <a:cs typeface="Calibri"/>
              </a:rPr>
              <a:t> </a:t>
            </a:r>
            <a:r>
              <a:rPr sz="2000" dirty="0">
                <a:solidFill>
                  <a:srgbClr val="404040"/>
                </a:solidFill>
                <a:latin typeface="Calibri"/>
                <a:cs typeface="Calibri"/>
              </a:rPr>
              <a:t>can</a:t>
            </a:r>
            <a:r>
              <a:rPr sz="2000" spc="-45" dirty="0">
                <a:solidFill>
                  <a:srgbClr val="404040"/>
                </a:solidFill>
                <a:latin typeface="Calibri"/>
                <a:cs typeface="Calibri"/>
              </a:rPr>
              <a:t> </a:t>
            </a:r>
            <a:r>
              <a:rPr sz="2000" dirty="0">
                <a:solidFill>
                  <a:srgbClr val="404040"/>
                </a:solidFill>
                <a:latin typeface="Calibri"/>
                <a:cs typeface="Calibri"/>
              </a:rPr>
              <a:t>cause</a:t>
            </a:r>
            <a:r>
              <a:rPr sz="2000" spc="-45" dirty="0">
                <a:solidFill>
                  <a:srgbClr val="404040"/>
                </a:solidFill>
                <a:latin typeface="Calibri"/>
                <a:cs typeface="Calibri"/>
              </a:rPr>
              <a:t> </a:t>
            </a:r>
            <a:r>
              <a:rPr sz="2000" spc="-10" dirty="0">
                <a:solidFill>
                  <a:srgbClr val="404040"/>
                </a:solidFill>
                <a:latin typeface="Calibri"/>
                <a:cs typeface="Calibri"/>
              </a:rPr>
              <a:t>needle instability</a:t>
            </a:r>
            <a:r>
              <a:rPr sz="2000" spc="-15" dirty="0">
                <a:solidFill>
                  <a:srgbClr val="404040"/>
                </a:solidFill>
                <a:latin typeface="Calibri"/>
                <a:cs typeface="Calibri"/>
              </a:rPr>
              <a:t> </a:t>
            </a:r>
            <a:r>
              <a:rPr sz="2000" dirty="0">
                <a:solidFill>
                  <a:srgbClr val="404040"/>
                </a:solidFill>
                <a:latin typeface="Calibri"/>
                <a:cs typeface="Calibri"/>
              </a:rPr>
              <a:t>and</a:t>
            </a:r>
            <a:r>
              <a:rPr sz="2000" spc="-30" dirty="0">
                <a:solidFill>
                  <a:srgbClr val="404040"/>
                </a:solidFill>
                <a:latin typeface="Calibri"/>
                <a:cs typeface="Calibri"/>
              </a:rPr>
              <a:t> </a:t>
            </a:r>
            <a:r>
              <a:rPr sz="2000" spc="-10" dirty="0">
                <a:solidFill>
                  <a:srgbClr val="404040"/>
                </a:solidFill>
                <a:latin typeface="Calibri"/>
                <a:cs typeface="Calibri"/>
              </a:rPr>
              <a:t>subsequent</a:t>
            </a:r>
            <a:r>
              <a:rPr sz="2000" spc="-20" dirty="0">
                <a:solidFill>
                  <a:srgbClr val="404040"/>
                </a:solidFill>
                <a:latin typeface="Calibri"/>
                <a:cs typeface="Calibri"/>
              </a:rPr>
              <a:t> </a:t>
            </a:r>
            <a:r>
              <a:rPr sz="2000" spc="-10" dirty="0">
                <a:solidFill>
                  <a:srgbClr val="404040"/>
                </a:solidFill>
                <a:latin typeface="Calibri"/>
                <a:cs typeface="Calibri"/>
              </a:rPr>
              <a:t>tissue trauma.</a:t>
            </a:r>
            <a:endParaRPr sz="2000">
              <a:latin typeface="Calibri"/>
              <a:cs typeface="Calibri"/>
            </a:endParaRPr>
          </a:p>
          <a:p>
            <a:pPr marL="279400" marR="5080" indent="-266700">
              <a:lnSpc>
                <a:spcPct val="90000"/>
              </a:lnSpc>
              <a:spcBef>
                <a:spcPts val="975"/>
              </a:spcBef>
              <a:buFont typeface="Arial MT"/>
              <a:buChar char="•"/>
              <a:tabLst>
                <a:tab pos="279400" algn="l"/>
              </a:tabLst>
            </a:pPr>
            <a:r>
              <a:rPr sz="2000" dirty="0">
                <a:solidFill>
                  <a:srgbClr val="404040"/>
                </a:solidFill>
                <a:latin typeface="Calibri"/>
                <a:cs typeface="Calibri"/>
              </a:rPr>
              <a:t>Do</a:t>
            </a:r>
            <a:r>
              <a:rPr sz="2000" spc="-45" dirty="0">
                <a:solidFill>
                  <a:srgbClr val="404040"/>
                </a:solidFill>
                <a:latin typeface="Calibri"/>
                <a:cs typeface="Calibri"/>
              </a:rPr>
              <a:t> </a:t>
            </a:r>
            <a:r>
              <a:rPr sz="2000" dirty="0">
                <a:solidFill>
                  <a:srgbClr val="404040"/>
                </a:solidFill>
                <a:latin typeface="Calibri"/>
                <a:cs typeface="Calibri"/>
              </a:rPr>
              <a:t>not</a:t>
            </a:r>
            <a:r>
              <a:rPr sz="2000" spc="-25" dirty="0">
                <a:solidFill>
                  <a:srgbClr val="404040"/>
                </a:solidFill>
                <a:latin typeface="Calibri"/>
                <a:cs typeface="Calibri"/>
              </a:rPr>
              <a:t> </a:t>
            </a:r>
            <a:r>
              <a:rPr sz="2000" dirty="0">
                <a:solidFill>
                  <a:srgbClr val="404040"/>
                </a:solidFill>
                <a:latin typeface="Calibri"/>
                <a:cs typeface="Calibri"/>
              </a:rPr>
              <a:t>grip</a:t>
            </a:r>
            <a:r>
              <a:rPr sz="2000" spc="-30" dirty="0">
                <a:solidFill>
                  <a:srgbClr val="404040"/>
                </a:solidFill>
                <a:latin typeface="Calibri"/>
                <a:cs typeface="Calibri"/>
              </a:rPr>
              <a:t> </a:t>
            </a:r>
            <a:r>
              <a:rPr sz="2000" dirty="0">
                <a:solidFill>
                  <a:srgbClr val="404040"/>
                </a:solidFill>
                <a:latin typeface="Calibri"/>
                <a:cs typeface="Calibri"/>
              </a:rPr>
              <a:t>the</a:t>
            </a:r>
            <a:r>
              <a:rPr sz="2000" spc="-35" dirty="0">
                <a:solidFill>
                  <a:srgbClr val="404040"/>
                </a:solidFill>
                <a:latin typeface="Calibri"/>
                <a:cs typeface="Calibri"/>
              </a:rPr>
              <a:t> </a:t>
            </a:r>
            <a:r>
              <a:rPr sz="2000" dirty="0">
                <a:solidFill>
                  <a:srgbClr val="404040"/>
                </a:solidFill>
                <a:latin typeface="Calibri"/>
                <a:cs typeface="Calibri"/>
              </a:rPr>
              <a:t>needle</a:t>
            </a:r>
            <a:r>
              <a:rPr sz="2000" spc="-30" dirty="0">
                <a:solidFill>
                  <a:srgbClr val="404040"/>
                </a:solidFill>
                <a:latin typeface="Calibri"/>
                <a:cs typeface="Calibri"/>
              </a:rPr>
              <a:t> </a:t>
            </a:r>
            <a:r>
              <a:rPr sz="2000" dirty="0">
                <a:solidFill>
                  <a:srgbClr val="404040"/>
                </a:solidFill>
                <a:latin typeface="Calibri"/>
                <a:cs typeface="Calibri"/>
              </a:rPr>
              <a:t>at</a:t>
            </a:r>
            <a:r>
              <a:rPr sz="2000" spc="-15" dirty="0">
                <a:solidFill>
                  <a:srgbClr val="404040"/>
                </a:solidFill>
                <a:latin typeface="Calibri"/>
                <a:cs typeface="Calibri"/>
              </a:rPr>
              <a:t> </a:t>
            </a:r>
            <a:r>
              <a:rPr sz="2000" dirty="0">
                <a:solidFill>
                  <a:srgbClr val="404040"/>
                </a:solidFill>
                <a:latin typeface="Calibri"/>
                <a:cs typeface="Calibri"/>
              </a:rPr>
              <a:t>its</a:t>
            </a:r>
            <a:r>
              <a:rPr sz="2000" spc="-20" dirty="0">
                <a:solidFill>
                  <a:srgbClr val="404040"/>
                </a:solidFill>
                <a:latin typeface="Calibri"/>
                <a:cs typeface="Calibri"/>
              </a:rPr>
              <a:t> </a:t>
            </a:r>
            <a:r>
              <a:rPr sz="2000" dirty="0">
                <a:solidFill>
                  <a:srgbClr val="404040"/>
                </a:solidFill>
                <a:latin typeface="Calibri"/>
                <a:cs typeface="Calibri"/>
              </a:rPr>
              <a:t>tip</a:t>
            </a:r>
            <a:r>
              <a:rPr sz="2000" spc="-25" dirty="0">
                <a:solidFill>
                  <a:srgbClr val="404040"/>
                </a:solidFill>
                <a:latin typeface="Calibri"/>
                <a:cs typeface="Calibri"/>
              </a:rPr>
              <a:t> </a:t>
            </a:r>
            <a:r>
              <a:rPr sz="2000" dirty="0">
                <a:solidFill>
                  <a:srgbClr val="404040"/>
                </a:solidFill>
                <a:latin typeface="Calibri"/>
                <a:cs typeface="Calibri"/>
              </a:rPr>
              <a:t>to</a:t>
            </a:r>
            <a:r>
              <a:rPr sz="2000" spc="-35" dirty="0">
                <a:solidFill>
                  <a:srgbClr val="404040"/>
                </a:solidFill>
                <a:latin typeface="Calibri"/>
                <a:cs typeface="Calibri"/>
              </a:rPr>
              <a:t> </a:t>
            </a:r>
            <a:r>
              <a:rPr sz="2000" spc="-10" dirty="0">
                <a:solidFill>
                  <a:srgbClr val="404040"/>
                </a:solidFill>
                <a:latin typeface="Calibri"/>
                <a:cs typeface="Calibri"/>
              </a:rPr>
              <a:t>avoid </a:t>
            </a:r>
            <a:r>
              <a:rPr sz="2000" dirty="0">
                <a:solidFill>
                  <a:srgbClr val="404040"/>
                </a:solidFill>
                <a:latin typeface="Calibri"/>
                <a:cs typeface="Calibri"/>
              </a:rPr>
              <a:t>bluntness,</a:t>
            </a:r>
            <a:r>
              <a:rPr sz="2000" spc="-40" dirty="0">
                <a:solidFill>
                  <a:srgbClr val="404040"/>
                </a:solidFill>
                <a:latin typeface="Calibri"/>
                <a:cs typeface="Calibri"/>
              </a:rPr>
              <a:t> </a:t>
            </a:r>
            <a:r>
              <a:rPr sz="2000" dirty="0">
                <a:solidFill>
                  <a:srgbClr val="404040"/>
                </a:solidFill>
                <a:latin typeface="Calibri"/>
                <a:cs typeface="Calibri"/>
              </a:rPr>
              <a:t>or</a:t>
            </a:r>
            <a:r>
              <a:rPr sz="2000" spc="-45" dirty="0">
                <a:solidFill>
                  <a:srgbClr val="404040"/>
                </a:solidFill>
                <a:latin typeface="Calibri"/>
                <a:cs typeface="Calibri"/>
              </a:rPr>
              <a:t> </a:t>
            </a:r>
            <a:r>
              <a:rPr sz="2000" dirty="0">
                <a:solidFill>
                  <a:srgbClr val="404040"/>
                </a:solidFill>
                <a:latin typeface="Calibri"/>
                <a:cs typeface="Calibri"/>
              </a:rPr>
              <a:t>at</a:t>
            </a:r>
            <a:r>
              <a:rPr sz="2000" spc="-30" dirty="0">
                <a:solidFill>
                  <a:srgbClr val="404040"/>
                </a:solidFill>
                <a:latin typeface="Calibri"/>
                <a:cs typeface="Calibri"/>
              </a:rPr>
              <a:t> </a:t>
            </a:r>
            <a:r>
              <a:rPr sz="2000" dirty="0">
                <a:solidFill>
                  <a:srgbClr val="404040"/>
                </a:solidFill>
                <a:latin typeface="Calibri"/>
                <a:cs typeface="Calibri"/>
              </a:rPr>
              <a:t>its</a:t>
            </a:r>
            <a:r>
              <a:rPr sz="2000" spc="-35" dirty="0">
                <a:solidFill>
                  <a:srgbClr val="404040"/>
                </a:solidFill>
                <a:latin typeface="Calibri"/>
                <a:cs typeface="Calibri"/>
              </a:rPr>
              <a:t> </a:t>
            </a:r>
            <a:r>
              <a:rPr sz="2000" dirty="0">
                <a:solidFill>
                  <a:srgbClr val="404040"/>
                </a:solidFill>
                <a:latin typeface="Calibri"/>
                <a:cs typeface="Calibri"/>
              </a:rPr>
              <a:t>butt</a:t>
            </a:r>
            <a:r>
              <a:rPr sz="2000" spc="-55" dirty="0">
                <a:solidFill>
                  <a:srgbClr val="404040"/>
                </a:solidFill>
                <a:latin typeface="Calibri"/>
                <a:cs typeface="Calibri"/>
              </a:rPr>
              <a:t> </a:t>
            </a:r>
            <a:r>
              <a:rPr sz="2000" dirty="0">
                <a:solidFill>
                  <a:srgbClr val="404040"/>
                </a:solidFill>
                <a:latin typeface="Calibri"/>
                <a:cs typeface="Calibri"/>
              </a:rPr>
              <a:t>to</a:t>
            </a:r>
            <a:r>
              <a:rPr sz="2000" spc="-35" dirty="0">
                <a:solidFill>
                  <a:srgbClr val="404040"/>
                </a:solidFill>
                <a:latin typeface="Calibri"/>
                <a:cs typeface="Calibri"/>
              </a:rPr>
              <a:t> </a:t>
            </a:r>
            <a:r>
              <a:rPr sz="2000" spc="-10" dirty="0">
                <a:solidFill>
                  <a:srgbClr val="404040"/>
                </a:solidFill>
                <a:latin typeface="Calibri"/>
                <a:cs typeface="Calibri"/>
              </a:rPr>
              <a:t>avoid </a:t>
            </a:r>
            <a:r>
              <a:rPr sz="2000" spc="-20" dirty="0">
                <a:solidFill>
                  <a:srgbClr val="404040"/>
                </a:solidFill>
                <a:latin typeface="Calibri"/>
                <a:cs typeface="Calibri"/>
              </a:rPr>
              <a:t>instability. </a:t>
            </a:r>
            <a:r>
              <a:rPr sz="2000" dirty="0">
                <a:solidFill>
                  <a:srgbClr val="404040"/>
                </a:solidFill>
                <a:latin typeface="Calibri"/>
                <a:cs typeface="Calibri"/>
              </a:rPr>
              <a:t>It</a:t>
            </a:r>
            <a:r>
              <a:rPr sz="2000" spc="-40" dirty="0">
                <a:solidFill>
                  <a:srgbClr val="404040"/>
                </a:solidFill>
                <a:latin typeface="Calibri"/>
                <a:cs typeface="Calibri"/>
              </a:rPr>
              <a:t> </a:t>
            </a:r>
            <a:r>
              <a:rPr sz="2000" dirty="0">
                <a:solidFill>
                  <a:srgbClr val="404040"/>
                </a:solidFill>
                <a:latin typeface="Calibri"/>
                <a:cs typeface="Calibri"/>
              </a:rPr>
              <a:t>is</a:t>
            </a:r>
            <a:r>
              <a:rPr sz="2000" spc="-25" dirty="0">
                <a:solidFill>
                  <a:srgbClr val="404040"/>
                </a:solidFill>
                <a:latin typeface="Calibri"/>
                <a:cs typeface="Calibri"/>
              </a:rPr>
              <a:t> </a:t>
            </a:r>
            <a:r>
              <a:rPr sz="2000" dirty="0">
                <a:solidFill>
                  <a:srgbClr val="404040"/>
                </a:solidFill>
                <a:latin typeface="Calibri"/>
                <a:cs typeface="Calibri"/>
              </a:rPr>
              <a:t>best</a:t>
            </a:r>
            <a:r>
              <a:rPr sz="2000" spc="-30" dirty="0">
                <a:solidFill>
                  <a:srgbClr val="404040"/>
                </a:solidFill>
                <a:latin typeface="Calibri"/>
                <a:cs typeface="Calibri"/>
              </a:rPr>
              <a:t> </a:t>
            </a:r>
            <a:r>
              <a:rPr sz="2000" dirty="0">
                <a:solidFill>
                  <a:srgbClr val="404040"/>
                </a:solidFill>
                <a:latin typeface="Calibri"/>
                <a:cs typeface="Calibri"/>
              </a:rPr>
              <a:t>to</a:t>
            </a:r>
            <a:r>
              <a:rPr sz="2000" spc="-30" dirty="0">
                <a:solidFill>
                  <a:srgbClr val="404040"/>
                </a:solidFill>
                <a:latin typeface="Calibri"/>
                <a:cs typeface="Calibri"/>
              </a:rPr>
              <a:t> </a:t>
            </a:r>
            <a:r>
              <a:rPr sz="2000" dirty="0">
                <a:solidFill>
                  <a:srgbClr val="404040"/>
                </a:solidFill>
                <a:latin typeface="Calibri"/>
                <a:cs typeface="Calibri"/>
              </a:rPr>
              <a:t>place</a:t>
            </a:r>
            <a:r>
              <a:rPr sz="2000" spc="-25" dirty="0">
                <a:solidFill>
                  <a:srgbClr val="404040"/>
                </a:solidFill>
                <a:latin typeface="Calibri"/>
                <a:cs typeface="Calibri"/>
              </a:rPr>
              <a:t> </a:t>
            </a:r>
            <a:r>
              <a:rPr sz="2000" dirty="0">
                <a:solidFill>
                  <a:srgbClr val="404040"/>
                </a:solidFill>
                <a:latin typeface="Calibri"/>
                <a:cs typeface="Calibri"/>
              </a:rPr>
              <a:t>your</a:t>
            </a:r>
            <a:r>
              <a:rPr sz="2000" spc="-50" dirty="0">
                <a:solidFill>
                  <a:srgbClr val="404040"/>
                </a:solidFill>
                <a:latin typeface="Calibri"/>
                <a:cs typeface="Calibri"/>
              </a:rPr>
              <a:t> </a:t>
            </a:r>
            <a:r>
              <a:rPr sz="2000" spc="-20" dirty="0">
                <a:solidFill>
                  <a:srgbClr val="404040"/>
                </a:solidFill>
                <a:latin typeface="Calibri"/>
                <a:cs typeface="Calibri"/>
              </a:rPr>
              <a:t>grip </a:t>
            </a:r>
            <a:r>
              <a:rPr sz="2000" spc="-10" dirty="0">
                <a:solidFill>
                  <a:srgbClr val="404040"/>
                </a:solidFill>
                <a:latin typeface="Calibri"/>
                <a:cs typeface="Calibri"/>
              </a:rPr>
              <a:t>one-</a:t>
            </a:r>
            <a:r>
              <a:rPr sz="2000" dirty="0">
                <a:solidFill>
                  <a:srgbClr val="404040"/>
                </a:solidFill>
                <a:latin typeface="Calibri"/>
                <a:cs typeface="Calibri"/>
              </a:rPr>
              <a:t>third</a:t>
            </a:r>
            <a:r>
              <a:rPr sz="2000" spc="-40" dirty="0">
                <a:solidFill>
                  <a:srgbClr val="404040"/>
                </a:solidFill>
                <a:latin typeface="Calibri"/>
                <a:cs typeface="Calibri"/>
              </a:rPr>
              <a:t> </a:t>
            </a:r>
            <a:r>
              <a:rPr sz="2000" dirty="0">
                <a:solidFill>
                  <a:srgbClr val="404040"/>
                </a:solidFill>
                <a:latin typeface="Calibri"/>
                <a:cs typeface="Calibri"/>
              </a:rPr>
              <a:t>the</a:t>
            </a:r>
            <a:r>
              <a:rPr sz="2000" spc="-50" dirty="0">
                <a:solidFill>
                  <a:srgbClr val="404040"/>
                </a:solidFill>
                <a:latin typeface="Calibri"/>
                <a:cs typeface="Calibri"/>
              </a:rPr>
              <a:t> </a:t>
            </a:r>
            <a:r>
              <a:rPr sz="2000" dirty="0">
                <a:solidFill>
                  <a:srgbClr val="404040"/>
                </a:solidFill>
                <a:latin typeface="Calibri"/>
                <a:cs typeface="Calibri"/>
              </a:rPr>
              <a:t>length</a:t>
            </a:r>
            <a:r>
              <a:rPr sz="2000" spc="-35" dirty="0">
                <a:solidFill>
                  <a:srgbClr val="404040"/>
                </a:solidFill>
                <a:latin typeface="Calibri"/>
                <a:cs typeface="Calibri"/>
              </a:rPr>
              <a:t> </a:t>
            </a:r>
            <a:r>
              <a:rPr sz="2000" dirty="0">
                <a:solidFill>
                  <a:srgbClr val="404040"/>
                </a:solidFill>
                <a:latin typeface="Calibri"/>
                <a:cs typeface="Calibri"/>
              </a:rPr>
              <a:t>of</a:t>
            </a:r>
            <a:r>
              <a:rPr sz="2000" spc="-45" dirty="0">
                <a:solidFill>
                  <a:srgbClr val="404040"/>
                </a:solidFill>
                <a:latin typeface="Calibri"/>
                <a:cs typeface="Calibri"/>
              </a:rPr>
              <a:t> </a:t>
            </a:r>
            <a:r>
              <a:rPr sz="2000" dirty="0">
                <a:solidFill>
                  <a:srgbClr val="404040"/>
                </a:solidFill>
                <a:latin typeface="Calibri"/>
                <a:cs typeface="Calibri"/>
              </a:rPr>
              <a:t>the</a:t>
            </a:r>
            <a:r>
              <a:rPr sz="2000" spc="-40" dirty="0">
                <a:solidFill>
                  <a:srgbClr val="404040"/>
                </a:solidFill>
                <a:latin typeface="Calibri"/>
                <a:cs typeface="Calibri"/>
              </a:rPr>
              <a:t> </a:t>
            </a:r>
            <a:r>
              <a:rPr sz="2000" dirty="0">
                <a:solidFill>
                  <a:srgbClr val="404040"/>
                </a:solidFill>
                <a:latin typeface="Calibri"/>
                <a:cs typeface="Calibri"/>
              </a:rPr>
              <a:t>needle</a:t>
            </a:r>
            <a:r>
              <a:rPr sz="2000" spc="-40" dirty="0">
                <a:solidFill>
                  <a:srgbClr val="404040"/>
                </a:solidFill>
                <a:latin typeface="Calibri"/>
                <a:cs typeface="Calibri"/>
              </a:rPr>
              <a:t> </a:t>
            </a:r>
            <a:r>
              <a:rPr sz="2000" spc="-20" dirty="0">
                <a:solidFill>
                  <a:srgbClr val="404040"/>
                </a:solidFill>
                <a:latin typeface="Calibri"/>
                <a:cs typeface="Calibri"/>
              </a:rPr>
              <a:t>from </a:t>
            </a:r>
            <a:r>
              <a:rPr sz="2000" dirty="0">
                <a:solidFill>
                  <a:srgbClr val="404040"/>
                </a:solidFill>
                <a:latin typeface="Calibri"/>
                <a:cs typeface="Calibri"/>
              </a:rPr>
              <a:t>the</a:t>
            </a:r>
            <a:r>
              <a:rPr sz="2000" spc="-30" dirty="0">
                <a:solidFill>
                  <a:srgbClr val="404040"/>
                </a:solidFill>
                <a:latin typeface="Calibri"/>
                <a:cs typeface="Calibri"/>
              </a:rPr>
              <a:t> </a:t>
            </a:r>
            <a:r>
              <a:rPr sz="2000" spc="-10" dirty="0">
                <a:solidFill>
                  <a:srgbClr val="404040"/>
                </a:solidFill>
                <a:latin typeface="Calibri"/>
                <a:cs typeface="Calibri"/>
              </a:rPr>
              <a:t>butt.</a:t>
            </a:r>
            <a:endParaRPr sz="2000">
              <a:latin typeface="Calibri"/>
              <a:cs typeface="Calibri"/>
            </a:endParaRPr>
          </a:p>
        </p:txBody>
      </p:sp>
      <p:grpSp>
        <p:nvGrpSpPr>
          <p:cNvPr id="8" name="object 8"/>
          <p:cNvGrpSpPr/>
          <p:nvPr/>
        </p:nvGrpSpPr>
        <p:grpSpPr>
          <a:xfrm>
            <a:off x="4564474" y="207145"/>
            <a:ext cx="7452359" cy="6466840"/>
            <a:chOff x="4564474" y="207145"/>
            <a:chExt cx="7452359" cy="6466840"/>
          </a:xfrm>
        </p:grpSpPr>
        <p:sp>
          <p:nvSpPr>
            <p:cNvPr id="9" name="object 9"/>
            <p:cNvSpPr/>
            <p:nvPr/>
          </p:nvSpPr>
          <p:spPr>
            <a:xfrm>
              <a:off x="11728704" y="6385560"/>
              <a:ext cx="288290" cy="288290"/>
            </a:xfrm>
            <a:custGeom>
              <a:avLst/>
              <a:gdLst/>
              <a:ahLst/>
              <a:cxnLst/>
              <a:rect l="l" t="t" r="r" b="b"/>
              <a:pathLst>
                <a:path w="288290" h="288290">
                  <a:moveTo>
                    <a:pt x="144018" y="0"/>
                  </a:moveTo>
                  <a:lnTo>
                    <a:pt x="98511" y="7342"/>
                  </a:lnTo>
                  <a:lnTo>
                    <a:pt x="58978" y="27786"/>
                  </a:lnTo>
                  <a:lnTo>
                    <a:pt x="27797" y="58962"/>
                  </a:lnTo>
                  <a:lnTo>
                    <a:pt x="7345" y="98496"/>
                  </a:lnTo>
                  <a:lnTo>
                    <a:pt x="0" y="144017"/>
                  </a:lnTo>
                  <a:lnTo>
                    <a:pt x="7345" y="189539"/>
                  </a:lnTo>
                  <a:lnTo>
                    <a:pt x="27797" y="229073"/>
                  </a:lnTo>
                  <a:lnTo>
                    <a:pt x="58978" y="260249"/>
                  </a:lnTo>
                  <a:lnTo>
                    <a:pt x="98511" y="280693"/>
                  </a:lnTo>
                  <a:lnTo>
                    <a:pt x="144018" y="288035"/>
                  </a:lnTo>
                  <a:lnTo>
                    <a:pt x="189524" y="280693"/>
                  </a:lnTo>
                  <a:lnTo>
                    <a:pt x="229057" y="260249"/>
                  </a:lnTo>
                  <a:lnTo>
                    <a:pt x="260238" y="229073"/>
                  </a:lnTo>
                  <a:lnTo>
                    <a:pt x="280690" y="189539"/>
                  </a:lnTo>
                  <a:lnTo>
                    <a:pt x="288036" y="144017"/>
                  </a:lnTo>
                  <a:lnTo>
                    <a:pt x="280690" y="98496"/>
                  </a:lnTo>
                  <a:lnTo>
                    <a:pt x="260238" y="58962"/>
                  </a:lnTo>
                  <a:lnTo>
                    <a:pt x="229057" y="27786"/>
                  </a:lnTo>
                  <a:lnTo>
                    <a:pt x="189524" y="7342"/>
                  </a:lnTo>
                  <a:lnTo>
                    <a:pt x="144018" y="0"/>
                  </a:lnTo>
                  <a:close/>
                </a:path>
              </a:pathLst>
            </a:custGeom>
            <a:solidFill>
              <a:srgbClr val="0000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10" name="object 10"/>
            <p:cNvPicPr/>
            <p:nvPr/>
          </p:nvPicPr>
          <p:blipFill>
            <a:blip r:embed="rId6" cstate="print"/>
            <a:stretch>
              <a:fillRect/>
            </a:stretch>
          </p:blipFill>
          <p:spPr>
            <a:xfrm>
              <a:off x="4564474" y="207145"/>
              <a:ext cx="3474625" cy="3543300"/>
            </a:xfrm>
            <a:prstGeom prst="rect">
              <a:avLst/>
            </a:prstGeom>
          </p:spPr>
        </p:pic>
        <p:pic>
          <p:nvPicPr>
            <p:cNvPr id="11" name="object 11"/>
            <p:cNvPicPr/>
            <p:nvPr/>
          </p:nvPicPr>
          <p:blipFill>
            <a:blip r:embed="rId7" cstate="print"/>
            <a:stretch>
              <a:fillRect/>
            </a:stretch>
          </p:blipFill>
          <p:spPr>
            <a:xfrm>
              <a:off x="4564474" y="207145"/>
              <a:ext cx="3474625" cy="3543300"/>
            </a:xfrm>
            <a:prstGeom prst="rect">
              <a:avLst/>
            </a:prstGeom>
          </p:spPr>
        </p:pic>
      </p:grpSp>
      <p:sp>
        <p:nvSpPr>
          <p:cNvPr id="12" name="object 12"/>
          <p:cNvSpPr txBox="1">
            <a:spLocks noGrp="1"/>
          </p:cNvSpPr>
          <p:nvPr>
            <p:ph type="title"/>
          </p:nvPr>
        </p:nvSpPr>
        <p:spPr>
          <a:xfrm>
            <a:off x="8201406" y="2411095"/>
            <a:ext cx="3554095" cy="1068070"/>
          </a:xfrm>
          <a:prstGeom prst="rect">
            <a:avLst/>
          </a:prstGeom>
        </p:spPr>
        <p:txBody>
          <a:bodyPr vert="horz" wrap="square" lIns="0" tIns="74295" rIns="0" bIns="0" rtlCol="0">
            <a:spAutoFit/>
          </a:bodyPr>
          <a:lstStyle/>
          <a:p>
            <a:pPr marL="12700" marR="5080" indent="1757045">
              <a:lnSpc>
                <a:spcPts val="3890"/>
              </a:lnSpc>
              <a:spcBef>
                <a:spcPts val="585"/>
              </a:spcBef>
            </a:pPr>
            <a:r>
              <a:rPr sz="3600" spc="-150" dirty="0">
                <a:solidFill>
                  <a:srgbClr val="FFFFFF"/>
                </a:solidFill>
              </a:rPr>
              <a:t>CLINICAL </a:t>
            </a:r>
            <a:r>
              <a:rPr sz="3600" spc="-165" dirty="0">
                <a:solidFill>
                  <a:srgbClr val="FFFFFF"/>
                </a:solidFill>
              </a:rPr>
              <a:t>CONSIDERATIONS</a:t>
            </a:r>
            <a:endParaRPr sz="3600"/>
          </a:p>
        </p:txBody>
      </p:sp>
      <p:sp>
        <p:nvSpPr>
          <p:cNvPr id="14" name="object 14"/>
          <p:cNvSpPr txBox="1">
            <a:spLocks noGrp="1"/>
          </p:cNvSpPr>
          <p:nvPr>
            <p:ph type="sldNum" sz="quarter" idx="7"/>
          </p:nvPr>
        </p:nvSpPr>
        <p:spPr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38100">
              <a:lnSpc>
                <a:spcPts val="1045"/>
              </a:lnSpc>
            </a:pPr>
            <a:fld id="{81D60167-4931-47E6-BA6A-407CBD079E47}" type="slidenum">
              <a:rPr spc="-25" dirty="0"/>
              <a:t>43</a:t>
            </a:fld>
            <a:endParaRPr spc="-25" dirty="0"/>
          </a:p>
        </p:txBody>
      </p:sp>
      <p:sp>
        <p:nvSpPr>
          <p:cNvPr id="13" name="object 13"/>
          <p:cNvSpPr txBox="1"/>
          <p:nvPr/>
        </p:nvSpPr>
        <p:spPr>
          <a:xfrm>
            <a:off x="9329419" y="3639692"/>
            <a:ext cx="2404745" cy="39116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2400" dirty="0">
                <a:solidFill>
                  <a:srgbClr val="FFFFFF"/>
                </a:solidFill>
                <a:latin typeface="Calibri"/>
                <a:cs typeface="Calibri"/>
              </a:rPr>
              <a:t>Using</a:t>
            </a:r>
            <a:r>
              <a:rPr sz="2400" spc="-65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2400" spc="-25" dirty="0">
                <a:solidFill>
                  <a:srgbClr val="FFFFFF"/>
                </a:solidFill>
                <a:latin typeface="Calibri"/>
                <a:cs typeface="Calibri"/>
              </a:rPr>
              <a:t>Your</a:t>
            </a:r>
            <a:r>
              <a:rPr sz="2400" spc="-55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2400" spc="-10" dirty="0">
                <a:solidFill>
                  <a:srgbClr val="FFFFFF"/>
                </a:solidFill>
                <a:latin typeface="Calibri"/>
                <a:cs typeface="Calibri"/>
              </a:rPr>
              <a:t>Needles</a:t>
            </a:r>
            <a:endParaRPr sz="2400">
              <a:latin typeface="Calibri"/>
              <a:cs typeface="Calibri"/>
            </a:endParaRPr>
          </a:p>
        </p:txBody>
      </p:sp>
    </p:spTree>
  </p:cSld>
  <p:clrMapOvr>
    <a:masterClrMapping/>
  </p:clrMapOvr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pc="-175" dirty="0"/>
              <a:t>PACKAGING</a:t>
            </a:r>
          </a:p>
        </p:txBody>
      </p:sp>
      <p:pic>
        <p:nvPicPr>
          <p:cNvPr id="3" name="object 3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833627" y="899160"/>
            <a:ext cx="10524744" cy="5396484"/>
          </a:xfrm>
          <a:prstGeom prst="rect">
            <a:avLst/>
          </a:prstGeom>
        </p:spPr>
      </p:pic>
      <p:sp>
        <p:nvSpPr>
          <p:cNvPr id="4" name="object 4"/>
          <p:cNvSpPr txBox="1">
            <a:spLocks noGrp="1"/>
          </p:cNvSpPr>
          <p:nvPr>
            <p:ph type="sldNum" sz="quarter" idx="7"/>
          </p:nvPr>
        </p:nvSpPr>
        <p:spPr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38100">
              <a:lnSpc>
                <a:spcPts val="1045"/>
              </a:lnSpc>
            </a:pPr>
            <a:fld id="{81D60167-4931-47E6-BA6A-407CBD079E47}" type="slidenum">
              <a:rPr spc="-25" dirty="0"/>
              <a:t>44</a:t>
            </a:fld>
            <a:endParaRPr spc="-25" dirty="0"/>
          </a:p>
        </p:txBody>
      </p:sp>
    </p:spTree>
  </p:cSld>
  <p:clrMapOvr>
    <a:masterClrMapping/>
  </p:clrMapOvr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object 2"/>
          <p:cNvGrpSpPr/>
          <p:nvPr/>
        </p:nvGrpSpPr>
        <p:grpSpPr>
          <a:xfrm>
            <a:off x="0" y="1"/>
            <a:ext cx="12192000" cy="6858000"/>
            <a:chOff x="0" y="1"/>
            <a:chExt cx="12192000" cy="6858000"/>
          </a:xfrm>
        </p:grpSpPr>
        <p:pic>
          <p:nvPicPr>
            <p:cNvPr id="3" name="object 3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3928896" y="12699"/>
              <a:ext cx="8263103" cy="6845300"/>
            </a:xfrm>
            <a:prstGeom prst="rect">
              <a:avLst/>
            </a:prstGeom>
          </p:spPr>
        </p:pic>
        <p:pic>
          <p:nvPicPr>
            <p:cNvPr id="4" name="object 4"/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0" y="1"/>
              <a:ext cx="6343776" cy="6858000"/>
            </a:xfrm>
            <a:prstGeom prst="rect">
              <a:avLst/>
            </a:prstGeom>
          </p:spPr>
        </p:pic>
        <p:pic>
          <p:nvPicPr>
            <p:cNvPr id="5" name="object 5"/>
            <p:cNvPicPr/>
            <p:nvPr/>
          </p:nvPicPr>
          <p:blipFill>
            <a:blip r:embed="rId4" cstate="print"/>
            <a:stretch>
              <a:fillRect/>
            </a:stretch>
          </p:blipFill>
          <p:spPr>
            <a:xfrm>
              <a:off x="10754867" y="6359652"/>
              <a:ext cx="880872" cy="339852"/>
            </a:xfrm>
            <a:prstGeom prst="rect">
              <a:avLst/>
            </a:prstGeom>
          </p:spPr>
        </p:pic>
        <p:pic>
          <p:nvPicPr>
            <p:cNvPr id="6" name="object 6"/>
            <p:cNvPicPr/>
            <p:nvPr/>
          </p:nvPicPr>
          <p:blipFill>
            <a:blip r:embed="rId5" cstate="print"/>
            <a:stretch>
              <a:fillRect/>
            </a:stretch>
          </p:blipFill>
          <p:spPr>
            <a:xfrm>
              <a:off x="10773155" y="6376415"/>
              <a:ext cx="1237488" cy="333756"/>
            </a:xfrm>
            <a:prstGeom prst="rect">
              <a:avLst/>
            </a:prstGeom>
          </p:spPr>
        </p:pic>
        <p:pic>
          <p:nvPicPr>
            <p:cNvPr id="7" name="object 7"/>
            <p:cNvPicPr/>
            <p:nvPr/>
          </p:nvPicPr>
          <p:blipFill>
            <a:blip r:embed="rId6" cstate="print"/>
            <a:stretch>
              <a:fillRect/>
            </a:stretch>
          </p:blipFill>
          <p:spPr>
            <a:xfrm>
              <a:off x="8491727" y="1420367"/>
              <a:ext cx="2482596" cy="2476499"/>
            </a:xfrm>
            <a:prstGeom prst="rect">
              <a:avLst/>
            </a:prstGeom>
          </p:spPr>
        </p:pic>
        <p:pic>
          <p:nvPicPr>
            <p:cNvPr id="8" name="object 8"/>
            <p:cNvPicPr/>
            <p:nvPr/>
          </p:nvPicPr>
          <p:blipFill>
            <a:blip r:embed="rId7" cstate="print"/>
            <a:stretch>
              <a:fillRect/>
            </a:stretch>
          </p:blipFill>
          <p:spPr>
            <a:xfrm>
              <a:off x="8491727" y="1420367"/>
              <a:ext cx="2482596" cy="2476499"/>
            </a:xfrm>
            <a:prstGeom prst="rect">
              <a:avLst/>
            </a:prstGeom>
          </p:spPr>
        </p:pic>
        <p:pic>
          <p:nvPicPr>
            <p:cNvPr id="9" name="object 9"/>
            <p:cNvPicPr/>
            <p:nvPr/>
          </p:nvPicPr>
          <p:blipFill>
            <a:blip r:embed="rId8" cstate="print"/>
            <a:stretch>
              <a:fillRect/>
            </a:stretch>
          </p:blipFill>
          <p:spPr>
            <a:xfrm>
              <a:off x="4834128" y="1403603"/>
              <a:ext cx="2525268" cy="2514600"/>
            </a:xfrm>
            <a:prstGeom prst="rect">
              <a:avLst/>
            </a:prstGeom>
          </p:spPr>
        </p:pic>
        <p:pic>
          <p:nvPicPr>
            <p:cNvPr id="10" name="object 10"/>
            <p:cNvPicPr/>
            <p:nvPr/>
          </p:nvPicPr>
          <p:blipFill>
            <a:blip r:embed="rId9" cstate="print"/>
            <a:stretch>
              <a:fillRect/>
            </a:stretch>
          </p:blipFill>
          <p:spPr>
            <a:xfrm>
              <a:off x="1178210" y="1403603"/>
              <a:ext cx="2525109" cy="2514600"/>
            </a:xfrm>
            <a:prstGeom prst="rect">
              <a:avLst/>
            </a:prstGeom>
          </p:spPr>
        </p:pic>
        <p:pic>
          <p:nvPicPr>
            <p:cNvPr id="11" name="object 11"/>
            <p:cNvPicPr/>
            <p:nvPr/>
          </p:nvPicPr>
          <p:blipFill>
            <a:blip r:embed="rId10" cstate="print"/>
            <a:stretch>
              <a:fillRect/>
            </a:stretch>
          </p:blipFill>
          <p:spPr>
            <a:xfrm>
              <a:off x="1178210" y="1403603"/>
              <a:ext cx="2525109" cy="2514600"/>
            </a:xfrm>
            <a:prstGeom prst="rect">
              <a:avLst/>
            </a:prstGeom>
          </p:spPr>
        </p:pic>
      </p:grpSp>
      <p:sp>
        <p:nvSpPr>
          <p:cNvPr id="12" name="object 12"/>
          <p:cNvSpPr txBox="1"/>
          <p:nvPr/>
        </p:nvSpPr>
        <p:spPr>
          <a:xfrm>
            <a:off x="1018133" y="4956809"/>
            <a:ext cx="3148330" cy="1520190"/>
          </a:xfrm>
          <a:prstGeom prst="rect">
            <a:avLst/>
          </a:prstGeom>
        </p:spPr>
        <p:txBody>
          <a:bodyPr vert="horz" wrap="square" lIns="0" tIns="34290" rIns="0" bIns="0" rtlCol="0">
            <a:spAutoFit/>
          </a:bodyPr>
          <a:lstStyle/>
          <a:p>
            <a:pPr marL="12700" marR="5080" algn="ctr">
              <a:lnSpc>
                <a:spcPct val="90000"/>
              </a:lnSpc>
              <a:spcBef>
                <a:spcPts val="270"/>
              </a:spcBef>
            </a:pPr>
            <a:r>
              <a:rPr sz="1400" b="1" spc="-10" dirty="0">
                <a:solidFill>
                  <a:srgbClr val="0D0D0D"/>
                </a:solidFill>
                <a:latin typeface="Calibri"/>
                <a:cs typeface="Calibri"/>
              </a:rPr>
              <a:t>Advantages:</a:t>
            </a:r>
            <a:r>
              <a:rPr sz="1400" b="1" spc="-65" dirty="0">
                <a:solidFill>
                  <a:srgbClr val="0D0D0D"/>
                </a:solidFill>
                <a:latin typeface="Calibri"/>
                <a:cs typeface="Calibri"/>
              </a:rPr>
              <a:t> </a:t>
            </a:r>
            <a:r>
              <a:rPr sz="1400" dirty="0">
                <a:solidFill>
                  <a:srgbClr val="0D0D0D"/>
                </a:solidFill>
                <a:latin typeface="Calibri"/>
                <a:cs typeface="Calibri"/>
              </a:rPr>
              <a:t>Inert.</a:t>
            </a:r>
            <a:r>
              <a:rPr sz="1400" spc="-40" dirty="0">
                <a:solidFill>
                  <a:srgbClr val="0D0D0D"/>
                </a:solidFill>
                <a:latin typeface="Calibri"/>
                <a:cs typeface="Calibri"/>
              </a:rPr>
              <a:t> </a:t>
            </a:r>
            <a:r>
              <a:rPr sz="1400" dirty="0">
                <a:solidFill>
                  <a:srgbClr val="0D0D0D"/>
                </a:solidFill>
                <a:latin typeface="Calibri"/>
                <a:cs typeface="Calibri"/>
              </a:rPr>
              <a:t>High</a:t>
            </a:r>
            <a:r>
              <a:rPr sz="1400" spc="-40" dirty="0">
                <a:solidFill>
                  <a:srgbClr val="0D0D0D"/>
                </a:solidFill>
                <a:latin typeface="Calibri"/>
                <a:cs typeface="Calibri"/>
              </a:rPr>
              <a:t> </a:t>
            </a:r>
            <a:r>
              <a:rPr sz="1400" dirty="0">
                <a:solidFill>
                  <a:srgbClr val="0D0D0D"/>
                </a:solidFill>
                <a:latin typeface="Calibri"/>
                <a:cs typeface="Calibri"/>
              </a:rPr>
              <a:t>tensile</a:t>
            </a:r>
            <a:r>
              <a:rPr sz="1400" spc="-35" dirty="0">
                <a:solidFill>
                  <a:srgbClr val="0D0D0D"/>
                </a:solidFill>
                <a:latin typeface="Calibri"/>
                <a:cs typeface="Calibri"/>
              </a:rPr>
              <a:t> </a:t>
            </a:r>
            <a:r>
              <a:rPr sz="1400" spc="-10" dirty="0">
                <a:solidFill>
                  <a:srgbClr val="0D0D0D"/>
                </a:solidFill>
                <a:latin typeface="Calibri"/>
                <a:cs typeface="Calibri"/>
              </a:rPr>
              <a:t>strength</a:t>
            </a:r>
            <a:r>
              <a:rPr sz="1400" spc="-20" dirty="0">
                <a:solidFill>
                  <a:srgbClr val="0D0D0D"/>
                </a:solidFill>
                <a:latin typeface="Calibri"/>
                <a:cs typeface="Calibri"/>
              </a:rPr>
              <a:t> </a:t>
            </a:r>
            <a:r>
              <a:rPr sz="1400" spc="-25" dirty="0">
                <a:solidFill>
                  <a:srgbClr val="0D0D0D"/>
                </a:solidFill>
                <a:latin typeface="Calibri"/>
                <a:cs typeface="Calibri"/>
              </a:rPr>
              <a:t>for </a:t>
            </a:r>
            <a:r>
              <a:rPr sz="1400" dirty="0">
                <a:solidFill>
                  <a:srgbClr val="0D0D0D"/>
                </a:solidFill>
                <a:latin typeface="Calibri"/>
                <a:cs typeface="Calibri"/>
              </a:rPr>
              <a:t>longer</a:t>
            </a:r>
            <a:r>
              <a:rPr sz="1400" spc="-60" dirty="0">
                <a:solidFill>
                  <a:srgbClr val="0D0D0D"/>
                </a:solidFill>
                <a:latin typeface="Calibri"/>
                <a:cs typeface="Calibri"/>
              </a:rPr>
              <a:t> </a:t>
            </a:r>
            <a:r>
              <a:rPr sz="1400" dirty="0">
                <a:solidFill>
                  <a:srgbClr val="0D0D0D"/>
                </a:solidFill>
                <a:latin typeface="Calibri"/>
                <a:cs typeface="Calibri"/>
              </a:rPr>
              <a:t>period.</a:t>
            </a:r>
            <a:r>
              <a:rPr sz="1400" spc="-55" dirty="0">
                <a:solidFill>
                  <a:srgbClr val="0D0D0D"/>
                </a:solidFill>
                <a:latin typeface="Calibri"/>
                <a:cs typeface="Calibri"/>
              </a:rPr>
              <a:t> </a:t>
            </a:r>
            <a:r>
              <a:rPr sz="1400" dirty="0">
                <a:solidFill>
                  <a:srgbClr val="0D0D0D"/>
                </a:solidFill>
                <a:latin typeface="Calibri"/>
                <a:cs typeface="Calibri"/>
              </a:rPr>
              <a:t>Aluminum</a:t>
            </a:r>
            <a:r>
              <a:rPr sz="1400" spc="-45" dirty="0">
                <a:solidFill>
                  <a:srgbClr val="0D0D0D"/>
                </a:solidFill>
                <a:latin typeface="Calibri"/>
                <a:cs typeface="Calibri"/>
              </a:rPr>
              <a:t> </a:t>
            </a:r>
            <a:r>
              <a:rPr sz="1400" dirty="0">
                <a:solidFill>
                  <a:srgbClr val="0D0D0D"/>
                </a:solidFill>
                <a:latin typeface="Calibri"/>
                <a:cs typeface="Calibri"/>
              </a:rPr>
              <a:t>sutures</a:t>
            </a:r>
            <a:r>
              <a:rPr sz="1400" spc="-45" dirty="0">
                <a:solidFill>
                  <a:srgbClr val="0D0D0D"/>
                </a:solidFill>
                <a:latin typeface="Calibri"/>
                <a:cs typeface="Calibri"/>
              </a:rPr>
              <a:t> </a:t>
            </a:r>
            <a:r>
              <a:rPr sz="1400" spc="-20" dirty="0">
                <a:solidFill>
                  <a:srgbClr val="0D0D0D"/>
                </a:solidFill>
                <a:latin typeface="Calibri"/>
                <a:cs typeface="Calibri"/>
              </a:rPr>
              <a:t>cause </a:t>
            </a:r>
            <a:r>
              <a:rPr sz="1400" dirty="0">
                <a:solidFill>
                  <a:srgbClr val="0D0D0D"/>
                </a:solidFill>
                <a:latin typeface="Calibri"/>
                <a:cs typeface="Calibri"/>
              </a:rPr>
              <a:t>rapidly</a:t>
            </a:r>
            <a:r>
              <a:rPr sz="1400" spc="-45" dirty="0">
                <a:solidFill>
                  <a:srgbClr val="0D0D0D"/>
                </a:solidFill>
                <a:latin typeface="Calibri"/>
                <a:cs typeface="Calibri"/>
              </a:rPr>
              <a:t> </a:t>
            </a:r>
            <a:r>
              <a:rPr sz="1400" spc="-10" dirty="0">
                <a:solidFill>
                  <a:srgbClr val="0D0D0D"/>
                </a:solidFill>
                <a:latin typeface="Calibri"/>
                <a:cs typeface="Calibri"/>
              </a:rPr>
              <a:t>increasing</a:t>
            </a:r>
            <a:r>
              <a:rPr sz="1400" spc="-35" dirty="0">
                <a:solidFill>
                  <a:srgbClr val="0D0D0D"/>
                </a:solidFill>
                <a:latin typeface="Calibri"/>
                <a:cs typeface="Calibri"/>
              </a:rPr>
              <a:t> </a:t>
            </a:r>
            <a:r>
              <a:rPr sz="1400" dirty="0">
                <a:solidFill>
                  <a:srgbClr val="0D0D0D"/>
                </a:solidFill>
                <a:latin typeface="Calibri"/>
                <a:cs typeface="Calibri"/>
              </a:rPr>
              <a:t>wound</a:t>
            </a:r>
            <a:r>
              <a:rPr sz="1400" spc="-55" dirty="0">
                <a:solidFill>
                  <a:srgbClr val="0D0D0D"/>
                </a:solidFill>
                <a:latin typeface="Calibri"/>
                <a:cs typeface="Calibri"/>
              </a:rPr>
              <a:t> </a:t>
            </a:r>
            <a:r>
              <a:rPr sz="1400" dirty="0">
                <a:solidFill>
                  <a:srgbClr val="0D0D0D"/>
                </a:solidFill>
                <a:latin typeface="Calibri"/>
                <a:cs typeface="Calibri"/>
              </a:rPr>
              <a:t>tensile</a:t>
            </a:r>
            <a:r>
              <a:rPr sz="1400" spc="-45" dirty="0">
                <a:solidFill>
                  <a:srgbClr val="0D0D0D"/>
                </a:solidFill>
                <a:latin typeface="Calibri"/>
                <a:cs typeface="Calibri"/>
              </a:rPr>
              <a:t> </a:t>
            </a:r>
            <a:r>
              <a:rPr sz="1400" spc="-10" dirty="0">
                <a:solidFill>
                  <a:srgbClr val="0D0D0D"/>
                </a:solidFill>
                <a:latin typeface="Calibri"/>
                <a:cs typeface="Calibri"/>
              </a:rPr>
              <a:t>strength </a:t>
            </a:r>
            <a:r>
              <a:rPr sz="1400" dirty="0">
                <a:solidFill>
                  <a:srgbClr val="0D0D0D"/>
                </a:solidFill>
                <a:latin typeface="Calibri"/>
                <a:cs typeface="Calibri"/>
              </a:rPr>
              <a:t>even</a:t>
            </a:r>
            <a:r>
              <a:rPr sz="1400" spc="-35" dirty="0">
                <a:solidFill>
                  <a:srgbClr val="0D0D0D"/>
                </a:solidFill>
                <a:latin typeface="Calibri"/>
                <a:cs typeface="Calibri"/>
              </a:rPr>
              <a:t> </a:t>
            </a:r>
            <a:r>
              <a:rPr sz="1400" dirty="0">
                <a:solidFill>
                  <a:srgbClr val="0D0D0D"/>
                </a:solidFill>
                <a:latin typeface="Calibri"/>
                <a:cs typeface="Calibri"/>
              </a:rPr>
              <a:t>after</a:t>
            </a:r>
            <a:r>
              <a:rPr sz="1400" spc="-45" dirty="0">
                <a:solidFill>
                  <a:srgbClr val="0D0D0D"/>
                </a:solidFill>
                <a:latin typeface="Calibri"/>
                <a:cs typeface="Calibri"/>
              </a:rPr>
              <a:t> </a:t>
            </a:r>
            <a:r>
              <a:rPr sz="1400" spc="-10" dirty="0">
                <a:solidFill>
                  <a:srgbClr val="0D0D0D"/>
                </a:solidFill>
                <a:latin typeface="Calibri"/>
                <a:cs typeface="Calibri"/>
              </a:rPr>
              <a:t>removal</a:t>
            </a:r>
            <a:r>
              <a:rPr sz="1400" spc="-35" dirty="0">
                <a:solidFill>
                  <a:srgbClr val="0D0D0D"/>
                </a:solidFill>
                <a:latin typeface="Calibri"/>
                <a:cs typeface="Calibri"/>
              </a:rPr>
              <a:t> </a:t>
            </a:r>
            <a:r>
              <a:rPr sz="1400" dirty="0">
                <a:solidFill>
                  <a:srgbClr val="0D0D0D"/>
                </a:solidFill>
                <a:latin typeface="Calibri"/>
                <a:cs typeface="Calibri"/>
              </a:rPr>
              <a:t>of</a:t>
            </a:r>
            <a:r>
              <a:rPr sz="1400" spc="-45" dirty="0">
                <a:solidFill>
                  <a:srgbClr val="0D0D0D"/>
                </a:solidFill>
                <a:latin typeface="Calibri"/>
                <a:cs typeface="Calibri"/>
              </a:rPr>
              <a:t> </a:t>
            </a:r>
            <a:r>
              <a:rPr sz="1400" dirty="0">
                <a:solidFill>
                  <a:srgbClr val="0D0D0D"/>
                </a:solidFill>
                <a:latin typeface="Calibri"/>
                <a:cs typeface="Calibri"/>
              </a:rPr>
              <a:t>sutures.</a:t>
            </a:r>
            <a:r>
              <a:rPr sz="1400" spc="-25" dirty="0">
                <a:solidFill>
                  <a:srgbClr val="0D0D0D"/>
                </a:solidFill>
                <a:latin typeface="Calibri"/>
                <a:cs typeface="Calibri"/>
              </a:rPr>
              <a:t> </a:t>
            </a:r>
            <a:r>
              <a:rPr sz="1400" dirty="0">
                <a:solidFill>
                  <a:srgbClr val="0D0D0D"/>
                </a:solidFill>
                <a:latin typeface="Calibri"/>
                <a:cs typeface="Calibri"/>
              </a:rPr>
              <a:t>Silver</a:t>
            </a:r>
            <a:r>
              <a:rPr sz="1400" spc="-50" dirty="0">
                <a:solidFill>
                  <a:srgbClr val="0D0D0D"/>
                </a:solidFill>
                <a:latin typeface="Calibri"/>
                <a:cs typeface="Calibri"/>
              </a:rPr>
              <a:t> </a:t>
            </a:r>
            <a:r>
              <a:rPr sz="1400" spc="-25" dirty="0">
                <a:solidFill>
                  <a:srgbClr val="0D0D0D"/>
                </a:solidFill>
                <a:latin typeface="Calibri"/>
                <a:cs typeface="Calibri"/>
              </a:rPr>
              <a:t>has </a:t>
            </a:r>
            <a:r>
              <a:rPr sz="1400" spc="-10" dirty="0">
                <a:solidFill>
                  <a:srgbClr val="0D0D0D"/>
                </a:solidFill>
                <a:latin typeface="Calibri"/>
                <a:cs typeface="Calibri"/>
              </a:rPr>
              <a:t>antibiotic</a:t>
            </a:r>
            <a:r>
              <a:rPr sz="1400" spc="15" dirty="0">
                <a:solidFill>
                  <a:srgbClr val="0D0D0D"/>
                </a:solidFill>
                <a:latin typeface="Calibri"/>
                <a:cs typeface="Calibri"/>
              </a:rPr>
              <a:t> </a:t>
            </a:r>
            <a:r>
              <a:rPr sz="1400" spc="-10" dirty="0">
                <a:solidFill>
                  <a:srgbClr val="0D0D0D"/>
                </a:solidFill>
                <a:latin typeface="Calibri"/>
                <a:cs typeface="Calibri"/>
              </a:rPr>
              <a:t>properties.</a:t>
            </a:r>
            <a:endParaRPr sz="1400">
              <a:latin typeface="Calibri"/>
              <a:cs typeface="Calibri"/>
            </a:endParaRPr>
          </a:p>
          <a:p>
            <a:pPr marL="13970" marR="5080" algn="ctr">
              <a:lnSpc>
                <a:spcPts val="1510"/>
              </a:lnSpc>
              <a:spcBef>
                <a:spcPts val="1035"/>
              </a:spcBef>
            </a:pPr>
            <a:r>
              <a:rPr sz="1400" b="1" spc="-10" dirty="0">
                <a:solidFill>
                  <a:srgbClr val="0D0D0D"/>
                </a:solidFill>
                <a:latin typeface="Calibri"/>
                <a:cs typeface="Calibri"/>
              </a:rPr>
              <a:t>Disadvantages:</a:t>
            </a:r>
            <a:r>
              <a:rPr sz="1400" b="1" spc="-65" dirty="0">
                <a:solidFill>
                  <a:srgbClr val="0D0D0D"/>
                </a:solidFill>
                <a:latin typeface="Calibri"/>
                <a:cs typeface="Calibri"/>
              </a:rPr>
              <a:t> </a:t>
            </a:r>
            <a:r>
              <a:rPr sz="1400" dirty="0">
                <a:solidFill>
                  <a:srgbClr val="0D0D0D"/>
                </a:solidFill>
                <a:latin typeface="Calibri"/>
                <a:cs typeface="Calibri"/>
              </a:rPr>
              <a:t>Difficult</a:t>
            </a:r>
            <a:r>
              <a:rPr sz="1400" spc="-30" dirty="0">
                <a:solidFill>
                  <a:srgbClr val="0D0D0D"/>
                </a:solidFill>
                <a:latin typeface="Calibri"/>
                <a:cs typeface="Calibri"/>
              </a:rPr>
              <a:t> </a:t>
            </a:r>
            <a:r>
              <a:rPr sz="1400" dirty="0">
                <a:solidFill>
                  <a:srgbClr val="0D0D0D"/>
                </a:solidFill>
                <a:latin typeface="Calibri"/>
                <a:cs typeface="Calibri"/>
              </a:rPr>
              <a:t>to</a:t>
            </a:r>
            <a:r>
              <a:rPr sz="1400" spc="-25" dirty="0">
                <a:solidFill>
                  <a:srgbClr val="0D0D0D"/>
                </a:solidFill>
                <a:latin typeface="Calibri"/>
                <a:cs typeface="Calibri"/>
              </a:rPr>
              <a:t> </a:t>
            </a:r>
            <a:r>
              <a:rPr sz="1400" dirty="0">
                <a:solidFill>
                  <a:srgbClr val="0D0D0D"/>
                </a:solidFill>
                <a:latin typeface="Calibri"/>
                <a:cs typeface="Calibri"/>
              </a:rPr>
              <a:t>knot,</a:t>
            </a:r>
            <a:r>
              <a:rPr sz="1400" spc="-20" dirty="0">
                <a:solidFill>
                  <a:srgbClr val="0D0D0D"/>
                </a:solidFill>
                <a:latin typeface="Calibri"/>
                <a:cs typeface="Calibri"/>
              </a:rPr>
              <a:t> </a:t>
            </a:r>
            <a:r>
              <a:rPr sz="1400" dirty="0">
                <a:solidFill>
                  <a:srgbClr val="0D0D0D"/>
                </a:solidFill>
                <a:latin typeface="Calibri"/>
                <a:cs typeface="Calibri"/>
              </a:rPr>
              <a:t>pain</a:t>
            </a:r>
            <a:r>
              <a:rPr sz="1400" spc="-25" dirty="0">
                <a:solidFill>
                  <a:srgbClr val="0D0D0D"/>
                </a:solidFill>
                <a:latin typeface="Calibri"/>
                <a:cs typeface="Calibri"/>
              </a:rPr>
              <a:t> </a:t>
            </a:r>
            <a:r>
              <a:rPr sz="1400" spc="-20" dirty="0">
                <a:solidFill>
                  <a:srgbClr val="0D0D0D"/>
                </a:solidFill>
                <a:latin typeface="Calibri"/>
                <a:cs typeface="Calibri"/>
              </a:rPr>
              <a:t>when </a:t>
            </a:r>
            <a:r>
              <a:rPr sz="1400" dirty="0">
                <a:solidFill>
                  <a:srgbClr val="0D0D0D"/>
                </a:solidFill>
                <a:latin typeface="Calibri"/>
                <a:cs typeface="Calibri"/>
              </a:rPr>
              <a:t>sutures</a:t>
            </a:r>
            <a:r>
              <a:rPr sz="1400" spc="-20" dirty="0">
                <a:solidFill>
                  <a:srgbClr val="0D0D0D"/>
                </a:solidFill>
                <a:latin typeface="Calibri"/>
                <a:cs typeface="Calibri"/>
              </a:rPr>
              <a:t> </a:t>
            </a:r>
            <a:r>
              <a:rPr sz="1400" spc="-10" dirty="0">
                <a:solidFill>
                  <a:srgbClr val="0D0D0D"/>
                </a:solidFill>
                <a:latin typeface="Calibri"/>
                <a:cs typeface="Calibri"/>
              </a:rPr>
              <a:t>fracture</a:t>
            </a:r>
            <a:r>
              <a:rPr sz="1400" spc="-45" dirty="0">
                <a:solidFill>
                  <a:srgbClr val="0D0D0D"/>
                </a:solidFill>
                <a:latin typeface="Calibri"/>
                <a:cs typeface="Calibri"/>
              </a:rPr>
              <a:t> </a:t>
            </a:r>
            <a:r>
              <a:rPr sz="1400" dirty="0">
                <a:solidFill>
                  <a:srgbClr val="0D0D0D"/>
                </a:solidFill>
                <a:latin typeface="Calibri"/>
                <a:cs typeface="Calibri"/>
              </a:rPr>
              <a:t>in</a:t>
            </a:r>
            <a:r>
              <a:rPr sz="1400" spc="-30" dirty="0">
                <a:solidFill>
                  <a:srgbClr val="0D0D0D"/>
                </a:solidFill>
                <a:latin typeface="Calibri"/>
                <a:cs typeface="Calibri"/>
              </a:rPr>
              <a:t> </a:t>
            </a:r>
            <a:r>
              <a:rPr sz="1400" spc="-10" dirty="0">
                <a:solidFill>
                  <a:srgbClr val="0D0D0D"/>
                </a:solidFill>
                <a:latin typeface="Calibri"/>
                <a:cs typeface="Calibri"/>
              </a:rPr>
              <a:t>vivo.</a:t>
            </a:r>
            <a:endParaRPr sz="1400">
              <a:latin typeface="Calibri"/>
              <a:cs typeface="Calibri"/>
            </a:endParaRPr>
          </a:p>
        </p:txBody>
      </p:sp>
      <p:sp>
        <p:nvSpPr>
          <p:cNvPr id="13" name="object 13"/>
          <p:cNvSpPr txBox="1"/>
          <p:nvPr/>
        </p:nvSpPr>
        <p:spPr>
          <a:xfrm>
            <a:off x="1271142" y="3908931"/>
            <a:ext cx="2643505" cy="916940"/>
          </a:xfrm>
          <a:prstGeom prst="rect">
            <a:avLst/>
          </a:prstGeom>
        </p:spPr>
        <p:txBody>
          <a:bodyPr vert="horz" wrap="square" lIns="0" tIns="208915" rIns="0" bIns="0" rtlCol="0">
            <a:spAutoFit/>
          </a:bodyPr>
          <a:lstStyle/>
          <a:p>
            <a:pPr marL="635" algn="ctr">
              <a:lnSpc>
                <a:spcPct val="100000"/>
              </a:lnSpc>
              <a:spcBef>
                <a:spcPts val="1645"/>
              </a:spcBef>
            </a:pPr>
            <a:r>
              <a:rPr sz="2400" dirty="0">
                <a:solidFill>
                  <a:srgbClr val="404040"/>
                </a:solidFill>
                <a:latin typeface="Calibri"/>
                <a:cs typeface="Calibri"/>
              </a:rPr>
              <a:t>Metallic</a:t>
            </a:r>
            <a:r>
              <a:rPr sz="2400" spc="-105" dirty="0">
                <a:solidFill>
                  <a:srgbClr val="404040"/>
                </a:solidFill>
                <a:latin typeface="Calibri"/>
                <a:cs typeface="Calibri"/>
              </a:rPr>
              <a:t> </a:t>
            </a:r>
            <a:r>
              <a:rPr sz="2400" spc="-10" dirty="0">
                <a:solidFill>
                  <a:srgbClr val="404040"/>
                </a:solidFill>
                <a:latin typeface="Calibri"/>
                <a:cs typeface="Calibri"/>
              </a:rPr>
              <a:t>Sutures</a:t>
            </a:r>
            <a:endParaRPr sz="2400">
              <a:latin typeface="Calibri"/>
              <a:cs typeface="Calibri"/>
            </a:endParaRPr>
          </a:p>
          <a:p>
            <a:pPr algn="ctr">
              <a:lnSpc>
                <a:spcPct val="100000"/>
              </a:lnSpc>
              <a:spcBef>
                <a:spcPts val="910"/>
              </a:spcBef>
            </a:pPr>
            <a:r>
              <a:rPr sz="1400" b="1" dirty="0">
                <a:solidFill>
                  <a:srgbClr val="0D0D0D"/>
                </a:solidFill>
                <a:latin typeface="Calibri"/>
                <a:cs typeface="Calibri"/>
              </a:rPr>
              <a:t>Stainless</a:t>
            </a:r>
            <a:r>
              <a:rPr sz="1400" b="1" spc="-65" dirty="0">
                <a:solidFill>
                  <a:srgbClr val="0D0D0D"/>
                </a:solidFill>
                <a:latin typeface="Calibri"/>
                <a:cs typeface="Calibri"/>
              </a:rPr>
              <a:t> </a:t>
            </a:r>
            <a:r>
              <a:rPr sz="1400" b="1" dirty="0">
                <a:solidFill>
                  <a:srgbClr val="0D0D0D"/>
                </a:solidFill>
                <a:latin typeface="Calibri"/>
                <a:cs typeface="Calibri"/>
              </a:rPr>
              <a:t>steel,</a:t>
            </a:r>
            <a:r>
              <a:rPr sz="1400" b="1" spc="-55" dirty="0">
                <a:solidFill>
                  <a:srgbClr val="0D0D0D"/>
                </a:solidFill>
                <a:latin typeface="Calibri"/>
                <a:cs typeface="Calibri"/>
              </a:rPr>
              <a:t> </a:t>
            </a:r>
            <a:r>
              <a:rPr sz="1400" b="1" dirty="0">
                <a:solidFill>
                  <a:srgbClr val="0D0D0D"/>
                </a:solidFill>
                <a:latin typeface="Calibri"/>
                <a:cs typeface="Calibri"/>
              </a:rPr>
              <a:t>aluminum,</a:t>
            </a:r>
            <a:r>
              <a:rPr sz="1400" b="1" spc="-55" dirty="0">
                <a:solidFill>
                  <a:srgbClr val="0D0D0D"/>
                </a:solidFill>
                <a:latin typeface="Calibri"/>
                <a:cs typeface="Calibri"/>
              </a:rPr>
              <a:t> </a:t>
            </a:r>
            <a:r>
              <a:rPr sz="1400" b="1" dirty="0">
                <a:solidFill>
                  <a:srgbClr val="0D0D0D"/>
                </a:solidFill>
                <a:latin typeface="Calibri"/>
                <a:cs typeface="Calibri"/>
              </a:rPr>
              <a:t>silver</a:t>
            </a:r>
            <a:r>
              <a:rPr sz="1400" b="1" spc="-40" dirty="0">
                <a:solidFill>
                  <a:srgbClr val="0D0D0D"/>
                </a:solidFill>
                <a:latin typeface="Calibri"/>
                <a:cs typeface="Calibri"/>
              </a:rPr>
              <a:t> </a:t>
            </a:r>
            <a:r>
              <a:rPr sz="1400" b="1" spc="-25" dirty="0">
                <a:solidFill>
                  <a:srgbClr val="0D0D0D"/>
                </a:solidFill>
                <a:latin typeface="Calibri"/>
                <a:cs typeface="Calibri"/>
              </a:rPr>
              <a:t>etc</a:t>
            </a:r>
            <a:endParaRPr sz="1400">
              <a:latin typeface="Calibri"/>
              <a:cs typeface="Calibri"/>
            </a:endParaRPr>
          </a:p>
        </p:txBody>
      </p:sp>
      <p:sp>
        <p:nvSpPr>
          <p:cNvPr id="14" name="object 14"/>
          <p:cNvSpPr txBox="1"/>
          <p:nvPr/>
        </p:nvSpPr>
        <p:spPr>
          <a:xfrm>
            <a:off x="4598923" y="4956809"/>
            <a:ext cx="3298825" cy="1711960"/>
          </a:xfrm>
          <a:prstGeom prst="rect">
            <a:avLst/>
          </a:prstGeom>
        </p:spPr>
        <p:txBody>
          <a:bodyPr vert="horz" wrap="square" lIns="0" tIns="34290" rIns="0" bIns="0" rtlCol="0">
            <a:spAutoFit/>
          </a:bodyPr>
          <a:lstStyle/>
          <a:p>
            <a:pPr marL="12700" marR="5080" indent="1905" algn="ctr">
              <a:lnSpc>
                <a:spcPct val="90000"/>
              </a:lnSpc>
              <a:spcBef>
                <a:spcPts val="270"/>
              </a:spcBef>
            </a:pPr>
            <a:r>
              <a:rPr sz="1400" b="1" spc="-10" dirty="0">
                <a:solidFill>
                  <a:srgbClr val="0D0D0D"/>
                </a:solidFill>
                <a:latin typeface="Calibri"/>
                <a:cs typeface="Calibri"/>
              </a:rPr>
              <a:t>Advantages:</a:t>
            </a:r>
            <a:r>
              <a:rPr sz="1400" b="1" spc="-65" dirty="0">
                <a:solidFill>
                  <a:srgbClr val="0D0D0D"/>
                </a:solidFill>
                <a:latin typeface="Calibri"/>
                <a:cs typeface="Calibri"/>
              </a:rPr>
              <a:t> </a:t>
            </a:r>
            <a:r>
              <a:rPr sz="1400" dirty="0">
                <a:solidFill>
                  <a:srgbClr val="0D0D0D"/>
                </a:solidFill>
                <a:latin typeface="Calibri"/>
                <a:cs typeface="Calibri"/>
              </a:rPr>
              <a:t>Tissue</a:t>
            </a:r>
            <a:r>
              <a:rPr sz="1400" spc="-25" dirty="0">
                <a:solidFill>
                  <a:srgbClr val="0D0D0D"/>
                </a:solidFill>
                <a:latin typeface="Calibri"/>
                <a:cs typeface="Calibri"/>
              </a:rPr>
              <a:t> </a:t>
            </a:r>
            <a:r>
              <a:rPr sz="1400" dirty="0">
                <a:solidFill>
                  <a:srgbClr val="0D0D0D"/>
                </a:solidFill>
                <a:latin typeface="Calibri"/>
                <a:cs typeface="Calibri"/>
              </a:rPr>
              <a:t>passage</a:t>
            </a:r>
            <a:r>
              <a:rPr sz="1400" spc="-30" dirty="0">
                <a:solidFill>
                  <a:srgbClr val="0D0D0D"/>
                </a:solidFill>
                <a:latin typeface="Calibri"/>
                <a:cs typeface="Calibri"/>
              </a:rPr>
              <a:t> </a:t>
            </a:r>
            <a:r>
              <a:rPr sz="1400" dirty="0">
                <a:solidFill>
                  <a:srgbClr val="0D0D0D"/>
                </a:solidFill>
                <a:latin typeface="Calibri"/>
                <a:cs typeface="Calibri"/>
              </a:rPr>
              <a:t>in</a:t>
            </a:r>
            <a:r>
              <a:rPr sz="1400" spc="-30" dirty="0">
                <a:solidFill>
                  <a:srgbClr val="0D0D0D"/>
                </a:solidFill>
                <a:latin typeface="Calibri"/>
                <a:cs typeface="Calibri"/>
              </a:rPr>
              <a:t> </a:t>
            </a:r>
            <a:r>
              <a:rPr sz="1400" dirty="0">
                <a:solidFill>
                  <a:srgbClr val="0D0D0D"/>
                </a:solidFill>
                <a:latin typeface="Calibri"/>
                <a:cs typeface="Calibri"/>
              </a:rPr>
              <a:t>only</a:t>
            </a:r>
            <a:r>
              <a:rPr sz="1400" spc="-30" dirty="0">
                <a:solidFill>
                  <a:srgbClr val="0D0D0D"/>
                </a:solidFill>
                <a:latin typeface="Calibri"/>
                <a:cs typeface="Calibri"/>
              </a:rPr>
              <a:t> </a:t>
            </a:r>
            <a:r>
              <a:rPr sz="1400" spc="-25" dirty="0">
                <a:solidFill>
                  <a:srgbClr val="0D0D0D"/>
                </a:solidFill>
                <a:latin typeface="Calibri"/>
                <a:cs typeface="Calibri"/>
              </a:rPr>
              <a:t>one </a:t>
            </a:r>
            <a:r>
              <a:rPr sz="1400" spc="-10" dirty="0">
                <a:solidFill>
                  <a:srgbClr val="0D0D0D"/>
                </a:solidFill>
                <a:latin typeface="Calibri"/>
                <a:cs typeface="Calibri"/>
              </a:rPr>
              <a:t>direction. Distributes </a:t>
            </a:r>
            <a:r>
              <a:rPr sz="1400" dirty="0">
                <a:solidFill>
                  <a:srgbClr val="0D0D0D"/>
                </a:solidFill>
                <a:latin typeface="Calibri"/>
                <a:cs typeface="Calibri"/>
              </a:rPr>
              <a:t>tension</a:t>
            </a:r>
            <a:r>
              <a:rPr sz="1400" spc="-15" dirty="0">
                <a:solidFill>
                  <a:srgbClr val="0D0D0D"/>
                </a:solidFill>
                <a:latin typeface="Calibri"/>
                <a:cs typeface="Calibri"/>
              </a:rPr>
              <a:t> </a:t>
            </a:r>
            <a:r>
              <a:rPr sz="1400" spc="-10" dirty="0">
                <a:solidFill>
                  <a:srgbClr val="0D0D0D"/>
                </a:solidFill>
                <a:latin typeface="Calibri"/>
                <a:cs typeface="Calibri"/>
              </a:rPr>
              <a:t>uniformly</a:t>
            </a:r>
            <a:r>
              <a:rPr sz="1400" spc="-35" dirty="0">
                <a:solidFill>
                  <a:srgbClr val="0D0D0D"/>
                </a:solidFill>
                <a:latin typeface="Calibri"/>
                <a:cs typeface="Calibri"/>
              </a:rPr>
              <a:t> </a:t>
            </a:r>
            <a:r>
              <a:rPr sz="1400" spc="-20" dirty="0">
                <a:solidFill>
                  <a:srgbClr val="0D0D0D"/>
                </a:solidFill>
                <a:latin typeface="Calibri"/>
                <a:cs typeface="Calibri"/>
              </a:rPr>
              <a:t>along </a:t>
            </a:r>
            <a:r>
              <a:rPr sz="1400" dirty="0">
                <a:solidFill>
                  <a:srgbClr val="0D0D0D"/>
                </a:solidFill>
                <a:latin typeface="Calibri"/>
                <a:cs typeface="Calibri"/>
              </a:rPr>
              <a:t>length</a:t>
            </a:r>
            <a:r>
              <a:rPr sz="1400" spc="-30" dirty="0">
                <a:solidFill>
                  <a:srgbClr val="0D0D0D"/>
                </a:solidFill>
                <a:latin typeface="Calibri"/>
                <a:cs typeface="Calibri"/>
              </a:rPr>
              <a:t> </a:t>
            </a:r>
            <a:r>
              <a:rPr sz="1400" dirty="0">
                <a:solidFill>
                  <a:srgbClr val="0D0D0D"/>
                </a:solidFill>
                <a:latin typeface="Calibri"/>
                <a:cs typeface="Calibri"/>
              </a:rPr>
              <a:t>of</a:t>
            </a:r>
            <a:r>
              <a:rPr sz="1400" spc="-45" dirty="0">
                <a:solidFill>
                  <a:srgbClr val="0D0D0D"/>
                </a:solidFill>
                <a:latin typeface="Calibri"/>
                <a:cs typeface="Calibri"/>
              </a:rPr>
              <a:t> </a:t>
            </a:r>
            <a:r>
              <a:rPr sz="1400" dirty="0">
                <a:solidFill>
                  <a:srgbClr val="0D0D0D"/>
                </a:solidFill>
                <a:latin typeface="Calibri"/>
                <a:cs typeface="Calibri"/>
              </a:rPr>
              <a:t>wound.</a:t>
            </a:r>
            <a:r>
              <a:rPr sz="1400" spc="-40" dirty="0">
                <a:solidFill>
                  <a:srgbClr val="0D0D0D"/>
                </a:solidFill>
                <a:latin typeface="Calibri"/>
                <a:cs typeface="Calibri"/>
              </a:rPr>
              <a:t> </a:t>
            </a:r>
            <a:r>
              <a:rPr sz="1400" dirty="0">
                <a:solidFill>
                  <a:srgbClr val="0D0D0D"/>
                </a:solidFill>
                <a:latin typeface="Calibri"/>
                <a:cs typeface="Calibri"/>
              </a:rPr>
              <a:t>Does</a:t>
            </a:r>
            <a:r>
              <a:rPr sz="1400" spc="-55" dirty="0">
                <a:solidFill>
                  <a:srgbClr val="0D0D0D"/>
                </a:solidFill>
                <a:latin typeface="Calibri"/>
                <a:cs typeface="Calibri"/>
              </a:rPr>
              <a:t> </a:t>
            </a:r>
            <a:r>
              <a:rPr sz="1400" dirty="0">
                <a:solidFill>
                  <a:srgbClr val="0D0D0D"/>
                </a:solidFill>
                <a:latin typeface="Calibri"/>
                <a:cs typeface="Calibri"/>
              </a:rPr>
              <a:t>not</a:t>
            </a:r>
            <a:r>
              <a:rPr sz="1400" spc="-30" dirty="0">
                <a:solidFill>
                  <a:srgbClr val="0D0D0D"/>
                </a:solidFill>
                <a:latin typeface="Calibri"/>
                <a:cs typeface="Calibri"/>
              </a:rPr>
              <a:t> </a:t>
            </a:r>
            <a:r>
              <a:rPr sz="1400" dirty="0">
                <a:solidFill>
                  <a:srgbClr val="0D0D0D"/>
                </a:solidFill>
                <a:latin typeface="Calibri"/>
                <a:cs typeface="Calibri"/>
              </a:rPr>
              <a:t>need</a:t>
            </a:r>
            <a:r>
              <a:rPr sz="1400" spc="-35" dirty="0">
                <a:solidFill>
                  <a:srgbClr val="0D0D0D"/>
                </a:solidFill>
                <a:latin typeface="Calibri"/>
                <a:cs typeface="Calibri"/>
              </a:rPr>
              <a:t> </a:t>
            </a:r>
            <a:r>
              <a:rPr sz="1400" dirty="0">
                <a:solidFill>
                  <a:srgbClr val="0D0D0D"/>
                </a:solidFill>
                <a:latin typeface="Calibri"/>
                <a:cs typeface="Calibri"/>
              </a:rPr>
              <a:t>knots</a:t>
            </a:r>
            <a:r>
              <a:rPr sz="1400" spc="-30" dirty="0">
                <a:solidFill>
                  <a:srgbClr val="0D0D0D"/>
                </a:solidFill>
                <a:latin typeface="Calibri"/>
                <a:cs typeface="Calibri"/>
              </a:rPr>
              <a:t> </a:t>
            </a:r>
            <a:r>
              <a:rPr sz="1400" spc="-25" dirty="0">
                <a:solidFill>
                  <a:srgbClr val="0D0D0D"/>
                </a:solidFill>
                <a:latin typeface="Calibri"/>
                <a:cs typeface="Calibri"/>
              </a:rPr>
              <a:t>and </a:t>
            </a:r>
            <a:r>
              <a:rPr sz="1400" spc="-10" dirty="0">
                <a:solidFill>
                  <a:srgbClr val="0D0D0D"/>
                </a:solidFill>
                <a:latin typeface="Calibri"/>
                <a:cs typeface="Calibri"/>
              </a:rPr>
              <a:t>therefore</a:t>
            </a:r>
            <a:r>
              <a:rPr sz="1400" spc="-50" dirty="0">
                <a:solidFill>
                  <a:srgbClr val="0D0D0D"/>
                </a:solidFill>
                <a:latin typeface="Calibri"/>
                <a:cs typeface="Calibri"/>
              </a:rPr>
              <a:t> </a:t>
            </a:r>
            <a:r>
              <a:rPr sz="1400" dirty="0">
                <a:solidFill>
                  <a:srgbClr val="0D0D0D"/>
                </a:solidFill>
                <a:latin typeface="Calibri"/>
                <a:cs typeface="Calibri"/>
              </a:rPr>
              <a:t>reduces</a:t>
            </a:r>
            <a:r>
              <a:rPr sz="1400" spc="-40" dirty="0">
                <a:solidFill>
                  <a:srgbClr val="0D0D0D"/>
                </a:solidFill>
                <a:latin typeface="Calibri"/>
                <a:cs typeface="Calibri"/>
              </a:rPr>
              <a:t> </a:t>
            </a:r>
            <a:r>
              <a:rPr sz="1400" dirty="0">
                <a:solidFill>
                  <a:srgbClr val="0D0D0D"/>
                </a:solidFill>
                <a:latin typeface="Calibri"/>
                <a:cs typeface="Calibri"/>
              </a:rPr>
              <a:t>length</a:t>
            </a:r>
            <a:r>
              <a:rPr sz="1400" spc="-30" dirty="0">
                <a:solidFill>
                  <a:srgbClr val="0D0D0D"/>
                </a:solidFill>
                <a:latin typeface="Calibri"/>
                <a:cs typeface="Calibri"/>
              </a:rPr>
              <a:t> </a:t>
            </a:r>
            <a:r>
              <a:rPr sz="1400" dirty="0">
                <a:solidFill>
                  <a:srgbClr val="0D0D0D"/>
                </a:solidFill>
                <a:latin typeface="Calibri"/>
                <a:cs typeface="Calibri"/>
              </a:rPr>
              <a:t>of</a:t>
            </a:r>
            <a:r>
              <a:rPr sz="1400" spc="-65" dirty="0">
                <a:solidFill>
                  <a:srgbClr val="0D0D0D"/>
                </a:solidFill>
                <a:latin typeface="Calibri"/>
                <a:cs typeface="Calibri"/>
              </a:rPr>
              <a:t> </a:t>
            </a:r>
            <a:r>
              <a:rPr sz="1400" dirty="0">
                <a:solidFill>
                  <a:srgbClr val="0D0D0D"/>
                </a:solidFill>
                <a:latin typeface="Calibri"/>
                <a:cs typeface="Calibri"/>
              </a:rPr>
              <a:t>surgery</a:t>
            </a:r>
            <a:r>
              <a:rPr sz="1400" spc="-40" dirty="0">
                <a:solidFill>
                  <a:srgbClr val="0D0D0D"/>
                </a:solidFill>
                <a:latin typeface="Calibri"/>
                <a:cs typeface="Calibri"/>
              </a:rPr>
              <a:t> </a:t>
            </a:r>
            <a:r>
              <a:rPr sz="1400" dirty="0">
                <a:solidFill>
                  <a:srgbClr val="0D0D0D"/>
                </a:solidFill>
                <a:latin typeface="Calibri"/>
                <a:cs typeface="Calibri"/>
              </a:rPr>
              <a:t>and</a:t>
            </a:r>
            <a:r>
              <a:rPr sz="1400" spc="-50" dirty="0">
                <a:solidFill>
                  <a:srgbClr val="0D0D0D"/>
                </a:solidFill>
                <a:latin typeface="Calibri"/>
                <a:cs typeface="Calibri"/>
              </a:rPr>
              <a:t> </a:t>
            </a:r>
            <a:r>
              <a:rPr sz="1400" spc="-20" dirty="0">
                <a:solidFill>
                  <a:srgbClr val="0D0D0D"/>
                </a:solidFill>
                <a:latin typeface="Calibri"/>
                <a:cs typeface="Calibri"/>
              </a:rPr>
              <a:t>mass </a:t>
            </a:r>
            <a:r>
              <a:rPr sz="1400" dirty="0">
                <a:solidFill>
                  <a:srgbClr val="0D0D0D"/>
                </a:solidFill>
                <a:latin typeface="Calibri"/>
                <a:cs typeface="Calibri"/>
              </a:rPr>
              <a:t>of</a:t>
            </a:r>
            <a:r>
              <a:rPr sz="1400" spc="-20" dirty="0">
                <a:solidFill>
                  <a:srgbClr val="0D0D0D"/>
                </a:solidFill>
                <a:latin typeface="Calibri"/>
                <a:cs typeface="Calibri"/>
              </a:rPr>
              <a:t> </a:t>
            </a:r>
            <a:r>
              <a:rPr sz="1400" spc="-10" dirty="0">
                <a:solidFill>
                  <a:srgbClr val="0D0D0D"/>
                </a:solidFill>
                <a:latin typeface="Calibri"/>
                <a:cs typeface="Calibri"/>
              </a:rPr>
              <a:t>foreign</a:t>
            </a:r>
            <a:r>
              <a:rPr sz="1400" spc="-25" dirty="0">
                <a:solidFill>
                  <a:srgbClr val="0D0D0D"/>
                </a:solidFill>
                <a:latin typeface="Calibri"/>
                <a:cs typeface="Calibri"/>
              </a:rPr>
              <a:t> </a:t>
            </a:r>
            <a:r>
              <a:rPr sz="1400" dirty="0">
                <a:solidFill>
                  <a:srgbClr val="0D0D0D"/>
                </a:solidFill>
                <a:latin typeface="Calibri"/>
                <a:cs typeface="Calibri"/>
              </a:rPr>
              <a:t>body</a:t>
            </a:r>
            <a:r>
              <a:rPr sz="1400" spc="-20" dirty="0">
                <a:solidFill>
                  <a:srgbClr val="0D0D0D"/>
                </a:solidFill>
                <a:latin typeface="Calibri"/>
                <a:cs typeface="Calibri"/>
              </a:rPr>
              <a:t> </a:t>
            </a:r>
            <a:r>
              <a:rPr sz="1400" dirty="0">
                <a:solidFill>
                  <a:srgbClr val="0D0D0D"/>
                </a:solidFill>
                <a:latin typeface="Calibri"/>
                <a:cs typeface="Calibri"/>
              </a:rPr>
              <a:t>in</a:t>
            </a:r>
            <a:r>
              <a:rPr sz="1400" spc="-10" dirty="0">
                <a:solidFill>
                  <a:srgbClr val="0D0D0D"/>
                </a:solidFill>
                <a:latin typeface="Calibri"/>
                <a:cs typeface="Calibri"/>
              </a:rPr>
              <a:t> vivo.</a:t>
            </a:r>
            <a:endParaRPr sz="1400">
              <a:latin typeface="Calibri"/>
              <a:cs typeface="Calibri"/>
            </a:endParaRPr>
          </a:p>
          <a:p>
            <a:pPr marL="93345" marR="83185" algn="ctr">
              <a:lnSpc>
                <a:spcPts val="1510"/>
              </a:lnSpc>
              <a:spcBef>
                <a:spcPts val="1035"/>
              </a:spcBef>
            </a:pPr>
            <a:r>
              <a:rPr sz="1400" b="1" dirty="0">
                <a:solidFill>
                  <a:srgbClr val="0D0D0D"/>
                </a:solidFill>
                <a:latin typeface="Calibri"/>
                <a:cs typeface="Calibri"/>
              </a:rPr>
              <a:t>Disadvantages:</a:t>
            </a:r>
            <a:r>
              <a:rPr sz="1400" b="1" spc="155" dirty="0">
                <a:solidFill>
                  <a:srgbClr val="0D0D0D"/>
                </a:solidFill>
                <a:latin typeface="Calibri"/>
                <a:cs typeface="Calibri"/>
              </a:rPr>
              <a:t> </a:t>
            </a:r>
            <a:r>
              <a:rPr sz="1400" dirty="0">
                <a:solidFill>
                  <a:srgbClr val="0D0D0D"/>
                </a:solidFill>
                <a:latin typeface="Calibri"/>
                <a:cs typeface="Calibri"/>
              </a:rPr>
              <a:t>Cutting</a:t>
            </a:r>
            <a:r>
              <a:rPr sz="1400" spc="-25" dirty="0">
                <a:solidFill>
                  <a:srgbClr val="0D0D0D"/>
                </a:solidFill>
                <a:latin typeface="Calibri"/>
                <a:cs typeface="Calibri"/>
              </a:rPr>
              <a:t> </a:t>
            </a:r>
            <a:r>
              <a:rPr sz="1400" dirty="0">
                <a:solidFill>
                  <a:srgbClr val="0D0D0D"/>
                </a:solidFill>
                <a:latin typeface="Calibri"/>
                <a:cs typeface="Calibri"/>
              </a:rPr>
              <a:t>barbs</a:t>
            </a:r>
            <a:r>
              <a:rPr sz="1400" spc="-55" dirty="0">
                <a:solidFill>
                  <a:srgbClr val="0D0D0D"/>
                </a:solidFill>
                <a:latin typeface="Calibri"/>
                <a:cs typeface="Calibri"/>
              </a:rPr>
              <a:t> </a:t>
            </a:r>
            <a:r>
              <a:rPr sz="1400" dirty="0">
                <a:solidFill>
                  <a:srgbClr val="0D0D0D"/>
                </a:solidFill>
                <a:latin typeface="Calibri"/>
                <a:cs typeface="Calibri"/>
              </a:rPr>
              <a:t>into</a:t>
            </a:r>
            <a:r>
              <a:rPr sz="1400" spc="-60" dirty="0">
                <a:solidFill>
                  <a:srgbClr val="0D0D0D"/>
                </a:solidFill>
                <a:latin typeface="Calibri"/>
                <a:cs typeface="Calibri"/>
              </a:rPr>
              <a:t> </a:t>
            </a:r>
            <a:r>
              <a:rPr sz="1400" dirty="0">
                <a:solidFill>
                  <a:srgbClr val="0D0D0D"/>
                </a:solidFill>
                <a:latin typeface="Calibri"/>
                <a:cs typeface="Calibri"/>
              </a:rPr>
              <a:t>a</a:t>
            </a:r>
            <a:r>
              <a:rPr sz="1400" spc="-65" dirty="0">
                <a:solidFill>
                  <a:srgbClr val="0D0D0D"/>
                </a:solidFill>
                <a:latin typeface="Calibri"/>
                <a:cs typeface="Calibri"/>
              </a:rPr>
              <a:t> </a:t>
            </a:r>
            <a:r>
              <a:rPr sz="1400" spc="-10" dirty="0">
                <a:solidFill>
                  <a:srgbClr val="0D0D0D"/>
                </a:solidFill>
                <a:latin typeface="Calibri"/>
                <a:cs typeface="Calibri"/>
              </a:rPr>
              <a:t>suture reduces</a:t>
            </a:r>
            <a:r>
              <a:rPr sz="1400" spc="-35" dirty="0">
                <a:solidFill>
                  <a:srgbClr val="0D0D0D"/>
                </a:solidFill>
                <a:latin typeface="Calibri"/>
                <a:cs typeface="Calibri"/>
              </a:rPr>
              <a:t> </a:t>
            </a:r>
            <a:r>
              <a:rPr sz="1400" dirty="0">
                <a:solidFill>
                  <a:srgbClr val="0D0D0D"/>
                </a:solidFill>
                <a:latin typeface="Calibri"/>
                <a:cs typeface="Calibri"/>
              </a:rPr>
              <a:t>its</a:t>
            </a:r>
            <a:r>
              <a:rPr sz="1400" spc="-35" dirty="0">
                <a:solidFill>
                  <a:srgbClr val="0D0D0D"/>
                </a:solidFill>
                <a:latin typeface="Calibri"/>
                <a:cs typeface="Calibri"/>
              </a:rPr>
              <a:t> </a:t>
            </a:r>
            <a:r>
              <a:rPr sz="1400" dirty="0">
                <a:solidFill>
                  <a:srgbClr val="0D0D0D"/>
                </a:solidFill>
                <a:latin typeface="Calibri"/>
                <a:cs typeface="Calibri"/>
              </a:rPr>
              <a:t>functional</a:t>
            </a:r>
            <a:r>
              <a:rPr sz="1400" spc="-35" dirty="0">
                <a:solidFill>
                  <a:srgbClr val="0D0D0D"/>
                </a:solidFill>
                <a:latin typeface="Calibri"/>
                <a:cs typeface="Calibri"/>
              </a:rPr>
              <a:t> </a:t>
            </a:r>
            <a:r>
              <a:rPr sz="1400" dirty="0">
                <a:solidFill>
                  <a:srgbClr val="0D0D0D"/>
                </a:solidFill>
                <a:latin typeface="Calibri"/>
                <a:cs typeface="Calibri"/>
              </a:rPr>
              <a:t>diameter</a:t>
            </a:r>
            <a:r>
              <a:rPr sz="1400" spc="-25" dirty="0">
                <a:solidFill>
                  <a:srgbClr val="0D0D0D"/>
                </a:solidFill>
                <a:latin typeface="Calibri"/>
                <a:cs typeface="Calibri"/>
              </a:rPr>
              <a:t> and </a:t>
            </a:r>
            <a:r>
              <a:rPr sz="1400" spc="-10" dirty="0">
                <a:solidFill>
                  <a:srgbClr val="0D0D0D"/>
                </a:solidFill>
                <a:latin typeface="Calibri"/>
                <a:cs typeface="Calibri"/>
              </a:rPr>
              <a:t>consequently,</a:t>
            </a:r>
            <a:r>
              <a:rPr sz="1400" spc="-45" dirty="0">
                <a:solidFill>
                  <a:srgbClr val="0D0D0D"/>
                </a:solidFill>
                <a:latin typeface="Calibri"/>
                <a:cs typeface="Calibri"/>
              </a:rPr>
              <a:t> </a:t>
            </a:r>
            <a:r>
              <a:rPr sz="1400" dirty="0">
                <a:solidFill>
                  <a:srgbClr val="0D0D0D"/>
                </a:solidFill>
                <a:latin typeface="Calibri"/>
                <a:cs typeface="Calibri"/>
              </a:rPr>
              <a:t>its</a:t>
            </a:r>
            <a:r>
              <a:rPr sz="1400" spc="-55" dirty="0">
                <a:solidFill>
                  <a:srgbClr val="0D0D0D"/>
                </a:solidFill>
                <a:latin typeface="Calibri"/>
                <a:cs typeface="Calibri"/>
              </a:rPr>
              <a:t> </a:t>
            </a:r>
            <a:r>
              <a:rPr sz="1400" dirty="0">
                <a:solidFill>
                  <a:srgbClr val="0D0D0D"/>
                </a:solidFill>
                <a:latin typeface="Calibri"/>
                <a:cs typeface="Calibri"/>
              </a:rPr>
              <a:t>tensile</a:t>
            </a:r>
            <a:r>
              <a:rPr sz="1400" spc="-55" dirty="0">
                <a:solidFill>
                  <a:srgbClr val="0D0D0D"/>
                </a:solidFill>
                <a:latin typeface="Calibri"/>
                <a:cs typeface="Calibri"/>
              </a:rPr>
              <a:t> </a:t>
            </a:r>
            <a:r>
              <a:rPr sz="1400" spc="-10" dirty="0">
                <a:solidFill>
                  <a:srgbClr val="0D0D0D"/>
                </a:solidFill>
                <a:latin typeface="Calibri"/>
                <a:cs typeface="Calibri"/>
              </a:rPr>
              <a:t>strength.</a:t>
            </a:r>
            <a:endParaRPr sz="1400">
              <a:latin typeface="Calibri"/>
              <a:cs typeface="Calibri"/>
            </a:endParaRPr>
          </a:p>
        </p:txBody>
      </p:sp>
      <p:sp>
        <p:nvSpPr>
          <p:cNvPr id="15" name="object 15"/>
          <p:cNvSpPr txBox="1"/>
          <p:nvPr/>
        </p:nvSpPr>
        <p:spPr>
          <a:xfrm>
            <a:off x="5289296" y="3908931"/>
            <a:ext cx="1920239" cy="916940"/>
          </a:xfrm>
          <a:prstGeom prst="rect">
            <a:avLst/>
          </a:prstGeom>
        </p:spPr>
        <p:txBody>
          <a:bodyPr vert="horz" wrap="square" lIns="0" tIns="208915" rIns="0" bIns="0" rtlCol="0">
            <a:spAutoFit/>
          </a:bodyPr>
          <a:lstStyle/>
          <a:p>
            <a:pPr algn="ctr">
              <a:lnSpc>
                <a:spcPct val="100000"/>
              </a:lnSpc>
              <a:spcBef>
                <a:spcPts val="1645"/>
              </a:spcBef>
            </a:pPr>
            <a:r>
              <a:rPr sz="2400" dirty="0">
                <a:solidFill>
                  <a:srgbClr val="404040"/>
                </a:solidFill>
                <a:latin typeface="Calibri"/>
                <a:cs typeface="Calibri"/>
              </a:rPr>
              <a:t>Barbed</a:t>
            </a:r>
            <a:r>
              <a:rPr sz="2400" spc="-60" dirty="0">
                <a:solidFill>
                  <a:srgbClr val="404040"/>
                </a:solidFill>
                <a:latin typeface="Calibri"/>
                <a:cs typeface="Calibri"/>
              </a:rPr>
              <a:t> </a:t>
            </a:r>
            <a:r>
              <a:rPr sz="2400" spc="-10" dirty="0">
                <a:solidFill>
                  <a:srgbClr val="404040"/>
                </a:solidFill>
                <a:latin typeface="Calibri"/>
                <a:cs typeface="Calibri"/>
              </a:rPr>
              <a:t>Sutures</a:t>
            </a:r>
            <a:endParaRPr sz="2400">
              <a:latin typeface="Calibri"/>
              <a:cs typeface="Calibri"/>
            </a:endParaRPr>
          </a:p>
          <a:p>
            <a:pPr algn="ctr">
              <a:lnSpc>
                <a:spcPct val="100000"/>
              </a:lnSpc>
              <a:spcBef>
                <a:spcPts val="910"/>
              </a:spcBef>
            </a:pPr>
            <a:r>
              <a:rPr sz="1400" b="1" dirty="0">
                <a:solidFill>
                  <a:srgbClr val="0D0D0D"/>
                </a:solidFill>
                <a:latin typeface="Calibri"/>
                <a:cs typeface="Calibri"/>
              </a:rPr>
              <a:t>Knotless</a:t>
            </a:r>
            <a:r>
              <a:rPr sz="1400" b="1" spc="-65" dirty="0">
                <a:solidFill>
                  <a:srgbClr val="0D0D0D"/>
                </a:solidFill>
                <a:latin typeface="Calibri"/>
                <a:cs typeface="Calibri"/>
              </a:rPr>
              <a:t> </a:t>
            </a:r>
            <a:r>
              <a:rPr sz="1400" b="1" spc="-10" dirty="0">
                <a:solidFill>
                  <a:srgbClr val="0D0D0D"/>
                </a:solidFill>
                <a:latin typeface="Calibri"/>
                <a:cs typeface="Calibri"/>
              </a:rPr>
              <a:t>sutures</a:t>
            </a:r>
            <a:endParaRPr sz="1400">
              <a:latin typeface="Calibri"/>
              <a:cs typeface="Calibri"/>
            </a:endParaRPr>
          </a:p>
        </p:txBody>
      </p:sp>
      <p:sp>
        <p:nvSpPr>
          <p:cNvPr id="16" name="object 16"/>
          <p:cNvSpPr txBox="1"/>
          <p:nvPr/>
        </p:nvSpPr>
        <p:spPr>
          <a:xfrm>
            <a:off x="8289417" y="4956809"/>
            <a:ext cx="3232150" cy="1327785"/>
          </a:xfrm>
          <a:prstGeom prst="rect">
            <a:avLst/>
          </a:prstGeom>
        </p:spPr>
        <p:txBody>
          <a:bodyPr vert="horz" wrap="square" lIns="0" tIns="34290" rIns="0" bIns="0" rtlCol="0">
            <a:spAutoFit/>
          </a:bodyPr>
          <a:lstStyle/>
          <a:p>
            <a:pPr marL="12700" marR="5080" algn="ctr">
              <a:lnSpc>
                <a:spcPct val="90000"/>
              </a:lnSpc>
              <a:spcBef>
                <a:spcPts val="270"/>
              </a:spcBef>
            </a:pPr>
            <a:r>
              <a:rPr sz="1400" b="1" spc="-10" dirty="0">
                <a:solidFill>
                  <a:srgbClr val="0D0D0D"/>
                </a:solidFill>
                <a:latin typeface="Calibri"/>
                <a:cs typeface="Calibri"/>
              </a:rPr>
              <a:t>Advantages:</a:t>
            </a:r>
            <a:r>
              <a:rPr sz="1400" b="1" spc="-45" dirty="0">
                <a:solidFill>
                  <a:srgbClr val="0D0D0D"/>
                </a:solidFill>
                <a:latin typeface="Calibri"/>
                <a:cs typeface="Calibri"/>
              </a:rPr>
              <a:t> </a:t>
            </a:r>
            <a:r>
              <a:rPr sz="1400" dirty="0">
                <a:solidFill>
                  <a:srgbClr val="0D0D0D"/>
                </a:solidFill>
                <a:latin typeface="Calibri"/>
                <a:cs typeface="Calibri"/>
              </a:rPr>
              <a:t>Useful</a:t>
            </a:r>
            <a:r>
              <a:rPr sz="1400" spc="-10" dirty="0">
                <a:solidFill>
                  <a:srgbClr val="0D0D0D"/>
                </a:solidFill>
                <a:latin typeface="Calibri"/>
                <a:cs typeface="Calibri"/>
              </a:rPr>
              <a:t> </a:t>
            </a:r>
            <a:r>
              <a:rPr sz="1400" dirty="0">
                <a:solidFill>
                  <a:srgbClr val="0D0D0D"/>
                </a:solidFill>
                <a:latin typeface="Calibri"/>
                <a:cs typeface="Calibri"/>
              </a:rPr>
              <a:t>in</a:t>
            </a:r>
            <a:r>
              <a:rPr sz="1400" spc="-10" dirty="0">
                <a:solidFill>
                  <a:srgbClr val="0D0D0D"/>
                </a:solidFill>
                <a:latin typeface="Calibri"/>
                <a:cs typeface="Calibri"/>
              </a:rPr>
              <a:t> apposition </a:t>
            </a:r>
            <a:r>
              <a:rPr sz="1400" dirty="0">
                <a:solidFill>
                  <a:srgbClr val="0D0D0D"/>
                </a:solidFill>
                <a:latin typeface="Calibri"/>
                <a:cs typeface="Calibri"/>
              </a:rPr>
              <a:t>of</a:t>
            </a:r>
            <a:r>
              <a:rPr sz="1400" spc="-15" dirty="0">
                <a:solidFill>
                  <a:srgbClr val="0D0D0D"/>
                </a:solidFill>
                <a:latin typeface="Calibri"/>
                <a:cs typeface="Calibri"/>
              </a:rPr>
              <a:t> </a:t>
            </a:r>
            <a:r>
              <a:rPr sz="1400" spc="-10" dirty="0">
                <a:solidFill>
                  <a:srgbClr val="0D0D0D"/>
                </a:solidFill>
                <a:latin typeface="Calibri"/>
                <a:cs typeface="Calibri"/>
              </a:rPr>
              <a:t>wounds </a:t>
            </a:r>
            <a:r>
              <a:rPr sz="1400" dirty="0">
                <a:solidFill>
                  <a:srgbClr val="0D0D0D"/>
                </a:solidFill>
                <a:latin typeface="Calibri"/>
                <a:cs typeface="Calibri"/>
              </a:rPr>
              <a:t>under</a:t>
            </a:r>
            <a:r>
              <a:rPr sz="1400" spc="-50" dirty="0">
                <a:solidFill>
                  <a:srgbClr val="0D0D0D"/>
                </a:solidFill>
                <a:latin typeface="Calibri"/>
                <a:cs typeface="Calibri"/>
              </a:rPr>
              <a:t> </a:t>
            </a:r>
            <a:r>
              <a:rPr sz="1400" dirty="0">
                <a:solidFill>
                  <a:srgbClr val="0D0D0D"/>
                </a:solidFill>
                <a:latin typeface="Calibri"/>
                <a:cs typeface="Calibri"/>
              </a:rPr>
              <a:t>tension.</a:t>
            </a:r>
            <a:r>
              <a:rPr sz="1400" spc="-40" dirty="0">
                <a:solidFill>
                  <a:srgbClr val="0D0D0D"/>
                </a:solidFill>
                <a:latin typeface="Calibri"/>
                <a:cs typeface="Calibri"/>
              </a:rPr>
              <a:t> </a:t>
            </a:r>
            <a:r>
              <a:rPr sz="1400" dirty="0">
                <a:solidFill>
                  <a:srgbClr val="0D0D0D"/>
                </a:solidFill>
                <a:latin typeface="Calibri"/>
                <a:cs typeface="Calibri"/>
              </a:rPr>
              <a:t>Quick</a:t>
            </a:r>
            <a:r>
              <a:rPr sz="1400" spc="-70" dirty="0">
                <a:solidFill>
                  <a:srgbClr val="0D0D0D"/>
                </a:solidFill>
                <a:latin typeface="Calibri"/>
                <a:cs typeface="Calibri"/>
              </a:rPr>
              <a:t> </a:t>
            </a:r>
            <a:r>
              <a:rPr sz="1400" dirty="0">
                <a:solidFill>
                  <a:srgbClr val="0D0D0D"/>
                </a:solidFill>
                <a:latin typeface="Calibri"/>
                <a:cs typeface="Calibri"/>
              </a:rPr>
              <a:t>placement.</a:t>
            </a:r>
            <a:r>
              <a:rPr sz="1400" spc="-30" dirty="0">
                <a:solidFill>
                  <a:srgbClr val="0D0D0D"/>
                </a:solidFill>
                <a:latin typeface="Calibri"/>
                <a:cs typeface="Calibri"/>
              </a:rPr>
              <a:t> </a:t>
            </a:r>
            <a:r>
              <a:rPr sz="1400" spc="-10" dirty="0">
                <a:solidFill>
                  <a:srgbClr val="0D0D0D"/>
                </a:solidFill>
                <a:latin typeface="Calibri"/>
                <a:cs typeface="Calibri"/>
              </a:rPr>
              <a:t>Minimal </a:t>
            </a:r>
            <a:r>
              <a:rPr sz="1400" dirty="0">
                <a:solidFill>
                  <a:srgbClr val="0D0D0D"/>
                </a:solidFill>
                <a:latin typeface="Calibri"/>
                <a:cs typeface="Calibri"/>
              </a:rPr>
              <a:t>tissue</a:t>
            </a:r>
            <a:r>
              <a:rPr sz="1400" spc="-35" dirty="0">
                <a:solidFill>
                  <a:srgbClr val="0D0D0D"/>
                </a:solidFill>
                <a:latin typeface="Calibri"/>
                <a:cs typeface="Calibri"/>
              </a:rPr>
              <a:t> </a:t>
            </a:r>
            <a:r>
              <a:rPr sz="1400" dirty="0">
                <a:solidFill>
                  <a:srgbClr val="0D0D0D"/>
                </a:solidFill>
                <a:latin typeface="Calibri"/>
                <a:cs typeface="Calibri"/>
              </a:rPr>
              <a:t>reaction.</a:t>
            </a:r>
            <a:r>
              <a:rPr sz="1400" spc="250" dirty="0">
                <a:solidFill>
                  <a:srgbClr val="0D0D0D"/>
                </a:solidFill>
                <a:latin typeface="Calibri"/>
                <a:cs typeface="Calibri"/>
              </a:rPr>
              <a:t> </a:t>
            </a:r>
            <a:r>
              <a:rPr sz="1400" spc="-10" dirty="0">
                <a:solidFill>
                  <a:srgbClr val="0D0D0D"/>
                </a:solidFill>
                <a:latin typeface="Calibri"/>
                <a:cs typeface="Calibri"/>
              </a:rPr>
              <a:t>Absorbable</a:t>
            </a:r>
            <a:r>
              <a:rPr sz="1400" spc="-30" dirty="0">
                <a:solidFill>
                  <a:srgbClr val="0D0D0D"/>
                </a:solidFill>
                <a:latin typeface="Calibri"/>
                <a:cs typeface="Calibri"/>
              </a:rPr>
              <a:t> </a:t>
            </a:r>
            <a:r>
              <a:rPr sz="1400" spc="-10" dirty="0">
                <a:solidFill>
                  <a:srgbClr val="0D0D0D"/>
                </a:solidFill>
                <a:latin typeface="Calibri"/>
                <a:cs typeface="Calibri"/>
              </a:rPr>
              <a:t>staples</a:t>
            </a:r>
            <a:r>
              <a:rPr sz="1400" spc="-35" dirty="0">
                <a:solidFill>
                  <a:srgbClr val="0D0D0D"/>
                </a:solidFill>
                <a:latin typeface="Calibri"/>
                <a:cs typeface="Calibri"/>
              </a:rPr>
              <a:t> </a:t>
            </a:r>
            <a:r>
              <a:rPr sz="1400" dirty="0">
                <a:solidFill>
                  <a:srgbClr val="0D0D0D"/>
                </a:solidFill>
                <a:latin typeface="Calibri"/>
                <a:cs typeface="Calibri"/>
              </a:rPr>
              <a:t>useful</a:t>
            </a:r>
            <a:r>
              <a:rPr sz="1400" spc="-30" dirty="0">
                <a:solidFill>
                  <a:srgbClr val="0D0D0D"/>
                </a:solidFill>
                <a:latin typeface="Calibri"/>
                <a:cs typeface="Calibri"/>
              </a:rPr>
              <a:t> </a:t>
            </a:r>
            <a:r>
              <a:rPr sz="1400" spc="-25" dirty="0">
                <a:solidFill>
                  <a:srgbClr val="0D0D0D"/>
                </a:solidFill>
                <a:latin typeface="Calibri"/>
                <a:cs typeface="Calibri"/>
              </a:rPr>
              <a:t>in </a:t>
            </a:r>
            <a:r>
              <a:rPr sz="1400" spc="-10" dirty="0">
                <a:solidFill>
                  <a:srgbClr val="0D0D0D"/>
                </a:solidFill>
                <a:latin typeface="Calibri"/>
                <a:cs typeface="Calibri"/>
              </a:rPr>
              <a:t>laparoscopic</a:t>
            </a:r>
            <a:r>
              <a:rPr sz="1400" spc="20" dirty="0">
                <a:solidFill>
                  <a:srgbClr val="0D0D0D"/>
                </a:solidFill>
                <a:latin typeface="Calibri"/>
                <a:cs typeface="Calibri"/>
              </a:rPr>
              <a:t> </a:t>
            </a:r>
            <a:r>
              <a:rPr sz="1400" spc="-10" dirty="0">
                <a:solidFill>
                  <a:srgbClr val="0D0D0D"/>
                </a:solidFill>
                <a:latin typeface="Calibri"/>
                <a:cs typeface="Calibri"/>
              </a:rPr>
              <a:t>surgeries.</a:t>
            </a:r>
            <a:endParaRPr sz="1400">
              <a:latin typeface="Calibri"/>
              <a:cs typeface="Calibri"/>
            </a:endParaRPr>
          </a:p>
          <a:p>
            <a:pPr marL="140335" marR="129539" algn="ctr">
              <a:lnSpc>
                <a:spcPts val="1510"/>
              </a:lnSpc>
              <a:spcBef>
                <a:spcPts val="1030"/>
              </a:spcBef>
            </a:pPr>
            <a:r>
              <a:rPr sz="1400" b="1" spc="-10" dirty="0">
                <a:solidFill>
                  <a:srgbClr val="0D0D0D"/>
                </a:solidFill>
                <a:latin typeface="Calibri"/>
                <a:cs typeface="Calibri"/>
              </a:rPr>
              <a:t>Disadvantages:</a:t>
            </a:r>
            <a:r>
              <a:rPr sz="1400" b="1" spc="-65" dirty="0">
                <a:solidFill>
                  <a:srgbClr val="0D0D0D"/>
                </a:solidFill>
                <a:latin typeface="Calibri"/>
                <a:cs typeface="Calibri"/>
              </a:rPr>
              <a:t> </a:t>
            </a:r>
            <a:r>
              <a:rPr sz="1400" dirty="0">
                <a:solidFill>
                  <a:srgbClr val="0D0D0D"/>
                </a:solidFill>
                <a:latin typeface="Calibri"/>
                <a:cs typeface="Calibri"/>
              </a:rPr>
              <a:t>Cost.</a:t>
            </a:r>
            <a:r>
              <a:rPr sz="1400" spc="-30" dirty="0">
                <a:solidFill>
                  <a:srgbClr val="0D0D0D"/>
                </a:solidFill>
                <a:latin typeface="Calibri"/>
                <a:cs typeface="Calibri"/>
              </a:rPr>
              <a:t> </a:t>
            </a:r>
            <a:r>
              <a:rPr sz="1400" dirty="0">
                <a:solidFill>
                  <a:srgbClr val="0D0D0D"/>
                </a:solidFill>
                <a:latin typeface="Calibri"/>
                <a:cs typeface="Calibri"/>
              </a:rPr>
              <a:t>Less</a:t>
            </a:r>
            <a:r>
              <a:rPr sz="1400" spc="-30" dirty="0">
                <a:solidFill>
                  <a:srgbClr val="0D0D0D"/>
                </a:solidFill>
                <a:latin typeface="Calibri"/>
                <a:cs typeface="Calibri"/>
              </a:rPr>
              <a:t> </a:t>
            </a:r>
            <a:r>
              <a:rPr sz="1400" dirty="0">
                <a:solidFill>
                  <a:srgbClr val="0D0D0D"/>
                </a:solidFill>
                <a:latin typeface="Calibri"/>
                <a:cs typeface="Calibri"/>
              </a:rPr>
              <a:t>precise</a:t>
            </a:r>
            <a:r>
              <a:rPr sz="1400" spc="-20" dirty="0">
                <a:solidFill>
                  <a:srgbClr val="0D0D0D"/>
                </a:solidFill>
                <a:latin typeface="Calibri"/>
                <a:cs typeface="Calibri"/>
              </a:rPr>
              <a:t> wound </a:t>
            </a:r>
            <a:r>
              <a:rPr sz="1400" dirty="0">
                <a:solidFill>
                  <a:srgbClr val="0D0D0D"/>
                </a:solidFill>
                <a:latin typeface="Calibri"/>
                <a:cs typeface="Calibri"/>
              </a:rPr>
              <a:t>edge</a:t>
            </a:r>
            <a:r>
              <a:rPr sz="1400" spc="-60" dirty="0">
                <a:solidFill>
                  <a:srgbClr val="0D0D0D"/>
                </a:solidFill>
                <a:latin typeface="Calibri"/>
                <a:cs typeface="Calibri"/>
              </a:rPr>
              <a:t> </a:t>
            </a:r>
            <a:r>
              <a:rPr sz="1400" spc="-10" dirty="0">
                <a:solidFill>
                  <a:srgbClr val="0D0D0D"/>
                </a:solidFill>
                <a:latin typeface="Calibri"/>
                <a:cs typeface="Calibri"/>
              </a:rPr>
              <a:t>alignment</a:t>
            </a:r>
            <a:endParaRPr sz="1400">
              <a:latin typeface="Calibri"/>
              <a:cs typeface="Calibri"/>
            </a:endParaRPr>
          </a:p>
        </p:txBody>
      </p:sp>
      <p:sp>
        <p:nvSpPr>
          <p:cNvPr id="17" name="object 17"/>
          <p:cNvSpPr txBox="1"/>
          <p:nvPr/>
        </p:nvSpPr>
        <p:spPr>
          <a:xfrm>
            <a:off x="8937117" y="3908931"/>
            <a:ext cx="1939289" cy="916940"/>
          </a:xfrm>
          <a:prstGeom prst="rect">
            <a:avLst/>
          </a:prstGeom>
        </p:spPr>
        <p:txBody>
          <a:bodyPr vert="horz" wrap="square" lIns="0" tIns="208915" rIns="0" bIns="0" rtlCol="0">
            <a:spAutoFit/>
          </a:bodyPr>
          <a:lstStyle/>
          <a:p>
            <a:pPr algn="ctr">
              <a:lnSpc>
                <a:spcPct val="100000"/>
              </a:lnSpc>
              <a:spcBef>
                <a:spcPts val="1645"/>
              </a:spcBef>
            </a:pPr>
            <a:r>
              <a:rPr sz="2400" dirty="0">
                <a:solidFill>
                  <a:srgbClr val="404040"/>
                </a:solidFill>
                <a:latin typeface="Calibri"/>
                <a:cs typeface="Calibri"/>
              </a:rPr>
              <a:t>Surgical</a:t>
            </a:r>
            <a:r>
              <a:rPr sz="2400" spc="-75" dirty="0">
                <a:solidFill>
                  <a:srgbClr val="404040"/>
                </a:solidFill>
                <a:latin typeface="Calibri"/>
                <a:cs typeface="Calibri"/>
              </a:rPr>
              <a:t> </a:t>
            </a:r>
            <a:r>
              <a:rPr sz="2400" spc="-10" dirty="0">
                <a:solidFill>
                  <a:srgbClr val="404040"/>
                </a:solidFill>
                <a:latin typeface="Calibri"/>
                <a:cs typeface="Calibri"/>
              </a:rPr>
              <a:t>Staples</a:t>
            </a:r>
            <a:endParaRPr sz="2400" dirty="0">
              <a:latin typeface="Calibri"/>
              <a:cs typeface="Calibri"/>
            </a:endParaRPr>
          </a:p>
          <a:p>
            <a:pPr algn="ctr">
              <a:lnSpc>
                <a:spcPct val="100000"/>
              </a:lnSpc>
              <a:spcBef>
                <a:spcPts val="910"/>
              </a:spcBef>
            </a:pPr>
            <a:r>
              <a:rPr sz="1400" b="1" dirty="0">
                <a:solidFill>
                  <a:srgbClr val="0D0D0D"/>
                </a:solidFill>
                <a:latin typeface="Calibri"/>
                <a:cs typeface="Calibri"/>
              </a:rPr>
              <a:t>Skin</a:t>
            </a:r>
            <a:r>
              <a:rPr sz="1400" b="1" spc="-30" dirty="0">
                <a:solidFill>
                  <a:srgbClr val="0D0D0D"/>
                </a:solidFill>
                <a:latin typeface="Calibri"/>
                <a:cs typeface="Calibri"/>
              </a:rPr>
              <a:t> </a:t>
            </a:r>
            <a:r>
              <a:rPr sz="1400" b="1" spc="-10" dirty="0">
                <a:solidFill>
                  <a:srgbClr val="0D0D0D"/>
                </a:solidFill>
                <a:latin typeface="Calibri"/>
                <a:cs typeface="Calibri"/>
              </a:rPr>
              <a:t>staples</a:t>
            </a:r>
            <a:endParaRPr sz="1400" dirty="0">
              <a:latin typeface="Calibri"/>
              <a:cs typeface="Calibri"/>
            </a:endParaRPr>
          </a:p>
        </p:txBody>
      </p:sp>
      <p:sp>
        <p:nvSpPr>
          <p:cNvPr id="18" name="object 18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pc="-160" dirty="0"/>
              <a:t>A</a:t>
            </a:r>
            <a:r>
              <a:rPr spc="-555" dirty="0"/>
              <a:t>L</a:t>
            </a:r>
            <a:r>
              <a:rPr spc="-155" dirty="0"/>
              <a:t>T</a:t>
            </a:r>
            <a:r>
              <a:rPr spc="-150" dirty="0"/>
              <a:t>E</a:t>
            </a:r>
            <a:r>
              <a:rPr spc="-155" dirty="0"/>
              <a:t>RN</a:t>
            </a:r>
            <a:r>
              <a:rPr spc="-330" dirty="0"/>
              <a:t>A</a:t>
            </a:r>
            <a:r>
              <a:rPr spc="-155" dirty="0"/>
              <a:t>TIV</a:t>
            </a:r>
            <a:r>
              <a:rPr spc="-150" dirty="0"/>
              <a:t>E</a:t>
            </a:r>
            <a:r>
              <a:rPr spc="5" dirty="0"/>
              <a:t>S</a:t>
            </a:r>
          </a:p>
        </p:txBody>
      </p:sp>
      <p:sp>
        <p:nvSpPr>
          <p:cNvPr id="19" name="object 19"/>
          <p:cNvSpPr/>
          <p:nvPr/>
        </p:nvSpPr>
        <p:spPr>
          <a:xfrm>
            <a:off x="11728704" y="6385559"/>
            <a:ext cx="288290" cy="288290"/>
          </a:xfrm>
          <a:custGeom>
            <a:avLst/>
            <a:gdLst/>
            <a:ahLst/>
            <a:cxnLst/>
            <a:rect l="l" t="t" r="r" b="b"/>
            <a:pathLst>
              <a:path w="288290" h="288290">
                <a:moveTo>
                  <a:pt x="144018" y="0"/>
                </a:moveTo>
                <a:lnTo>
                  <a:pt x="98511" y="7342"/>
                </a:lnTo>
                <a:lnTo>
                  <a:pt x="58978" y="27786"/>
                </a:lnTo>
                <a:lnTo>
                  <a:pt x="27797" y="58962"/>
                </a:lnTo>
                <a:lnTo>
                  <a:pt x="7345" y="98496"/>
                </a:lnTo>
                <a:lnTo>
                  <a:pt x="0" y="144017"/>
                </a:lnTo>
                <a:lnTo>
                  <a:pt x="7345" y="189539"/>
                </a:lnTo>
                <a:lnTo>
                  <a:pt x="27797" y="229073"/>
                </a:lnTo>
                <a:lnTo>
                  <a:pt x="58978" y="260249"/>
                </a:lnTo>
                <a:lnTo>
                  <a:pt x="98511" y="280693"/>
                </a:lnTo>
                <a:lnTo>
                  <a:pt x="144018" y="288035"/>
                </a:lnTo>
                <a:lnTo>
                  <a:pt x="189524" y="280693"/>
                </a:lnTo>
                <a:lnTo>
                  <a:pt x="229057" y="260249"/>
                </a:lnTo>
                <a:lnTo>
                  <a:pt x="260238" y="229073"/>
                </a:lnTo>
                <a:lnTo>
                  <a:pt x="280690" y="189539"/>
                </a:lnTo>
                <a:lnTo>
                  <a:pt x="288036" y="144017"/>
                </a:lnTo>
                <a:lnTo>
                  <a:pt x="280690" y="98496"/>
                </a:lnTo>
                <a:lnTo>
                  <a:pt x="260238" y="58962"/>
                </a:lnTo>
                <a:lnTo>
                  <a:pt x="229057" y="27786"/>
                </a:lnTo>
                <a:lnTo>
                  <a:pt x="189524" y="7342"/>
                </a:lnTo>
                <a:lnTo>
                  <a:pt x="144018" y="0"/>
                </a:lnTo>
                <a:close/>
              </a:path>
            </a:pathLst>
          </a:custGeom>
          <a:solidFill>
            <a:srgbClr val="585858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0" name="object 20"/>
          <p:cNvSpPr txBox="1"/>
          <p:nvPr/>
        </p:nvSpPr>
        <p:spPr>
          <a:xfrm>
            <a:off x="11796776" y="6434124"/>
            <a:ext cx="153670" cy="17780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sz="1000" spc="-25" dirty="0">
                <a:solidFill>
                  <a:srgbClr val="FFFFFF"/>
                </a:solidFill>
                <a:latin typeface="Calibri"/>
                <a:cs typeface="Calibri"/>
              </a:rPr>
              <a:t>42</a:t>
            </a:r>
            <a:endParaRPr sz="1000">
              <a:latin typeface="Calibri"/>
              <a:cs typeface="Calibri"/>
            </a:endParaRPr>
          </a:p>
        </p:txBody>
      </p:sp>
      <p:sp>
        <p:nvSpPr>
          <p:cNvPr id="21" name="object 21"/>
          <p:cNvSpPr txBox="1"/>
          <p:nvPr/>
        </p:nvSpPr>
        <p:spPr>
          <a:xfrm>
            <a:off x="419201" y="952880"/>
            <a:ext cx="5196205" cy="29972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800" spc="-10" dirty="0">
                <a:solidFill>
                  <a:srgbClr val="404040"/>
                </a:solidFill>
                <a:latin typeface="Calibri"/>
                <a:cs typeface="Calibri"/>
              </a:rPr>
              <a:t>Alternatives</a:t>
            </a:r>
            <a:r>
              <a:rPr sz="1800" spc="-60" dirty="0">
                <a:solidFill>
                  <a:srgbClr val="404040"/>
                </a:solidFill>
                <a:latin typeface="Calibri"/>
                <a:cs typeface="Calibri"/>
              </a:rPr>
              <a:t> </a:t>
            </a:r>
            <a:r>
              <a:rPr sz="1800" dirty="0">
                <a:solidFill>
                  <a:srgbClr val="404040"/>
                </a:solidFill>
                <a:latin typeface="Calibri"/>
                <a:cs typeface="Calibri"/>
              </a:rPr>
              <a:t>to</a:t>
            </a:r>
            <a:r>
              <a:rPr sz="1800" spc="-55" dirty="0">
                <a:solidFill>
                  <a:srgbClr val="404040"/>
                </a:solidFill>
                <a:latin typeface="Calibri"/>
                <a:cs typeface="Calibri"/>
              </a:rPr>
              <a:t> </a:t>
            </a:r>
            <a:r>
              <a:rPr sz="1800" dirty="0">
                <a:solidFill>
                  <a:srgbClr val="404040"/>
                </a:solidFill>
                <a:latin typeface="Calibri"/>
                <a:cs typeface="Calibri"/>
              </a:rPr>
              <a:t>traditional</a:t>
            </a:r>
            <a:r>
              <a:rPr sz="1800" spc="-35" dirty="0">
                <a:solidFill>
                  <a:srgbClr val="404040"/>
                </a:solidFill>
                <a:latin typeface="Calibri"/>
                <a:cs typeface="Calibri"/>
              </a:rPr>
              <a:t> </a:t>
            </a:r>
            <a:r>
              <a:rPr sz="1800" dirty="0">
                <a:solidFill>
                  <a:srgbClr val="404040"/>
                </a:solidFill>
                <a:latin typeface="Calibri"/>
                <a:cs typeface="Calibri"/>
              </a:rPr>
              <a:t>sutures</a:t>
            </a:r>
            <a:r>
              <a:rPr sz="1800" spc="-45" dirty="0">
                <a:solidFill>
                  <a:srgbClr val="404040"/>
                </a:solidFill>
                <a:latin typeface="Calibri"/>
                <a:cs typeface="Calibri"/>
              </a:rPr>
              <a:t> </a:t>
            </a:r>
            <a:r>
              <a:rPr sz="1800" dirty="0">
                <a:solidFill>
                  <a:srgbClr val="404040"/>
                </a:solidFill>
                <a:latin typeface="Calibri"/>
                <a:cs typeface="Calibri"/>
              </a:rPr>
              <a:t>include</a:t>
            </a:r>
            <a:r>
              <a:rPr sz="1800" spc="-30" dirty="0">
                <a:solidFill>
                  <a:srgbClr val="404040"/>
                </a:solidFill>
                <a:latin typeface="Calibri"/>
                <a:cs typeface="Calibri"/>
              </a:rPr>
              <a:t> </a:t>
            </a:r>
            <a:r>
              <a:rPr sz="1800" dirty="0">
                <a:solidFill>
                  <a:srgbClr val="404040"/>
                </a:solidFill>
                <a:latin typeface="Calibri"/>
                <a:cs typeface="Calibri"/>
              </a:rPr>
              <a:t>the</a:t>
            </a:r>
            <a:r>
              <a:rPr sz="1800" spc="-50" dirty="0">
                <a:solidFill>
                  <a:srgbClr val="404040"/>
                </a:solidFill>
                <a:latin typeface="Calibri"/>
                <a:cs typeface="Calibri"/>
              </a:rPr>
              <a:t> </a:t>
            </a:r>
            <a:r>
              <a:rPr sz="1800" spc="-10" dirty="0">
                <a:solidFill>
                  <a:srgbClr val="404040"/>
                </a:solidFill>
                <a:latin typeface="Calibri"/>
                <a:cs typeface="Calibri"/>
              </a:rPr>
              <a:t>following.</a:t>
            </a:r>
            <a:endParaRPr sz="1800">
              <a:latin typeface="Calibri"/>
              <a:cs typeface="Calibri"/>
            </a:endParaRPr>
          </a:p>
        </p:txBody>
      </p:sp>
    </p:spTree>
  </p:cSld>
  <p:clrMapOvr>
    <a:masterClrMapping/>
  </p:clrMapOvr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object 2"/>
          <p:cNvGrpSpPr/>
          <p:nvPr/>
        </p:nvGrpSpPr>
        <p:grpSpPr>
          <a:xfrm>
            <a:off x="0" y="1"/>
            <a:ext cx="12192000" cy="6858000"/>
            <a:chOff x="0" y="1"/>
            <a:chExt cx="12192000" cy="6858000"/>
          </a:xfrm>
        </p:grpSpPr>
        <p:pic>
          <p:nvPicPr>
            <p:cNvPr id="3" name="object 3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3928896" y="12699"/>
              <a:ext cx="8263103" cy="6845300"/>
            </a:xfrm>
            <a:prstGeom prst="rect">
              <a:avLst/>
            </a:prstGeom>
          </p:spPr>
        </p:pic>
        <p:pic>
          <p:nvPicPr>
            <p:cNvPr id="4" name="object 4"/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0" y="1"/>
              <a:ext cx="6343776" cy="6858000"/>
            </a:xfrm>
            <a:prstGeom prst="rect">
              <a:avLst/>
            </a:prstGeom>
          </p:spPr>
        </p:pic>
        <p:pic>
          <p:nvPicPr>
            <p:cNvPr id="5" name="object 5"/>
            <p:cNvPicPr/>
            <p:nvPr/>
          </p:nvPicPr>
          <p:blipFill>
            <a:blip r:embed="rId4" cstate="print"/>
            <a:stretch>
              <a:fillRect/>
            </a:stretch>
          </p:blipFill>
          <p:spPr>
            <a:xfrm>
              <a:off x="10754867" y="6359652"/>
              <a:ext cx="880872" cy="339852"/>
            </a:xfrm>
            <a:prstGeom prst="rect">
              <a:avLst/>
            </a:prstGeom>
          </p:spPr>
        </p:pic>
        <p:pic>
          <p:nvPicPr>
            <p:cNvPr id="6" name="object 6"/>
            <p:cNvPicPr/>
            <p:nvPr/>
          </p:nvPicPr>
          <p:blipFill>
            <a:blip r:embed="rId5" cstate="print"/>
            <a:stretch>
              <a:fillRect/>
            </a:stretch>
          </p:blipFill>
          <p:spPr>
            <a:xfrm>
              <a:off x="10773155" y="6376415"/>
              <a:ext cx="1237488" cy="333756"/>
            </a:xfrm>
            <a:prstGeom prst="rect">
              <a:avLst/>
            </a:prstGeom>
          </p:spPr>
        </p:pic>
        <p:pic>
          <p:nvPicPr>
            <p:cNvPr id="7" name="object 7"/>
            <p:cNvPicPr/>
            <p:nvPr/>
          </p:nvPicPr>
          <p:blipFill>
            <a:blip r:embed="rId6" cstate="print"/>
            <a:stretch>
              <a:fillRect/>
            </a:stretch>
          </p:blipFill>
          <p:spPr>
            <a:xfrm>
              <a:off x="8491727" y="1412239"/>
              <a:ext cx="2482596" cy="2489200"/>
            </a:xfrm>
            <a:prstGeom prst="rect">
              <a:avLst/>
            </a:prstGeom>
          </p:spPr>
        </p:pic>
        <p:pic>
          <p:nvPicPr>
            <p:cNvPr id="8" name="object 8"/>
            <p:cNvPicPr/>
            <p:nvPr/>
          </p:nvPicPr>
          <p:blipFill>
            <a:blip r:embed="rId7" cstate="print"/>
            <a:stretch>
              <a:fillRect/>
            </a:stretch>
          </p:blipFill>
          <p:spPr>
            <a:xfrm>
              <a:off x="8491727" y="1412239"/>
              <a:ext cx="2482596" cy="2489200"/>
            </a:xfrm>
            <a:prstGeom prst="rect">
              <a:avLst/>
            </a:prstGeom>
          </p:spPr>
        </p:pic>
        <p:pic>
          <p:nvPicPr>
            <p:cNvPr id="9" name="object 9"/>
            <p:cNvPicPr/>
            <p:nvPr/>
          </p:nvPicPr>
          <p:blipFill>
            <a:blip r:embed="rId8" cstate="print"/>
            <a:stretch>
              <a:fillRect/>
            </a:stretch>
          </p:blipFill>
          <p:spPr>
            <a:xfrm>
              <a:off x="4834128" y="1403603"/>
              <a:ext cx="2525268" cy="2514600"/>
            </a:xfrm>
            <a:prstGeom prst="rect">
              <a:avLst/>
            </a:prstGeom>
          </p:spPr>
        </p:pic>
        <p:pic>
          <p:nvPicPr>
            <p:cNvPr id="10" name="object 10"/>
            <p:cNvPicPr/>
            <p:nvPr/>
          </p:nvPicPr>
          <p:blipFill>
            <a:blip r:embed="rId9" cstate="print"/>
            <a:stretch>
              <a:fillRect/>
            </a:stretch>
          </p:blipFill>
          <p:spPr>
            <a:xfrm>
              <a:off x="1178210" y="1403603"/>
              <a:ext cx="2525109" cy="2514600"/>
            </a:xfrm>
            <a:prstGeom prst="rect">
              <a:avLst/>
            </a:prstGeom>
          </p:spPr>
        </p:pic>
        <p:pic>
          <p:nvPicPr>
            <p:cNvPr id="11" name="object 11"/>
            <p:cNvPicPr/>
            <p:nvPr/>
          </p:nvPicPr>
          <p:blipFill>
            <a:blip r:embed="rId10" cstate="print"/>
            <a:stretch>
              <a:fillRect/>
            </a:stretch>
          </p:blipFill>
          <p:spPr>
            <a:xfrm>
              <a:off x="1178210" y="1403603"/>
              <a:ext cx="2525109" cy="2514600"/>
            </a:xfrm>
            <a:prstGeom prst="rect">
              <a:avLst/>
            </a:prstGeom>
          </p:spPr>
        </p:pic>
      </p:grpSp>
      <p:sp>
        <p:nvSpPr>
          <p:cNvPr id="12" name="object 12"/>
          <p:cNvSpPr txBox="1"/>
          <p:nvPr/>
        </p:nvSpPr>
        <p:spPr>
          <a:xfrm>
            <a:off x="1777745" y="4105402"/>
            <a:ext cx="1631950" cy="39116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2400" dirty="0">
                <a:solidFill>
                  <a:srgbClr val="404040"/>
                </a:solidFill>
                <a:latin typeface="Calibri"/>
                <a:cs typeface="Calibri"/>
              </a:rPr>
              <a:t>Surgical</a:t>
            </a:r>
            <a:r>
              <a:rPr sz="2400" spc="-75" dirty="0">
                <a:solidFill>
                  <a:srgbClr val="404040"/>
                </a:solidFill>
                <a:latin typeface="Calibri"/>
                <a:cs typeface="Calibri"/>
              </a:rPr>
              <a:t> </a:t>
            </a:r>
            <a:r>
              <a:rPr sz="2400" spc="-20" dirty="0">
                <a:solidFill>
                  <a:srgbClr val="404040"/>
                </a:solidFill>
                <a:latin typeface="Calibri"/>
                <a:cs typeface="Calibri"/>
              </a:rPr>
              <a:t>Clips</a:t>
            </a:r>
            <a:endParaRPr sz="2400">
              <a:latin typeface="Calibri"/>
              <a:cs typeface="Calibri"/>
            </a:endParaRPr>
          </a:p>
        </p:txBody>
      </p:sp>
      <p:sp>
        <p:nvSpPr>
          <p:cNvPr id="13" name="object 13"/>
          <p:cNvSpPr txBox="1"/>
          <p:nvPr/>
        </p:nvSpPr>
        <p:spPr>
          <a:xfrm>
            <a:off x="924255" y="4956809"/>
            <a:ext cx="3336290" cy="113601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algn="ctr">
              <a:lnSpc>
                <a:spcPts val="1595"/>
              </a:lnSpc>
              <a:spcBef>
                <a:spcPts val="100"/>
              </a:spcBef>
            </a:pPr>
            <a:r>
              <a:rPr sz="1400" b="1" spc="-10" dirty="0">
                <a:solidFill>
                  <a:srgbClr val="0D0D0D"/>
                </a:solidFill>
                <a:latin typeface="Calibri"/>
                <a:cs typeface="Calibri"/>
              </a:rPr>
              <a:t>Advantages:</a:t>
            </a:r>
            <a:r>
              <a:rPr sz="1400" b="1" spc="-45" dirty="0">
                <a:solidFill>
                  <a:srgbClr val="0D0D0D"/>
                </a:solidFill>
                <a:latin typeface="Calibri"/>
                <a:cs typeface="Calibri"/>
              </a:rPr>
              <a:t> </a:t>
            </a:r>
            <a:r>
              <a:rPr sz="1400" dirty="0">
                <a:solidFill>
                  <a:srgbClr val="0D0D0D"/>
                </a:solidFill>
                <a:latin typeface="Calibri"/>
                <a:cs typeface="Calibri"/>
              </a:rPr>
              <a:t>Essential</a:t>
            </a:r>
            <a:r>
              <a:rPr sz="1400" spc="-5" dirty="0">
                <a:solidFill>
                  <a:srgbClr val="0D0D0D"/>
                </a:solidFill>
                <a:latin typeface="Calibri"/>
                <a:cs typeface="Calibri"/>
              </a:rPr>
              <a:t> </a:t>
            </a:r>
            <a:r>
              <a:rPr sz="1400" dirty="0">
                <a:solidFill>
                  <a:srgbClr val="0D0D0D"/>
                </a:solidFill>
                <a:latin typeface="Calibri"/>
                <a:cs typeface="Calibri"/>
              </a:rPr>
              <a:t>in</a:t>
            </a:r>
            <a:r>
              <a:rPr sz="1400" spc="-25" dirty="0">
                <a:solidFill>
                  <a:srgbClr val="0D0D0D"/>
                </a:solidFill>
                <a:latin typeface="Calibri"/>
                <a:cs typeface="Calibri"/>
              </a:rPr>
              <a:t> </a:t>
            </a:r>
            <a:r>
              <a:rPr sz="1400" spc="-10" dirty="0">
                <a:solidFill>
                  <a:srgbClr val="0D0D0D"/>
                </a:solidFill>
                <a:latin typeface="Calibri"/>
                <a:cs typeface="Calibri"/>
              </a:rPr>
              <a:t>laparoscopic</a:t>
            </a:r>
            <a:r>
              <a:rPr sz="1400" spc="-30" dirty="0">
                <a:solidFill>
                  <a:srgbClr val="0D0D0D"/>
                </a:solidFill>
                <a:latin typeface="Calibri"/>
                <a:cs typeface="Calibri"/>
              </a:rPr>
              <a:t> </a:t>
            </a:r>
            <a:r>
              <a:rPr sz="1400" spc="-10" dirty="0">
                <a:solidFill>
                  <a:srgbClr val="0D0D0D"/>
                </a:solidFill>
                <a:latin typeface="Calibri"/>
                <a:cs typeface="Calibri"/>
              </a:rPr>
              <a:t>surgery.</a:t>
            </a:r>
            <a:endParaRPr sz="1400">
              <a:latin typeface="Calibri"/>
              <a:cs typeface="Calibri"/>
            </a:endParaRPr>
          </a:p>
          <a:p>
            <a:pPr marL="193675" marR="186690" algn="ctr">
              <a:lnSpc>
                <a:spcPts val="1510"/>
              </a:lnSpc>
              <a:spcBef>
                <a:spcPts val="110"/>
              </a:spcBef>
            </a:pPr>
            <a:r>
              <a:rPr sz="1400" dirty="0">
                <a:solidFill>
                  <a:srgbClr val="0D0D0D"/>
                </a:solidFill>
                <a:latin typeface="Calibri"/>
                <a:cs typeface="Calibri"/>
              </a:rPr>
              <a:t>Good</a:t>
            </a:r>
            <a:r>
              <a:rPr sz="1400" spc="-65" dirty="0">
                <a:solidFill>
                  <a:srgbClr val="0D0D0D"/>
                </a:solidFill>
                <a:latin typeface="Calibri"/>
                <a:cs typeface="Calibri"/>
              </a:rPr>
              <a:t> </a:t>
            </a:r>
            <a:r>
              <a:rPr sz="1400" spc="-10" dirty="0">
                <a:solidFill>
                  <a:srgbClr val="0D0D0D"/>
                </a:solidFill>
                <a:latin typeface="Calibri"/>
                <a:cs typeface="Calibri"/>
              </a:rPr>
              <a:t>residual</a:t>
            </a:r>
            <a:r>
              <a:rPr sz="1400" spc="-30" dirty="0">
                <a:solidFill>
                  <a:srgbClr val="0D0D0D"/>
                </a:solidFill>
                <a:latin typeface="Calibri"/>
                <a:cs typeface="Calibri"/>
              </a:rPr>
              <a:t> </a:t>
            </a:r>
            <a:r>
              <a:rPr sz="1400" dirty="0">
                <a:solidFill>
                  <a:srgbClr val="0D0D0D"/>
                </a:solidFill>
                <a:latin typeface="Calibri"/>
                <a:cs typeface="Calibri"/>
              </a:rPr>
              <a:t>vascular</a:t>
            </a:r>
            <a:r>
              <a:rPr sz="1400" spc="-40" dirty="0">
                <a:solidFill>
                  <a:srgbClr val="0D0D0D"/>
                </a:solidFill>
                <a:latin typeface="Calibri"/>
                <a:cs typeface="Calibri"/>
              </a:rPr>
              <a:t> </a:t>
            </a:r>
            <a:r>
              <a:rPr sz="1400" dirty="0">
                <a:solidFill>
                  <a:srgbClr val="0D0D0D"/>
                </a:solidFill>
                <a:latin typeface="Calibri"/>
                <a:cs typeface="Calibri"/>
              </a:rPr>
              <a:t>length</a:t>
            </a:r>
            <a:r>
              <a:rPr sz="1400" spc="-35" dirty="0">
                <a:solidFill>
                  <a:srgbClr val="0D0D0D"/>
                </a:solidFill>
                <a:latin typeface="Calibri"/>
                <a:cs typeface="Calibri"/>
              </a:rPr>
              <a:t> </a:t>
            </a:r>
            <a:r>
              <a:rPr sz="1400" dirty="0">
                <a:solidFill>
                  <a:srgbClr val="0D0D0D"/>
                </a:solidFill>
                <a:latin typeface="Calibri"/>
                <a:cs typeface="Calibri"/>
              </a:rPr>
              <a:t>of</a:t>
            </a:r>
            <a:r>
              <a:rPr sz="1400" spc="-55" dirty="0">
                <a:solidFill>
                  <a:srgbClr val="0D0D0D"/>
                </a:solidFill>
                <a:latin typeface="Calibri"/>
                <a:cs typeface="Calibri"/>
              </a:rPr>
              <a:t> </a:t>
            </a:r>
            <a:r>
              <a:rPr sz="1400" dirty="0">
                <a:solidFill>
                  <a:srgbClr val="0D0D0D"/>
                </a:solidFill>
                <a:latin typeface="Calibri"/>
                <a:cs typeface="Calibri"/>
              </a:rPr>
              <a:t>grafts</a:t>
            </a:r>
            <a:r>
              <a:rPr sz="1400" spc="-45" dirty="0">
                <a:solidFill>
                  <a:srgbClr val="0D0D0D"/>
                </a:solidFill>
                <a:latin typeface="Calibri"/>
                <a:cs typeface="Calibri"/>
              </a:rPr>
              <a:t> </a:t>
            </a:r>
            <a:r>
              <a:rPr sz="1400" spc="-25" dirty="0">
                <a:solidFill>
                  <a:srgbClr val="0D0D0D"/>
                </a:solidFill>
                <a:latin typeface="Calibri"/>
                <a:cs typeface="Calibri"/>
              </a:rPr>
              <a:t>in </a:t>
            </a:r>
            <a:r>
              <a:rPr sz="1400" spc="-10" dirty="0">
                <a:solidFill>
                  <a:srgbClr val="0D0D0D"/>
                </a:solidFill>
                <a:latin typeface="Calibri"/>
                <a:cs typeface="Calibri"/>
              </a:rPr>
              <a:t>transplant</a:t>
            </a:r>
            <a:r>
              <a:rPr sz="1400" spc="-25" dirty="0">
                <a:solidFill>
                  <a:srgbClr val="0D0D0D"/>
                </a:solidFill>
                <a:latin typeface="Calibri"/>
                <a:cs typeface="Calibri"/>
              </a:rPr>
              <a:t> </a:t>
            </a:r>
            <a:r>
              <a:rPr sz="1400" spc="-10" dirty="0">
                <a:solidFill>
                  <a:srgbClr val="0D0D0D"/>
                </a:solidFill>
                <a:latin typeface="Calibri"/>
                <a:cs typeface="Calibri"/>
              </a:rPr>
              <a:t>surgery.</a:t>
            </a:r>
            <a:endParaRPr sz="1400">
              <a:latin typeface="Calibri"/>
              <a:cs typeface="Calibri"/>
            </a:endParaRPr>
          </a:p>
          <a:p>
            <a:pPr marL="220979" marR="215900" indent="3175" algn="ctr">
              <a:lnSpc>
                <a:spcPts val="1510"/>
              </a:lnSpc>
              <a:spcBef>
                <a:spcPts val="1015"/>
              </a:spcBef>
            </a:pPr>
            <a:r>
              <a:rPr sz="1400" b="1" spc="-10" dirty="0">
                <a:solidFill>
                  <a:srgbClr val="0D0D0D"/>
                </a:solidFill>
                <a:latin typeface="Calibri"/>
                <a:cs typeface="Calibri"/>
              </a:rPr>
              <a:t>Disadvantages:</a:t>
            </a:r>
            <a:r>
              <a:rPr sz="1400" b="1" spc="-55" dirty="0">
                <a:solidFill>
                  <a:srgbClr val="0D0D0D"/>
                </a:solidFill>
                <a:latin typeface="Calibri"/>
                <a:cs typeface="Calibri"/>
              </a:rPr>
              <a:t> </a:t>
            </a:r>
            <a:r>
              <a:rPr sz="1400" dirty="0">
                <a:solidFill>
                  <a:srgbClr val="0D0D0D"/>
                </a:solidFill>
                <a:latin typeface="Calibri"/>
                <a:cs typeface="Calibri"/>
              </a:rPr>
              <a:t>Cost.</a:t>
            </a:r>
            <a:r>
              <a:rPr sz="1400" spc="-15" dirty="0">
                <a:solidFill>
                  <a:srgbClr val="0D0D0D"/>
                </a:solidFill>
                <a:latin typeface="Calibri"/>
                <a:cs typeface="Calibri"/>
              </a:rPr>
              <a:t> </a:t>
            </a:r>
            <a:r>
              <a:rPr sz="1400" spc="-10" dirty="0">
                <a:solidFill>
                  <a:srgbClr val="0D0D0D"/>
                </a:solidFill>
                <a:latin typeface="Calibri"/>
                <a:cs typeface="Calibri"/>
              </a:rPr>
              <a:t>Metallic</a:t>
            </a:r>
            <a:r>
              <a:rPr sz="1400" spc="-15" dirty="0">
                <a:solidFill>
                  <a:srgbClr val="0D0D0D"/>
                </a:solidFill>
                <a:latin typeface="Calibri"/>
                <a:cs typeface="Calibri"/>
              </a:rPr>
              <a:t> </a:t>
            </a:r>
            <a:r>
              <a:rPr sz="1400" dirty="0">
                <a:solidFill>
                  <a:srgbClr val="0D0D0D"/>
                </a:solidFill>
                <a:latin typeface="Calibri"/>
                <a:cs typeface="Calibri"/>
              </a:rPr>
              <a:t>clips</a:t>
            </a:r>
            <a:r>
              <a:rPr sz="1400" spc="-10" dirty="0">
                <a:solidFill>
                  <a:srgbClr val="0D0D0D"/>
                </a:solidFill>
                <a:latin typeface="Calibri"/>
                <a:cs typeface="Calibri"/>
              </a:rPr>
              <a:t> </a:t>
            </a:r>
            <a:r>
              <a:rPr sz="1400" spc="-25" dirty="0">
                <a:solidFill>
                  <a:srgbClr val="0D0D0D"/>
                </a:solidFill>
                <a:latin typeface="Calibri"/>
                <a:cs typeface="Calibri"/>
              </a:rPr>
              <a:t>may </a:t>
            </a:r>
            <a:r>
              <a:rPr sz="1400" spc="-10" dirty="0">
                <a:solidFill>
                  <a:srgbClr val="0D0D0D"/>
                </a:solidFill>
                <a:latin typeface="Calibri"/>
                <a:cs typeface="Calibri"/>
              </a:rPr>
              <a:t>interfere</a:t>
            </a:r>
            <a:r>
              <a:rPr sz="1400" spc="-30" dirty="0">
                <a:solidFill>
                  <a:srgbClr val="0D0D0D"/>
                </a:solidFill>
                <a:latin typeface="Calibri"/>
                <a:cs typeface="Calibri"/>
              </a:rPr>
              <a:t> </a:t>
            </a:r>
            <a:r>
              <a:rPr sz="1400" dirty="0">
                <a:solidFill>
                  <a:srgbClr val="0D0D0D"/>
                </a:solidFill>
                <a:latin typeface="Calibri"/>
                <a:cs typeface="Calibri"/>
              </a:rPr>
              <a:t>with</a:t>
            </a:r>
            <a:r>
              <a:rPr sz="1400" spc="-35" dirty="0">
                <a:solidFill>
                  <a:srgbClr val="0D0D0D"/>
                </a:solidFill>
                <a:latin typeface="Calibri"/>
                <a:cs typeface="Calibri"/>
              </a:rPr>
              <a:t> </a:t>
            </a:r>
            <a:r>
              <a:rPr sz="1400" dirty="0">
                <a:solidFill>
                  <a:srgbClr val="0D0D0D"/>
                </a:solidFill>
                <a:latin typeface="Calibri"/>
                <a:cs typeface="Calibri"/>
              </a:rPr>
              <a:t>CT</a:t>
            </a:r>
            <a:r>
              <a:rPr sz="1400" spc="-40" dirty="0">
                <a:solidFill>
                  <a:srgbClr val="0D0D0D"/>
                </a:solidFill>
                <a:latin typeface="Calibri"/>
                <a:cs typeface="Calibri"/>
              </a:rPr>
              <a:t> </a:t>
            </a:r>
            <a:r>
              <a:rPr sz="1400" dirty="0">
                <a:solidFill>
                  <a:srgbClr val="0D0D0D"/>
                </a:solidFill>
                <a:latin typeface="Calibri"/>
                <a:cs typeface="Calibri"/>
              </a:rPr>
              <a:t>and</a:t>
            </a:r>
            <a:r>
              <a:rPr sz="1400" spc="-30" dirty="0">
                <a:solidFill>
                  <a:srgbClr val="0D0D0D"/>
                </a:solidFill>
                <a:latin typeface="Calibri"/>
                <a:cs typeface="Calibri"/>
              </a:rPr>
              <a:t> </a:t>
            </a:r>
            <a:r>
              <a:rPr sz="1400" dirty="0">
                <a:solidFill>
                  <a:srgbClr val="0D0D0D"/>
                </a:solidFill>
                <a:latin typeface="Calibri"/>
                <a:cs typeface="Calibri"/>
              </a:rPr>
              <a:t>erode</a:t>
            </a:r>
            <a:r>
              <a:rPr sz="1400" spc="-30" dirty="0">
                <a:solidFill>
                  <a:srgbClr val="0D0D0D"/>
                </a:solidFill>
                <a:latin typeface="Calibri"/>
                <a:cs typeface="Calibri"/>
              </a:rPr>
              <a:t> </a:t>
            </a:r>
            <a:r>
              <a:rPr sz="1400" dirty="0">
                <a:solidFill>
                  <a:srgbClr val="0D0D0D"/>
                </a:solidFill>
                <a:latin typeface="Calibri"/>
                <a:cs typeface="Calibri"/>
              </a:rPr>
              <a:t>into</a:t>
            </a:r>
            <a:r>
              <a:rPr sz="1400" spc="-30" dirty="0">
                <a:solidFill>
                  <a:srgbClr val="0D0D0D"/>
                </a:solidFill>
                <a:latin typeface="Calibri"/>
                <a:cs typeface="Calibri"/>
              </a:rPr>
              <a:t> </a:t>
            </a:r>
            <a:r>
              <a:rPr sz="1400" spc="-10" dirty="0">
                <a:solidFill>
                  <a:srgbClr val="0D0D0D"/>
                </a:solidFill>
                <a:latin typeface="Calibri"/>
                <a:cs typeface="Calibri"/>
              </a:rPr>
              <a:t>tissues.</a:t>
            </a:r>
            <a:endParaRPr sz="1400">
              <a:latin typeface="Calibri"/>
              <a:cs typeface="Calibri"/>
            </a:endParaRPr>
          </a:p>
        </p:txBody>
      </p:sp>
      <p:sp>
        <p:nvSpPr>
          <p:cNvPr id="14" name="object 14"/>
          <p:cNvSpPr txBox="1"/>
          <p:nvPr/>
        </p:nvSpPr>
        <p:spPr>
          <a:xfrm>
            <a:off x="4529454" y="4956809"/>
            <a:ext cx="3441065" cy="1520190"/>
          </a:xfrm>
          <a:prstGeom prst="rect">
            <a:avLst/>
          </a:prstGeom>
        </p:spPr>
        <p:txBody>
          <a:bodyPr vert="horz" wrap="square" lIns="0" tIns="37465" rIns="0" bIns="0" rtlCol="0">
            <a:spAutoFit/>
          </a:bodyPr>
          <a:lstStyle/>
          <a:p>
            <a:pPr marL="12700" marR="5080" indent="-1270" algn="ctr">
              <a:lnSpc>
                <a:spcPts val="1510"/>
              </a:lnSpc>
              <a:spcBef>
                <a:spcPts val="295"/>
              </a:spcBef>
            </a:pPr>
            <a:r>
              <a:rPr sz="1400" b="1" spc="-10" dirty="0">
                <a:solidFill>
                  <a:srgbClr val="0D0D0D"/>
                </a:solidFill>
                <a:latin typeface="Calibri"/>
                <a:cs typeface="Calibri"/>
              </a:rPr>
              <a:t>Advantages:</a:t>
            </a:r>
            <a:r>
              <a:rPr sz="1400" b="1" spc="-70" dirty="0">
                <a:solidFill>
                  <a:srgbClr val="0D0D0D"/>
                </a:solidFill>
                <a:latin typeface="Calibri"/>
                <a:cs typeface="Calibri"/>
              </a:rPr>
              <a:t> </a:t>
            </a:r>
            <a:r>
              <a:rPr sz="1400" spc="-10" dirty="0">
                <a:solidFill>
                  <a:srgbClr val="0D0D0D"/>
                </a:solidFill>
                <a:latin typeface="Calibri"/>
                <a:cs typeface="Calibri"/>
              </a:rPr>
              <a:t>Prevents</a:t>
            </a:r>
            <a:r>
              <a:rPr sz="1400" spc="-35" dirty="0">
                <a:solidFill>
                  <a:srgbClr val="0D0D0D"/>
                </a:solidFill>
                <a:latin typeface="Calibri"/>
                <a:cs typeface="Calibri"/>
              </a:rPr>
              <a:t> </a:t>
            </a:r>
            <a:r>
              <a:rPr sz="1400" dirty="0">
                <a:solidFill>
                  <a:srgbClr val="0D0D0D"/>
                </a:solidFill>
                <a:latin typeface="Calibri"/>
                <a:cs typeface="Calibri"/>
              </a:rPr>
              <a:t>tension</a:t>
            </a:r>
            <a:r>
              <a:rPr sz="1400" spc="-40" dirty="0">
                <a:solidFill>
                  <a:srgbClr val="0D0D0D"/>
                </a:solidFill>
                <a:latin typeface="Calibri"/>
                <a:cs typeface="Calibri"/>
              </a:rPr>
              <a:t> </a:t>
            </a:r>
            <a:r>
              <a:rPr sz="1400" dirty="0">
                <a:solidFill>
                  <a:srgbClr val="0D0D0D"/>
                </a:solidFill>
                <a:latin typeface="Calibri"/>
                <a:cs typeface="Calibri"/>
              </a:rPr>
              <a:t>across</a:t>
            </a:r>
            <a:r>
              <a:rPr sz="1400" spc="-55" dirty="0">
                <a:solidFill>
                  <a:srgbClr val="0D0D0D"/>
                </a:solidFill>
                <a:latin typeface="Calibri"/>
                <a:cs typeface="Calibri"/>
              </a:rPr>
              <a:t> </a:t>
            </a:r>
            <a:r>
              <a:rPr sz="1400" spc="-10" dirty="0">
                <a:solidFill>
                  <a:srgbClr val="0D0D0D"/>
                </a:solidFill>
                <a:latin typeface="Calibri"/>
                <a:cs typeface="Calibri"/>
              </a:rPr>
              <a:t>wound, </a:t>
            </a:r>
            <a:r>
              <a:rPr sz="1400" dirty="0">
                <a:solidFill>
                  <a:srgbClr val="0D0D0D"/>
                </a:solidFill>
                <a:latin typeface="Calibri"/>
                <a:cs typeface="Calibri"/>
              </a:rPr>
              <a:t>avoids</a:t>
            </a:r>
            <a:r>
              <a:rPr sz="1400" spc="-30" dirty="0">
                <a:solidFill>
                  <a:srgbClr val="0D0D0D"/>
                </a:solidFill>
                <a:latin typeface="Calibri"/>
                <a:cs typeface="Calibri"/>
              </a:rPr>
              <a:t> </a:t>
            </a:r>
            <a:r>
              <a:rPr sz="1400" spc="-10" dirty="0">
                <a:solidFill>
                  <a:srgbClr val="0D0D0D"/>
                </a:solidFill>
                <a:latin typeface="Calibri"/>
                <a:cs typeface="Calibri"/>
              </a:rPr>
              <a:t>post-operative</a:t>
            </a:r>
            <a:r>
              <a:rPr sz="1400" spc="-35" dirty="0">
                <a:solidFill>
                  <a:srgbClr val="0D0D0D"/>
                </a:solidFill>
                <a:latin typeface="Calibri"/>
                <a:cs typeface="Calibri"/>
              </a:rPr>
              <a:t> </a:t>
            </a:r>
            <a:r>
              <a:rPr sz="1400" dirty="0">
                <a:solidFill>
                  <a:srgbClr val="0D0D0D"/>
                </a:solidFill>
                <a:latin typeface="Calibri"/>
                <a:cs typeface="Calibri"/>
              </a:rPr>
              <a:t>scarring.</a:t>
            </a:r>
            <a:r>
              <a:rPr sz="1400" spc="-30" dirty="0">
                <a:solidFill>
                  <a:srgbClr val="0D0D0D"/>
                </a:solidFill>
                <a:latin typeface="Calibri"/>
                <a:cs typeface="Calibri"/>
              </a:rPr>
              <a:t> </a:t>
            </a:r>
            <a:r>
              <a:rPr sz="1400" spc="-10" dirty="0">
                <a:solidFill>
                  <a:srgbClr val="0D0D0D"/>
                </a:solidFill>
                <a:latin typeface="Calibri"/>
                <a:cs typeface="Calibri"/>
              </a:rPr>
              <a:t>Reduces</a:t>
            </a:r>
            <a:r>
              <a:rPr sz="1400" spc="-25" dirty="0">
                <a:solidFill>
                  <a:srgbClr val="0D0D0D"/>
                </a:solidFill>
                <a:latin typeface="Calibri"/>
                <a:cs typeface="Calibri"/>
              </a:rPr>
              <a:t> </a:t>
            </a:r>
            <a:r>
              <a:rPr sz="1400" dirty="0">
                <a:solidFill>
                  <a:srgbClr val="0D0D0D"/>
                </a:solidFill>
                <a:latin typeface="Calibri"/>
                <a:cs typeface="Calibri"/>
              </a:rPr>
              <a:t>time</a:t>
            </a:r>
            <a:r>
              <a:rPr sz="1400" spc="-35" dirty="0">
                <a:solidFill>
                  <a:srgbClr val="0D0D0D"/>
                </a:solidFill>
                <a:latin typeface="Calibri"/>
                <a:cs typeface="Calibri"/>
              </a:rPr>
              <a:t> </a:t>
            </a:r>
            <a:r>
              <a:rPr sz="1400" spc="-25" dirty="0">
                <a:solidFill>
                  <a:srgbClr val="0D0D0D"/>
                </a:solidFill>
                <a:latin typeface="Calibri"/>
                <a:cs typeface="Calibri"/>
              </a:rPr>
              <a:t>of </a:t>
            </a:r>
            <a:r>
              <a:rPr sz="1400" spc="-10" dirty="0">
                <a:solidFill>
                  <a:srgbClr val="0D0D0D"/>
                </a:solidFill>
                <a:latin typeface="Calibri"/>
                <a:cs typeface="Calibri"/>
              </a:rPr>
              <a:t>surgery.</a:t>
            </a:r>
            <a:endParaRPr sz="1400">
              <a:latin typeface="Calibri"/>
              <a:cs typeface="Calibri"/>
            </a:endParaRPr>
          </a:p>
          <a:p>
            <a:pPr marL="48895" marR="39370" algn="ctr">
              <a:lnSpc>
                <a:spcPts val="1510"/>
              </a:lnSpc>
              <a:spcBef>
                <a:spcPts val="1015"/>
              </a:spcBef>
            </a:pPr>
            <a:r>
              <a:rPr sz="1400" b="1" spc="-10" dirty="0">
                <a:solidFill>
                  <a:srgbClr val="0D0D0D"/>
                </a:solidFill>
                <a:latin typeface="Calibri"/>
                <a:cs typeface="Calibri"/>
              </a:rPr>
              <a:t>Disadvantages:</a:t>
            </a:r>
            <a:r>
              <a:rPr sz="1400" b="1" spc="-55" dirty="0">
                <a:solidFill>
                  <a:srgbClr val="0D0D0D"/>
                </a:solidFill>
                <a:latin typeface="Calibri"/>
                <a:cs typeface="Calibri"/>
              </a:rPr>
              <a:t> </a:t>
            </a:r>
            <a:r>
              <a:rPr sz="1400" dirty="0">
                <a:solidFill>
                  <a:srgbClr val="0D0D0D"/>
                </a:solidFill>
                <a:latin typeface="Calibri"/>
                <a:cs typeface="Calibri"/>
              </a:rPr>
              <a:t>Loss</a:t>
            </a:r>
            <a:r>
              <a:rPr sz="1400" spc="-25" dirty="0">
                <a:solidFill>
                  <a:srgbClr val="0D0D0D"/>
                </a:solidFill>
                <a:latin typeface="Calibri"/>
                <a:cs typeface="Calibri"/>
              </a:rPr>
              <a:t> </a:t>
            </a:r>
            <a:r>
              <a:rPr sz="1400" dirty="0">
                <a:solidFill>
                  <a:srgbClr val="0D0D0D"/>
                </a:solidFill>
                <a:latin typeface="Calibri"/>
                <a:cs typeface="Calibri"/>
              </a:rPr>
              <a:t>of</a:t>
            </a:r>
            <a:r>
              <a:rPr sz="1400" spc="-20" dirty="0">
                <a:solidFill>
                  <a:srgbClr val="0D0D0D"/>
                </a:solidFill>
                <a:latin typeface="Calibri"/>
                <a:cs typeface="Calibri"/>
              </a:rPr>
              <a:t> </a:t>
            </a:r>
            <a:r>
              <a:rPr sz="1400" spc="-10" dirty="0">
                <a:solidFill>
                  <a:srgbClr val="0D0D0D"/>
                </a:solidFill>
                <a:latin typeface="Calibri"/>
                <a:cs typeface="Calibri"/>
              </a:rPr>
              <a:t>adhesiveness</a:t>
            </a:r>
            <a:r>
              <a:rPr sz="1400" spc="15" dirty="0">
                <a:solidFill>
                  <a:srgbClr val="0D0D0D"/>
                </a:solidFill>
                <a:latin typeface="Calibri"/>
                <a:cs typeface="Calibri"/>
              </a:rPr>
              <a:t> </a:t>
            </a:r>
            <a:r>
              <a:rPr sz="1400" dirty="0">
                <a:solidFill>
                  <a:srgbClr val="0D0D0D"/>
                </a:solidFill>
                <a:latin typeface="Calibri"/>
                <a:cs typeface="Calibri"/>
              </a:rPr>
              <a:t>may</a:t>
            </a:r>
            <a:r>
              <a:rPr sz="1400" spc="-15" dirty="0">
                <a:solidFill>
                  <a:srgbClr val="0D0D0D"/>
                </a:solidFill>
                <a:latin typeface="Calibri"/>
                <a:cs typeface="Calibri"/>
              </a:rPr>
              <a:t> </a:t>
            </a:r>
            <a:r>
              <a:rPr sz="1400" spc="-20" dirty="0">
                <a:solidFill>
                  <a:srgbClr val="0D0D0D"/>
                </a:solidFill>
                <a:latin typeface="Calibri"/>
                <a:cs typeface="Calibri"/>
              </a:rPr>
              <a:t>lead </a:t>
            </a:r>
            <a:r>
              <a:rPr sz="1400" dirty="0">
                <a:solidFill>
                  <a:srgbClr val="0D0D0D"/>
                </a:solidFill>
                <a:latin typeface="Calibri"/>
                <a:cs typeface="Calibri"/>
              </a:rPr>
              <a:t>to</a:t>
            </a:r>
            <a:r>
              <a:rPr sz="1400" spc="-45" dirty="0">
                <a:solidFill>
                  <a:srgbClr val="0D0D0D"/>
                </a:solidFill>
                <a:latin typeface="Calibri"/>
                <a:cs typeface="Calibri"/>
              </a:rPr>
              <a:t> </a:t>
            </a:r>
            <a:r>
              <a:rPr sz="1400" dirty="0">
                <a:solidFill>
                  <a:srgbClr val="0D0D0D"/>
                </a:solidFill>
                <a:latin typeface="Calibri"/>
                <a:cs typeface="Calibri"/>
              </a:rPr>
              <a:t>wound</a:t>
            </a:r>
            <a:r>
              <a:rPr sz="1400" spc="-50" dirty="0">
                <a:solidFill>
                  <a:srgbClr val="0D0D0D"/>
                </a:solidFill>
                <a:latin typeface="Calibri"/>
                <a:cs typeface="Calibri"/>
              </a:rPr>
              <a:t> </a:t>
            </a:r>
            <a:r>
              <a:rPr sz="1400" dirty="0">
                <a:solidFill>
                  <a:srgbClr val="0D0D0D"/>
                </a:solidFill>
                <a:latin typeface="Calibri"/>
                <a:cs typeface="Calibri"/>
              </a:rPr>
              <a:t>dehiscence.</a:t>
            </a:r>
            <a:r>
              <a:rPr sz="1400" spc="-30" dirty="0">
                <a:solidFill>
                  <a:srgbClr val="0D0D0D"/>
                </a:solidFill>
                <a:latin typeface="Calibri"/>
                <a:cs typeface="Calibri"/>
              </a:rPr>
              <a:t> </a:t>
            </a:r>
            <a:r>
              <a:rPr sz="1400" dirty="0">
                <a:solidFill>
                  <a:srgbClr val="0D0D0D"/>
                </a:solidFill>
                <a:latin typeface="Calibri"/>
                <a:cs typeface="Calibri"/>
              </a:rPr>
              <a:t>Difficulty</a:t>
            </a:r>
            <a:r>
              <a:rPr sz="1400" spc="-50" dirty="0">
                <a:solidFill>
                  <a:srgbClr val="0D0D0D"/>
                </a:solidFill>
                <a:latin typeface="Calibri"/>
                <a:cs typeface="Calibri"/>
              </a:rPr>
              <a:t> </a:t>
            </a:r>
            <a:r>
              <a:rPr sz="1400" spc="-10" dirty="0">
                <a:solidFill>
                  <a:srgbClr val="0D0D0D"/>
                </a:solidFill>
                <a:latin typeface="Calibri"/>
                <a:cs typeface="Calibri"/>
              </a:rPr>
              <a:t>ensuring accurate</a:t>
            </a:r>
            <a:r>
              <a:rPr sz="1400" spc="-25" dirty="0">
                <a:solidFill>
                  <a:srgbClr val="0D0D0D"/>
                </a:solidFill>
                <a:latin typeface="Calibri"/>
                <a:cs typeface="Calibri"/>
              </a:rPr>
              <a:t> </a:t>
            </a:r>
            <a:r>
              <a:rPr sz="1400" dirty="0">
                <a:solidFill>
                  <a:srgbClr val="0D0D0D"/>
                </a:solidFill>
                <a:latin typeface="Calibri"/>
                <a:cs typeface="Calibri"/>
              </a:rPr>
              <a:t>skin</a:t>
            </a:r>
            <a:r>
              <a:rPr sz="1400" spc="-35" dirty="0">
                <a:solidFill>
                  <a:srgbClr val="0D0D0D"/>
                </a:solidFill>
                <a:latin typeface="Calibri"/>
                <a:cs typeface="Calibri"/>
              </a:rPr>
              <a:t> </a:t>
            </a:r>
            <a:r>
              <a:rPr sz="1400" dirty="0">
                <a:solidFill>
                  <a:srgbClr val="0D0D0D"/>
                </a:solidFill>
                <a:latin typeface="Calibri"/>
                <a:cs typeface="Calibri"/>
              </a:rPr>
              <a:t>edge</a:t>
            </a:r>
            <a:r>
              <a:rPr sz="1400" spc="-10" dirty="0">
                <a:solidFill>
                  <a:srgbClr val="0D0D0D"/>
                </a:solidFill>
                <a:latin typeface="Calibri"/>
                <a:cs typeface="Calibri"/>
              </a:rPr>
              <a:t> apposition.</a:t>
            </a:r>
            <a:r>
              <a:rPr sz="1400" spc="-25" dirty="0">
                <a:solidFill>
                  <a:srgbClr val="0D0D0D"/>
                </a:solidFill>
                <a:latin typeface="Calibri"/>
                <a:cs typeface="Calibri"/>
              </a:rPr>
              <a:t> </a:t>
            </a:r>
            <a:r>
              <a:rPr sz="1400" spc="-10" dirty="0">
                <a:solidFill>
                  <a:srgbClr val="0D0D0D"/>
                </a:solidFill>
                <a:latin typeface="Calibri"/>
                <a:cs typeface="Calibri"/>
              </a:rPr>
              <a:t>Effectiveness </a:t>
            </a:r>
            <a:r>
              <a:rPr sz="1400" dirty="0">
                <a:solidFill>
                  <a:srgbClr val="0D0D0D"/>
                </a:solidFill>
                <a:latin typeface="Calibri"/>
                <a:cs typeface="Calibri"/>
              </a:rPr>
              <a:t>depends</a:t>
            </a:r>
            <a:r>
              <a:rPr sz="1400" spc="-25" dirty="0">
                <a:solidFill>
                  <a:srgbClr val="0D0D0D"/>
                </a:solidFill>
                <a:latin typeface="Calibri"/>
                <a:cs typeface="Calibri"/>
              </a:rPr>
              <a:t> </a:t>
            </a:r>
            <a:r>
              <a:rPr sz="1400" dirty="0">
                <a:solidFill>
                  <a:srgbClr val="0D0D0D"/>
                </a:solidFill>
                <a:latin typeface="Calibri"/>
                <a:cs typeface="Calibri"/>
              </a:rPr>
              <a:t>largely</a:t>
            </a:r>
            <a:r>
              <a:rPr sz="1400" spc="-25" dirty="0">
                <a:solidFill>
                  <a:srgbClr val="0D0D0D"/>
                </a:solidFill>
                <a:latin typeface="Calibri"/>
                <a:cs typeface="Calibri"/>
              </a:rPr>
              <a:t> </a:t>
            </a:r>
            <a:r>
              <a:rPr sz="1400" dirty="0">
                <a:solidFill>
                  <a:srgbClr val="0D0D0D"/>
                </a:solidFill>
                <a:latin typeface="Calibri"/>
                <a:cs typeface="Calibri"/>
              </a:rPr>
              <a:t>on</a:t>
            </a:r>
            <a:r>
              <a:rPr sz="1400" spc="-45" dirty="0">
                <a:solidFill>
                  <a:srgbClr val="0D0D0D"/>
                </a:solidFill>
                <a:latin typeface="Calibri"/>
                <a:cs typeface="Calibri"/>
              </a:rPr>
              <a:t> </a:t>
            </a:r>
            <a:r>
              <a:rPr sz="1400" dirty="0">
                <a:solidFill>
                  <a:srgbClr val="0D0D0D"/>
                </a:solidFill>
                <a:latin typeface="Calibri"/>
                <a:cs typeface="Calibri"/>
              </a:rPr>
              <a:t>skill</a:t>
            </a:r>
            <a:r>
              <a:rPr sz="1400" spc="-40" dirty="0">
                <a:solidFill>
                  <a:srgbClr val="0D0D0D"/>
                </a:solidFill>
                <a:latin typeface="Calibri"/>
                <a:cs typeface="Calibri"/>
              </a:rPr>
              <a:t> </a:t>
            </a:r>
            <a:r>
              <a:rPr sz="1400" dirty="0">
                <a:solidFill>
                  <a:srgbClr val="0D0D0D"/>
                </a:solidFill>
                <a:latin typeface="Calibri"/>
                <a:cs typeface="Calibri"/>
              </a:rPr>
              <a:t>of</a:t>
            </a:r>
            <a:r>
              <a:rPr sz="1400" spc="-50" dirty="0">
                <a:solidFill>
                  <a:srgbClr val="0D0D0D"/>
                </a:solidFill>
                <a:latin typeface="Calibri"/>
                <a:cs typeface="Calibri"/>
              </a:rPr>
              <a:t> </a:t>
            </a:r>
            <a:r>
              <a:rPr sz="1400" spc="-10" dirty="0">
                <a:solidFill>
                  <a:srgbClr val="0D0D0D"/>
                </a:solidFill>
                <a:latin typeface="Calibri"/>
                <a:cs typeface="Calibri"/>
              </a:rPr>
              <a:t>operator.</a:t>
            </a:r>
            <a:endParaRPr sz="1400">
              <a:latin typeface="Calibri"/>
              <a:cs typeface="Calibri"/>
            </a:endParaRPr>
          </a:p>
        </p:txBody>
      </p:sp>
      <p:sp>
        <p:nvSpPr>
          <p:cNvPr id="15" name="object 15"/>
          <p:cNvSpPr txBox="1"/>
          <p:nvPr/>
        </p:nvSpPr>
        <p:spPr>
          <a:xfrm>
            <a:off x="5399659" y="3908931"/>
            <a:ext cx="1699895" cy="916940"/>
          </a:xfrm>
          <a:prstGeom prst="rect">
            <a:avLst/>
          </a:prstGeom>
        </p:spPr>
        <p:txBody>
          <a:bodyPr vert="horz" wrap="square" lIns="0" tIns="208915" rIns="0" bIns="0" rtlCol="0">
            <a:spAutoFit/>
          </a:bodyPr>
          <a:lstStyle/>
          <a:p>
            <a:pPr marL="1905" algn="ctr">
              <a:lnSpc>
                <a:spcPct val="100000"/>
              </a:lnSpc>
              <a:spcBef>
                <a:spcPts val="1645"/>
              </a:spcBef>
            </a:pPr>
            <a:r>
              <a:rPr sz="2400" dirty="0">
                <a:solidFill>
                  <a:srgbClr val="404040"/>
                </a:solidFill>
                <a:latin typeface="Calibri"/>
                <a:cs typeface="Calibri"/>
              </a:rPr>
              <a:t>Skin</a:t>
            </a:r>
            <a:r>
              <a:rPr sz="2400" spc="-40" dirty="0">
                <a:solidFill>
                  <a:srgbClr val="404040"/>
                </a:solidFill>
                <a:latin typeface="Calibri"/>
                <a:cs typeface="Calibri"/>
              </a:rPr>
              <a:t> </a:t>
            </a:r>
            <a:r>
              <a:rPr sz="2400" spc="-20" dirty="0">
                <a:solidFill>
                  <a:srgbClr val="404040"/>
                </a:solidFill>
                <a:latin typeface="Calibri"/>
                <a:cs typeface="Calibri"/>
              </a:rPr>
              <a:t>Tapes</a:t>
            </a:r>
            <a:endParaRPr sz="2400">
              <a:latin typeface="Calibri"/>
              <a:cs typeface="Calibri"/>
            </a:endParaRPr>
          </a:p>
          <a:p>
            <a:pPr algn="ctr">
              <a:lnSpc>
                <a:spcPct val="100000"/>
              </a:lnSpc>
              <a:spcBef>
                <a:spcPts val="910"/>
              </a:spcBef>
            </a:pPr>
            <a:r>
              <a:rPr sz="1400" b="1" dirty="0">
                <a:solidFill>
                  <a:srgbClr val="0D0D0D"/>
                </a:solidFill>
                <a:latin typeface="Calibri"/>
                <a:cs typeface="Calibri"/>
              </a:rPr>
              <a:t>Sutureless</a:t>
            </a:r>
            <a:r>
              <a:rPr sz="1400" b="1" spc="-55" dirty="0">
                <a:solidFill>
                  <a:srgbClr val="0D0D0D"/>
                </a:solidFill>
                <a:latin typeface="Calibri"/>
                <a:cs typeface="Calibri"/>
              </a:rPr>
              <a:t> </a:t>
            </a:r>
            <a:r>
              <a:rPr sz="1400" b="1" dirty="0">
                <a:solidFill>
                  <a:srgbClr val="0D0D0D"/>
                </a:solidFill>
                <a:latin typeface="Calibri"/>
                <a:cs typeface="Calibri"/>
              </a:rPr>
              <a:t>skin</a:t>
            </a:r>
            <a:r>
              <a:rPr sz="1400" b="1" spc="-20" dirty="0">
                <a:solidFill>
                  <a:srgbClr val="0D0D0D"/>
                </a:solidFill>
                <a:latin typeface="Calibri"/>
                <a:cs typeface="Calibri"/>
              </a:rPr>
              <a:t> </a:t>
            </a:r>
            <a:r>
              <a:rPr sz="1400" b="1" spc="-10" dirty="0">
                <a:solidFill>
                  <a:srgbClr val="0D0D0D"/>
                </a:solidFill>
                <a:latin typeface="Calibri"/>
                <a:cs typeface="Calibri"/>
              </a:rPr>
              <a:t>closure</a:t>
            </a:r>
            <a:endParaRPr sz="1400">
              <a:latin typeface="Calibri"/>
              <a:cs typeface="Calibri"/>
            </a:endParaRPr>
          </a:p>
        </p:txBody>
      </p:sp>
      <p:sp>
        <p:nvSpPr>
          <p:cNvPr id="16" name="object 16"/>
          <p:cNvSpPr txBox="1"/>
          <p:nvPr/>
        </p:nvSpPr>
        <p:spPr>
          <a:xfrm>
            <a:off x="8184895" y="4956809"/>
            <a:ext cx="3442335" cy="944244"/>
          </a:xfrm>
          <a:prstGeom prst="rect">
            <a:avLst/>
          </a:prstGeom>
        </p:spPr>
        <p:txBody>
          <a:bodyPr vert="horz" wrap="square" lIns="0" tIns="37465" rIns="0" bIns="0" rtlCol="0">
            <a:spAutoFit/>
          </a:bodyPr>
          <a:lstStyle/>
          <a:p>
            <a:pPr marL="48895" marR="41275" algn="ctr">
              <a:lnSpc>
                <a:spcPts val="1510"/>
              </a:lnSpc>
              <a:spcBef>
                <a:spcPts val="295"/>
              </a:spcBef>
            </a:pPr>
            <a:r>
              <a:rPr sz="1400" b="1" spc="-10" dirty="0">
                <a:solidFill>
                  <a:srgbClr val="0D0D0D"/>
                </a:solidFill>
                <a:latin typeface="Calibri"/>
                <a:cs typeface="Calibri"/>
              </a:rPr>
              <a:t>Advantages:</a:t>
            </a:r>
            <a:r>
              <a:rPr sz="1400" b="1" spc="-65" dirty="0">
                <a:solidFill>
                  <a:srgbClr val="0D0D0D"/>
                </a:solidFill>
                <a:latin typeface="Calibri"/>
                <a:cs typeface="Calibri"/>
              </a:rPr>
              <a:t> </a:t>
            </a:r>
            <a:r>
              <a:rPr sz="1400" dirty="0">
                <a:solidFill>
                  <a:srgbClr val="0D0D0D"/>
                </a:solidFill>
                <a:latin typeface="Calibri"/>
                <a:cs typeface="Calibri"/>
              </a:rPr>
              <a:t>Rapid,</a:t>
            </a:r>
            <a:r>
              <a:rPr sz="1400" spc="-35" dirty="0">
                <a:solidFill>
                  <a:srgbClr val="0D0D0D"/>
                </a:solidFill>
                <a:latin typeface="Calibri"/>
                <a:cs typeface="Calibri"/>
              </a:rPr>
              <a:t> </a:t>
            </a:r>
            <a:r>
              <a:rPr sz="1400" dirty="0">
                <a:solidFill>
                  <a:srgbClr val="0D0D0D"/>
                </a:solidFill>
                <a:latin typeface="Calibri"/>
                <a:cs typeface="Calibri"/>
              </a:rPr>
              <a:t>painless</a:t>
            </a:r>
            <a:r>
              <a:rPr sz="1400" spc="-20" dirty="0">
                <a:solidFill>
                  <a:srgbClr val="0D0D0D"/>
                </a:solidFill>
                <a:latin typeface="Calibri"/>
                <a:cs typeface="Calibri"/>
              </a:rPr>
              <a:t> </a:t>
            </a:r>
            <a:r>
              <a:rPr sz="1400" spc="-10" dirty="0">
                <a:solidFill>
                  <a:srgbClr val="0D0D0D"/>
                </a:solidFill>
                <a:latin typeface="Calibri"/>
                <a:cs typeface="Calibri"/>
              </a:rPr>
              <a:t>application.</a:t>
            </a:r>
            <a:r>
              <a:rPr sz="1400" spc="-20" dirty="0">
                <a:solidFill>
                  <a:srgbClr val="0D0D0D"/>
                </a:solidFill>
                <a:latin typeface="Calibri"/>
                <a:cs typeface="Calibri"/>
              </a:rPr>
              <a:t> Good </a:t>
            </a:r>
            <a:r>
              <a:rPr sz="1400" dirty="0">
                <a:solidFill>
                  <a:srgbClr val="0D0D0D"/>
                </a:solidFill>
                <a:latin typeface="Calibri"/>
                <a:cs typeface="Calibri"/>
              </a:rPr>
              <a:t>cosmesis</a:t>
            </a:r>
            <a:r>
              <a:rPr sz="1400" spc="-45" dirty="0">
                <a:solidFill>
                  <a:srgbClr val="0D0D0D"/>
                </a:solidFill>
                <a:latin typeface="Calibri"/>
                <a:cs typeface="Calibri"/>
              </a:rPr>
              <a:t> </a:t>
            </a:r>
            <a:r>
              <a:rPr sz="1400" dirty="0">
                <a:solidFill>
                  <a:srgbClr val="0D0D0D"/>
                </a:solidFill>
                <a:latin typeface="Calibri"/>
                <a:cs typeface="Calibri"/>
              </a:rPr>
              <a:t>–</a:t>
            </a:r>
            <a:r>
              <a:rPr sz="1400" spc="-45" dirty="0">
                <a:solidFill>
                  <a:srgbClr val="0D0D0D"/>
                </a:solidFill>
                <a:latin typeface="Calibri"/>
                <a:cs typeface="Calibri"/>
              </a:rPr>
              <a:t> </a:t>
            </a:r>
            <a:r>
              <a:rPr sz="1400" dirty="0">
                <a:solidFill>
                  <a:srgbClr val="0D0D0D"/>
                </a:solidFill>
                <a:latin typeface="Calibri"/>
                <a:cs typeface="Calibri"/>
              </a:rPr>
              <a:t>no</a:t>
            </a:r>
            <a:r>
              <a:rPr sz="1400" spc="-30" dirty="0">
                <a:solidFill>
                  <a:srgbClr val="0D0D0D"/>
                </a:solidFill>
                <a:latin typeface="Calibri"/>
                <a:cs typeface="Calibri"/>
              </a:rPr>
              <a:t> </a:t>
            </a:r>
            <a:r>
              <a:rPr sz="1400" dirty="0">
                <a:solidFill>
                  <a:srgbClr val="0D0D0D"/>
                </a:solidFill>
                <a:latin typeface="Calibri"/>
                <a:cs typeface="Calibri"/>
              </a:rPr>
              <a:t>suture</a:t>
            </a:r>
            <a:r>
              <a:rPr sz="1400" spc="-20" dirty="0">
                <a:solidFill>
                  <a:srgbClr val="0D0D0D"/>
                </a:solidFill>
                <a:latin typeface="Calibri"/>
                <a:cs typeface="Calibri"/>
              </a:rPr>
              <a:t> </a:t>
            </a:r>
            <a:r>
              <a:rPr sz="1400" dirty="0">
                <a:solidFill>
                  <a:srgbClr val="0D0D0D"/>
                </a:solidFill>
                <a:latin typeface="Calibri"/>
                <a:cs typeface="Calibri"/>
              </a:rPr>
              <a:t>marks.</a:t>
            </a:r>
            <a:r>
              <a:rPr sz="1400" spc="-45" dirty="0">
                <a:solidFill>
                  <a:srgbClr val="0D0D0D"/>
                </a:solidFill>
                <a:latin typeface="Calibri"/>
                <a:cs typeface="Calibri"/>
              </a:rPr>
              <a:t> </a:t>
            </a:r>
            <a:r>
              <a:rPr sz="1400" dirty="0">
                <a:solidFill>
                  <a:srgbClr val="0D0D0D"/>
                </a:solidFill>
                <a:latin typeface="Calibri"/>
                <a:cs typeface="Calibri"/>
              </a:rPr>
              <a:t>Blocks</a:t>
            </a:r>
            <a:r>
              <a:rPr sz="1400" spc="-45" dirty="0">
                <a:solidFill>
                  <a:srgbClr val="0D0D0D"/>
                </a:solidFill>
                <a:latin typeface="Calibri"/>
                <a:cs typeface="Calibri"/>
              </a:rPr>
              <a:t> </a:t>
            </a:r>
            <a:r>
              <a:rPr sz="1400" dirty="0">
                <a:solidFill>
                  <a:srgbClr val="0D0D0D"/>
                </a:solidFill>
                <a:latin typeface="Calibri"/>
                <a:cs typeface="Calibri"/>
              </a:rPr>
              <a:t>pin</a:t>
            </a:r>
            <a:r>
              <a:rPr sz="1400" spc="-35" dirty="0">
                <a:solidFill>
                  <a:srgbClr val="0D0D0D"/>
                </a:solidFill>
                <a:latin typeface="Calibri"/>
                <a:cs typeface="Calibri"/>
              </a:rPr>
              <a:t> </a:t>
            </a:r>
            <a:r>
              <a:rPr sz="1400" spc="-10" dirty="0">
                <a:solidFill>
                  <a:srgbClr val="0D0D0D"/>
                </a:solidFill>
                <a:latin typeface="Calibri"/>
                <a:cs typeface="Calibri"/>
              </a:rPr>
              <a:t>point </a:t>
            </a:r>
            <a:r>
              <a:rPr sz="1400" dirty="0">
                <a:solidFill>
                  <a:srgbClr val="0D0D0D"/>
                </a:solidFill>
                <a:latin typeface="Calibri"/>
                <a:cs typeface="Calibri"/>
              </a:rPr>
              <a:t>skin</a:t>
            </a:r>
            <a:r>
              <a:rPr sz="1400" spc="10" dirty="0">
                <a:solidFill>
                  <a:srgbClr val="0D0D0D"/>
                </a:solidFill>
                <a:latin typeface="Calibri"/>
                <a:cs typeface="Calibri"/>
              </a:rPr>
              <a:t> </a:t>
            </a:r>
            <a:r>
              <a:rPr sz="1400" spc="-10" dirty="0">
                <a:solidFill>
                  <a:srgbClr val="0D0D0D"/>
                </a:solidFill>
                <a:latin typeface="Calibri"/>
                <a:cs typeface="Calibri"/>
              </a:rPr>
              <a:t>haemorrhages. Bacteriostatic.</a:t>
            </a:r>
            <a:endParaRPr sz="1400">
              <a:latin typeface="Calibri"/>
              <a:cs typeface="Calibri"/>
            </a:endParaRPr>
          </a:p>
          <a:p>
            <a:pPr algn="ctr">
              <a:lnSpc>
                <a:spcPct val="100000"/>
              </a:lnSpc>
              <a:spcBef>
                <a:spcPts val="825"/>
              </a:spcBef>
            </a:pPr>
            <a:r>
              <a:rPr sz="1400" b="1" spc="-10" dirty="0">
                <a:solidFill>
                  <a:srgbClr val="0D0D0D"/>
                </a:solidFill>
                <a:latin typeface="Calibri"/>
                <a:cs typeface="Calibri"/>
              </a:rPr>
              <a:t>Disadvantages:</a:t>
            </a:r>
            <a:r>
              <a:rPr sz="1400" b="1" spc="-70" dirty="0">
                <a:solidFill>
                  <a:srgbClr val="0D0D0D"/>
                </a:solidFill>
                <a:latin typeface="Calibri"/>
                <a:cs typeface="Calibri"/>
              </a:rPr>
              <a:t> </a:t>
            </a:r>
            <a:r>
              <a:rPr sz="1400" dirty="0">
                <a:solidFill>
                  <a:srgbClr val="0D0D0D"/>
                </a:solidFill>
                <a:latin typeface="Calibri"/>
                <a:cs typeface="Calibri"/>
              </a:rPr>
              <a:t>Less</a:t>
            </a:r>
            <a:r>
              <a:rPr sz="1400" spc="-35" dirty="0">
                <a:solidFill>
                  <a:srgbClr val="0D0D0D"/>
                </a:solidFill>
                <a:latin typeface="Calibri"/>
                <a:cs typeface="Calibri"/>
              </a:rPr>
              <a:t> </a:t>
            </a:r>
            <a:r>
              <a:rPr sz="1400" dirty="0">
                <a:solidFill>
                  <a:srgbClr val="0D0D0D"/>
                </a:solidFill>
                <a:latin typeface="Calibri"/>
                <a:cs typeface="Calibri"/>
              </a:rPr>
              <a:t>tensile</a:t>
            </a:r>
            <a:r>
              <a:rPr sz="1400" spc="-20" dirty="0">
                <a:solidFill>
                  <a:srgbClr val="0D0D0D"/>
                </a:solidFill>
                <a:latin typeface="Calibri"/>
                <a:cs typeface="Calibri"/>
              </a:rPr>
              <a:t> </a:t>
            </a:r>
            <a:r>
              <a:rPr sz="1400" spc="-10" dirty="0">
                <a:solidFill>
                  <a:srgbClr val="0D0D0D"/>
                </a:solidFill>
                <a:latin typeface="Calibri"/>
                <a:cs typeface="Calibri"/>
              </a:rPr>
              <a:t>strength.</a:t>
            </a:r>
            <a:r>
              <a:rPr sz="1400" spc="-15" dirty="0">
                <a:solidFill>
                  <a:srgbClr val="0D0D0D"/>
                </a:solidFill>
                <a:latin typeface="Calibri"/>
                <a:cs typeface="Calibri"/>
              </a:rPr>
              <a:t> </a:t>
            </a:r>
            <a:r>
              <a:rPr sz="1400" dirty="0">
                <a:solidFill>
                  <a:srgbClr val="0D0D0D"/>
                </a:solidFill>
                <a:latin typeface="Calibri"/>
                <a:cs typeface="Calibri"/>
              </a:rPr>
              <a:t>High</a:t>
            </a:r>
            <a:r>
              <a:rPr sz="1400" spc="-40" dirty="0">
                <a:solidFill>
                  <a:srgbClr val="0D0D0D"/>
                </a:solidFill>
                <a:latin typeface="Calibri"/>
                <a:cs typeface="Calibri"/>
              </a:rPr>
              <a:t> </a:t>
            </a:r>
            <a:r>
              <a:rPr sz="1400" spc="-10" dirty="0">
                <a:solidFill>
                  <a:srgbClr val="0D0D0D"/>
                </a:solidFill>
                <a:latin typeface="Calibri"/>
                <a:cs typeface="Calibri"/>
              </a:rPr>
              <a:t>cost.</a:t>
            </a:r>
            <a:endParaRPr sz="1400">
              <a:latin typeface="Calibri"/>
              <a:cs typeface="Calibri"/>
            </a:endParaRPr>
          </a:p>
        </p:txBody>
      </p:sp>
      <p:sp>
        <p:nvSpPr>
          <p:cNvPr id="17" name="object 17"/>
          <p:cNvSpPr txBox="1"/>
          <p:nvPr/>
        </p:nvSpPr>
        <p:spPr>
          <a:xfrm>
            <a:off x="8984995" y="3908931"/>
            <a:ext cx="1844675" cy="916940"/>
          </a:xfrm>
          <a:prstGeom prst="rect">
            <a:avLst/>
          </a:prstGeom>
        </p:spPr>
        <p:txBody>
          <a:bodyPr vert="horz" wrap="square" lIns="0" tIns="208915" rIns="0" bIns="0" rtlCol="0">
            <a:spAutoFit/>
          </a:bodyPr>
          <a:lstStyle/>
          <a:p>
            <a:pPr algn="ctr">
              <a:lnSpc>
                <a:spcPct val="100000"/>
              </a:lnSpc>
              <a:spcBef>
                <a:spcPts val="1645"/>
              </a:spcBef>
            </a:pPr>
            <a:r>
              <a:rPr sz="2400" dirty="0">
                <a:solidFill>
                  <a:srgbClr val="404040"/>
                </a:solidFill>
                <a:latin typeface="Calibri"/>
                <a:cs typeface="Calibri"/>
              </a:rPr>
              <a:t>Skin</a:t>
            </a:r>
            <a:r>
              <a:rPr sz="2400" spc="-30" dirty="0">
                <a:solidFill>
                  <a:srgbClr val="404040"/>
                </a:solidFill>
                <a:latin typeface="Calibri"/>
                <a:cs typeface="Calibri"/>
              </a:rPr>
              <a:t> </a:t>
            </a:r>
            <a:r>
              <a:rPr sz="2400" spc="-10" dirty="0">
                <a:solidFill>
                  <a:srgbClr val="404040"/>
                </a:solidFill>
                <a:latin typeface="Calibri"/>
                <a:cs typeface="Calibri"/>
              </a:rPr>
              <a:t>Adhesives</a:t>
            </a:r>
            <a:endParaRPr sz="2400">
              <a:latin typeface="Calibri"/>
              <a:cs typeface="Calibri"/>
            </a:endParaRPr>
          </a:p>
          <a:p>
            <a:pPr algn="ctr">
              <a:lnSpc>
                <a:spcPct val="100000"/>
              </a:lnSpc>
              <a:spcBef>
                <a:spcPts val="910"/>
              </a:spcBef>
            </a:pPr>
            <a:r>
              <a:rPr sz="1400" b="1" spc="-10" dirty="0">
                <a:solidFill>
                  <a:srgbClr val="0D0D0D"/>
                </a:solidFill>
                <a:latin typeface="Calibri"/>
                <a:cs typeface="Calibri"/>
              </a:rPr>
              <a:t>Acrylate superglues</a:t>
            </a:r>
            <a:endParaRPr sz="1400">
              <a:latin typeface="Calibri"/>
              <a:cs typeface="Calibri"/>
            </a:endParaRPr>
          </a:p>
        </p:txBody>
      </p:sp>
      <p:sp>
        <p:nvSpPr>
          <p:cNvPr id="18" name="object 18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pc="-160" dirty="0"/>
              <a:t>A</a:t>
            </a:r>
            <a:r>
              <a:rPr spc="-555" dirty="0"/>
              <a:t>L</a:t>
            </a:r>
            <a:r>
              <a:rPr spc="-155" dirty="0"/>
              <a:t>T</a:t>
            </a:r>
            <a:r>
              <a:rPr spc="-150" dirty="0"/>
              <a:t>E</a:t>
            </a:r>
            <a:r>
              <a:rPr spc="-155" dirty="0"/>
              <a:t>RN</a:t>
            </a:r>
            <a:r>
              <a:rPr spc="-330" dirty="0"/>
              <a:t>A</a:t>
            </a:r>
            <a:r>
              <a:rPr spc="-155" dirty="0"/>
              <a:t>TIV</a:t>
            </a:r>
            <a:r>
              <a:rPr spc="-150" dirty="0"/>
              <a:t>E</a:t>
            </a:r>
            <a:r>
              <a:rPr spc="5" dirty="0"/>
              <a:t>S</a:t>
            </a:r>
          </a:p>
        </p:txBody>
      </p:sp>
      <p:sp>
        <p:nvSpPr>
          <p:cNvPr id="19" name="object 19"/>
          <p:cNvSpPr/>
          <p:nvPr/>
        </p:nvSpPr>
        <p:spPr>
          <a:xfrm>
            <a:off x="11728704" y="6385559"/>
            <a:ext cx="288290" cy="288290"/>
          </a:xfrm>
          <a:custGeom>
            <a:avLst/>
            <a:gdLst/>
            <a:ahLst/>
            <a:cxnLst/>
            <a:rect l="l" t="t" r="r" b="b"/>
            <a:pathLst>
              <a:path w="288290" h="288290">
                <a:moveTo>
                  <a:pt x="144018" y="0"/>
                </a:moveTo>
                <a:lnTo>
                  <a:pt x="98511" y="7342"/>
                </a:lnTo>
                <a:lnTo>
                  <a:pt x="58978" y="27786"/>
                </a:lnTo>
                <a:lnTo>
                  <a:pt x="27797" y="58962"/>
                </a:lnTo>
                <a:lnTo>
                  <a:pt x="7345" y="98496"/>
                </a:lnTo>
                <a:lnTo>
                  <a:pt x="0" y="144017"/>
                </a:lnTo>
                <a:lnTo>
                  <a:pt x="7345" y="189539"/>
                </a:lnTo>
                <a:lnTo>
                  <a:pt x="27797" y="229073"/>
                </a:lnTo>
                <a:lnTo>
                  <a:pt x="58978" y="260249"/>
                </a:lnTo>
                <a:lnTo>
                  <a:pt x="98511" y="280693"/>
                </a:lnTo>
                <a:lnTo>
                  <a:pt x="144018" y="288035"/>
                </a:lnTo>
                <a:lnTo>
                  <a:pt x="189524" y="280693"/>
                </a:lnTo>
                <a:lnTo>
                  <a:pt x="229057" y="260249"/>
                </a:lnTo>
                <a:lnTo>
                  <a:pt x="260238" y="229073"/>
                </a:lnTo>
                <a:lnTo>
                  <a:pt x="280690" y="189539"/>
                </a:lnTo>
                <a:lnTo>
                  <a:pt x="288036" y="144017"/>
                </a:lnTo>
                <a:lnTo>
                  <a:pt x="280690" y="98496"/>
                </a:lnTo>
                <a:lnTo>
                  <a:pt x="260238" y="58962"/>
                </a:lnTo>
                <a:lnTo>
                  <a:pt x="229057" y="27786"/>
                </a:lnTo>
                <a:lnTo>
                  <a:pt x="189524" y="7342"/>
                </a:lnTo>
                <a:lnTo>
                  <a:pt x="144018" y="0"/>
                </a:lnTo>
                <a:close/>
              </a:path>
            </a:pathLst>
          </a:custGeom>
          <a:solidFill>
            <a:srgbClr val="585858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0" name="object 20"/>
          <p:cNvSpPr txBox="1">
            <a:spLocks noGrp="1"/>
          </p:cNvSpPr>
          <p:nvPr>
            <p:ph type="sldNum" sz="quarter" idx="7"/>
          </p:nvPr>
        </p:nvSpPr>
        <p:spPr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38100">
              <a:lnSpc>
                <a:spcPts val="1045"/>
              </a:lnSpc>
            </a:pPr>
            <a:fld id="{81D60167-4931-47E6-BA6A-407CBD079E47}" type="slidenum">
              <a:rPr spc="-25" dirty="0"/>
              <a:t>46</a:t>
            </a:fld>
            <a:endParaRPr spc="-25" dirty="0"/>
          </a:p>
        </p:txBody>
      </p:sp>
    </p:spTree>
  </p:cSld>
  <p:clrMapOvr>
    <a:masterClrMapping/>
  </p:clrMapOvr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object 2"/>
          <p:cNvGrpSpPr/>
          <p:nvPr/>
        </p:nvGrpSpPr>
        <p:grpSpPr>
          <a:xfrm>
            <a:off x="4564474" y="12699"/>
            <a:ext cx="7627620" cy="6845300"/>
            <a:chOff x="4564474" y="12699"/>
            <a:chExt cx="7627620" cy="6845300"/>
          </a:xfrm>
        </p:grpSpPr>
        <p:pic>
          <p:nvPicPr>
            <p:cNvPr id="3" name="object 3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6134100" y="12699"/>
              <a:ext cx="6057900" cy="6845300"/>
            </a:xfrm>
            <a:prstGeom prst="rect">
              <a:avLst/>
            </a:prstGeom>
          </p:spPr>
        </p:pic>
        <p:pic>
          <p:nvPicPr>
            <p:cNvPr id="4" name="object 4"/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10754867" y="6359652"/>
              <a:ext cx="880872" cy="339852"/>
            </a:xfrm>
            <a:prstGeom prst="rect">
              <a:avLst/>
            </a:prstGeom>
          </p:spPr>
        </p:pic>
        <p:pic>
          <p:nvPicPr>
            <p:cNvPr id="5" name="object 5"/>
            <p:cNvPicPr/>
            <p:nvPr/>
          </p:nvPicPr>
          <p:blipFill>
            <a:blip r:embed="rId4" cstate="print"/>
            <a:stretch>
              <a:fillRect/>
            </a:stretch>
          </p:blipFill>
          <p:spPr>
            <a:xfrm>
              <a:off x="10773155" y="6376415"/>
              <a:ext cx="1237488" cy="333756"/>
            </a:xfrm>
            <a:prstGeom prst="rect">
              <a:avLst/>
            </a:prstGeom>
          </p:spPr>
        </p:pic>
        <p:sp>
          <p:nvSpPr>
            <p:cNvPr id="6" name="object 6"/>
            <p:cNvSpPr/>
            <p:nvPr/>
          </p:nvSpPr>
          <p:spPr>
            <a:xfrm>
              <a:off x="11728704" y="6385559"/>
              <a:ext cx="288290" cy="288290"/>
            </a:xfrm>
            <a:custGeom>
              <a:avLst/>
              <a:gdLst/>
              <a:ahLst/>
              <a:cxnLst/>
              <a:rect l="l" t="t" r="r" b="b"/>
              <a:pathLst>
                <a:path w="288290" h="288290">
                  <a:moveTo>
                    <a:pt x="144018" y="0"/>
                  </a:moveTo>
                  <a:lnTo>
                    <a:pt x="98511" y="7342"/>
                  </a:lnTo>
                  <a:lnTo>
                    <a:pt x="58978" y="27786"/>
                  </a:lnTo>
                  <a:lnTo>
                    <a:pt x="27797" y="58962"/>
                  </a:lnTo>
                  <a:lnTo>
                    <a:pt x="7345" y="98496"/>
                  </a:lnTo>
                  <a:lnTo>
                    <a:pt x="0" y="144017"/>
                  </a:lnTo>
                  <a:lnTo>
                    <a:pt x="7345" y="189539"/>
                  </a:lnTo>
                  <a:lnTo>
                    <a:pt x="27797" y="229073"/>
                  </a:lnTo>
                  <a:lnTo>
                    <a:pt x="58978" y="260249"/>
                  </a:lnTo>
                  <a:lnTo>
                    <a:pt x="98511" y="280693"/>
                  </a:lnTo>
                  <a:lnTo>
                    <a:pt x="144018" y="288035"/>
                  </a:lnTo>
                  <a:lnTo>
                    <a:pt x="189524" y="280693"/>
                  </a:lnTo>
                  <a:lnTo>
                    <a:pt x="229057" y="260249"/>
                  </a:lnTo>
                  <a:lnTo>
                    <a:pt x="260238" y="229073"/>
                  </a:lnTo>
                  <a:lnTo>
                    <a:pt x="280690" y="189539"/>
                  </a:lnTo>
                  <a:lnTo>
                    <a:pt x="288036" y="144017"/>
                  </a:lnTo>
                  <a:lnTo>
                    <a:pt x="280690" y="98496"/>
                  </a:lnTo>
                  <a:lnTo>
                    <a:pt x="260238" y="58962"/>
                  </a:lnTo>
                  <a:lnTo>
                    <a:pt x="229057" y="27786"/>
                  </a:lnTo>
                  <a:lnTo>
                    <a:pt x="189524" y="7342"/>
                  </a:lnTo>
                  <a:lnTo>
                    <a:pt x="144018" y="0"/>
                  </a:lnTo>
                  <a:close/>
                </a:path>
              </a:pathLst>
            </a:custGeom>
            <a:solidFill>
              <a:srgbClr val="0000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7" name="object 7"/>
            <p:cNvPicPr/>
            <p:nvPr/>
          </p:nvPicPr>
          <p:blipFill>
            <a:blip r:embed="rId5" cstate="print"/>
            <a:stretch>
              <a:fillRect/>
            </a:stretch>
          </p:blipFill>
          <p:spPr>
            <a:xfrm>
              <a:off x="4564474" y="207145"/>
              <a:ext cx="3474625" cy="3543300"/>
            </a:xfrm>
            <a:prstGeom prst="rect">
              <a:avLst/>
            </a:prstGeom>
          </p:spPr>
        </p:pic>
        <p:pic>
          <p:nvPicPr>
            <p:cNvPr id="8" name="object 8"/>
            <p:cNvPicPr/>
            <p:nvPr/>
          </p:nvPicPr>
          <p:blipFill>
            <a:blip r:embed="rId6" cstate="print"/>
            <a:stretch>
              <a:fillRect/>
            </a:stretch>
          </p:blipFill>
          <p:spPr>
            <a:xfrm>
              <a:off x="4564474" y="207145"/>
              <a:ext cx="3474625" cy="3543300"/>
            </a:xfrm>
            <a:prstGeom prst="rect">
              <a:avLst/>
            </a:prstGeom>
          </p:spPr>
        </p:pic>
      </p:grpSp>
      <p:sp>
        <p:nvSpPr>
          <p:cNvPr id="9" name="object 9"/>
          <p:cNvSpPr txBox="1">
            <a:spLocks noGrp="1"/>
          </p:cNvSpPr>
          <p:nvPr>
            <p:ph type="title"/>
          </p:nvPr>
        </p:nvSpPr>
        <p:spPr>
          <a:xfrm>
            <a:off x="8375142" y="2760090"/>
            <a:ext cx="3379470" cy="71120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4500" spc="-145" dirty="0">
                <a:solidFill>
                  <a:srgbClr val="FFFFFF"/>
                </a:solidFill>
              </a:rPr>
              <a:t>CONCLUSION</a:t>
            </a:r>
            <a:endParaRPr sz="4500"/>
          </a:p>
        </p:txBody>
      </p:sp>
      <p:sp>
        <p:nvSpPr>
          <p:cNvPr id="11" name="object 11"/>
          <p:cNvSpPr txBox="1">
            <a:spLocks noGrp="1"/>
          </p:cNvSpPr>
          <p:nvPr>
            <p:ph type="sldNum" sz="quarter" idx="7"/>
          </p:nvPr>
        </p:nvSpPr>
        <p:spPr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38100">
              <a:lnSpc>
                <a:spcPts val="1045"/>
              </a:lnSpc>
            </a:pPr>
            <a:fld id="{81D60167-4931-47E6-BA6A-407CBD079E47}" type="slidenum">
              <a:rPr spc="-25" dirty="0"/>
              <a:t>47</a:t>
            </a:fld>
            <a:endParaRPr spc="-25" dirty="0"/>
          </a:p>
        </p:txBody>
      </p:sp>
      <p:sp>
        <p:nvSpPr>
          <p:cNvPr id="10" name="object 10"/>
          <p:cNvSpPr txBox="1"/>
          <p:nvPr/>
        </p:nvSpPr>
        <p:spPr>
          <a:xfrm>
            <a:off x="751738" y="3645789"/>
            <a:ext cx="4609465" cy="2473325"/>
          </a:xfrm>
          <a:prstGeom prst="rect">
            <a:avLst/>
          </a:prstGeom>
        </p:spPr>
        <p:txBody>
          <a:bodyPr vert="horz" wrap="square" lIns="0" tIns="45719" rIns="0" bIns="0" rtlCol="0">
            <a:spAutoFit/>
          </a:bodyPr>
          <a:lstStyle/>
          <a:p>
            <a:pPr marL="12700" marR="5080">
              <a:lnSpc>
                <a:spcPct val="90000"/>
              </a:lnSpc>
              <a:spcBef>
                <a:spcPts val="359"/>
              </a:spcBef>
            </a:pPr>
            <a:r>
              <a:rPr sz="2200" dirty="0">
                <a:solidFill>
                  <a:srgbClr val="404040"/>
                </a:solidFill>
                <a:latin typeface="Calibri"/>
                <a:cs typeface="Calibri"/>
              </a:rPr>
              <a:t>The</a:t>
            </a:r>
            <a:r>
              <a:rPr sz="2200" spc="-30" dirty="0">
                <a:solidFill>
                  <a:srgbClr val="404040"/>
                </a:solidFill>
                <a:latin typeface="Calibri"/>
                <a:cs typeface="Calibri"/>
              </a:rPr>
              <a:t> </a:t>
            </a:r>
            <a:r>
              <a:rPr sz="2200" dirty="0">
                <a:solidFill>
                  <a:srgbClr val="404040"/>
                </a:solidFill>
                <a:latin typeface="Calibri"/>
                <a:cs typeface="Calibri"/>
              </a:rPr>
              <a:t>use</a:t>
            </a:r>
            <a:r>
              <a:rPr sz="2200" spc="-35" dirty="0">
                <a:solidFill>
                  <a:srgbClr val="404040"/>
                </a:solidFill>
                <a:latin typeface="Calibri"/>
                <a:cs typeface="Calibri"/>
              </a:rPr>
              <a:t> </a:t>
            </a:r>
            <a:r>
              <a:rPr sz="2200" dirty="0">
                <a:solidFill>
                  <a:srgbClr val="404040"/>
                </a:solidFill>
                <a:latin typeface="Calibri"/>
                <a:cs typeface="Calibri"/>
              </a:rPr>
              <a:t>of</a:t>
            </a:r>
            <a:r>
              <a:rPr sz="2200" spc="-35" dirty="0">
                <a:solidFill>
                  <a:srgbClr val="404040"/>
                </a:solidFill>
                <a:latin typeface="Calibri"/>
                <a:cs typeface="Calibri"/>
              </a:rPr>
              <a:t> </a:t>
            </a:r>
            <a:r>
              <a:rPr sz="2200" dirty="0">
                <a:solidFill>
                  <a:srgbClr val="404040"/>
                </a:solidFill>
                <a:latin typeface="Calibri"/>
                <a:cs typeface="Calibri"/>
              </a:rPr>
              <a:t>sutures</a:t>
            </a:r>
            <a:r>
              <a:rPr sz="2200" spc="-45" dirty="0">
                <a:solidFill>
                  <a:srgbClr val="404040"/>
                </a:solidFill>
                <a:latin typeface="Calibri"/>
                <a:cs typeface="Calibri"/>
              </a:rPr>
              <a:t> </a:t>
            </a:r>
            <a:r>
              <a:rPr sz="2200" dirty="0">
                <a:solidFill>
                  <a:srgbClr val="404040"/>
                </a:solidFill>
                <a:latin typeface="Calibri"/>
                <a:cs typeface="Calibri"/>
              </a:rPr>
              <a:t>and</a:t>
            </a:r>
            <a:r>
              <a:rPr sz="2200" spc="-45" dirty="0">
                <a:solidFill>
                  <a:srgbClr val="404040"/>
                </a:solidFill>
                <a:latin typeface="Calibri"/>
                <a:cs typeface="Calibri"/>
              </a:rPr>
              <a:t> </a:t>
            </a:r>
            <a:r>
              <a:rPr sz="2200" dirty="0">
                <a:solidFill>
                  <a:srgbClr val="404040"/>
                </a:solidFill>
                <a:latin typeface="Calibri"/>
                <a:cs typeface="Calibri"/>
              </a:rPr>
              <a:t>needles</a:t>
            </a:r>
            <a:r>
              <a:rPr sz="2200" spc="-25" dirty="0">
                <a:solidFill>
                  <a:srgbClr val="404040"/>
                </a:solidFill>
                <a:latin typeface="Calibri"/>
                <a:cs typeface="Calibri"/>
              </a:rPr>
              <a:t> for </a:t>
            </a:r>
            <a:r>
              <a:rPr sz="2200" dirty="0">
                <a:solidFill>
                  <a:srgbClr val="404040"/>
                </a:solidFill>
                <a:latin typeface="Calibri"/>
                <a:cs typeface="Calibri"/>
              </a:rPr>
              <a:t>primary</a:t>
            </a:r>
            <a:r>
              <a:rPr sz="2200" spc="-30" dirty="0">
                <a:solidFill>
                  <a:srgbClr val="404040"/>
                </a:solidFill>
                <a:latin typeface="Calibri"/>
                <a:cs typeface="Calibri"/>
              </a:rPr>
              <a:t> </a:t>
            </a:r>
            <a:r>
              <a:rPr sz="2200" dirty="0">
                <a:solidFill>
                  <a:srgbClr val="404040"/>
                </a:solidFill>
                <a:latin typeface="Calibri"/>
                <a:cs typeface="Calibri"/>
              </a:rPr>
              <a:t>closure</a:t>
            </a:r>
            <a:r>
              <a:rPr sz="2200" spc="-40" dirty="0">
                <a:solidFill>
                  <a:srgbClr val="404040"/>
                </a:solidFill>
                <a:latin typeface="Calibri"/>
                <a:cs typeface="Calibri"/>
              </a:rPr>
              <a:t> </a:t>
            </a:r>
            <a:r>
              <a:rPr sz="2200" dirty="0">
                <a:solidFill>
                  <a:srgbClr val="404040"/>
                </a:solidFill>
                <a:latin typeface="Calibri"/>
                <a:cs typeface="Calibri"/>
              </a:rPr>
              <a:t>and</a:t>
            </a:r>
            <a:r>
              <a:rPr sz="2200" spc="-50" dirty="0">
                <a:solidFill>
                  <a:srgbClr val="404040"/>
                </a:solidFill>
                <a:latin typeface="Calibri"/>
                <a:cs typeface="Calibri"/>
              </a:rPr>
              <a:t> </a:t>
            </a:r>
            <a:r>
              <a:rPr sz="2200" spc="-10" dirty="0">
                <a:solidFill>
                  <a:srgbClr val="404040"/>
                </a:solidFill>
                <a:latin typeface="Calibri"/>
                <a:cs typeface="Calibri"/>
              </a:rPr>
              <a:t>ligature</a:t>
            </a:r>
            <a:r>
              <a:rPr sz="2200" spc="-40" dirty="0">
                <a:solidFill>
                  <a:srgbClr val="404040"/>
                </a:solidFill>
                <a:latin typeface="Calibri"/>
                <a:cs typeface="Calibri"/>
              </a:rPr>
              <a:t> </a:t>
            </a:r>
            <a:r>
              <a:rPr sz="2200" dirty="0">
                <a:solidFill>
                  <a:srgbClr val="404040"/>
                </a:solidFill>
                <a:latin typeface="Calibri"/>
                <a:cs typeface="Calibri"/>
              </a:rPr>
              <a:t>is</a:t>
            </a:r>
            <a:r>
              <a:rPr sz="2200" spc="-25" dirty="0">
                <a:solidFill>
                  <a:srgbClr val="404040"/>
                </a:solidFill>
                <a:latin typeface="Calibri"/>
                <a:cs typeface="Calibri"/>
              </a:rPr>
              <a:t> </a:t>
            </a:r>
            <a:r>
              <a:rPr sz="2200" dirty="0">
                <a:solidFill>
                  <a:srgbClr val="404040"/>
                </a:solidFill>
                <a:latin typeface="Calibri"/>
                <a:cs typeface="Calibri"/>
              </a:rPr>
              <a:t>of</a:t>
            </a:r>
            <a:r>
              <a:rPr sz="2200" spc="-30" dirty="0">
                <a:solidFill>
                  <a:srgbClr val="404040"/>
                </a:solidFill>
                <a:latin typeface="Calibri"/>
                <a:cs typeface="Calibri"/>
              </a:rPr>
              <a:t> </a:t>
            </a:r>
            <a:r>
              <a:rPr sz="2200" spc="-10" dirty="0">
                <a:solidFill>
                  <a:srgbClr val="404040"/>
                </a:solidFill>
                <a:latin typeface="Calibri"/>
                <a:cs typeface="Calibri"/>
              </a:rPr>
              <a:t>utmost </a:t>
            </a:r>
            <a:r>
              <a:rPr sz="2200" dirty="0">
                <a:solidFill>
                  <a:srgbClr val="404040"/>
                </a:solidFill>
                <a:latin typeface="Calibri"/>
                <a:cs typeface="Calibri"/>
              </a:rPr>
              <a:t>importance</a:t>
            </a:r>
            <a:r>
              <a:rPr sz="2200" spc="-50" dirty="0">
                <a:solidFill>
                  <a:srgbClr val="404040"/>
                </a:solidFill>
                <a:latin typeface="Calibri"/>
                <a:cs typeface="Calibri"/>
              </a:rPr>
              <a:t> </a:t>
            </a:r>
            <a:r>
              <a:rPr sz="2200" dirty="0">
                <a:solidFill>
                  <a:srgbClr val="404040"/>
                </a:solidFill>
                <a:latin typeface="Calibri"/>
                <a:cs typeface="Calibri"/>
              </a:rPr>
              <a:t>in</a:t>
            </a:r>
            <a:r>
              <a:rPr sz="2200" spc="-45" dirty="0">
                <a:solidFill>
                  <a:srgbClr val="404040"/>
                </a:solidFill>
                <a:latin typeface="Calibri"/>
                <a:cs typeface="Calibri"/>
              </a:rPr>
              <a:t> </a:t>
            </a:r>
            <a:r>
              <a:rPr sz="2200" spc="-20" dirty="0">
                <a:solidFill>
                  <a:srgbClr val="404040"/>
                </a:solidFill>
                <a:latin typeface="Calibri"/>
                <a:cs typeface="Calibri"/>
              </a:rPr>
              <a:t>surgery.</a:t>
            </a:r>
            <a:r>
              <a:rPr sz="2200" spc="-45" dirty="0">
                <a:solidFill>
                  <a:srgbClr val="404040"/>
                </a:solidFill>
                <a:latin typeface="Calibri"/>
                <a:cs typeface="Calibri"/>
              </a:rPr>
              <a:t> </a:t>
            </a:r>
            <a:r>
              <a:rPr sz="2200" dirty="0">
                <a:solidFill>
                  <a:srgbClr val="404040"/>
                </a:solidFill>
                <a:latin typeface="Calibri"/>
                <a:cs typeface="Calibri"/>
              </a:rPr>
              <a:t>There</a:t>
            </a:r>
            <a:r>
              <a:rPr sz="2200" spc="-30" dirty="0">
                <a:solidFill>
                  <a:srgbClr val="404040"/>
                </a:solidFill>
                <a:latin typeface="Calibri"/>
                <a:cs typeface="Calibri"/>
              </a:rPr>
              <a:t> </a:t>
            </a:r>
            <a:r>
              <a:rPr sz="2200" dirty="0">
                <a:solidFill>
                  <a:srgbClr val="404040"/>
                </a:solidFill>
                <a:latin typeface="Calibri"/>
                <a:cs typeface="Calibri"/>
              </a:rPr>
              <a:t>is</a:t>
            </a:r>
            <a:r>
              <a:rPr sz="2200" spc="-45" dirty="0">
                <a:solidFill>
                  <a:srgbClr val="404040"/>
                </a:solidFill>
                <a:latin typeface="Calibri"/>
                <a:cs typeface="Calibri"/>
              </a:rPr>
              <a:t> </a:t>
            </a:r>
            <a:r>
              <a:rPr sz="2200" dirty="0">
                <a:solidFill>
                  <a:srgbClr val="404040"/>
                </a:solidFill>
                <a:latin typeface="Calibri"/>
                <a:cs typeface="Calibri"/>
              </a:rPr>
              <a:t>a</a:t>
            </a:r>
            <a:r>
              <a:rPr sz="2200" spc="-50" dirty="0">
                <a:solidFill>
                  <a:srgbClr val="404040"/>
                </a:solidFill>
                <a:latin typeface="Calibri"/>
                <a:cs typeface="Calibri"/>
              </a:rPr>
              <a:t> </a:t>
            </a:r>
            <a:r>
              <a:rPr sz="2200" spc="-10" dirty="0">
                <a:solidFill>
                  <a:srgbClr val="404040"/>
                </a:solidFill>
                <a:latin typeface="Calibri"/>
                <a:cs typeface="Calibri"/>
              </a:rPr>
              <a:t>great </a:t>
            </a:r>
            <a:r>
              <a:rPr sz="2200" dirty="0">
                <a:solidFill>
                  <a:srgbClr val="404040"/>
                </a:solidFill>
                <a:latin typeface="Calibri"/>
                <a:cs typeface="Calibri"/>
              </a:rPr>
              <a:t>variety</a:t>
            </a:r>
            <a:r>
              <a:rPr sz="2200" spc="-60" dirty="0">
                <a:solidFill>
                  <a:srgbClr val="404040"/>
                </a:solidFill>
                <a:latin typeface="Calibri"/>
                <a:cs typeface="Calibri"/>
              </a:rPr>
              <a:t> </a:t>
            </a:r>
            <a:r>
              <a:rPr sz="2200" dirty="0">
                <a:solidFill>
                  <a:srgbClr val="404040"/>
                </a:solidFill>
                <a:latin typeface="Calibri"/>
                <a:cs typeface="Calibri"/>
              </a:rPr>
              <a:t>of</a:t>
            </a:r>
            <a:r>
              <a:rPr sz="2200" spc="-45" dirty="0">
                <a:solidFill>
                  <a:srgbClr val="404040"/>
                </a:solidFill>
                <a:latin typeface="Calibri"/>
                <a:cs typeface="Calibri"/>
              </a:rPr>
              <a:t> </a:t>
            </a:r>
            <a:r>
              <a:rPr sz="2200" dirty="0">
                <a:solidFill>
                  <a:srgbClr val="404040"/>
                </a:solidFill>
                <a:latin typeface="Calibri"/>
                <a:cs typeface="Calibri"/>
              </a:rPr>
              <a:t>these</a:t>
            </a:r>
            <a:r>
              <a:rPr sz="2200" spc="-35" dirty="0">
                <a:solidFill>
                  <a:srgbClr val="404040"/>
                </a:solidFill>
                <a:latin typeface="Calibri"/>
                <a:cs typeface="Calibri"/>
              </a:rPr>
              <a:t> </a:t>
            </a:r>
            <a:r>
              <a:rPr sz="2200" dirty="0">
                <a:solidFill>
                  <a:srgbClr val="404040"/>
                </a:solidFill>
                <a:latin typeface="Calibri"/>
                <a:cs typeface="Calibri"/>
              </a:rPr>
              <a:t>suited</a:t>
            </a:r>
            <a:r>
              <a:rPr sz="2200" spc="-50" dirty="0">
                <a:solidFill>
                  <a:srgbClr val="404040"/>
                </a:solidFill>
                <a:latin typeface="Calibri"/>
                <a:cs typeface="Calibri"/>
              </a:rPr>
              <a:t> </a:t>
            </a:r>
            <a:r>
              <a:rPr sz="2200" dirty="0">
                <a:solidFill>
                  <a:srgbClr val="404040"/>
                </a:solidFill>
                <a:latin typeface="Calibri"/>
                <a:cs typeface="Calibri"/>
              </a:rPr>
              <a:t>for</a:t>
            </a:r>
            <a:r>
              <a:rPr sz="2200" spc="-45" dirty="0">
                <a:solidFill>
                  <a:srgbClr val="404040"/>
                </a:solidFill>
                <a:latin typeface="Calibri"/>
                <a:cs typeface="Calibri"/>
              </a:rPr>
              <a:t> </a:t>
            </a:r>
            <a:r>
              <a:rPr sz="2200" spc="-10" dirty="0">
                <a:solidFill>
                  <a:srgbClr val="404040"/>
                </a:solidFill>
                <a:latin typeface="Calibri"/>
                <a:cs typeface="Calibri"/>
              </a:rPr>
              <a:t>different procedures</a:t>
            </a:r>
            <a:r>
              <a:rPr sz="2200" spc="-35" dirty="0">
                <a:solidFill>
                  <a:srgbClr val="404040"/>
                </a:solidFill>
                <a:latin typeface="Calibri"/>
                <a:cs typeface="Calibri"/>
              </a:rPr>
              <a:t> </a:t>
            </a:r>
            <a:r>
              <a:rPr sz="2200" dirty="0">
                <a:solidFill>
                  <a:srgbClr val="404040"/>
                </a:solidFill>
                <a:latin typeface="Calibri"/>
                <a:cs typeface="Calibri"/>
              </a:rPr>
              <a:t>and</a:t>
            </a:r>
            <a:r>
              <a:rPr sz="2200" spc="-35" dirty="0">
                <a:solidFill>
                  <a:srgbClr val="404040"/>
                </a:solidFill>
                <a:latin typeface="Calibri"/>
                <a:cs typeface="Calibri"/>
              </a:rPr>
              <a:t> </a:t>
            </a:r>
            <a:r>
              <a:rPr sz="2200" spc="-10" dirty="0">
                <a:solidFill>
                  <a:srgbClr val="404040"/>
                </a:solidFill>
                <a:latin typeface="Calibri"/>
                <a:cs typeface="Calibri"/>
              </a:rPr>
              <a:t>operations.</a:t>
            </a:r>
            <a:r>
              <a:rPr sz="2200" spc="-30" dirty="0">
                <a:solidFill>
                  <a:srgbClr val="404040"/>
                </a:solidFill>
                <a:latin typeface="Calibri"/>
                <a:cs typeface="Calibri"/>
              </a:rPr>
              <a:t> </a:t>
            </a:r>
            <a:r>
              <a:rPr sz="2200" dirty="0">
                <a:solidFill>
                  <a:srgbClr val="404040"/>
                </a:solidFill>
                <a:latin typeface="Calibri"/>
                <a:cs typeface="Calibri"/>
              </a:rPr>
              <a:t>The</a:t>
            </a:r>
            <a:r>
              <a:rPr sz="2200" spc="-15" dirty="0">
                <a:solidFill>
                  <a:srgbClr val="404040"/>
                </a:solidFill>
                <a:latin typeface="Calibri"/>
                <a:cs typeface="Calibri"/>
              </a:rPr>
              <a:t> </a:t>
            </a:r>
            <a:r>
              <a:rPr sz="2200" spc="-10" dirty="0">
                <a:solidFill>
                  <a:srgbClr val="404040"/>
                </a:solidFill>
                <a:latin typeface="Calibri"/>
                <a:cs typeface="Calibri"/>
              </a:rPr>
              <a:t>surgeon </a:t>
            </a:r>
            <a:r>
              <a:rPr sz="2200" dirty="0">
                <a:solidFill>
                  <a:srgbClr val="404040"/>
                </a:solidFill>
                <a:latin typeface="Calibri"/>
                <a:cs typeface="Calibri"/>
              </a:rPr>
              <a:t>now</a:t>
            </a:r>
            <a:r>
              <a:rPr sz="2200" spc="-45" dirty="0">
                <a:solidFill>
                  <a:srgbClr val="404040"/>
                </a:solidFill>
                <a:latin typeface="Calibri"/>
                <a:cs typeface="Calibri"/>
              </a:rPr>
              <a:t> </a:t>
            </a:r>
            <a:r>
              <a:rPr sz="2200" dirty="0">
                <a:solidFill>
                  <a:srgbClr val="404040"/>
                </a:solidFill>
                <a:latin typeface="Calibri"/>
                <a:cs typeface="Calibri"/>
              </a:rPr>
              <a:t>has</a:t>
            </a:r>
            <a:r>
              <a:rPr sz="2200" spc="-35" dirty="0">
                <a:solidFill>
                  <a:srgbClr val="404040"/>
                </a:solidFill>
                <a:latin typeface="Calibri"/>
                <a:cs typeface="Calibri"/>
              </a:rPr>
              <a:t> </a:t>
            </a:r>
            <a:r>
              <a:rPr sz="2200" dirty="0">
                <a:solidFill>
                  <a:srgbClr val="404040"/>
                </a:solidFill>
                <a:latin typeface="Calibri"/>
                <a:cs typeface="Calibri"/>
              </a:rPr>
              <a:t>options</a:t>
            </a:r>
            <a:r>
              <a:rPr sz="2200" spc="-45" dirty="0">
                <a:solidFill>
                  <a:srgbClr val="404040"/>
                </a:solidFill>
                <a:latin typeface="Calibri"/>
                <a:cs typeface="Calibri"/>
              </a:rPr>
              <a:t> </a:t>
            </a:r>
            <a:r>
              <a:rPr sz="2200" dirty="0">
                <a:solidFill>
                  <a:srgbClr val="404040"/>
                </a:solidFill>
                <a:latin typeface="Calibri"/>
                <a:cs typeface="Calibri"/>
              </a:rPr>
              <a:t>to</a:t>
            </a:r>
            <a:r>
              <a:rPr sz="2200" spc="-35" dirty="0">
                <a:solidFill>
                  <a:srgbClr val="404040"/>
                </a:solidFill>
                <a:latin typeface="Calibri"/>
                <a:cs typeface="Calibri"/>
              </a:rPr>
              <a:t> </a:t>
            </a:r>
            <a:r>
              <a:rPr sz="2200" dirty="0">
                <a:solidFill>
                  <a:srgbClr val="404040"/>
                </a:solidFill>
                <a:latin typeface="Calibri"/>
                <a:cs typeface="Calibri"/>
              </a:rPr>
              <a:t>work</a:t>
            </a:r>
            <a:r>
              <a:rPr sz="2200" spc="-45" dirty="0">
                <a:solidFill>
                  <a:srgbClr val="404040"/>
                </a:solidFill>
                <a:latin typeface="Calibri"/>
                <a:cs typeface="Calibri"/>
              </a:rPr>
              <a:t> </a:t>
            </a:r>
            <a:r>
              <a:rPr sz="2200" dirty="0">
                <a:solidFill>
                  <a:srgbClr val="404040"/>
                </a:solidFill>
                <a:latin typeface="Calibri"/>
                <a:cs typeface="Calibri"/>
              </a:rPr>
              <a:t>with</a:t>
            </a:r>
            <a:r>
              <a:rPr sz="2200" spc="-40" dirty="0">
                <a:solidFill>
                  <a:srgbClr val="404040"/>
                </a:solidFill>
                <a:latin typeface="Calibri"/>
                <a:cs typeface="Calibri"/>
              </a:rPr>
              <a:t> </a:t>
            </a:r>
            <a:r>
              <a:rPr sz="2200" dirty="0">
                <a:solidFill>
                  <a:srgbClr val="404040"/>
                </a:solidFill>
                <a:latin typeface="Calibri"/>
                <a:cs typeface="Calibri"/>
              </a:rPr>
              <a:t>and</a:t>
            </a:r>
            <a:r>
              <a:rPr sz="2200" spc="-45" dirty="0">
                <a:solidFill>
                  <a:srgbClr val="404040"/>
                </a:solidFill>
                <a:latin typeface="Calibri"/>
                <a:cs typeface="Calibri"/>
              </a:rPr>
              <a:t> </a:t>
            </a:r>
            <a:r>
              <a:rPr sz="2200" dirty="0">
                <a:solidFill>
                  <a:srgbClr val="404040"/>
                </a:solidFill>
                <a:latin typeface="Calibri"/>
                <a:cs typeface="Calibri"/>
              </a:rPr>
              <a:t>by</a:t>
            </a:r>
            <a:r>
              <a:rPr sz="2200" spc="-35" dirty="0">
                <a:solidFill>
                  <a:srgbClr val="404040"/>
                </a:solidFill>
                <a:latin typeface="Calibri"/>
                <a:cs typeface="Calibri"/>
              </a:rPr>
              <a:t> </a:t>
            </a:r>
            <a:r>
              <a:rPr sz="2200" spc="-25" dirty="0">
                <a:solidFill>
                  <a:srgbClr val="404040"/>
                </a:solidFill>
                <a:latin typeface="Calibri"/>
                <a:cs typeface="Calibri"/>
              </a:rPr>
              <a:t>an </a:t>
            </a:r>
            <a:r>
              <a:rPr sz="2200" spc="-10" dirty="0">
                <a:solidFill>
                  <a:srgbClr val="404040"/>
                </a:solidFill>
                <a:latin typeface="Calibri"/>
                <a:cs typeface="Calibri"/>
              </a:rPr>
              <a:t>in-</a:t>
            </a:r>
            <a:r>
              <a:rPr sz="2200" dirty="0">
                <a:solidFill>
                  <a:srgbClr val="404040"/>
                </a:solidFill>
                <a:latin typeface="Calibri"/>
                <a:cs typeface="Calibri"/>
              </a:rPr>
              <a:t>depth</a:t>
            </a:r>
            <a:r>
              <a:rPr sz="2200" spc="-60" dirty="0">
                <a:solidFill>
                  <a:srgbClr val="404040"/>
                </a:solidFill>
                <a:latin typeface="Calibri"/>
                <a:cs typeface="Calibri"/>
              </a:rPr>
              <a:t> </a:t>
            </a:r>
            <a:r>
              <a:rPr sz="2200" dirty="0">
                <a:solidFill>
                  <a:srgbClr val="404040"/>
                </a:solidFill>
                <a:latin typeface="Calibri"/>
                <a:cs typeface="Calibri"/>
              </a:rPr>
              <a:t>understanding,</a:t>
            </a:r>
            <a:r>
              <a:rPr sz="2200" spc="-55" dirty="0">
                <a:solidFill>
                  <a:srgbClr val="404040"/>
                </a:solidFill>
                <a:latin typeface="Calibri"/>
                <a:cs typeface="Calibri"/>
              </a:rPr>
              <a:t> </a:t>
            </a:r>
            <a:r>
              <a:rPr sz="2200" dirty="0">
                <a:solidFill>
                  <a:srgbClr val="404040"/>
                </a:solidFill>
                <a:latin typeface="Calibri"/>
                <a:cs typeface="Calibri"/>
              </a:rPr>
              <a:t>will</a:t>
            </a:r>
            <a:r>
              <a:rPr sz="2200" spc="-75" dirty="0">
                <a:solidFill>
                  <a:srgbClr val="404040"/>
                </a:solidFill>
                <a:latin typeface="Calibri"/>
                <a:cs typeface="Calibri"/>
              </a:rPr>
              <a:t> </a:t>
            </a:r>
            <a:r>
              <a:rPr sz="2200" dirty="0">
                <a:solidFill>
                  <a:srgbClr val="404040"/>
                </a:solidFill>
                <a:latin typeface="Calibri"/>
                <a:cs typeface="Calibri"/>
              </a:rPr>
              <a:t>achieve</a:t>
            </a:r>
            <a:r>
              <a:rPr sz="2200" spc="-55" dirty="0">
                <a:solidFill>
                  <a:srgbClr val="404040"/>
                </a:solidFill>
                <a:latin typeface="Calibri"/>
                <a:cs typeface="Calibri"/>
              </a:rPr>
              <a:t> </a:t>
            </a:r>
            <a:r>
              <a:rPr sz="2200" spc="-25" dirty="0">
                <a:solidFill>
                  <a:srgbClr val="404040"/>
                </a:solidFill>
                <a:latin typeface="Calibri"/>
                <a:cs typeface="Calibri"/>
              </a:rPr>
              <a:t>the </a:t>
            </a:r>
            <a:r>
              <a:rPr sz="2200" dirty="0">
                <a:solidFill>
                  <a:srgbClr val="404040"/>
                </a:solidFill>
                <a:latin typeface="Calibri"/>
                <a:cs typeface="Calibri"/>
              </a:rPr>
              <a:t>best</a:t>
            </a:r>
            <a:r>
              <a:rPr sz="2200" spc="-80" dirty="0">
                <a:solidFill>
                  <a:srgbClr val="404040"/>
                </a:solidFill>
                <a:latin typeface="Calibri"/>
                <a:cs typeface="Calibri"/>
              </a:rPr>
              <a:t> </a:t>
            </a:r>
            <a:r>
              <a:rPr sz="2200" spc="-10" dirty="0">
                <a:solidFill>
                  <a:srgbClr val="404040"/>
                </a:solidFill>
                <a:latin typeface="Calibri"/>
                <a:cs typeface="Calibri"/>
              </a:rPr>
              <a:t>outcomes.</a:t>
            </a:r>
            <a:endParaRPr sz="2200">
              <a:latin typeface="Calibri"/>
              <a:cs typeface="Calibri"/>
            </a:endParaRPr>
          </a:p>
        </p:txBody>
      </p:sp>
    </p:spTree>
  </p:cSld>
  <p:clrMapOvr>
    <a:masterClrMapping/>
  </p:clrMapOvr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object 2"/>
          <p:cNvGrpSpPr/>
          <p:nvPr/>
        </p:nvGrpSpPr>
        <p:grpSpPr>
          <a:xfrm>
            <a:off x="10754868" y="6359652"/>
            <a:ext cx="1262380" cy="350520"/>
            <a:chOff x="10754868" y="6359652"/>
            <a:chExt cx="1262380" cy="350520"/>
          </a:xfrm>
        </p:grpSpPr>
        <p:sp>
          <p:nvSpPr>
            <p:cNvPr id="3" name="object 3"/>
            <p:cNvSpPr/>
            <p:nvPr/>
          </p:nvSpPr>
          <p:spPr>
            <a:xfrm>
              <a:off x="10773156" y="6376416"/>
              <a:ext cx="1237615" cy="334010"/>
            </a:xfrm>
            <a:custGeom>
              <a:avLst/>
              <a:gdLst/>
              <a:ahLst/>
              <a:cxnLst/>
              <a:rect l="l" t="t" r="r" b="b"/>
              <a:pathLst>
                <a:path w="1237615" h="334009">
                  <a:moveTo>
                    <a:pt x="1070610" y="0"/>
                  </a:moveTo>
                  <a:lnTo>
                    <a:pt x="166877" y="0"/>
                  </a:lnTo>
                  <a:lnTo>
                    <a:pt x="122502" y="5961"/>
                  </a:lnTo>
                  <a:lnTo>
                    <a:pt x="82634" y="22783"/>
                  </a:lnTo>
                  <a:lnTo>
                    <a:pt x="48863" y="48877"/>
                  </a:lnTo>
                  <a:lnTo>
                    <a:pt x="22775" y="82651"/>
                  </a:lnTo>
                  <a:lnTo>
                    <a:pt x="5958" y="122515"/>
                  </a:lnTo>
                  <a:lnTo>
                    <a:pt x="0" y="166878"/>
                  </a:lnTo>
                  <a:lnTo>
                    <a:pt x="5958" y="211240"/>
                  </a:lnTo>
                  <a:lnTo>
                    <a:pt x="22775" y="251104"/>
                  </a:lnTo>
                  <a:lnTo>
                    <a:pt x="48863" y="284878"/>
                  </a:lnTo>
                  <a:lnTo>
                    <a:pt x="82634" y="310972"/>
                  </a:lnTo>
                  <a:lnTo>
                    <a:pt x="122502" y="327794"/>
                  </a:lnTo>
                  <a:lnTo>
                    <a:pt x="166877" y="333756"/>
                  </a:lnTo>
                  <a:lnTo>
                    <a:pt x="1070610" y="333756"/>
                  </a:lnTo>
                  <a:lnTo>
                    <a:pt x="1114985" y="327794"/>
                  </a:lnTo>
                  <a:lnTo>
                    <a:pt x="1154853" y="310972"/>
                  </a:lnTo>
                  <a:lnTo>
                    <a:pt x="1188624" y="284878"/>
                  </a:lnTo>
                  <a:lnTo>
                    <a:pt x="1214712" y="251104"/>
                  </a:lnTo>
                  <a:lnTo>
                    <a:pt x="1231529" y="211240"/>
                  </a:lnTo>
                  <a:lnTo>
                    <a:pt x="1237488" y="166878"/>
                  </a:lnTo>
                  <a:lnTo>
                    <a:pt x="1231529" y="122515"/>
                  </a:lnTo>
                  <a:lnTo>
                    <a:pt x="1214712" y="82651"/>
                  </a:lnTo>
                  <a:lnTo>
                    <a:pt x="1188624" y="48877"/>
                  </a:lnTo>
                  <a:lnTo>
                    <a:pt x="1154853" y="22783"/>
                  </a:lnTo>
                  <a:lnTo>
                    <a:pt x="1114985" y="5961"/>
                  </a:lnTo>
                  <a:lnTo>
                    <a:pt x="1070610" y="0"/>
                  </a:lnTo>
                  <a:close/>
                </a:path>
              </a:pathLst>
            </a:custGeom>
            <a:solidFill>
              <a:srgbClr val="F1F1F1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4" name="object 4"/>
            <p:cNvSpPr/>
            <p:nvPr/>
          </p:nvSpPr>
          <p:spPr>
            <a:xfrm>
              <a:off x="11728704" y="6385560"/>
              <a:ext cx="288290" cy="288290"/>
            </a:xfrm>
            <a:custGeom>
              <a:avLst/>
              <a:gdLst/>
              <a:ahLst/>
              <a:cxnLst/>
              <a:rect l="l" t="t" r="r" b="b"/>
              <a:pathLst>
                <a:path w="288290" h="288290">
                  <a:moveTo>
                    <a:pt x="144018" y="0"/>
                  </a:moveTo>
                  <a:lnTo>
                    <a:pt x="98511" y="7342"/>
                  </a:lnTo>
                  <a:lnTo>
                    <a:pt x="58978" y="27786"/>
                  </a:lnTo>
                  <a:lnTo>
                    <a:pt x="27797" y="58962"/>
                  </a:lnTo>
                  <a:lnTo>
                    <a:pt x="7345" y="98496"/>
                  </a:lnTo>
                  <a:lnTo>
                    <a:pt x="0" y="144017"/>
                  </a:lnTo>
                  <a:lnTo>
                    <a:pt x="7345" y="189539"/>
                  </a:lnTo>
                  <a:lnTo>
                    <a:pt x="27797" y="229073"/>
                  </a:lnTo>
                  <a:lnTo>
                    <a:pt x="58978" y="260249"/>
                  </a:lnTo>
                  <a:lnTo>
                    <a:pt x="98511" y="280693"/>
                  </a:lnTo>
                  <a:lnTo>
                    <a:pt x="144018" y="288035"/>
                  </a:lnTo>
                  <a:lnTo>
                    <a:pt x="189524" y="280693"/>
                  </a:lnTo>
                  <a:lnTo>
                    <a:pt x="229057" y="260249"/>
                  </a:lnTo>
                  <a:lnTo>
                    <a:pt x="260238" y="229073"/>
                  </a:lnTo>
                  <a:lnTo>
                    <a:pt x="280690" y="189539"/>
                  </a:lnTo>
                  <a:lnTo>
                    <a:pt x="288036" y="144017"/>
                  </a:lnTo>
                  <a:lnTo>
                    <a:pt x="280690" y="98496"/>
                  </a:lnTo>
                  <a:lnTo>
                    <a:pt x="260238" y="58962"/>
                  </a:lnTo>
                  <a:lnTo>
                    <a:pt x="229057" y="27786"/>
                  </a:lnTo>
                  <a:lnTo>
                    <a:pt x="189524" y="7342"/>
                  </a:lnTo>
                  <a:lnTo>
                    <a:pt x="144018" y="0"/>
                  </a:lnTo>
                  <a:close/>
                </a:path>
              </a:pathLst>
            </a:custGeom>
            <a:solidFill>
              <a:srgbClr val="585858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5" name="object 5"/>
          <p:cNvSpPr txBox="1"/>
          <p:nvPr/>
        </p:nvSpPr>
        <p:spPr>
          <a:xfrm>
            <a:off x="419506" y="1091895"/>
            <a:ext cx="10972165" cy="4934585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278765" indent="-266065">
              <a:lnSpc>
                <a:spcPts val="2280"/>
              </a:lnSpc>
              <a:spcBef>
                <a:spcPts val="105"/>
              </a:spcBef>
              <a:buFont typeface="Arial MT"/>
              <a:buChar char="•"/>
              <a:tabLst>
                <a:tab pos="278765" algn="l"/>
              </a:tabLst>
            </a:pPr>
            <a:r>
              <a:rPr sz="2000" spc="-20" dirty="0">
                <a:solidFill>
                  <a:srgbClr val="404040"/>
                </a:solidFill>
                <a:latin typeface="Calibri"/>
                <a:cs typeface="Calibri"/>
              </a:rPr>
              <a:t>Bailey,</a:t>
            </a:r>
            <a:r>
              <a:rPr sz="2000" spc="-35" dirty="0">
                <a:solidFill>
                  <a:srgbClr val="404040"/>
                </a:solidFill>
                <a:latin typeface="Calibri"/>
                <a:cs typeface="Calibri"/>
              </a:rPr>
              <a:t> </a:t>
            </a:r>
            <a:r>
              <a:rPr sz="2000" dirty="0">
                <a:solidFill>
                  <a:srgbClr val="404040"/>
                </a:solidFill>
                <a:latin typeface="Calibri"/>
                <a:cs typeface="Calibri"/>
              </a:rPr>
              <a:t>H.H.,</a:t>
            </a:r>
            <a:r>
              <a:rPr sz="2000" spc="-35" dirty="0">
                <a:solidFill>
                  <a:srgbClr val="404040"/>
                </a:solidFill>
                <a:latin typeface="Calibri"/>
                <a:cs typeface="Calibri"/>
              </a:rPr>
              <a:t> </a:t>
            </a:r>
            <a:r>
              <a:rPr sz="2000" dirty="0">
                <a:solidFill>
                  <a:srgbClr val="404040"/>
                </a:solidFill>
                <a:latin typeface="Calibri"/>
                <a:cs typeface="Calibri"/>
              </a:rPr>
              <a:t>Love,</a:t>
            </a:r>
            <a:r>
              <a:rPr sz="2000" spc="-25" dirty="0">
                <a:solidFill>
                  <a:srgbClr val="404040"/>
                </a:solidFill>
                <a:latin typeface="Calibri"/>
                <a:cs typeface="Calibri"/>
              </a:rPr>
              <a:t> </a:t>
            </a:r>
            <a:r>
              <a:rPr sz="2000" dirty="0">
                <a:solidFill>
                  <a:srgbClr val="404040"/>
                </a:solidFill>
                <a:latin typeface="Calibri"/>
                <a:cs typeface="Calibri"/>
              </a:rPr>
              <a:t>R.J.,</a:t>
            </a:r>
            <a:r>
              <a:rPr sz="2000" spc="-50" dirty="0">
                <a:solidFill>
                  <a:srgbClr val="404040"/>
                </a:solidFill>
                <a:latin typeface="Calibri"/>
                <a:cs typeface="Calibri"/>
              </a:rPr>
              <a:t> </a:t>
            </a:r>
            <a:r>
              <a:rPr sz="2000" dirty="0">
                <a:solidFill>
                  <a:srgbClr val="404040"/>
                </a:solidFill>
                <a:latin typeface="Calibri"/>
                <a:cs typeface="Calibri"/>
              </a:rPr>
              <a:t>2018.</a:t>
            </a:r>
            <a:r>
              <a:rPr sz="2000" spc="-50" dirty="0">
                <a:solidFill>
                  <a:srgbClr val="404040"/>
                </a:solidFill>
                <a:latin typeface="Calibri"/>
                <a:cs typeface="Calibri"/>
              </a:rPr>
              <a:t> </a:t>
            </a:r>
            <a:r>
              <a:rPr sz="2000" i="1" dirty="0">
                <a:solidFill>
                  <a:srgbClr val="404040"/>
                </a:solidFill>
                <a:latin typeface="Calibri"/>
                <a:cs typeface="Calibri"/>
              </a:rPr>
              <a:t>Bailey</a:t>
            </a:r>
            <a:r>
              <a:rPr sz="2000" i="1" spc="-40" dirty="0">
                <a:solidFill>
                  <a:srgbClr val="404040"/>
                </a:solidFill>
                <a:latin typeface="Calibri"/>
                <a:cs typeface="Calibri"/>
              </a:rPr>
              <a:t> </a:t>
            </a:r>
            <a:r>
              <a:rPr sz="2000" i="1" dirty="0">
                <a:solidFill>
                  <a:srgbClr val="404040"/>
                </a:solidFill>
                <a:latin typeface="Calibri"/>
                <a:cs typeface="Calibri"/>
              </a:rPr>
              <a:t>&amp;</a:t>
            </a:r>
            <a:r>
              <a:rPr sz="2000" i="1" spc="-35" dirty="0">
                <a:solidFill>
                  <a:srgbClr val="404040"/>
                </a:solidFill>
                <a:latin typeface="Calibri"/>
                <a:cs typeface="Calibri"/>
              </a:rPr>
              <a:t> </a:t>
            </a:r>
            <a:r>
              <a:rPr sz="2000" i="1" dirty="0">
                <a:solidFill>
                  <a:srgbClr val="404040"/>
                </a:solidFill>
                <a:latin typeface="Calibri"/>
                <a:cs typeface="Calibri"/>
              </a:rPr>
              <a:t>Love's</a:t>
            </a:r>
            <a:r>
              <a:rPr sz="2000" i="1" spc="-40" dirty="0">
                <a:solidFill>
                  <a:srgbClr val="404040"/>
                </a:solidFill>
                <a:latin typeface="Calibri"/>
                <a:cs typeface="Calibri"/>
              </a:rPr>
              <a:t> </a:t>
            </a:r>
            <a:r>
              <a:rPr sz="2000" i="1" dirty="0">
                <a:solidFill>
                  <a:srgbClr val="404040"/>
                </a:solidFill>
                <a:latin typeface="Calibri"/>
                <a:cs typeface="Calibri"/>
              </a:rPr>
              <a:t>Short</a:t>
            </a:r>
            <a:r>
              <a:rPr sz="2000" i="1" spc="-65" dirty="0">
                <a:solidFill>
                  <a:srgbClr val="404040"/>
                </a:solidFill>
                <a:latin typeface="Calibri"/>
                <a:cs typeface="Calibri"/>
              </a:rPr>
              <a:t> </a:t>
            </a:r>
            <a:r>
              <a:rPr sz="2000" i="1" dirty="0">
                <a:solidFill>
                  <a:srgbClr val="404040"/>
                </a:solidFill>
                <a:latin typeface="Calibri"/>
                <a:cs typeface="Calibri"/>
              </a:rPr>
              <a:t>Practice of</a:t>
            </a:r>
            <a:r>
              <a:rPr sz="2000" i="1" spc="-30" dirty="0">
                <a:solidFill>
                  <a:srgbClr val="404040"/>
                </a:solidFill>
                <a:latin typeface="Calibri"/>
                <a:cs typeface="Calibri"/>
              </a:rPr>
              <a:t> </a:t>
            </a:r>
            <a:r>
              <a:rPr sz="2000" i="1" dirty="0">
                <a:solidFill>
                  <a:srgbClr val="404040"/>
                </a:solidFill>
                <a:latin typeface="Calibri"/>
                <a:cs typeface="Calibri"/>
              </a:rPr>
              <a:t>Surgery</a:t>
            </a:r>
            <a:r>
              <a:rPr sz="2000" dirty="0">
                <a:solidFill>
                  <a:srgbClr val="404040"/>
                </a:solidFill>
                <a:latin typeface="Calibri"/>
                <a:cs typeface="Calibri"/>
              </a:rPr>
              <a:t>.</a:t>
            </a:r>
            <a:r>
              <a:rPr sz="2000" spc="-75" dirty="0">
                <a:solidFill>
                  <a:srgbClr val="404040"/>
                </a:solidFill>
                <a:latin typeface="Calibri"/>
                <a:cs typeface="Calibri"/>
              </a:rPr>
              <a:t> </a:t>
            </a:r>
            <a:r>
              <a:rPr sz="2000" dirty="0">
                <a:solidFill>
                  <a:srgbClr val="404040"/>
                </a:solidFill>
                <a:latin typeface="Calibri"/>
                <a:cs typeface="Calibri"/>
              </a:rPr>
              <a:t>27th</a:t>
            </a:r>
            <a:r>
              <a:rPr sz="2000" spc="-40" dirty="0">
                <a:solidFill>
                  <a:srgbClr val="404040"/>
                </a:solidFill>
                <a:latin typeface="Calibri"/>
                <a:cs typeface="Calibri"/>
              </a:rPr>
              <a:t> </a:t>
            </a:r>
            <a:r>
              <a:rPr sz="2000" dirty="0">
                <a:solidFill>
                  <a:srgbClr val="404040"/>
                </a:solidFill>
                <a:latin typeface="Calibri"/>
                <a:cs typeface="Calibri"/>
              </a:rPr>
              <a:t>ed.</a:t>
            </a:r>
            <a:r>
              <a:rPr sz="2000" spc="-40" dirty="0">
                <a:solidFill>
                  <a:srgbClr val="404040"/>
                </a:solidFill>
                <a:latin typeface="Calibri"/>
                <a:cs typeface="Calibri"/>
              </a:rPr>
              <a:t> </a:t>
            </a:r>
            <a:r>
              <a:rPr sz="2000" dirty="0">
                <a:solidFill>
                  <a:srgbClr val="404040"/>
                </a:solidFill>
                <a:latin typeface="Calibri"/>
                <a:cs typeface="Calibri"/>
              </a:rPr>
              <a:t>Boca</a:t>
            </a:r>
            <a:r>
              <a:rPr sz="2000" spc="-45" dirty="0">
                <a:solidFill>
                  <a:srgbClr val="404040"/>
                </a:solidFill>
                <a:latin typeface="Calibri"/>
                <a:cs typeface="Calibri"/>
              </a:rPr>
              <a:t> </a:t>
            </a:r>
            <a:r>
              <a:rPr sz="2000" dirty="0">
                <a:solidFill>
                  <a:srgbClr val="404040"/>
                </a:solidFill>
                <a:latin typeface="Calibri"/>
                <a:cs typeface="Calibri"/>
              </a:rPr>
              <a:t>Raton,</a:t>
            </a:r>
            <a:r>
              <a:rPr sz="2000" spc="-20" dirty="0">
                <a:solidFill>
                  <a:srgbClr val="404040"/>
                </a:solidFill>
                <a:latin typeface="Calibri"/>
                <a:cs typeface="Calibri"/>
              </a:rPr>
              <a:t> </a:t>
            </a:r>
            <a:r>
              <a:rPr sz="2000" dirty="0">
                <a:solidFill>
                  <a:srgbClr val="404040"/>
                </a:solidFill>
                <a:latin typeface="Calibri"/>
                <a:cs typeface="Calibri"/>
              </a:rPr>
              <a:t>Florida:</a:t>
            </a:r>
            <a:r>
              <a:rPr sz="2000" spc="-25" dirty="0">
                <a:solidFill>
                  <a:srgbClr val="404040"/>
                </a:solidFill>
                <a:latin typeface="Calibri"/>
                <a:cs typeface="Calibri"/>
              </a:rPr>
              <a:t> CRC</a:t>
            </a:r>
            <a:endParaRPr sz="2000">
              <a:latin typeface="Calibri"/>
              <a:cs typeface="Calibri"/>
            </a:endParaRPr>
          </a:p>
          <a:p>
            <a:pPr marL="279400">
              <a:lnSpc>
                <a:spcPts val="2280"/>
              </a:lnSpc>
            </a:pPr>
            <a:r>
              <a:rPr sz="2000" spc="-10" dirty="0">
                <a:solidFill>
                  <a:srgbClr val="404040"/>
                </a:solidFill>
                <a:latin typeface="Calibri"/>
                <a:cs typeface="Calibri"/>
              </a:rPr>
              <a:t>Press.</a:t>
            </a:r>
            <a:endParaRPr sz="2000">
              <a:latin typeface="Calibri"/>
              <a:cs typeface="Calibri"/>
            </a:endParaRPr>
          </a:p>
          <a:p>
            <a:pPr marL="279400" marR="422909" indent="-266700">
              <a:lnSpc>
                <a:spcPts val="2160"/>
              </a:lnSpc>
              <a:spcBef>
                <a:spcPts val="1030"/>
              </a:spcBef>
              <a:buFont typeface="Arial MT"/>
              <a:buChar char="•"/>
              <a:tabLst>
                <a:tab pos="279400" algn="l"/>
              </a:tabLst>
            </a:pPr>
            <a:r>
              <a:rPr sz="2000" dirty="0">
                <a:solidFill>
                  <a:srgbClr val="404040"/>
                </a:solidFill>
                <a:latin typeface="Calibri"/>
                <a:cs typeface="Calibri"/>
              </a:rPr>
              <a:t>Badoe,</a:t>
            </a:r>
            <a:r>
              <a:rPr sz="2000" spc="-45" dirty="0">
                <a:solidFill>
                  <a:srgbClr val="404040"/>
                </a:solidFill>
                <a:latin typeface="Calibri"/>
                <a:cs typeface="Calibri"/>
              </a:rPr>
              <a:t> </a:t>
            </a:r>
            <a:r>
              <a:rPr sz="2000" dirty="0">
                <a:solidFill>
                  <a:srgbClr val="404040"/>
                </a:solidFill>
                <a:latin typeface="Calibri"/>
                <a:cs typeface="Calibri"/>
              </a:rPr>
              <a:t>E.A.,</a:t>
            </a:r>
            <a:r>
              <a:rPr sz="2000" spc="-35" dirty="0">
                <a:solidFill>
                  <a:srgbClr val="404040"/>
                </a:solidFill>
                <a:latin typeface="Calibri"/>
                <a:cs typeface="Calibri"/>
              </a:rPr>
              <a:t> </a:t>
            </a:r>
            <a:r>
              <a:rPr sz="2000" dirty="0">
                <a:solidFill>
                  <a:srgbClr val="404040"/>
                </a:solidFill>
                <a:latin typeface="Calibri"/>
                <a:cs typeface="Calibri"/>
              </a:rPr>
              <a:t>Archampong,</a:t>
            </a:r>
            <a:r>
              <a:rPr sz="2000" spc="-65" dirty="0">
                <a:solidFill>
                  <a:srgbClr val="404040"/>
                </a:solidFill>
                <a:latin typeface="Calibri"/>
                <a:cs typeface="Calibri"/>
              </a:rPr>
              <a:t> </a:t>
            </a:r>
            <a:r>
              <a:rPr sz="2000" dirty="0">
                <a:solidFill>
                  <a:srgbClr val="404040"/>
                </a:solidFill>
                <a:latin typeface="Calibri"/>
                <a:cs typeface="Calibri"/>
              </a:rPr>
              <a:t>E.Q.,</a:t>
            </a:r>
            <a:r>
              <a:rPr sz="2000" spc="-35" dirty="0">
                <a:solidFill>
                  <a:srgbClr val="404040"/>
                </a:solidFill>
                <a:latin typeface="Calibri"/>
                <a:cs typeface="Calibri"/>
              </a:rPr>
              <a:t> </a:t>
            </a:r>
            <a:r>
              <a:rPr sz="2000" dirty="0">
                <a:solidFill>
                  <a:srgbClr val="404040"/>
                </a:solidFill>
                <a:latin typeface="Calibri"/>
                <a:cs typeface="Calibri"/>
              </a:rPr>
              <a:t>2015.</a:t>
            </a:r>
            <a:r>
              <a:rPr sz="2000" spc="-65" dirty="0">
                <a:solidFill>
                  <a:srgbClr val="404040"/>
                </a:solidFill>
                <a:latin typeface="Calibri"/>
                <a:cs typeface="Calibri"/>
              </a:rPr>
              <a:t> </a:t>
            </a:r>
            <a:r>
              <a:rPr sz="2000" i="1" dirty="0">
                <a:solidFill>
                  <a:srgbClr val="404040"/>
                </a:solidFill>
                <a:latin typeface="Calibri"/>
                <a:cs typeface="Calibri"/>
              </a:rPr>
              <a:t>Baja's</a:t>
            </a:r>
            <a:r>
              <a:rPr sz="2000" i="1" spc="-60" dirty="0">
                <a:solidFill>
                  <a:srgbClr val="404040"/>
                </a:solidFill>
                <a:latin typeface="Calibri"/>
                <a:cs typeface="Calibri"/>
              </a:rPr>
              <a:t> </a:t>
            </a:r>
            <a:r>
              <a:rPr sz="2000" i="1" dirty="0">
                <a:solidFill>
                  <a:srgbClr val="404040"/>
                </a:solidFill>
                <a:latin typeface="Calibri"/>
                <a:cs typeface="Calibri"/>
              </a:rPr>
              <a:t>Principles</a:t>
            </a:r>
            <a:r>
              <a:rPr sz="2000" i="1" spc="-20" dirty="0">
                <a:solidFill>
                  <a:srgbClr val="404040"/>
                </a:solidFill>
                <a:latin typeface="Calibri"/>
                <a:cs typeface="Calibri"/>
              </a:rPr>
              <a:t> </a:t>
            </a:r>
            <a:r>
              <a:rPr sz="2000" i="1" dirty="0">
                <a:solidFill>
                  <a:srgbClr val="404040"/>
                </a:solidFill>
                <a:latin typeface="Calibri"/>
                <a:cs typeface="Calibri"/>
              </a:rPr>
              <a:t>and</a:t>
            </a:r>
            <a:r>
              <a:rPr sz="2000" i="1" spc="-40" dirty="0">
                <a:solidFill>
                  <a:srgbClr val="404040"/>
                </a:solidFill>
                <a:latin typeface="Calibri"/>
                <a:cs typeface="Calibri"/>
              </a:rPr>
              <a:t> </a:t>
            </a:r>
            <a:r>
              <a:rPr sz="2000" i="1" dirty="0">
                <a:solidFill>
                  <a:srgbClr val="404040"/>
                </a:solidFill>
                <a:latin typeface="Calibri"/>
                <a:cs typeface="Calibri"/>
              </a:rPr>
              <a:t>Practice</a:t>
            </a:r>
            <a:r>
              <a:rPr sz="2000" i="1" spc="-10" dirty="0">
                <a:solidFill>
                  <a:srgbClr val="404040"/>
                </a:solidFill>
                <a:latin typeface="Calibri"/>
                <a:cs typeface="Calibri"/>
              </a:rPr>
              <a:t> </a:t>
            </a:r>
            <a:r>
              <a:rPr sz="2000" i="1" dirty="0">
                <a:solidFill>
                  <a:srgbClr val="404040"/>
                </a:solidFill>
                <a:latin typeface="Calibri"/>
                <a:cs typeface="Calibri"/>
              </a:rPr>
              <a:t>of</a:t>
            </a:r>
            <a:r>
              <a:rPr sz="2000" i="1" spc="-20" dirty="0">
                <a:solidFill>
                  <a:srgbClr val="404040"/>
                </a:solidFill>
                <a:latin typeface="Calibri"/>
                <a:cs typeface="Calibri"/>
              </a:rPr>
              <a:t> </a:t>
            </a:r>
            <a:r>
              <a:rPr sz="2000" i="1" dirty="0">
                <a:solidFill>
                  <a:srgbClr val="404040"/>
                </a:solidFill>
                <a:latin typeface="Calibri"/>
                <a:cs typeface="Calibri"/>
              </a:rPr>
              <a:t>Surgery</a:t>
            </a:r>
            <a:r>
              <a:rPr sz="2000" dirty="0">
                <a:solidFill>
                  <a:srgbClr val="404040"/>
                </a:solidFill>
                <a:latin typeface="Calibri"/>
                <a:cs typeface="Calibri"/>
              </a:rPr>
              <a:t>.</a:t>
            </a:r>
            <a:r>
              <a:rPr sz="2000" spc="-55" dirty="0">
                <a:solidFill>
                  <a:srgbClr val="404040"/>
                </a:solidFill>
                <a:latin typeface="Calibri"/>
                <a:cs typeface="Calibri"/>
              </a:rPr>
              <a:t> </a:t>
            </a:r>
            <a:r>
              <a:rPr sz="2000" dirty="0">
                <a:solidFill>
                  <a:srgbClr val="404040"/>
                </a:solidFill>
                <a:latin typeface="Calibri"/>
                <a:cs typeface="Calibri"/>
              </a:rPr>
              <a:t>5th</a:t>
            </a:r>
            <a:r>
              <a:rPr sz="2000" spc="-40" dirty="0">
                <a:solidFill>
                  <a:srgbClr val="404040"/>
                </a:solidFill>
                <a:latin typeface="Calibri"/>
                <a:cs typeface="Calibri"/>
              </a:rPr>
              <a:t> </a:t>
            </a:r>
            <a:r>
              <a:rPr sz="2000" dirty="0">
                <a:solidFill>
                  <a:srgbClr val="404040"/>
                </a:solidFill>
                <a:latin typeface="Calibri"/>
                <a:cs typeface="Calibri"/>
              </a:rPr>
              <a:t>ed.</a:t>
            </a:r>
            <a:r>
              <a:rPr sz="2000" spc="-25" dirty="0">
                <a:solidFill>
                  <a:srgbClr val="404040"/>
                </a:solidFill>
                <a:latin typeface="Calibri"/>
                <a:cs typeface="Calibri"/>
              </a:rPr>
              <a:t> </a:t>
            </a:r>
            <a:r>
              <a:rPr sz="2000" spc="-30" dirty="0">
                <a:solidFill>
                  <a:srgbClr val="404040"/>
                </a:solidFill>
                <a:latin typeface="Calibri"/>
                <a:cs typeface="Calibri"/>
              </a:rPr>
              <a:t>Tema:</a:t>
            </a:r>
            <a:r>
              <a:rPr sz="2000" spc="-10" dirty="0">
                <a:solidFill>
                  <a:srgbClr val="404040"/>
                </a:solidFill>
                <a:latin typeface="Calibri"/>
                <a:cs typeface="Calibri"/>
              </a:rPr>
              <a:t> Ghana </a:t>
            </a:r>
            <a:r>
              <a:rPr sz="2000" dirty="0">
                <a:solidFill>
                  <a:srgbClr val="404040"/>
                </a:solidFill>
                <a:latin typeface="Calibri"/>
                <a:cs typeface="Calibri"/>
              </a:rPr>
              <a:t>Publishing</a:t>
            </a:r>
            <a:r>
              <a:rPr sz="2000" spc="-50" dirty="0">
                <a:solidFill>
                  <a:srgbClr val="404040"/>
                </a:solidFill>
                <a:latin typeface="Calibri"/>
                <a:cs typeface="Calibri"/>
              </a:rPr>
              <a:t> </a:t>
            </a:r>
            <a:r>
              <a:rPr sz="2000" spc="-10" dirty="0">
                <a:solidFill>
                  <a:srgbClr val="404040"/>
                </a:solidFill>
                <a:latin typeface="Calibri"/>
                <a:cs typeface="Calibri"/>
              </a:rPr>
              <a:t>Corporation.</a:t>
            </a:r>
            <a:endParaRPr sz="2000">
              <a:latin typeface="Calibri"/>
              <a:cs typeface="Calibri"/>
            </a:endParaRPr>
          </a:p>
          <a:p>
            <a:pPr marL="278765" indent="-266065">
              <a:lnSpc>
                <a:spcPts val="2280"/>
              </a:lnSpc>
              <a:spcBef>
                <a:spcPts val="735"/>
              </a:spcBef>
              <a:buFont typeface="Arial MT"/>
              <a:buChar char="•"/>
              <a:tabLst>
                <a:tab pos="278765" algn="l"/>
              </a:tabLst>
            </a:pPr>
            <a:r>
              <a:rPr sz="2000" spc="-10" dirty="0">
                <a:solidFill>
                  <a:srgbClr val="404040"/>
                </a:solidFill>
                <a:latin typeface="Calibri"/>
                <a:cs typeface="Calibri"/>
              </a:rPr>
              <a:t>Al-</a:t>
            </a:r>
            <a:r>
              <a:rPr sz="2000" dirty="0">
                <a:solidFill>
                  <a:srgbClr val="404040"/>
                </a:solidFill>
                <a:latin typeface="Calibri"/>
                <a:cs typeface="Calibri"/>
              </a:rPr>
              <a:t>Fallouji,</a:t>
            </a:r>
            <a:r>
              <a:rPr sz="2000" spc="-20" dirty="0">
                <a:solidFill>
                  <a:srgbClr val="404040"/>
                </a:solidFill>
                <a:latin typeface="Calibri"/>
                <a:cs typeface="Calibri"/>
              </a:rPr>
              <a:t> </a:t>
            </a:r>
            <a:r>
              <a:rPr sz="2000" dirty="0">
                <a:solidFill>
                  <a:srgbClr val="404040"/>
                </a:solidFill>
                <a:latin typeface="Calibri"/>
                <a:cs typeface="Calibri"/>
              </a:rPr>
              <a:t>M.A.,</a:t>
            </a:r>
            <a:r>
              <a:rPr sz="2000" spc="-40" dirty="0">
                <a:solidFill>
                  <a:srgbClr val="404040"/>
                </a:solidFill>
                <a:latin typeface="Calibri"/>
                <a:cs typeface="Calibri"/>
              </a:rPr>
              <a:t> </a:t>
            </a:r>
            <a:r>
              <a:rPr sz="2000" dirty="0">
                <a:solidFill>
                  <a:srgbClr val="404040"/>
                </a:solidFill>
                <a:latin typeface="Calibri"/>
                <a:cs typeface="Calibri"/>
              </a:rPr>
              <a:t>1998.</a:t>
            </a:r>
            <a:r>
              <a:rPr sz="2000" spc="-55" dirty="0">
                <a:solidFill>
                  <a:srgbClr val="404040"/>
                </a:solidFill>
                <a:latin typeface="Calibri"/>
                <a:cs typeface="Calibri"/>
              </a:rPr>
              <a:t> </a:t>
            </a:r>
            <a:r>
              <a:rPr sz="2000" i="1" spc="-10" dirty="0">
                <a:solidFill>
                  <a:srgbClr val="404040"/>
                </a:solidFill>
                <a:latin typeface="Calibri"/>
                <a:cs typeface="Calibri"/>
              </a:rPr>
              <a:t>Postgraduate</a:t>
            </a:r>
            <a:r>
              <a:rPr sz="2000" i="1" spc="-65" dirty="0">
                <a:solidFill>
                  <a:srgbClr val="404040"/>
                </a:solidFill>
                <a:latin typeface="Calibri"/>
                <a:cs typeface="Calibri"/>
              </a:rPr>
              <a:t> </a:t>
            </a:r>
            <a:r>
              <a:rPr sz="2000" i="1" dirty="0">
                <a:solidFill>
                  <a:srgbClr val="404040"/>
                </a:solidFill>
                <a:latin typeface="Calibri"/>
                <a:cs typeface="Calibri"/>
              </a:rPr>
              <a:t>Surgery</a:t>
            </a:r>
            <a:r>
              <a:rPr sz="2000" i="1" spc="-50" dirty="0">
                <a:solidFill>
                  <a:srgbClr val="404040"/>
                </a:solidFill>
                <a:latin typeface="Calibri"/>
                <a:cs typeface="Calibri"/>
              </a:rPr>
              <a:t> </a:t>
            </a:r>
            <a:r>
              <a:rPr sz="2000" i="1" dirty="0">
                <a:solidFill>
                  <a:srgbClr val="404040"/>
                </a:solidFill>
                <a:latin typeface="Calibri"/>
                <a:cs typeface="Calibri"/>
              </a:rPr>
              <a:t>The</a:t>
            </a:r>
            <a:r>
              <a:rPr sz="2000" i="1" spc="-40" dirty="0">
                <a:solidFill>
                  <a:srgbClr val="404040"/>
                </a:solidFill>
                <a:latin typeface="Calibri"/>
                <a:cs typeface="Calibri"/>
              </a:rPr>
              <a:t> </a:t>
            </a:r>
            <a:r>
              <a:rPr sz="2000" i="1" dirty="0">
                <a:solidFill>
                  <a:srgbClr val="404040"/>
                </a:solidFill>
                <a:latin typeface="Calibri"/>
                <a:cs typeface="Calibri"/>
              </a:rPr>
              <a:t>Candidate's</a:t>
            </a:r>
            <a:r>
              <a:rPr sz="2000" i="1" spc="-50" dirty="0">
                <a:solidFill>
                  <a:srgbClr val="404040"/>
                </a:solidFill>
                <a:latin typeface="Calibri"/>
                <a:cs typeface="Calibri"/>
              </a:rPr>
              <a:t> </a:t>
            </a:r>
            <a:r>
              <a:rPr sz="2000" i="1" dirty="0">
                <a:solidFill>
                  <a:srgbClr val="404040"/>
                </a:solidFill>
                <a:latin typeface="Calibri"/>
                <a:cs typeface="Calibri"/>
              </a:rPr>
              <a:t>Guide</a:t>
            </a:r>
            <a:r>
              <a:rPr sz="2000" dirty="0">
                <a:solidFill>
                  <a:srgbClr val="404040"/>
                </a:solidFill>
                <a:latin typeface="Calibri"/>
                <a:cs typeface="Calibri"/>
              </a:rPr>
              <a:t>.</a:t>
            </a:r>
            <a:r>
              <a:rPr sz="2000" spc="-40" dirty="0">
                <a:solidFill>
                  <a:srgbClr val="404040"/>
                </a:solidFill>
                <a:latin typeface="Calibri"/>
                <a:cs typeface="Calibri"/>
              </a:rPr>
              <a:t> </a:t>
            </a:r>
            <a:r>
              <a:rPr sz="2000" dirty="0">
                <a:solidFill>
                  <a:srgbClr val="404040"/>
                </a:solidFill>
                <a:latin typeface="Calibri"/>
                <a:cs typeface="Calibri"/>
              </a:rPr>
              <a:t>2nd</a:t>
            </a:r>
            <a:r>
              <a:rPr sz="2000" spc="-50" dirty="0">
                <a:solidFill>
                  <a:srgbClr val="404040"/>
                </a:solidFill>
                <a:latin typeface="Calibri"/>
                <a:cs typeface="Calibri"/>
              </a:rPr>
              <a:t> </a:t>
            </a:r>
            <a:r>
              <a:rPr sz="2000" dirty="0">
                <a:solidFill>
                  <a:srgbClr val="404040"/>
                </a:solidFill>
                <a:latin typeface="Calibri"/>
                <a:cs typeface="Calibri"/>
              </a:rPr>
              <a:t>ed.</a:t>
            </a:r>
            <a:r>
              <a:rPr sz="2000" spc="-30" dirty="0">
                <a:solidFill>
                  <a:srgbClr val="404040"/>
                </a:solidFill>
                <a:latin typeface="Calibri"/>
                <a:cs typeface="Calibri"/>
              </a:rPr>
              <a:t> </a:t>
            </a:r>
            <a:r>
              <a:rPr sz="2000" dirty="0">
                <a:solidFill>
                  <a:srgbClr val="404040"/>
                </a:solidFill>
                <a:latin typeface="Calibri"/>
                <a:cs typeface="Calibri"/>
              </a:rPr>
              <a:t>Jordan</a:t>
            </a:r>
            <a:r>
              <a:rPr sz="2000" spc="-25" dirty="0">
                <a:solidFill>
                  <a:srgbClr val="404040"/>
                </a:solidFill>
                <a:latin typeface="Calibri"/>
                <a:cs typeface="Calibri"/>
              </a:rPr>
              <a:t> </a:t>
            </a:r>
            <a:r>
              <a:rPr sz="2000" dirty="0">
                <a:solidFill>
                  <a:srgbClr val="404040"/>
                </a:solidFill>
                <a:latin typeface="Calibri"/>
                <a:cs typeface="Calibri"/>
              </a:rPr>
              <a:t>Hill,</a:t>
            </a:r>
            <a:r>
              <a:rPr sz="2000" spc="-15" dirty="0">
                <a:solidFill>
                  <a:srgbClr val="404040"/>
                </a:solidFill>
                <a:latin typeface="Calibri"/>
                <a:cs typeface="Calibri"/>
              </a:rPr>
              <a:t> </a:t>
            </a:r>
            <a:r>
              <a:rPr sz="2000" spc="-10" dirty="0">
                <a:solidFill>
                  <a:srgbClr val="404040"/>
                </a:solidFill>
                <a:latin typeface="Calibri"/>
                <a:cs typeface="Calibri"/>
              </a:rPr>
              <a:t>Oxford:</a:t>
            </a:r>
            <a:endParaRPr sz="2000">
              <a:latin typeface="Calibri"/>
              <a:cs typeface="Calibri"/>
            </a:endParaRPr>
          </a:p>
          <a:p>
            <a:pPr marL="279400">
              <a:lnSpc>
                <a:spcPts val="2280"/>
              </a:lnSpc>
            </a:pPr>
            <a:r>
              <a:rPr sz="2000" spc="-10" dirty="0">
                <a:solidFill>
                  <a:srgbClr val="404040"/>
                </a:solidFill>
                <a:latin typeface="Calibri"/>
                <a:cs typeface="Calibri"/>
              </a:rPr>
              <a:t>Butterworth-Heinemann.</a:t>
            </a:r>
            <a:endParaRPr sz="2000">
              <a:latin typeface="Calibri"/>
              <a:cs typeface="Calibri"/>
            </a:endParaRPr>
          </a:p>
          <a:p>
            <a:pPr marL="279400" marR="158115" indent="-266700">
              <a:lnSpc>
                <a:spcPts val="2160"/>
              </a:lnSpc>
              <a:spcBef>
                <a:spcPts val="1030"/>
              </a:spcBef>
              <a:buFont typeface="Arial MT"/>
              <a:buChar char="•"/>
              <a:tabLst>
                <a:tab pos="279400" algn="l"/>
              </a:tabLst>
            </a:pPr>
            <a:r>
              <a:rPr sz="2000" dirty="0">
                <a:solidFill>
                  <a:srgbClr val="404040"/>
                </a:solidFill>
                <a:latin typeface="Calibri"/>
                <a:cs typeface="Calibri"/>
              </a:rPr>
              <a:t>Edlich,</a:t>
            </a:r>
            <a:r>
              <a:rPr sz="2000" spc="-60" dirty="0">
                <a:solidFill>
                  <a:srgbClr val="404040"/>
                </a:solidFill>
                <a:latin typeface="Calibri"/>
                <a:cs typeface="Calibri"/>
              </a:rPr>
              <a:t> </a:t>
            </a:r>
            <a:r>
              <a:rPr sz="2000" spc="-25" dirty="0">
                <a:solidFill>
                  <a:srgbClr val="404040"/>
                </a:solidFill>
                <a:latin typeface="Calibri"/>
                <a:cs typeface="Calibri"/>
              </a:rPr>
              <a:t>R.F.,</a:t>
            </a:r>
            <a:r>
              <a:rPr sz="2000" spc="-60" dirty="0">
                <a:solidFill>
                  <a:srgbClr val="404040"/>
                </a:solidFill>
                <a:latin typeface="Calibri"/>
                <a:cs typeface="Calibri"/>
              </a:rPr>
              <a:t> </a:t>
            </a:r>
            <a:r>
              <a:rPr sz="2000" dirty="0">
                <a:solidFill>
                  <a:srgbClr val="404040"/>
                </a:solidFill>
                <a:latin typeface="Calibri"/>
                <a:cs typeface="Calibri"/>
              </a:rPr>
              <a:t>2010.</a:t>
            </a:r>
            <a:r>
              <a:rPr sz="2000" spc="-70" dirty="0">
                <a:solidFill>
                  <a:srgbClr val="404040"/>
                </a:solidFill>
                <a:latin typeface="Calibri"/>
                <a:cs typeface="Calibri"/>
              </a:rPr>
              <a:t> </a:t>
            </a:r>
            <a:r>
              <a:rPr sz="2000" dirty="0">
                <a:solidFill>
                  <a:srgbClr val="404040"/>
                </a:solidFill>
                <a:latin typeface="Calibri"/>
                <a:cs typeface="Calibri"/>
              </a:rPr>
              <a:t>Scientific</a:t>
            </a:r>
            <a:r>
              <a:rPr sz="2000" spc="-30" dirty="0">
                <a:solidFill>
                  <a:srgbClr val="404040"/>
                </a:solidFill>
                <a:latin typeface="Calibri"/>
                <a:cs typeface="Calibri"/>
              </a:rPr>
              <a:t> </a:t>
            </a:r>
            <a:r>
              <a:rPr sz="2000" dirty="0">
                <a:solidFill>
                  <a:srgbClr val="404040"/>
                </a:solidFill>
                <a:latin typeface="Calibri"/>
                <a:cs typeface="Calibri"/>
              </a:rPr>
              <a:t>basis</a:t>
            </a:r>
            <a:r>
              <a:rPr sz="2000" spc="-35" dirty="0">
                <a:solidFill>
                  <a:srgbClr val="404040"/>
                </a:solidFill>
                <a:latin typeface="Calibri"/>
                <a:cs typeface="Calibri"/>
              </a:rPr>
              <a:t> </a:t>
            </a:r>
            <a:r>
              <a:rPr sz="2000" dirty="0">
                <a:solidFill>
                  <a:srgbClr val="404040"/>
                </a:solidFill>
                <a:latin typeface="Calibri"/>
                <a:cs typeface="Calibri"/>
              </a:rPr>
              <a:t>for</a:t>
            </a:r>
            <a:r>
              <a:rPr sz="2000" spc="-55" dirty="0">
                <a:solidFill>
                  <a:srgbClr val="404040"/>
                </a:solidFill>
                <a:latin typeface="Calibri"/>
                <a:cs typeface="Calibri"/>
              </a:rPr>
              <a:t> </a:t>
            </a:r>
            <a:r>
              <a:rPr sz="2000" dirty="0">
                <a:solidFill>
                  <a:srgbClr val="404040"/>
                </a:solidFill>
                <a:latin typeface="Calibri"/>
                <a:cs typeface="Calibri"/>
              </a:rPr>
              <a:t>the</a:t>
            </a:r>
            <a:r>
              <a:rPr sz="2000" spc="-40" dirty="0">
                <a:solidFill>
                  <a:srgbClr val="404040"/>
                </a:solidFill>
                <a:latin typeface="Calibri"/>
                <a:cs typeface="Calibri"/>
              </a:rPr>
              <a:t> </a:t>
            </a:r>
            <a:r>
              <a:rPr sz="2000" dirty="0">
                <a:solidFill>
                  <a:srgbClr val="404040"/>
                </a:solidFill>
                <a:latin typeface="Calibri"/>
                <a:cs typeface="Calibri"/>
              </a:rPr>
              <a:t>selection</a:t>
            </a:r>
            <a:r>
              <a:rPr sz="2000" spc="-25" dirty="0">
                <a:solidFill>
                  <a:srgbClr val="404040"/>
                </a:solidFill>
                <a:latin typeface="Calibri"/>
                <a:cs typeface="Calibri"/>
              </a:rPr>
              <a:t> </a:t>
            </a:r>
            <a:r>
              <a:rPr sz="2000" dirty="0">
                <a:solidFill>
                  <a:srgbClr val="404040"/>
                </a:solidFill>
                <a:latin typeface="Calibri"/>
                <a:cs typeface="Calibri"/>
              </a:rPr>
              <a:t>of</a:t>
            </a:r>
            <a:r>
              <a:rPr sz="2000" spc="-50" dirty="0">
                <a:solidFill>
                  <a:srgbClr val="404040"/>
                </a:solidFill>
                <a:latin typeface="Calibri"/>
                <a:cs typeface="Calibri"/>
              </a:rPr>
              <a:t> </a:t>
            </a:r>
            <a:r>
              <a:rPr sz="2000" dirty="0">
                <a:solidFill>
                  <a:srgbClr val="404040"/>
                </a:solidFill>
                <a:latin typeface="Calibri"/>
                <a:cs typeface="Calibri"/>
              </a:rPr>
              <a:t>skin</a:t>
            </a:r>
            <a:r>
              <a:rPr sz="2000" spc="-45" dirty="0">
                <a:solidFill>
                  <a:srgbClr val="404040"/>
                </a:solidFill>
                <a:latin typeface="Calibri"/>
                <a:cs typeface="Calibri"/>
              </a:rPr>
              <a:t> </a:t>
            </a:r>
            <a:r>
              <a:rPr sz="2000" dirty="0">
                <a:solidFill>
                  <a:srgbClr val="404040"/>
                </a:solidFill>
                <a:latin typeface="Calibri"/>
                <a:cs typeface="Calibri"/>
              </a:rPr>
              <a:t>closure</a:t>
            </a:r>
            <a:r>
              <a:rPr sz="2000" spc="-40" dirty="0">
                <a:solidFill>
                  <a:srgbClr val="404040"/>
                </a:solidFill>
                <a:latin typeface="Calibri"/>
                <a:cs typeface="Calibri"/>
              </a:rPr>
              <a:t> </a:t>
            </a:r>
            <a:r>
              <a:rPr sz="2000" spc="-10" dirty="0">
                <a:solidFill>
                  <a:srgbClr val="404040"/>
                </a:solidFill>
                <a:latin typeface="Calibri"/>
                <a:cs typeface="Calibri"/>
              </a:rPr>
              <a:t>techniques.</a:t>
            </a:r>
            <a:r>
              <a:rPr sz="2000" spc="-35" dirty="0">
                <a:solidFill>
                  <a:srgbClr val="404040"/>
                </a:solidFill>
                <a:latin typeface="Calibri"/>
                <a:cs typeface="Calibri"/>
              </a:rPr>
              <a:t> </a:t>
            </a:r>
            <a:r>
              <a:rPr sz="2000" dirty="0">
                <a:solidFill>
                  <a:srgbClr val="404040"/>
                </a:solidFill>
                <a:latin typeface="Calibri"/>
                <a:cs typeface="Calibri"/>
              </a:rPr>
              <a:t>Journal</a:t>
            </a:r>
            <a:r>
              <a:rPr sz="2000" spc="-55" dirty="0">
                <a:solidFill>
                  <a:srgbClr val="404040"/>
                </a:solidFill>
                <a:latin typeface="Calibri"/>
                <a:cs typeface="Calibri"/>
              </a:rPr>
              <a:t> </a:t>
            </a:r>
            <a:r>
              <a:rPr sz="2000" dirty="0">
                <a:solidFill>
                  <a:srgbClr val="404040"/>
                </a:solidFill>
                <a:latin typeface="Calibri"/>
                <a:cs typeface="Calibri"/>
              </a:rPr>
              <a:t>of</a:t>
            </a:r>
            <a:r>
              <a:rPr sz="2000" spc="-40" dirty="0">
                <a:solidFill>
                  <a:srgbClr val="404040"/>
                </a:solidFill>
                <a:latin typeface="Calibri"/>
                <a:cs typeface="Calibri"/>
              </a:rPr>
              <a:t> </a:t>
            </a:r>
            <a:r>
              <a:rPr sz="2000" spc="-10" dirty="0">
                <a:solidFill>
                  <a:srgbClr val="404040"/>
                </a:solidFill>
                <a:latin typeface="Calibri"/>
                <a:cs typeface="Calibri"/>
              </a:rPr>
              <a:t>Environmental </a:t>
            </a:r>
            <a:r>
              <a:rPr sz="2000" spc="-20" dirty="0">
                <a:solidFill>
                  <a:srgbClr val="404040"/>
                </a:solidFill>
                <a:latin typeface="Calibri"/>
                <a:cs typeface="Calibri"/>
              </a:rPr>
              <a:t>Pathology,</a:t>
            </a:r>
            <a:r>
              <a:rPr sz="2000" spc="-35" dirty="0">
                <a:solidFill>
                  <a:srgbClr val="404040"/>
                </a:solidFill>
                <a:latin typeface="Calibri"/>
                <a:cs typeface="Calibri"/>
              </a:rPr>
              <a:t> Toxicology,</a:t>
            </a:r>
            <a:r>
              <a:rPr sz="2000" spc="-45" dirty="0">
                <a:solidFill>
                  <a:srgbClr val="404040"/>
                </a:solidFill>
                <a:latin typeface="Calibri"/>
                <a:cs typeface="Calibri"/>
              </a:rPr>
              <a:t> </a:t>
            </a:r>
            <a:r>
              <a:rPr sz="2000" dirty="0">
                <a:solidFill>
                  <a:srgbClr val="404040"/>
                </a:solidFill>
                <a:latin typeface="Calibri"/>
                <a:cs typeface="Calibri"/>
              </a:rPr>
              <a:t>and</a:t>
            </a:r>
            <a:r>
              <a:rPr sz="2000" spc="-20" dirty="0">
                <a:solidFill>
                  <a:srgbClr val="404040"/>
                </a:solidFill>
                <a:latin typeface="Calibri"/>
                <a:cs typeface="Calibri"/>
              </a:rPr>
              <a:t> Oncology,</a:t>
            </a:r>
            <a:r>
              <a:rPr sz="2000" spc="-50" dirty="0">
                <a:solidFill>
                  <a:srgbClr val="404040"/>
                </a:solidFill>
                <a:latin typeface="Calibri"/>
                <a:cs typeface="Calibri"/>
              </a:rPr>
              <a:t> </a:t>
            </a:r>
            <a:r>
              <a:rPr sz="2000" dirty="0">
                <a:solidFill>
                  <a:srgbClr val="404040"/>
                </a:solidFill>
                <a:latin typeface="Calibri"/>
                <a:cs typeface="Calibri"/>
              </a:rPr>
              <a:t>[Online].</a:t>
            </a:r>
            <a:r>
              <a:rPr sz="2000" spc="-30" dirty="0">
                <a:solidFill>
                  <a:srgbClr val="404040"/>
                </a:solidFill>
                <a:latin typeface="Calibri"/>
                <a:cs typeface="Calibri"/>
              </a:rPr>
              <a:t> </a:t>
            </a:r>
            <a:r>
              <a:rPr sz="2000" dirty="0">
                <a:solidFill>
                  <a:srgbClr val="404040"/>
                </a:solidFill>
                <a:latin typeface="Calibri"/>
                <a:cs typeface="Calibri"/>
              </a:rPr>
              <a:t>29(4),</a:t>
            </a:r>
            <a:r>
              <a:rPr sz="2000" spc="-40" dirty="0">
                <a:solidFill>
                  <a:srgbClr val="404040"/>
                </a:solidFill>
                <a:latin typeface="Calibri"/>
                <a:cs typeface="Calibri"/>
              </a:rPr>
              <a:t> </a:t>
            </a:r>
            <a:r>
              <a:rPr sz="2000" dirty="0">
                <a:solidFill>
                  <a:srgbClr val="404040"/>
                </a:solidFill>
                <a:latin typeface="Calibri"/>
                <a:cs typeface="Calibri"/>
              </a:rPr>
              <a:t>363-72.</a:t>
            </a:r>
            <a:r>
              <a:rPr sz="2000" spc="-60" dirty="0">
                <a:solidFill>
                  <a:srgbClr val="404040"/>
                </a:solidFill>
                <a:latin typeface="Calibri"/>
                <a:cs typeface="Calibri"/>
              </a:rPr>
              <a:t> </a:t>
            </a:r>
            <a:r>
              <a:rPr sz="2000" spc="-10" dirty="0">
                <a:solidFill>
                  <a:srgbClr val="404040"/>
                </a:solidFill>
                <a:latin typeface="Calibri"/>
                <a:cs typeface="Calibri"/>
              </a:rPr>
              <a:t>Available</a:t>
            </a:r>
            <a:endParaRPr sz="2000">
              <a:latin typeface="Calibri"/>
              <a:cs typeface="Calibri"/>
            </a:endParaRPr>
          </a:p>
          <a:p>
            <a:pPr marL="279400">
              <a:lnSpc>
                <a:spcPts val="2130"/>
              </a:lnSpc>
            </a:pPr>
            <a:r>
              <a:rPr sz="2000" dirty="0">
                <a:solidFill>
                  <a:srgbClr val="404040"/>
                </a:solidFill>
                <a:latin typeface="Calibri"/>
                <a:cs typeface="Calibri"/>
              </a:rPr>
              <a:t>at:</a:t>
            </a:r>
            <a:r>
              <a:rPr sz="2000" spc="-25" dirty="0">
                <a:solidFill>
                  <a:srgbClr val="404040"/>
                </a:solidFill>
                <a:latin typeface="Calibri"/>
                <a:cs typeface="Calibri"/>
              </a:rPr>
              <a:t> </a:t>
            </a:r>
            <a:r>
              <a:rPr sz="2000" spc="-10" dirty="0">
                <a:solidFill>
                  <a:srgbClr val="404040"/>
                </a:solidFill>
                <a:latin typeface="Calibri"/>
                <a:cs typeface="Calibri"/>
              </a:rPr>
              <a:t>https://</a:t>
            </a:r>
            <a:r>
              <a:rPr sz="2000" spc="-10" dirty="0">
                <a:solidFill>
                  <a:srgbClr val="404040"/>
                </a:solidFill>
                <a:latin typeface="Calibri"/>
                <a:cs typeface="Calibri"/>
                <a:hlinkClick r:id="rId2"/>
              </a:rPr>
              <a:t>www.ncbi.nlm.nih.gov/pubmed/21284598</a:t>
            </a:r>
            <a:r>
              <a:rPr sz="2000" spc="-50" dirty="0">
                <a:solidFill>
                  <a:srgbClr val="404040"/>
                </a:solidFill>
                <a:latin typeface="Calibri"/>
                <a:cs typeface="Calibri"/>
              </a:rPr>
              <a:t> </a:t>
            </a:r>
            <a:r>
              <a:rPr sz="2000" dirty="0">
                <a:solidFill>
                  <a:srgbClr val="404040"/>
                </a:solidFill>
                <a:latin typeface="Calibri"/>
                <a:cs typeface="Calibri"/>
              </a:rPr>
              <a:t>[Accessed</a:t>
            </a:r>
            <a:r>
              <a:rPr sz="2000" spc="-20" dirty="0">
                <a:solidFill>
                  <a:srgbClr val="404040"/>
                </a:solidFill>
                <a:latin typeface="Calibri"/>
                <a:cs typeface="Calibri"/>
              </a:rPr>
              <a:t> </a:t>
            </a:r>
            <a:r>
              <a:rPr sz="2000" dirty="0">
                <a:solidFill>
                  <a:srgbClr val="404040"/>
                </a:solidFill>
                <a:latin typeface="Calibri"/>
                <a:cs typeface="Calibri"/>
              </a:rPr>
              <a:t>13</a:t>
            </a:r>
            <a:r>
              <a:rPr sz="2000" spc="-40" dirty="0">
                <a:solidFill>
                  <a:srgbClr val="404040"/>
                </a:solidFill>
                <a:latin typeface="Calibri"/>
                <a:cs typeface="Calibri"/>
              </a:rPr>
              <a:t> </a:t>
            </a:r>
            <a:r>
              <a:rPr sz="2000" dirty="0">
                <a:solidFill>
                  <a:srgbClr val="404040"/>
                </a:solidFill>
                <a:latin typeface="Calibri"/>
                <a:cs typeface="Calibri"/>
              </a:rPr>
              <a:t>April</a:t>
            </a:r>
            <a:r>
              <a:rPr sz="2000" spc="-25" dirty="0">
                <a:solidFill>
                  <a:srgbClr val="404040"/>
                </a:solidFill>
                <a:latin typeface="Calibri"/>
                <a:cs typeface="Calibri"/>
              </a:rPr>
              <a:t> </a:t>
            </a:r>
            <a:r>
              <a:rPr sz="2000" spc="-10" dirty="0">
                <a:solidFill>
                  <a:srgbClr val="404040"/>
                </a:solidFill>
                <a:latin typeface="Calibri"/>
                <a:cs typeface="Calibri"/>
              </a:rPr>
              <a:t>2019].</a:t>
            </a:r>
            <a:endParaRPr sz="2000">
              <a:latin typeface="Calibri"/>
              <a:cs typeface="Calibri"/>
            </a:endParaRPr>
          </a:p>
          <a:p>
            <a:pPr marL="279400" marR="1023619" indent="-266700">
              <a:lnSpc>
                <a:spcPts val="2160"/>
              </a:lnSpc>
              <a:spcBef>
                <a:spcPts val="1030"/>
              </a:spcBef>
              <a:buFont typeface="Arial MT"/>
              <a:buChar char="•"/>
              <a:tabLst>
                <a:tab pos="279400" algn="l"/>
              </a:tabLst>
            </a:pPr>
            <a:r>
              <a:rPr sz="2000" dirty="0">
                <a:solidFill>
                  <a:srgbClr val="404040"/>
                </a:solidFill>
                <a:latin typeface="Calibri"/>
                <a:cs typeface="Calibri"/>
              </a:rPr>
              <a:t>Rose,</a:t>
            </a:r>
            <a:r>
              <a:rPr sz="2000" spc="-50" dirty="0">
                <a:solidFill>
                  <a:srgbClr val="404040"/>
                </a:solidFill>
                <a:latin typeface="Calibri"/>
                <a:cs typeface="Calibri"/>
              </a:rPr>
              <a:t> </a:t>
            </a:r>
            <a:r>
              <a:rPr sz="2000" dirty="0">
                <a:solidFill>
                  <a:srgbClr val="404040"/>
                </a:solidFill>
                <a:latin typeface="Calibri"/>
                <a:cs typeface="Calibri"/>
              </a:rPr>
              <a:t>J.,</a:t>
            </a:r>
            <a:r>
              <a:rPr sz="2000" spc="-55" dirty="0">
                <a:solidFill>
                  <a:srgbClr val="404040"/>
                </a:solidFill>
                <a:latin typeface="Calibri"/>
                <a:cs typeface="Calibri"/>
              </a:rPr>
              <a:t> </a:t>
            </a:r>
            <a:r>
              <a:rPr sz="2000" spc="-10" dirty="0">
                <a:solidFill>
                  <a:srgbClr val="404040"/>
                </a:solidFill>
                <a:latin typeface="Calibri"/>
                <a:cs typeface="Calibri"/>
              </a:rPr>
              <a:t>Tuma,</a:t>
            </a:r>
            <a:r>
              <a:rPr sz="2000" spc="-35" dirty="0">
                <a:solidFill>
                  <a:srgbClr val="404040"/>
                </a:solidFill>
                <a:latin typeface="Calibri"/>
                <a:cs typeface="Calibri"/>
              </a:rPr>
              <a:t> </a:t>
            </a:r>
            <a:r>
              <a:rPr sz="2000" spc="-50" dirty="0">
                <a:solidFill>
                  <a:srgbClr val="404040"/>
                </a:solidFill>
                <a:latin typeface="Calibri"/>
                <a:cs typeface="Calibri"/>
              </a:rPr>
              <a:t>F.,</a:t>
            </a:r>
            <a:r>
              <a:rPr sz="2000" spc="-30" dirty="0">
                <a:solidFill>
                  <a:srgbClr val="404040"/>
                </a:solidFill>
                <a:latin typeface="Calibri"/>
                <a:cs typeface="Calibri"/>
              </a:rPr>
              <a:t> </a:t>
            </a:r>
            <a:r>
              <a:rPr sz="2000" dirty="0">
                <a:solidFill>
                  <a:srgbClr val="404040"/>
                </a:solidFill>
                <a:latin typeface="Calibri"/>
                <a:cs typeface="Calibri"/>
              </a:rPr>
              <a:t>(2019)</a:t>
            </a:r>
            <a:r>
              <a:rPr sz="2000" spc="-60" dirty="0">
                <a:solidFill>
                  <a:srgbClr val="404040"/>
                </a:solidFill>
                <a:latin typeface="Calibri"/>
                <a:cs typeface="Calibri"/>
              </a:rPr>
              <a:t> </a:t>
            </a:r>
            <a:r>
              <a:rPr sz="2000" i="1" dirty="0">
                <a:solidFill>
                  <a:srgbClr val="404040"/>
                </a:solidFill>
                <a:latin typeface="Calibri"/>
                <a:cs typeface="Calibri"/>
              </a:rPr>
              <a:t>Sutures</a:t>
            </a:r>
            <a:r>
              <a:rPr sz="2000" i="1" spc="-75" dirty="0">
                <a:solidFill>
                  <a:srgbClr val="404040"/>
                </a:solidFill>
                <a:latin typeface="Calibri"/>
                <a:cs typeface="Calibri"/>
              </a:rPr>
              <a:t> </a:t>
            </a:r>
            <a:r>
              <a:rPr sz="2000" i="1" dirty="0">
                <a:solidFill>
                  <a:srgbClr val="404040"/>
                </a:solidFill>
                <a:latin typeface="Calibri"/>
                <a:cs typeface="Calibri"/>
              </a:rPr>
              <a:t>And</a:t>
            </a:r>
            <a:r>
              <a:rPr sz="2000" i="1" spc="-35" dirty="0">
                <a:solidFill>
                  <a:srgbClr val="404040"/>
                </a:solidFill>
                <a:latin typeface="Calibri"/>
                <a:cs typeface="Calibri"/>
              </a:rPr>
              <a:t> </a:t>
            </a:r>
            <a:r>
              <a:rPr sz="2000" i="1" dirty="0">
                <a:solidFill>
                  <a:srgbClr val="404040"/>
                </a:solidFill>
                <a:latin typeface="Calibri"/>
                <a:cs typeface="Calibri"/>
              </a:rPr>
              <a:t>Needles.</a:t>
            </a:r>
            <a:r>
              <a:rPr sz="2000" i="1" spc="-70" dirty="0">
                <a:solidFill>
                  <a:srgbClr val="404040"/>
                </a:solidFill>
                <a:latin typeface="Calibri"/>
                <a:cs typeface="Calibri"/>
              </a:rPr>
              <a:t> </a:t>
            </a:r>
            <a:r>
              <a:rPr sz="2000" dirty="0">
                <a:solidFill>
                  <a:srgbClr val="404040"/>
                </a:solidFill>
                <a:latin typeface="Calibri"/>
                <a:cs typeface="Calibri"/>
              </a:rPr>
              <a:t>[ONLINE]</a:t>
            </a:r>
            <a:r>
              <a:rPr sz="2000" spc="-70" dirty="0">
                <a:solidFill>
                  <a:srgbClr val="404040"/>
                </a:solidFill>
                <a:latin typeface="Calibri"/>
                <a:cs typeface="Calibri"/>
              </a:rPr>
              <a:t> </a:t>
            </a:r>
            <a:r>
              <a:rPr sz="2000" spc="-10" dirty="0">
                <a:solidFill>
                  <a:srgbClr val="404040"/>
                </a:solidFill>
                <a:latin typeface="Calibri"/>
                <a:cs typeface="Calibri"/>
              </a:rPr>
              <a:t>Available</a:t>
            </a:r>
            <a:r>
              <a:rPr sz="2000" spc="-25" dirty="0">
                <a:solidFill>
                  <a:srgbClr val="404040"/>
                </a:solidFill>
                <a:latin typeface="Calibri"/>
                <a:cs typeface="Calibri"/>
              </a:rPr>
              <a:t> at: </a:t>
            </a:r>
            <a:r>
              <a:rPr sz="2000" spc="-10" dirty="0">
                <a:solidFill>
                  <a:srgbClr val="404040"/>
                </a:solidFill>
                <a:latin typeface="Calibri"/>
                <a:cs typeface="Calibri"/>
              </a:rPr>
              <a:t>https://</a:t>
            </a:r>
            <a:r>
              <a:rPr sz="2000" spc="-10" dirty="0">
                <a:solidFill>
                  <a:srgbClr val="404040"/>
                </a:solidFill>
                <a:latin typeface="Calibri"/>
                <a:cs typeface="Calibri"/>
                <a:hlinkClick r:id="rId3"/>
              </a:rPr>
              <a:t>www.ncbi.nlm.nih.gov/books/NBK539891/#article-</a:t>
            </a:r>
            <a:r>
              <a:rPr sz="2000" dirty="0">
                <a:solidFill>
                  <a:srgbClr val="404040"/>
                </a:solidFill>
                <a:latin typeface="Calibri"/>
                <a:cs typeface="Calibri"/>
                <a:hlinkClick r:id="rId3"/>
              </a:rPr>
              <a:t>29779.s1</a:t>
            </a:r>
            <a:r>
              <a:rPr sz="2000" spc="-70" dirty="0">
                <a:solidFill>
                  <a:srgbClr val="404040"/>
                </a:solidFill>
                <a:latin typeface="Calibri"/>
                <a:cs typeface="Calibri"/>
              </a:rPr>
              <a:t> </a:t>
            </a:r>
            <a:r>
              <a:rPr sz="2000" dirty="0">
                <a:solidFill>
                  <a:srgbClr val="404040"/>
                </a:solidFill>
                <a:latin typeface="Calibri"/>
                <a:cs typeface="Calibri"/>
              </a:rPr>
              <a:t>(Accessed</a:t>
            </a:r>
            <a:r>
              <a:rPr sz="2000" spc="-15" dirty="0">
                <a:solidFill>
                  <a:srgbClr val="404040"/>
                </a:solidFill>
                <a:latin typeface="Calibri"/>
                <a:cs typeface="Calibri"/>
              </a:rPr>
              <a:t> </a:t>
            </a:r>
            <a:r>
              <a:rPr sz="2000" dirty="0">
                <a:solidFill>
                  <a:srgbClr val="404040"/>
                </a:solidFill>
                <a:latin typeface="Calibri"/>
                <a:cs typeface="Calibri"/>
              </a:rPr>
              <a:t>13</a:t>
            </a:r>
            <a:r>
              <a:rPr sz="2000" spc="-40" dirty="0">
                <a:solidFill>
                  <a:srgbClr val="404040"/>
                </a:solidFill>
                <a:latin typeface="Calibri"/>
                <a:cs typeface="Calibri"/>
              </a:rPr>
              <a:t> </a:t>
            </a:r>
            <a:r>
              <a:rPr sz="2000" dirty="0">
                <a:solidFill>
                  <a:srgbClr val="404040"/>
                </a:solidFill>
                <a:latin typeface="Calibri"/>
                <a:cs typeface="Calibri"/>
              </a:rPr>
              <a:t>April</a:t>
            </a:r>
            <a:r>
              <a:rPr sz="2000" spc="-25" dirty="0">
                <a:solidFill>
                  <a:srgbClr val="404040"/>
                </a:solidFill>
                <a:latin typeface="Calibri"/>
                <a:cs typeface="Calibri"/>
              </a:rPr>
              <a:t> </a:t>
            </a:r>
            <a:r>
              <a:rPr sz="2000" spc="-10" dirty="0">
                <a:solidFill>
                  <a:srgbClr val="404040"/>
                </a:solidFill>
                <a:latin typeface="Calibri"/>
                <a:cs typeface="Calibri"/>
              </a:rPr>
              <a:t>2019).</a:t>
            </a:r>
            <a:endParaRPr sz="2000">
              <a:latin typeface="Calibri"/>
              <a:cs typeface="Calibri"/>
            </a:endParaRPr>
          </a:p>
          <a:p>
            <a:pPr marL="278765" indent="-266065">
              <a:lnSpc>
                <a:spcPts val="2280"/>
              </a:lnSpc>
              <a:spcBef>
                <a:spcPts val="735"/>
              </a:spcBef>
              <a:buFont typeface="Arial MT"/>
              <a:buChar char="•"/>
              <a:tabLst>
                <a:tab pos="278765" algn="l"/>
              </a:tabLst>
            </a:pPr>
            <a:r>
              <a:rPr sz="2000" dirty="0">
                <a:solidFill>
                  <a:srgbClr val="404040"/>
                </a:solidFill>
                <a:latin typeface="Calibri"/>
                <a:cs typeface="Calibri"/>
              </a:rPr>
              <a:t>Medscape.</a:t>
            </a:r>
            <a:r>
              <a:rPr sz="2000" spc="-45" dirty="0">
                <a:solidFill>
                  <a:srgbClr val="404040"/>
                </a:solidFill>
                <a:latin typeface="Calibri"/>
                <a:cs typeface="Calibri"/>
              </a:rPr>
              <a:t> </a:t>
            </a:r>
            <a:r>
              <a:rPr sz="2000" dirty="0">
                <a:solidFill>
                  <a:srgbClr val="404040"/>
                </a:solidFill>
                <a:latin typeface="Calibri"/>
                <a:cs typeface="Calibri"/>
              </a:rPr>
              <a:t>2018.</a:t>
            </a:r>
            <a:r>
              <a:rPr sz="2000" spc="-65" dirty="0">
                <a:solidFill>
                  <a:srgbClr val="404040"/>
                </a:solidFill>
                <a:latin typeface="Calibri"/>
                <a:cs typeface="Calibri"/>
              </a:rPr>
              <a:t> </a:t>
            </a:r>
            <a:r>
              <a:rPr sz="2000" i="1" dirty="0">
                <a:solidFill>
                  <a:srgbClr val="404040"/>
                </a:solidFill>
                <a:latin typeface="Calibri"/>
                <a:cs typeface="Calibri"/>
              </a:rPr>
              <a:t>Suturing</a:t>
            </a:r>
            <a:r>
              <a:rPr sz="2000" i="1" spc="-65" dirty="0">
                <a:solidFill>
                  <a:srgbClr val="404040"/>
                </a:solidFill>
                <a:latin typeface="Calibri"/>
                <a:cs typeface="Calibri"/>
              </a:rPr>
              <a:t> </a:t>
            </a:r>
            <a:r>
              <a:rPr sz="2000" i="1" spc="-20" dirty="0">
                <a:solidFill>
                  <a:srgbClr val="404040"/>
                </a:solidFill>
                <a:latin typeface="Calibri"/>
                <a:cs typeface="Calibri"/>
              </a:rPr>
              <a:t>Techniques</a:t>
            </a:r>
            <a:r>
              <a:rPr sz="2000" i="1" spc="-60" dirty="0">
                <a:solidFill>
                  <a:srgbClr val="404040"/>
                </a:solidFill>
                <a:latin typeface="Calibri"/>
                <a:cs typeface="Calibri"/>
              </a:rPr>
              <a:t> </a:t>
            </a:r>
            <a:r>
              <a:rPr sz="2000" i="1" dirty="0">
                <a:solidFill>
                  <a:srgbClr val="404040"/>
                </a:solidFill>
                <a:latin typeface="Calibri"/>
                <a:cs typeface="Calibri"/>
              </a:rPr>
              <a:t>Periprocedural</a:t>
            </a:r>
            <a:r>
              <a:rPr sz="2000" i="1" spc="-55" dirty="0">
                <a:solidFill>
                  <a:srgbClr val="404040"/>
                </a:solidFill>
                <a:latin typeface="Calibri"/>
                <a:cs typeface="Calibri"/>
              </a:rPr>
              <a:t> </a:t>
            </a:r>
            <a:r>
              <a:rPr sz="2000" i="1" dirty="0">
                <a:solidFill>
                  <a:srgbClr val="404040"/>
                </a:solidFill>
                <a:latin typeface="Calibri"/>
                <a:cs typeface="Calibri"/>
              </a:rPr>
              <a:t>Care</a:t>
            </a:r>
            <a:r>
              <a:rPr sz="2000" dirty="0">
                <a:solidFill>
                  <a:srgbClr val="404040"/>
                </a:solidFill>
                <a:latin typeface="Calibri"/>
                <a:cs typeface="Calibri"/>
              </a:rPr>
              <a:t>.</a:t>
            </a:r>
            <a:r>
              <a:rPr sz="2000" spc="-45" dirty="0">
                <a:solidFill>
                  <a:srgbClr val="404040"/>
                </a:solidFill>
                <a:latin typeface="Calibri"/>
                <a:cs typeface="Calibri"/>
              </a:rPr>
              <a:t> </a:t>
            </a:r>
            <a:r>
              <a:rPr sz="2000" dirty="0">
                <a:solidFill>
                  <a:srgbClr val="404040"/>
                </a:solidFill>
                <a:latin typeface="Calibri"/>
                <a:cs typeface="Calibri"/>
              </a:rPr>
              <a:t>[ONLINE]</a:t>
            </a:r>
            <a:r>
              <a:rPr sz="2000" spc="-65" dirty="0">
                <a:solidFill>
                  <a:srgbClr val="404040"/>
                </a:solidFill>
                <a:latin typeface="Calibri"/>
                <a:cs typeface="Calibri"/>
              </a:rPr>
              <a:t> </a:t>
            </a:r>
            <a:r>
              <a:rPr sz="2000" spc="-10" dirty="0">
                <a:solidFill>
                  <a:srgbClr val="404040"/>
                </a:solidFill>
                <a:latin typeface="Calibri"/>
                <a:cs typeface="Calibri"/>
              </a:rPr>
              <a:t>Available</a:t>
            </a:r>
            <a:endParaRPr sz="2000">
              <a:latin typeface="Calibri"/>
              <a:cs typeface="Calibri"/>
            </a:endParaRPr>
          </a:p>
          <a:p>
            <a:pPr marL="279400">
              <a:lnSpc>
                <a:spcPts val="2280"/>
              </a:lnSpc>
            </a:pPr>
            <a:r>
              <a:rPr sz="2000" dirty="0">
                <a:solidFill>
                  <a:srgbClr val="404040"/>
                </a:solidFill>
                <a:latin typeface="Calibri"/>
                <a:cs typeface="Calibri"/>
              </a:rPr>
              <a:t>at:</a:t>
            </a:r>
            <a:r>
              <a:rPr sz="2000" spc="-20" dirty="0">
                <a:solidFill>
                  <a:srgbClr val="404040"/>
                </a:solidFill>
                <a:latin typeface="Calibri"/>
                <a:cs typeface="Calibri"/>
              </a:rPr>
              <a:t> </a:t>
            </a:r>
            <a:r>
              <a:rPr sz="2000" spc="-10" dirty="0">
                <a:solidFill>
                  <a:srgbClr val="404040"/>
                </a:solidFill>
                <a:latin typeface="Calibri"/>
                <a:cs typeface="Calibri"/>
              </a:rPr>
              <a:t>https://emedicine.medscape.com/article/1824895-periprocedure#b5.</a:t>
            </a:r>
            <a:r>
              <a:rPr sz="2000" spc="-65" dirty="0">
                <a:solidFill>
                  <a:srgbClr val="404040"/>
                </a:solidFill>
                <a:latin typeface="Calibri"/>
                <a:cs typeface="Calibri"/>
              </a:rPr>
              <a:t> </a:t>
            </a:r>
            <a:r>
              <a:rPr sz="2000" dirty="0">
                <a:solidFill>
                  <a:srgbClr val="404040"/>
                </a:solidFill>
                <a:latin typeface="Calibri"/>
                <a:cs typeface="Calibri"/>
              </a:rPr>
              <a:t>[Accessed</a:t>
            </a:r>
            <a:r>
              <a:rPr sz="2000" spc="-20" dirty="0">
                <a:solidFill>
                  <a:srgbClr val="404040"/>
                </a:solidFill>
                <a:latin typeface="Calibri"/>
                <a:cs typeface="Calibri"/>
              </a:rPr>
              <a:t> </a:t>
            </a:r>
            <a:r>
              <a:rPr sz="2000" dirty="0">
                <a:solidFill>
                  <a:srgbClr val="404040"/>
                </a:solidFill>
                <a:latin typeface="Calibri"/>
                <a:cs typeface="Calibri"/>
              </a:rPr>
              <a:t>13</a:t>
            </a:r>
            <a:r>
              <a:rPr sz="2000" spc="-25" dirty="0">
                <a:solidFill>
                  <a:srgbClr val="404040"/>
                </a:solidFill>
                <a:latin typeface="Calibri"/>
                <a:cs typeface="Calibri"/>
              </a:rPr>
              <a:t> </a:t>
            </a:r>
            <a:r>
              <a:rPr sz="2000" dirty="0">
                <a:solidFill>
                  <a:srgbClr val="404040"/>
                </a:solidFill>
                <a:latin typeface="Calibri"/>
                <a:cs typeface="Calibri"/>
              </a:rPr>
              <a:t>April</a:t>
            </a:r>
            <a:r>
              <a:rPr sz="2000" spc="-30" dirty="0">
                <a:solidFill>
                  <a:srgbClr val="404040"/>
                </a:solidFill>
                <a:latin typeface="Calibri"/>
                <a:cs typeface="Calibri"/>
              </a:rPr>
              <a:t> </a:t>
            </a:r>
            <a:r>
              <a:rPr sz="2000" spc="-10" dirty="0">
                <a:solidFill>
                  <a:srgbClr val="404040"/>
                </a:solidFill>
                <a:latin typeface="Calibri"/>
                <a:cs typeface="Calibri"/>
              </a:rPr>
              <a:t>2019].</a:t>
            </a:r>
            <a:endParaRPr sz="2000">
              <a:latin typeface="Calibri"/>
              <a:cs typeface="Calibri"/>
            </a:endParaRPr>
          </a:p>
          <a:p>
            <a:pPr marL="278765" indent="-266065">
              <a:lnSpc>
                <a:spcPts val="2280"/>
              </a:lnSpc>
              <a:spcBef>
                <a:spcPts val="755"/>
              </a:spcBef>
              <a:buFont typeface="Arial MT"/>
              <a:buChar char="•"/>
              <a:tabLst>
                <a:tab pos="278765" algn="l"/>
              </a:tabLst>
            </a:pPr>
            <a:r>
              <a:rPr sz="2000" dirty="0">
                <a:solidFill>
                  <a:srgbClr val="404040"/>
                </a:solidFill>
                <a:latin typeface="Calibri"/>
                <a:cs typeface="Calibri"/>
              </a:rPr>
              <a:t>Jamaica</a:t>
            </a:r>
            <a:r>
              <a:rPr sz="2000" spc="-25" dirty="0">
                <a:solidFill>
                  <a:srgbClr val="404040"/>
                </a:solidFill>
                <a:latin typeface="Calibri"/>
                <a:cs typeface="Calibri"/>
              </a:rPr>
              <a:t> </a:t>
            </a:r>
            <a:r>
              <a:rPr sz="2000" dirty="0">
                <a:solidFill>
                  <a:srgbClr val="404040"/>
                </a:solidFill>
                <a:latin typeface="Calibri"/>
                <a:cs typeface="Calibri"/>
              </a:rPr>
              <a:t>Hospital.</a:t>
            </a:r>
            <a:r>
              <a:rPr sz="2000" spc="-40" dirty="0">
                <a:solidFill>
                  <a:srgbClr val="404040"/>
                </a:solidFill>
                <a:latin typeface="Calibri"/>
                <a:cs typeface="Calibri"/>
              </a:rPr>
              <a:t> </a:t>
            </a:r>
            <a:r>
              <a:rPr sz="2000" dirty="0">
                <a:solidFill>
                  <a:srgbClr val="404040"/>
                </a:solidFill>
                <a:latin typeface="Calibri"/>
                <a:cs typeface="Calibri"/>
              </a:rPr>
              <a:t>2016.</a:t>
            </a:r>
            <a:r>
              <a:rPr sz="2000" spc="-60" dirty="0">
                <a:solidFill>
                  <a:srgbClr val="404040"/>
                </a:solidFill>
                <a:latin typeface="Calibri"/>
                <a:cs typeface="Calibri"/>
              </a:rPr>
              <a:t> </a:t>
            </a:r>
            <a:r>
              <a:rPr sz="2000" i="1" dirty="0">
                <a:solidFill>
                  <a:srgbClr val="404040"/>
                </a:solidFill>
                <a:latin typeface="Calibri"/>
                <a:cs typeface="Calibri"/>
              </a:rPr>
              <a:t>History</a:t>
            </a:r>
            <a:r>
              <a:rPr sz="2000" i="1" spc="-30" dirty="0">
                <a:solidFill>
                  <a:srgbClr val="404040"/>
                </a:solidFill>
                <a:latin typeface="Calibri"/>
                <a:cs typeface="Calibri"/>
              </a:rPr>
              <a:t> </a:t>
            </a:r>
            <a:r>
              <a:rPr sz="2000" i="1" dirty="0">
                <a:solidFill>
                  <a:srgbClr val="404040"/>
                </a:solidFill>
                <a:latin typeface="Calibri"/>
                <a:cs typeface="Calibri"/>
              </a:rPr>
              <a:t>of</a:t>
            </a:r>
            <a:r>
              <a:rPr sz="2000" i="1" spc="-45" dirty="0">
                <a:solidFill>
                  <a:srgbClr val="404040"/>
                </a:solidFill>
                <a:latin typeface="Calibri"/>
                <a:cs typeface="Calibri"/>
              </a:rPr>
              <a:t> </a:t>
            </a:r>
            <a:r>
              <a:rPr sz="2000" i="1" dirty="0">
                <a:solidFill>
                  <a:srgbClr val="404040"/>
                </a:solidFill>
                <a:latin typeface="Calibri"/>
                <a:cs typeface="Calibri"/>
              </a:rPr>
              <a:t>Sutures</a:t>
            </a:r>
            <a:r>
              <a:rPr sz="2000" dirty="0">
                <a:solidFill>
                  <a:srgbClr val="404040"/>
                </a:solidFill>
                <a:latin typeface="Calibri"/>
                <a:cs typeface="Calibri"/>
              </a:rPr>
              <a:t>.</a:t>
            </a:r>
            <a:r>
              <a:rPr sz="2000" spc="-65" dirty="0">
                <a:solidFill>
                  <a:srgbClr val="404040"/>
                </a:solidFill>
                <a:latin typeface="Calibri"/>
                <a:cs typeface="Calibri"/>
              </a:rPr>
              <a:t> </a:t>
            </a:r>
            <a:r>
              <a:rPr sz="2000" dirty="0">
                <a:solidFill>
                  <a:srgbClr val="404040"/>
                </a:solidFill>
                <a:latin typeface="Calibri"/>
                <a:cs typeface="Calibri"/>
              </a:rPr>
              <a:t>[ONLINE]</a:t>
            </a:r>
            <a:r>
              <a:rPr sz="2000" spc="-75" dirty="0">
                <a:solidFill>
                  <a:srgbClr val="404040"/>
                </a:solidFill>
                <a:latin typeface="Calibri"/>
                <a:cs typeface="Calibri"/>
              </a:rPr>
              <a:t> </a:t>
            </a:r>
            <a:r>
              <a:rPr sz="2000" spc="-10" dirty="0">
                <a:solidFill>
                  <a:srgbClr val="404040"/>
                </a:solidFill>
                <a:latin typeface="Calibri"/>
                <a:cs typeface="Calibri"/>
              </a:rPr>
              <a:t>Available</a:t>
            </a:r>
            <a:endParaRPr sz="2000">
              <a:latin typeface="Calibri"/>
              <a:cs typeface="Calibri"/>
            </a:endParaRPr>
          </a:p>
          <a:p>
            <a:pPr marL="279400">
              <a:lnSpc>
                <a:spcPts val="2280"/>
              </a:lnSpc>
            </a:pPr>
            <a:r>
              <a:rPr sz="2000" dirty="0">
                <a:solidFill>
                  <a:srgbClr val="404040"/>
                </a:solidFill>
                <a:latin typeface="Calibri"/>
                <a:cs typeface="Calibri"/>
              </a:rPr>
              <a:t>at:</a:t>
            </a:r>
            <a:r>
              <a:rPr sz="2000" spc="-20" dirty="0">
                <a:solidFill>
                  <a:srgbClr val="404040"/>
                </a:solidFill>
                <a:latin typeface="Calibri"/>
                <a:cs typeface="Calibri"/>
              </a:rPr>
              <a:t> </a:t>
            </a:r>
            <a:r>
              <a:rPr sz="2000" spc="-10" dirty="0">
                <a:solidFill>
                  <a:srgbClr val="404040"/>
                </a:solidFill>
                <a:latin typeface="Calibri"/>
                <a:cs typeface="Calibri"/>
              </a:rPr>
              <a:t>https://jamaicahospital.org/newsletter/?p=3250.</a:t>
            </a:r>
            <a:r>
              <a:rPr sz="2000" spc="-55" dirty="0">
                <a:solidFill>
                  <a:srgbClr val="404040"/>
                </a:solidFill>
                <a:latin typeface="Calibri"/>
                <a:cs typeface="Calibri"/>
              </a:rPr>
              <a:t> </a:t>
            </a:r>
            <a:r>
              <a:rPr sz="2000" dirty="0">
                <a:solidFill>
                  <a:srgbClr val="404040"/>
                </a:solidFill>
                <a:latin typeface="Calibri"/>
                <a:cs typeface="Calibri"/>
              </a:rPr>
              <a:t>[Accessed</a:t>
            </a:r>
            <a:r>
              <a:rPr sz="2000" spc="-20" dirty="0">
                <a:solidFill>
                  <a:srgbClr val="404040"/>
                </a:solidFill>
                <a:latin typeface="Calibri"/>
                <a:cs typeface="Calibri"/>
              </a:rPr>
              <a:t> </a:t>
            </a:r>
            <a:r>
              <a:rPr sz="2000" dirty="0">
                <a:solidFill>
                  <a:srgbClr val="404040"/>
                </a:solidFill>
                <a:latin typeface="Calibri"/>
                <a:cs typeface="Calibri"/>
              </a:rPr>
              <a:t>13</a:t>
            </a:r>
            <a:r>
              <a:rPr sz="2000" spc="-35" dirty="0">
                <a:solidFill>
                  <a:srgbClr val="404040"/>
                </a:solidFill>
                <a:latin typeface="Calibri"/>
                <a:cs typeface="Calibri"/>
              </a:rPr>
              <a:t> </a:t>
            </a:r>
            <a:r>
              <a:rPr sz="2000" dirty="0">
                <a:solidFill>
                  <a:srgbClr val="404040"/>
                </a:solidFill>
                <a:latin typeface="Calibri"/>
                <a:cs typeface="Calibri"/>
              </a:rPr>
              <a:t>April</a:t>
            </a:r>
            <a:r>
              <a:rPr sz="2000" spc="-20" dirty="0">
                <a:solidFill>
                  <a:srgbClr val="404040"/>
                </a:solidFill>
                <a:latin typeface="Calibri"/>
                <a:cs typeface="Calibri"/>
              </a:rPr>
              <a:t> </a:t>
            </a:r>
            <a:r>
              <a:rPr sz="2000" spc="-10" dirty="0">
                <a:solidFill>
                  <a:srgbClr val="404040"/>
                </a:solidFill>
                <a:latin typeface="Calibri"/>
                <a:cs typeface="Calibri"/>
              </a:rPr>
              <a:t>2019].</a:t>
            </a:r>
            <a:endParaRPr sz="2000">
              <a:latin typeface="Calibri"/>
              <a:cs typeface="Calibri"/>
            </a:endParaRPr>
          </a:p>
        </p:txBody>
      </p:sp>
      <p:sp>
        <p:nvSpPr>
          <p:cNvPr id="7" name="object 7"/>
          <p:cNvSpPr txBox="1">
            <a:spLocks noGrp="1"/>
          </p:cNvSpPr>
          <p:nvPr>
            <p:ph type="sldNum" sz="quarter" idx="7"/>
          </p:nvPr>
        </p:nvSpPr>
        <p:spPr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38100">
              <a:lnSpc>
                <a:spcPts val="1045"/>
              </a:lnSpc>
            </a:pPr>
            <a:fld id="{81D60167-4931-47E6-BA6A-407CBD079E47}" type="slidenum">
              <a:rPr spc="-25" dirty="0"/>
              <a:t>48</a:t>
            </a:fld>
            <a:endParaRPr spc="-25" dirty="0"/>
          </a:p>
        </p:txBody>
      </p:sp>
      <p:sp>
        <p:nvSpPr>
          <p:cNvPr id="6" name="object 6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pc="-135" dirty="0"/>
              <a:t>REFERENCES</a:t>
            </a:r>
          </a:p>
        </p:txBody>
      </p:sp>
    </p:spTree>
  </p:cSld>
  <p:clrMapOvr>
    <a:masterClrMapping/>
  </p:clrMapOvr>
</p:sld>
</file>

<file path=ppt/slides/slide4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object 2"/>
          <p:cNvGrpSpPr/>
          <p:nvPr/>
        </p:nvGrpSpPr>
        <p:grpSpPr>
          <a:xfrm>
            <a:off x="10754868" y="6359652"/>
            <a:ext cx="1262380" cy="350520"/>
            <a:chOff x="10754868" y="6359652"/>
            <a:chExt cx="1262380" cy="350520"/>
          </a:xfrm>
        </p:grpSpPr>
        <p:sp>
          <p:nvSpPr>
            <p:cNvPr id="3" name="object 3"/>
            <p:cNvSpPr/>
            <p:nvPr/>
          </p:nvSpPr>
          <p:spPr>
            <a:xfrm>
              <a:off x="10773156" y="6376416"/>
              <a:ext cx="1237615" cy="334010"/>
            </a:xfrm>
            <a:custGeom>
              <a:avLst/>
              <a:gdLst/>
              <a:ahLst/>
              <a:cxnLst/>
              <a:rect l="l" t="t" r="r" b="b"/>
              <a:pathLst>
                <a:path w="1237615" h="334009">
                  <a:moveTo>
                    <a:pt x="1070610" y="0"/>
                  </a:moveTo>
                  <a:lnTo>
                    <a:pt x="166877" y="0"/>
                  </a:lnTo>
                  <a:lnTo>
                    <a:pt x="122502" y="5961"/>
                  </a:lnTo>
                  <a:lnTo>
                    <a:pt x="82634" y="22783"/>
                  </a:lnTo>
                  <a:lnTo>
                    <a:pt x="48863" y="48877"/>
                  </a:lnTo>
                  <a:lnTo>
                    <a:pt x="22775" y="82651"/>
                  </a:lnTo>
                  <a:lnTo>
                    <a:pt x="5958" y="122515"/>
                  </a:lnTo>
                  <a:lnTo>
                    <a:pt x="0" y="166878"/>
                  </a:lnTo>
                  <a:lnTo>
                    <a:pt x="5958" y="211240"/>
                  </a:lnTo>
                  <a:lnTo>
                    <a:pt x="22775" y="251104"/>
                  </a:lnTo>
                  <a:lnTo>
                    <a:pt x="48863" y="284878"/>
                  </a:lnTo>
                  <a:lnTo>
                    <a:pt x="82634" y="310972"/>
                  </a:lnTo>
                  <a:lnTo>
                    <a:pt x="122502" y="327794"/>
                  </a:lnTo>
                  <a:lnTo>
                    <a:pt x="166877" y="333756"/>
                  </a:lnTo>
                  <a:lnTo>
                    <a:pt x="1070610" y="333756"/>
                  </a:lnTo>
                  <a:lnTo>
                    <a:pt x="1114985" y="327794"/>
                  </a:lnTo>
                  <a:lnTo>
                    <a:pt x="1154853" y="310972"/>
                  </a:lnTo>
                  <a:lnTo>
                    <a:pt x="1188624" y="284878"/>
                  </a:lnTo>
                  <a:lnTo>
                    <a:pt x="1214712" y="251104"/>
                  </a:lnTo>
                  <a:lnTo>
                    <a:pt x="1231529" y="211240"/>
                  </a:lnTo>
                  <a:lnTo>
                    <a:pt x="1237488" y="166878"/>
                  </a:lnTo>
                  <a:lnTo>
                    <a:pt x="1231529" y="122515"/>
                  </a:lnTo>
                  <a:lnTo>
                    <a:pt x="1214712" y="82651"/>
                  </a:lnTo>
                  <a:lnTo>
                    <a:pt x="1188624" y="48877"/>
                  </a:lnTo>
                  <a:lnTo>
                    <a:pt x="1154853" y="22783"/>
                  </a:lnTo>
                  <a:lnTo>
                    <a:pt x="1114985" y="5961"/>
                  </a:lnTo>
                  <a:lnTo>
                    <a:pt x="1070610" y="0"/>
                  </a:lnTo>
                  <a:close/>
                </a:path>
              </a:pathLst>
            </a:custGeom>
            <a:solidFill>
              <a:srgbClr val="F1F1F1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4" name="object 4"/>
            <p:cNvSpPr/>
            <p:nvPr/>
          </p:nvSpPr>
          <p:spPr>
            <a:xfrm>
              <a:off x="11728704" y="6385560"/>
              <a:ext cx="288290" cy="288290"/>
            </a:xfrm>
            <a:custGeom>
              <a:avLst/>
              <a:gdLst/>
              <a:ahLst/>
              <a:cxnLst/>
              <a:rect l="l" t="t" r="r" b="b"/>
              <a:pathLst>
                <a:path w="288290" h="288290">
                  <a:moveTo>
                    <a:pt x="144018" y="0"/>
                  </a:moveTo>
                  <a:lnTo>
                    <a:pt x="98511" y="7342"/>
                  </a:lnTo>
                  <a:lnTo>
                    <a:pt x="58978" y="27786"/>
                  </a:lnTo>
                  <a:lnTo>
                    <a:pt x="27797" y="58962"/>
                  </a:lnTo>
                  <a:lnTo>
                    <a:pt x="7345" y="98496"/>
                  </a:lnTo>
                  <a:lnTo>
                    <a:pt x="0" y="144017"/>
                  </a:lnTo>
                  <a:lnTo>
                    <a:pt x="7345" y="189539"/>
                  </a:lnTo>
                  <a:lnTo>
                    <a:pt x="27797" y="229073"/>
                  </a:lnTo>
                  <a:lnTo>
                    <a:pt x="58978" y="260249"/>
                  </a:lnTo>
                  <a:lnTo>
                    <a:pt x="98511" y="280693"/>
                  </a:lnTo>
                  <a:lnTo>
                    <a:pt x="144018" y="288035"/>
                  </a:lnTo>
                  <a:lnTo>
                    <a:pt x="189524" y="280693"/>
                  </a:lnTo>
                  <a:lnTo>
                    <a:pt x="229057" y="260249"/>
                  </a:lnTo>
                  <a:lnTo>
                    <a:pt x="260238" y="229073"/>
                  </a:lnTo>
                  <a:lnTo>
                    <a:pt x="280690" y="189539"/>
                  </a:lnTo>
                  <a:lnTo>
                    <a:pt x="288036" y="144017"/>
                  </a:lnTo>
                  <a:lnTo>
                    <a:pt x="280690" y="98496"/>
                  </a:lnTo>
                  <a:lnTo>
                    <a:pt x="260238" y="58962"/>
                  </a:lnTo>
                  <a:lnTo>
                    <a:pt x="229057" y="27786"/>
                  </a:lnTo>
                  <a:lnTo>
                    <a:pt x="189524" y="7342"/>
                  </a:lnTo>
                  <a:lnTo>
                    <a:pt x="144018" y="0"/>
                  </a:lnTo>
                  <a:close/>
                </a:path>
              </a:pathLst>
            </a:custGeom>
            <a:solidFill>
              <a:srgbClr val="585858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5" name="object 5"/>
          <p:cNvSpPr txBox="1"/>
          <p:nvPr/>
        </p:nvSpPr>
        <p:spPr>
          <a:xfrm>
            <a:off x="419506" y="1091895"/>
            <a:ext cx="11172825" cy="4934585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278765" indent="-266065">
              <a:lnSpc>
                <a:spcPts val="2280"/>
              </a:lnSpc>
              <a:spcBef>
                <a:spcPts val="105"/>
              </a:spcBef>
              <a:buFont typeface="Arial MT"/>
              <a:buChar char="•"/>
              <a:tabLst>
                <a:tab pos="278765" algn="l"/>
              </a:tabLst>
            </a:pPr>
            <a:r>
              <a:rPr sz="2000" dirty="0">
                <a:solidFill>
                  <a:srgbClr val="404040"/>
                </a:solidFill>
                <a:latin typeface="Calibri"/>
                <a:cs typeface="Calibri"/>
              </a:rPr>
              <a:t>Arfan,</a:t>
            </a:r>
            <a:r>
              <a:rPr sz="2000" spc="-40" dirty="0">
                <a:solidFill>
                  <a:srgbClr val="404040"/>
                </a:solidFill>
                <a:latin typeface="Calibri"/>
                <a:cs typeface="Calibri"/>
              </a:rPr>
              <a:t> </a:t>
            </a:r>
            <a:r>
              <a:rPr sz="2000" dirty="0">
                <a:solidFill>
                  <a:srgbClr val="404040"/>
                </a:solidFill>
                <a:latin typeface="Calibri"/>
                <a:cs typeface="Calibri"/>
              </a:rPr>
              <a:t>A.S.,</a:t>
            </a:r>
            <a:r>
              <a:rPr sz="2000" spc="-45" dirty="0">
                <a:solidFill>
                  <a:srgbClr val="404040"/>
                </a:solidFill>
                <a:latin typeface="Calibri"/>
                <a:cs typeface="Calibri"/>
              </a:rPr>
              <a:t> </a:t>
            </a:r>
            <a:r>
              <a:rPr sz="2000" dirty="0">
                <a:solidFill>
                  <a:srgbClr val="404040"/>
                </a:solidFill>
                <a:latin typeface="Calibri"/>
                <a:cs typeface="Calibri"/>
              </a:rPr>
              <a:t>(2015),</a:t>
            </a:r>
            <a:r>
              <a:rPr sz="2000" spc="-50" dirty="0">
                <a:solidFill>
                  <a:srgbClr val="404040"/>
                </a:solidFill>
                <a:latin typeface="Calibri"/>
                <a:cs typeface="Calibri"/>
              </a:rPr>
              <a:t> </a:t>
            </a:r>
            <a:r>
              <a:rPr sz="2000" i="1" dirty="0">
                <a:solidFill>
                  <a:srgbClr val="404040"/>
                </a:solidFill>
                <a:latin typeface="Calibri"/>
                <a:cs typeface="Calibri"/>
              </a:rPr>
              <a:t>Surgical</a:t>
            </a:r>
            <a:r>
              <a:rPr sz="2000" i="1" spc="-45" dirty="0">
                <a:solidFill>
                  <a:srgbClr val="404040"/>
                </a:solidFill>
                <a:latin typeface="Calibri"/>
                <a:cs typeface="Calibri"/>
              </a:rPr>
              <a:t> </a:t>
            </a:r>
            <a:r>
              <a:rPr sz="2000" i="1" dirty="0">
                <a:solidFill>
                  <a:srgbClr val="404040"/>
                </a:solidFill>
                <a:latin typeface="Calibri"/>
                <a:cs typeface="Calibri"/>
              </a:rPr>
              <a:t>Needles</a:t>
            </a:r>
            <a:r>
              <a:rPr sz="2000" i="1" spc="-75" dirty="0">
                <a:solidFill>
                  <a:srgbClr val="404040"/>
                </a:solidFill>
                <a:latin typeface="Calibri"/>
                <a:cs typeface="Calibri"/>
              </a:rPr>
              <a:t> </a:t>
            </a:r>
            <a:r>
              <a:rPr sz="2000" i="1" dirty="0">
                <a:solidFill>
                  <a:srgbClr val="404040"/>
                </a:solidFill>
                <a:latin typeface="Calibri"/>
                <a:cs typeface="Calibri"/>
              </a:rPr>
              <a:t>Basics</a:t>
            </a:r>
            <a:r>
              <a:rPr sz="2000" i="1" spc="-30" dirty="0">
                <a:solidFill>
                  <a:srgbClr val="404040"/>
                </a:solidFill>
                <a:latin typeface="Calibri"/>
                <a:cs typeface="Calibri"/>
              </a:rPr>
              <a:t> </a:t>
            </a:r>
            <a:r>
              <a:rPr sz="2000" dirty="0">
                <a:solidFill>
                  <a:srgbClr val="404040"/>
                </a:solidFill>
                <a:latin typeface="Calibri"/>
                <a:cs typeface="Calibri"/>
              </a:rPr>
              <a:t>[ONLINE].</a:t>
            </a:r>
            <a:r>
              <a:rPr sz="2000" spc="-80" dirty="0">
                <a:solidFill>
                  <a:srgbClr val="404040"/>
                </a:solidFill>
                <a:latin typeface="Calibri"/>
                <a:cs typeface="Calibri"/>
              </a:rPr>
              <a:t> </a:t>
            </a:r>
            <a:r>
              <a:rPr sz="2000" spc="-10" dirty="0">
                <a:solidFill>
                  <a:srgbClr val="404040"/>
                </a:solidFill>
                <a:latin typeface="Calibri"/>
                <a:cs typeface="Calibri"/>
              </a:rPr>
              <a:t>Available</a:t>
            </a:r>
            <a:endParaRPr sz="2000">
              <a:latin typeface="Calibri"/>
              <a:cs typeface="Calibri"/>
            </a:endParaRPr>
          </a:p>
          <a:p>
            <a:pPr marL="279400">
              <a:lnSpc>
                <a:spcPts val="2280"/>
              </a:lnSpc>
            </a:pPr>
            <a:r>
              <a:rPr sz="2000" dirty="0">
                <a:solidFill>
                  <a:srgbClr val="404040"/>
                </a:solidFill>
                <a:latin typeface="Calibri"/>
                <a:cs typeface="Calibri"/>
              </a:rPr>
              <a:t>at:</a:t>
            </a:r>
            <a:r>
              <a:rPr sz="2000" spc="20" dirty="0">
                <a:solidFill>
                  <a:srgbClr val="404040"/>
                </a:solidFill>
                <a:latin typeface="Calibri"/>
                <a:cs typeface="Calibri"/>
              </a:rPr>
              <a:t> </a:t>
            </a:r>
            <a:r>
              <a:rPr sz="2000" spc="-20" dirty="0">
                <a:solidFill>
                  <a:srgbClr val="404040"/>
                </a:solidFill>
                <a:latin typeface="Calibri"/>
                <a:cs typeface="Calibri"/>
              </a:rPr>
              <a:t>https://</a:t>
            </a:r>
            <a:r>
              <a:rPr sz="2000" spc="-20" dirty="0">
                <a:solidFill>
                  <a:srgbClr val="404040"/>
                </a:solidFill>
                <a:latin typeface="Calibri"/>
                <a:cs typeface="Calibri"/>
                <a:hlinkClick r:id="rId2"/>
              </a:rPr>
              <a:t>www.slideshare.net/shourov999/surgical-needles-</a:t>
            </a:r>
            <a:r>
              <a:rPr sz="2000" dirty="0">
                <a:solidFill>
                  <a:srgbClr val="404040"/>
                </a:solidFill>
                <a:latin typeface="Calibri"/>
                <a:cs typeface="Calibri"/>
                <a:hlinkClick r:id="rId2"/>
              </a:rPr>
              <a:t>basics</a:t>
            </a:r>
            <a:r>
              <a:rPr sz="2000" spc="15" dirty="0">
                <a:solidFill>
                  <a:srgbClr val="404040"/>
                </a:solidFill>
                <a:latin typeface="Calibri"/>
                <a:cs typeface="Calibri"/>
              </a:rPr>
              <a:t> </a:t>
            </a:r>
            <a:r>
              <a:rPr sz="2000" dirty="0">
                <a:solidFill>
                  <a:srgbClr val="404040"/>
                </a:solidFill>
                <a:latin typeface="Calibri"/>
                <a:cs typeface="Calibri"/>
              </a:rPr>
              <a:t>[Accessed</a:t>
            </a:r>
            <a:r>
              <a:rPr sz="2000" spc="15" dirty="0">
                <a:solidFill>
                  <a:srgbClr val="404040"/>
                </a:solidFill>
                <a:latin typeface="Calibri"/>
                <a:cs typeface="Calibri"/>
              </a:rPr>
              <a:t> </a:t>
            </a:r>
            <a:r>
              <a:rPr sz="2000" dirty="0">
                <a:solidFill>
                  <a:srgbClr val="404040"/>
                </a:solidFill>
                <a:latin typeface="Calibri"/>
                <a:cs typeface="Calibri"/>
              </a:rPr>
              <a:t>13</a:t>
            </a:r>
            <a:r>
              <a:rPr sz="2000" spc="20" dirty="0">
                <a:solidFill>
                  <a:srgbClr val="404040"/>
                </a:solidFill>
                <a:latin typeface="Calibri"/>
                <a:cs typeface="Calibri"/>
              </a:rPr>
              <a:t> </a:t>
            </a:r>
            <a:r>
              <a:rPr sz="2000" dirty="0">
                <a:solidFill>
                  <a:srgbClr val="404040"/>
                </a:solidFill>
                <a:latin typeface="Calibri"/>
                <a:cs typeface="Calibri"/>
              </a:rPr>
              <a:t>April</a:t>
            </a:r>
            <a:r>
              <a:rPr sz="2000" spc="5" dirty="0">
                <a:solidFill>
                  <a:srgbClr val="404040"/>
                </a:solidFill>
                <a:latin typeface="Calibri"/>
                <a:cs typeface="Calibri"/>
              </a:rPr>
              <a:t> </a:t>
            </a:r>
            <a:r>
              <a:rPr sz="2000" spc="-10" dirty="0">
                <a:solidFill>
                  <a:srgbClr val="404040"/>
                </a:solidFill>
                <a:latin typeface="Calibri"/>
                <a:cs typeface="Calibri"/>
              </a:rPr>
              <a:t>2019].</a:t>
            </a:r>
            <a:endParaRPr sz="2000">
              <a:latin typeface="Calibri"/>
              <a:cs typeface="Calibri"/>
            </a:endParaRPr>
          </a:p>
          <a:p>
            <a:pPr marL="278765" indent="-266065">
              <a:lnSpc>
                <a:spcPts val="2280"/>
              </a:lnSpc>
              <a:spcBef>
                <a:spcPts val="755"/>
              </a:spcBef>
              <a:buFont typeface="Arial MT"/>
              <a:buChar char="•"/>
              <a:tabLst>
                <a:tab pos="278765" algn="l"/>
              </a:tabLst>
            </a:pPr>
            <a:r>
              <a:rPr sz="2000" dirty="0">
                <a:solidFill>
                  <a:srgbClr val="404040"/>
                </a:solidFill>
                <a:latin typeface="Calibri"/>
                <a:cs typeface="Calibri"/>
              </a:rPr>
              <a:t>Docnesia.com.</a:t>
            </a:r>
            <a:r>
              <a:rPr sz="2000" spc="-55" dirty="0">
                <a:solidFill>
                  <a:srgbClr val="404040"/>
                </a:solidFill>
                <a:latin typeface="Calibri"/>
                <a:cs typeface="Calibri"/>
              </a:rPr>
              <a:t> </a:t>
            </a:r>
            <a:r>
              <a:rPr sz="2000" dirty="0">
                <a:solidFill>
                  <a:srgbClr val="404040"/>
                </a:solidFill>
                <a:latin typeface="Calibri"/>
                <a:cs typeface="Calibri"/>
              </a:rPr>
              <a:t>2018.</a:t>
            </a:r>
            <a:r>
              <a:rPr sz="2000" spc="-60" dirty="0">
                <a:solidFill>
                  <a:srgbClr val="404040"/>
                </a:solidFill>
                <a:latin typeface="Calibri"/>
                <a:cs typeface="Calibri"/>
              </a:rPr>
              <a:t> </a:t>
            </a:r>
            <a:r>
              <a:rPr sz="2000" i="1" dirty="0">
                <a:solidFill>
                  <a:srgbClr val="404040"/>
                </a:solidFill>
                <a:latin typeface="Calibri"/>
                <a:cs typeface="Calibri"/>
              </a:rPr>
              <a:t>Surgical</a:t>
            </a:r>
            <a:r>
              <a:rPr sz="2000" i="1" spc="-40" dirty="0">
                <a:solidFill>
                  <a:srgbClr val="404040"/>
                </a:solidFill>
                <a:latin typeface="Calibri"/>
                <a:cs typeface="Calibri"/>
              </a:rPr>
              <a:t> </a:t>
            </a:r>
            <a:r>
              <a:rPr sz="2000" i="1" dirty="0">
                <a:solidFill>
                  <a:srgbClr val="404040"/>
                </a:solidFill>
                <a:latin typeface="Calibri"/>
                <a:cs typeface="Calibri"/>
              </a:rPr>
              <a:t>Instruments</a:t>
            </a:r>
            <a:r>
              <a:rPr sz="2000" i="1" spc="-40" dirty="0">
                <a:solidFill>
                  <a:srgbClr val="404040"/>
                </a:solidFill>
                <a:latin typeface="Calibri"/>
                <a:cs typeface="Calibri"/>
              </a:rPr>
              <a:t> </a:t>
            </a:r>
            <a:r>
              <a:rPr sz="2000" i="1" dirty="0">
                <a:solidFill>
                  <a:srgbClr val="404040"/>
                </a:solidFill>
                <a:latin typeface="Calibri"/>
                <a:cs typeface="Calibri"/>
              </a:rPr>
              <a:t>101</a:t>
            </a:r>
            <a:r>
              <a:rPr sz="2000" i="1" spc="-50" dirty="0">
                <a:solidFill>
                  <a:srgbClr val="404040"/>
                </a:solidFill>
                <a:latin typeface="Calibri"/>
                <a:cs typeface="Calibri"/>
              </a:rPr>
              <a:t> </a:t>
            </a:r>
            <a:r>
              <a:rPr sz="2000" i="1" dirty="0">
                <a:solidFill>
                  <a:srgbClr val="404040"/>
                </a:solidFill>
                <a:latin typeface="Calibri"/>
                <a:cs typeface="Calibri"/>
              </a:rPr>
              <a:t>(Blade,</a:t>
            </a:r>
            <a:r>
              <a:rPr sz="2000" i="1" spc="-35" dirty="0">
                <a:solidFill>
                  <a:srgbClr val="404040"/>
                </a:solidFill>
                <a:latin typeface="Calibri"/>
                <a:cs typeface="Calibri"/>
              </a:rPr>
              <a:t> </a:t>
            </a:r>
            <a:r>
              <a:rPr sz="2000" i="1" dirty="0">
                <a:solidFill>
                  <a:srgbClr val="404040"/>
                </a:solidFill>
                <a:latin typeface="Calibri"/>
                <a:cs typeface="Calibri"/>
              </a:rPr>
              <a:t>Suture,</a:t>
            </a:r>
            <a:r>
              <a:rPr sz="2000" i="1" spc="-60" dirty="0">
                <a:solidFill>
                  <a:srgbClr val="404040"/>
                </a:solidFill>
                <a:latin typeface="Calibri"/>
                <a:cs typeface="Calibri"/>
              </a:rPr>
              <a:t> </a:t>
            </a:r>
            <a:r>
              <a:rPr sz="2000" i="1" dirty="0">
                <a:solidFill>
                  <a:srgbClr val="404040"/>
                </a:solidFill>
                <a:latin typeface="Calibri"/>
                <a:cs typeface="Calibri"/>
              </a:rPr>
              <a:t>Needle)</a:t>
            </a:r>
            <a:r>
              <a:rPr sz="2000" dirty="0">
                <a:solidFill>
                  <a:srgbClr val="404040"/>
                </a:solidFill>
                <a:latin typeface="Calibri"/>
                <a:cs typeface="Calibri"/>
              </a:rPr>
              <a:t>.</a:t>
            </a:r>
            <a:r>
              <a:rPr sz="2000" spc="-70" dirty="0">
                <a:solidFill>
                  <a:srgbClr val="404040"/>
                </a:solidFill>
                <a:latin typeface="Calibri"/>
                <a:cs typeface="Calibri"/>
              </a:rPr>
              <a:t> </a:t>
            </a:r>
            <a:r>
              <a:rPr sz="2000" dirty="0">
                <a:solidFill>
                  <a:srgbClr val="404040"/>
                </a:solidFill>
                <a:latin typeface="Calibri"/>
                <a:cs typeface="Calibri"/>
              </a:rPr>
              <a:t>[ONLINE]</a:t>
            </a:r>
            <a:r>
              <a:rPr sz="2000" spc="-50" dirty="0">
                <a:solidFill>
                  <a:srgbClr val="404040"/>
                </a:solidFill>
                <a:latin typeface="Calibri"/>
                <a:cs typeface="Calibri"/>
              </a:rPr>
              <a:t> </a:t>
            </a:r>
            <a:r>
              <a:rPr sz="2000" spc="-10" dirty="0">
                <a:solidFill>
                  <a:srgbClr val="404040"/>
                </a:solidFill>
                <a:latin typeface="Calibri"/>
                <a:cs typeface="Calibri"/>
              </a:rPr>
              <a:t>Available</a:t>
            </a:r>
            <a:endParaRPr sz="2000">
              <a:latin typeface="Calibri"/>
              <a:cs typeface="Calibri"/>
            </a:endParaRPr>
          </a:p>
          <a:p>
            <a:pPr marL="279400">
              <a:lnSpc>
                <a:spcPts val="2280"/>
              </a:lnSpc>
            </a:pPr>
            <a:r>
              <a:rPr sz="2000" dirty="0">
                <a:solidFill>
                  <a:srgbClr val="404040"/>
                </a:solidFill>
                <a:latin typeface="Calibri"/>
                <a:cs typeface="Calibri"/>
              </a:rPr>
              <a:t>at:</a:t>
            </a:r>
            <a:r>
              <a:rPr sz="2000" spc="55" dirty="0">
                <a:solidFill>
                  <a:srgbClr val="404040"/>
                </a:solidFill>
                <a:latin typeface="Calibri"/>
                <a:cs typeface="Calibri"/>
              </a:rPr>
              <a:t> </a:t>
            </a:r>
            <a:r>
              <a:rPr sz="2000" spc="-20" dirty="0">
                <a:solidFill>
                  <a:srgbClr val="404040"/>
                </a:solidFill>
                <a:latin typeface="Calibri"/>
                <a:cs typeface="Calibri"/>
                <a:hlinkClick r:id="rId3"/>
              </a:rPr>
              <a:t>http://docnesia.com/en/instrumen-</a:t>
            </a:r>
            <a:r>
              <a:rPr sz="2000" spc="-10" dirty="0">
                <a:solidFill>
                  <a:srgbClr val="404040"/>
                </a:solidFill>
                <a:latin typeface="Calibri"/>
                <a:cs typeface="Calibri"/>
                <a:hlinkClick r:id="rId3"/>
              </a:rPr>
              <a:t>bedah-101-blade-benang-</a:t>
            </a:r>
            <a:r>
              <a:rPr sz="2000" dirty="0">
                <a:solidFill>
                  <a:srgbClr val="404040"/>
                </a:solidFill>
                <a:latin typeface="Calibri"/>
                <a:cs typeface="Calibri"/>
                <a:hlinkClick r:id="rId3"/>
              </a:rPr>
              <a:t>jarum/.</a:t>
            </a:r>
            <a:r>
              <a:rPr sz="2000" dirty="0">
                <a:solidFill>
                  <a:srgbClr val="404040"/>
                </a:solidFill>
                <a:latin typeface="Calibri"/>
                <a:cs typeface="Calibri"/>
              </a:rPr>
              <a:t> [Accessed</a:t>
            </a:r>
            <a:r>
              <a:rPr sz="2000" spc="65" dirty="0">
                <a:solidFill>
                  <a:srgbClr val="404040"/>
                </a:solidFill>
                <a:latin typeface="Calibri"/>
                <a:cs typeface="Calibri"/>
              </a:rPr>
              <a:t> </a:t>
            </a:r>
            <a:r>
              <a:rPr sz="2000" dirty="0">
                <a:solidFill>
                  <a:srgbClr val="404040"/>
                </a:solidFill>
                <a:latin typeface="Calibri"/>
                <a:cs typeface="Calibri"/>
              </a:rPr>
              <a:t>13</a:t>
            </a:r>
            <a:r>
              <a:rPr sz="2000" spc="35" dirty="0">
                <a:solidFill>
                  <a:srgbClr val="404040"/>
                </a:solidFill>
                <a:latin typeface="Calibri"/>
                <a:cs typeface="Calibri"/>
              </a:rPr>
              <a:t> </a:t>
            </a:r>
            <a:r>
              <a:rPr sz="2000" dirty="0">
                <a:solidFill>
                  <a:srgbClr val="404040"/>
                </a:solidFill>
                <a:latin typeface="Calibri"/>
                <a:cs typeface="Calibri"/>
              </a:rPr>
              <a:t>April</a:t>
            </a:r>
            <a:r>
              <a:rPr sz="2000" spc="50" dirty="0">
                <a:solidFill>
                  <a:srgbClr val="404040"/>
                </a:solidFill>
                <a:latin typeface="Calibri"/>
                <a:cs typeface="Calibri"/>
              </a:rPr>
              <a:t> </a:t>
            </a:r>
            <a:r>
              <a:rPr sz="2000" spc="-10" dirty="0">
                <a:solidFill>
                  <a:srgbClr val="404040"/>
                </a:solidFill>
                <a:latin typeface="Calibri"/>
                <a:cs typeface="Calibri"/>
              </a:rPr>
              <a:t>2019]</a:t>
            </a:r>
            <a:endParaRPr sz="2000">
              <a:latin typeface="Calibri"/>
              <a:cs typeface="Calibri"/>
            </a:endParaRPr>
          </a:p>
          <a:p>
            <a:pPr marL="278765" indent="-266065">
              <a:lnSpc>
                <a:spcPts val="2280"/>
              </a:lnSpc>
              <a:spcBef>
                <a:spcPts val="770"/>
              </a:spcBef>
              <a:buFont typeface="Arial MT"/>
              <a:buChar char="•"/>
              <a:tabLst>
                <a:tab pos="278765" algn="l"/>
              </a:tabLst>
            </a:pPr>
            <a:r>
              <a:rPr sz="2000" dirty="0">
                <a:solidFill>
                  <a:srgbClr val="404040"/>
                </a:solidFill>
                <a:latin typeface="Calibri"/>
                <a:cs typeface="Calibri"/>
              </a:rPr>
              <a:t>Basrah</a:t>
            </a:r>
            <a:r>
              <a:rPr sz="2000" spc="-40" dirty="0">
                <a:solidFill>
                  <a:srgbClr val="404040"/>
                </a:solidFill>
                <a:latin typeface="Calibri"/>
                <a:cs typeface="Calibri"/>
              </a:rPr>
              <a:t> </a:t>
            </a:r>
            <a:r>
              <a:rPr sz="2000" spc="-25" dirty="0">
                <a:solidFill>
                  <a:srgbClr val="404040"/>
                </a:solidFill>
                <a:latin typeface="Calibri"/>
                <a:cs typeface="Calibri"/>
              </a:rPr>
              <a:t>Teaching</a:t>
            </a:r>
            <a:r>
              <a:rPr sz="2000" spc="-40" dirty="0">
                <a:solidFill>
                  <a:srgbClr val="404040"/>
                </a:solidFill>
                <a:latin typeface="Calibri"/>
                <a:cs typeface="Calibri"/>
              </a:rPr>
              <a:t> </a:t>
            </a:r>
            <a:r>
              <a:rPr sz="2000" dirty="0">
                <a:solidFill>
                  <a:srgbClr val="404040"/>
                </a:solidFill>
                <a:latin typeface="Calibri"/>
                <a:cs typeface="Calibri"/>
              </a:rPr>
              <a:t>Hospital,</a:t>
            </a:r>
            <a:r>
              <a:rPr sz="2000" spc="-40" dirty="0">
                <a:solidFill>
                  <a:srgbClr val="404040"/>
                </a:solidFill>
                <a:latin typeface="Calibri"/>
                <a:cs typeface="Calibri"/>
              </a:rPr>
              <a:t> </a:t>
            </a:r>
            <a:r>
              <a:rPr sz="2000" dirty="0">
                <a:solidFill>
                  <a:srgbClr val="404040"/>
                </a:solidFill>
                <a:latin typeface="Calibri"/>
                <a:cs typeface="Calibri"/>
              </a:rPr>
              <a:t>(2013),</a:t>
            </a:r>
            <a:r>
              <a:rPr sz="2000" spc="-55" dirty="0">
                <a:solidFill>
                  <a:srgbClr val="404040"/>
                </a:solidFill>
                <a:latin typeface="Calibri"/>
                <a:cs typeface="Calibri"/>
              </a:rPr>
              <a:t> </a:t>
            </a:r>
            <a:r>
              <a:rPr sz="2000" i="1" dirty="0">
                <a:solidFill>
                  <a:srgbClr val="404040"/>
                </a:solidFill>
                <a:latin typeface="Calibri"/>
                <a:cs typeface="Calibri"/>
              </a:rPr>
              <a:t>Suture</a:t>
            </a:r>
            <a:r>
              <a:rPr sz="2000" i="1" spc="-70" dirty="0">
                <a:solidFill>
                  <a:srgbClr val="404040"/>
                </a:solidFill>
                <a:latin typeface="Calibri"/>
                <a:cs typeface="Calibri"/>
              </a:rPr>
              <a:t> </a:t>
            </a:r>
            <a:r>
              <a:rPr sz="2000" i="1" dirty="0">
                <a:solidFill>
                  <a:srgbClr val="404040"/>
                </a:solidFill>
                <a:latin typeface="Calibri"/>
                <a:cs typeface="Calibri"/>
              </a:rPr>
              <a:t>in</a:t>
            </a:r>
            <a:r>
              <a:rPr sz="2000" i="1" spc="-50" dirty="0">
                <a:solidFill>
                  <a:srgbClr val="404040"/>
                </a:solidFill>
                <a:latin typeface="Calibri"/>
                <a:cs typeface="Calibri"/>
              </a:rPr>
              <a:t> </a:t>
            </a:r>
            <a:r>
              <a:rPr sz="2000" i="1" dirty="0">
                <a:solidFill>
                  <a:srgbClr val="404040"/>
                </a:solidFill>
                <a:latin typeface="Calibri"/>
                <a:cs typeface="Calibri"/>
              </a:rPr>
              <a:t>Ophthalmic</a:t>
            </a:r>
            <a:r>
              <a:rPr sz="2000" i="1" spc="-35" dirty="0">
                <a:solidFill>
                  <a:srgbClr val="404040"/>
                </a:solidFill>
                <a:latin typeface="Calibri"/>
                <a:cs typeface="Calibri"/>
              </a:rPr>
              <a:t> </a:t>
            </a:r>
            <a:r>
              <a:rPr sz="2000" i="1" dirty="0">
                <a:solidFill>
                  <a:srgbClr val="404040"/>
                </a:solidFill>
                <a:latin typeface="Calibri"/>
                <a:cs typeface="Calibri"/>
              </a:rPr>
              <a:t>Surgery</a:t>
            </a:r>
            <a:r>
              <a:rPr sz="2000" i="1" spc="-70" dirty="0">
                <a:solidFill>
                  <a:srgbClr val="404040"/>
                </a:solidFill>
                <a:latin typeface="Calibri"/>
                <a:cs typeface="Calibri"/>
              </a:rPr>
              <a:t> </a:t>
            </a:r>
            <a:r>
              <a:rPr sz="2000" dirty="0">
                <a:solidFill>
                  <a:srgbClr val="404040"/>
                </a:solidFill>
                <a:latin typeface="Calibri"/>
                <a:cs typeface="Calibri"/>
              </a:rPr>
              <a:t>[ONLINE].</a:t>
            </a:r>
            <a:r>
              <a:rPr sz="2000" spc="-70" dirty="0">
                <a:solidFill>
                  <a:srgbClr val="404040"/>
                </a:solidFill>
                <a:latin typeface="Calibri"/>
                <a:cs typeface="Calibri"/>
              </a:rPr>
              <a:t> </a:t>
            </a:r>
            <a:r>
              <a:rPr sz="2000" spc="-10" dirty="0">
                <a:solidFill>
                  <a:srgbClr val="404040"/>
                </a:solidFill>
                <a:latin typeface="Calibri"/>
                <a:cs typeface="Calibri"/>
              </a:rPr>
              <a:t>Available</a:t>
            </a:r>
            <a:endParaRPr sz="2000">
              <a:latin typeface="Calibri"/>
              <a:cs typeface="Calibri"/>
            </a:endParaRPr>
          </a:p>
          <a:p>
            <a:pPr marL="279400">
              <a:lnSpc>
                <a:spcPts val="2280"/>
              </a:lnSpc>
            </a:pPr>
            <a:r>
              <a:rPr sz="2000" dirty="0">
                <a:solidFill>
                  <a:srgbClr val="404040"/>
                </a:solidFill>
                <a:latin typeface="Calibri"/>
                <a:cs typeface="Calibri"/>
              </a:rPr>
              <a:t>at:</a:t>
            </a:r>
            <a:r>
              <a:rPr sz="2000" spc="25" dirty="0">
                <a:solidFill>
                  <a:srgbClr val="404040"/>
                </a:solidFill>
                <a:latin typeface="Calibri"/>
                <a:cs typeface="Calibri"/>
              </a:rPr>
              <a:t> </a:t>
            </a:r>
            <a:r>
              <a:rPr sz="2000" spc="-20" dirty="0">
                <a:solidFill>
                  <a:srgbClr val="404040"/>
                </a:solidFill>
                <a:latin typeface="Calibri"/>
                <a:cs typeface="Calibri"/>
              </a:rPr>
              <a:t>https://</a:t>
            </a:r>
            <a:r>
              <a:rPr sz="2000" spc="-20" dirty="0">
                <a:solidFill>
                  <a:srgbClr val="404040"/>
                </a:solidFill>
                <a:latin typeface="Calibri"/>
                <a:cs typeface="Calibri"/>
                <a:hlinkClick r:id="rId4"/>
              </a:rPr>
              <a:t>www.slideshare.net/doctorofeye/suture-</a:t>
            </a:r>
            <a:r>
              <a:rPr sz="2000" spc="-10" dirty="0">
                <a:solidFill>
                  <a:srgbClr val="404040"/>
                </a:solidFill>
                <a:latin typeface="Calibri"/>
                <a:cs typeface="Calibri"/>
                <a:hlinkClick r:id="rId4"/>
              </a:rPr>
              <a:t>in-ophthalmic-</a:t>
            </a:r>
            <a:r>
              <a:rPr sz="2000" dirty="0">
                <a:solidFill>
                  <a:srgbClr val="404040"/>
                </a:solidFill>
                <a:latin typeface="Calibri"/>
                <a:cs typeface="Calibri"/>
                <a:hlinkClick r:id="rId4"/>
              </a:rPr>
              <a:t>surgery</a:t>
            </a:r>
            <a:r>
              <a:rPr sz="2000" spc="-5" dirty="0">
                <a:solidFill>
                  <a:srgbClr val="404040"/>
                </a:solidFill>
                <a:latin typeface="Calibri"/>
                <a:cs typeface="Calibri"/>
              </a:rPr>
              <a:t> </a:t>
            </a:r>
            <a:r>
              <a:rPr sz="2000" dirty="0">
                <a:solidFill>
                  <a:srgbClr val="404040"/>
                </a:solidFill>
                <a:latin typeface="Calibri"/>
                <a:cs typeface="Calibri"/>
              </a:rPr>
              <a:t>[Accessed</a:t>
            </a:r>
            <a:r>
              <a:rPr sz="2000" spc="25" dirty="0">
                <a:solidFill>
                  <a:srgbClr val="404040"/>
                </a:solidFill>
                <a:latin typeface="Calibri"/>
                <a:cs typeface="Calibri"/>
              </a:rPr>
              <a:t> </a:t>
            </a:r>
            <a:r>
              <a:rPr sz="2000" dirty="0">
                <a:solidFill>
                  <a:srgbClr val="404040"/>
                </a:solidFill>
                <a:latin typeface="Calibri"/>
                <a:cs typeface="Calibri"/>
              </a:rPr>
              <a:t>13</a:t>
            </a:r>
            <a:r>
              <a:rPr sz="2000" spc="5" dirty="0">
                <a:solidFill>
                  <a:srgbClr val="404040"/>
                </a:solidFill>
                <a:latin typeface="Calibri"/>
                <a:cs typeface="Calibri"/>
              </a:rPr>
              <a:t> </a:t>
            </a:r>
            <a:r>
              <a:rPr sz="2000" dirty="0">
                <a:solidFill>
                  <a:srgbClr val="404040"/>
                </a:solidFill>
                <a:latin typeface="Calibri"/>
                <a:cs typeface="Calibri"/>
              </a:rPr>
              <a:t>April</a:t>
            </a:r>
            <a:r>
              <a:rPr sz="2000" spc="25" dirty="0">
                <a:solidFill>
                  <a:srgbClr val="404040"/>
                </a:solidFill>
                <a:latin typeface="Calibri"/>
                <a:cs typeface="Calibri"/>
              </a:rPr>
              <a:t> </a:t>
            </a:r>
            <a:r>
              <a:rPr sz="2000" spc="-10" dirty="0">
                <a:solidFill>
                  <a:srgbClr val="404040"/>
                </a:solidFill>
                <a:latin typeface="Calibri"/>
                <a:cs typeface="Calibri"/>
              </a:rPr>
              <a:t>2019].</a:t>
            </a:r>
            <a:endParaRPr sz="2000">
              <a:latin typeface="Calibri"/>
              <a:cs typeface="Calibri"/>
            </a:endParaRPr>
          </a:p>
          <a:p>
            <a:pPr marL="278765" indent="-266065">
              <a:lnSpc>
                <a:spcPts val="2280"/>
              </a:lnSpc>
              <a:spcBef>
                <a:spcPts val="760"/>
              </a:spcBef>
              <a:buFont typeface="Arial MT"/>
              <a:buChar char="•"/>
              <a:tabLst>
                <a:tab pos="278765" algn="l"/>
              </a:tabLst>
            </a:pPr>
            <a:r>
              <a:rPr sz="2000" dirty="0">
                <a:solidFill>
                  <a:srgbClr val="404040"/>
                </a:solidFill>
                <a:latin typeface="Calibri"/>
                <a:cs typeface="Calibri"/>
              </a:rPr>
              <a:t>Chirmax,</a:t>
            </a:r>
            <a:r>
              <a:rPr sz="2000" spc="-40" dirty="0">
                <a:solidFill>
                  <a:srgbClr val="404040"/>
                </a:solidFill>
                <a:latin typeface="Calibri"/>
                <a:cs typeface="Calibri"/>
              </a:rPr>
              <a:t> </a:t>
            </a:r>
            <a:r>
              <a:rPr sz="2000" dirty="0">
                <a:solidFill>
                  <a:srgbClr val="404040"/>
                </a:solidFill>
                <a:latin typeface="Calibri"/>
                <a:cs typeface="Calibri"/>
              </a:rPr>
              <a:t>(2019),</a:t>
            </a:r>
            <a:r>
              <a:rPr sz="2000" spc="-60" dirty="0">
                <a:solidFill>
                  <a:srgbClr val="404040"/>
                </a:solidFill>
                <a:latin typeface="Calibri"/>
                <a:cs typeface="Calibri"/>
              </a:rPr>
              <a:t> </a:t>
            </a:r>
            <a:r>
              <a:rPr sz="2000" i="1" dirty="0">
                <a:solidFill>
                  <a:srgbClr val="404040"/>
                </a:solidFill>
                <a:latin typeface="Calibri"/>
                <a:cs typeface="Calibri"/>
              </a:rPr>
              <a:t>Labels</a:t>
            </a:r>
            <a:r>
              <a:rPr sz="2000" i="1" spc="-75" dirty="0">
                <a:solidFill>
                  <a:srgbClr val="404040"/>
                </a:solidFill>
                <a:latin typeface="Calibri"/>
                <a:cs typeface="Calibri"/>
              </a:rPr>
              <a:t> </a:t>
            </a:r>
            <a:r>
              <a:rPr sz="2000" i="1" dirty="0">
                <a:solidFill>
                  <a:srgbClr val="404040"/>
                </a:solidFill>
                <a:latin typeface="Calibri"/>
                <a:cs typeface="Calibri"/>
              </a:rPr>
              <a:t>Description</a:t>
            </a:r>
            <a:r>
              <a:rPr sz="2000" i="1" spc="-50" dirty="0">
                <a:solidFill>
                  <a:srgbClr val="404040"/>
                </a:solidFill>
                <a:latin typeface="Calibri"/>
                <a:cs typeface="Calibri"/>
              </a:rPr>
              <a:t> </a:t>
            </a:r>
            <a:r>
              <a:rPr sz="2000" dirty="0">
                <a:solidFill>
                  <a:srgbClr val="404040"/>
                </a:solidFill>
                <a:latin typeface="Calibri"/>
                <a:cs typeface="Calibri"/>
              </a:rPr>
              <a:t>[ONLINE].</a:t>
            </a:r>
            <a:r>
              <a:rPr sz="2000" spc="-90" dirty="0">
                <a:solidFill>
                  <a:srgbClr val="404040"/>
                </a:solidFill>
                <a:latin typeface="Calibri"/>
                <a:cs typeface="Calibri"/>
              </a:rPr>
              <a:t> </a:t>
            </a:r>
            <a:r>
              <a:rPr sz="2000" spc="-10" dirty="0">
                <a:solidFill>
                  <a:srgbClr val="404040"/>
                </a:solidFill>
                <a:latin typeface="Calibri"/>
                <a:cs typeface="Calibri"/>
              </a:rPr>
              <a:t>Available</a:t>
            </a:r>
            <a:endParaRPr sz="2000">
              <a:latin typeface="Calibri"/>
              <a:cs typeface="Calibri"/>
            </a:endParaRPr>
          </a:p>
          <a:p>
            <a:pPr marL="279400">
              <a:lnSpc>
                <a:spcPts val="2280"/>
              </a:lnSpc>
            </a:pPr>
            <a:r>
              <a:rPr sz="2000" dirty="0">
                <a:solidFill>
                  <a:srgbClr val="404040"/>
                </a:solidFill>
                <a:latin typeface="Calibri"/>
                <a:cs typeface="Calibri"/>
              </a:rPr>
              <a:t>at:</a:t>
            </a:r>
            <a:r>
              <a:rPr sz="2000" spc="70" dirty="0">
                <a:solidFill>
                  <a:srgbClr val="404040"/>
                </a:solidFill>
                <a:latin typeface="Calibri"/>
                <a:cs typeface="Calibri"/>
              </a:rPr>
              <a:t> </a:t>
            </a:r>
            <a:r>
              <a:rPr sz="2000" spc="-20" dirty="0">
                <a:solidFill>
                  <a:srgbClr val="404040"/>
                </a:solidFill>
                <a:latin typeface="Calibri"/>
                <a:cs typeface="Calibri"/>
              </a:rPr>
              <a:t>https://</a:t>
            </a:r>
            <a:r>
              <a:rPr sz="2000" spc="-20" dirty="0">
                <a:solidFill>
                  <a:srgbClr val="404040"/>
                </a:solidFill>
                <a:latin typeface="Calibri"/>
                <a:cs typeface="Calibri"/>
                <a:hlinkClick r:id="rId5"/>
              </a:rPr>
              <a:t>www.chirmax.cz/chirmax_multi/index.php?stranka_id=86&amp;jazyk=3j</a:t>
            </a:r>
            <a:r>
              <a:rPr sz="2000" spc="35" dirty="0">
                <a:solidFill>
                  <a:srgbClr val="404040"/>
                </a:solidFill>
                <a:latin typeface="Calibri"/>
                <a:cs typeface="Calibri"/>
              </a:rPr>
              <a:t> </a:t>
            </a:r>
            <a:r>
              <a:rPr sz="2000" dirty="0">
                <a:solidFill>
                  <a:srgbClr val="404040"/>
                </a:solidFill>
                <a:latin typeface="Calibri"/>
                <a:cs typeface="Calibri"/>
              </a:rPr>
              <a:t>[Accessed</a:t>
            </a:r>
            <a:r>
              <a:rPr sz="2000" spc="85" dirty="0">
                <a:solidFill>
                  <a:srgbClr val="404040"/>
                </a:solidFill>
                <a:latin typeface="Calibri"/>
                <a:cs typeface="Calibri"/>
              </a:rPr>
              <a:t> </a:t>
            </a:r>
            <a:r>
              <a:rPr sz="2000" dirty="0">
                <a:solidFill>
                  <a:srgbClr val="404040"/>
                </a:solidFill>
                <a:latin typeface="Calibri"/>
                <a:cs typeface="Calibri"/>
              </a:rPr>
              <a:t>13</a:t>
            </a:r>
            <a:r>
              <a:rPr sz="2000" spc="55" dirty="0">
                <a:solidFill>
                  <a:srgbClr val="404040"/>
                </a:solidFill>
                <a:latin typeface="Calibri"/>
                <a:cs typeface="Calibri"/>
              </a:rPr>
              <a:t> </a:t>
            </a:r>
            <a:r>
              <a:rPr sz="2000" dirty="0">
                <a:solidFill>
                  <a:srgbClr val="404040"/>
                </a:solidFill>
                <a:latin typeface="Calibri"/>
                <a:cs typeface="Calibri"/>
              </a:rPr>
              <a:t>April</a:t>
            </a:r>
            <a:r>
              <a:rPr sz="2000" spc="80" dirty="0">
                <a:solidFill>
                  <a:srgbClr val="404040"/>
                </a:solidFill>
                <a:latin typeface="Calibri"/>
                <a:cs typeface="Calibri"/>
              </a:rPr>
              <a:t> </a:t>
            </a:r>
            <a:r>
              <a:rPr sz="2000" spc="-10" dirty="0">
                <a:solidFill>
                  <a:srgbClr val="404040"/>
                </a:solidFill>
                <a:latin typeface="Calibri"/>
                <a:cs typeface="Calibri"/>
              </a:rPr>
              <a:t>2019].</a:t>
            </a:r>
            <a:endParaRPr sz="2000">
              <a:latin typeface="Calibri"/>
              <a:cs typeface="Calibri"/>
            </a:endParaRPr>
          </a:p>
          <a:p>
            <a:pPr marL="279400" marR="171450" indent="-266700">
              <a:lnSpc>
                <a:spcPts val="2160"/>
              </a:lnSpc>
              <a:spcBef>
                <a:spcPts val="1025"/>
              </a:spcBef>
              <a:buFont typeface="Arial MT"/>
              <a:buChar char="•"/>
              <a:tabLst>
                <a:tab pos="279400" algn="l"/>
              </a:tabLst>
            </a:pPr>
            <a:r>
              <a:rPr sz="2000" dirty="0">
                <a:solidFill>
                  <a:srgbClr val="404040"/>
                </a:solidFill>
                <a:latin typeface="Calibri"/>
                <a:cs typeface="Calibri"/>
              </a:rPr>
              <a:t>Quizlet,</a:t>
            </a:r>
            <a:r>
              <a:rPr sz="2000" spc="-10" dirty="0">
                <a:solidFill>
                  <a:srgbClr val="404040"/>
                </a:solidFill>
                <a:latin typeface="Calibri"/>
                <a:cs typeface="Calibri"/>
              </a:rPr>
              <a:t> </a:t>
            </a:r>
            <a:r>
              <a:rPr sz="2000" dirty="0">
                <a:solidFill>
                  <a:srgbClr val="404040"/>
                </a:solidFill>
                <a:latin typeface="Calibri"/>
                <a:cs typeface="Calibri"/>
              </a:rPr>
              <a:t>(2019),</a:t>
            </a:r>
            <a:r>
              <a:rPr sz="2000" spc="-55" dirty="0">
                <a:solidFill>
                  <a:srgbClr val="404040"/>
                </a:solidFill>
                <a:latin typeface="Calibri"/>
                <a:cs typeface="Calibri"/>
              </a:rPr>
              <a:t> </a:t>
            </a:r>
            <a:r>
              <a:rPr sz="2000" i="1" spc="-10" dirty="0">
                <a:solidFill>
                  <a:srgbClr val="404040"/>
                </a:solidFill>
                <a:latin typeface="Calibri"/>
                <a:cs typeface="Calibri"/>
              </a:rPr>
              <a:t>Sutures-</a:t>
            </a:r>
            <a:r>
              <a:rPr sz="2000" i="1" dirty="0">
                <a:solidFill>
                  <a:srgbClr val="404040"/>
                </a:solidFill>
                <a:latin typeface="Calibri"/>
                <a:cs typeface="Calibri"/>
              </a:rPr>
              <a:t>Surgical</a:t>
            </a:r>
            <a:r>
              <a:rPr sz="2000" i="1" spc="-60" dirty="0">
                <a:solidFill>
                  <a:srgbClr val="404040"/>
                </a:solidFill>
                <a:latin typeface="Calibri"/>
                <a:cs typeface="Calibri"/>
              </a:rPr>
              <a:t> </a:t>
            </a:r>
            <a:r>
              <a:rPr sz="2000" i="1" dirty="0">
                <a:solidFill>
                  <a:srgbClr val="404040"/>
                </a:solidFill>
                <a:latin typeface="Calibri"/>
                <a:cs typeface="Calibri"/>
              </a:rPr>
              <a:t>Needle</a:t>
            </a:r>
            <a:r>
              <a:rPr sz="2000" i="1" spc="-55" dirty="0">
                <a:solidFill>
                  <a:srgbClr val="404040"/>
                </a:solidFill>
                <a:latin typeface="Calibri"/>
                <a:cs typeface="Calibri"/>
              </a:rPr>
              <a:t> </a:t>
            </a:r>
            <a:r>
              <a:rPr sz="2000" dirty="0">
                <a:solidFill>
                  <a:srgbClr val="404040"/>
                </a:solidFill>
                <a:latin typeface="Calibri"/>
                <a:cs typeface="Calibri"/>
              </a:rPr>
              <a:t>[ONLINE].</a:t>
            </a:r>
            <a:r>
              <a:rPr sz="2000" spc="-55" dirty="0">
                <a:solidFill>
                  <a:srgbClr val="404040"/>
                </a:solidFill>
                <a:latin typeface="Calibri"/>
                <a:cs typeface="Calibri"/>
              </a:rPr>
              <a:t> </a:t>
            </a:r>
            <a:r>
              <a:rPr sz="2000" spc="-10" dirty="0">
                <a:solidFill>
                  <a:srgbClr val="404040"/>
                </a:solidFill>
                <a:latin typeface="Calibri"/>
                <a:cs typeface="Calibri"/>
              </a:rPr>
              <a:t>Available</a:t>
            </a:r>
            <a:r>
              <a:rPr sz="2000" spc="-25" dirty="0">
                <a:solidFill>
                  <a:srgbClr val="404040"/>
                </a:solidFill>
                <a:latin typeface="Calibri"/>
                <a:cs typeface="Calibri"/>
              </a:rPr>
              <a:t> </a:t>
            </a:r>
            <a:r>
              <a:rPr sz="2000" dirty="0">
                <a:solidFill>
                  <a:srgbClr val="404040"/>
                </a:solidFill>
                <a:latin typeface="Calibri"/>
                <a:cs typeface="Calibri"/>
              </a:rPr>
              <a:t>at:</a:t>
            </a:r>
            <a:r>
              <a:rPr sz="2000" spc="-10" dirty="0">
                <a:solidFill>
                  <a:srgbClr val="404040"/>
                </a:solidFill>
                <a:latin typeface="Calibri"/>
                <a:cs typeface="Calibri"/>
              </a:rPr>
              <a:t> https://quizlet.com/169812539/sutures- </a:t>
            </a:r>
            <a:r>
              <a:rPr sz="2000" spc="-20" dirty="0">
                <a:solidFill>
                  <a:srgbClr val="404040"/>
                </a:solidFill>
                <a:latin typeface="Calibri"/>
                <a:cs typeface="Calibri"/>
              </a:rPr>
              <a:t>surgical-needle-</a:t>
            </a:r>
            <a:r>
              <a:rPr sz="2000" spc="-10" dirty="0">
                <a:solidFill>
                  <a:srgbClr val="404040"/>
                </a:solidFill>
                <a:latin typeface="Calibri"/>
                <a:cs typeface="Calibri"/>
              </a:rPr>
              <a:t>flash-</a:t>
            </a:r>
            <a:r>
              <a:rPr sz="2000" dirty="0">
                <a:solidFill>
                  <a:srgbClr val="404040"/>
                </a:solidFill>
                <a:latin typeface="Calibri"/>
                <a:cs typeface="Calibri"/>
              </a:rPr>
              <a:t>cards/</a:t>
            </a:r>
            <a:r>
              <a:rPr sz="2000" spc="5" dirty="0">
                <a:solidFill>
                  <a:srgbClr val="404040"/>
                </a:solidFill>
                <a:latin typeface="Calibri"/>
                <a:cs typeface="Calibri"/>
              </a:rPr>
              <a:t> </a:t>
            </a:r>
            <a:r>
              <a:rPr sz="2000" dirty="0">
                <a:solidFill>
                  <a:srgbClr val="404040"/>
                </a:solidFill>
                <a:latin typeface="Calibri"/>
                <a:cs typeface="Calibri"/>
              </a:rPr>
              <a:t>[Accessed</a:t>
            </a:r>
            <a:r>
              <a:rPr sz="2000" spc="-10" dirty="0">
                <a:solidFill>
                  <a:srgbClr val="404040"/>
                </a:solidFill>
                <a:latin typeface="Calibri"/>
                <a:cs typeface="Calibri"/>
              </a:rPr>
              <a:t> </a:t>
            </a:r>
            <a:r>
              <a:rPr sz="2000" dirty="0">
                <a:solidFill>
                  <a:srgbClr val="404040"/>
                </a:solidFill>
                <a:latin typeface="Calibri"/>
                <a:cs typeface="Calibri"/>
              </a:rPr>
              <a:t>13</a:t>
            </a:r>
            <a:r>
              <a:rPr sz="2000" spc="-25" dirty="0">
                <a:solidFill>
                  <a:srgbClr val="404040"/>
                </a:solidFill>
                <a:latin typeface="Calibri"/>
                <a:cs typeface="Calibri"/>
              </a:rPr>
              <a:t> </a:t>
            </a:r>
            <a:r>
              <a:rPr sz="2000" dirty="0">
                <a:solidFill>
                  <a:srgbClr val="404040"/>
                </a:solidFill>
                <a:latin typeface="Calibri"/>
                <a:cs typeface="Calibri"/>
              </a:rPr>
              <a:t>April</a:t>
            </a:r>
            <a:r>
              <a:rPr sz="2000" spc="-10" dirty="0">
                <a:solidFill>
                  <a:srgbClr val="404040"/>
                </a:solidFill>
                <a:latin typeface="Calibri"/>
                <a:cs typeface="Calibri"/>
              </a:rPr>
              <a:t> 2019].</a:t>
            </a:r>
            <a:endParaRPr sz="2000">
              <a:latin typeface="Calibri"/>
              <a:cs typeface="Calibri"/>
            </a:endParaRPr>
          </a:p>
          <a:p>
            <a:pPr marL="279400" marR="1720850" indent="-266700">
              <a:lnSpc>
                <a:spcPts val="2160"/>
              </a:lnSpc>
              <a:spcBef>
                <a:spcPts val="1010"/>
              </a:spcBef>
              <a:buFont typeface="Arial MT"/>
              <a:buChar char="•"/>
              <a:tabLst>
                <a:tab pos="279400" algn="l"/>
              </a:tabLst>
            </a:pPr>
            <a:r>
              <a:rPr sz="2000" dirty="0">
                <a:solidFill>
                  <a:srgbClr val="404040"/>
                </a:solidFill>
                <a:latin typeface="Calibri"/>
                <a:cs typeface="Calibri"/>
              </a:rPr>
              <a:t>Canadiem,</a:t>
            </a:r>
            <a:r>
              <a:rPr sz="2000" spc="-20" dirty="0">
                <a:solidFill>
                  <a:srgbClr val="404040"/>
                </a:solidFill>
                <a:latin typeface="Calibri"/>
                <a:cs typeface="Calibri"/>
              </a:rPr>
              <a:t> </a:t>
            </a:r>
            <a:r>
              <a:rPr sz="2000" dirty="0">
                <a:solidFill>
                  <a:srgbClr val="404040"/>
                </a:solidFill>
                <a:latin typeface="Calibri"/>
                <a:cs typeface="Calibri"/>
              </a:rPr>
              <a:t>(2015),</a:t>
            </a:r>
            <a:r>
              <a:rPr sz="2000" spc="-40" dirty="0">
                <a:solidFill>
                  <a:srgbClr val="404040"/>
                </a:solidFill>
                <a:latin typeface="Calibri"/>
                <a:cs typeface="Calibri"/>
              </a:rPr>
              <a:t> </a:t>
            </a:r>
            <a:r>
              <a:rPr sz="2000" i="1" dirty="0">
                <a:solidFill>
                  <a:srgbClr val="404040"/>
                </a:solidFill>
                <a:latin typeface="Calibri"/>
                <a:cs typeface="Calibri"/>
              </a:rPr>
              <a:t>Nice</a:t>
            </a:r>
            <a:r>
              <a:rPr sz="2000" i="1" spc="-20" dirty="0">
                <a:solidFill>
                  <a:srgbClr val="404040"/>
                </a:solidFill>
                <a:latin typeface="Calibri"/>
                <a:cs typeface="Calibri"/>
              </a:rPr>
              <a:t> </a:t>
            </a:r>
            <a:r>
              <a:rPr sz="2000" i="1" dirty="0">
                <a:solidFill>
                  <a:srgbClr val="404040"/>
                </a:solidFill>
                <a:latin typeface="Calibri"/>
                <a:cs typeface="Calibri"/>
              </a:rPr>
              <a:t>threads:</a:t>
            </a:r>
            <a:r>
              <a:rPr sz="2000" i="1" spc="-40" dirty="0">
                <a:solidFill>
                  <a:srgbClr val="404040"/>
                </a:solidFill>
                <a:latin typeface="Calibri"/>
                <a:cs typeface="Calibri"/>
              </a:rPr>
              <a:t> </a:t>
            </a:r>
            <a:r>
              <a:rPr sz="2000" i="1" dirty="0">
                <a:solidFill>
                  <a:srgbClr val="404040"/>
                </a:solidFill>
                <a:latin typeface="Calibri"/>
                <a:cs typeface="Calibri"/>
              </a:rPr>
              <a:t>a</a:t>
            </a:r>
            <a:r>
              <a:rPr sz="2000" i="1" spc="-30" dirty="0">
                <a:solidFill>
                  <a:srgbClr val="404040"/>
                </a:solidFill>
                <a:latin typeface="Calibri"/>
                <a:cs typeface="Calibri"/>
              </a:rPr>
              <a:t> </a:t>
            </a:r>
            <a:r>
              <a:rPr sz="2000" i="1" dirty="0">
                <a:solidFill>
                  <a:srgbClr val="404040"/>
                </a:solidFill>
                <a:latin typeface="Calibri"/>
                <a:cs typeface="Calibri"/>
              </a:rPr>
              <a:t>guide</a:t>
            </a:r>
            <a:r>
              <a:rPr sz="2000" i="1" spc="-35" dirty="0">
                <a:solidFill>
                  <a:srgbClr val="404040"/>
                </a:solidFill>
                <a:latin typeface="Calibri"/>
                <a:cs typeface="Calibri"/>
              </a:rPr>
              <a:t> </a:t>
            </a:r>
            <a:r>
              <a:rPr sz="2000" i="1" dirty="0">
                <a:solidFill>
                  <a:srgbClr val="404040"/>
                </a:solidFill>
                <a:latin typeface="Calibri"/>
                <a:cs typeface="Calibri"/>
              </a:rPr>
              <a:t>to</a:t>
            </a:r>
            <a:r>
              <a:rPr sz="2000" i="1" spc="-15" dirty="0">
                <a:solidFill>
                  <a:srgbClr val="404040"/>
                </a:solidFill>
                <a:latin typeface="Calibri"/>
                <a:cs typeface="Calibri"/>
              </a:rPr>
              <a:t> </a:t>
            </a:r>
            <a:r>
              <a:rPr sz="2000" i="1" dirty="0">
                <a:solidFill>
                  <a:srgbClr val="404040"/>
                </a:solidFill>
                <a:latin typeface="Calibri"/>
                <a:cs typeface="Calibri"/>
              </a:rPr>
              <a:t>suture</a:t>
            </a:r>
            <a:r>
              <a:rPr sz="2000" i="1" spc="-50" dirty="0">
                <a:solidFill>
                  <a:srgbClr val="404040"/>
                </a:solidFill>
                <a:latin typeface="Calibri"/>
                <a:cs typeface="Calibri"/>
              </a:rPr>
              <a:t> </a:t>
            </a:r>
            <a:r>
              <a:rPr sz="2000" i="1" dirty="0">
                <a:solidFill>
                  <a:srgbClr val="404040"/>
                </a:solidFill>
                <a:latin typeface="Calibri"/>
                <a:cs typeface="Calibri"/>
              </a:rPr>
              <a:t>choice</a:t>
            </a:r>
            <a:r>
              <a:rPr sz="2000" i="1" spc="-20" dirty="0">
                <a:solidFill>
                  <a:srgbClr val="404040"/>
                </a:solidFill>
                <a:latin typeface="Calibri"/>
                <a:cs typeface="Calibri"/>
              </a:rPr>
              <a:t> </a:t>
            </a:r>
            <a:r>
              <a:rPr sz="2000" i="1" dirty="0">
                <a:solidFill>
                  <a:srgbClr val="404040"/>
                </a:solidFill>
                <a:latin typeface="Calibri"/>
                <a:cs typeface="Calibri"/>
              </a:rPr>
              <a:t>in</a:t>
            </a:r>
            <a:r>
              <a:rPr sz="2000" i="1" spc="-25" dirty="0">
                <a:solidFill>
                  <a:srgbClr val="404040"/>
                </a:solidFill>
                <a:latin typeface="Calibri"/>
                <a:cs typeface="Calibri"/>
              </a:rPr>
              <a:t> </a:t>
            </a:r>
            <a:r>
              <a:rPr sz="2000" i="1" dirty="0">
                <a:solidFill>
                  <a:srgbClr val="404040"/>
                </a:solidFill>
                <a:latin typeface="Calibri"/>
                <a:cs typeface="Calibri"/>
              </a:rPr>
              <a:t>the</a:t>
            </a:r>
            <a:r>
              <a:rPr sz="2000" i="1" spc="-15" dirty="0">
                <a:solidFill>
                  <a:srgbClr val="404040"/>
                </a:solidFill>
                <a:latin typeface="Calibri"/>
                <a:cs typeface="Calibri"/>
              </a:rPr>
              <a:t> </a:t>
            </a:r>
            <a:r>
              <a:rPr sz="2000" i="1" dirty="0">
                <a:solidFill>
                  <a:srgbClr val="404040"/>
                </a:solidFill>
                <a:latin typeface="Calibri"/>
                <a:cs typeface="Calibri"/>
              </a:rPr>
              <a:t>ED</a:t>
            </a:r>
            <a:r>
              <a:rPr sz="2000" i="1" spc="-45" dirty="0">
                <a:solidFill>
                  <a:srgbClr val="404040"/>
                </a:solidFill>
                <a:latin typeface="Calibri"/>
                <a:cs typeface="Calibri"/>
              </a:rPr>
              <a:t> </a:t>
            </a:r>
            <a:r>
              <a:rPr sz="2000" dirty="0">
                <a:solidFill>
                  <a:srgbClr val="404040"/>
                </a:solidFill>
                <a:latin typeface="Calibri"/>
                <a:cs typeface="Calibri"/>
              </a:rPr>
              <a:t>[ONLINE].</a:t>
            </a:r>
            <a:r>
              <a:rPr sz="2000" spc="-65" dirty="0">
                <a:solidFill>
                  <a:srgbClr val="404040"/>
                </a:solidFill>
                <a:latin typeface="Calibri"/>
                <a:cs typeface="Calibri"/>
              </a:rPr>
              <a:t> </a:t>
            </a:r>
            <a:r>
              <a:rPr sz="2000" spc="-10" dirty="0">
                <a:solidFill>
                  <a:srgbClr val="404040"/>
                </a:solidFill>
                <a:latin typeface="Calibri"/>
                <a:cs typeface="Calibri"/>
              </a:rPr>
              <a:t>Available</a:t>
            </a:r>
            <a:r>
              <a:rPr sz="2000" spc="500" dirty="0">
                <a:solidFill>
                  <a:srgbClr val="404040"/>
                </a:solidFill>
                <a:latin typeface="Calibri"/>
                <a:cs typeface="Calibri"/>
              </a:rPr>
              <a:t>  </a:t>
            </a:r>
            <a:r>
              <a:rPr sz="2000" dirty="0">
                <a:solidFill>
                  <a:srgbClr val="404040"/>
                </a:solidFill>
                <a:latin typeface="Calibri"/>
                <a:cs typeface="Calibri"/>
              </a:rPr>
              <a:t>at: </a:t>
            </a:r>
            <a:r>
              <a:rPr sz="2000" spc="-10" dirty="0">
                <a:solidFill>
                  <a:srgbClr val="404040"/>
                </a:solidFill>
                <a:latin typeface="Calibri"/>
                <a:cs typeface="Calibri"/>
              </a:rPr>
              <a:t>https://canadiem.org/nice-</a:t>
            </a:r>
            <a:r>
              <a:rPr sz="2000" spc="-20" dirty="0">
                <a:solidFill>
                  <a:srgbClr val="404040"/>
                </a:solidFill>
                <a:latin typeface="Calibri"/>
                <a:cs typeface="Calibri"/>
              </a:rPr>
              <a:t>threads-</a:t>
            </a:r>
            <a:r>
              <a:rPr sz="2000" spc="-10" dirty="0">
                <a:solidFill>
                  <a:srgbClr val="404040"/>
                </a:solidFill>
                <a:latin typeface="Calibri"/>
                <a:cs typeface="Calibri"/>
              </a:rPr>
              <a:t>guide-</a:t>
            </a:r>
            <a:r>
              <a:rPr sz="2000" spc="-20" dirty="0">
                <a:solidFill>
                  <a:srgbClr val="404040"/>
                </a:solidFill>
                <a:latin typeface="Calibri"/>
                <a:cs typeface="Calibri"/>
              </a:rPr>
              <a:t>suture-</a:t>
            </a:r>
            <a:r>
              <a:rPr sz="2000" spc="-10" dirty="0">
                <a:solidFill>
                  <a:srgbClr val="404040"/>
                </a:solidFill>
                <a:latin typeface="Calibri"/>
                <a:cs typeface="Calibri"/>
              </a:rPr>
              <a:t>choice-</a:t>
            </a:r>
            <a:r>
              <a:rPr sz="2000" dirty="0">
                <a:solidFill>
                  <a:srgbClr val="404040"/>
                </a:solidFill>
                <a:latin typeface="Calibri"/>
                <a:cs typeface="Calibri"/>
              </a:rPr>
              <a:t>ed/</a:t>
            </a:r>
            <a:r>
              <a:rPr sz="2000" spc="-40" dirty="0">
                <a:solidFill>
                  <a:srgbClr val="404040"/>
                </a:solidFill>
                <a:latin typeface="Calibri"/>
                <a:cs typeface="Calibri"/>
              </a:rPr>
              <a:t> </a:t>
            </a:r>
            <a:r>
              <a:rPr sz="2000" dirty="0">
                <a:solidFill>
                  <a:srgbClr val="404040"/>
                </a:solidFill>
                <a:latin typeface="Calibri"/>
                <a:cs typeface="Calibri"/>
              </a:rPr>
              <a:t>[Accessed</a:t>
            </a:r>
            <a:r>
              <a:rPr sz="2000" spc="10" dirty="0">
                <a:solidFill>
                  <a:srgbClr val="404040"/>
                </a:solidFill>
                <a:latin typeface="Calibri"/>
                <a:cs typeface="Calibri"/>
              </a:rPr>
              <a:t> </a:t>
            </a:r>
            <a:r>
              <a:rPr sz="2000" dirty="0">
                <a:solidFill>
                  <a:srgbClr val="404040"/>
                </a:solidFill>
                <a:latin typeface="Calibri"/>
                <a:cs typeface="Calibri"/>
              </a:rPr>
              <a:t>13</a:t>
            </a:r>
            <a:r>
              <a:rPr sz="2000" spc="-20" dirty="0">
                <a:solidFill>
                  <a:srgbClr val="404040"/>
                </a:solidFill>
                <a:latin typeface="Calibri"/>
                <a:cs typeface="Calibri"/>
              </a:rPr>
              <a:t> </a:t>
            </a:r>
            <a:r>
              <a:rPr sz="2000" dirty="0">
                <a:solidFill>
                  <a:srgbClr val="404040"/>
                </a:solidFill>
                <a:latin typeface="Calibri"/>
                <a:cs typeface="Calibri"/>
              </a:rPr>
              <a:t>April </a:t>
            </a:r>
            <a:r>
              <a:rPr sz="2000" spc="-10" dirty="0">
                <a:solidFill>
                  <a:srgbClr val="404040"/>
                </a:solidFill>
                <a:latin typeface="Calibri"/>
                <a:cs typeface="Calibri"/>
              </a:rPr>
              <a:t>2019].</a:t>
            </a:r>
            <a:endParaRPr sz="2000">
              <a:latin typeface="Calibri"/>
              <a:cs typeface="Calibri"/>
            </a:endParaRPr>
          </a:p>
          <a:p>
            <a:pPr marL="276860" marR="5080" indent="-264160" algn="just">
              <a:lnSpc>
                <a:spcPts val="2160"/>
              </a:lnSpc>
              <a:spcBef>
                <a:spcPts val="994"/>
              </a:spcBef>
              <a:buFont typeface="Arial MT"/>
              <a:buChar char="•"/>
              <a:tabLst>
                <a:tab pos="279400" algn="l"/>
              </a:tabLst>
            </a:pPr>
            <a:r>
              <a:rPr sz="2000" spc="-10" dirty="0">
                <a:solidFill>
                  <a:srgbClr val="404040"/>
                </a:solidFill>
                <a:latin typeface="Calibri"/>
                <a:cs typeface="Calibri"/>
              </a:rPr>
              <a:t>Laboratory</a:t>
            </a:r>
            <a:r>
              <a:rPr sz="2000" spc="-30" dirty="0">
                <a:solidFill>
                  <a:srgbClr val="404040"/>
                </a:solidFill>
                <a:latin typeface="Calibri"/>
                <a:cs typeface="Calibri"/>
              </a:rPr>
              <a:t> </a:t>
            </a:r>
            <a:r>
              <a:rPr sz="2000" dirty="0">
                <a:solidFill>
                  <a:srgbClr val="404040"/>
                </a:solidFill>
                <a:latin typeface="Calibri"/>
                <a:cs typeface="Calibri"/>
              </a:rPr>
              <a:t>Equipment.</a:t>
            </a:r>
            <a:r>
              <a:rPr sz="2000" spc="-35" dirty="0">
                <a:solidFill>
                  <a:srgbClr val="404040"/>
                </a:solidFill>
                <a:latin typeface="Calibri"/>
                <a:cs typeface="Calibri"/>
              </a:rPr>
              <a:t> </a:t>
            </a:r>
            <a:r>
              <a:rPr sz="2000" dirty="0">
                <a:solidFill>
                  <a:srgbClr val="404040"/>
                </a:solidFill>
                <a:latin typeface="Calibri"/>
                <a:cs typeface="Calibri"/>
              </a:rPr>
              <a:t>2019.</a:t>
            </a:r>
            <a:r>
              <a:rPr sz="2000" spc="-40" dirty="0">
                <a:solidFill>
                  <a:srgbClr val="404040"/>
                </a:solidFill>
                <a:latin typeface="Calibri"/>
                <a:cs typeface="Calibri"/>
              </a:rPr>
              <a:t> </a:t>
            </a:r>
            <a:r>
              <a:rPr sz="2000" i="1" spc="-10" dirty="0">
                <a:solidFill>
                  <a:srgbClr val="404040"/>
                </a:solidFill>
                <a:latin typeface="Calibri"/>
                <a:cs typeface="Calibri"/>
              </a:rPr>
              <a:t>Understanding</a:t>
            </a:r>
            <a:r>
              <a:rPr sz="2000" i="1" spc="-60" dirty="0">
                <a:solidFill>
                  <a:srgbClr val="404040"/>
                </a:solidFill>
                <a:latin typeface="Calibri"/>
                <a:cs typeface="Calibri"/>
              </a:rPr>
              <a:t> </a:t>
            </a:r>
            <a:r>
              <a:rPr sz="2000" i="1" dirty="0">
                <a:solidFill>
                  <a:srgbClr val="404040"/>
                </a:solidFill>
                <a:latin typeface="Calibri"/>
                <a:cs typeface="Calibri"/>
              </a:rPr>
              <a:t>and</a:t>
            </a:r>
            <a:r>
              <a:rPr sz="2000" i="1" spc="-30" dirty="0">
                <a:solidFill>
                  <a:srgbClr val="404040"/>
                </a:solidFill>
                <a:latin typeface="Calibri"/>
                <a:cs typeface="Calibri"/>
              </a:rPr>
              <a:t> </a:t>
            </a:r>
            <a:r>
              <a:rPr sz="2000" i="1" dirty="0">
                <a:solidFill>
                  <a:srgbClr val="404040"/>
                </a:solidFill>
                <a:latin typeface="Calibri"/>
                <a:cs typeface="Calibri"/>
              </a:rPr>
              <a:t>Selecting</a:t>
            </a:r>
            <a:r>
              <a:rPr sz="2000" i="1" spc="-35" dirty="0">
                <a:solidFill>
                  <a:srgbClr val="404040"/>
                </a:solidFill>
                <a:latin typeface="Calibri"/>
                <a:cs typeface="Calibri"/>
              </a:rPr>
              <a:t> </a:t>
            </a:r>
            <a:r>
              <a:rPr sz="2000" i="1" dirty="0">
                <a:solidFill>
                  <a:srgbClr val="404040"/>
                </a:solidFill>
                <a:latin typeface="Calibri"/>
                <a:cs typeface="Calibri"/>
              </a:rPr>
              <a:t>Surgical</a:t>
            </a:r>
            <a:r>
              <a:rPr sz="2000" i="1" spc="-25" dirty="0">
                <a:solidFill>
                  <a:srgbClr val="404040"/>
                </a:solidFill>
                <a:latin typeface="Calibri"/>
                <a:cs typeface="Calibri"/>
              </a:rPr>
              <a:t> </a:t>
            </a:r>
            <a:r>
              <a:rPr sz="2000" i="1" dirty="0">
                <a:solidFill>
                  <a:srgbClr val="404040"/>
                </a:solidFill>
                <a:latin typeface="Calibri"/>
                <a:cs typeface="Calibri"/>
              </a:rPr>
              <a:t>Suture</a:t>
            </a:r>
            <a:r>
              <a:rPr sz="2000" i="1" spc="-40" dirty="0">
                <a:solidFill>
                  <a:srgbClr val="404040"/>
                </a:solidFill>
                <a:latin typeface="Calibri"/>
                <a:cs typeface="Calibri"/>
              </a:rPr>
              <a:t> </a:t>
            </a:r>
            <a:r>
              <a:rPr sz="2000" i="1" dirty="0">
                <a:solidFill>
                  <a:srgbClr val="404040"/>
                </a:solidFill>
                <a:latin typeface="Calibri"/>
                <a:cs typeface="Calibri"/>
              </a:rPr>
              <a:t>and</a:t>
            </a:r>
            <a:r>
              <a:rPr sz="2000" i="1" spc="-30" dirty="0">
                <a:solidFill>
                  <a:srgbClr val="404040"/>
                </a:solidFill>
                <a:latin typeface="Calibri"/>
                <a:cs typeface="Calibri"/>
              </a:rPr>
              <a:t> </a:t>
            </a:r>
            <a:r>
              <a:rPr sz="2000" i="1" dirty="0">
                <a:solidFill>
                  <a:srgbClr val="404040"/>
                </a:solidFill>
                <a:latin typeface="Calibri"/>
                <a:cs typeface="Calibri"/>
              </a:rPr>
              <a:t>Needle</a:t>
            </a:r>
            <a:r>
              <a:rPr sz="2000" dirty="0">
                <a:solidFill>
                  <a:srgbClr val="404040"/>
                </a:solidFill>
                <a:latin typeface="Calibri"/>
                <a:cs typeface="Calibri"/>
              </a:rPr>
              <a:t>.</a:t>
            </a:r>
            <a:r>
              <a:rPr sz="2000" spc="-60" dirty="0">
                <a:solidFill>
                  <a:srgbClr val="404040"/>
                </a:solidFill>
                <a:latin typeface="Calibri"/>
                <a:cs typeface="Calibri"/>
              </a:rPr>
              <a:t> </a:t>
            </a:r>
            <a:r>
              <a:rPr sz="2000" dirty="0">
                <a:solidFill>
                  <a:srgbClr val="404040"/>
                </a:solidFill>
                <a:latin typeface="Calibri"/>
                <a:cs typeface="Calibri"/>
              </a:rPr>
              <a:t>[ONLINE]</a:t>
            </a:r>
            <a:r>
              <a:rPr sz="2000" spc="-45" dirty="0">
                <a:solidFill>
                  <a:srgbClr val="404040"/>
                </a:solidFill>
                <a:latin typeface="Calibri"/>
                <a:cs typeface="Calibri"/>
              </a:rPr>
              <a:t> </a:t>
            </a:r>
            <a:r>
              <a:rPr sz="2000" spc="-10" dirty="0">
                <a:solidFill>
                  <a:srgbClr val="404040"/>
                </a:solidFill>
                <a:latin typeface="Calibri"/>
                <a:cs typeface="Calibri"/>
              </a:rPr>
              <a:t>Available 	</a:t>
            </a:r>
            <a:r>
              <a:rPr sz="2000" dirty="0">
                <a:solidFill>
                  <a:srgbClr val="404040"/>
                </a:solidFill>
                <a:latin typeface="Calibri"/>
                <a:cs typeface="Calibri"/>
              </a:rPr>
              <a:t>at:</a:t>
            </a:r>
            <a:r>
              <a:rPr sz="2000" spc="105" dirty="0">
                <a:solidFill>
                  <a:srgbClr val="404040"/>
                </a:solidFill>
                <a:latin typeface="Calibri"/>
                <a:cs typeface="Calibri"/>
              </a:rPr>
              <a:t>  </a:t>
            </a:r>
            <a:r>
              <a:rPr sz="2000" spc="-20" dirty="0">
                <a:solidFill>
                  <a:srgbClr val="404040"/>
                </a:solidFill>
                <a:latin typeface="Calibri"/>
                <a:cs typeface="Calibri"/>
              </a:rPr>
              <a:t>https://</a:t>
            </a:r>
            <a:r>
              <a:rPr sz="2000" spc="-20" dirty="0">
                <a:solidFill>
                  <a:srgbClr val="404040"/>
                </a:solidFill>
                <a:latin typeface="Calibri"/>
                <a:cs typeface="Calibri"/>
                <a:hlinkClick r:id="rId6"/>
              </a:rPr>
              <a:t>www.laboratoryequipment.com/article/2013/09/understanding-</a:t>
            </a:r>
            <a:r>
              <a:rPr sz="2000" spc="-10" dirty="0">
                <a:solidFill>
                  <a:srgbClr val="404040"/>
                </a:solidFill>
                <a:latin typeface="Calibri"/>
                <a:cs typeface="Calibri"/>
                <a:hlinkClick r:id="rId6"/>
              </a:rPr>
              <a:t>and-selecting-</a:t>
            </a:r>
            <a:r>
              <a:rPr sz="2000" spc="-20" dirty="0">
                <a:solidFill>
                  <a:srgbClr val="404040"/>
                </a:solidFill>
                <a:latin typeface="Calibri"/>
                <a:cs typeface="Calibri"/>
                <a:hlinkClick r:id="rId6"/>
              </a:rPr>
              <a:t>surgical-</a:t>
            </a:r>
            <a:r>
              <a:rPr sz="2000" spc="-10" dirty="0">
                <a:solidFill>
                  <a:srgbClr val="404040"/>
                </a:solidFill>
                <a:latin typeface="Calibri"/>
                <a:cs typeface="Calibri"/>
                <a:hlinkClick r:id="rId6"/>
              </a:rPr>
              <a:t>suture-</a:t>
            </a:r>
            <a:r>
              <a:rPr sz="2000" spc="-10" dirty="0">
                <a:solidFill>
                  <a:srgbClr val="404040"/>
                </a:solidFill>
                <a:latin typeface="Calibri"/>
                <a:cs typeface="Calibri"/>
              </a:rPr>
              <a:t> 	and-</a:t>
            </a:r>
            <a:r>
              <a:rPr sz="2000" dirty="0">
                <a:solidFill>
                  <a:srgbClr val="404040"/>
                </a:solidFill>
                <a:latin typeface="Calibri"/>
                <a:cs typeface="Calibri"/>
              </a:rPr>
              <a:t>needle.</a:t>
            </a:r>
            <a:r>
              <a:rPr sz="2000" spc="-40" dirty="0">
                <a:solidFill>
                  <a:srgbClr val="404040"/>
                </a:solidFill>
                <a:latin typeface="Calibri"/>
                <a:cs typeface="Calibri"/>
              </a:rPr>
              <a:t> </a:t>
            </a:r>
            <a:r>
              <a:rPr sz="2000" dirty="0">
                <a:solidFill>
                  <a:srgbClr val="404040"/>
                </a:solidFill>
                <a:latin typeface="Calibri"/>
                <a:cs typeface="Calibri"/>
              </a:rPr>
              <a:t>[Accessed</a:t>
            </a:r>
            <a:r>
              <a:rPr sz="2000" spc="-25" dirty="0">
                <a:solidFill>
                  <a:srgbClr val="404040"/>
                </a:solidFill>
                <a:latin typeface="Calibri"/>
                <a:cs typeface="Calibri"/>
              </a:rPr>
              <a:t> </a:t>
            </a:r>
            <a:r>
              <a:rPr sz="2000" dirty="0">
                <a:solidFill>
                  <a:srgbClr val="404040"/>
                </a:solidFill>
                <a:latin typeface="Calibri"/>
                <a:cs typeface="Calibri"/>
              </a:rPr>
              <a:t>16</a:t>
            </a:r>
            <a:r>
              <a:rPr sz="2000" spc="-25" dirty="0">
                <a:solidFill>
                  <a:srgbClr val="404040"/>
                </a:solidFill>
                <a:latin typeface="Calibri"/>
                <a:cs typeface="Calibri"/>
              </a:rPr>
              <a:t> </a:t>
            </a:r>
            <a:r>
              <a:rPr sz="2000" dirty="0">
                <a:solidFill>
                  <a:srgbClr val="404040"/>
                </a:solidFill>
                <a:latin typeface="Calibri"/>
                <a:cs typeface="Calibri"/>
              </a:rPr>
              <a:t>June</a:t>
            </a:r>
            <a:r>
              <a:rPr sz="2000" spc="-35" dirty="0">
                <a:solidFill>
                  <a:srgbClr val="404040"/>
                </a:solidFill>
                <a:latin typeface="Calibri"/>
                <a:cs typeface="Calibri"/>
              </a:rPr>
              <a:t> </a:t>
            </a:r>
            <a:r>
              <a:rPr sz="2000" spc="-10" dirty="0">
                <a:solidFill>
                  <a:srgbClr val="404040"/>
                </a:solidFill>
                <a:latin typeface="Calibri"/>
                <a:cs typeface="Calibri"/>
              </a:rPr>
              <a:t>2019].</a:t>
            </a:r>
            <a:endParaRPr sz="2000">
              <a:latin typeface="Calibri"/>
              <a:cs typeface="Calibri"/>
            </a:endParaRPr>
          </a:p>
        </p:txBody>
      </p:sp>
      <p:sp>
        <p:nvSpPr>
          <p:cNvPr id="7" name="object 7"/>
          <p:cNvSpPr txBox="1">
            <a:spLocks noGrp="1"/>
          </p:cNvSpPr>
          <p:nvPr>
            <p:ph type="sldNum" sz="quarter" idx="7"/>
          </p:nvPr>
        </p:nvSpPr>
        <p:spPr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38100">
              <a:lnSpc>
                <a:spcPts val="1045"/>
              </a:lnSpc>
            </a:pPr>
            <a:fld id="{81D60167-4931-47E6-BA6A-407CBD079E47}" type="slidenum">
              <a:rPr spc="-25" dirty="0"/>
              <a:t>49</a:t>
            </a:fld>
            <a:endParaRPr spc="-25" dirty="0"/>
          </a:p>
        </p:txBody>
      </p:sp>
      <p:sp>
        <p:nvSpPr>
          <p:cNvPr id="6" name="object 6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pc="-135" dirty="0"/>
              <a:t>REFERENCES</a:t>
            </a:r>
          </a:p>
        </p:txBody>
      </p:sp>
    </p:spTree>
  </p:cSld>
  <p:clrMapOvr>
    <a:masterClrMapping/>
  </p:clrMapOvr>
</p:sld>
</file>

<file path=ppt/slides/slide5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10773156" y="6376416"/>
            <a:ext cx="1237615" cy="334010"/>
          </a:xfrm>
          <a:custGeom>
            <a:avLst/>
            <a:gdLst/>
            <a:ahLst/>
            <a:cxnLst/>
            <a:rect l="l" t="t" r="r" b="b"/>
            <a:pathLst>
              <a:path w="1237615" h="334009">
                <a:moveTo>
                  <a:pt x="1070610" y="0"/>
                </a:moveTo>
                <a:lnTo>
                  <a:pt x="166877" y="0"/>
                </a:lnTo>
                <a:lnTo>
                  <a:pt x="122502" y="5961"/>
                </a:lnTo>
                <a:lnTo>
                  <a:pt x="82634" y="22783"/>
                </a:lnTo>
                <a:lnTo>
                  <a:pt x="48863" y="48877"/>
                </a:lnTo>
                <a:lnTo>
                  <a:pt x="22775" y="82651"/>
                </a:lnTo>
                <a:lnTo>
                  <a:pt x="5958" y="122515"/>
                </a:lnTo>
                <a:lnTo>
                  <a:pt x="0" y="166878"/>
                </a:lnTo>
                <a:lnTo>
                  <a:pt x="5958" y="211240"/>
                </a:lnTo>
                <a:lnTo>
                  <a:pt x="22775" y="251104"/>
                </a:lnTo>
                <a:lnTo>
                  <a:pt x="48863" y="284878"/>
                </a:lnTo>
                <a:lnTo>
                  <a:pt x="82634" y="310972"/>
                </a:lnTo>
                <a:lnTo>
                  <a:pt x="122502" y="327794"/>
                </a:lnTo>
                <a:lnTo>
                  <a:pt x="166877" y="333756"/>
                </a:lnTo>
                <a:lnTo>
                  <a:pt x="1070610" y="333756"/>
                </a:lnTo>
                <a:lnTo>
                  <a:pt x="1114985" y="327794"/>
                </a:lnTo>
                <a:lnTo>
                  <a:pt x="1154853" y="310972"/>
                </a:lnTo>
                <a:lnTo>
                  <a:pt x="1188624" y="284878"/>
                </a:lnTo>
                <a:lnTo>
                  <a:pt x="1214712" y="251104"/>
                </a:lnTo>
                <a:lnTo>
                  <a:pt x="1231529" y="211240"/>
                </a:lnTo>
                <a:lnTo>
                  <a:pt x="1237488" y="166878"/>
                </a:lnTo>
                <a:lnTo>
                  <a:pt x="1231529" y="122515"/>
                </a:lnTo>
                <a:lnTo>
                  <a:pt x="1214712" y="82651"/>
                </a:lnTo>
                <a:lnTo>
                  <a:pt x="1188624" y="48877"/>
                </a:lnTo>
                <a:lnTo>
                  <a:pt x="1154853" y="22783"/>
                </a:lnTo>
                <a:lnTo>
                  <a:pt x="1114985" y="5961"/>
                </a:lnTo>
                <a:lnTo>
                  <a:pt x="1070610" y="0"/>
                </a:lnTo>
                <a:close/>
              </a:path>
            </a:pathLst>
          </a:custGeom>
          <a:solidFill>
            <a:srgbClr val="F1F1F1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" name="object 3"/>
          <p:cNvSpPr txBox="1"/>
          <p:nvPr/>
        </p:nvSpPr>
        <p:spPr>
          <a:xfrm>
            <a:off x="419506" y="1091895"/>
            <a:ext cx="11305540" cy="5503545"/>
          </a:xfrm>
          <a:prstGeom prst="rect">
            <a:avLst/>
          </a:prstGeom>
        </p:spPr>
        <p:txBody>
          <a:bodyPr vert="horz" wrap="square" lIns="0" tIns="47625" rIns="0" bIns="0" rtlCol="0">
            <a:spAutoFit/>
          </a:bodyPr>
          <a:lstStyle/>
          <a:p>
            <a:pPr marL="279400" marR="597535" indent="-266700">
              <a:lnSpc>
                <a:spcPts val="2160"/>
              </a:lnSpc>
              <a:spcBef>
                <a:spcPts val="375"/>
              </a:spcBef>
              <a:buFont typeface="Arial MT"/>
              <a:buChar char="•"/>
              <a:tabLst>
                <a:tab pos="279400" algn="l"/>
              </a:tabLst>
            </a:pPr>
            <a:r>
              <a:rPr sz="2000" dirty="0">
                <a:solidFill>
                  <a:srgbClr val="404040"/>
                </a:solidFill>
                <a:latin typeface="Calibri"/>
                <a:cs typeface="Calibri"/>
              </a:rPr>
              <a:t>Greenberg,</a:t>
            </a:r>
            <a:r>
              <a:rPr sz="2000" spc="-45" dirty="0">
                <a:solidFill>
                  <a:srgbClr val="404040"/>
                </a:solidFill>
                <a:latin typeface="Calibri"/>
                <a:cs typeface="Calibri"/>
              </a:rPr>
              <a:t> </a:t>
            </a:r>
            <a:r>
              <a:rPr sz="2000" dirty="0">
                <a:solidFill>
                  <a:srgbClr val="404040"/>
                </a:solidFill>
                <a:latin typeface="Calibri"/>
                <a:cs typeface="Calibri"/>
              </a:rPr>
              <a:t>J.A.,</a:t>
            </a:r>
            <a:r>
              <a:rPr sz="2000" spc="-50" dirty="0">
                <a:solidFill>
                  <a:srgbClr val="404040"/>
                </a:solidFill>
                <a:latin typeface="Calibri"/>
                <a:cs typeface="Calibri"/>
              </a:rPr>
              <a:t> </a:t>
            </a:r>
            <a:r>
              <a:rPr sz="2000" dirty="0">
                <a:solidFill>
                  <a:srgbClr val="404040"/>
                </a:solidFill>
                <a:latin typeface="Calibri"/>
                <a:cs typeface="Calibri"/>
              </a:rPr>
              <a:t>Randi,</a:t>
            </a:r>
            <a:r>
              <a:rPr sz="2000" spc="-55" dirty="0">
                <a:solidFill>
                  <a:srgbClr val="404040"/>
                </a:solidFill>
                <a:latin typeface="Calibri"/>
                <a:cs typeface="Calibri"/>
              </a:rPr>
              <a:t> </a:t>
            </a:r>
            <a:r>
              <a:rPr sz="2000" dirty="0">
                <a:solidFill>
                  <a:srgbClr val="404040"/>
                </a:solidFill>
                <a:latin typeface="Calibri"/>
                <a:cs typeface="Calibri"/>
              </a:rPr>
              <a:t>H.G.,</a:t>
            </a:r>
            <a:r>
              <a:rPr sz="2000" spc="-40" dirty="0">
                <a:solidFill>
                  <a:srgbClr val="404040"/>
                </a:solidFill>
                <a:latin typeface="Calibri"/>
                <a:cs typeface="Calibri"/>
              </a:rPr>
              <a:t> </a:t>
            </a:r>
            <a:r>
              <a:rPr sz="2000" dirty="0">
                <a:solidFill>
                  <a:srgbClr val="404040"/>
                </a:solidFill>
                <a:latin typeface="Calibri"/>
                <a:cs typeface="Calibri"/>
              </a:rPr>
              <a:t>2013.</a:t>
            </a:r>
            <a:r>
              <a:rPr sz="2000" spc="-65" dirty="0">
                <a:solidFill>
                  <a:srgbClr val="404040"/>
                </a:solidFill>
                <a:latin typeface="Calibri"/>
                <a:cs typeface="Calibri"/>
              </a:rPr>
              <a:t> </a:t>
            </a:r>
            <a:r>
              <a:rPr sz="2000" dirty="0">
                <a:solidFill>
                  <a:srgbClr val="404040"/>
                </a:solidFill>
                <a:latin typeface="Calibri"/>
                <a:cs typeface="Calibri"/>
              </a:rPr>
              <a:t>Barbed</a:t>
            </a:r>
            <a:r>
              <a:rPr sz="2000" spc="-45" dirty="0">
                <a:solidFill>
                  <a:srgbClr val="404040"/>
                </a:solidFill>
                <a:latin typeface="Calibri"/>
                <a:cs typeface="Calibri"/>
              </a:rPr>
              <a:t> </a:t>
            </a:r>
            <a:r>
              <a:rPr sz="2000" dirty="0">
                <a:solidFill>
                  <a:srgbClr val="404040"/>
                </a:solidFill>
                <a:latin typeface="Calibri"/>
                <a:cs typeface="Calibri"/>
              </a:rPr>
              <a:t>Suture:</a:t>
            </a:r>
            <a:r>
              <a:rPr sz="2000" spc="-45" dirty="0">
                <a:solidFill>
                  <a:srgbClr val="404040"/>
                </a:solidFill>
                <a:latin typeface="Calibri"/>
                <a:cs typeface="Calibri"/>
              </a:rPr>
              <a:t> </a:t>
            </a:r>
            <a:r>
              <a:rPr sz="2000" dirty="0">
                <a:solidFill>
                  <a:srgbClr val="404040"/>
                </a:solidFill>
                <a:latin typeface="Calibri"/>
                <a:cs typeface="Calibri"/>
              </a:rPr>
              <a:t>A</a:t>
            </a:r>
            <a:r>
              <a:rPr sz="2000" spc="-40" dirty="0">
                <a:solidFill>
                  <a:srgbClr val="404040"/>
                </a:solidFill>
                <a:latin typeface="Calibri"/>
                <a:cs typeface="Calibri"/>
              </a:rPr>
              <a:t> </a:t>
            </a:r>
            <a:r>
              <a:rPr sz="2000" spc="-10" dirty="0">
                <a:solidFill>
                  <a:srgbClr val="404040"/>
                </a:solidFill>
                <a:latin typeface="Calibri"/>
                <a:cs typeface="Calibri"/>
              </a:rPr>
              <a:t>Review</a:t>
            </a:r>
            <a:r>
              <a:rPr sz="2000" spc="-35" dirty="0">
                <a:solidFill>
                  <a:srgbClr val="404040"/>
                </a:solidFill>
                <a:latin typeface="Calibri"/>
                <a:cs typeface="Calibri"/>
              </a:rPr>
              <a:t> </a:t>
            </a:r>
            <a:r>
              <a:rPr sz="2000" dirty="0">
                <a:solidFill>
                  <a:srgbClr val="404040"/>
                </a:solidFill>
                <a:latin typeface="Calibri"/>
                <a:cs typeface="Calibri"/>
              </a:rPr>
              <a:t>of</a:t>
            </a:r>
            <a:r>
              <a:rPr sz="2000" spc="-35" dirty="0">
                <a:solidFill>
                  <a:srgbClr val="404040"/>
                </a:solidFill>
                <a:latin typeface="Calibri"/>
                <a:cs typeface="Calibri"/>
              </a:rPr>
              <a:t> </a:t>
            </a:r>
            <a:r>
              <a:rPr sz="2000" dirty="0">
                <a:solidFill>
                  <a:srgbClr val="404040"/>
                </a:solidFill>
                <a:latin typeface="Calibri"/>
                <a:cs typeface="Calibri"/>
              </a:rPr>
              <a:t>the</a:t>
            </a:r>
            <a:r>
              <a:rPr sz="2000" spc="-40" dirty="0">
                <a:solidFill>
                  <a:srgbClr val="404040"/>
                </a:solidFill>
                <a:latin typeface="Calibri"/>
                <a:cs typeface="Calibri"/>
              </a:rPr>
              <a:t> </a:t>
            </a:r>
            <a:r>
              <a:rPr sz="2000" spc="-20" dirty="0">
                <a:solidFill>
                  <a:srgbClr val="404040"/>
                </a:solidFill>
                <a:latin typeface="Calibri"/>
                <a:cs typeface="Calibri"/>
              </a:rPr>
              <a:t>Technology</a:t>
            </a:r>
            <a:r>
              <a:rPr sz="2000" spc="-60" dirty="0">
                <a:solidFill>
                  <a:srgbClr val="404040"/>
                </a:solidFill>
                <a:latin typeface="Calibri"/>
                <a:cs typeface="Calibri"/>
              </a:rPr>
              <a:t> </a:t>
            </a:r>
            <a:r>
              <a:rPr sz="2000" dirty="0">
                <a:solidFill>
                  <a:srgbClr val="404040"/>
                </a:solidFill>
                <a:latin typeface="Calibri"/>
                <a:cs typeface="Calibri"/>
              </a:rPr>
              <a:t>and</a:t>
            </a:r>
            <a:r>
              <a:rPr sz="2000" spc="-30" dirty="0">
                <a:solidFill>
                  <a:srgbClr val="404040"/>
                </a:solidFill>
                <a:latin typeface="Calibri"/>
                <a:cs typeface="Calibri"/>
              </a:rPr>
              <a:t> </a:t>
            </a:r>
            <a:r>
              <a:rPr sz="2000" dirty="0">
                <a:solidFill>
                  <a:srgbClr val="404040"/>
                </a:solidFill>
                <a:latin typeface="Calibri"/>
                <a:cs typeface="Calibri"/>
              </a:rPr>
              <a:t>Clinical</a:t>
            </a:r>
            <a:r>
              <a:rPr sz="2000" spc="-40" dirty="0">
                <a:solidFill>
                  <a:srgbClr val="404040"/>
                </a:solidFill>
                <a:latin typeface="Calibri"/>
                <a:cs typeface="Calibri"/>
              </a:rPr>
              <a:t> </a:t>
            </a:r>
            <a:r>
              <a:rPr sz="2000" dirty="0">
                <a:solidFill>
                  <a:srgbClr val="404040"/>
                </a:solidFill>
                <a:latin typeface="Calibri"/>
                <a:cs typeface="Calibri"/>
              </a:rPr>
              <a:t>Uses</a:t>
            </a:r>
            <a:r>
              <a:rPr sz="2000" spc="-25" dirty="0">
                <a:solidFill>
                  <a:srgbClr val="404040"/>
                </a:solidFill>
                <a:latin typeface="Calibri"/>
                <a:cs typeface="Calibri"/>
              </a:rPr>
              <a:t> in </a:t>
            </a:r>
            <a:r>
              <a:rPr sz="2000" spc="-10" dirty="0">
                <a:solidFill>
                  <a:srgbClr val="404040"/>
                </a:solidFill>
                <a:latin typeface="Calibri"/>
                <a:cs typeface="Calibri"/>
              </a:rPr>
              <a:t>Obstetrics</a:t>
            </a:r>
            <a:r>
              <a:rPr sz="2000" dirty="0">
                <a:solidFill>
                  <a:srgbClr val="404040"/>
                </a:solidFill>
                <a:latin typeface="Calibri"/>
                <a:cs typeface="Calibri"/>
              </a:rPr>
              <a:t> and</a:t>
            </a:r>
            <a:r>
              <a:rPr sz="2000" spc="-25" dirty="0">
                <a:solidFill>
                  <a:srgbClr val="404040"/>
                </a:solidFill>
                <a:latin typeface="Calibri"/>
                <a:cs typeface="Calibri"/>
              </a:rPr>
              <a:t> </a:t>
            </a:r>
            <a:r>
              <a:rPr sz="2000" spc="-20" dirty="0">
                <a:solidFill>
                  <a:srgbClr val="404040"/>
                </a:solidFill>
                <a:latin typeface="Calibri"/>
                <a:cs typeface="Calibri"/>
              </a:rPr>
              <a:t>Gynecology.</a:t>
            </a:r>
            <a:r>
              <a:rPr sz="2000" spc="-60" dirty="0">
                <a:solidFill>
                  <a:srgbClr val="404040"/>
                </a:solidFill>
                <a:latin typeface="Calibri"/>
                <a:cs typeface="Calibri"/>
              </a:rPr>
              <a:t> </a:t>
            </a:r>
            <a:r>
              <a:rPr sz="2000" i="1" dirty="0">
                <a:solidFill>
                  <a:srgbClr val="404040"/>
                </a:solidFill>
                <a:latin typeface="Calibri"/>
                <a:cs typeface="Calibri"/>
              </a:rPr>
              <a:t>Reviews</a:t>
            </a:r>
            <a:r>
              <a:rPr sz="2000" i="1" spc="-55" dirty="0">
                <a:solidFill>
                  <a:srgbClr val="404040"/>
                </a:solidFill>
                <a:latin typeface="Calibri"/>
                <a:cs typeface="Calibri"/>
              </a:rPr>
              <a:t> </a:t>
            </a:r>
            <a:r>
              <a:rPr sz="2000" i="1" dirty="0">
                <a:solidFill>
                  <a:srgbClr val="404040"/>
                </a:solidFill>
                <a:latin typeface="Calibri"/>
                <a:cs typeface="Calibri"/>
              </a:rPr>
              <a:t>in</a:t>
            </a:r>
            <a:r>
              <a:rPr sz="2000" i="1" spc="-35" dirty="0">
                <a:solidFill>
                  <a:srgbClr val="404040"/>
                </a:solidFill>
                <a:latin typeface="Calibri"/>
                <a:cs typeface="Calibri"/>
              </a:rPr>
              <a:t> </a:t>
            </a:r>
            <a:r>
              <a:rPr sz="2000" i="1" spc="-10" dirty="0">
                <a:solidFill>
                  <a:srgbClr val="404040"/>
                </a:solidFill>
                <a:latin typeface="Calibri"/>
                <a:cs typeface="Calibri"/>
              </a:rPr>
              <a:t>Obstetrics</a:t>
            </a:r>
            <a:r>
              <a:rPr sz="2000" i="1" spc="-15" dirty="0">
                <a:solidFill>
                  <a:srgbClr val="404040"/>
                </a:solidFill>
                <a:latin typeface="Calibri"/>
                <a:cs typeface="Calibri"/>
              </a:rPr>
              <a:t> </a:t>
            </a:r>
            <a:r>
              <a:rPr sz="2000" i="1" dirty="0">
                <a:solidFill>
                  <a:srgbClr val="404040"/>
                </a:solidFill>
                <a:latin typeface="Calibri"/>
                <a:cs typeface="Calibri"/>
              </a:rPr>
              <a:t>and</a:t>
            </a:r>
            <a:r>
              <a:rPr sz="2000" i="1" spc="-50" dirty="0">
                <a:solidFill>
                  <a:srgbClr val="404040"/>
                </a:solidFill>
                <a:latin typeface="Calibri"/>
                <a:cs typeface="Calibri"/>
              </a:rPr>
              <a:t> </a:t>
            </a:r>
            <a:r>
              <a:rPr sz="2000" i="1" dirty="0">
                <a:solidFill>
                  <a:srgbClr val="404040"/>
                </a:solidFill>
                <a:latin typeface="Calibri"/>
                <a:cs typeface="Calibri"/>
              </a:rPr>
              <a:t>Gynecology</a:t>
            </a:r>
            <a:r>
              <a:rPr sz="2000" dirty="0">
                <a:solidFill>
                  <a:srgbClr val="404040"/>
                </a:solidFill>
                <a:latin typeface="Calibri"/>
                <a:cs typeface="Calibri"/>
              </a:rPr>
              <a:t>,</a:t>
            </a:r>
            <a:r>
              <a:rPr sz="2000" spc="-50" dirty="0">
                <a:solidFill>
                  <a:srgbClr val="404040"/>
                </a:solidFill>
                <a:latin typeface="Calibri"/>
                <a:cs typeface="Calibri"/>
              </a:rPr>
              <a:t> </a:t>
            </a:r>
            <a:r>
              <a:rPr sz="2000" dirty="0">
                <a:solidFill>
                  <a:srgbClr val="404040"/>
                </a:solidFill>
                <a:latin typeface="Calibri"/>
                <a:cs typeface="Calibri"/>
              </a:rPr>
              <a:t>[Online].</a:t>
            </a:r>
            <a:r>
              <a:rPr sz="2000" spc="-40" dirty="0">
                <a:solidFill>
                  <a:srgbClr val="404040"/>
                </a:solidFill>
                <a:latin typeface="Calibri"/>
                <a:cs typeface="Calibri"/>
              </a:rPr>
              <a:t> </a:t>
            </a:r>
            <a:r>
              <a:rPr sz="2000" spc="-10" dirty="0">
                <a:solidFill>
                  <a:srgbClr val="404040"/>
                </a:solidFill>
                <a:latin typeface="Calibri"/>
                <a:cs typeface="Calibri"/>
              </a:rPr>
              <a:t>6(3-</a:t>
            </a:r>
            <a:r>
              <a:rPr sz="2000" dirty="0">
                <a:solidFill>
                  <a:srgbClr val="404040"/>
                </a:solidFill>
                <a:latin typeface="Calibri"/>
                <a:cs typeface="Calibri"/>
              </a:rPr>
              <a:t>4),</a:t>
            </a:r>
            <a:r>
              <a:rPr sz="2000" spc="-40" dirty="0">
                <a:solidFill>
                  <a:srgbClr val="404040"/>
                </a:solidFill>
                <a:latin typeface="Calibri"/>
                <a:cs typeface="Calibri"/>
              </a:rPr>
              <a:t> </a:t>
            </a:r>
            <a:r>
              <a:rPr sz="2000" dirty="0">
                <a:solidFill>
                  <a:srgbClr val="404040"/>
                </a:solidFill>
                <a:latin typeface="Calibri"/>
                <a:cs typeface="Calibri"/>
              </a:rPr>
              <a:t>107-115.</a:t>
            </a:r>
            <a:r>
              <a:rPr sz="2000" spc="-70" dirty="0">
                <a:solidFill>
                  <a:srgbClr val="404040"/>
                </a:solidFill>
                <a:latin typeface="Calibri"/>
                <a:cs typeface="Calibri"/>
              </a:rPr>
              <a:t> </a:t>
            </a:r>
            <a:r>
              <a:rPr sz="2000" spc="-10" dirty="0">
                <a:solidFill>
                  <a:srgbClr val="404040"/>
                </a:solidFill>
                <a:latin typeface="Calibri"/>
                <a:cs typeface="Calibri"/>
              </a:rPr>
              <a:t>Available </a:t>
            </a:r>
            <a:r>
              <a:rPr sz="2000" dirty="0">
                <a:solidFill>
                  <a:srgbClr val="404040"/>
                </a:solidFill>
                <a:latin typeface="Calibri"/>
                <a:cs typeface="Calibri"/>
              </a:rPr>
              <a:t>at:</a:t>
            </a:r>
            <a:r>
              <a:rPr sz="2000" spc="-25" dirty="0">
                <a:solidFill>
                  <a:srgbClr val="404040"/>
                </a:solidFill>
                <a:latin typeface="Calibri"/>
                <a:cs typeface="Calibri"/>
              </a:rPr>
              <a:t> </a:t>
            </a:r>
            <a:r>
              <a:rPr sz="2000" spc="-10" dirty="0">
                <a:solidFill>
                  <a:srgbClr val="404040"/>
                </a:solidFill>
                <a:latin typeface="Calibri"/>
                <a:cs typeface="Calibri"/>
              </a:rPr>
              <a:t>https://</a:t>
            </a:r>
            <a:r>
              <a:rPr sz="2000" spc="-10" dirty="0">
                <a:solidFill>
                  <a:srgbClr val="404040"/>
                </a:solidFill>
                <a:latin typeface="Calibri"/>
                <a:cs typeface="Calibri"/>
                <a:hlinkClick r:id="rId2"/>
              </a:rPr>
              <a:t>www.ncbi.nlm.nih.gov/pmc/articles/PMC4002186/</a:t>
            </a:r>
            <a:r>
              <a:rPr sz="2000" spc="-50" dirty="0">
                <a:solidFill>
                  <a:srgbClr val="404040"/>
                </a:solidFill>
                <a:latin typeface="Calibri"/>
                <a:cs typeface="Calibri"/>
              </a:rPr>
              <a:t> </a:t>
            </a:r>
            <a:r>
              <a:rPr sz="2000" dirty="0">
                <a:solidFill>
                  <a:srgbClr val="404040"/>
                </a:solidFill>
                <a:latin typeface="Calibri"/>
                <a:cs typeface="Calibri"/>
              </a:rPr>
              <a:t>[Accessed</a:t>
            </a:r>
            <a:r>
              <a:rPr sz="2000" spc="-20" dirty="0">
                <a:solidFill>
                  <a:srgbClr val="404040"/>
                </a:solidFill>
                <a:latin typeface="Calibri"/>
                <a:cs typeface="Calibri"/>
              </a:rPr>
              <a:t> </a:t>
            </a:r>
            <a:r>
              <a:rPr sz="2000" dirty="0">
                <a:solidFill>
                  <a:srgbClr val="404040"/>
                </a:solidFill>
                <a:latin typeface="Calibri"/>
                <a:cs typeface="Calibri"/>
              </a:rPr>
              <a:t>16</a:t>
            </a:r>
            <a:r>
              <a:rPr sz="2000" spc="-40" dirty="0">
                <a:solidFill>
                  <a:srgbClr val="404040"/>
                </a:solidFill>
                <a:latin typeface="Calibri"/>
                <a:cs typeface="Calibri"/>
              </a:rPr>
              <a:t> </a:t>
            </a:r>
            <a:r>
              <a:rPr sz="2000" dirty="0">
                <a:solidFill>
                  <a:srgbClr val="404040"/>
                </a:solidFill>
                <a:latin typeface="Calibri"/>
                <a:cs typeface="Calibri"/>
              </a:rPr>
              <a:t>July</a:t>
            </a:r>
            <a:r>
              <a:rPr sz="2000" spc="-40" dirty="0">
                <a:solidFill>
                  <a:srgbClr val="404040"/>
                </a:solidFill>
                <a:latin typeface="Calibri"/>
                <a:cs typeface="Calibri"/>
              </a:rPr>
              <a:t> </a:t>
            </a:r>
            <a:r>
              <a:rPr sz="2000" spc="-10" dirty="0">
                <a:solidFill>
                  <a:srgbClr val="404040"/>
                </a:solidFill>
                <a:latin typeface="Calibri"/>
                <a:cs typeface="Calibri"/>
              </a:rPr>
              <a:t>2019].</a:t>
            </a:r>
            <a:endParaRPr sz="2000">
              <a:latin typeface="Calibri"/>
              <a:cs typeface="Calibri"/>
            </a:endParaRPr>
          </a:p>
          <a:p>
            <a:pPr marL="279400" marR="307340" indent="-266700">
              <a:lnSpc>
                <a:spcPts val="2160"/>
              </a:lnSpc>
              <a:spcBef>
                <a:spcPts val="1000"/>
              </a:spcBef>
              <a:buFont typeface="Arial MT"/>
              <a:buChar char="•"/>
              <a:tabLst>
                <a:tab pos="279400" algn="l"/>
              </a:tabLst>
            </a:pPr>
            <a:r>
              <a:rPr sz="2000" dirty="0">
                <a:solidFill>
                  <a:srgbClr val="404040"/>
                </a:solidFill>
                <a:latin typeface="Calibri"/>
                <a:cs typeface="Calibri"/>
              </a:rPr>
              <a:t>Medscape.</a:t>
            </a:r>
            <a:r>
              <a:rPr sz="2000" spc="-50" dirty="0">
                <a:solidFill>
                  <a:srgbClr val="404040"/>
                </a:solidFill>
                <a:latin typeface="Calibri"/>
                <a:cs typeface="Calibri"/>
              </a:rPr>
              <a:t> </a:t>
            </a:r>
            <a:r>
              <a:rPr sz="2000" dirty="0">
                <a:solidFill>
                  <a:srgbClr val="404040"/>
                </a:solidFill>
                <a:latin typeface="Calibri"/>
                <a:cs typeface="Calibri"/>
              </a:rPr>
              <a:t>2018.</a:t>
            </a:r>
            <a:r>
              <a:rPr sz="2000" spc="-70" dirty="0">
                <a:solidFill>
                  <a:srgbClr val="404040"/>
                </a:solidFill>
                <a:latin typeface="Calibri"/>
                <a:cs typeface="Calibri"/>
              </a:rPr>
              <a:t> </a:t>
            </a:r>
            <a:r>
              <a:rPr sz="2000" dirty="0">
                <a:solidFill>
                  <a:srgbClr val="404040"/>
                </a:solidFill>
                <a:latin typeface="Calibri"/>
                <a:cs typeface="Calibri"/>
              </a:rPr>
              <a:t>What</a:t>
            </a:r>
            <a:r>
              <a:rPr sz="2000" spc="-50" dirty="0">
                <a:solidFill>
                  <a:srgbClr val="404040"/>
                </a:solidFill>
                <a:latin typeface="Calibri"/>
                <a:cs typeface="Calibri"/>
              </a:rPr>
              <a:t> </a:t>
            </a:r>
            <a:r>
              <a:rPr sz="2000" dirty="0">
                <a:solidFill>
                  <a:srgbClr val="404040"/>
                </a:solidFill>
                <a:latin typeface="Calibri"/>
                <a:cs typeface="Calibri"/>
              </a:rPr>
              <a:t>are</a:t>
            </a:r>
            <a:r>
              <a:rPr sz="2000" spc="-25" dirty="0">
                <a:solidFill>
                  <a:srgbClr val="404040"/>
                </a:solidFill>
                <a:latin typeface="Calibri"/>
                <a:cs typeface="Calibri"/>
              </a:rPr>
              <a:t> </a:t>
            </a:r>
            <a:r>
              <a:rPr sz="2000" dirty="0">
                <a:solidFill>
                  <a:srgbClr val="404040"/>
                </a:solidFill>
                <a:latin typeface="Calibri"/>
                <a:cs typeface="Calibri"/>
              </a:rPr>
              <a:t>the</a:t>
            </a:r>
            <a:r>
              <a:rPr sz="2000" spc="-40" dirty="0">
                <a:solidFill>
                  <a:srgbClr val="404040"/>
                </a:solidFill>
                <a:latin typeface="Calibri"/>
                <a:cs typeface="Calibri"/>
              </a:rPr>
              <a:t> </a:t>
            </a:r>
            <a:r>
              <a:rPr sz="2000" spc="-10" dirty="0">
                <a:solidFill>
                  <a:srgbClr val="404040"/>
                </a:solidFill>
                <a:latin typeface="Calibri"/>
                <a:cs typeface="Calibri"/>
              </a:rPr>
              <a:t>advantages</a:t>
            </a:r>
            <a:r>
              <a:rPr sz="2000" spc="-50" dirty="0">
                <a:solidFill>
                  <a:srgbClr val="404040"/>
                </a:solidFill>
                <a:latin typeface="Calibri"/>
                <a:cs typeface="Calibri"/>
              </a:rPr>
              <a:t> </a:t>
            </a:r>
            <a:r>
              <a:rPr sz="2000" dirty="0">
                <a:solidFill>
                  <a:srgbClr val="404040"/>
                </a:solidFill>
                <a:latin typeface="Calibri"/>
                <a:cs typeface="Calibri"/>
              </a:rPr>
              <a:t>and</a:t>
            </a:r>
            <a:r>
              <a:rPr sz="2000" spc="-40" dirty="0">
                <a:solidFill>
                  <a:srgbClr val="404040"/>
                </a:solidFill>
                <a:latin typeface="Calibri"/>
                <a:cs typeface="Calibri"/>
              </a:rPr>
              <a:t> </a:t>
            </a:r>
            <a:r>
              <a:rPr sz="2000" spc="-10" dirty="0">
                <a:solidFill>
                  <a:srgbClr val="404040"/>
                </a:solidFill>
                <a:latin typeface="Calibri"/>
                <a:cs typeface="Calibri"/>
              </a:rPr>
              <a:t>disadvantages</a:t>
            </a:r>
            <a:r>
              <a:rPr sz="2000" spc="-35" dirty="0">
                <a:solidFill>
                  <a:srgbClr val="404040"/>
                </a:solidFill>
                <a:latin typeface="Calibri"/>
                <a:cs typeface="Calibri"/>
              </a:rPr>
              <a:t> </a:t>
            </a:r>
            <a:r>
              <a:rPr sz="2000" dirty="0">
                <a:solidFill>
                  <a:srgbClr val="404040"/>
                </a:solidFill>
                <a:latin typeface="Calibri"/>
                <a:cs typeface="Calibri"/>
              </a:rPr>
              <a:t>of</a:t>
            </a:r>
            <a:r>
              <a:rPr sz="2000" spc="-45" dirty="0">
                <a:solidFill>
                  <a:srgbClr val="404040"/>
                </a:solidFill>
                <a:latin typeface="Calibri"/>
                <a:cs typeface="Calibri"/>
              </a:rPr>
              <a:t> </a:t>
            </a:r>
            <a:r>
              <a:rPr sz="2000" dirty="0">
                <a:solidFill>
                  <a:srgbClr val="404040"/>
                </a:solidFill>
                <a:latin typeface="Calibri"/>
                <a:cs typeface="Calibri"/>
              </a:rPr>
              <a:t>the</a:t>
            </a:r>
            <a:r>
              <a:rPr sz="2000" spc="-40" dirty="0">
                <a:solidFill>
                  <a:srgbClr val="404040"/>
                </a:solidFill>
                <a:latin typeface="Calibri"/>
                <a:cs typeface="Calibri"/>
              </a:rPr>
              <a:t> </a:t>
            </a:r>
            <a:r>
              <a:rPr sz="2000" dirty="0">
                <a:solidFill>
                  <a:srgbClr val="404040"/>
                </a:solidFill>
                <a:latin typeface="Calibri"/>
                <a:cs typeface="Calibri"/>
              </a:rPr>
              <a:t>use</a:t>
            </a:r>
            <a:r>
              <a:rPr sz="2000" spc="-35" dirty="0">
                <a:solidFill>
                  <a:srgbClr val="404040"/>
                </a:solidFill>
                <a:latin typeface="Calibri"/>
                <a:cs typeface="Calibri"/>
              </a:rPr>
              <a:t> </a:t>
            </a:r>
            <a:r>
              <a:rPr sz="2000" dirty="0">
                <a:solidFill>
                  <a:srgbClr val="404040"/>
                </a:solidFill>
                <a:latin typeface="Calibri"/>
                <a:cs typeface="Calibri"/>
              </a:rPr>
              <a:t>of</a:t>
            </a:r>
            <a:r>
              <a:rPr sz="2000" spc="-40" dirty="0">
                <a:solidFill>
                  <a:srgbClr val="404040"/>
                </a:solidFill>
                <a:latin typeface="Calibri"/>
                <a:cs typeface="Calibri"/>
              </a:rPr>
              <a:t> </a:t>
            </a:r>
            <a:r>
              <a:rPr sz="2000" dirty="0">
                <a:solidFill>
                  <a:srgbClr val="404040"/>
                </a:solidFill>
                <a:latin typeface="Calibri"/>
                <a:cs typeface="Calibri"/>
              </a:rPr>
              <a:t>staples</a:t>
            </a:r>
            <a:r>
              <a:rPr sz="2000" spc="-20" dirty="0">
                <a:solidFill>
                  <a:srgbClr val="404040"/>
                </a:solidFill>
                <a:latin typeface="Calibri"/>
                <a:cs typeface="Calibri"/>
              </a:rPr>
              <a:t> </a:t>
            </a:r>
            <a:r>
              <a:rPr sz="2000" dirty="0">
                <a:solidFill>
                  <a:srgbClr val="404040"/>
                </a:solidFill>
                <a:latin typeface="Calibri"/>
                <a:cs typeface="Calibri"/>
              </a:rPr>
              <a:t>for</a:t>
            </a:r>
            <a:r>
              <a:rPr sz="2000" spc="-50" dirty="0">
                <a:solidFill>
                  <a:srgbClr val="404040"/>
                </a:solidFill>
                <a:latin typeface="Calibri"/>
                <a:cs typeface="Calibri"/>
              </a:rPr>
              <a:t> </a:t>
            </a:r>
            <a:r>
              <a:rPr sz="2000" dirty="0">
                <a:solidFill>
                  <a:srgbClr val="404040"/>
                </a:solidFill>
                <a:latin typeface="Calibri"/>
                <a:cs typeface="Calibri"/>
              </a:rPr>
              <a:t>wound</a:t>
            </a:r>
            <a:r>
              <a:rPr sz="2000" spc="-60" dirty="0">
                <a:solidFill>
                  <a:srgbClr val="404040"/>
                </a:solidFill>
                <a:latin typeface="Calibri"/>
                <a:cs typeface="Calibri"/>
              </a:rPr>
              <a:t> </a:t>
            </a:r>
            <a:r>
              <a:rPr sz="2000" spc="-10" dirty="0">
                <a:solidFill>
                  <a:srgbClr val="404040"/>
                </a:solidFill>
                <a:latin typeface="Calibri"/>
                <a:cs typeface="Calibri"/>
              </a:rPr>
              <a:t>closure?. </a:t>
            </a:r>
            <a:r>
              <a:rPr sz="2000" dirty="0">
                <a:solidFill>
                  <a:srgbClr val="404040"/>
                </a:solidFill>
                <a:latin typeface="Calibri"/>
                <a:cs typeface="Calibri"/>
              </a:rPr>
              <a:t>[ONLINE]</a:t>
            </a:r>
            <a:r>
              <a:rPr sz="2000" spc="10" dirty="0">
                <a:solidFill>
                  <a:srgbClr val="404040"/>
                </a:solidFill>
                <a:latin typeface="Calibri"/>
                <a:cs typeface="Calibri"/>
              </a:rPr>
              <a:t> </a:t>
            </a:r>
            <a:r>
              <a:rPr sz="2000" spc="-10" dirty="0">
                <a:solidFill>
                  <a:srgbClr val="404040"/>
                </a:solidFill>
                <a:latin typeface="Calibri"/>
                <a:cs typeface="Calibri"/>
              </a:rPr>
              <a:t>Available</a:t>
            </a:r>
            <a:r>
              <a:rPr sz="2000" spc="75" dirty="0">
                <a:solidFill>
                  <a:srgbClr val="404040"/>
                </a:solidFill>
                <a:latin typeface="Calibri"/>
                <a:cs typeface="Calibri"/>
              </a:rPr>
              <a:t> </a:t>
            </a:r>
            <a:r>
              <a:rPr sz="2000" dirty="0">
                <a:solidFill>
                  <a:srgbClr val="404040"/>
                </a:solidFill>
                <a:latin typeface="Calibri"/>
                <a:cs typeface="Calibri"/>
              </a:rPr>
              <a:t>at:</a:t>
            </a:r>
            <a:r>
              <a:rPr sz="2000" spc="85" dirty="0">
                <a:solidFill>
                  <a:srgbClr val="404040"/>
                </a:solidFill>
                <a:latin typeface="Calibri"/>
                <a:cs typeface="Calibri"/>
              </a:rPr>
              <a:t> </a:t>
            </a:r>
            <a:r>
              <a:rPr sz="2000" spc="-20" dirty="0">
                <a:solidFill>
                  <a:srgbClr val="404040"/>
                </a:solidFill>
                <a:latin typeface="Calibri"/>
                <a:cs typeface="Calibri"/>
              </a:rPr>
              <a:t>https://</a:t>
            </a:r>
            <a:r>
              <a:rPr sz="2000" spc="-20" dirty="0">
                <a:solidFill>
                  <a:srgbClr val="404040"/>
                </a:solidFill>
                <a:latin typeface="Calibri"/>
                <a:cs typeface="Calibri"/>
                <a:hlinkClick r:id="rId3"/>
              </a:rPr>
              <a:t>www.medscape.com/answers/1824895-</a:t>
            </a:r>
            <a:r>
              <a:rPr sz="2000" spc="-10" dirty="0">
                <a:solidFill>
                  <a:srgbClr val="404040"/>
                </a:solidFill>
                <a:latin typeface="Calibri"/>
                <a:cs typeface="Calibri"/>
                <a:hlinkClick r:id="rId3"/>
              </a:rPr>
              <a:t>32143/what-</a:t>
            </a:r>
            <a:r>
              <a:rPr sz="2000" spc="-25" dirty="0">
                <a:solidFill>
                  <a:srgbClr val="404040"/>
                </a:solidFill>
                <a:latin typeface="Calibri"/>
                <a:cs typeface="Calibri"/>
                <a:hlinkClick r:id="rId3"/>
              </a:rPr>
              <a:t>are-</a:t>
            </a:r>
            <a:r>
              <a:rPr sz="2000" spc="-10" dirty="0">
                <a:solidFill>
                  <a:srgbClr val="404040"/>
                </a:solidFill>
                <a:latin typeface="Calibri"/>
                <a:cs typeface="Calibri"/>
                <a:hlinkClick r:id="rId3"/>
              </a:rPr>
              <a:t>the-advantages-</a:t>
            </a:r>
            <a:r>
              <a:rPr sz="2000" spc="-10" dirty="0">
                <a:solidFill>
                  <a:srgbClr val="404040"/>
                </a:solidFill>
                <a:latin typeface="Calibri"/>
                <a:cs typeface="Calibri"/>
              </a:rPr>
              <a:t> and-</a:t>
            </a:r>
            <a:r>
              <a:rPr sz="2000" spc="-20" dirty="0">
                <a:solidFill>
                  <a:srgbClr val="404040"/>
                </a:solidFill>
                <a:latin typeface="Calibri"/>
                <a:cs typeface="Calibri"/>
              </a:rPr>
              <a:t>disadvantages-</a:t>
            </a:r>
            <a:r>
              <a:rPr sz="2000" spc="-10" dirty="0">
                <a:solidFill>
                  <a:srgbClr val="404040"/>
                </a:solidFill>
                <a:latin typeface="Calibri"/>
                <a:cs typeface="Calibri"/>
              </a:rPr>
              <a:t>of-the-</a:t>
            </a:r>
            <a:r>
              <a:rPr sz="2000" spc="-20" dirty="0">
                <a:solidFill>
                  <a:srgbClr val="404040"/>
                </a:solidFill>
                <a:latin typeface="Calibri"/>
                <a:cs typeface="Calibri"/>
              </a:rPr>
              <a:t>use-</a:t>
            </a:r>
            <a:r>
              <a:rPr sz="2000" spc="-10" dirty="0">
                <a:solidFill>
                  <a:srgbClr val="404040"/>
                </a:solidFill>
                <a:latin typeface="Calibri"/>
                <a:cs typeface="Calibri"/>
              </a:rPr>
              <a:t>of-</a:t>
            </a:r>
            <a:r>
              <a:rPr sz="2000" spc="-25" dirty="0">
                <a:solidFill>
                  <a:srgbClr val="404040"/>
                </a:solidFill>
                <a:latin typeface="Calibri"/>
                <a:cs typeface="Calibri"/>
              </a:rPr>
              <a:t>staples-</a:t>
            </a:r>
            <a:r>
              <a:rPr sz="2000" spc="-20" dirty="0">
                <a:solidFill>
                  <a:srgbClr val="404040"/>
                </a:solidFill>
                <a:latin typeface="Calibri"/>
                <a:cs typeface="Calibri"/>
              </a:rPr>
              <a:t>for-</a:t>
            </a:r>
            <a:r>
              <a:rPr sz="2000" spc="-10" dirty="0">
                <a:solidFill>
                  <a:srgbClr val="404040"/>
                </a:solidFill>
                <a:latin typeface="Calibri"/>
                <a:cs typeface="Calibri"/>
              </a:rPr>
              <a:t>wound-</a:t>
            </a:r>
            <a:r>
              <a:rPr sz="2000" dirty="0">
                <a:solidFill>
                  <a:srgbClr val="404040"/>
                </a:solidFill>
                <a:latin typeface="Calibri"/>
                <a:cs typeface="Calibri"/>
              </a:rPr>
              <a:t>closure.</a:t>
            </a:r>
            <a:r>
              <a:rPr sz="2000" spc="15" dirty="0">
                <a:solidFill>
                  <a:srgbClr val="404040"/>
                </a:solidFill>
                <a:latin typeface="Calibri"/>
                <a:cs typeface="Calibri"/>
              </a:rPr>
              <a:t> </a:t>
            </a:r>
            <a:r>
              <a:rPr sz="2000" dirty="0">
                <a:solidFill>
                  <a:srgbClr val="404040"/>
                </a:solidFill>
                <a:latin typeface="Calibri"/>
                <a:cs typeface="Calibri"/>
              </a:rPr>
              <a:t>[Accessed</a:t>
            </a:r>
            <a:r>
              <a:rPr sz="2000" spc="30" dirty="0">
                <a:solidFill>
                  <a:srgbClr val="404040"/>
                </a:solidFill>
                <a:latin typeface="Calibri"/>
                <a:cs typeface="Calibri"/>
              </a:rPr>
              <a:t> </a:t>
            </a:r>
            <a:r>
              <a:rPr sz="2000" dirty="0">
                <a:solidFill>
                  <a:srgbClr val="404040"/>
                </a:solidFill>
                <a:latin typeface="Calibri"/>
                <a:cs typeface="Calibri"/>
              </a:rPr>
              <a:t>16</a:t>
            </a:r>
            <a:r>
              <a:rPr sz="2000" spc="30" dirty="0">
                <a:solidFill>
                  <a:srgbClr val="404040"/>
                </a:solidFill>
                <a:latin typeface="Calibri"/>
                <a:cs typeface="Calibri"/>
              </a:rPr>
              <a:t> </a:t>
            </a:r>
            <a:r>
              <a:rPr sz="2000" dirty="0">
                <a:solidFill>
                  <a:srgbClr val="404040"/>
                </a:solidFill>
                <a:latin typeface="Calibri"/>
                <a:cs typeface="Calibri"/>
              </a:rPr>
              <a:t>July</a:t>
            </a:r>
            <a:r>
              <a:rPr sz="2000" spc="10" dirty="0">
                <a:solidFill>
                  <a:srgbClr val="404040"/>
                </a:solidFill>
                <a:latin typeface="Calibri"/>
                <a:cs typeface="Calibri"/>
              </a:rPr>
              <a:t> </a:t>
            </a:r>
            <a:r>
              <a:rPr sz="2000" spc="-10" dirty="0">
                <a:solidFill>
                  <a:srgbClr val="404040"/>
                </a:solidFill>
                <a:latin typeface="Calibri"/>
                <a:cs typeface="Calibri"/>
              </a:rPr>
              <a:t>2019].</a:t>
            </a:r>
            <a:endParaRPr sz="2000">
              <a:latin typeface="Calibri"/>
              <a:cs typeface="Calibri"/>
            </a:endParaRPr>
          </a:p>
          <a:p>
            <a:pPr marL="279400" marR="270510" indent="-266700">
              <a:lnSpc>
                <a:spcPts val="2160"/>
              </a:lnSpc>
              <a:spcBef>
                <a:spcPts val="1010"/>
              </a:spcBef>
              <a:buFont typeface="Arial MT"/>
              <a:buChar char="•"/>
              <a:tabLst>
                <a:tab pos="279400" algn="l"/>
              </a:tabLst>
            </a:pPr>
            <a:r>
              <a:rPr sz="2000" dirty="0">
                <a:solidFill>
                  <a:srgbClr val="404040"/>
                </a:solidFill>
                <a:latin typeface="Calibri"/>
                <a:cs typeface="Calibri"/>
              </a:rPr>
              <a:t>Medscape.</a:t>
            </a:r>
            <a:r>
              <a:rPr sz="2000" spc="-65" dirty="0">
                <a:solidFill>
                  <a:srgbClr val="404040"/>
                </a:solidFill>
                <a:latin typeface="Calibri"/>
                <a:cs typeface="Calibri"/>
              </a:rPr>
              <a:t> </a:t>
            </a:r>
            <a:r>
              <a:rPr sz="2000" dirty="0">
                <a:solidFill>
                  <a:srgbClr val="404040"/>
                </a:solidFill>
                <a:latin typeface="Calibri"/>
                <a:cs typeface="Calibri"/>
              </a:rPr>
              <a:t>2018.</a:t>
            </a:r>
            <a:r>
              <a:rPr sz="2000" spc="-75" dirty="0">
                <a:solidFill>
                  <a:srgbClr val="404040"/>
                </a:solidFill>
                <a:latin typeface="Calibri"/>
                <a:cs typeface="Calibri"/>
              </a:rPr>
              <a:t> </a:t>
            </a:r>
            <a:r>
              <a:rPr sz="2000" dirty="0">
                <a:solidFill>
                  <a:srgbClr val="404040"/>
                </a:solidFill>
                <a:latin typeface="Calibri"/>
                <a:cs typeface="Calibri"/>
              </a:rPr>
              <a:t>What</a:t>
            </a:r>
            <a:r>
              <a:rPr sz="2000" spc="-65" dirty="0">
                <a:solidFill>
                  <a:srgbClr val="404040"/>
                </a:solidFill>
                <a:latin typeface="Calibri"/>
                <a:cs typeface="Calibri"/>
              </a:rPr>
              <a:t> </a:t>
            </a:r>
            <a:r>
              <a:rPr sz="2000" dirty="0">
                <a:solidFill>
                  <a:srgbClr val="404040"/>
                </a:solidFill>
                <a:latin typeface="Calibri"/>
                <a:cs typeface="Calibri"/>
              </a:rPr>
              <a:t>are</a:t>
            </a:r>
            <a:r>
              <a:rPr sz="2000" spc="-40" dirty="0">
                <a:solidFill>
                  <a:srgbClr val="404040"/>
                </a:solidFill>
                <a:latin typeface="Calibri"/>
                <a:cs typeface="Calibri"/>
              </a:rPr>
              <a:t> </a:t>
            </a:r>
            <a:r>
              <a:rPr sz="2000" dirty="0">
                <a:solidFill>
                  <a:srgbClr val="404040"/>
                </a:solidFill>
                <a:latin typeface="Calibri"/>
                <a:cs typeface="Calibri"/>
              </a:rPr>
              <a:t>the</a:t>
            </a:r>
            <a:r>
              <a:rPr sz="2000" spc="-50" dirty="0">
                <a:solidFill>
                  <a:srgbClr val="404040"/>
                </a:solidFill>
                <a:latin typeface="Calibri"/>
                <a:cs typeface="Calibri"/>
              </a:rPr>
              <a:t> </a:t>
            </a:r>
            <a:r>
              <a:rPr sz="2000" spc="-10" dirty="0">
                <a:solidFill>
                  <a:srgbClr val="404040"/>
                </a:solidFill>
                <a:latin typeface="Calibri"/>
                <a:cs typeface="Calibri"/>
              </a:rPr>
              <a:t>advantages</a:t>
            </a:r>
            <a:r>
              <a:rPr sz="2000" spc="-60" dirty="0">
                <a:solidFill>
                  <a:srgbClr val="404040"/>
                </a:solidFill>
                <a:latin typeface="Calibri"/>
                <a:cs typeface="Calibri"/>
              </a:rPr>
              <a:t> </a:t>
            </a:r>
            <a:r>
              <a:rPr sz="2000" dirty="0">
                <a:solidFill>
                  <a:srgbClr val="404040"/>
                </a:solidFill>
                <a:latin typeface="Calibri"/>
                <a:cs typeface="Calibri"/>
              </a:rPr>
              <a:t>of</a:t>
            </a:r>
            <a:r>
              <a:rPr sz="2000" spc="-55" dirty="0">
                <a:solidFill>
                  <a:srgbClr val="404040"/>
                </a:solidFill>
                <a:latin typeface="Calibri"/>
                <a:cs typeface="Calibri"/>
              </a:rPr>
              <a:t> </a:t>
            </a:r>
            <a:r>
              <a:rPr sz="2000" spc="-10" dirty="0">
                <a:solidFill>
                  <a:srgbClr val="404040"/>
                </a:solidFill>
                <a:latin typeface="Calibri"/>
                <a:cs typeface="Calibri"/>
              </a:rPr>
              <a:t>superglues</a:t>
            </a:r>
            <a:r>
              <a:rPr sz="2000" spc="-50" dirty="0">
                <a:solidFill>
                  <a:srgbClr val="404040"/>
                </a:solidFill>
                <a:latin typeface="Calibri"/>
                <a:cs typeface="Calibri"/>
              </a:rPr>
              <a:t> </a:t>
            </a:r>
            <a:r>
              <a:rPr sz="2000" dirty="0">
                <a:solidFill>
                  <a:srgbClr val="404040"/>
                </a:solidFill>
                <a:latin typeface="Calibri"/>
                <a:cs typeface="Calibri"/>
              </a:rPr>
              <a:t>(tissue</a:t>
            </a:r>
            <a:r>
              <a:rPr sz="2000" spc="-40" dirty="0">
                <a:solidFill>
                  <a:srgbClr val="404040"/>
                </a:solidFill>
                <a:latin typeface="Calibri"/>
                <a:cs typeface="Calibri"/>
              </a:rPr>
              <a:t> </a:t>
            </a:r>
            <a:r>
              <a:rPr sz="2000" dirty="0">
                <a:solidFill>
                  <a:srgbClr val="404040"/>
                </a:solidFill>
                <a:latin typeface="Calibri"/>
                <a:cs typeface="Calibri"/>
              </a:rPr>
              <a:t>adhesive)</a:t>
            </a:r>
            <a:r>
              <a:rPr sz="2000" spc="-30" dirty="0">
                <a:solidFill>
                  <a:srgbClr val="404040"/>
                </a:solidFill>
                <a:latin typeface="Calibri"/>
                <a:cs typeface="Calibri"/>
              </a:rPr>
              <a:t> </a:t>
            </a:r>
            <a:r>
              <a:rPr sz="2000" dirty="0">
                <a:solidFill>
                  <a:srgbClr val="404040"/>
                </a:solidFill>
                <a:latin typeface="Calibri"/>
                <a:cs typeface="Calibri"/>
              </a:rPr>
              <a:t>for</a:t>
            </a:r>
            <a:r>
              <a:rPr sz="2000" spc="-60" dirty="0">
                <a:solidFill>
                  <a:srgbClr val="404040"/>
                </a:solidFill>
                <a:latin typeface="Calibri"/>
                <a:cs typeface="Calibri"/>
              </a:rPr>
              <a:t> </a:t>
            </a:r>
            <a:r>
              <a:rPr sz="2000" dirty="0">
                <a:solidFill>
                  <a:srgbClr val="404040"/>
                </a:solidFill>
                <a:latin typeface="Calibri"/>
                <a:cs typeface="Calibri"/>
              </a:rPr>
              <a:t>wound</a:t>
            </a:r>
            <a:r>
              <a:rPr sz="2000" spc="-65" dirty="0">
                <a:solidFill>
                  <a:srgbClr val="404040"/>
                </a:solidFill>
                <a:latin typeface="Calibri"/>
                <a:cs typeface="Calibri"/>
              </a:rPr>
              <a:t> </a:t>
            </a:r>
            <a:r>
              <a:rPr sz="2000" dirty="0">
                <a:solidFill>
                  <a:srgbClr val="404040"/>
                </a:solidFill>
                <a:latin typeface="Calibri"/>
                <a:cs typeface="Calibri"/>
              </a:rPr>
              <a:t>closure?.</a:t>
            </a:r>
            <a:r>
              <a:rPr sz="2000" spc="-60" dirty="0">
                <a:solidFill>
                  <a:srgbClr val="404040"/>
                </a:solidFill>
                <a:latin typeface="Calibri"/>
                <a:cs typeface="Calibri"/>
              </a:rPr>
              <a:t> </a:t>
            </a:r>
            <a:r>
              <a:rPr sz="2000" spc="-10" dirty="0">
                <a:solidFill>
                  <a:srgbClr val="404040"/>
                </a:solidFill>
                <a:latin typeface="Calibri"/>
                <a:cs typeface="Calibri"/>
              </a:rPr>
              <a:t>[ONLINE] Available</a:t>
            </a:r>
            <a:r>
              <a:rPr sz="2000" spc="190" dirty="0">
                <a:solidFill>
                  <a:srgbClr val="404040"/>
                </a:solidFill>
                <a:latin typeface="Calibri"/>
                <a:cs typeface="Calibri"/>
              </a:rPr>
              <a:t> </a:t>
            </a:r>
            <a:r>
              <a:rPr sz="2000" dirty="0">
                <a:solidFill>
                  <a:srgbClr val="404040"/>
                </a:solidFill>
                <a:latin typeface="Calibri"/>
                <a:cs typeface="Calibri"/>
              </a:rPr>
              <a:t>at:</a:t>
            </a:r>
            <a:r>
              <a:rPr sz="2000" spc="185" dirty="0">
                <a:solidFill>
                  <a:srgbClr val="404040"/>
                </a:solidFill>
                <a:latin typeface="Calibri"/>
                <a:cs typeface="Calibri"/>
              </a:rPr>
              <a:t> </a:t>
            </a:r>
            <a:r>
              <a:rPr sz="2000" spc="-20" dirty="0">
                <a:solidFill>
                  <a:srgbClr val="404040"/>
                </a:solidFill>
                <a:latin typeface="Calibri"/>
                <a:cs typeface="Calibri"/>
              </a:rPr>
              <a:t>https://</a:t>
            </a:r>
            <a:r>
              <a:rPr sz="2000" spc="-20" dirty="0">
                <a:solidFill>
                  <a:srgbClr val="404040"/>
                </a:solidFill>
                <a:latin typeface="Calibri"/>
                <a:cs typeface="Calibri"/>
                <a:hlinkClick r:id="rId4"/>
              </a:rPr>
              <a:t>www.medscape.com/answers/1824895-</a:t>
            </a:r>
            <a:r>
              <a:rPr sz="2000" spc="-10" dirty="0">
                <a:solidFill>
                  <a:srgbClr val="404040"/>
                </a:solidFill>
                <a:latin typeface="Calibri"/>
                <a:cs typeface="Calibri"/>
                <a:hlinkClick r:id="rId4"/>
              </a:rPr>
              <a:t>32144/what-</a:t>
            </a:r>
            <a:r>
              <a:rPr sz="2000" spc="-25" dirty="0">
                <a:solidFill>
                  <a:srgbClr val="404040"/>
                </a:solidFill>
                <a:latin typeface="Calibri"/>
                <a:cs typeface="Calibri"/>
                <a:hlinkClick r:id="rId4"/>
              </a:rPr>
              <a:t>are-</a:t>
            </a:r>
            <a:r>
              <a:rPr sz="2000" spc="-10" dirty="0">
                <a:solidFill>
                  <a:srgbClr val="404040"/>
                </a:solidFill>
                <a:latin typeface="Calibri"/>
                <a:cs typeface="Calibri"/>
                <a:hlinkClick r:id="rId4"/>
              </a:rPr>
              <a:t>the-</a:t>
            </a:r>
            <a:r>
              <a:rPr sz="2000" spc="-20" dirty="0">
                <a:solidFill>
                  <a:srgbClr val="404040"/>
                </a:solidFill>
                <a:latin typeface="Calibri"/>
                <a:cs typeface="Calibri"/>
                <a:hlinkClick r:id="rId4"/>
              </a:rPr>
              <a:t>advantages-</a:t>
            </a:r>
            <a:r>
              <a:rPr sz="2000" spc="-25" dirty="0">
                <a:solidFill>
                  <a:srgbClr val="404040"/>
                </a:solidFill>
                <a:latin typeface="Calibri"/>
                <a:cs typeface="Calibri"/>
                <a:hlinkClick r:id="rId4"/>
              </a:rPr>
              <a:t>of-</a:t>
            </a:r>
            <a:r>
              <a:rPr sz="2000" spc="-25" dirty="0">
                <a:solidFill>
                  <a:srgbClr val="404040"/>
                </a:solidFill>
                <a:latin typeface="Calibri"/>
                <a:cs typeface="Calibri"/>
              </a:rPr>
              <a:t> </a:t>
            </a:r>
            <a:r>
              <a:rPr sz="2000" spc="-20" dirty="0">
                <a:solidFill>
                  <a:srgbClr val="404040"/>
                </a:solidFill>
                <a:latin typeface="Calibri"/>
                <a:cs typeface="Calibri"/>
              </a:rPr>
              <a:t>superglues-tissue-</a:t>
            </a:r>
            <a:r>
              <a:rPr sz="2000" spc="-10" dirty="0">
                <a:solidFill>
                  <a:srgbClr val="404040"/>
                </a:solidFill>
                <a:latin typeface="Calibri"/>
                <a:cs typeface="Calibri"/>
              </a:rPr>
              <a:t>adhesive-</a:t>
            </a:r>
            <a:r>
              <a:rPr sz="2000" spc="-20" dirty="0">
                <a:solidFill>
                  <a:srgbClr val="404040"/>
                </a:solidFill>
                <a:latin typeface="Calibri"/>
                <a:cs typeface="Calibri"/>
              </a:rPr>
              <a:t>for-</a:t>
            </a:r>
            <a:r>
              <a:rPr sz="2000" spc="-10" dirty="0">
                <a:solidFill>
                  <a:srgbClr val="404040"/>
                </a:solidFill>
                <a:latin typeface="Calibri"/>
                <a:cs typeface="Calibri"/>
              </a:rPr>
              <a:t>wound-</a:t>
            </a:r>
            <a:r>
              <a:rPr sz="2000" dirty="0">
                <a:solidFill>
                  <a:srgbClr val="404040"/>
                </a:solidFill>
                <a:latin typeface="Calibri"/>
                <a:cs typeface="Calibri"/>
              </a:rPr>
              <a:t>closure.</a:t>
            </a:r>
            <a:r>
              <a:rPr sz="2000" spc="5" dirty="0">
                <a:solidFill>
                  <a:srgbClr val="404040"/>
                </a:solidFill>
                <a:latin typeface="Calibri"/>
                <a:cs typeface="Calibri"/>
              </a:rPr>
              <a:t> </a:t>
            </a:r>
            <a:r>
              <a:rPr sz="2000" dirty="0">
                <a:solidFill>
                  <a:srgbClr val="404040"/>
                </a:solidFill>
                <a:latin typeface="Calibri"/>
                <a:cs typeface="Calibri"/>
              </a:rPr>
              <a:t>[Accessed</a:t>
            </a:r>
            <a:r>
              <a:rPr sz="2000" spc="5" dirty="0">
                <a:solidFill>
                  <a:srgbClr val="404040"/>
                </a:solidFill>
                <a:latin typeface="Calibri"/>
                <a:cs typeface="Calibri"/>
              </a:rPr>
              <a:t> </a:t>
            </a:r>
            <a:r>
              <a:rPr sz="2000" dirty="0">
                <a:solidFill>
                  <a:srgbClr val="404040"/>
                </a:solidFill>
                <a:latin typeface="Calibri"/>
                <a:cs typeface="Calibri"/>
              </a:rPr>
              <a:t>16 July</a:t>
            </a:r>
            <a:r>
              <a:rPr sz="2000" spc="-15" dirty="0">
                <a:solidFill>
                  <a:srgbClr val="404040"/>
                </a:solidFill>
                <a:latin typeface="Calibri"/>
                <a:cs typeface="Calibri"/>
              </a:rPr>
              <a:t> </a:t>
            </a:r>
            <a:r>
              <a:rPr sz="2000" spc="-10" dirty="0">
                <a:solidFill>
                  <a:srgbClr val="404040"/>
                </a:solidFill>
                <a:latin typeface="Calibri"/>
                <a:cs typeface="Calibri"/>
              </a:rPr>
              <a:t>2019].</a:t>
            </a:r>
            <a:endParaRPr sz="2000">
              <a:latin typeface="Calibri"/>
              <a:cs typeface="Calibri"/>
            </a:endParaRPr>
          </a:p>
          <a:p>
            <a:pPr marL="279400" marR="151130" indent="-266700">
              <a:lnSpc>
                <a:spcPct val="90000"/>
              </a:lnSpc>
              <a:spcBef>
                <a:spcPts val="965"/>
              </a:spcBef>
              <a:buFont typeface="Arial MT"/>
              <a:buChar char="•"/>
              <a:tabLst>
                <a:tab pos="279400" algn="l"/>
              </a:tabLst>
            </a:pPr>
            <a:r>
              <a:rPr sz="2000" dirty="0">
                <a:solidFill>
                  <a:srgbClr val="404040"/>
                </a:solidFill>
                <a:latin typeface="Calibri"/>
                <a:cs typeface="Calibri"/>
              </a:rPr>
              <a:t>Lui,</a:t>
            </a:r>
            <a:r>
              <a:rPr sz="2000" spc="-45" dirty="0">
                <a:solidFill>
                  <a:srgbClr val="404040"/>
                </a:solidFill>
                <a:latin typeface="Calibri"/>
                <a:cs typeface="Calibri"/>
              </a:rPr>
              <a:t> </a:t>
            </a:r>
            <a:r>
              <a:rPr sz="2000" spc="-75" dirty="0">
                <a:solidFill>
                  <a:srgbClr val="404040"/>
                </a:solidFill>
                <a:latin typeface="Calibri"/>
                <a:cs typeface="Calibri"/>
              </a:rPr>
              <a:t>Y.,</a:t>
            </a:r>
            <a:r>
              <a:rPr sz="2000" spc="-35" dirty="0">
                <a:solidFill>
                  <a:srgbClr val="404040"/>
                </a:solidFill>
                <a:latin typeface="Calibri"/>
                <a:cs typeface="Calibri"/>
              </a:rPr>
              <a:t> </a:t>
            </a:r>
            <a:r>
              <a:rPr sz="2000" dirty="0">
                <a:solidFill>
                  <a:srgbClr val="404040"/>
                </a:solidFill>
                <a:latin typeface="Calibri"/>
                <a:cs typeface="Calibri"/>
              </a:rPr>
              <a:t>Huang,</a:t>
            </a:r>
            <a:r>
              <a:rPr sz="2000" spc="-65" dirty="0">
                <a:solidFill>
                  <a:srgbClr val="404040"/>
                </a:solidFill>
                <a:latin typeface="Calibri"/>
                <a:cs typeface="Calibri"/>
              </a:rPr>
              <a:t> </a:t>
            </a:r>
            <a:r>
              <a:rPr sz="2000" dirty="0">
                <a:solidFill>
                  <a:srgbClr val="404040"/>
                </a:solidFill>
                <a:latin typeface="Calibri"/>
                <a:cs typeface="Calibri"/>
              </a:rPr>
              <a:t>Z.,</a:t>
            </a:r>
            <a:r>
              <a:rPr sz="2000" spc="-45" dirty="0">
                <a:solidFill>
                  <a:srgbClr val="404040"/>
                </a:solidFill>
                <a:latin typeface="Calibri"/>
                <a:cs typeface="Calibri"/>
              </a:rPr>
              <a:t> </a:t>
            </a:r>
            <a:r>
              <a:rPr sz="2000" dirty="0">
                <a:solidFill>
                  <a:srgbClr val="404040"/>
                </a:solidFill>
                <a:latin typeface="Calibri"/>
                <a:cs typeface="Calibri"/>
              </a:rPr>
              <a:t>et</a:t>
            </a:r>
            <a:r>
              <a:rPr sz="2000" spc="-30" dirty="0">
                <a:solidFill>
                  <a:srgbClr val="404040"/>
                </a:solidFill>
                <a:latin typeface="Calibri"/>
                <a:cs typeface="Calibri"/>
              </a:rPr>
              <a:t> </a:t>
            </a:r>
            <a:r>
              <a:rPr sz="2000" dirty="0">
                <a:solidFill>
                  <a:srgbClr val="404040"/>
                </a:solidFill>
                <a:latin typeface="Calibri"/>
                <a:cs typeface="Calibri"/>
              </a:rPr>
              <a:t>al,</a:t>
            </a:r>
            <a:r>
              <a:rPr sz="2000" spc="-45" dirty="0">
                <a:solidFill>
                  <a:srgbClr val="404040"/>
                </a:solidFill>
                <a:latin typeface="Calibri"/>
                <a:cs typeface="Calibri"/>
              </a:rPr>
              <a:t> </a:t>
            </a:r>
            <a:r>
              <a:rPr sz="2000" dirty="0">
                <a:solidFill>
                  <a:srgbClr val="404040"/>
                </a:solidFill>
                <a:latin typeface="Calibri"/>
                <a:cs typeface="Calibri"/>
              </a:rPr>
              <a:t>2018.</a:t>
            </a:r>
            <a:r>
              <a:rPr sz="2000" spc="-70" dirty="0">
                <a:solidFill>
                  <a:srgbClr val="404040"/>
                </a:solidFill>
                <a:latin typeface="Calibri"/>
                <a:cs typeface="Calibri"/>
              </a:rPr>
              <a:t> </a:t>
            </a:r>
            <a:r>
              <a:rPr sz="2000" dirty="0">
                <a:solidFill>
                  <a:srgbClr val="404040"/>
                </a:solidFill>
                <a:latin typeface="Calibri"/>
                <a:cs typeface="Calibri"/>
              </a:rPr>
              <a:t>Staplers</a:t>
            </a:r>
            <a:r>
              <a:rPr sz="2000" spc="-20" dirty="0">
                <a:solidFill>
                  <a:srgbClr val="404040"/>
                </a:solidFill>
                <a:latin typeface="Calibri"/>
                <a:cs typeface="Calibri"/>
              </a:rPr>
              <a:t> </a:t>
            </a:r>
            <a:r>
              <a:rPr sz="2000" dirty="0">
                <a:solidFill>
                  <a:srgbClr val="404040"/>
                </a:solidFill>
                <a:latin typeface="Calibri"/>
                <a:cs typeface="Calibri"/>
              </a:rPr>
              <a:t>or</a:t>
            </a:r>
            <a:r>
              <a:rPr sz="2000" spc="-50" dirty="0">
                <a:solidFill>
                  <a:srgbClr val="404040"/>
                </a:solidFill>
                <a:latin typeface="Calibri"/>
                <a:cs typeface="Calibri"/>
              </a:rPr>
              <a:t> </a:t>
            </a:r>
            <a:r>
              <a:rPr sz="2000" dirty="0">
                <a:solidFill>
                  <a:srgbClr val="404040"/>
                </a:solidFill>
                <a:latin typeface="Calibri"/>
                <a:cs typeface="Calibri"/>
              </a:rPr>
              <a:t>clips?</a:t>
            </a:r>
            <a:r>
              <a:rPr sz="2000" spc="-40" dirty="0">
                <a:solidFill>
                  <a:srgbClr val="404040"/>
                </a:solidFill>
                <a:latin typeface="Calibri"/>
                <a:cs typeface="Calibri"/>
              </a:rPr>
              <a:t> </a:t>
            </a:r>
            <a:r>
              <a:rPr sz="2000" dirty="0">
                <a:solidFill>
                  <a:srgbClr val="404040"/>
                </a:solidFill>
                <a:latin typeface="Calibri"/>
                <a:cs typeface="Calibri"/>
              </a:rPr>
              <a:t>A</a:t>
            </a:r>
            <a:r>
              <a:rPr sz="2000" spc="-35" dirty="0">
                <a:solidFill>
                  <a:srgbClr val="404040"/>
                </a:solidFill>
                <a:latin typeface="Calibri"/>
                <a:cs typeface="Calibri"/>
              </a:rPr>
              <a:t> </a:t>
            </a:r>
            <a:r>
              <a:rPr sz="2000" spc="-10" dirty="0">
                <a:solidFill>
                  <a:srgbClr val="404040"/>
                </a:solidFill>
                <a:latin typeface="Calibri"/>
                <a:cs typeface="Calibri"/>
              </a:rPr>
              <a:t>systematic</a:t>
            </a:r>
            <a:r>
              <a:rPr sz="2000" spc="-5" dirty="0">
                <a:solidFill>
                  <a:srgbClr val="404040"/>
                </a:solidFill>
                <a:latin typeface="Calibri"/>
                <a:cs typeface="Calibri"/>
              </a:rPr>
              <a:t> </a:t>
            </a:r>
            <a:r>
              <a:rPr sz="2000" dirty="0">
                <a:solidFill>
                  <a:srgbClr val="404040"/>
                </a:solidFill>
                <a:latin typeface="Calibri"/>
                <a:cs typeface="Calibri"/>
              </a:rPr>
              <a:t>review</a:t>
            </a:r>
            <a:r>
              <a:rPr sz="2000" spc="-35" dirty="0">
                <a:solidFill>
                  <a:srgbClr val="404040"/>
                </a:solidFill>
                <a:latin typeface="Calibri"/>
                <a:cs typeface="Calibri"/>
              </a:rPr>
              <a:t> </a:t>
            </a:r>
            <a:r>
              <a:rPr sz="2000" dirty="0">
                <a:solidFill>
                  <a:srgbClr val="404040"/>
                </a:solidFill>
                <a:latin typeface="Calibri"/>
                <a:cs typeface="Calibri"/>
              </a:rPr>
              <a:t>and</a:t>
            </a:r>
            <a:r>
              <a:rPr sz="2000" spc="-50" dirty="0">
                <a:solidFill>
                  <a:srgbClr val="404040"/>
                </a:solidFill>
                <a:latin typeface="Calibri"/>
                <a:cs typeface="Calibri"/>
              </a:rPr>
              <a:t> </a:t>
            </a:r>
            <a:r>
              <a:rPr sz="2000" spc="-20" dirty="0">
                <a:solidFill>
                  <a:srgbClr val="404040"/>
                </a:solidFill>
                <a:latin typeface="Calibri"/>
                <a:cs typeface="Calibri"/>
              </a:rPr>
              <a:t>meta-</a:t>
            </a:r>
            <a:r>
              <a:rPr sz="2000" dirty="0">
                <a:solidFill>
                  <a:srgbClr val="404040"/>
                </a:solidFill>
                <a:latin typeface="Calibri"/>
                <a:cs typeface="Calibri"/>
              </a:rPr>
              <a:t>analysis</a:t>
            </a:r>
            <a:r>
              <a:rPr sz="2000" spc="-10" dirty="0">
                <a:solidFill>
                  <a:srgbClr val="404040"/>
                </a:solidFill>
                <a:latin typeface="Calibri"/>
                <a:cs typeface="Calibri"/>
              </a:rPr>
              <a:t> </a:t>
            </a:r>
            <a:r>
              <a:rPr sz="2000" dirty="0">
                <a:solidFill>
                  <a:srgbClr val="404040"/>
                </a:solidFill>
                <a:latin typeface="Calibri"/>
                <a:cs typeface="Calibri"/>
              </a:rPr>
              <a:t>of</a:t>
            </a:r>
            <a:r>
              <a:rPr sz="2000" spc="-45" dirty="0">
                <a:solidFill>
                  <a:srgbClr val="404040"/>
                </a:solidFill>
                <a:latin typeface="Calibri"/>
                <a:cs typeface="Calibri"/>
              </a:rPr>
              <a:t> </a:t>
            </a:r>
            <a:r>
              <a:rPr sz="2000" dirty="0">
                <a:solidFill>
                  <a:srgbClr val="404040"/>
                </a:solidFill>
                <a:latin typeface="Calibri"/>
                <a:cs typeface="Calibri"/>
              </a:rPr>
              <a:t>vessel</a:t>
            </a:r>
            <a:r>
              <a:rPr sz="2000" spc="-20" dirty="0">
                <a:solidFill>
                  <a:srgbClr val="404040"/>
                </a:solidFill>
                <a:latin typeface="Calibri"/>
                <a:cs typeface="Calibri"/>
              </a:rPr>
              <a:t> </a:t>
            </a:r>
            <a:r>
              <a:rPr sz="2000" spc="-10" dirty="0">
                <a:solidFill>
                  <a:srgbClr val="404040"/>
                </a:solidFill>
                <a:latin typeface="Calibri"/>
                <a:cs typeface="Calibri"/>
              </a:rPr>
              <a:t>controlling </a:t>
            </a:r>
            <a:r>
              <a:rPr sz="2000" dirty="0">
                <a:solidFill>
                  <a:srgbClr val="404040"/>
                </a:solidFill>
                <a:latin typeface="Calibri"/>
                <a:cs typeface="Calibri"/>
              </a:rPr>
              <a:t>devices</a:t>
            </a:r>
            <a:r>
              <a:rPr sz="2000" spc="-50" dirty="0">
                <a:solidFill>
                  <a:srgbClr val="404040"/>
                </a:solidFill>
                <a:latin typeface="Calibri"/>
                <a:cs typeface="Calibri"/>
              </a:rPr>
              <a:t> </a:t>
            </a:r>
            <a:r>
              <a:rPr sz="2000" dirty="0">
                <a:solidFill>
                  <a:srgbClr val="404040"/>
                </a:solidFill>
                <a:latin typeface="Calibri"/>
                <a:cs typeface="Calibri"/>
              </a:rPr>
              <a:t>for</a:t>
            </a:r>
            <a:r>
              <a:rPr sz="2000" spc="-65" dirty="0">
                <a:solidFill>
                  <a:srgbClr val="404040"/>
                </a:solidFill>
                <a:latin typeface="Calibri"/>
                <a:cs typeface="Calibri"/>
              </a:rPr>
              <a:t> </a:t>
            </a:r>
            <a:r>
              <a:rPr sz="2000" dirty="0">
                <a:solidFill>
                  <a:srgbClr val="404040"/>
                </a:solidFill>
                <a:latin typeface="Calibri"/>
                <a:cs typeface="Calibri"/>
              </a:rPr>
              <a:t>renal</a:t>
            </a:r>
            <a:r>
              <a:rPr sz="2000" spc="-55" dirty="0">
                <a:solidFill>
                  <a:srgbClr val="404040"/>
                </a:solidFill>
                <a:latin typeface="Calibri"/>
                <a:cs typeface="Calibri"/>
              </a:rPr>
              <a:t> </a:t>
            </a:r>
            <a:r>
              <a:rPr sz="2000" dirty="0">
                <a:solidFill>
                  <a:srgbClr val="404040"/>
                </a:solidFill>
                <a:latin typeface="Calibri"/>
                <a:cs typeface="Calibri"/>
              </a:rPr>
              <a:t>pedicle</a:t>
            </a:r>
            <a:r>
              <a:rPr sz="2000" spc="-55" dirty="0">
                <a:solidFill>
                  <a:srgbClr val="404040"/>
                </a:solidFill>
                <a:latin typeface="Calibri"/>
                <a:cs typeface="Calibri"/>
              </a:rPr>
              <a:t> </a:t>
            </a:r>
            <a:r>
              <a:rPr sz="2000" dirty="0">
                <a:solidFill>
                  <a:srgbClr val="404040"/>
                </a:solidFill>
                <a:latin typeface="Calibri"/>
                <a:cs typeface="Calibri"/>
              </a:rPr>
              <a:t>ligation</a:t>
            </a:r>
            <a:r>
              <a:rPr sz="2000" spc="-50" dirty="0">
                <a:solidFill>
                  <a:srgbClr val="404040"/>
                </a:solidFill>
                <a:latin typeface="Calibri"/>
                <a:cs typeface="Calibri"/>
              </a:rPr>
              <a:t> </a:t>
            </a:r>
            <a:r>
              <a:rPr sz="2000" dirty="0">
                <a:solidFill>
                  <a:srgbClr val="404040"/>
                </a:solidFill>
                <a:latin typeface="Calibri"/>
                <a:cs typeface="Calibri"/>
              </a:rPr>
              <a:t>in</a:t>
            </a:r>
            <a:r>
              <a:rPr sz="2000" spc="-45" dirty="0">
                <a:solidFill>
                  <a:srgbClr val="404040"/>
                </a:solidFill>
                <a:latin typeface="Calibri"/>
                <a:cs typeface="Calibri"/>
              </a:rPr>
              <a:t> </a:t>
            </a:r>
            <a:r>
              <a:rPr sz="2000" dirty="0">
                <a:solidFill>
                  <a:srgbClr val="404040"/>
                </a:solidFill>
                <a:latin typeface="Calibri"/>
                <a:cs typeface="Calibri"/>
              </a:rPr>
              <a:t>laparoscopic</a:t>
            </a:r>
            <a:r>
              <a:rPr sz="2000" spc="-60" dirty="0">
                <a:solidFill>
                  <a:srgbClr val="404040"/>
                </a:solidFill>
                <a:latin typeface="Calibri"/>
                <a:cs typeface="Calibri"/>
              </a:rPr>
              <a:t> </a:t>
            </a:r>
            <a:r>
              <a:rPr sz="2000" dirty="0">
                <a:solidFill>
                  <a:srgbClr val="404040"/>
                </a:solidFill>
                <a:latin typeface="Calibri"/>
                <a:cs typeface="Calibri"/>
              </a:rPr>
              <a:t>live</a:t>
            </a:r>
            <a:r>
              <a:rPr sz="2000" spc="-30" dirty="0">
                <a:solidFill>
                  <a:srgbClr val="404040"/>
                </a:solidFill>
                <a:latin typeface="Calibri"/>
                <a:cs typeface="Calibri"/>
              </a:rPr>
              <a:t> </a:t>
            </a:r>
            <a:r>
              <a:rPr sz="2000" dirty="0">
                <a:solidFill>
                  <a:srgbClr val="404040"/>
                </a:solidFill>
                <a:latin typeface="Calibri"/>
                <a:cs typeface="Calibri"/>
              </a:rPr>
              <a:t>donor</a:t>
            </a:r>
            <a:r>
              <a:rPr sz="2000" spc="-90" dirty="0">
                <a:solidFill>
                  <a:srgbClr val="404040"/>
                </a:solidFill>
                <a:latin typeface="Calibri"/>
                <a:cs typeface="Calibri"/>
              </a:rPr>
              <a:t> </a:t>
            </a:r>
            <a:r>
              <a:rPr sz="2000" spc="-20" dirty="0">
                <a:solidFill>
                  <a:srgbClr val="404040"/>
                </a:solidFill>
                <a:latin typeface="Calibri"/>
                <a:cs typeface="Calibri"/>
              </a:rPr>
              <a:t>nephrectomy.</a:t>
            </a:r>
            <a:r>
              <a:rPr sz="2000" spc="-70" dirty="0">
                <a:solidFill>
                  <a:srgbClr val="404040"/>
                </a:solidFill>
                <a:latin typeface="Calibri"/>
                <a:cs typeface="Calibri"/>
              </a:rPr>
              <a:t> </a:t>
            </a:r>
            <a:r>
              <a:rPr sz="2000" i="1" dirty="0">
                <a:solidFill>
                  <a:srgbClr val="404040"/>
                </a:solidFill>
                <a:latin typeface="Calibri"/>
                <a:cs typeface="Calibri"/>
              </a:rPr>
              <a:t>Medicine</a:t>
            </a:r>
            <a:r>
              <a:rPr sz="2000" dirty="0">
                <a:solidFill>
                  <a:srgbClr val="404040"/>
                </a:solidFill>
                <a:latin typeface="Calibri"/>
                <a:cs typeface="Calibri"/>
              </a:rPr>
              <a:t>,</a:t>
            </a:r>
            <a:r>
              <a:rPr sz="2000" spc="-70" dirty="0">
                <a:solidFill>
                  <a:srgbClr val="404040"/>
                </a:solidFill>
                <a:latin typeface="Calibri"/>
                <a:cs typeface="Calibri"/>
              </a:rPr>
              <a:t> </a:t>
            </a:r>
            <a:r>
              <a:rPr sz="2000" dirty="0">
                <a:solidFill>
                  <a:srgbClr val="404040"/>
                </a:solidFill>
                <a:latin typeface="Calibri"/>
                <a:cs typeface="Calibri"/>
              </a:rPr>
              <a:t>[Online].</a:t>
            </a:r>
            <a:r>
              <a:rPr sz="2000" spc="-65" dirty="0">
                <a:solidFill>
                  <a:srgbClr val="404040"/>
                </a:solidFill>
                <a:latin typeface="Calibri"/>
                <a:cs typeface="Calibri"/>
              </a:rPr>
              <a:t> </a:t>
            </a:r>
            <a:r>
              <a:rPr sz="2000" spc="-10" dirty="0">
                <a:solidFill>
                  <a:srgbClr val="404040"/>
                </a:solidFill>
                <a:latin typeface="Calibri"/>
                <a:cs typeface="Calibri"/>
              </a:rPr>
              <a:t>97(45), </a:t>
            </a:r>
            <a:r>
              <a:rPr sz="2000" dirty="0">
                <a:solidFill>
                  <a:srgbClr val="404040"/>
                </a:solidFill>
                <a:latin typeface="Calibri"/>
                <a:cs typeface="Calibri"/>
              </a:rPr>
              <a:t>13116.</a:t>
            </a:r>
            <a:r>
              <a:rPr sz="2000" spc="-75" dirty="0">
                <a:solidFill>
                  <a:srgbClr val="404040"/>
                </a:solidFill>
                <a:latin typeface="Calibri"/>
                <a:cs typeface="Calibri"/>
              </a:rPr>
              <a:t> </a:t>
            </a:r>
            <a:r>
              <a:rPr sz="2000" spc="-10" dirty="0">
                <a:solidFill>
                  <a:srgbClr val="404040"/>
                </a:solidFill>
                <a:latin typeface="Calibri"/>
                <a:cs typeface="Calibri"/>
              </a:rPr>
              <a:t>Available</a:t>
            </a:r>
            <a:r>
              <a:rPr sz="2000" spc="-25" dirty="0">
                <a:solidFill>
                  <a:srgbClr val="404040"/>
                </a:solidFill>
                <a:latin typeface="Calibri"/>
                <a:cs typeface="Calibri"/>
              </a:rPr>
              <a:t> </a:t>
            </a:r>
            <a:r>
              <a:rPr sz="2000" dirty="0">
                <a:solidFill>
                  <a:srgbClr val="404040"/>
                </a:solidFill>
                <a:latin typeface="Calibri"/>
                <a:cs typeface="Calibri"/>
              </a:rPr>
              <a:t>at:</a:t>
            </a:r>
            <a:r>
              <a:rPr sz="2000" spc="-20" dirty="0">
                <a:solidFill>
                  <a:srgbClr val="404040"/>
                </a:solidFill>
                <a:latin typeface="Calibri"/>
                <a:cs typeface="Calibri"/>
              </a:rPr>
              <a:t> </a:t>
            </a:r>
            <a:r>
              <a:rPr sz="2000" spc="-10" dirty="0">
                <a:solidFill>
                  <a:srgbClr val="404040"/>
                </a:solidFill>
                <a:latin typeface="Calibri"/>
                <a:cs typeface="Calibri"/>
              </a:rPr>
              <a:t>https://journals.lww.com/md-</a:t>
            </a:r>
            <a:endParaRPr sz="2000">
              <a:latin typeface="Calibri"/>
              <a:cs typeface="Calibri"/>
            </a:endParaRPr>
          </a:p>
          <a:p>
            <a:pPr marL="279400" marR="437515">
              <a:lnSpc>
                <a:spcPts val="2160"/>
              </a:lnSpc>
              <a:spcBef>
                <a:spcPts val="30"/>
              </a:spcBef>
              <a:tabLst>
                <a:tab pos="5467350" algn="l"/>
              </a:tabLst>
            </a:pPr>
            <a:r>
              <a:rPr sz="2000" spc="-10" dirty="0">
                <a:solidFill>
                  <a:srgbClr val="404040"/>
                </a:solidFill>
                <a:latin typeface="Calibri"/>
                <a:cs typeface="Calibri"/>
              </a:rPr>
              <a:t>journal/Fulltext/2018/11090/Staplers_or_clips</a:t>
            </a:r>
            <a:r>
              <a:rPr sz="2000" u="sng" dirty="0">
                <a:solidFill>
                  <a:srgbClr val="404040"/>
                </a:solidFill>
                <a:uFill>
                  <a:solidFill>
                    <a:srgbClr val="3F3F3F"/>
                  </a:solidFill>
                </a:uFill>
                <a:latin typeface="Calibri"/>
                <a:cs typeface="Calibri"/>
              </a:rPr>
              <a:t>	</a:t>
            </a:r>
            <a:r>
              <a:rPr sz="2000" spc="-10" dirty="0">
                <a:solidFill>
                  <a:srgbClr val="404040"/>
                </a:solidFill>
                <a:latin typeface="Calibri"/>
                <a:cs typeface="Calibri"/>
              </a:rPr>
              <a:t>A_systematic_review_and.50.aspx</a:t>
            </a:r>
            <a:r>
              <a:rPr sz="2000" spc="-45" dirty="0">
                <a:solidFill>
                  <a:srgbClr val="404040"/>
                </a:solidFill>
                <a:latin typeface="Calibri"/>
                <a:cs typeface="Calibri"/>
              </a:rPr>
              <a:t> </a:t>
            </a:r>
            <a:r>
              <a:rPr sz="2000" dirty="0">
                <a:solidFill>
                  <a:srgbClr val="404040"/>
                </a:solidFill>
                <a:latin typeface="Calibri"/>
                <a:cs typeface="Calibri"/>
              </a:rPr>
              <a:t>[Accessed</a:t>
            </a:r>
            <a:r>
              <a:rPr sz="2000" spc="-60" dirty="0">
                <a:solidFill>
                  <a:srgbClr val="404040"/>
                </a:solidFill>
                <a:latin typeface="Calibri"/>
                <a:cs typeface="Calibri"/>
              </a:rPr>
              <a:t> </a:t>
            </a:r>
            <a:r>
              <a:rPr sz="2000" dirty="0">
                <a:solidFill>
                  <a:srgbClr val="404040"/>
                </a:solidFill>
                <a:latin typeface="Calibri"/>
                <a:cs typeface="Calibri"/>
              </a:rPr>
              <a:t>16</a:t>
            </a:r>
            <a:r>
              <a:rPr sz="2000" spc="-85" dirty="0">
                <a:solidFill>
                  <a:srgbClr val="404040"/>
                </a:solidFill>
                <a:latin typeface="Calibri"/>
                <a:cs typeface="Calibri"/>
              </a:rPr>
              <a:t> </a:t>
            </a:r>
            <a:r>
              <a:rPr sz="2000" spc="-20" dirty="0">
                <a:solidFill>
                  <a:srgbClr val="404040"/>
                </a:solidFill>
                <a:latin typeface="Calibri"/>
                <a:cs typeface="Calibri"/>
              </a:rPr>
              <a:t>July </a:t>
            </a:r>
            <a:r>
              <a:rPr sz="2000" spc="-10" dirty="0">
                <a:solidFill>
                  <a:srgbClr val="404040"/>
                </a:solidFill>
                <a:latin typeface="Calibri"/>
                <a:cs typeface="Calibri"/>
              </a:rPr>
              <a:t>2019].</a:t>
            </a:r>
            <a:endParaRPr sz="2000">
              <a:latin typeface="Calibri"/>
              <a:cs typeface="Calibri"/>
            </a:endParaRPr>
          </a:p>
          <a:p>
            <a:pPr marL="278765" indent="-266065">
              <a:lnSpc>
                <a:spcPts val="2280"/>
              </a:lnSpc>
              <a:spcBef>
                <a:spcPts val="725"/>
              </a:spcBef>
              <a:buFont typeface="Arial MT"/>
              <a:buChar char="•"/>
              <a:tabLst>
                <a:tab pos="278765" algn="l"/>
              </a:tabLst>
            </a:pPr>
            <a:r>
              <a:rPr sz="2000" spc="-10" dirty="0">
                <a:solidFill>
                  <a:srgbClr val="404040"/>
                </a:solidFill>
                <a:latin typeface="Calibri"/>
                <a:cs typeface="Calibri"/>
              </a:rPr>
              <a:t>Al-</a:t>
            </a:r>
            <a:r>
              <a:rPr sz="2000" dirty="0">
                <a:solidFill>
                  <a:srgbClr val="404040"/>
                </a:solidFill>
                <a:latin typeface="Calibri"/>
                <a:cs typeface="Calibri"/>
              </a:rPr>
              <a:t>Mubarak,</a:t>
            </a:r>
            <a:r>
              <a:rPr sz="2000" spc="-35" dirty="0">
                <a:solidFill>
                  <a:srgbClr val="404040"/>
                </a:solidFill>
                <a:latin typeface="Calibri"/>
                <a:cs typeface="Calibri"/>
              </a:rPr>
              <a:t> </a:t>
            </a:r>
            <a:r>
              <a:rPr sz="2000" dirty="0">
                <a:solidFill>
                  <a:srgbClr val="404040"/>
                </a:solidFill>
                <a:latin typeface="Calibri"/>
                <a:cs typeface="Calibri"/>
              </a:rPr>
              <a:t>L.,</a:t>
            </a:r>
            <a:r>
              <a:rPr sz="2000" spc="-55" dirty="0">
                <a:solidFill>
                  <a:srgbClr val="404040"/>
                </a:solidFill>
                <a:latin typeface="Calibri"/>
                <a:cs typeface="Calibri"/>
              </a:rPr>
              <a:t> </a:t>
            </a:r>
            <a:r>
              <a:rPr sz="2000" spc="-10" dirty="0">
                <a:solidFill>
                  <a:srgbClr val="404040"/>
                </a:solidFill>
                <a:latin typeface="Calibri"/>
                <a:cs typeface="Calibri"/>
              </a:rPr>
              <a:t>Al-</a:t>
            </a:r>
            <a:r>
              <a:rPr sz="2000" dirty="0">
                <a:solidFill>
                  <a:srgbClr val="404040"/>
                </a:solidFill>
                <a:latin typeface="Calibri"/>
                <a:cs typeface="Calibri"/>
              </a:rPr>
              <a:t>Haddab,</a:t>
            </a:r>
            <a:r>
              <a:rPr sz="2000" spc="-30" dirty="0">
                <a:solidFill>
                  <a:srgbClr val="404040"/>
                </a:solidFill>
                <a:latin typeface="Calibri"/>
                <a:cs typeface="Calibri"/>
              </a:rPr>
              <a:t> </a:t>
            </a:r>
            <a:r>
              <a:rPr sz="2000" dirty="0">
                <a:solidFill>
                  <a:srgbClr val="404040"/>
                </a:solidFill>
                <a:latin typeface="Calibri"/>
                <a:cs typeface="Calibri"/>
              </a:rPr>
              <a:t>M.,</a:t>
            </a:r>
            <a:r>
              <a:rPr sz="2000" spc="-45" dirty="0">
                <a:solidFill>
                  <a:srgbClr val="404040"/>
                </a:solidFill>
                <a:latin typeface="Calibri"/>
                <a:cs typeface="Calibri"/>
              </a:rPr>
              <a:t> </a:t>
            </a:r>
            <a:r>
              <a:rPr sz="2000" dirty="0">
                <a:solidFill>
                  <a:srgbClr val="404040"/>
                </a:solidFill>
                <a:latin typeface="Calibri"/>
                <a:cs typeface="Calibri"/>
              </a:rPr>
              <a:t>2013.</a:t>
            </a:r>
            <a:r>
              <a:rPr sz="2000" spc="-80" dirty="0">
                <a:solidFill>
                  <a:srgbClr val="404040"/>
                </a:solidFill>
                <a:latin typeface="Calibri"/>
                <a:cs typeface="Calibri"/>
              </a:rPr>
              <a:t> </a:t>
            </a:r>
            <a:r>
              <a:rPr sz="2000" dirty="0">
                <a:solidFill>
                  <a:srgbClr val="404040"/>
                </a:solidFill>
                <a:latin typeface="Calibri"/>
                <a:cs typeface="Calibri"/>
              </a:rPr>
              <a:t>Cutaneous</a:t>
            </a:r>
            <a:r>
              <a:rPr sz="2000" spc="-40" dirty="0">
                <a:solidFill>
                  <a:srgbClr val="404040"/>
                </a:solidFill>
                <a:latin typeface="Calibri"/>
                <a:cs typeface="Calibri"/>
              </a:rPr>
              <a:t> </a:t>
            </a:r>
            <a:r>
              <a:rPr sz="2000" spc="-10" dirty="0">
                <a:solidFill>
                  <a:srgbClr val="404040"/>
                </a:solidFill>
                <a:latin typeface="Calibri"/>
                <a:cs typeface="Calibri"/>
              </a:rPr>
              <a:t>Wound</a:t>
            </a:r>
            <a:r>
              <a:rPr sz="2000" spc="-75" dirty="0">
                <a:solidFill>
                  <a:srgbClr val="404040"/>
                </a:solidFill>
                <a:latin typeface="Calibri"/>
                <a:cs typeface="Calibri"/>
              </a:rPr>
              <a:t> </a:t>
            </a:r>
            <a:r>
              <a:rPr sz="2000" dirty="0">
                <a:solidFill>
                  <a:srgbClr val="404040"/>
                </a:solidFill>
                <a:latin typeface="Calibri"/>
                <a:cs typeface="Calibri"/>
              </a:rPr>
              <a:t>Closure</a:t>
            </a:r>
            <a:r>
              <a:rPr sz="2000" spc="-35" dirty="0">
                <a:solidFill>
                  <a:srgbClr val="404040"/>
                </a:solidFill>
                <a:latin typeface="Calibri"/>
                <a:cs typeface="Calibri"/>
              </a:rPr>
              <a:t> </a:t>
            </a:r>
            <a:r>
              <a:rPr sz="2000" spc="-10" dirty="0">
                <a:solidFill>
                  <a:srgbClr val="404040"/>
                </a:solidFill>
                <a:latin typeface="Calibri"/>
                <a:cs typeface="Calibri"/>
              </a:rPr>
              <a:t>Materials: </a:t>
            </a:r>
            <a:r>
              <a:rPr sz="2000" dirty="0">
                <a:solidFill>
                  <a:srgbClr val="404040"/>
                </a:solidFill>
                <a:latin typeface="Calibri"/>
                <a:cs typeface="Calibri"/>
              </a:rPr>
              <a:t>An</a:t>
            </a:r>
            <a:r>
              <a:rPr sz="2000" spc="-35" dirty="0">
                <a:solidFill>
                  <a:srgbClr val="404040"/>
                </a:solidFill>
                <a:latin typeface="Calibri"/>
                <a:cs typeface="Calibri"/>
              </a:rPr>
              <a:t> </a:t>
            </a:r>
            <a:r>
              <a:rPr sz="2000" dirty="0">
                <a:solidFill>
                  <a:srgbClr val="404040"/>
                </a:solidFill>
                <a:latin typeface="Calibri"/>
                <a:cs typeface="Calibri"/>
              </a:rPr>
              <a:t>Overview</a:t>
            </a:r>
            <a:r>
              <a:rPr sz="2000" spc="-30" dirty="0">
                <a:solidFill>
                  <a:srgbClr val="404040"/>
                </a:solidFill>
                <a:latin typeface="Calibri"/>
                <a:cs typeface="Calibri"/>
              </a:rPr>
              <a:t> </a:t>
            </a:r>
            <a:r>
              <a:rPr sz="2000" spc="-25" dirty="0">
                <a:solidFill>
                  <a:srgbClr val="404040"/>
                </a:solidFill>
                <a:latin typeface="Calibri"/>
                <a:cs typeface="Calibri"/>
              </a:rPr>
              <a:t>and</a:t>
            </a:r>
            <a:endParaRPr sz="2000">
              <a:latin typeface="Calibri"/>
              <a:cs typeface="Calibri"/>
            </a:endParaRPr>
          </a:p>
          <a:p>
            <a:pPr marL="279400">
              <a:lnSpc>
                <a:spcPts val="2160"/>
              </a:lnSpc>
            </a:pPr>
            <a:r>
              <a:rPr sz="2000" dirty="0">
                <a:solidFill>
                  <a:srgbClr val="404040"/>
                </a:solidFill>
                <a:latin typeface="Calibri"/>
                <a:cs typeface="Calibri"/>
              </a:rPr>
              <a:t>Update.</a:t>
            </a:r>
            <a:r>
              <a:rPr sz="2000" spc="-30" dirty="0">
                <a:solidFill>
                  <a:srgbClr val="404040"/>
                </a:solidFill>
                <a:latin typeface="Calibri"/>
                <a:cs typeface="Calibri"/>
              </a:rPr>
              <a:t> </a:t>
            </a:r>
            <a:r>
              <a:rPr sz="2000" i="1" dirty="0">
                <a:solidFill>
                  <a:srgbClr val="404040"/>
                </a:solidFill>
                <a:latin typeface="Calibri"/>
                <a:cs typeface="Calibri"/>
              </a:rPr>
              <a:t>Journal</a:t>
            </a:r>
            <a:r>
              <a:rPr sz="2000" i="1" spc="-55" dirty="0">
                <a:solidFill>
                  <a:srgbClr val="404040"/>
                </a:solidFill>
                <a:latin typeface="Calibri"/>
                <a:cs typeface="Calibri"/>
              </a:rPr>
              <a:t> </a:t>
            </a:r>
            <a:r>
              <a:rPr sz="2000" i="1" dirty="0">
                <a:solidFill>
                  <a:srgbClr val="404040"/>
                </a:solidFill>
                <a:latin typeface="Calibri"/>
                <a:cs typeface="Calibri"/>
              </a:rPr>
              <a:t>of</a:t>
            </a:r>
            <a:r>
              <a:rPr sz="2000" i="1" spc="-40" dirty="0">
                <a:solidFill>
                  <a:srgbClr val="404040"/>
                </a:solidFill>
                <a:latin typeface="Calibri"/>
                <a:cs typeface="Calibri"/>
              </a:rPr>
              <a:t> </a:t>
            </a:r>
            <a:r>
              <a:rPr sz="2000" i="1" dirty="0">
                <a:solidFill>
                  <a:srgbClr val="404040"/>
                </a:solidFill>
                <a:latin typeface="Calibri"/>
                <a:cs typeface="Calibri"/>
              </a:rPr>
              <a:t>Cutaneous</a:t>
            </a:r>
            <a:r>
              <a:rPr sz="2000" i="1" spc="-60" dirty="0">
                <a:solidFill>
                  <a:srgbClr val="404040"/>
                </a:solidFill>
                <a:latin typeface="Calibri"/>
                <a:cs typeface="Calibri"/>
              </a:rPr>
              <a:t> </a:t>
            </a:r>
            <a:r>
              <a:rPr sz="2000" i="1" dirty="0">
                <a:solidFill>
                  <a:srgbClr val="404040"/>
                </a:solidFill>
                <a:latin typeface="Calibri"/>
                <a:cs typeface="Calibri"/>
              </a:rPr>
              <a:t>and</a:t>
            </a:r>
            <a:r>
              <a:rPr sz="2000" i="1" spc="-45" dirty="0">
                <a:solidFill>
                  <a:srgbClr val="404040"/>
                </a:solidFill>
                <a:latin typeface="Calibri"/>
                <a:cs typeface="Calibri"/>
              </a:rPr>
              <a:t> </a:t>
            </a:r>
            <a:r>
              <a:rPr sz="2000" i="1" dirty="0">
                <a:solidFill>
                  <a:srgbClr val="404040"/>
                </a:solidFill>
                <a:latin typeface="Calibri"/>
                <a:cs typeface="Calibri"/>
              </a:rPr>
              <a:t>Aesthetic</a:t>
            </a:r>
            <a:r>
              <a:rPr sz="2000" i="1" spc="-55" dirty="0">
                <a:solidFill>
                  <a:srgbClr val="404040"/>
                </a:solidFill>
                <a:latin typeface="Calibri"/>
                <a:cs typeface="Calibri"/>
              </a:rPr>
              <a:t> </a:t>
            </a:r>
            <a:r>
              <a:rPr sz="2000" i="1" dirty="0">
                <a:solidFill>
                  <a:srgbClr val="404040"/>
                </a:solidFill>
                <a:latin typeface="Calibri"/>
                <a:cs typeface="Calibri"/>
              </a:rPr>
              <a:t>Surgery</a:t>
            </a:r>
            <a:r>
              <a:rPr sz="2000" dirty="0">
                <a:solidFill>
                  <a:srgbClr val="404040"/>
                </a:solidFill>
                <a:latin typeface="Calibri"/>
                <a:cs typeface="Calibri"/>
              </a:rPr>
              <a:t>,</a:t>
            </a:r>
            <a:r>
              <a:rPr sz="2000" spc="-55" dirty="0">
                <a:solidFill>
                  <a:srgbClr val="404040"/>
                </a:solidFill>
                <a:latin typeface="Calibri"/>
                <a:cs typeface="Calibri"/>
              </a:rPr>
              <a:t> </a:t>
            </a:r>
            <a:r>
              <a:rPr sz="2000" dirty="0">
                <a:solidFill>
                  <a:srgbClr val="404040"/>
                </a:solidFill>
                <a:latin typeface="Calibri"/>
                <a:cs typeface="Calibri"/>
              </a:rPr>
              <a:t>[Online].</a:t>
            </a:r>
            <a:r>
              <a:rPr sz="2000" spc="-40" dirty="0">
                <a:solidFill>
                  <a:srgbClr val="404040"/>
                </a:solidFill>
                <a:latin typeface="Calibri"/>
                <a:cs typeface="Calibri"/>
              </a:rPr>
              <a:t> </a:t>
            </a:r>
            <a:r>
              <a:rPr sz="2000" dirty="0">
                <a:solidFill>
                  <a:srgbClr val="404040"/>
                </a:solidFill>
                <a:latin typeface="Calibri"/>
                <a:cs typeface="Calibri"/>
              </a:rPr>
              <a:t>6(4),</a:t>
            </a:r>
            <a:r>
              <a:rPr sz="2000" spc="-45" dirty="0">
                <a:solidFill>
                  <a:srgbClr val="404040"/>
                </a:solidFill>
                <a:latin typeface="Calibri"/>
                <a:cs typeface="Calibri"/>
              </a:rPr>
              <a:t> </a:t>
            </a:r>
            <a:r>
              <a:rPr sz="2000" dirty="0">
                <a:solidFill>
                  <a:srgbClr val="404040"/>
                </a:solidFill>
                <a:latin typeface="Calibri"/>
                <a:cs typeface="Calibri"/>
              </a:rPr>
              <a:t>178-188.</a:t>
            </a:r>
            <a:r>
              <a:rPr sz="2000" spc="-65" dirty="0">
                <a:solidFill>
                  <a:srgbClr val="404040"/>
                </a:solidFill>
                <a:latin typeface="Calibri"/>
                <a:cs typeface="Calibri"/>
              </a:rPr>
              <a:t> </a:t>
            </a:r>
            <a:r>
              <a:rPr sz="2000" spc="-10" dirty="0">
                <a:solidFill>
                  <a:srgbClr val="404040"/>
                </a:solidFill>
                <a:latin typeface="Calibri"/>
                <a:cs typeface="Calibri"/>
              </a:rPr>
              <a:t>Available</a:t>
            </a:r>
            <a:endParaRPr sz="2000">
              <a:latin typeface="Calibri"/>
              <a:cs typeface="Calibri"/>
            </a:endParaRPr>
          </a:p>
          <a:p>
            <a:pPr marL="279400" marR="5080">
              <a:lnSpc>
                <a:spcPts val="2160"/>
              </a:lnSpc>
              <a:spcBef>
                <a:spcPts val="155"/>
              </a:spcBef>
            </a:pPr>
            <a:r>
              <a:rPr sz="2000" dirty="0">
                <a:solidFill>
                  <a:srgbClr val="404040"/>
                </a:solidFill>
                <a:latin typeface="Calibri"/>
                <a:cs typeface="Calibri"/>
              </a:rPr>
              <a:t>at:</a:t>
            </a:r>
            <a:r>
              <a:rPr sz="2000" spc="-45" dirty="0">
                <a:solidFill>
                  <a:srgbClr val="404040"/>
                </a:solidFill>
                <a:latin typeface="Calibri"/>
                <a:cs typeface="Calibri"/>
              </a:rPr>
              <a:t> </a:t>
            </a:r>
            <a:r>
              <a:rPr sz="2000" spc="-10" dirty="0">
                <a:solidFill>
                  <a:srgbClr val="404040"/>
                </a:solidFill>
                <a:latin typeface="Calibri"/>
                <a:cs typeface="Calibri"/>
              </a:rPr>
              <a:t>https://</a:t>
            </a:r>
            <a:r>
              <a:rPr sz="2000" spc="-10" dirty="0">
                <a:solidFill>
                  <a:srgbClr val="404040"/>
                </a:solidFill>
                <a:latin typeface="Calibri"/>
                <a:cs typeface="Calibri"/>
                <a:hlinkClick r:id="rId5"/>
              </a:rPr>
              <a:t>www.researchgate.net/publication/259957582_Cutaneous_Wound_Closure_Materials_An_Ove</a:t>
            </a:r>
            <a:r>
              <a:rPr sz="2000" spc="-10" dirty="0">
                <a:solidFill>
                  <a:srgbClr val="404040"/>
                </a:solidFill>
                <a:latin typeface="Calibri"/>
                <a:cs typeface="Calibri"/>
              </a:rPr>
              <a:t> rview_and_Update[Accessed</a:t>
            </a:r>
            <a:r>
              <a:rPr sz="2000" spc="25" dirty="0">
                <a:solidFill>
                  <a:srgbClr val="404040"/>
                </a:solidFill>
                <a:latin typeface="Calibri"/>
                <a:cs typeface="Calibri"/>
              </a:rPr>
              <a:t> </a:t>
            </a:r>
            <a:r>
              <a:rPr sz="2000" dirty="0">
                <a:solidFill>
                  <a:srgbClr val="404040"/>
                </a:solidFill>
                <a:latin typeface="Calibri"/>
                <a:cs typeface="Calibri"/>
              </a:rPr>
              <a:t>16</a:t>
            </a:r>
            <a:r>
              <a:rPr sz="2000" spc="-15" dirty="0">
                <a:solidFill>
                  <a:srgbClr val="404040"/>
                </a:solidFill>
                <a:latin typeface="Calibri"/>
                <a:cs typeface="Calibri"/>
              </a:rPr>
              <a:t> </a:t>
            </a:r>
            <a:r>
              <a:rPr sz="2000" dirty="0">
                <a:solidFill>
                  <a:srgbClr val="404040"/>
                </a:solidFill>
                <a:latin typeface="Calibri"/>
                <a:cs typeface="Calibri"/>
              </a:rPr>
              <a:t>July</a:t>
            </a:r>
            <a:r>
              <a:rPr sz="2000" spc="-10" dirty="0">
                <a:solidFill>
                  <a:srgbClr val="404040"/>
                </a:solidFill>
                <a:latin typeface="Calibri"/>
                <a:cs typeface="Calibri"/>
              </a:rPr>
              <a:t> 2019].</a:t>
            </a:r>
            <a:endParaRPr sz="2000">
              <a:latin typeface="Calibri"/>
              <a:cs typeface="Calibri"/>
            </a:endParaRPr>
          </a:p>
        </p:txBody>
      </p:sp>
      <p:sp>
        <p:nvSpPr>
          <p:cNvPr id="4" name="object 4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pc="-135" dirty="0"/>
              <a:t>REFERENCES</a:t>
            </a:r>
          </a:p>
        </p:txBody>
      </p:sp>
      <p:sp>
        <p:nvSpPr>
          <p:cNvPr id="5" name="object 5"/>
          <p:cNvSpPr/>
          <p:nvPr/>
        </p:nvSpPr>
        <p:spPr>
          <a:xfrm>
            <a:off x="11728704" y="6385559"/>
            <a:ext cx="288290" cy="288290"/>
          </a:xfrm>
          <a:custGeom>
            <a:avLst/>
            <a:gdLst/>
            <a:ahLst/>
            <a:cxnLst/>
            <a:rect l="l" t="t" r="r" b="b"/>
            <a:pathLst>
              <a:path w="288290" h="288290">
                <a:moveTo>
                  <a:pt x="144018" y="0"/>
                </a:moveTo>
                <a:lnTo>
                  <a:pt x="98511" y="7342"/>
                </a:lnTo>
                <a:lnTo>
                  <a:pt x="58978" y="27786"/>
                </a:lnTo>
                <a:lnTo>
                  <a:pt x="27797" y="58962"/>
                </a:lnTo>
                <a:lnTo>
                  <a:pt x="7345" y="98496"/>
                </a:lnTo>
                <a:lnTo>
                  <a:pt x="0" y="144017"/>
                </a:lnTo>
                <a:lnTo>
                  <a:pt x="7345" y="189539"/>
                </a:lnTo>
                <a:lnTo>
                  <a:pt x="27797" y="229073"/>
                </a:lnTo>
                <a:lnTo>
                  <a:pt x="58978" y="260249"/>
                </a:lnTo>
                <a:lnTo>
                  <a:pt x="98511" y="280693"/>
                </a:lnTo>
                <a:lnTo>
                  <a:pt x="144018" y="288035"/>
                </a:lnTo>
                <a:lnTo>
                  <a:pt x="189524" y="280693"/>
                </a:lnTo>
                <a:lnTo>
                  <a:pt x="229057" y="260249"/>
                </a:lnTo>
                <a:lnTo>
                  <a:pt x="260238" y="229073"/>
                </a:lnTo>
                <a:lnTo>
                  <a:pt x="280690" y="189539"/>
                </a:lnTo>
                <a:lnTo>
                  <a:pt x="288036" y="144017"/>
                </a:lnTo>
                <a:lnTo>
                  <a:pt x="280690" y="98496"/>
                </a:lnTo>
                <a:lnTo>
                  <a:pt x="260238" y="58962"/>
                </a:lnTo>
                <a:lnTo>
                  <a:pt x="229057" y="27786"/>
                </a:lnTo>
                <a:lnTo>
                  <a:pt x="189524" y="7342"/>
                </a:lnTo>
                <a:lnTo>
                  <a:pt x="144018" y="0"/>
                </a:lnTo>
                <a:close/>
              </a:path>
            </a:pathLst>
          </a:custGeom>
          <a:solidFill>
            <a:srgbClr val="585858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" name="object 6"/>
          <p:cNvSpPr txBox="1"/>
          <p:nvPr/>
        </p:nvSpPr>
        <p:spPr>
          <a:xfrm>
            <a:off x="11796776" y="6434124"/>
            <a:ext cx="153670" cy="17780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sz="1000" spc="-25" dirty="0">
                <a:solidFill>
                  <a:srgbClr val="FFFFFF"/>
                </a:solidFill>
                <a:latin typeface="Calibri"/>
                <a:cs typeface="Calibri"/>
              </a:rPr>
              <a:t>47</a:t>
            </a:r>
            <a:endParaRPr sz="1000">
              <a:latin typeface="Calibri"/>
              <a:cs typeface="Calibri"/>
            </a:endParaRPr>
          </a:p>
        </p:txBody>
      </p:sp>
    </p:spTree>
  </p:cSld>
  <p:clrMapOvr>
    <a:masterClrMapping/>
  </p:clrMapOvr>
</p:sld>
</file>

<file path=ppt/slides/slide51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object 2"/>
          <p:cNvGrpSpPr/>
          <p:nvPr/>
        </p:nvGrpSpPr>
        <p:grpSpPr>
          <a:xfrm>
            <a:off x="0" y="0"/>
            <a:ext cx="12192000" cy="6858000"/>
            <a:chOff x="0" y="0"/>
            <a:chExt cx="12192000" cy="6858000"/>
          </a:xfrm>
        </p:grpSpPr>
        <p:pic>
          <p:nvPicPr>
            <p:cNvPr id="3" name="object 3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0" y="0"/>
              <a:ext cx="12192000" cy="6858000"/>
            </a:xfrm>
            <a:prstGeom prst="rect">
              <a:avLst/>
            </a:prstGeom>
          </p:spPr>
        </p:pic>
        <p:pic>
          <p:nvPicPr>
            <p:cNvPr id="4" name="object 4"/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10754868" y="6359652"/>
              <a:ext cx="880872" cy="339852"/>
            </a:xfrm>
            <a:prstGeom prst="rect">
              <a:avLst/>
            </a:prstGeom>
          </p:spPr>
        </p:pic>
        <p:pic>
          <p:nvPicPr>
            <p:cNvPr id="5" name="object 5"/>
            <p:cNvPicPr/>
            <p:nvPr/>
          </p:nvPicPr>
          <p:blipFill>
            <a:blip r:embed="rId4" cstate="print"/>
            <a:stretch>
              <a:fillRect/>
            </a:stretch>
          </p:blipFill>
          <p:spPr>
            <a:xfrm>
              <a:off x="10687811" y="6220966"/>
              <a:ext cx="1432559" cy="588264"/>
            </a:xfrm>
            <a:prstGeom prst="rect">
              <a:avLst/>
            </a:prstGeom>
          </p:spPr>
        </p:pic>
      </p:grpSp>
      <p:sp>
        <p:nvSpPr>
          <p:cNvPr id="6" name="object 6"/>
          <p:cNvSpPr txBox="1">
            <a:spLocks noGrp="1"/>
          </p:cNvSpPr>
          <p:nvPr>
            <p:ph type="title"/>
          </p:nvPr>
        </p:nvSpPr>
        <p:spPr>
          <a:xfrm>
            <a:off x="8673845" y="2152345"/>
            <a:ext cx="2451100" cy="157480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R="5080" algn="r">
              <a:lnSpc>
                <a:spcPts val="6095"/>
              </a:lnSpc>
              <a:spcBef>
                <a:spcPts val="100"/>
              </a:spcBef>
            </a:pPr>
            <a:r>
              <a:rPr sz="6000" spc="-114" dirty="0">
                <a:solidFill>
                  <a:srgbClr val="FFFFFF"/>
                </a:solidFill>
              </a:rPr>
              <a:t>THANK</a:t>
            </a:r>
            <a:endParaRPr sz="6000"/>
          </a:p>
          <a:p>
            <a:pPr marR="5715" algn="r">
              <a:lnSpc>
                <a:spcPts val="6095"/>
              </a:lnSpc>
            </a:pPr>
            <a:r>
              <a:rPr sz="6000" spc="-25" dirty="0">
                <a:solidFill>
                  <a:srgbClr val="FFFFFF"/>
                </a:solidFill>
              </a:rPr>
              <a:t>YOU</a:t>
            </a:r>
            <a:endParaRPr sz="6000"/>
          </a:p>
        </p:txBody>
      </p:sp>
      <p:sp>
        <p:nvSpPr>
          <p:cNvPr id="7" name="object 7"/>
          <p:cNvSpPr/>
          <p:nvPr/>
        </p:nvSpPr>
        <p:spPr>
          <a:xfrm>
            <a:off x="11728704" y="6385559"/>
            <a:ext cx="288290" cy="288290"/>
          </a:xfrm>
          <a:custGeom>
            <a:avLst/>
            <a:gdLst/>
            <a:ahLst/>
            <a:cxnLst/>
            <a:rect l="l" t="t" r="r" b="b"/>
            <a:pathLst>
              <a:path w="288290" h="288290">
                <a:moveTo>
                  <a:pt x="144018" y="0"/>
                </a:moveTo>
                <a:lnTo>
                  <a:pt x="98511" y="7342"/>
                </a:lnTo>
                <a:lnTo>
                  <a:pt x="58978" y="27786"/>
                </a:lnTo>
                <a:lnTo>
                  <a:pt x="27797" y="58962"/>
                </a:lnTo>
                <a:lnTo>
                  <a:pt x="7345" y="98496"/>
                </a:lnTo>
                <a:lnTo>
                  <a:pt x="0" y="144017"/>
                </a:lnTo>
                <a:lnTo>
                  <a:pt x="7345" y="189539"/>
                </a:lnTo>
                <a:lnTo>
                  <a:pt x="27797" y="229073"/>
                </a:lnTo>
                <a:lnTo>
                  <a:pt x="58978" y="260249"/>
                </a:lnTo>
                <a:lnTo>
                  <a:pt x="98511" y="280693"/>
                </a:lnTo>
                <a:lnTo>
                  <a:pt x="144018" y="288035"/>
                </a:lnTo>
                <a:lnTo>
                  <a:pt x="189524" y="280693"/>
                </a:lnTo>
                <a:lnTo>
                  <a:pt x="229057" y="260249"/>
                </a:lnTo>
                <a:lnTo>
                  <a:pt x="260238" y="229073"/>
                </a:lnTo>
                <a:lnTo>
                  <a:pt x="280690" y="189539"/>
                </a:lnTo>
                <a:lnTo>
                  <a:pt x="288036" y="144017"/>
                </a:lnTo>
                <a:lnTo>
                  <a:pt x="280690" y="98496"/>
                </a:lnTo>
                <a:lnTo>
                  <a:pt x="260238" y="58962"/>
                </a:lnTo>
                <a:lnTo>
                  <a:pt x="229057" y="27786"/>
                </a:lnTo>
                <a:lnTo>
                  <a:pt x="189524" y="7342"/>
                </a:lnTo>
                <a:lnTo>
                  <a:pt x="144018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8" name="object 8"/>
          <p:cNvSpPr txBox="1"/>
          <p:nvPr/>
        </p:nvSpPr>
        <p:spPr>
          <a:xfrm>
            <a:off x="11796776" y="6434124"/>
            <a:ext cx="153670" cy="17780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sz="1000" spc="-25" dirty="0">
                <a:solidFill>
                  <a:srgbClr val="FFFFFF"/>
                </a:solidFill>
                <a:latin typeface="Calibri"/>
                <a:cs typeface="Calibri"/>
              </a:rPr>
              <a:t>48</a:t>
            </a:r>
            <a:endParaRPr sz="1000">
              <a:latin typeface="Calibri"/>
              <a:cs typeface="Calibri"/>
            </a:endParaRP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404040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ct:contentTypeSchema xmlns:ct="http://schemas.microsoft.com/office/2006/metadata/contentType" xmlns:ma="http://schemas.microsoft.com/office/2006/metadata/properties/metaAttributes" ct:_="" ma:_="" ma:contentTypeName="Документ" ma:contentTypeID="0x01010016E55D76E30D624EBCFBDCEA55A198D1" ma:contentTypeVersion="4" ma:contentTypeDescription="Создание документа." ma:contentTypeScope="" ma:versionID="052e6edeace4f8575cce7ed94eddb899">
  <xsd:schema xmlns:xsd="http://www.w3.org/2001/XMLSchema" xmlns:xs="http://www.w3.org/2001/XMLSchema" xmlns:p="http://schemas.microsoft.com/office/2006/metadata/properties" xmlns:ns2="7aeefc16-ae3e-4b1a-a279-cfcd2dd190de" targetNamespace="http://schemas.microsoft.com/office/2006/metadata/properties" ma:root="true" ma:fieldsID="c8590d061c20721639a80dd15f7562be" ns2:_="">
    <xsd:import namespace="7aeefc16-ae3e-4b1a-a279-cfcd2dd190de"/>
    <xsd:element name="properties">
      <xsd:complexType>
        <xsd:sequence>
          <xsd:element name="documentManagement">
            <xsd:complexType>
              <xsd:all>
                <xsd:element ref="ns2:ReferenceId" minOccurs="0"/>
                <xsd:element ref="ns2:MediaServiceMetadata" minOccurs="0"/>
                <xsd:element ref="ns2:MediaServiceFastMetadata" minOccurs="0"/>
                <xsd:element ref="ns2:MediaServiceObjectDetectorVersions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7aeefc16-ae3e-4b1a-a279-cfcd2dd190de" elementFormDefault="qualified">
    <xsd:import namespace="http://schemas.microsoft.com/office/2006/documentManagement/types"/>
    <xsd:import namespace="http://schemas.microsoft.com/office/infopath/2007/PartnerControls"/>
    <xsd:element name="ReferenceId" ma:index="8" nillable="true" ma:displayName="ReferenceId" ma:indexed="true" ma:internalName="ReferenceId">
      <xsd:simpleType>
        <xsd:restriction base="dms:Text"/>
      </xsd:simpleType>
    </xsd:element>
    <xsd:element name="MediaServiceMetadata" ma:index="9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10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ObjectDetectorVersions" ma:index="11" nillable="true" ma:displayName="MediaServiceObjectDetectorVersions" ma:hidden="true" ma:indexed="true" ma:internalName="MediaServiceObjectDetectorVersions" ma:readOnly="true">
      <xsd:simpleType>
        <xsd:restriction base="dms:Text"/>
      </xsd:simple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Тип контента"/>
        <xsd:element ref="dc:title" minOccurs="0" maxOccurs="1" ma:index="4" ma:displayName="Название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2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3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ReferenceId xmlns="7aeefc16-ae3e-4b1a-a279-cfcd2dd190de" xsi:nil="true"/>
  </documentManagement>
</p:properties>
</file>

<file path=customXml/itemProps1.xml><?xml version="1.0" encoding="utf-8"?>
<ds:datastoreItem xmlns:ds="http://schemas.openxmlformats.org/officeDocument/2006/customXml" ds:itemID="{202DC45A-786A-4444-A9E5-54E2E4777F47}">
  <ds:schemaRefs>
    <ds:schemaRef ds:uri="http://schemas.microsoft.com/office/2006/metadata/contentType"/>
    <ds:schemaRef ds:uri="http://schemas.microsoft.com/office/2006/metadata/properties/metaAttributes"/>
    <ds:schemaRef ds:uri="http://www.w3.org/2001/XMLSchema"/>
    <ds:schemaRef ds:uri="http://schemas.microsoft.com/office/2006/metadata/properties"/>
    <ds:schemaRef ds:uri="7aeefc16-ae3e-4b1a-a279-cfcd2dd190de"/>
    <ds:schemaRef ds:uri="http://schemas.microsoft.com/office/2006/documentManagement/types"/>
    <ds:schemaRef ds:uri="http://schemas.microsoft.com/office/infopath/2007/PartnerControls"/>
    <ds:schemaRef ds:uri="http://schemas.openxmlformats.org/package/2006/metadata/core-properties"/>
    <ds:schemaRef ds:uri="http://purl.org/dc/elements/1.1/"/>
    <ds:schemaRef ds:uri="http://purl.org/dc/terms/"/>
    <ds:schemaRef ds:uri="http://schemas.microsoft.com/internal/obd"/>
  </ds:schemaRefs>
</ds:datastoreItem>
</file>

<file path=customXml/itemProps2.xml><?xml version="1.0" encoding="utf-8"?>
<ds:datastoreItem xmlns:ds="http://schemas.openxmlformats.org/officeDocument/2006/customXml" ds:itemID="{B52844E1-255A-4C9C-B3A6-F90CCEEBEE11}">
  <ds:schemaRefs>
    <ds:schemaRef ds:uri="http://schemas.microsoft.com/sharepoint/v3/contenttype/forms"/>
  </ds:schemaRefs>
</ds:datastoreItem>
</file>

<file path=customXml/itemProps3.xml><?xml version="1.0" encoding="utf-8"?>
<ds:datastoreItem xmlns:ds="http://schemas.openxmlformats.org/officeDocument/2006/customXml" ds:itemID="{7008A631-2EED-4AB3-BE1A-FBFB0C0BB465}">
  <ds:schemaRefs>
    <ds:schemaRef ds:uri="http://purl.org/dc/elements/1.1/"/>
    <ds:schemaRef ds:uri="http://schemas.microsoft.com/office/2006/metadata/properties"/>
    <ds:schemaRef ds:uri="http://purl.org/dc/terms/"/>
    <ds:schemaRef ds:uri="http://www.w3.org/XML/1998/namespace"/>
    <ds:schemaRef ds:uri="http://schemas.openxmlformats.org/package/2006/metadata/core-properties"/>
    <ds:schemaRef ds:uri="http://schemas.microsoft.com/office/2006/documentManagement/types"/>
    <ds:schemaRef ds:uri="http://schemas.microsoft.com/office/infopath/2007/PartnerControls"/>
    <ds:schemaRef ds:uri="7aeefc16-ae3e-4b1a-a279-cfcd2dd190de"/>
    <ds:schemaRef ds:uri="http://purl.org/dc/dcmitype/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521</TotalTime>
  <Words>2803</Words>
  <Application>Microsoft Office PowerPoint</Application>
  <PresentationFormat>Широкоэкранный</PresentationFormat>
  <Paragraphs>406</Paragraphs>
  <Slides>51</Slides>
  <Notes>0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4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51</vt:i4>
      </vt:variant>
    </vt:vector>
  </HeadingPairs>
  <TitlesOfParts>
    <vt:vector size="56" baseType="lpstr">
      <vt:lpstr>Arial MT</vt:lpstr>
      <vt:lpstr>Calibri</vt:lpstr>
      <vt:lpstr>Corbel</vt:lpstr>
      <vt:lpstr>Times New Roman</vt:lpstr>
      <vt:lpstr>Office Theme</vt:lpstr>
      <vt:lpstr>Презентация PowerPoint</vt:lpstr>
      <vt:lpstr>INTRODUCTION HISTORICAL BACKGROUND SUTURES</vt:lpstr>
      <vt:lpstr>INTRODUCTION</vt:lpstr>
      <vt:lpstr>Definition</vt:lpstr>
      <vt:lpstr>Презентация PowerPoint</vt:lpstr>
      <vt:lpstr>HISTORICAL BACKGROUND</vt:lpstr>
      <vt:lpstr>HISTORICAL BACKGROUND</vt:lpstr>
      <vt:lpstr>Презентация PowerPoint</vt:lpstr>
      <vt:lpstr>CHARACTERISTICS</vt:lpstr>
      <vt:lpstr>CHARACTERISTICS</vt:lpstr>
      <vt:lpstr>CLASSIFICATION</vt:lpstr>
      <vt:lpstr>CLASSIFICATION</vt:lpstr>
      <vt:lpstr>Physical Structure</vt:lpstr>
      <vt:lpstr>Physical Structure</vt:lpstr>
      <vt:lpstr>Physical Structure</vt:lpstr>
      <vt:lpstr>Презентация PowerPoint</vt:lpstr>
      <vt:lpstr>Tensile Strength</vt:lpstr>
      <vt:lpstr>Tensile Strength</vt:lpstr>
      <vt:lpstr>Tensile Strength</vt:lpstr>
      <vt:lpstr>Absorbability</vt:lpstr>
      <vt:lpstr>Презентация PowerPoint</vt:lpstr>
      <vt:lpstr>Absorbability</vt:lpstr>
      <vt:lpstr>Absorbability</vt:lpstr>
      <vt:lpstr>Absorbability Tensile strength and absorbability of sutures</vt:lpstr>
      <vt:lpstr>Origin</vt:lpstr>
      <vt:lpstr>Origin</vt:lpstr>
      <vt:lpstr>Biological Behaviour</vt:lpstr>
      <vt:lpstr>Biological Behaviour</vt:lpstr>
      <vt:lpstr>Презентация PowerPoint</vt:lpstr>
      <vt:lpstr>CLINICAL CONSIDERATIONS</vt:lpstr>
      <vt:lpstr>CLINICAL CONSIDERATIONS</vt:lpstr>
      <vt:lpstr>Презентация PowerPoint</vt:lpstr>
      <vt:lpstr>Презентация PowerPoint</vt:lpstr>
      <vt:lpstr>ANATOMY</vt:lpstr>
      <vt:lpstr>Basic Design</vt:lpstr>
      <vt:lpstr>Specifications</vt:lpstr>
      <vt:lpstr>Shapes</vt:lpstr>
      <vt:lpstr>Butt: Eye or Swage</vt:lpstr>
      <vt:lpstr>Body andTip</vt:lpstr>
      <vt:lpstr>Презентация PowerPoint</vt:lpstr>
      <vt:lpstr>Презентация PowerPoint</vt:lpstr>
      <vt:lpstr>CLINICAL CONSIDERATIONS</vt:lpstr>
      <vt:lpstr>CLINICAL CONSIDERATIONS</vt:lpstr>
      <vt:lpstr>PACKAGING</vt:lpstr>
      <vt:lpstr>ALTERNATIVES</vt:lpstr>
      <vt:lpstr>ALTERNATIVES</vt:lpstr>
      <vt:lpstr>CONCLUSION</vt:lpstr>
      <vt:lpstr>REFERENCES</vt:lpstr>
      <vt:lpstr>REFERENCES</vt:lpstr>
      <vt:lpstr>REFERENCES</vt:lpstr>
      <vt:lpstr>THANK YOU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Презентация PowerPoint</dc:title>
  <dc:creator>Оксана</dc:creator>
  <cp:lastModifiedBy>RePack by Diakov</cp:lastModifiedBy>
  <cp:revision>14</cp:revision>
  <dcterms:created xsi:type="dcterms:W3CDTF">2023-12-04T19:00:46Z</dcterms:created>
  <dcterms:modified xsi:type="dcterms:W3CDTF">2024-09-11T17:09:20Z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reated">
    <vt:filetime>2019-07-17T00:00:00Z</vt:filetime>
  </property>
  <property fmtid="{D5CDD505-2E9C-101B-9397-08002B2CF9AE}" pid="3" name="Creator">
    <vt:lpwstr>Microsoft® PowerPoint® 2013</vt:lpwstr>
  </property>
  <property fmtid="{D5CDD505-2E9C-101B-9397-08002B2CF9AE}" pid="4" name="LastSaved">
    <vt:filetime>2023-12-04T00:00:00Z</vt:filetime>
  </property>
  <property fmtid="{D5CDD505-2E9C-101B-9397-08002B2CF9AE}" pid="5" name="Producer">
    <vt:lpwstr>Microsoft® PowerPoint® 2013</vt:lpwstr>
  </property>
  <property fmtid="{D5CDD505-2E9C-101B-9397-08002B2CF9AE}" pid="6" name="ContentTypeId">
    <vt:lpwstr>0x01010016E55D76E30D624EBCFBDCEA55A198D1</vt:lpwstr>
  </property>
  <property fmtid="{D5CDD505-2E9C-101B-9397-08002B2CF9AE}" pid="7" name="Order">
    <vt:r8>6300</vt:r8>
  </property>
  <property fmtid="{D5CDD505-2E9C-101B-9397-08002B2CF9AE}" pid="8" name="xd_Signature">
    <vt:bool>false</vt:bool>
  </property>
  <property fmtid="{D5CDD505-2E9C-101B-9397-08002B2CF9AE}" pid="9" name="xd_ProgID">
    <vt:lpwstr/>
  </property>
  <property fmtid="{D5CDD505-2E9C-101B-9397-08002B2CF9AE}" pid="10" name="_SourceUrl">
    <vt:lpwstr/>
  </property>
  <property fmtid="{D5CDD505-2E9C-101B-9397-08002B2CF9AE}" pid="11" name="_SharedFileIndex">
    <vt:lpwstr/>
  </property>
  <property fmtid="{D5CDD505-2E9C-101B-9397-08002B2CF9AE}" pid="12" name="ComplianceAssetId">
    <vt:lpwstr/>
  </property>
  <property fmtid="{D5CDD505-2E9C-101B-9397-08002B2CF9AE}" pid="13" name="TemplateUrl">
    <vt:lpwstr/>
  </property>
  <property fmtid="{D5CDD505-2E9C-101B-9397-08002B2CF9AE}" pid="14" name="_ExtendedDescription">
    <vt:lpwstr/>
  </property>
  <property fmtid="{D5CDD505-2E9C-101B-9397-08002B2CF9AE}" pid="15" name="TriggerFlowInfo">
    <vt:lpwstr/>
  </property>
</Properties>
</file>