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61" r:id="rId6"/>
    <p:sldId id="277" r:id="rId7"/>
    <p:sldId id="264" r:id="rId8"/>
    <p:sldId id="259" r:id="rId9"/>
    <p:sldId id="271" r:id="rId10"/>
    <p:sldId id="272" r:id="rId11"/>
    <p:sldId id="278" r:id="rId12"/>
    <p:sldId id="279" r:id="rId13"/>
    <p:sldId id="260" r:id="rId14"/>
    <p:sldId id="263" r:id="rId15"/>
    <p:sldId id="268" r:id="rId16"/>
    <p:sldId id="266" r:id="rId17"/>
    <p:sldId id="265" r:id="rId18"/>
    <p:sldId id="276" r:id="rId19"/>
    <p:sldId id="267" r:id="rId20"/>
    <p:sldId id="269" r:id="rId21"/>
    <p:sldId id="270" r:id="rId22"/>
    <p:sldId id="273" r:id="rId23"/>
    <p:sldId id="274" r:id="rId24"/>
    <p:sldId id="2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p:cViewPr varScale="1">
        <p:scale>
          <a:sx n="69" d="100"/>
          <a:sy n="69" d="100"/>
        </p:scale>
        <p:origin x="56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F1BE1-98FC-43E1-9F08-CD14AECF9E26}"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ru-RU"/>
        </a:p>
      </dgm:t>
    </dgm:pt>
    <dgm:pt modelId="{FD7EB19A-4191-4D10-9D14-DF89D190E5D7}">
      <dgm:prSet/>
      <dgm:spPr/>
      <dgm:t>
        <a:bodyPr/>
        <a:lstStyle/>
        <a:p>
          <a:pPr rtl="0"/>
          <a:r>
            <a:rPr lang="en-US" dirty="0" smtClean="0"/>
            <a:t>At the tip of a Luer Lock syringe, you’ll find an internal thread where the needle attaches in a screw-like fashion. Turning the needle clockwise locks it in place. Turning counterclockwise allows it to detach.</a:t>
          </a:r>
          <a:endParaRPr lang="uk-UA" dirty="0"/>
        </a:p>
      </dgm:t>
    </dgm:pt>
    <dgm:pt modelId="{F5FD7882-840D-4D71-934C-A236A606B76F}" type="parTrans" cxnId="{5926DDC2-421C-46B9-AF6A-C39E0639ABF9}">
      <dgm:prSet/>
      <dgm:spPr/>
      <dgm:t>
        <a:bodyPr/>
        <a:lstStyle/>
        <a:p>
          <a:endParaRPr lang="ru-RU"/>
        </a:p>
      </dgm:t>
    </dgm:pt>
    <dgm:pt modelId="{AB14A332-A506-4898-93E5-6C13F60107AF}" type="sibTrans" cxnId="{5926DDC2-421C-46B9-AF6A-C39E0639ABF9}">
      <dgm:prSet/>
      <dgm:spPr/>
      <dgm:t>
        <a:bodyPr/>
        <a:lstStyle/>
        <a:p>
          <a:endParaRPr lang="ru-RU"/>
        </a:p>
      </dgm:t>
    </dgm:pt>
    <dgm:pt modelId="{1027EEF2-FA53-4FE4-8042-C30605859C5B}">
      <dgm:prSet/>
      <dgm:spPr/>
      <dgm:t>
        <a:bodyPr/>
        <a:lstStyle/>
        <a:p>
          <a:pPr algn="ctr"/>
          <a:r>
            <a:rPr lang="en-US" b="1" dirty="0" smtClean="0">
              <a:solidFill>
                <a:schemeClr val="bg1"/>
              </a:solidFill>
              <a:latin typeface="Quattrocento Sans"/>
            </a:rPr>
            <a:t>The Benefits of a Luer Lock</a:t>
          </a:r>
        </a:p>
        <a:p>
          <a:pPr algn="l"/>
          <a:r>
            <a:rPr lang="en-US" dirty="0" smtClean="0">
              <a:solidFill>
                <a:schemeClr val="bg1"/>
              </a:solidFill>
              <a:latin typeface="Quattrocento Sans"/>
            </a:rPr>
            <a:t>The advantage of a Luer Lock design is that it creates a more secure attachment. This allows for the connection to sustain higher pressures with a reduced risk of leaks or pop-off. </a:t>
          </a:r>
          <a:endParaRPr lang="ru-RU" dirty="0">
            <a:solidFill>
              <a:schemeClr val="bg1"/>
            </a:solidFill>
          </a:endParaRPr>
        </a:p>
      </dgm:t>
    </dgm:pt>
    <dgm:pt modelId="{8DA5C5C9-DFF2-40AD-8ACC-D1E92F357DC6}" type="parTrans" cxnId="{1EC4561A-49EC-46FC-BCFC-A89CEC362073}">
      <dgm:prSet/>
      <dgm:spPr/>
      <dgm:t>
        <a:bodyPr/>
        <a:lstStyle/>
        <a:p>
          <a:endParaRPr lang="ru-RU"/>
        </a:p>
      </dgm:t>
    </dgm:pt>
    <dgm:pt modelId="{7BAFED12-7915-49B9-AB1D-79FEA233AD56}" type="sibTrans" cxnId="{1EC4561A-49EC-46FC-BCFC-A89CEC362073}">
      <dgm:prSet/>
      <dgm:spPr/>
      <dgm:t>
        <a:bodyPr/>
        <a:lstStyle/>
        <a:p>
          <a:endParaRPr lang="ru-RU"/>
        </a:p>
      </dgm:t>
    </dgm:pt>
    <dgm:pt modelId="{B4273C23-0AF2-4F72-AB2F-69B5B34F2D13}" type="pres">
      <dgm:prSet presAssocID="{B7DF1BE1-98FC-43E1-9F08-CD14AECF9E26}" presName="linear" presStyleCnt="0">
        <dgm:presLayoutVars>
          <dgm:animLvl val="lvl"/>
          <dgm:resizeHandles val="exact"/>
        </dgm:presLayoutVars>
      </dgm:prSet>
      <dgm:spPr/>
    </dgm:pt>
    <dgm:pt modelId="{4386B215-0534-4B5D-AC61-C121FA7EDE80}" type="pres">
      <dgm:prSet presAssocID="{FD7EB19A-4191-4D10-9D14-DF89D190E5D7}" presName="parentText" presStyleLbl="node1" presStyleIdx="0" presStyleCnt="2">
        <dgm:presLayoutVars>
          <dgm:chMax val="0"/>
          <dgm:bulletEnabled val="1"/>
        </dgm:presLayoutVars>
      </dgm:prSet>
      <dgm:spPr/>
    </dgm:pt>
    <dgm:pt modelId="{1BF5DF0A-8131-4807-B1AA-D844FF82C438}" type="pres">
      <dgm:prSet presAssocID="{AB14A332-A506-4898-93E5-6C13F60107AF}" presName="spacer" presStyleCnt="0"/>
      <dgm:spPr/>
    </dgm:pt>
    <dgm:pt modelId="{4FF577C1-BBDC-4C34-ADBC-19A2989C9BDA}" type="pres">
      <dgm:prSet presAssocID="{1027EEF2-FA53-4FE4-8042-C30605859C5B}" presName="parentText" presStyleLbl="node1" presStyleIdx="1" presStyleCnt="2">
        <dgm:presLayoutVars>
          <dgm:chMax val="0"/>
          <dgm:bulletEnabled val="1"/>
        </dgm:presLayoutVars>
      </dgm:prSet>
      <dgm:spPr/>
      <dgm:t>
        <a:bodyPr/>
        <a:lstStyle/>
        <a:p>
          <a:endParaRPr lang="ru-RU"/>
        </a:p>
      </dgm:t>
    </dgm:pt>
  </dgm:ptLst>
  <dgm:cxnLst>
    <dgm:cxn modelId="{F3A5E5E8-0D95-48F7-939E-BB8490CC91EC}" type="presOf" srcId="{1027EEF2-FA53-4FE4-8042-C30605859C5B}" destId="{4FF577C1-BBDC-4C34-ADBC-19A2989C9BDA}" srcOrd="0" destOrd="0" presId="urn:microsoft.com/office/officeart/2005/8/layout/vList2"/>
    <dgm:cxn modelId="{5926DDC2-421C-46B9-AF6A-C39E0639ABF9}" srcId="{B7DF1BE1-98FC-43E1-9F08-CD14AECF9E26}" destId="{FD7EB19A-4191-4D10-9D14-DF89D190E5D7}" srcOrd="0" destOrd="0" parTransId="{F5FD7882-840D-4D71-934C-A236A606B76F}" sibTransId="{AB14A332-A506-4898-93E5-6C13F60107AF}"/>
    <dgm:cxn modelId="{9E7BE69F-8254-4431-9FE1-53B4B5C57CFB}" type="presOf" srcId="{FD7EB19A-4191-4D10-9D14-DF89D190E5D7}" destId="{4386B215-0534-4B5D-AC61-C121FA7EDE80}" srcOrd="0" destOrd="0" presId="urn:microsoft.com/office/officeart/2005/8/layout/vList2"/>
    <dgm:cxn modelId="{1EC4561A-49EC-46FC-BCFC-A89CEC362073}" srcId="{B7DF1BE1-98FC-43E1-9F08-CD14AECF9E26}" destId="{1027EEF2-FA53-4FE4-8042-C30605859C5B}" srcOrd="1" destOrd="0" parTransId="{8DA5C5C9-DFF2-40AD-8ACC-D1E92F357DC6}" sibTransId="{7BAFED12-7915-49B9-AB1D-79FEA233AD56}"/>
    <dgm:cxn modelId="{402767FB-D083-4B96-B6B1-F76BFDC115CC}" type="presOf" srcId="{B7DF1BE1-98FC-43E1-9F08-CD14AECF9E26}" destId="{B4273C23-0AF2-4F72-AB2F-69B5B34F2D13}" srcOrd="0" destOrd="0" presId="urn:microsoft.com/office/officeart/2005/8/layout/vList2"/>
    <dgm:cxn modelId="{F7895D85-964B-424A-A741-8296B5611B88}" type="presParOf" srcId="{B4273C23-0AF2-4F72-AB2F-69B5B34F2D13}" destId="{4386B215-0534-4B5D-AC61-C121FA7EDE80}" srcOrd="0" destOrd="0" presId="urn:microsoft.com/office/officeart/2005/8/layout/vList2"/>
    <dgm:cxn modelId="{1F8E6C30-329E-419F-8604-F09DE469F8B4}" type="presParOf" srcId="{B4273C23-0AF2-4F72-AB2F-69B5B34F2D13}" destId="{1BF5DF0A-8131-4807-B1AA-D844FF82C438}" srcOrd="1" destOrd="0" presId="urn:microsoft.com/office/officeart/2005/8/layout/vList2"/>
    <dgm:cxn modelId="{56D8D354-C1B8-47A7-94E5-B045AB5F11D1}" type="presParOf" srcId="{B4273C23-0AF2-4F72-AB2F-69B5B34F2D13}" destId="{4FF577C1-BBDC-4C34-ADBC-19A2989C9BD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DF1BE1-98FC-43E1-9F08-CD14AECF9E26}"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ru-RU"/>
        </a:p>
      </dgm:t>
    </dgm:pt>
    <dgm:pt modelId="{FD7EB19A-4191-4D10-9D14-DF89D190E5D7}">
      <dgm:prSet/>
      <dgm:spPr/>
      <dgm:t>
        <a:bodyPr/>
        <a:lstStyle/>
        <a:p>
          <a:pPr rtl="0"/>
          <a:r>
            <a:rPr lang="en-US" b="0" i="0" dirty="0" smtClean="0"/>
            <a:t>Luer Slip syringes use a friction-fit connection method. A needle’s hub is pushed onto the syringe tip in a twisting motion for a tight fit.</a:t>
          </a:r>
          <a:endParaRPr lang="uk-UA" dirty="0"/>
        </a:p>
      </dgm:t>
    </dgm:pt>
    <dgm:pt modelId="{F5FD7882-840D-4D71-934C-A236A606B76F}" type="parTrans" cxnId="{5926DDC2-421C-46B9-AF6A-C39E0639ABF9}">
      <dgm:prSet/>
      <dgm:spPr/>
      <dgm:t>
        <a:bodyPr/>
        <a:lstStyle/>
        <a:p>
          <a:endParaRPr lang="ru-RU"/>
        </a:p>
      </dgm:t>
    </dgm:pt>
    <dgm:pt modelId="{AB14A332-A506-4898-93E5-6C13F60107AF}" type="sibTrans" cxnId="{5926DDC2-421C-46B9-AF6A-C39E0639ABF9}">
      <dgm:prSet/>
      <dgm:spPr/>
      <dgm:t>
        <a:bodyPr/>
        <a:lstStyle/>
        <a:p>
          <a:endParaRPr lang="ru-RU"/>
        </a:p>
      </dgm:t>
    </dgm:pt>
    <dgm:pt modelId="{1027EEF2-FA53-4FE4-8042-C30605859C5B}">
      <dgm:prSet/>
      <dgm:spPr/>
      <dgm:t>
        <a:bodyPr/>
        <a:lstStyle/>
        <a:p>
          <a:pPr algn="ctr"/>
          <a:r>
            <a:rPr lang="en-US" b="1" i="0" dirty="0" smtClean="0"/>
            <a:t>The Benefits of a Luer Slip</a:t>
          </a:r>
        </a:p>
        <a:p>
          <a:pPr algn="ctr"/>
          <a:r>
            <a:rPr lang="en-US" b="0" i="0" dirty="0" smtClean="0"/>
            <a:t>A Luer Slip design allows for a needle to be conveniently attached more quickly. </a:t>
          </a:r>
          <a:endParaRPr lang="ru-RU" dirty="0">
            <a:solidFill>
              <a:schemeClr val="bg1"/>
            </a:solidFill>
          </a:endParaRPr>
        </a:p>
      </dgm:t>
    </dgm:pt>
    <dgm:pt modelId="{8DA5C5C9-DFF2-40AD-8ACC-D1E92F357DC6}" type="parTrans" cxnId="{1EC4561A-49EC-46FC-BCFC-A89CEC362073}">
      <dgm:prSet/>
      <dgm:spPr/>
      <dgm:t>
        <a:bodyPr/>
        <a:lstStyle/>
        <a:p>
          <a:endParaRPr lang="ru-RU"/>
        </a:p>
      </dgm:t>
    </dgm:pt>
    <dgm:pt modelId="{7BAFED12-7915-49B9-AB1D-79FEA233AD56}" type="sibTrans" cxnId="{1EC4561A-49EC-46FC-BCFC-A89CEC362073}">
      <dgm:prSet/>
      <dgm:spPr/>
      <dgm:t>
        <a:bodyPr/>
        <a:lstStyle/>
        <a:p>
          <a:endParaRPr lang="ru-RU"/>
        </a:p>
      </dgm:t>
    </dgm:pt>
    <dgm:pt modelId="{B4273C23-0AF2-4F72-AB2F-69B5B34F2D13}" type="pres">
      <dgm:prSet presAssocID="{B7DF1BE1-98FC-43E1-9F08-CD14AECF9E26}" presName="linear" presStyleCnt="0">
        <dgm:presLayoutVars>
          <dgm:animLvl val="lvl"/>
          <dgm:resizeHandles val="exact"/>
        </dgm:presLayoutVars>
      </dgm:prSet>
      <dgm:spPr/>
    </dgm:pt>
    <dgm:pt modelId="{4386B215-0534-4B5D-AC61-C121FA7EDE80}" type="pres">
      <dgm:prSet presAssocID="{FD7EB19A-4191-4D10-9D14-DF89D190E5D7}" presName="parentText" presStyleLbl="node1" presStyleIdx="0" presStyleCnt="2">
        <dgm:presLayoutVars>
          <dgm:chMax val="0"/>
          <dgm:bulletEnabled val="1"/>
        </dgm:presLayoutVars>
      </dgm:prSet>
      <dgm:spPr/>
      <dgm:t>
        <a:bodyPr/>
        <a:lstStyle/>
        <a:p>
          <a:endParaRPr lang="ru-RU"/>
        </a:p>
      </dgm:t>
    </dgm:pt>
    <dgm:pt modelId="{1BF5DF0A-8131-4807-B1AA-D844FF82C438}" type="pres">
      <dgm:prSet presAssocID="{AB14A332-A506-4898-93E5-6C13F60107AF}" presName="spacer" presStyleCnt="0"/>
      <dgm:spPr/>
    </dgm:pt>
    <dgm:pt modelId="{4FF577C1-BBDC-4C34-ADBC-19A2989C9BDA}" type="pres">
      <dgm:prSet presAssocID="{1027EEF2-FA53-4FE4-8042-C30605859C5B}" presName="parentText" presStyleLbl="node1" presStyleIdx="1" presStyleCnt="2">
        <dgm:presLayoutVars>
          <dgm:chMax val="0"/>
          <dgm:bulletEnabled val="1"/>
        </dgm:presLayoutVars>
      </dgm:prSet>
      <dgm:spPr/>
      <dgm:t>
        <a:bodyPr/>
        <a:lstStyle/>
        <a:p>
          <a:endParaRPr lang="ru-RU"/>
        </a:p>
      </dgm:t>
    </dgm:pt>
  </dgm:ptLst>
  <dgm:cxnLst>
    <dgm:cxn modelId="{402767FB-D083-4B96-B6B1-F76BFDC115CC}" type="presOf" srcId="{B7DF1BE1-98FC-43E1-9F08-CD14AECF9E26}" destId="{B4273C23-0AF2-4F72-AB2F-69B5B34F2D13}" srcOrd="0" destOrd="0" presId="urn:microsoft.com/office/officeart/2005/8/layout/vList2"/>
    <dgm:cxn modelId="{1EC4561A-49EC-46FC-BCFC-A89CEC362073}" srcId="{B7DF1BE1-98FC-43E1-9F08-CD14AECF9E26}" destId="{1027EEF2-FA53-4FE4-8042-C30605859C5B}" srcOrd="1" destOrd="0" parTransId="{8DA5C5C9-DFF2-40AD-8ACC-D1E92F357DC6}" sibTransId="{7BAFED12-7915-49B9-AB1D-79FEA233AD56}"/>
    <dgm:cxn modelId="{5926DDC2-421C-46B9-AF6A-C39E0639ABF9}" srcId="{B7DF1BE1-98FC-43E1-9F08-CD14AECF9E26}" destId="{FD7EB19A-4191-4D10-9D14-DF89D190E5D7}" srcOrd="0" destOrd="0" parTransId="{F5FD7882-840D-4D71-934C-A236A606B76F}" sibTransId="{AB14A332-A506-4898-93E5-6C13F60107AF}"/>
    <dgm:cxn modelId="{F3A5E5E8-0D95-48F7-939E-BB8490CC91EC}" type="presOf" srcId="{1027EEF2-FA53-4FE4-8042-C30605859C5B}" destId="{4FF577C1-BBDC-4C34-ADBC-19A2989C9BDA}" srcOrd="0" destOrd="0" presId="urn:microsoft.com/office/officeart/2005/8/layout/vList2"/>
    <dgm:cxn modelId="{9E7BE69F-8254-4431-9FE1-53B4B5C57CFB}" type="presOf" srcId="{FD7EB19A-4191-4D10-9D14-DF89D190E5D7}" destId="{4386B215-0534-4B5D-AC61-C121FA7EDE80}" srcOrd="0" destOrd="0" presId="urn:microsoft.com/office/officeart/2005/8/layout/vList2"/>
    <dgm:cxn modelId="{F7895D85-964B-424A-A741-8296B5611B88}" type="presParOf" srcId="{B4273C23-0AF2-4F72-AB2F-69B5B34F2D13}" destId="{4386B215-0534-4B5D-AC61-C121FA7EDE80}" srcOrd="0" destOrd="0" presId="urn:microsoft.com/office/officeart/2005/8/layout/vList2"/>
    <dgm:cxn modelId="{1F8E6C30-329E-419F-8604-F09DE469F8B4}" type="presParOf" srcId="{B4273C23-0AF2-4F72-AB2F-69B5B34F2D13}" destId="{1BF5DF0A-8131-4807-B1AA-D844FF82C438}" srcOrd="1" destOrd="0" presId="urn:microsoft.com/office/officeart/2005/8/layout/vList2"/>
    <dgm:cxn modelId="{56D8D354-C1B8-47A7-94E5-B045AB5F11D1}" type="presParOf" srcId="{B4273C23-0AF2-4F72-AB2F-69B5B34F2D13}" destId="{4FF577C1-BBDC-4C34-ADBC-19A2989C9BD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ABD373-B791-4A58-901B-4EBF2E991FA8}"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ru-RU"/>
        </a:p>
      </dgm:t>
    </dgm:pt>
    <dgm:pt modelId="{AB0E615A-C7EE-40A9-B6A9-1B6280DF9477}">
      <dgm:prSet custT="1"/>
      <dgm:spPr/>
      <dgm:t>
        <a:bodyPr/>
        <a:lstStyle/>
        <a:p>
          <a:pPr rtl="0"/>
          <a:r>
            <a:rPr lang="ru-RU" sz="2000" dirty="0" smtClean="0"/>
            <a:t>A </a:t>
          </a:r>
          <a:r>
            <a:rPr lang="ru-RU" sz="2000" dirty="0" err="1" smtClean="0"/>
            <a:t>prefilled</a:t>
          </a:r>
          <a:r>
            <a:rPr lang="ru-RU" sz="2000" dirty="0" smtClean="0"/>
            <a:t> </a:t>
          </a:r>
          <a:r>
            <a:rPr lang="ru-RU" sz="2000" dirty="0" err="1" smtClean="0"/>
            <a:t>syringe</a:t>
          </a:r>
          <a:r>
            <a:rPr lang="ru-RU" sz="2000" dirty="0" smtClean="0"/>
            <a:t> </a:t>
          </a:r>
          <a:r>
            <a:rPr lang="ru-RU" sz="2000" dirty="0" err="1" smtClean="0"/>
            <a:t>is</a:t>
          </a:r>
          <a:r>
            <a:rPr lang="ru-RU" sz="2000" dirty="0" smtClean="0"/>
            <a:t> a </a:t>
          </a:r>
          <a:r>
            <a:rPr lang="ru-RU" sz="2000" dirty="0" err="1" smtClean="0"/>
            <a:t>single-dose</a:t>
          </a:r>
          <a:r>
            <a:rPr lang="ru-RU" sz="2000" dirty="0" smtClean="0"/>
            <a:t> </a:t>
          </a:r>
          <a:r>
            <a:rPr lang="ru-RU" sz="2000" dirty="0" err="1" smtClean="0"/>
            <a:t>packet</a:t>
          </a:r>
          <a:r>
            <a:rPr lang="ru-RU" sz="2000" dirty="0" smtClean="0"/>
            <a:t> of </a:t>
          </a:r>
          <a:r>
            <a:rPr lang="ru-RU" sz="2000" dirty="0" err="1" smtClean="0"/>
            <a:t>vaccine</a:t>
          </a:r>
          <a:r>
            <a:rPr lang="ru-RU" sz="2000" dirty="0" smtClean="0"/>
            <a:t> </a:t>
          </a:r>
          <a:r>
            <a:rPr lang="ru-RU" sz="2000" dirty="0" err="1" smtClean="0"/>
            <a:t>or</a:t>
          </a:r>
          <a:r>
            <a:rPr lang="ru-RU" sz="2000" dirty="0" smtClean="0"/>
            <a:t> </a:t>
          </a:r>
          <a:r>
            <a:rPr lang="ru-RU" sz="2000" dirty="0" err="1" smtClean="0"/>
            <a:t>drugs</a:t>
          </a:r>
          <a:r>
            <a:rPr lang="ru-RU" sz="2000" dirty="0" smtClean="0"/>
            <a:t> </a:t>
          </a:r>
          <a:r>
            <a:rPr lang="ru-RU" sz="2000" dirty="0" err="1" smtClean="0"/>
            <a:t>to</a:t>
          </a:r>
          <a:r>
            <a:rPr lang="ru-RU" sz="2000" dirty="0" smtClean="0"/>
            <a:t> </a:t>
          </a:r>
          <a:r>
            <a:rPr lang="ru-RU" sz="2000" dirty="0" err="1" smtClean="0"/>
            <a:t>which</a:t>
          </a:r>
          <a:r>
            <a:rPr lang="ru-RU" sz="2000" dirty="0" smtClean="0"/>
            <a:t> a </a:t>
          </a:r>
          <a:r>
            <a:rPr lang="ru-RU" sz="2000" dirty="0" err="1" smtClean="0"/>
            <a:t>needle</a:t>
          </a:r>
          <a:r>
            <a:rPr lang="ru-RU" sz="2000" dirty="0" smtClean="0"/>
            <a:t> </a:t>
          </a:r>
          <a:r>
            <a:rPr lang="ru-RU" sz="2000" dirty="0" err="1" smtClean="0"/>
            <a:t>has</a:t>
          </a:r>
          <a:r>
            <a:rPr lang="ru-RU" sz="2000" dirty="0" smtClean="0"/>
            <a:t> </a:t>
          </a:r>
          <a:r>
            <a:rPr lang="ru-RU" sz="2000" dirty="0" err="1" smtClean="0"/>
            <a:t>been</a:t>
          </a:r>
          <a:r>
            <a:rPr lang="ru-RU" sz="2000" dirty="0" smtClean="0"/>
            <a:t> </a:t>
          </a:r>
          <a:r>
            <a:rPr lang="ru-RU" sz="2000" dirty="0" err="1" smtClean="0"/>
            <a:t>fixed</a:t>
          </a:r>
          <a:r>
            <a:rPr lang="ru-RU" sz="2000" dirty="0" smtClean="0"/>
            <a:t> by the </a:t>
          </a:r>
          <a:r>
            <a:rPr lang="ru-RU" sz="2000" dirty="0" err="1" smtClean="0"/>
            <a:t>manufacturer</a:t>
          </a:r>
          <a:r>
            <a:rPr lang="ru-RU" sz="2000" dirty="0" smtClean="0"/>
            <a:t>. </a:t>
          </a:r>
          <a:endParaRPr lang="uk-UA" sz="2000" dirty="0"/>
        </a:p>
      </dgm:t>
    </dgm:pt>
    <dgm:pt modelId="{BD1AA30B-1839-4813-80AA-758558E8143A}" type="parTrans" cxnId="{57262964-D2F6-4F6E-8CB1-76C4E32D13AA}">
      <dgm:prSet/>
      <dgm:spPr/>
      <dgm:t>
        <a:bodyPr/>
        <a:lstStyle/>
        <a:p>
          <a:endParaRPr lang="ru-RU"/>
        </a:p>
      </dgm:t>
    </dgm:pt>
    <dgm:pt modelId="{13A7103D-CED1-4A90-A131-1142BAA39251}" type="sibTrans" cxnId="{57262964-D2F6-4F6E-8CB1-76C4E32D13AA}">
      <dgm:prSet/>
      <dgm:spPr/>
      <dgm:t>
        <a:bodyPr/>
        <a:lstStyle/>
        <a:p>
          <a:endParaRPr lang="ru-RU"/>
        </a:p>
      </dgm:t>
    </dgm:pt>
    <dgm:pt modelId="{F24923F6-6B39-4C7E-8357-6085972076BC}">
      <dgm:prSet custT="1"/>
      <dgm:spPr/>
      <dgm:t>
        <a:bodyPr/>
        <a:lstStyle/>
        <a:p>
          <a:pPr rtl="0"/>
          <a:r>
            <a:rPr lang="en-US" sz="2000" dirty="0" smtClean="0"/>
            <a:t>Prefilled syringes have actually been around for more than two decades</a:t>
          </a:r>
          <a:r>
            <a:rPr lang="en-US" sz="1500" dirty="0" smtClean="0"/>
            <a:t>.</a:t>
          </a:r>
          <a:endParaRPr lang="uk-UA" sz="1500" dirty="0"/>
        </a:p>
      </dgm:t>
    </dgm:pt>
    <dgm:pt modelId="{13A24BF8-AFF7-42E1-B001-09B99FE21867}" type="parTrans" cxnId="{1B9C06D5-3DEE-44BD-A704-DC11F6CBC528}">
      <dgm:prSet/>
      <dgm:spPr/>
      <dgm:t>
        <a:bodyPr/>
        <a:lstStyle/>
        <a:p>
          <a:endParaRPr lang="ru-RU"/>
        </a:p>
      </dgm:t>
    </dgm:pt>
    <dgm:pt modelId="{5DA1917A-2CE1-4BF8-B9D1-AE3E5C574EA7}" type="sibTrans" cxnId="{1B9C06D5-3DEE-44BD-A704-DC11F6CBC528}">
      <dgm:prSet/>
      <dgm:spPr/>
      <dgm:t>
        <a:bodyPr/>
        <a:lstStyle/>
        <a:p>
          <a:endParaRPr lang="ru-RU"/>
        </a:p>
      </dgm:t>
    </dgm:pt>
    <dgm:pt modelId="{0FE5FEE9-B301-4A13-AEBB-7C1BEE218B1B}">
      <dgm:prSet custT="1"/>
      <dgm:spPr/>
      <dgm:t>
        <a:bodyPr/>
        <a:lstStyle/>
        <a:p>
          <a:pPr rtl="0"/>
          <a:r>
            <a:rPr lang="en-US" sz="1800" dirty="0" smtClean="0"/>
            <a:t>The advantages prefilled syringes have over traditional packaging in vials include ease of use. Prefilled syringes essentially eliminate the processes that are required before you use a drug in a vial. Additionally, it helps</a:t>
          </a:r>
          <a:endParaRPr lang="uk-UA" sz="1800" dirty="0"/>
        </a:p>
      </dgm:t>
    </dgm:pt>
    <dgm:pt modelId="{51CD20B7-3B66-4F13-99FC-3998D45156BE}" type="parTrans" cxnId="{C03D13D8-E056-4A50-98DF-68CE07ABCB7B}">
      <dgm:prSet/>
      <dgm:spPr/>
      <dgm:t>
        <a:bodyPr/>
        <a:lstStyle/>
        <a:p>
          <a:endParaRPr lang="ru-RU"/>
        </a:p>
      </dgm:t>
    </dgm:pt>
    <dgm:pt modelId="{2E0FA7DC-8CD5-42CF-BA83-C18A1C034E6C}" type="sibTrans" cxnId="{C03D13D8-E056-4A50-98DF-68CE07ABCB7B}">
      <dgm:prSet/>
      <dgm:spPr/>
      <dgm:t>
        <a:bodyPr/>
        <a:lstStyle/>
        <a:p>
          <a:endParaRPr lang="ru-RU"/>
        </a:p>
      </dgm:t>
    </dgm:pt>
    <dgm:pt modelId="{794668CD-F82A-4096-A495-10F4F33D30A4}">
      <dgm:prSet custT="1"/>
      <dgm:spPr/>
      <dgm:t>
        <a:bodyPr/>
        <a:lstStyle/>
        <a:p>
          <a:pPr rtl="0"/>
          <a:r>
            <a:rPr lang="en-US" sz="1800" dirty="0" smtClean="0"/>
            <a:t>eliminate dosing errors because prefilled syringes actually contain the exact dose. Many Pharmaceuticals manufacturers overfill vials by up to 25% to make sure the end user is guaranteed to withdraw the dose required.</a:t>
          </a:r>
          <a:endParaRPr lang="ru-RU" sz="1800" dirty="0"/>
        </a:p>
      </dgm:t>
    </dgm:pt>
    <dgm:pt modelId="{EBE4DE97-E6CB-423A-925D-87E64725DB6F}" type="parTrans" cxnId="{239CB5A1-64D5-461D-8359-D21AC6BA1D30}">
      <dgm:prSet/>
      <dgm:spPr/>
      <dgm:t>
        <a:bodyPr/>
        <a:lstStyle/>
        <a:p>
          <a:endParaRPr lang="ru-RU"/>
        </a:p>
      </dgm:t>
    </dgm:pt>
    <dgm:pt modelId="{B2A7F2FB-88D0-474C-A268-59D3DBFACC3F}" type="sibTrans" cxnId="{239CB5A1-64D5-461D-8359-D21AC6BA1D30}">
      <dgm:prSet/>
      <dgm:spPr/>
      <dgm:t>
        <a:bodyPr/>
        <a:lstStyle/>
        <a:p>
          <a:endParaRPr lang="ru-RU"/>
        </a:p>
      </dgm:t>
    </dgm:pt>
    <dgm:pt modelId="{0D09A7D7-DA72-42BD-9557-6073BB648D28}" type="pres">
      <dgm:prSet presAssocID="{59ABD373-B791-4A58-901B-4EBF2E991FA8}" presName="outerComposite" presStyleCnt="0">
        <dgm:presLayoutVars>
          <dgm:chMax val="5"/>
          <dgm:dir/>
          <dgm:resizeHandles val="exact"/>
        </dgm:presLayoutVars>
      </dgm:prSet>
      <dgm:spPr/>
    </dgm:pt>
    <dgm:pt modelId="{FF881930-F4D5-45B6-9CCC-1E7F54B132FA}" type="pres">
      <dgm:prSet presAssocID="{59ABD373-B791-4A58-901B-4EBF2E991FA8}" presName="dummyMaxCanvas" presStyleCnt="0">
        <dgm:presLayoutVars/>
      </dgm:prSet>
      <dgm:spPr/>
    </dgm:pt>
    <dgm:pt modelId="{D4DD851D-D4E3-4F4C-8180-CA3B00C36669}" type="pres">
      <dgm:prSet presAssocID="{59ABD373-B791-4A58-901B-4EBF2E991FA8}" presName="FourNodes_1" presStyleLbl="node1" presStyleIdx="0" presStyleCnt="4">
        <dgm:presLayoutVars>
          <dgm:bulletEnabled val="1"/>
        </dgm:presLayoutVars>
      </dgm:prSet>
      <dgm:spPr/>
    </dgm:pt>
    <dgm:pt modelId="{8D7A03D1-9A69-4BA8-B1F1-DB88A70DC52A}" type="pres">
      <dgm:prSet presAssocID="{59ABD373-B791-4A58-901B-4EBF2E991FA8}" presName="FourNodes_2" presStyleLbl="node1" presStyleIdx="1" presStyleCnt="4">
        <dgm:presLayoutVars>
          <dgm:bulletEnabled val="1"/>
        </dgm:presLayoutVars>
      </dgm:prSet>
      <dgm:spPr/>
    </dgm:pt>
    <dgm:pt modelId="{2B976BDB-CAB6-46DB-BBB1-B0692146338B}" type="pres">
      <dgm:prSet presAssocID="{59ABD373-B791-4A58-901B-4EBF2E991FA8}" presName="FourNodes_3" presStyleLbl="node1" presStyleIdx="2" presStyleCnt="4">
        <dgm:presLayoutVars>
          <dgm:bulletEnabled val="1"/>
        </dgm:presLayoutVars>
      </dgm:prSet>
      <dgm:spPr/>
    </dgm:pt>
    <dgm:pt modelId="{3A819D96-74CC-4B8D-980B-E26FED628353}" type="pres">
      <dgm:prSet presAssocID="{59ABD373-B791-4A58-901B-4EBF2E991FA8}" presName="FourNodes_4" presStyleLbl="node1" presStyleIdx="3" presStyleCnt="4">
        <dgm:presLayoutVars>
          <dgm:bulletEnabled val="1"/>
        </dgm:presLayoutVars>
      </dgm:prSet>
      <dgm:spPr/>
    </dgm:pt>
    <dgm:pt modelId="{E640DE46-978C-4528-9921-BB82E348E407}" type="pres">
      <dgm:prSet presAssocID="{59ABD373-B791-4A58-901B-4EBF2E991FA8}" presName="FourConn_1-2" presStyleLbl="fgAccFollowNode1" presStyleIdx="0" presStyleCnt="3">
        <dgm:presLayoutVars>
          <dgm:bulletEnabled val="1"/>
        </dgm:presLayoutVars>
      </dgm:prSet>
      <dgm:spPr/>
    </dgm:pt>
    <dgm:pt modelId="{4B003BF5-7A2F-48A9-8196-6C3E267FB29F}" type="pres">
      <dgm:prSet presAssocID="{59ABD373-B791-4A58-901B-4EBF2E991FA8}" presName="FourConn_2-3" presStyleLbl="fgAccFollowNode1" presStyleIdx="1" presStyleCnt="3">
        <dgm:presLayoutVars>
          <dgm:bulletEnabled val="1"/>
        </dgm:presLayoutVars>
      </dgm:prSet>
      <dgm:spPr/>
    </dgm:pt>
    <dgm:pt modelId="{70CE93B6-76A8-42E3-8A33-8D9088193536}" type="pres">
      <dgm:prSet presAssocID="{59ABD373-B791-4A58-901B-4EBF2E991FA8}" presName="FourConn_3-4" presStyleLbl="fgAccFollowNode1" presStyleIdx="2" presStyleCnt="3">
        <dgm:presLayoutVars>
          <dgm:bulletEnabled val="1"/>
        </dgm:presLayoutVars>
      </dgm:prSet>
      <dgm:spPr/>
    </dgm:pt>
    <dgm:pt modelId="{31EBDC1F-A410-421F-82F4-110140D6237A}" type="pres">
      <dgm:prSet presAssocID="{59ABD373-B791-4A58-901B-4EBF2E991FA8}" presName="FourNodes_1_text" presStyleLbl="node1" presStyleIdx="3" presStyleCnt="4">
        <dgm:presLayoutVars>
          <dgm:bulletEnabled val="1"/>
        </dgm:presLayoutVars>
      </dgm:prSet>
      <dgm:spPr/>
    </dgm:pt>
    <dgm:pt modelId="{E50E84D7-6132-4F4C-AA6E-A02998C184A1}" type="pres">
      <dgm:prSet presAssocID="{59ABD373-B791-4A58-901B-4EBF2E991FA8}" presName="FourNodes_2_text" presStyleLbl="node1" presStyleIdx="3" presStyleCnt="4">
        <dgm:presLayoutVars>
          <dgm:bulletEnabled val="1"/>
        </dgm:presLayoutVars>
      </dgm:prSet>
      <dgm:spPr/>
    </dgm:pt>
    <dgm:pt modelId="{73C37E54-44F8-44B4-A59D-A34313390113}" type="pres">
      <dgm:prSet presAssocID="{59ABD373-B791-4A58-901B-4EBF2E991FA8}" presName="FourNodes_3_text" presStyleLbl="node1" presStyleIdx="3" presStyleCnt="4">
        <dgm:presLayoutVars>
          <dgm:bulletEnabled val="1"/>
        </dgm:presLayoutVars>
      </dgm:prSet>
      <dgm:spPr/>
    </dgm:pt>
    <dgm:pt modelId="{E06C3B50-5D83-4D95-893E-874B1D37C46E}" type="pres">
      <dgm:prSet presAssocID="{59ABD373-B791-4A58-901B-4EBF2E991FA8}" presName="FourNodes_4_text" presStyleLbl="node1" presStyleIdx="3" presStyleCnt="4">
        <dgm:presLayoutVars>
          <dgm:bulletEnabled val="1"/>
        </dgm:presLayoutVars>
      </dgm:prSet>
      <dgm:spPr/>
    </dgm:pt>
  </dgm:ptLst>
  <dgm:cxnLst>
    <dgm:cxn modelId="{C03D13D8-E056-4A50-98DF-68CE07ABCB7B}" srcId="{59ABD373-B791-4A58-901B-4EBF2E991FA8}" destId="{0FE5FEE9-B301-4A13-AEBB-7C1BEE218B1B}" srcOrd="2" destOrd="0" parTransId="{51CD20B7-3B66-4F13-99FC-3998D45156BE}" sibTransId="{2E0FA7DC-8CD5-42CF-BA83-C18A1C034E6C}"/>
    <dgm:cxn modelId="{239CB5A1-64D5-461D-8359-D21AC6BA1D30}" srcId="{59ABD373-B791-4A58-901B-4EBF2E991FA8}" destId="{794668CD-F82A-4096-A495-10F4F33D30A4}" srcOrd="3" destOrd="0" parTransId="{EBE4DE97-E6CB-423A-925D-87E64725DB6F}" sibTransId="{B2A7F2FB-88D0-474C-A268-59D3DBFACC3F}"/>
    <dgm:cxn modelId="{17367EB8-18FD-445F-8EEF-0BD648C3A868}" type="presOf" srcId="{59ABD373-B791-4A58-901B-4EBF2E991FA8}" destId="{0D09A7D7-DA72-42BD-9557-6073BB648D28}" srcOrd="0" destOrd="0" presId="urn:microsoft.com/office/officeart/2005/8/layout/vProcess5"/>
    <dgm:cxn modelId="{57262964-D2F6-4F6E-8CB1-76C4E32D13AA}" srcId="{59ABD373-B791-4A58-901B-4EBF2E991FA8}" destId="{AB0E615A-C7EE-40A9-B6A9-1B6280DF9477}" srcOrd="0" destOrd="0" parTransId="{BD1AA30B-1839-4813-80AA-758558E8143A}" sibTransId="{13A7103D-CED1-4A90-A131-1142BAA39251}"/>
    <dgm:cxn modelId="{5EB736AC-F185-446A-A124-7FDDAA4527A3}" type="presOf" srcId="{0FE5FEE9-B301-4A13-AEBB-7C1BEE218B1B}" destId="{2B976BDB-CAB6-46DB-BBB1-B0692146338B}" srcOrd="0" destOrd="0" presId="urn:microsoft.com/office/officeart/2005/8/layout/vProcess5"/>
    <dgm:cxn modelId="{E254BE2C-4604-409B-A5E6-3BCF3D8A1A04}" type="presOf" srcId="{AB0E615A-C7EE-40A9-B6A9-1B6280DF9477}" destId="{D4DD851D-D4E3-4F4C-8180-CA3B00C36669}" srcOrd="0" destOrd="0" presId="urn:microsoft.com/office/officeart/2005/8/layout/vProcess5"/>
    <dgm:cxn modelId="{6852F79F-9B16-4DEE-8507-24AE78ABA551}" type="presOf" srcId="{5DA1917A-2CE1-4BF8-B9D1-AE3E5C574EA7}" destId="{4B003BF5-7A2F-48A9-8196-6C3E267FB29F}" srcOrd="0" destOrd="0" presId="urn:microsoft.com/office/officeart/2005/8/layout/vProcess5"/>
    <dgm:cxn modelId="{8072624A-9868-4F97-B358-55EE561E2CDD}" type="presOf" srcId="{13A7103D-CED1-4A90-A131-1142BAA39251}" destId="{E640DE46-978C-4528-9921-BB82E348E407}" srcOrd="0" destOrd="0" presId="urn:microsoft.com/office/officeart/2005/8/layout/vProcess5"/>
    <dgm:cxn modelId="{7655FD10-EC89-4337-9DAB-6E29C022480E}" type="presOf" srcId="{F24923F6-6B39-4C7E-8357-6085972076BC}" destId="{E50E84D7-6132-4F4C-AA6E-A02998C184A1}" srcOrd="1" destOrd="0" presId="urn:microsoft.com/office/officeart/2005/8/layout/vProcess5"/>
    <dgm:cxn modelId="{EADF6121-377D-494B-951F-9E2F3C9B4A42}" type="presOf" srcId="{794668CD-F82A-4096-A495-10F4F33D30A4}" destId="{E06C3B50-5D83-4D95-893E-874B1D37C46E}" srcOrd="1" destOrd="0" presId="urn:microsoft.com/office/officeart/2005/8/layout/vProcess5"/>
    <dgm:cxn modelId="{1B9C06D5-3DEE-44BD-A704-DC11F6CBC528}" srcId="{59ABD373-B791-4A58-901B-4EBF2E991FA8}" destId="{F24923F6-6B39-4C7E-8357-6085972076BC}" srcOrd="1" destOrd="0" parTransId="{13A24BF8-AFF7-42E1-B001-09B99FE21867}" sibTransId="{5DA1917A-2CE1-4BF8-B9D1-AE3E5C574EA7}"/>
    <dgm:cxn modelId="{6E971ECC-488B-4568-896D-BA23262C9758}" type="presOf" srcId="{2E0FA7DC-8CD5-42CF-BA83-C18A1C034E6C}" destId="{70CE93B6-76A8-42E3-8A33-8D9088193536}" srcOrd="0" destOrd="0" presId="urn:microsoft.com/office/officeart/2005/8/layout/vProcess5"/>
    <dgm:cxn modelId="{66BB18A7-E154-4D9E-B6D1-23D3F815A8C0}" type="presOf" srcId="{AB0E615A-C7EE-40A9-B6A9-1B6280DF9477}" destId="{31EBDC1F-A410-421F-82F4-110140D6237A}" srcOrd="1" destOrd="0" presId="urn:microsoft.com/office/officeart/2005/8/layout/vProcess5"/>
    <dgm:cxn modelId="{3D6D364D-6382-4AB8-976A-0EECE453F511}" type="presOf" srcId="{794668CD-F82A-4096-A495-10F4F33D30A4}" destId="{3A819D96-74CC-4B8D-980B-E26FED628353}" srcOrd="0" destOrd="0" presId="urn:microsoft.com/office/officeart/2005/8/layout/vProcess5"/>
    <dgm:cxn modelId="{36F4CFF4-7031-468E-B6E5-196F3A255E39}" type="presOf" srcId="{0FE5FEE9-B301-4A13-AEBB-7C1BEE218B1B}" destId="{73C37E54-44F8-44B4-A59D-A34313390113}" srcOrd="1" destOrd="0" presId="urn:microsoft.com/office/officeart/2005/8/layout/vProcess5"/>
    <dgm:cxn modelId="{4EEF0FFE-48D6-4B56-A5CF-32E39D773FEF}" type="presOf" srcId="{F24923F6-6B39-4C7E-8357-6085972076BC}" destId="{8D7A03D1-9A69-4BA8-B1F1-DB88A70DC52A}" srcOrd="0" destOrd="0" presId="urn:microsoft.com/office/officeart/2005/8/layout/vProcess5"/>
    <dgm:cxn modelId="{145BA3E5-3F5B-4048-B9EF-C161F148C4A9}" type="presParOf" srcId="{0D09A7D7-DA72-42BD-9557-6073BB648D28}" destId="{FF881930-F4D5-45B6-9CCC-1E7F54B132FA}" srcOrd="0" destOrd="0" presId="urn:microsoft.com/office/officeart/2005/8/layout/vProcess5"/>
    <dgm:cxn modelId="{43206734-4512-4031-9CB4-5F5976250478}" type="presParOf" srcId="{0D09A7D7-DA72-42BD-9557-6073BB648D28}" destId="{D4DD851D-D4E3-4F4C-8180-CA3B00C36669}" srcOrd="1" destOrd="0" presId="urn:microsoft.com/office/officeart/2005/8/layout/vProcess5"/>
    <dgm:cxn modelId="{4BACF39E-2D48-43B9-A59B-DF2706EC8B66}" type="presParOf" srcId="{0D09A7D7-DA72-42BD-9557-6073BB648D28}" destId="{8D7A03D1-9A69-4BA8-B1F1-DB88A70DC52A}" srcOrd="2" destOrd="0" presId="urn:microsoft.com/office/officeart/2005/8/layout/vProcess5"/>
    <dgm:cxn modelId="{6C7F9D67-08E4-4304-A051-BEA79A1E2800}" type="presParOf" srcId="{0D09A7D7-DA72-42BD-9557-6073BB648D28}" destId="{2B976BDB-CAB6-46DB-BBB1-B0692146338B}" srcOrd="3" destOrd="0" presId="urn:microsoft.com/office/officeart/2005/8/layout/vProcess5"/>
    <dgm:cxn modelId="{93641941-E2A5-4A9C-8E31-263E48C6D652}" type="presParOf" srcId="{0D09A7D7-DA72-42BD-9557-6073BB648D28}" destId="{3A819D96-74CC-4B8D-980B-E26FED628353}" srcOrd="4" destOrd="0" presId="urn:microsoft.com/office/officeart/2005/8/layout/vProcess5"/>
    <dgm:cxn modelId="{039C9BD9-EFF4-4A9D-AA8D-2F8D67051166}" type="presParOf" srcId="{0D09A7D7-DA72-42BD-9557-6073BB648D28}" destId="{E640DE46-978C-4528-9921-BB82E348E407}" srcOrd="5" destOrd="0" presId="urn:microsoft.com/office/officeart/2005/8/layout/vProcess5"/>
    <dgm:cxn modelId="{649587D6-6933-45F9-BDAC-9081002B6E0D}" type="presParOf" srcId="{0D09A7D7-DA72-42BD-9557-6073BB648D28}" destId="{4B003BF5-7A2F-48A9-8196-6C3E267FB29F}" srcOrd="6" destOrd="0" presId="urn:microsoft.com/office/officeart/2005/8/layout/vProcess5"/>
    <dgm:cxn modelId="{84586FF3-35F7-4EAE-9AF9-768C448C27A6}" type="presParOf" srcId="{0D09A7D7-DA72-42BD-9557-6073BB648D28}" destId="{70CE93B6-76A8-42E3-8A33-8D9088193536}" srcOrd="7" destOrd="0" presId="urn:microsoft.com/office/officeart/2005/8/layout/vProcess5"/>
    <dgm:cxn modelId="{4A0C85B7-BECA-4C18-B5A4-1FCD80A619E6}" type="presParOf" srcId="{0D09A7D7-DA72-42BD-9557-6073BB648D28}" destId="{31EBDC1F-A410-421F-82F4-110140D6237A}" srcOrd="8" destOrd="0" presId="urn:microsoft.com/office/officeart/2005/8/layout/vProcess5"/>
    <dgm:cxn modelId="{35D72638-F65A-4E0B-8EE7-656679AC3328}" type="presParOf" srcId="{0D09A7D7-DA72-42BD-9557-6073BB648D28}" destId="{E50E84D7-6132-4F4C-AA6E-A02998C184A1}" srcOrd="9" destOrd="0" presId="urn:microsoft.com/office/officeart/2005/8/layout/vProcess5"/>
    <dgm:cxn modelId="{60F23CD8-8600-44E9-AC91-9EB6FBF0D36D}" type="presParOf" srcId="{0D09A7D7-DA72-42BD-9557-6073BB648D28}" destId="{73C37E54-44F8-44B4-A59D-A34313390113}" srcOrd="10" destOrd="0" presId="urn:microsoft.com/office/officeart/2005/8/layout/vProcess5"/>
    <dgm:cxn modelId="{3D8CFAB4-E199-4764-B7A7-BC932B367D8B}" type="presParOf" srcId="{0D09A7D7-DA72-42BD-9557-6073BB648D28}" destId="{E06C3B50-5D83-4D95-893E-874B1D37C46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6B215-0534-4B5D-AC61-C121FA7EDE80}">
      <dsp:nvSpPr>
        <dsp:cNvPr id="0" name=""/>
        <dsp:cNvSpPr/>
      </dsp:nvSpPr>
      <dsp:spPr>
        <a:xfrm>
          <a:off x="0" y="297453"/>
          <a:ext cx="6096000" cy="1858106"/>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At the tip of a Luer Lock syringe, you’ll find an internal thread where the needle attaches in a screw-like fashion. Turning the needle clockwise locks it in place. Turning counterclockwise allows it to detach.</a:t>
          </a:r>
          <a:endParaRPr lang="uk-UA" sz="2100" kern="1200" dirty="0"/>
        </a:p>
      </dsp:txBody>
      <dsp:txXfrm>
        <a:off x="90705" y="388158"/>
        <a:ext cx="5914590" cy="1676696"/>
      </dsp:txXfrm>
    </dsp:sp>
    <dsp:sp modelId="{4FF577C1-BBDC-4C34-ADBC-19A2989C9BDA}">
      <dsp:nvSpPr>
        <dsp:cNvPr id="0" name=""/>
        <dsp:cNvSpPr/>
      </dsp:nvSpPr>
      <dsp:spPr>
        <a:xfrm>
          <a:off x="0" y="2216039"/>
          <a:ext cx="6096000" cy="1858106"/>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solidFill>
                <a:schemeClr val="bg1"/>
              </a:solidFill>
              <a:latin typeface="Quattrocento Sans"/>
            </a:rPr>
            <a:t>The Benefits of a Luer Lock</a:t>
          </a:r>
        </a:p>
        <a:p>
          <a:pPr lvl="0" algn="l" defTabSz="933450">
            <a:lnSpc>
              <a:spcPct val="90000"/>
            </a:lnSpc>
            <a:spcBef>
              <a:spcPct val="0"/>
            </a:spcBef>
            <a:spcAft>
              <a:spcPct val="35000"/>
            </a:spcAft>
          </a:pPr>
          <a:r>
            <a:rPr lang="en-US" sz="2100" kern="1200" dirty="0" smtClean="0">
              <a:solidFill>
                <a:schemeClr val="bg1"/>
              </a:solidFill>
              <a:latin typeface="Quattrocento Sans"/>
            </a:rPr>
            <a:t>The advantage of a Luer Lock design is that it creates a more secure attachment. This allows for the connection to sustain higher pressures with a reduced risk of leaks or pop-off. </a:t>
          </a:r>
          <a:endParaRPr lang="ru-RU" sz="2100" kern="1200" dirty="0">
            <a:solidFill>
              <a:schemeClr val="bg1"/>
            </a:solidFill>
          </a:endParaRPr>
        </a:p>
      </dsp:txBody>
      <dsp:txXfrm>
        <a:off x="90705" y="2306744"/>
        <a:ext cx="5914590" cy="1676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6B215-0534-4B5D-AC61-C121FA7EDE80}">
      <dsp:nvSpPr>
        <dsp:cNvPr id="0" name=""/>
        <dsp:cNvSpPr/>
      </dsp:nvSpPr>
      <dsp:spPr>
        <a:xfrm>
          <a:off x="0" y="31115"/>
          <a:ext cx="6096000" cy="2111484"/>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0" i="0" kern="1200" dirty="0" smtClean="0"/>
            <a:t>Luer Slip syringes use a friction-fit connection method. A needle’s hub is pushed onto the syringe tip in a twisting motion for a tight fit.</a:t>
          </a:r>
          <a:endParaRPr lang="uk-UA" sz="3000" kern="1200" dirty="0"/>
        </a:p>
      </dsp:txBody>
      <dsp:txXfrm>
        <a:off x="103074" y="134189"/>
        <a:ext cx="5889852" cy="1905336"/>
      </dsp:txXfrm>
    </dsp:sp>
    <dsp:sp modelId="{4FF577C1-BBDC-4C34-ADBC-19A2989C9BDA}">
      <dsp:nvSpPr>
        <dsp:cNvPr id="0" name=""/>
        <dsp:cNvSpPr/>
      </dsp:nvSpPr>
      <dsp:spPr>
        <a:xfrm>
          <a:off x="0" y="2228999"/>
          <a:ext cx="6096000" cy="2111484"/>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i="0" kern="1200" dirty="0" smtClean="0"/>
            <a:t>The Benefits of a Luer Slip</a:t>
          </a:r>
        </a:p>
        <a:p>
          <a:pPr lvl="0" algn="ctr" defTabSz="1333500">
            <a:lnSpc>
              <a:spcPct val="90000"/>
            </a:lnSpc>
            <a:spcBef>
              <a:spcPct val="0"/>
            </a:spcBef>
            <a:spcAft>
              <a:spcPct val="35000"/>
            </a:spcAft>
          </a:pPr>
          <a:r>
            <a:rPr lang="en-US" sz="3000" b="0" i="0" kern="1200" dirty="0" smtClean="0"/>
            <a:t>A Luer Slip design allows for a needle to be conveniently attached more quickly. </a:t>
          </a:r>
          <a:endParaRPr lang="ru-RU" sz="3000" kern="1200" dirty="0">
            <a:solidFill>
              <a:schemeClr val="bg1"/>
            </a:solidFill>
          </a:endParaRPr>
        </a:p>
      </dsp:txBody>
      <dsp:txXfrm>
        <a:off x="103074" y="2332073"/>
        <a:ext cx="5889852" cy="1905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D851D-D4E3-4F4C-8180-CA3B00C36669}">
      <dsp:nvSpPr>
        <dsp:cNvPr id="0" name=""/>
        <dsp:cNvSpPr/>
      </dsp:nvSpPr>
      <dsp:spPr>
        <a:xfrm>
          <a:off x="0" y="0"/>
          <a:ext cx="5413072" cy="1352581"/>
        </a:xfrm>
        <a:prstGeom prst="roundRect">
          <a:avLst>
            <a:gd name="adj" fmla="val 10000"/>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ru-RU" sz="2000" kern="1200" dirty="0" smtClean="0"/>
            <a:t>A </a:t>
          </a:r>
          <a:r>
            <a:rPr lang="ru-RU" sz="2000" kern="1200" dirty="0" err="1" smtClean="0"/>
            <a:t>prefilled</a:t>
          </a:r>
          <a:r>
            <a:rPr lang="ru-RU" sz="2000" kern="1200" dirty="0" smtClean="0"/>
            <a:t> </a:t>
          </a:r>
          <a:r>
            <a:rPr lang="ru-RU" sz="2000" kern="1200" dirty="0" err="1" smtClean="0"/>
            <a:t>syringe</a:t>
          </a:r>
          <a:r>
            <a:rPr lang="ru-RU" sz="2000" kern="1200" dirty="0" smtClean="0"/>
            <a:t> </a:t>
          </a:r>
          <a:r>
            <a:rPr lang="ru-RU" sz="2000" kern="1200" dirty="0" err="1" smtClean="0"/>
            <a:t>is</a:t>
          </a:r>
          <a:r>
            <a:rPr lang="ru-RU" sz="2000" kern="1200" dirty="0" smtClean="0"/>
            <a:t> a </a:t>
          </a:r>
          <a:r>
            <a:rPr lang="ru-RU" sz="2000" kern="1200" dirty="0" err="1" smtClean="0"/>
            <a:t>single-dose</a:t>
          </a:r>
          <a:r>
            <a:rPr lang="ru-RU" sz="2000" kern="1200" dirty="0" smtClean="0"/>
            <a:t> </a:t>
          </a:r>
          <a:r>
            <a:rPr lang="ru-RU" sz="2000" kern="1200" dirty="0" err="1" smtClean="0"/>
            <a:t>packet</a:t>
          </a:r>
          <a:r>
            <a:rPr lang="ru-RU" sz="2000" kern="1200" dirty="0" smtClean="0"/>
            <a:t> of </a:t>
          </a:r>
          <a:r>
            <a:rPr lang="ru-RU" sz="2000" kern="1200" dirty="0" err="1" smtClean="0"/>
            <a:t>vaccine</a:t>
          </a:r>
          <a:r>
            <a:rPr lang="ru-RU" sz="2000" kern="1200" dirty="0" smtClean="0"/>
            <a:t> </a:t>
          </a:r>
          <a:r>
            <a:rPr lang="ru-RU" sz="2000" kern="1200" dirty="0" err="1" smtClean="0"/>
            <a:t>or</a:t>
          </a:r>
          <a:r>
            <a:rPr lang="ru-RU" sz="2000" kern="1200" dirty="0" smtClean="0"/>
            <a:t> </a:t>
          </a:r>
          <a:r>
            <a:rPr lang="ru-RU" sz="2000" kern="1200" dirty="0" err="1" smtClean="0"/>
            <a:t>drugs</a:t>
          </a:r>
          <a:r>
            <a:rPr lang="ru-RU" sz="2000" kern="1200" dirty="0" smtClean="0"/>
            <a:t> </a:t>
          </a:r>
          <a:r>
            <a:rPr lang="ru-RU" sz="2000" kern="1200" dirty="0" err="1" smtClean="0"/>
            <a:t>to</a:t>
          </a:r>
          <a:r>
            <a:rPr lang="ru-RU" sz="2000" kern="1200" dirty="0" smtClean="0"/>
            <a:t> </a:t>
          </a:r>
          <a:r>
            <a:rPr lang="ru-RU" sz="2000" kern="1200" dirty="0" err="1" smtClean="0"/>
            <a:t>which</a:t>
          </a:r>
          <a:r>
            <a:rPr lang="ru-RU" sz="2000" kern="1200" dirty="0" smtClean="0"/>
            <a:t> a </a:t>
          </a:r>
          <a:r>
            <a:rPr lang="ru-RU" sz="2000" kern="1200" dirty="0" err="1" smtClean="0"/>
            <a:t>needle</a:t>
          </a:r>
          <a:r>
            <a:rPr lang="ru-RU" sz="2000" kern="1200" dirty="0" smtClean="0"/>
            <a:t> </a:t>
          </a:r>
          <a:r>
            <a:rPr lang="ru-RU" sz="2000" kern="1200" dirty="0" err="1" smtClean="0"/>
            <a:t>has</a:t>
          </a:r>
          <a:r>
            <a:rPr lang="ru-RU" sz="2000" kern="1200" dirty="0" smtClean="0"/>
            <a:t> </a:t>
          </a:r>
          <a:r>
            <a:rPr lang="ru-RU" sz="2000" kern="1200" dirty="0" err="1" smtClean="0"/>
            <a:t>been</a:t>
          </a:r>
          <a:r>
            <a:rPr lang="ru-RU" sz="2000" kern="1200" dirty="0" smtClean="0"/>
            <a:t> </a:t>
          </a:r>
          <a:r>
            <a:rPr lang="ru-RU" sz="2000" kern="1200" dirty="0" err="1" smtClean="0"/>
            <a:t>fixed</a:t>
          </a:r>
          <a:r>
            <a:rPr lang="ru-RU" sz="2000" kern="1200" dirty="0" smtClean="0"/>
            <a:t> by the </a:t>
          </a:r>
          <a:r>
            <a:rPr lang="ru-RU" sz="2000" kern="1200" dirty="0" err="1" smtClean="0"/>
            <a:t>manufacturer</a:t>
          </a:r>
          <a:r>
            <a:rPr lang="ru-RU" sz="2000" kern="1200" dirty="0" smtClean="0"/>
            <a:t>. </a:t>
          </a:r>
          <a:endParaRPr lang="uk-UA" sz="2000" kern="1200" dirty="0"/>
        </a:p>
      </dsp:txBody>
      <dsp:txXfrm>
        <a:off x="39616" y="39616"/>
        <a:ext cx="3839237" cy="1273349"/>
      </dsp:txXfrm>
    </dsp:sp>
    <dsp:sp modelId="{8D7A03D1-9A69-4BA8-B1F1-DB88A70DC52A}">
      <dsp:nvSpPr>
        <dsp:cNvPr id="0" name=""/>
        <dsp:cNvSpPr/>
      </dsp:nvSpPr>
      <dsp:spPr>
        <a:xfrm>
          <a:off x="453344" y="1598505"/>
          <a:ext cx="5413072" cy="1352581"/>
        </a:xfrm>
        <a:prstGeom prst="roundRect">
          <a:avLst>
            <a:gd name="adj" fmla="val 10000"/>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Prefilled syringes have actually been around for more than two decades</a:t>
          </a:r>
          <a:r>
            <a:rPr lang="en-US" sz="1500" kern="1200" dirty="0" smtClean="0"/>
            <a:t>.</a:t>
          </a:r>
          <a:endParaRPr lang="uk-UA" sz="1500" kern="1200" dirty="0"/>
        </a:p>
      </dsp:txBody>
      <dsp:txXfrm>
        <a:off x="492960" y="1638121"/>
        <a:ext cx="4001317" cy="1273349"/>
      </dsp:txXfrm>
    </dsp:sp>
    <dsp:sp modelId="{2B976BDB-CAB6-46DB-BBB1-B0692146338B}">
      <dsp:nvSpPr>
        <dsp:cNvPr id="0" name=""/>
        <dsp:cNvSpPr/>
      </dsp:nvSpPr>
      <dsp:spPr>
        <a:xfrm>
          <a:off x="899923" y="3197011"/>
          <a:ext cx="5413072" cy="1352581"/>
        </a:xfrm>
        <a:prstGeom prst="roundRect">
          <a:avLst>
            <a:gd name="adj" fmla="val 10000"/>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The advantages prefilled syringes have over traditional packaging in vials include ease of use. Prefilled syringes essentially eliminate the processes that are required before you use a drug in a vial. Additionally, it helps</a:t>
          </a:r>
          <a:endParaRPr lang="uk-UA" sz="1800" kern="1200" dirty="0"/>
        </a:p>
      </dsp:txBody>
      <dsp:txXfrm>
        <a:off x="939539" y="3236627"/>
        <a:ext cx="4008083" cy="1273349"/>
      </dsp:txXfrm>
    </dsp:sp>
    <dsp:sp modelId="{3A819D96-74CC-4B8D-980B-E26FED628353}">
      <dsp:nvSpPr>
        <dsp:cNvPr id="0" name=""/>
        <dsp:cNvSpPr/>
      </dsp:nvSpPr>
      <dsp:spPr>
        <a:xfrm>
          <a:off x="1353267" y="4795517"/>
          <a:ext cx="5413072" cy="1352581"/>
        </a:xfrm>
        <a:prstGeom prst="roundRect">
          <a:avLst>
            <a:gd name="adj" fmla="val 10000"/>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eliminate dosing errors because prefilled syringes actually contain the exact dose. Many Pharmaceuticals manufacturers overfill vials by up to 25% to make sure the end user is guaranteed to withdraw the dose required.</a:t>
          </a:r>
          <a:endParaRPr lang="ru-RU" sz="1800" kern="1200" dirty="0"/>
        </a:p>
      </dsp:txBody>
      <dsp:txXfrm>
        <a:off x="1392883" y="4835133"/>
        <a:ext cx="4001317" cy="1273349"/>
      </dsp:txXfrm>
    </dsp:sp>
    <dsp:sp modelId="{E640DE46-978C-4528-9921-BB82E348E407}">
      <dsp:nvSpPr>
        <dsp:cNvPr id="0" name=""/>
        <dsp:cNvSpPr/>
      </dsp:nvSpPr>
      <dsp:spPr>
        <a:xfrm>
          <a:off x="4533893" y="1035954"/>
          <a:ext cx="879178" cy="87917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4731708" y="1035954"/>
        <a:ext cx="483548" cy="661581"/>
      </dsp:txXfrm>
    </dsp:sp>
    <dsp:sp modelId="{4B003BF5-7A2F-48A9-8196-6C3E267FB29F}">
      <dsp:nvSpPr>
        <dsp:cNvPr id="0" name=""/>
        <dsp:cNvSpPr/>
      </dsp:nvSpPr>
      <dsp:spPr>
        <a:xfrm>
          <a:off x="4987238" y="2634460"/>
          <a:ext cx="879178" cy="87917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185053" y="2634460"/>
        <a:ext cx="483548" cy="661581"/>
      </dsp:txXfrm>
    </dsp:sp>
    <dsp:sp modelId="{70CE93B6-76A8-42E3-8A33-8D9088193536}">
      <dsp:nvSpPr>
        <dsp:cNvPr id="0" name=""/>
        <dsp:cNvSpPr/>
      </dsp:nvSpPr>
      <dsp:spPr>
        <a:xfrm>
          <a:off x="5433817" y="4232966"/>
          <a:ext cx="879178" cy="87917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631632" y="4232966"/>
        <a:ext cx="483548" cy="6615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12/11/2023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12/11/2023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12/11/2023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12/11/2023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12/11/2023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3.xml"/><Relationship Id="rId7" Type="http://schemas.openxmlformats.org/officeDocument/2006/relationships/image" Target="../media/image23.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61848" y="2142837"/>
            <a:ext cx="8689976" cy="1223816"/>
          </a:xfrm>
        </p:spPr>
        <p:txBody>
          <a:bodyPr>
            <a:normAutofit/>
          </a:bodyPr>
          <a:lstStyle/>
          <a:p>
            <a:r>
              <a:rPr lang="en-US" sz="2400" b="1" i="1" dirty="0">
                <a:latin typeface="Arial" panose="020B0604020202020204" pitchFamily="34" charset="0"/>
                <a:cs typeface="Arial" panose="020B0604020202020204" pitchFamily="34" charset="0"/>
              </a:rPr>
              <a:t>COMMODITY ANALYSIS OF INSTRUMENTS AND DEVICES FOR PUNCTURES, INJECTIONS, TRANSFUSIONS AND SUCTION. </a:t>
            </a:r>
            <a:endParaRPr lang="uk-UA" sz="2400" dirty="0">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2588565" y="3588325"/>
            <a:ext cx="6607277" cy="2771775"/>
          </a:xfrm>
          <a:prstGeom prst="rect">
            <a:avLst/>
          </a:prstGeom>
        </p:spPr>
      </p:pic>
    </p:spTree>
    <p:extLst>
      <p:ext uri="{BB962C8B-B14F-4D97-AF65-F5344CB8AC3E}">
        <p14:creationId xmlns:p14="http://schemas.microsoft.com/office/powerpoint/2010/main" val="3101506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59580" y="518628"/>
            <a:ext cx="10363826" cy="1880444"/>
          </a:xfrm>
        </p:spPr>
        <p:txBody>
          <a:bodyPr>
            <a:noAutofit/>
          </a:bodyPr>
          <a:lstStyle/>
          <a:p>
            <a:r>
              <a:rPr lang="en-AU" b="1" i="1" cap="none" dirty="0">
                <a:solidFill>
                  <a:schemeClr val="accent5">
                    <a:lumMod val="75000"/>
                  </a:schemeClr>
                </a:solidFill>
                <a:latin typeface="Arial" panose="020B0604020202020204" pitchFamily="34" charset="0"/>
                <a:cs typeface="Arial" panose="020B0604020202020204" pitchFamily="34" charset="0"/>
              </a:rPr>
              <a:t>S</a:t>
            </a:r>
            <a:r>
              <a:rPr lang="en-AU" b="1" i="1" cap="none" dirty="0" smtClean="0">
                <a:solidFill>
                  <a:schemeClr val="accent5">
                    <a:lumMod val="75000"/>
                  </a:schemeClr>
                </a:solidFill>
                <a:latin typeface="Arial" panose="020B0604020202020204" pitchFamily="34" charset="0"/>
                <a:cs typeface="Arial" panose="020B0604020202020204" pitchFamily="34" charset="0"/>
              </a:rPr>
              <a:t>yringes were invented long before hypodermic needles. their origins are found in </a:t>
            </a:r>
            <a:r>
              <a:rPr lang="en-AU" b="1" i="1" cap="none" dirty="0" smtClean="0">
                <a:solidFill>
                  <a:schemeClr val="accent5">
                    <a:lumMod val="75000"/>
                  </a:schemeClr>
                </a:solidFill>
                <a:latin typeface="Arial" panose="020B0604020202020204" pitchFamily="34" charset="0"/>
                <a:cs typeface="Arial" panose="020B0604020202020204" pitchFamily="34" charset="0"/>
              </a:rPr>
              <a:t>Greek </a:t>
            </a:r>
            <a:r>
              <a:rPr lang="en-AU" b="1" i="1" cap="none" dirty="0" smtClean="0">
                <a:solidFill>
                  <a:schemeClr val="accent5">
                    <a:lumMod val="75000"/>
                  </a:schemeClr>
                </a:solidFill>
                <a:latin typeface="Arial" panose="020B0604020202020204" pitchFamily="34" charset="0"/>
                <a:cs typeface="Arial" panose="020B0604020202020204" pitchFamily="34" charset="0"/>
              </a:rPr>
              <a:t>and roman literature. Simple piston syringes for delivering ointments and creams for medical use were described by </a:t>
            </a:r>
            <a:r>
              <a:rPr lang="en-AU" b="1" i="1" cap="none" dirty="0" err="1" smtClean="0">
                <a:solidFill>
                  <a:schemeClr val="accent5">
                    <a:lumMod val="75000"/>
                  </a:schemeClr>
                </a:solidFill>
                <a:latin typeface="Arial" panose="020B0604020202020204" pitchFamily="34" charset="0"/>
                <a:cs typeface="Arial" panose="020B0604020202020204" pitchFamily="34" charset="0"/>
              </a:rPr>
              <a:t>galen</a:t>
            </a:r>
            <a:r>
              <a:rPr lang="en-AU" b="1" i="1" cap="none" dirty="0" smtClean="0">
                <a:solidFill>
                  <a:schemeClr val="accent5">
                    <a:lumMod val="75000"/>
                  </a:schemeClr>
                </a:solidFill>
                <a:latin typeface="Arial" panose="020B0604020202020204" pitchFamily="34" charset="0"/>
                <a:cs typeface="Arial" panose="020B0604020202020204" pitchFamily="34" charset="0"/>
              </a:rPr>
              <a:t> (129-200 </a:t>
            </a:r>
            <a:r>
              <a:rPr lang="en-AU" b="1" i="1" cap="none" dirty="0" err="1" smtClean="0">
                <a:solidFill>
                  <a:schemeClr val="accent5">
                    <a:lumMod val="75000"/>
                  </a:schemeClr>
                </a:solidFill>
                <a:latin typeface="Arial" panose="020B0604020202020204" pitchFamily="34" charset="0"/>
                <a:cs typeface="Arial" panose="020B0604020202020204" pitchFamily="34" charset="0"/>
              </a:rPr>
              <a:t>ce</a:t>
            </a:r>
            <a:r>
              <a:rPr lang="en-AU" b="1" i="1" cap="none" dirty="0" smtClean="0">
                <a:solidFill>
                  <a:schemeClr val="accent5">
                    <a:lumMod val="75000"/>
                  </a:schemeClr>
                </a:solidFill>
                <a:latin typeface="Arial" panose="020B0604020202020204" pitchFamily="34" charset="0"/>
                <a:cs typeface="Arial" panose="020B0604020202020204" pitchFamily="34" charset="0"/>
              </a:rPr>
              <a:t>) and an </a:t>
            </a:r>
            <a:r>
              <a:rPr lang="en-AU" b="1" i="1" cap="none" dirty="0" err="1" smtClean="0">
                <a:solidFill>
                  <a:schemeClr val="accent5">
                    <a:lumMod val="75000"/>
                  </a:schemeClr>
                </a:solidFill>
                <a:latin typeface="Arial" panose="020B0604020202020204" pitchFamily="34" charset="0"/>
                <a:cs typeface="Arial" panose="020B0604020202020204" pitchFamily="34" charset="0"/>
              </a:rPr>
              <a:t>egyptian</a:t>
            </a:r>
            <a:r>
              <a:rPr lang="en-AU" b="1" i="1" cap="none" dirty="0" smtClean="0">
                <a:solidFill>
                  <a:schemeClr val="accent5">
                    <a:lumMod val="75000"/>
                  </a:schemeClr>
                </a:solidFill>
                <a:latin typeface="Arial" panose="020B0604020202020204" pitchFamily="34" charset="0"/>
                <a:cs typeface="Arial" panose="020B0604020202020204" pitchFamily="34" charset="0"/>
              </a:rPr>
              <a:t>, </a:t>
            </a:r>
            <a:r>
              <a:rPr lang="en-AU" b="1" i="1" cap="none" dirty="0" smtClean="0">
                <a:solidFill>
                  <a:schemeClr val="accent5">
                    <a:lumMod val="75000"/>
                  </a:schemeClr>
                </a:solidFill>
                <a:latin typeface="Arial" panose="020B0604020202020204" pitchFamily="34" charset="0"/>
                <a:cs typeface="Arial" panose="020B0604020202020204" pitchFamily="34" charset="0"/>
              </a:rPr>
              <a:t>Amar </a:t>
            </a:r>
            <a:r>
              <a:rPr lang="en-AU" b="1" i="1" cap="none" dirty="0" smtClean="0">
                <a:solidFill>
                  <a:schemeClr val="accent5">
                    <a:lumMod val="75000"/>
                  </a:schemeClr>
                </a:solidFill>
                <a:latin typeface="Arial" panose="020B0604020202020204" pitchFamily="34" charset="0"/>
                <a:cs typeface="Arial" panose="020B0604020202020204" pitchFamily="34" charset="0"/>
              </a:rPr>
              <a:t>bin </a:t>
            </a:r>
            <a:r>
              <a:rPr lang="en-AU" b="1" i="1" cap="none" dirty="0" err="1" smtClean="0">
                <a:solidFill>
                  <a:schemeClr val="accent5">
                    <a:lumMod val="75000"/>
                  </a:schemeClr>
                </a:solidFill>
                <a:latin typeface="Arial" panose="020B0604020202020204" pitchFamily="34" charset="0"/>
                <a:cs typeface="Arial" panose="020B0604020202020204" pitchFamily="34" charset="0"/>
              </a:rPr>
              <a:t>ali</a:t>
            </a:r>
            <a:r>
              <a:rPr lang="en-AU" b="1" i="1" cap="none" dirty="0" smtClean="0">
                <a:solidFill>
                  <a:schemeClr val="accent5">
                    <a:lumMod val="75000"/>
                  </a:schemeClr>
                </a:solidFill>
                <a:latin typeface="Arial" panose="020B0604020202020204" pitchFamily="34" charset="0"/>
                <a:cs typeface="Arial" panose="020B0604020202020204" pitchFamily="34" charset="0"/>
              </a:rPr>
              <a:t> al-</a:t>
            </a:r>
            <a:r>
              <a:rPr lang="en-AU" b="1" i="1" cap="none" dirty="0" err="1" smtClean="0">
                <a:solidFill>
                  <a:schemeClr val="accent5">
                    <a:lumMod val="75000"/>
                  </a:schemeClr>
                </a:solidFill>
                <a:latin typeface="Arial" panose="020B0604020202020204" pitchFamily="34" charset="0"/>
                <a:cs typeface="Arial" panose="020B0604020202020204" pitchFamily="34" charset="0"/>
              </a:rPr>
              <a:t>mawsili</a:t>
            </a:r>
            <a:r>
              <a:rPr lang="en-AU" b="1" i="1" cap="none" dirty="0" smtClean="0">
                <a:solidFill>
                  <a:schemeClr val="accent5">
                    <a:lumMod val="75000"/>
                  </a:schemeClr>
                </a:solidFill>
                <a:latin typeface="Arial" panose="020B0604020202020204" pitchFamily="34" charset="0"/>
                <a:cs typeface="Arial" panose="020B0604020202020204" pitchFamily="34" charset="0"/>
              </a:rPr>
              <a:t>, reported using glass tubes to apply suction for cataract extraction from about 900 </a:t>
            </a:r>
            <a:r>
              <a:rPr lang="en-AU" b="1" i="1" cap="none" dirty="0" err="1" smtClean="0">
                <a:solidFill>
                  <a:schemeClr val="accent5">
                    <a:lumMod val="75000"/>
                  </a:schemeClr>
                </a:solidFill>
                <a:latin typeface="Arial" panose="020B0604020202020204" pitchFamily="34" charset="0"/>
                <a:cs typeface="Arial" panose="020B0604020202020204" pitchFamily="34" charset="0"/>
              </a:rPr>
              <a:t>ce</a:t>
            </a:r>
            <a:r>
              <a:rPr lang="en-AU" b="1" i="1" cap="none" dirty="0" smtClean="0">
                <a:solidFill>
                  <a:schemeClr val="accent5">
                    <a:lumMod val="75000"/>
                  </a:schemeClr>
                </a:solidFill>
                <a:latin typeface="Arial" panose="020B0604020202020204" pitchFamily="34" charset="0"/>
                <a:cs typeface="Arial" panose="020B0604020202020204" pitchFamily="34" charset="0"/>
              </a:rPr>
              <a:t>.</a:t>
            </a:r>
          </a:p>
          <a:p>
            <a:r>
              <a:rPr lang="en-US" b="1" i="1" cap="none" dirty="0" smtClean="0">
                <a:solidFill>
                  <a:schemeClr val="accent5">
                    <a:lumMod val="75000"/>
                  </a:schemeClr>
                </a:solidFill>
                <a:latin typeface="Arial" panose="020B0604020202020204" pitchFamily="34" charset="0"/>
                <a:cs typeface="Arial" panose="020B0604020202020204" pitchFamily="34" charset="0"/>
              </a:rPr>
              <a:t> Medical syringes were once made of metal or glass, and required cleaning and sterilization before they could be used again. now most syringes used in medicine are plastic and disposable.</a:t>
            </a:r>
            <a:endParaRPr lang="ru-RU" b="1" i="1" cap="none" dirty="0" smtClean="0">
              <a:solidFill>
                <a:schemeClr val="accent5">
                  <a:lumMod val="75000"/>
                </a:schemeClr>
              </a:solidFill>
              <a:latin typeface="Arial" panose="020B0604020202020204" pitchFamily="34" charset="0"/>
              <a:cs typeface="Arial" panose="020B0604020202020204" pitchFamily="34" charset="0"/>
            </a:endParaRPr>
          </a:p>
          <a:p>
            <a:endParaRPr lang="ru-RU" sz="1600" b="1" i="1" cap="none" dirty="0"/>
          </a:p>
        </p:txBody>
      </p:sp>
      <p:pic>
        <p:nvPicPr>
          <p:cNvPr id="6" name="Рисунок 5"/>
          <p:cNvPicPr>
            <a:picLocks noChangeAspect="1"/>
          </p:cNvPicPr>
          <p:nvPr/>
        </p:nvPicPr>
        <p:blipFill>
          <a:blip r:embed="rId2"/>
          <a:stretch>
            <a:fillRect/>
          </a:stretch>
        </p:blipFill>
        <p:spPr>
          <a:xfrm>
            <a:off x="7230878" y="3720120"/>
            <a:ext cx="4102846" cy="2780927"/>
          </a:xfrm>
          <a:prstGeom prst="rect">
            <a:avLst/>
          </a:prstGeom>
          <a:ln>
            <a:noFill/>
          </a:ln>
          <a:effectLst>
            <a:softEdge rad="112500"/>
          </a:effectLst>
        </p:spPr>
      </p:pic>
      <p:pic>
        <p:nvPicPr>
          <p:cNvPr id="7" name="Рисунок 6"/>
          <p:cNvPicPr>
            <a:picLocks noChangeAspect="1"/>
          </p:cNvPicPr>
          <p:nvPr/>
        </p:nvPicPr>
        <p:blipFill>
          <a:blip r:embed="rId3"/>
          <a:stretch>
            <a:fillRect/>
          </a:stretch>
        </p:blipFill>
        <p:spPr>
          <a:xfrm>
            <a:off x="1466477" y="3681220"/>
            <a:ext cx="3532905" cy="2858728"/>
          </a:xfrm>
          <a:prstGeom prst="rect">
            <a:avLst/>
          </a:prstGeom>
          <a:ln>
            <a:noFill/>
          </a:ln>
          <a:effectLst>
            <a:softEdge rad="112500"/>
          </a:effectLst>
        </p:spPr>
      </p:pic>
    </p:spTree>
    <p:extLst>
      <p:ext uri="{BB962C8B-B14F-4D97-AF65-F5344CB8AC3E}">
        <p14:creationId xmlns:p14="http://schemas.microsoft.com/office/powerpoint/2010/main" val="3002145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3"/>
          </p:nvPr>
        </p:nvSpPr>
        <p:spPr>
          <a:xfrm>
            <a:off x="849746" y="639426"/>
            <a:ext cx="9442334" cy="4117301"/>
          </a:xfrm>
        </p:spPr>
        <p:txBody>
          <a:bodyPr/>
          <a:lstStyle/>
          <a:p>
            <a:r>
              <a:rPr lang="en-US" dirty="0">
                <a:solidFill>
                  <a:schemeClr val="accent5">
                    <a:lumMod val="75000"/>
                  </a:schemeClr>
                </a:solidFill>
                <a:latin typeface="Arial" panose="020B0604020202020204" pitchFamily="34" charset="0"/>
                <a:cs typeface="Arial" panose="020B0604020202020204" pitchFamily="34" charset="0"/>
              </a:rPr>
              <a:t>The syringe is nothing but a tube with a nozzle with a piston for sucking in and ejecting the liquid in a thin stream, which is then used for body cavities or cleaning wounds, or are fitted with a hollow needle for injecting or withdrawing fluids.</a:t>
            </a:r>
          </a:p>
          <a:p>
            <a:r>
              <a:rPr lang="en-US" dirty="0" smtClean="0">
                <a:solidFill>
                  <a:schemeClr val="accent5">
                    <a:lumMod val="75000"/>
                  </a:schemeClr>
                </a:solidFill>
                <a:latin typeface="Arial" panose="020B0604020202020204" pitchFamily="34" charset="0"/>
                <a:cs typeface="Arial" panose="020B0604020202020204" pitchFamily="34" charset="0"/>
              </a:rPr>
              <a:t>According </a:t>
            </a:r>
            <a:r>
              <a:rPr lang="en-US" dirty="0">
                <a:solidFill>
                  <a:schemeClr val="accent5">
                    <a:lumMod val="75000"/>
                  </a:schemeClr>
                </a:solidFill>
                <a:latin typeface="Arial" panose="020B0604020202020204" pitchFamily="34" charset="0"/>
                <a:cs typeface="Arial" panose="020B0604020202020204" pitchFamily="34" charset="0"/>
              </a:rPr>
              <a:t>to the World Health Organization, about 90% of the medical syringes are used to administer drugs, 5% for vaccinations and 5% for other uses such as blood transfusions.</a:t>
            </a:r>
          </a:p>
          <a:p>
            <a:endParaRPr lang="ru-RU" dirty="0"/>
          </a:p>
        </p:txBody>
      </p:sp>
      <p:pic>
        <p:nvPicPr>
          <p:cNvPr id="2" name="Рисунок 1"/>
          <p:cNvPicPr>
            <a:picLocks noChangeAspect="1"/>
          </p:cNvPicPr>
          <p:nvPr/>
        </p:nvPicPr>
        <p:blipFill>
          <a:blip r:embed="rId2"/>
          <a:stretch>
            <a:fillRect/>
          </a:stretch>
        </p:blipFill>
        <p:spPr>
          <a:xfrm>
            <a:off x="977323" y="4473286"/>
            <a:ext cx="2552700" cy="1790700"/>
          </a:xfrm>
          <a:prstGeom prst="rect">
            <a:avLst/>
          </a:prstGeom>
        </p:spPr>
      </p:pic>
      <p:pic>
        <p:nvPicPr>
          <p:cNvPr id="5" name="Рисунок 4"/>
          <p:cNvPicPr>
            <a:picLocks noChangeAspect="1"/>
          </p:cNvPicPr>
          <p:nvPr/>
        </p:nvPicPr>
        <p:blipFill>
          <a:blip r:embed="rId3"/>
          <a:stretch>
            <a:fillRect/>
          </a:stretch>
        </p:blipFill>
        <p:spPr>
          <a:xfrm>
            <a:off x="4147127" y="4116071"/>
            <a:ext cx="3334327" cy="2223970"/>
          </a:xfrm>
          <a:prstGeom prst="rect">
            <a:avLst/>
          </a:prstGeom>
          <a:ln>
            <a:noFill/>
          </a:ln>
          <a:effectLst>
            <a:softEdge rad="112500"/>
          </a:effectLst>
        </p:spPr>
      </p:pic>
    </p:spTree>
    <p:extLst>
      <p:ext uri="{BB962C8B-B14F-4D97-AF65-F5344CB8AC3E}">
        <p14:creationId xmlns:p14="http://schemas.microsoft.com/office/powerpoint/2010/main" val="2777056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182761" y="403123"/>
            <a:ext cx="9379974" cy="2677656"/>
          </a:xfrm>
          <a:prstGeom prst="rect">
            <a:avLst/>
          </a:prstGeom>
        </p:spPr>
        <p:txBody>
          <a:bodyPr wrap="square">
            <a:spAutoFit/>
          </a:bodyPr>
          <a:lstStyle/>
          <a:p>
            <a:r>
              <a:rPr lang="en-US" sz="2800" dirty="0">
                <a:solidFill>
                  <a:srgbClr val="FF0000"/>
                </a:solidFill>
                <a:latin typeface="Times New Roman" panose="02020603050405020304" pitchFamily="18" charset="0"/>
                <a:ea typeface="Calibri" panose="020F0502020204030204" pitchFamily="34" charset="0"/>
              </a:rPr>
              <a:t>Syringe: </a:t>
            </a:r>
            <a:endParaRPr lang="en-US" sz="2800" dirty="0" smtClean="0">
              <a:solidFill>
                <a:srgbClr val="FF0000"/>
              </a:solidFill>
              <a:latin typeface="Times New Roman" panose="02020603050405020304" pitchFamily="18" charset="0"/>
              <a:ea typeface="Calibri" panose="020F0502020204030204" pitchFamily="34" charset="0"/>
            </a:endParaRPr>
          </a:p>
          <a:p>
            <a:r>
              <a:rPr lang="en-US" sz="2800" dirty="0" smtClean="0">
                <a:solidFill>
                  <a:schemeClr val="tx1">
                    <a:lumMod val="85000"/>
                    <a:lumOff val="15000"/>
                  </a:schemeClr>
                </a:solidFill>
                <a:latin typeface="Times New Roman" panose="02020603050405020304" pitchFamily="18" charset="0"/>
                <a:ea typeface="Calibri" panose="020F0502020204030204" pitchFamily="34" charset="0"/>
              </a:rPr>
              <a:t>A </a:t>
            </a:r>
            <a:r>
              <a:rPr lang="en-US" sz="2800" dirty="0">
                <a:solidFill>
                  <a:schemeClr val="tx1">
                    <a:lumMod val="85000"/>
                    <a:lumOff val="15000"/>
                  </a:schemeClr>
                </a:solidFill>
                <a:latin typeface="Times New Roman" panose="02020603050405020304" pitchFamily="18" charset="0"/>
                <a:ea typeface="Calibri" panose="020F0502020204030204" pitchFamily="34" charset="0"/>
              </a:rPr>
              <a:t>medical </a:t>
            </a:r>
            <a:r>
              <a:rPr lang="en-US" sz="2800" dirty="0" smtClean="0">
                <a:solidFill>
                  <a:schemeClr val="tx1">
                    <a:lumMod val="85000"/>
                    <a:lumOff val="15000"/>
                  </a:schemeClr>
                </a:solidFill>
                <a:latin typeface="Times New Roman" panose="02020603050405020304" pitchFamily="18" charset="0"/>
                <a:ea typeface="Calibri" panose="020F0502020204030204" pitchFamily="34" charset="0"/>
              </a:rPr>
              <a:t>device that is used to inject fluid into, or withdraw fluid from, the body. A medical syringe consists of a needle attached to a hollow cylinder that is fitted </a:t>
            </a:r>
            <a:r>
              <a:rPr lang="en-US" sz="2800" dirty="0">
                <a:solidFill>
                  <a:schemeClr val="tx1">
                    <a:lumMod val="85000"/>
                    <a:lumOff val="15000"/>
                  </a:schemeClr>
                </a:solidFill>
                <a:latin typeface="Times New Roman" panose="02020603050405020304" pitchFamily="18" charset="0"/>
                <a:ea typeface="Calibri" panose="020F0502020204030204" pitchFamily="34" charset="0"/>
              </a:rPr>
              <a:t>with a sliding plunger. The downward movement of the plunger injects fluid; upward movement withdraws fluid. </a:t>
            </a:r>
            <a:endParaRPr lang="ru-RU" sz="2800" dirty="0">
              <a:solidFill>
                <a:schemeClr val="tx1">
                  <a:lumMod val="85000"/>
                  <a:lumOff val="15000"/>
                </a:schemeClr>
              </a:solidFill>
            </a:endParaRPr>
          </a:p>
        </p:txBody>
      </p:sp>
      <p:pic>
        <p:nvPicPr>
          <p:cNvPr id="13" name="Рисунок 12"/>
          <p:cNvPicPr>
            <a:picLocks noChangeAspect="1"/>
          </p:cNvPicPr>
          <p:nvPr/>
        </p:nvPicPr>
        <p:blipFill>
          <a:blip r:embed="rId2"/>
          <a:stretch>
            <a:fillRect/>
          </a:stretch>
        </p:blipFill>
        <p:spPr>
          <a:xfrm>
            <a:off x="6917635" y="2836606"/>
            <a:ext cx="4251810" cy="3534534"/>
          </a:xfrm>
          <a:prstGeom prst="rect">
            <a:avLst/>
          </a:prstGeom>
          <a:ln>
            <a:noFill/>
          </a:ln>
          <a:effectLst>
            <a:softEdge rad="112500"/>
          </a:effectLst>
        </p:spPr>
      </p:pic>
      <p:pic>
        <p:nvPicPr>
          <p:cNvPr id="15" name="Рисунок 14"/>
          <p:cNvPicPr>
            <a:picLocks noChangeAspect="1"/>
          </p:cNvPicPr>
          <p:nvPr/>
        </p:nvPicPr>
        <p:blipFill>
          <a:blip r:embed="rId3"/>
          <a:stretch>
            <a:fillRect/>
          </a:stretch>
        </p:blipFill>
        <p:spPr>
          <a:xfrm>
            <a:off x="1887794" y="3080779"/>
            <a:ext cx="3657600" cy="3588774"/>
          </a:xfrm>
          <a:prstGeom prst="rect">
            <a:avLst/>
          </a:prstGeom>
        </p:spPr>
      </p:pic>
    </p:spTree>
    <p:extLst>
      <p:ext uri="{BB962C8B-B14F-4D97-AF65-F5344CB8AC3E}">
        <p14:creationId xmlns:p14="http://schemas.microsoft.com/office/powerpoint/2010/main" val="14953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2160" y="1569555"/>
            <a:ext cx="10546080" cy="3416320"/>
          </a:xfrm>
          <a:prstGeom prst="rect">
            <a:avLst/>
          </a:prstGeom>
        </p:spPr>
        <p:txBody>
          <a:bodyPr wrap="square">
            <a:spAutoFit/>
          </a:bodyPr>
          <a:lstStyle/>
          <a:p>
            <a:r>
              <a:rPr lang="ru-RU" sz="2400" dirty="0" err="1"/>
              <a:t>The</a:t>
            </a:r>
            <a:r>
              <a:rPr lang="ru-RU" sz="2400" dirty="0"/>
              <a:t> </a:t>
            </a:r>
            <a:r>
              <a:rPr lang="ru-RU" sz="2400" dirty="0" err="1"/>
              <a:t>syringe</a:t>
            </a:r>
            <a:r>
              <a:rPr lang="ru-RU" sz="2400" dirty="0"/>
              <a:t> </a:t>
            </a:r>
            <a:r>
              <a:rPr lang="ru-RU" sz="2400" dirty="0" err="1"/>
              <a:t>is</a:t>
            </a:r>
            <a:r>
              <a:rPr lang="ru-RU" sz="2400" dirty="0"/>
              <a:t> </a:t>
            </a:r>
            <a:r>
              <a:rPr lang="ru-RU" sz="2400" dirty="0" err="1"/>
              <a:t>nothing</a:t>
            </a:r>
            <a:r>
              <a:rPr lang="ru-RU" sz="2400" dirty="0"/>
              <a:t> </a:t>
            </a:r>
            <a:r>
              <a:rPr lang="ru-RU" sz="2400" dirty="0" err="1"/>
              <a:t>but</a:t>
            </a:r>
            <a:r>
              <a:rPr lang="ru-RU" sz="2400" dirty="0"/>
              <a:t> a </a:t>
            </a:r>
            <a:r>
              <a:rPr lang="ru-RU" sz="2400" dirty="0" err="1"/>
              <a:t>tube</a:t>
            </a:r>
            <a:r>
              <a:rPr lang="ru-RU" sz="2400" dirty="0"/>
              <a:t> </a:t>
            </a:r>
            <a:r>
              <a:rPr lang="ru-RU" sz="2400" dirty="0" err="1"/>
              <a:t>with</a:t>
            </a:r>
            <a:r>
              <a:rPr lang="ru-RU" sz="2400" dirty="0"/>
              <a:t> a </a:t>
            </a:r>
            <a:r>
              <a:rPr lang="ru-RU" sz="2400" dirty="0" err="1"/>
              <a:t>nozzle</a:t>
            </a:r>
            <a:r>
              <a:rPr lang="ru-RU" sz="2400" dirty="0"/>
              <a:t> </a:t>
            </a:r>
            <a:r>
              <a:rPr lang="ru-RU" sz="2400" dirty="0" err="1"/>
              <a:t>with</a:t>
            </a:r>
            <a:r>
              <a:rPr lang="ru-RU" sz="2400" dirty="0"/>
              <a:t> a </a:t>
            </a:r>
            <a:r>
              <a:rPr lang="ru-RU" sz="2400" dirty="0" err="1"/>
              <a:t>piston</a:t>
            </a:r>
            <a:r>
              <a:rPr lang="ru-RU" sz="2400" dirty="0"/>
              <a:t> </a:t>
            </a:r>
            <a:r>
              <a:rPr lang="ru-RU" sz="2400" dirty="0" err="1"/>
              <a:t>for</a:t>
            </a:r>
            <a:r>
              <a:rPr lang="ru-RU" sz="2400" dirty="0"/>
              <a:t> </a:t>
            </a:r>
            <a:r>
              <a:rPr lang="ru-RU" sz="2400" dirty="0" err="1"/>
              <a:t>sucking</a:t>
            </a:r>
            <a:r>
              <a:rPr lang="ru-RU" sz="2400" dirty="0"/>
              <a:t> </a:t>
            </a:r>
            <a:r>
              <a:rPr lang="ru-RU" sz="2400" dirty="0" err="1"/>
              <a:t>in</a:t>
            </a:r>
            <a:r>
              <a:rPr lang="ru-RU" sz="2400" dirty="0"/>
              <a:t> </a:t>
            </a:r>
            <a:r>
              <a:rPr lang="ru-RU" sz="2400" dirty="0" err="1"/>
              <a:t>and</a:t>
            </a:r>
            <a:r>
              <a:rPr lang="ru-RU" sz="2400" dirty="0"/>
              <a:t> </a:t>
            </a:r>
            <a:r>
              <a:rPr lang="ru-RU" sz="2400" dirty="0" err="1"/>
              <a:t>ejecting</a:t>
            </a:r>
            <a:r>
              <a:rPr lang="ru-RU" sz="2400" dirty="0"/>
              <a:t> </a:t>
            </a:r>
            <a:r>
              <a:rPr lang="ru-RU" sz="2400" dirty="0" err="1"/>
              <a:t>the</a:t>
            </a:r>
            <a:r>
              <a:rPr lang="ru-RU" sz="2400" dirty="0"/>
              <a:t> </a:t>
            </a:r>
            <a:r>
              <a:rPr lang="ru-RU" sz="2400" dirty="0" err="1"/>
              <a:t>liquid</a:t>
            </a:r>
            <a:r>
              <a:rPr lang="ru-RU" sz="2400" dirty="0"/>
              <a:t> </a:t>
            </a:r>
            <a:r>
              <a:rPr lang="ru-RU" sz="2400" dirty="0" err="1"/>
              <a:t>in</a:t>
            </a:r>
            <a:r>
              <a:rPr lang="ru-RU" sz="2400" dirty="0"/>
              <a:t> a </a:t>
            </a:r>
            <a:r>
              <a:rPr lang="ru-RU" sz="2400" dirty="0" err="1"/>
              <a:t>thin</a:t>
            </a:r>
            <a:r>
              <a:rPr lang="ru-RU" sz="2400" dirty="0"/>
              <a:t> </a:t>
            </a:r>
            <a:r>
              <a:rPr lang="ru-RU" sz="2400" dirty="0" err="1"/>
              <a:t>stream</a:t>
            </a:r>
            <a:r>
              <a:rPr lang="ru-RU" sz="2400" dirty="0"/>
              <a:t>, </a:t>
            </a:r>
            <a:r>
              <a:rPr lang="ru-RU" sz="2400" dirty="0" err="1"/>
              <a:t>which</a:t>
            </a:r>
            <a:r>
              <a:rPr lang="ru-RU" sz="2400" dirty="0"/>
              <a:t> </a:t>
            </a:r>
            <a:r>
              <a:rPr lang="ru-RU" sz="2400" dirty="0" err="1"/>
              <a:t>is</a:t>
            </a:r>
            <a:r>
              <a:rPr lang="ru-RU" sz="2400" dirty="0"/>
              <a:t> </a:t>
            </a:r>
            <a:r>
              <a:rPr lang="ru-RU" sz="2400" dirty="0" err="1"/>
              <a:t>then</a:t>
            </a:r>
            <a:r>
              <a:rPr lang="ru-RU" sz="2400" dirty="0"/>
              <a:t> </a:t>
            </a:r>
            <a:r>
              <a:rPr lang="ru-RU" sz="2400" dirty="0" err="1"/>
              <a:t>used</a:t>
            </a:r>
            <a:r>
              <a:rPr lang="ru-RU" sz="2400" dirty="0"/>
              <a:t> </a:t>
            </a:r>
            <a:r>
              <a:rPr lang="ru-RU" sz="2400" dirty="0" err="1"/>
              <a:t>for</a:t>
            </a:r>
            <a:r>
              <a:rPr lang="ru-RU" sz="2400" dirty="0"/>
              <a:t> </a:t>
            </a:r>
            <a:r>
              <a:rPr lang="ru-RU" sz="2400" dirty="0" err="1"/>
              <a:t>body</a:t>
            </a:r>
            <a:r>
              <a:rPr lang="ru-RU" sz="2400" dirty="0"/>
              <a:t> </a:t>
            </a:r>
            <a:r>
              <a:rPr lang="ru-RU" sz="2400" dirty="0" err="1"/>
              <a:t>cavities</a:t>
            </a:r>
            <a:r>
              <a:rPr lang="ru-RU" sz="2400" dirty="0"/>
              <a:t> </a:t>
            </a:r>
            <a:r>
              <a:rPr lang="ru-RU" sz="2400" dirty="0" err="1"/>
              <a:t>or</a:t>
            </a:r>
            <a:r>
              <a:rPr lang="ru-RU" sz="2400" dirty="0"/>
              <a:t> </a:t>
            </a:r>
            <a:r>
              <a:rPr lang="ru-RU" sz="2400" dirty="0" err="1"/>
              <a:t>cleaning</a:t>
            </a:r>
            <a:r>
              <a:rPr lang="ru-RU" sz="2400" dirty="0"/>
              <a:t> </a:t>
            </a:r>
            <a:r>
              <a:rPr lang="ru-RU" sz="2400" dirty="0" err="1"/>
              <a:t>wounds</a:t>
            </a:r>
            <a:r>
              <a:rPr lang="ru-RU" sz="2400" dirty="0"/>
              <a:t>, </a:t>
            </a:r>
            <a:r>
              <a:rPr lang="ru-RU" sz="2400" dirty="0" err="1"/>
              <a:t>or</a:t>
            </a:r>
            <a:r>
              <a:rPr lang="ru-RU" sz="2400" dirty="0"/>
              <a:t> </a:t>
            </a:r>
            <a:r>
              <a:rPr lang="ru-RU" sz="2400" dirty="0" err="1"/>
              <a:t>are</a:t>
            </a:r>
            <a:r>
              <a:rPr lang="ru-RU" sz="2400" dirty="0"/>
              <a:t> </a:t>
            </a:r>
            <a:r>
              <a:rPr lang="ru-RU" sz="2400" dirty="0" err="1"/>
              <a:t>fitted</a:t>
            </a:r>
            <a:r>
              <a:rPr lang="ru-RU" sz="2400" dirty="0"/>
              <a:t> </a:t>
            </a:r>
            <a:r>
              <a:rPr lang="ru-RU" sz="2400" dirty="0" err="1"/>
              <a:t>with</a:t>
            </a:r>
            <a:r>
              <a:rPr lang="ru-RU" sz="2400" dirty="0"/>
              <a:t> a </a:t>
            </a:r>
            <a:r>
              <a:rPr lang="ru-RU" sz="2400" dirty="0" err="1"/>
              <a:t>hollow</a:t>
            </a:r>
            <a:r>
              <a:rPr lang="ru-RU" sz="2400" dirty="0"/>
              <a:t> </a:t>
            </a:r>
            <a:r>
              <a:rPr lang="ru-RU" sz="2400" dirty="0" err="1"/>
              <a:t>needle</a:t>
            </a:r>
            <a:r>
              <a:rPr lang="ru-RU" sz="2400" dirty="0"/>
              <a:t> </a:t>
            </a:r>
            <a:r>
              <a:rPr lang="ru-RU" sz="2400" dirty="0" err="1"/>
              <a:t>for</a:t>
            </a:r>
            <a:r>
              <a:rPr lang="ru-RU" sz="2400" dirty="0"/>
              <a:t> </a:t>
            </a:r>
            <a:r>
              <a:rPr lang="ru-RU" sz="2400" dirty="0" err="1"/>
              <a:t>injecting</a:t>
            </a:r>
            <a:r>
              <a:rPr lang="ru-RU" sz="2400" dirty="0"/>
              <a:t> </a:t>
            </a:r>
            <a:r>
              <a:rPr lang="ru-RU" sz="2400" dirty="0" err="1"/>
              <a:t>or</a:t>
            </a:r>
            <a:r>
              <a:rPr lang="ru-RU" sz="2400" dirty="0"/>
              <a:t> </a:t>
            </a:r>
            <a:r>
              <a:rPr lang="ru-RU" sz="2400" dirty="0" err="1"/>
              <a:t>withdrawing</a:t>
            </a:r>
            <a:r>
              <a:rPr lang="ru-RU" sz="2400" dirty="0"/>
              <a:t> </a:t>
            </a:r>
            <a:r>
              <a:rPr lang="ru-RU" sz="2400" dirty="0" err="1"/>
              <a:t>fluids</a:t>
            </a:r>
            <a:r>
              <a:rPr lang="ru-RU" sz="2400" dirty="0"/>
              <a:t>.</a:t>
            </a:r>
          </a:p>
          <a:p>
            <a:endParaRPr lang="ru-RU" sz="2400" dirty="0"/>
          </a:p>
          <a:p>
            <a:r>
              <a:rPr lang="ru-RU" sz="2400" dirty="0" err="1"/>
              <a:t>According</a:t>
            </a:r>
            <a:r>
              <a:rPr lang="ru-RU" sz="2400" dirty="0"/>
              <a:t> </a:t>
            </a:r>
            <a:r>
              <a:rPr lang="ru-RU" sz="2400" dirty="0" err="1"/>
              <a:t>to</a:t>
            </a:r>
            <a:r>
              <a:rPr lang="ru-RU" sz="2400" dirty="0"/>
              <a:t> </a:t>
            </a:r>
            <a:r>
              <a:rPr lang="ru-RU" sz="2400" dirty="0" err="1"/>
              <a:t>the</a:t>
            </a:r>
            <a:r>
              <a:rPr lang="ru-RU" sz="2400" dirty="0"/>
              <a:t> </a:t>
            </a:r>
            <a:r>
              <a:rPr lang="ru-RU" sz="2400" dirty="0" err="1"/>
              <a:t>World</a:t>
            </a:r>
            <a:r>
              <a:rPr lang="ru-RU" sz="2400" dirty="0"/>
              <a:t> </a:t>
            </a:r>
            <a:r>
              <a:rPr lang="ru-RU" sz="2400" dirty="0" err="1"/>
              <a:t>Health</a:t>
            </a:r>
            <a:r>
              <a:rPr lang="ru-RU" sz="2400" dirty="0"/>
              <a:t> </a:t>
            </a:r>
            <a:r>
              <a:rPr lang="ru-RU" sz="2400" dirty="0" err="1"/>
              <a:t>Organization</a:t>
            </a:r>
            <a:r>
              <a:rPr lang="ru-RU" sz="2400" dirty="0"/>
              <a:t>, </a:t>
            </a:r>
            <a:r>
              <a:rPr lang="ru-RU" sz="2400" dirty="0" err="1"/>
              <a:t>about</a:t>
            </a:r>
            <a:r>
              <a:rPr lang="ru-RU" sz="2400" dirty="0"/>
              <a:t> 90% </a:t>
            </a:r>
            <a:r>
              <a:rPr lang="ru-RU" sz="2400" dirty="0" err="1"/>
              <a:t>of</a:t>
            </a:r>
            <a:r>
              <a:rPr lang="ru-RU" sz="2400" dirty="0"/>
              <a:t> </a:t>
            </a:r>
            <a:r>
              <a:rPr lang="ru-RU" sz="2400" dirty="0" err="1"/>
              <a:t>the</a:t>
            </a:r>
            <a:r>
              <a:rPr lang="ru-RU" sz="2400" dirty="0"/>
              <a:t> </a:t>
            </a:r>
            <a:r>
              <a:rPr lang="ru-RU" sz="2400" dirty="0" err="1"/>
              <a:t>medical</a:t>
            </a:r>
            <a:r>
              <a:rPr lang="ru-RU" sz="2400" dirty="0"/>
              <a:t> </a:t>
            </a:r>
            <a:r>
              <a:rPr lang="ru-RU" sz="2400" dirty="0" err="1"/>
              <a:t>syringes</a:t>
            </a:r>
            <a:r>
              <a:rPr lang="ru-RU" sz="2400" dirty="0"/>
              <a:t> </a:t>
            </a:r>
            <a:r>
              <a:rPr lang="ru-RU" sz="2400" dirty="0" err="1"/>
              <a:t>are</a:t>
            </a:r>
            <a:r>
              <a:rPr lang="ru-RU" sz="2400" dirty="0"/>
              <a:t> </a:t>
            </a:r>
            <a:r>
              <a:rPr lang="ru-RU" sz="2400" dirty="0" err="1"/>
              <a:t>used</a:t>
            </a:r>
            <a:r>
              <a:rPr lang="ru-RU" sz="2400" dirty="0"/>
              <a:t> </a:t>
            </a:r>
            <a:r>
              <a:rPr lang="ru-RU" sz="2400" dirty="0" err="1"/>
              <a:t>to</a:t>
            </a:r>
            <a:r>
              <a:rPr lang="ru-RU" sz="2400" dirty="0"/>
              <a:t> </a:t>
            </a:r>
            <a:r>
              <a:rPr lang="ru-RU" sz="2400" dirty="0" err="1"/>
              <a:t>administer</a:t>
            </a:r>
            <a:r>
              <a:rPr lang="ru-RU" sz="2400" dirty="0"/>
              <a:t> </a:t>
            </a:r>
            <a:r>
              <a:rPr lang="ru-RU" sz="2400" dirty="0" err="1"/>
              <a:t>drugs</a:t>
            </a:r>
            <a:r>
              <a:rPr lang="ru-RU" sz="2400" dirty="0"/>
              <a:t>, 5% </a:t>
            </a:r>
            <a:r>
              <a:rPr lang="ru-RU" sz="2400" dirty="0" err="1"/>
              <a:t>for</a:t>
            </a:r>
            <a:r>
              <a:rPr lang="ru-RU" sz="2400" dirty="0"/>
              <a:t> </a:t>
            </a:r>
            <a:r>
              <a:rPr lang="ru-RU" sz="2400" dirty="0" err="1"/>
              <a:t>vaccinations</a:t>
            </a:r>
            <a:r>
              <a:rPr lang="ru-RU" sz="2400" dirty="0"/>
              <a:t> </a:t>
            </a:r>
            <a:r>
              <a:rPr lang="ru-RU" sz="2400" dirty="0" err="1"/>
              <a:t>and</a:t>
            </a:r>
            <a:r>
              <a:rPr lang="ru-RU" sz="2400" dirty="0"/>
              <a:t> 5% </a:t>
            </a:r>
            <a:r>
              <a:rPr lang="ru-RU" sz="2400" dirty="0" err="1"/>
              <a:t>for</a:t>
            </a:r>
            <a:r>
              <a:rPr lang="ru-RU" sz="2400" dirty="0"/>
              <a:t> </a:t>
            </a:r>
            <a:r>
              <a:rPr lang="ru-RU" sz="2400" dirty="0" err="1"/>
              <a:t>other</a:t>
            </a:r>
            <a:r>
              <a:rPr lang="ru-RU" sz="2400" dirty="0"/>
              <a:t> </a:t>
            </a:r>
            <a:r>
              <a:rPr lang="ru-RU" sz="2400" dirty="0" err="1"/>
              <a:t>uses</a:t>
            </a:r>
            <a:r>
              <a:rPr lang="ru-RU" sz="2400" dirty="0"/>
              <a:t> </a:t>
            </a:r>
            <a:r>
              <a:rPr lang="ru-RU" sz="2400" dirty="0" err="1"/>
              <a:t>such</a:t>
            </a:r>
            <a:r>
              <a:rPr lang="ru-RU" sz="2400" dirty="0"/>
              <a:t> </a:t>
            </a:r>
            <a:r>
              <a:rPr lang="ru-RU" sz="2400" dirty="0" err="1"/>
              <a:t>as</a:t>
            </a:r>
            <a:r>
              <a:rPr lang="ru-RU" sz="2400" dirty="0"/>
              <a:t> </a:t>
            </a:r>
            <a:r>
              <a:rPr lang="ru-RU" sz="2400" dirty="0" err="1"/>
              <a:t>blood</a:t>
            </a:r>
            <a:r>
              <a:rPr lang="ru-RU" sz="2400" dirty="0"/>
              <a:t> </a:t>
            </a:r>
            <a:r>
              <a:rPr lang="ru-RU" sz="2400" dirty="0" err="1"/>
              <a:t>transfusions</a:t>
            </a:r>
            <a:r>
              <a:rPr lang="ru-RU" sz="2400" dirty="0" smtClean="0"/>
              <a:t>.</a:t>
            </a:r>
            <a:endParaRPr lang="en-US" sz="2400" dirty="0" smtClean="0"/>
          </a:p>
          <a:p>
            <a:endParaRPr lang="en-US" sz="2400" dirty="0"/>
          </a:p>
          <a:p>
            <a:r>
              <a:rPr lang="ru-RU" sz="2400" dirty="0" smtClean="0"/>
              <a:t> </a:t>
            </a:r>
            <a:endParaRPr lang="ru-RU" dirty="0"/>
          </a:p>
        </p:txBody>
      </p:sp>
    </p:spTree>
    <p:extLst>
      <p:ext uri="{BB962C8B-B14F-4D97-AF65-F5344CB8AC3E}">
        <p14:creationId xmlns:p14="http://schemas.microsoft.com/office/powerpoint/2010/main" val="2014826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1120" y="598438"/>
            <a:ext cx="9377680" cy="3539430"/>
          </a:xfrm>
          <a:prstGeom prst="rect">
            <a:avLst/>
          </a:prstGeom>
        </p:spPr>
        <p:txBody>
          <a:bodyPr wrap="square">
            <a:spAutoFit/>
          </a:bodyPr>
          <a:lstStyle/>
          <a:p>
            <a:r>
              <a:rPr lang="ru-RU" sz="2800" dirty="0" err="1">
                <a:solidFill>
                  <a:srgbClr val="FF0000"/>
                </a:solidFill>
              </a:rPr>
              <a:t>The</a:t>
            </a:r>
            <a:r>
              <a:rPr lang="ru-RU" sz="2800" dirty="0">
                <a:solidFill>
                  <a:srgbClr val="FF0000"/>
                </a:solidFill>
              </a:rPr>
              <a:t> </a:t>
            </a:r>
            <a:r>
              <a:rPr lang="ru-RU" sz="2800" dirty="0" err="1">
                <a:solidFill>
                  <a:srgbClr val="FF0000"/>
                </a:solidFill>
              </a:rPr>
              <a:t>various</a:t>
            </a:r>
            <a:r>
              <a:rPr lang="ru-RU" sz="2800" dirty="0">
                <a:solidFill>
                  <a:srgbClr val="FF0000"/>
                </a:solidFill>
              </a:rPr>
              <a:t> </a:t>
            </a:r>
            <a:r>
              <a:rPr lang="ru-RU" sz="2800" dirty="0" err="1">
                <a:solidFill>
                  <a:srgbClr val="FF0000"/>
                </a:solidFill>
              </a:rPr>
              <a:t>uses</a:t>
            </a:r>
            <a:r>
              <a:rPr lang="ru-RU" sz="2800" dirty="0">
                <a:solidFill>
                  <a:srgbClr val="FF0000"/>
                </a:solidFill>
              </a:rPr>
              <a:t> </a:t>
            </a:r>
            <a:r>
              <a:rPr lang="ru-RU" sz="2800" dirty="0" err="1">
                <a:solidFill>
                  <a:srgbClr val="FF0000"/>
                </a:solidFill>
              </a:rPr>
              <a:t>of</a:t>
            </a:r>
            <a:r>
              <a:rPr lang="ru-RU" sz="2800" dirty="0">
                <a:solidFill>
                  <a:srgbClr val="FF0000"/>
                </a:solidFill>
              </a:rPr>
              <a:t> </a:t>
            </a:r>
            <a:r>
              <a:rPr lang="ru-RU" sz="2800" dirty="0" err="1">
                <a:solidFill>
                  <a:srgbClr val="FF0000"/>
                </a:solidFill>
              </a:rPr>
              <a:t>syringe</a:t>
            </a:r>
            <a:r>
              <a:rPr lang="ru-RU" sz="2800" dirty="0">
                <a:solidFill>
                  <a:srgbClr val="FF0000"/>
                </a:solidFill>
              </a:rPr>
              <a:t> </a:t>
            </a:r>
            <a:r>
              <a:rPr lang="ru-RU" sz="2800" dirty="0" err="1">
                <a:solidFill>
                  <a:srgbClr val="FF0000"/>
                </a:solidFill>
              </a:rPr>
              <a:t>includes</a:t>
            </a:r>
            <a:r>
              <a:rPr lang="ru-RU" sz="2800" dirty="0">
                <a:solidFill>
                  <a:srgbClr val="FF0000"/>
                </a:solidFill>
              </a:rPr>
              <a:t>:</a:t>
            </a:r>
          </a:p>
          <a:p>
            <a:endParaRPr lang="ru-RU" sz="2800" dirty="0"/>
          </a:p>
          <a:p>
            <a:pPr marL="342900" indent="-342900">
              <a:buFont typeface="Wingdings" panose="05000000000000000000" pitchFamily="2" charset="2"/>
              <a:buChar char="q"/>
            </a:pPr>
            <a:r>
              <a:rPr lang="ru-RU" sz="2800" dirty="0" err="1">
                <a:solidFill>
                  <a:srgbClr val="FF0000"/>
                </a:solidFill>
              </a:rPr>
              <a:t>Injecting</a:t>
            </a:r>
            <a:r>
              <a:rPr lang="ru-RU" sz="2800" dirty="0">
                <a:solidFill>
                  <a:srgbClr val="FF0000"/>
                </a:solidFill>
              </a:rPr>
              <a:t> </a:t>
            </a:r>
            <a:r>
              <a:rPr lang="ru-RU" sz="2800" dirty="0" err="1">
                <a:solidFill>
                  <a:srgbClr val="FF0000"/>
                </a:solidFill>
              </a:rPr>
              <a:t>medicines</a:t>
            </a:r>
            <a:r>
              <a:rPr lang="ru-RU" sz="2800" dirty="0">
                <a:solidFill>
                  <a:srgbClr val="FF0000"/>
                </a:solidFill>
              </a:rPr>
              <a:t> </a:t>
            </a:r>
            <a:r>
              <a:rPr lang="ru-RU" sz="2800" dirty="0" err="1">
                <a:solidFill>
                  <a:srgbClr val="FF0000"/>
                </a:solidFill>
              </a:rPr>
              <a:t>into</a:t>
            </a:r>
            <a:r>
              <a:rPr lang="ru-RU" sz="2800" dirty="0">
                <a:solidFill>
                  <a:srgbClr val="FF0000"/>
                </a:solidFill>
              </a:rPr>
              <a:t> </a:t>
            </a:r>
            <a:r>
              <a:rPr lang="ru-RU" sz="2800" dirty="0" err="1">
                <a:solidFill>
                  <a:srgbClr val="FF0000"/>
                </a:solidFill>
              </a:rPr>
              <a:t>the</a:t>
            </a:r>
            <a:r>
              <a:rPr lang="ru-RU" sz="2800" dirty="0">
                <a:solidFill>
                  <a:srgbClr val="FF0000"/>
                </a:solidFill>
              </a:rPr>
              <a:t> </a:t>
            </a:r>
            <a:r>
              <a:rPr lang="ru-RU" sz="2800" dirty="0" err="1">
                <a:solidFill>
                  <a:srgbClr val="FF0000"/>
                </a:solidFill>
              </a:rPr>
              <a:t>body</a:t>
            </a:r>
            <a:r>
              <a:rPr lang="ru-RU" sz="2800" dirty="0">
                <a:solidFill>
                  <a:srgbClr val="FF0000"/>
                </a:solidFill>
              </a:rPr>
              <a:t> </a:t>
            </a:r>
            <a:r>
              <a:rPr lang="ru-RU" sz="2800" dirty="0" err="1">
                <a:solidFill>
                  <a:srgbClr val="FF0000"/>
                </a:solidFill>
              </a:rPr>
              <a:t>is</a:t>
            </a:r>
            <a:r>
              <a:rPr lang="ru-RU" sz="2800" dirty="0">
                <a:solidFill>
                  <a:srgbClr val="FF0000"/>
                </a:solidFill>
              </a:rPr>
              <a:t> </a:t>
            </a:r>
            <a:r>
              <a:rPr lang="ru-RU" sz="2800" dirty="0" err="1">
                <a:solidFill>
                  <a:srgbClr val="FF0000"/>
                </a:solidFill>
              </a:rPr>
              <a:t>step</a:t>
            </a:r>
            <a:r>
              <a:rPr lang="ru-RU" sz="2800" dirty="0">
                <a:solidFill>
                  <a:srgbClr val="FF0000"/>
                </a:solidFill>
              </a:rPr>
              <a:t> </a:t>
            </a:r>
            <a:r>
              <a:rPr lang="ru-RU" sz="2800" dirty="0" err="1">
                <a:solidFill>
                  <a:srgbClr val="FF0000"/>
                </a:solidFill>
              </a:rPr>
              <a:t>one</a:t>
            </a:r>
            <a:r>
              <a:rPr lang="ru-RU" sz="2800" dirty="0">
                <a:solidFill>
                  <a:srgbClr val="FF0000"/>
                </a:solidFill>
              </a:rPr>
              <a:t>.</a:t>
            </a:r>
          </a:p>
          <a:p>
            <a:pPr marL="342900" indent="-342900">
              <a:buFont typeface="Wingdings" panose="05000000000000000000" pitchFamily="2" charset="2"/>
              <a:buChar char="q"/>
            </a:pPr>
            <a:r>
              <a:rPr lang="ru-RU" sz="2800" dirty="0" err="1">
                <a:solidFill>
                  <a:srgbClr val="FF0000"/>
                </a:solidFill>
              </a:rPr>
              <a:t>Into</a:t>
            </a:r>
            <a:r>
              <a:rPr lang="ru-RU" sz="2800" dirty="0">
                <a:solidFill>
                  <a:srgbClr val="FF0000"/>
                </a:solidFill>
              </a:rPr>
              <a:t> </a:t>
            </a:r>
            <a:r>
              <a:rPr lang="ru-RU" sz="2800" dirty="0" err="1">
                <a:solidFill>
                  <a:srgbClr val="FF0000"/>
                </a:solidFill>
              </a:rPr>
              <a:t>the</a:t>
            </a:r>
            <a:r>
              <a:rPr lang="ru-RU" sz="2800" dirty="0">
                <a:solidFill>
                  <a:srgbClr val="FF0000"/>
                </a:solidFill>
              </a:rPr>
              <a:t> </a:t>
            </a:r>
            <a:r>
              <a:rPr lang="ru-RU" sz="2800" dirty="0" err="1">
                <a:solidFill>
                  <a:srgbClr val="FF0000"/>
                </a:solidFill>
              </a:rPr>
              <a:t>bloodstream</a:t>
            </a:r>
            <a:r>
              <a:rPr lang="ru-RU" sz="2800" dirty="0">
                <a:solidFill>
                  <a:srgbClr val="FF0000"/>
                </a:solidFill>
              </a:rPr>
              <a:t> </a:t>
            </a:r>
            <a:r>
              <a:rPr lang="ru-RU" sz="2800" dirty="0" err="1">
                <a:solidFill>
                  <a:srgbClr val="FF0000"/>
                </a:solidFill>
              </a:rPr>
              <a:t>intravenous</a:t>
            </a:r>
            <a:r>
              <a:rPr lang="ru-RU" sz="2800" dirty="0">
                <a:solidFill>
                  <a:srgbClr val="FF0000"/>
                </a:solidFill>
              </a:rPr>
              <a:t> </a:t>
            </a:r>
            <a:r>
              <a:rPr lang="ru-RU" sz="2800" dirty="0" err="1">
                <a:solidFill>
                  <a:srgbClr val="FF0000"/>
                </a:solidFill>
              </a:rPr>
              <a:t>treatment</a:t>
            </a:r>
            <a:endParaRPr lang="ru-RU" sz="2800" dirty="0">
              <a:solidFill>
                <a:srgbClr val="FF0000"/>
              </a:solidFill>
            </a:endParaRPr>
          </a:p>
          <a:p>
            <a:pPr marL="342900" indent="-342900">
              <a:buFont typeface="Wingdings" panose="05000000000000000000" pitchFamily="2" charset="2"/>
              <a:buChar char="q"/>
            </a:pPr>
            <a:r>
              <a:rPr lang="ru-RU" sz="2800" dirty="0" err="1">
                <a:solidFill>
                  <a:srgbClr val="FF0000"/>
                </a:solidFill>
              </a:rPr>
              <a:t>Applying</a:t>
            </a:r>
            <a:r>
              <a:rPr lang="ru-RU" sz="2800" dirty="0">
                <a:solidFill>
                  <a:srgbClr val="FF0000"/>
                </a:solidFill>
              </a:rPr>
              <a:t> </a:t>
            </a:r>
            <a:r>
              <a:rPr lang="ru-RU" sz="2800" dirty="0" err="1">
                <a:solidFill>
                  <a:srgbClr val="FF0000"/>
                </a:solidFill>
              </a:rPr>
              <a:t>substances</a:t>
            </a:r>
            <a:r>
              <a:rPr lang="ru-RU" sz="2800" dirty="0">
                <a:solidFill>
                  <a:srgbClr val="FF0000"/>
                </a:solidFill>
              </a:rPr>
              <a:t> </a:t>
            </a:r>
            <a:r>
              <a:rPr lang="ru-RU" sz="2800" dirty="0" err="1">
                <a:solidFill>
                  <a:srgbClr val="FF0000"/>
                </a:solidFill>
              </a:rPr>
              <a:t>such</a:t>
            </a:r>
            <a:r>
              <a:rPr lang="ru-RU" sz="2800" dirty="0">
                <a:solidFill>
                  <a:srgbClr val="FF0000"/>
                </a:solidFill>
              </a:rPr>
              <a:t> </a:t>
            </a:r>
            <a:r>
              <a:rPr lang="ru-RU" sz="2800" dirty="0" err="1">
                <a:solidFill>
                  <a:srgbClr val="FF0000"/>
                </a:solidFill>
              </a:rPr>
              <a:t>as</a:t>
            </a:r>
            <a:r>
              <a:rPr lang="ru-RU" sz="2800" dirty="0">
                <a:solidFill>
                  <a:srgbClr val="FF0000"/>
                </a:solidFill>
              </a:rPr>
              <a:t> </a:t>
            </a:r>
            <a:r>
              <a:rPr lang="ru-RU" sz="2800" dirty="0" err="1">
                <a:solidFill>
                  <a:srgbClr val="FF0000"/>
                </a:solidFill>
              </a:rPr>
              <a:t>glue</a:t>
            </a:r>
            <a:r>
              <a:rPr lang="ru-RU" sz="2800" dirty="0">
                <a:solidFill>
                  <a:srgbClr val="FF0000"/>
                </a:solidFill>
              </a:rPr>
              <a:t> </a:t>
            </a:r>
            <a:r>
              <a:rPr lang="ru-RU" sz="2800" dirty="0" err="1">
                <a:solidFill>
                  <a:srgbClr val="FF0000"/>
                </a:solidFill>
              </a:rPr>
              <a:t>or</a:t>
            </a:r>
            <a:r>
              <a:rPr lang="ru-RU" sz="2800" dirty="0">
                <a:solidFill>
                  <a:srgbClr val="FF0000"/>
                </a:solidFill>
              </a:rPr>
              <a:t> </a:t>
            </a:r>
            <a:r>
              <a:rPr lang="ru-RU" sz="2800" dirty="0" err="1">
                <a:solidFill>
                  <a:srgbClr val="FF0000"/>
                </a:solidFill>
              </a:rPr>
              <a:t>lubricants</a:t>
            </a:r>
            <a:endParaRPr lang="ru-RU" sz="2800" dirty="0">
              <a:solidFill>
                <a:srgbClr val="FF0000"/>
              </a:solidFill>
            </a:endParaRPr>
          </a:p>
          <a:p>
            <a:r>
              <a:rPr lang="ru-RU" sz="2800" dirty="0" err="1"/>
              <a:t>Previously</a:t>
            </a:r>
            <a:r>
              <a:rPr lang="ru-RU" sz="2800" dirty="0"/>
              <a:t>, </a:t>
            </a:r>
            <a:r>
              <a:rPr lang="ru-RU" sz="2800" dirty="0" err="1"/>
              <a:t>syringes</a:t>
            </a:r>
            <a:r>
              <a:rPr lang="ru-RU" sz="2800" dirty="0"/>
              <a:t> </a:t>
            </a:r>
            <a:r>
              <a:rPr lang="ru-RU" sz="2800" dirty="0" err="1"/>
              <a:t>were</a:t>
            </a:r>
            <a:r>
              <a:rPr lang="ru-RU" sz="2800" dirty="0"/>
              <a:t> </a:t>
            </a:r>
            <a:r>
              <a:rPr lang="ru-RU" sz="2800" dirty="0" err="1"/>
              <a:t>formed</a:t>
            </a:r>
            <a:r>
              <a:rPr lang="ru-RU" sz="2800" dirty="0"/>
              <a:t> </a:t>
            </a:r>
            <a:r>
              <a:rPr lang="ru-RU" sz="2800" dirty="0" err="1"/>
              <a:t>of</a:t>
            </a:r>
            <a:r>
              <a:rPr lang="ru-RU" sz="2800" dirty="0"/>
              <a:t> </a:t>
            </a:r>
            <a:r>
              <a:rPr lang="ru-RU" sz="2800" dirty="0" err="1"/>
              <a:t>metal</a:t>
            </a:r>
            <a:r>
              <a:rPr lang="ru-RU" sz="2800" dirty="0"/>
              <a:t> </a:t>
            </a:r>
            <a:r>
              <a:rPr lang="ru-RU" sz="2800" dirty="0" err="1"/>
              <a:t>or</a:t>
            </a:r>
            <a:r>
              <a:rPr lang="ru-RU" sz="2800" dirty="0"/>
              <a:t> </a:t>
            </a:r>
            <a:r>
              <a:rPr lang="ru-RU" sz="2800" dirty="0" err="1"/>
              <a:t>glass</a:t>
            </a:r>
            <a:r>
              <a:rPr lang="ru-RU" sz="2800" dirty="0"/>
              <a:t> and </a:t>
            </a:r>
            <a:r>
              <a:rPr lang="ru-RU" sz="2800" dirty="0" err="1"/>
              <a:t>had</a:t>
            </a:r>
            <a:r>
              <a:rPr lang="ru-RU" sz="2800" dirty="0"/>
              <a:t> </a:t>
            </a:r>
            <a:r>
              <a:rPr lang="ru-RU" sz="2800" dirty="0" err="1"/>
              <a:t>to</a:t>
            </a:r>
            <a:r>
              <a:rPr lang="ru-RU" sz="2800" dirty="0"/>
              <a:t> </a:t>
            </a:r>
            <a:r>
              <a:rPr lang="ru-RU" sz="2800" dirty="0" err="1"/>
              <a:t>be</a:t>
            </a:r>
            <a:r>
              <a:rPr lang="ru-RU" sz="2800" dirty="0"/>
              <a:t> </a:t>
            </a:r>
            <a:r>
              <a:rPr lang="ru-RU" sz="2800" dirty="0" err="1"/>
              <a:t>cleaned</a:t>
            </a:r>
            <a:r>
              <a:rPr lang="ru-RU" sz="2800" dirty="0"/>
              <a:t> and </a:t>
            </a:r>
            <a:r>
              <a:rPr lang="ru-RU" sz="2800" dirty="0" err="1"/>
              <a:t>sterilised</a:t>
            </a:r>
            <a:r>
              <a:rPr lang="ru-RU" sz="2800" dirty="0"/>
              <a:t> </a:t>
            </a:r>
            <a:r>
              <a:rPr lang="ru-RU" sz="2800" dirty="0" err="1"/>
              <a:t>before</a:t>
            </a:r>
            <a:r>
              <a:rPr lang="ru-RU" sz="2800" dirty="0"/>
              <a:t> </a:t>
            </a:r>
            <a:r>
              <a:rPr lang="ru-RU" sz="2800" dirty="0" err="1"/>
              <a:t>being</a:t>
            </a:r>
            <a:r>
              <a:rPr lang="ru-RU" sz="2800" dirty="0"/>
              <a:t> </a:t>
            </a:r>
            <a:r>
              <a:rPr lang="ru-RU" sz="2800" dirty="0" err="1"/>
              <a:t>used</a:t>
            </a:r>
            <a:r>
              <a:rPr lang="ru-RU" sz="2800" dirty="0"/>
              <a:t> </a:t>
            </a:r>
            <a:r>
              <a:rPr lang="ru-RU" sz="2800" dirty="0" err="1"/>
              <a:t>again</a:t>
            </a:r>
            <a:r>
              <a:rPr lang="ru-RU" sz="2800" dirty="0"/>
              <a:t>, </a:t>
            </a:r>
            <a:r>
              <a:rPr lang="ru-RU" sz="2800" dirty="0" err="1"/>
              <a:t>but</a:t>
            </a:r>
            <a:r>
              <a:rPr lang="ru-RU" sz="2800" dirty="0"/>
              <a:t> </a:t>
            </a:r>
            <a:r>
              <a:rPr lang="ru-RU" sz="2800" dirty="0" err="1"/>
              <a:t>now</a:t>
            </a:r>
            <a:r>
              <a:rPr lang="ru-RU" sz="2800" dirty="0"/>
              <a:t> </a:t>
            </a:r>
            <a:r>
              <a:rPr lang="ru-RU" sz="2800" dirty="0" err="1"/>
              <a:t>medications</a:t>
            </a:r>
            <a:r>
              <a:rPr lang="ru-RU" sz="2800" dirty="0"/>
              <a:t> </a:t>
            </a:r>
            <a:r>
              <a:rPr lang="ru-RU" sz="2800" dirty="0" err="1"/>
              <a:t>are</a:t>
            </a:r>
            <a:r>
              <a:rPr lang="ru-RU" sz="2800" dirty="0"/>
              <a:t> </a:t>
            </a:r>
            <a:r>
              <a:rPr lang="ru-RU" sz="2800" dirty="0" err="1"/>
              <a:t>given</a:t>
            </a:r>
            <a:r>
              <a:rPr lang="ru-RU" sz="2800" dirty="0"/>
              <a:t> </a:t>
            </a:r>
            <a:r>
              <a:rPr lang="ru-RU" sz="2800" dirty="0" err="1"/>
              <a:t>using</a:t>
            </a:r>
            <a:r>
              <a:rPr lang="ru-RU" sz="2800" dirty="0"/>
              <a:t> </a:t>
            </a:r>
            <a:r>
              <a:rPr lang="ru-RU" sz="2800" dirty="0" err="1"/>
              <a:t>plastic</a:t>
            </a:r>
            <a:r>
              <a:rPr lang="ru-RU" sz="2800" dirty="0"/>
              <a:t> and </a:t>
            </a:r>
            <a:r>
              <a:rPr lang="ru-RU" sz="2800" dirty="0" err="1"/>
              <a:t>disposable</a:t>
            </a:r>
            <a:r>
              <a:rPr lang="ru-RU" sz="2800" dirty="0"/>
              <a:t> </a:t>
            </a:r>
            <a:r>
              <a:rPr lang="ru-RU" sz="2800" dirty="0" err="1"/>
              <a:t>syringes</a:t>
            </a:r>
            <a:r>
              <a:rPr lang="ru-RU" sz="2800" dirty="0"/>
              <a:t>.</a:t>
            </a:r>
          </a:p>
        </p:txBody>
      </p:sp>
    </p:spTree>
    <p:extLst>
      <p:ext uri="{BB962C8B-B14F-4D97-AF65-F5344CB8AC3E}">
        <p14:creationId xmlns:p14="http://schemas.microsoft.com/office/powerpoint/2010/main" val="320285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7190" y="859006"/>
            <a:ext cx="10593930" cy="4762201"/>
          </a:xfrm>
          <a:prstGeom prst="rect">
            <a:avLst/>
          </a:prstGeom>
        </p:spPr>
        <p:txBody>
          <a:bodyPr wrap="square">
            <a:spAutoFit/>
          </a:bodyPr>
          <a:lstStyle/>
          <a:p>
            <a:pPr>
              <a:lnSpc>
                <a:spcPct val="107000"/>
              </a:lnSpc>
              <a:spcAft>
                <a:spcPts val="800"/>
              </a:spcAft>
            </a:pPr>
            <a:r>
              <a:rPr lang="en-US" sz="2400" b="1" dirty="0">
                <a:latin typeface="Times New Roman" panose="02020603050405020304" pitchFamily="18" charset="0"/>
                <a:ea typeface="Calibri" panose="020F0502020204030204" pitchFamily="34" charset="0"/>
              </a:rPr>
              <a:t>The Types of Disposable Syringes</a:t>
            </a:r>
            <a:endParaRPr lang="ru-RU" sz="2400" b="1" dirty="0">
              <a:latin typeface="Times New Roman" panose="02020603050405020304" pitchFamily="18" charset="0"/>
              <a:ea typeface="Calibri" panose="020F0502020204030204" pitchFamily="34" charset="0"/>
            </a:endParaRPr>
          </a:p>
          <a:p>
            <a:pPr>
              <a:lnSpc>
                <a:spcPct val="107000"/>
              </a:lnSpc>
              <a:spcAft>
                <a:spcPts val="800"/>
              </a:spcAft>
            </a:pPr>
            <a:r>
              <a:rPr lang="en-US" sz="2400" b="1" dirty="0">
                <a:latin typeface="Times New Roman" panose="02020603050405020304" pitchFamily="18" charset="0"/>
                <a:ea typeface="Calibri" panose="020F0502020204030204" pitchFamily="34" charset="0"/>
              </a:rPr>
              <a:t>While simple in concept, syringes have multiple variants and parts that are interchangeable depending on the intended use of the syringe. Generally speaking, these are factors that may vary dependent on the syringe being used.</a:t>
            </a:r>
            <a:endParaRPr lang="ru-RU" sz="2400" b="1" dirty="0">
              <a:latin typeface="Times New Roman" panose="02020603050405020304" pitchFamily="18" charset="0"/>
              <a:ea typeface="Calibri" panose="020F0502020204030204" pitchFamily="34" charset="0"/>
            </a:endParaRPr>
          </a:p>
          <a:p>
            <a:pPr>
              <a:lnSpc>
                <a:spcPct val="107000"/>
              </a:lnSpc>
              <a:spcAft>
                <a:spcPts val="800"/>
              </a:spcAft>
            </a:pPr>
            <a:r>
              <a:rPr lang="en-US" sz="2400" b="1" dirty="0">
                <a:latin typeface="Times New Roman" panose="02020603050405020304" pitchFamily="18" charset="0"/>
                <a:ea typeface="Calibri" panose="020F0502020204030204" pitchFamily="34" charset="0"/>
              </a:rPr>
              <a:t> </a:t>
            </a:r>
            <a:r>
              <a:rPr lang="en-US" sz="2400" b="1" dirty="0" smtClean="0">
                <a:solidFill>
                  <a:srgbClr val="FF0000"/>
                </a:solidFill>
                <a:latin typeface="Times New Roman" panose="02020603050405020304" pitchFamily="18" charset="0"/>
                <a:ea typeface="Calibri" panose="020F0502020204030204" pitchFamily="34" charset="0"/>
              </a:rPr>
              <a:t>Size</a:t>
            </a:r>
            <a:endParaRPr lang="ru-RU" sz="2400" b="1" dirty="0">
              <a:solidFill>
                <a:srgbClr val="FF0000"/>
              </a:solidFill>
              <a:latin typeface="Times New Roman" panose="02020603050405020304" pitchFamily="18" charset="0"/>
              <a:ea typeface="Calibri" panose="020F0502020204030204" pitchFamily="34" charset="0"/>
            </a:endParaRPr>
          </a:p>
          <a:p>
            <a:pPr marL="285750" indent="-285750">
              <a:lnSpc>
                <a:spcPct val="107000"/>
              </a:lnSpc>
              <a:spcAft>
                <a:spcPts val="800"/>
              </a:spcAft>
              <a:buFont typeface="Wingdings" panose="05000000000000000000" pitchFamily="2" charset="2"/>
              <a:buChar char="Ø"/>
            </a:pPr>
            <a:r>
              <a:rPr lang="en-US" sz="2400" b="1" dirty="0">
                <a:solidFill>
                  <a:srgbClr val="FF0000"/>
                </a:solidFill>
                <a:latin typeface="Times New Roman" panose="02020603050405020304" pitchFamily="18" charset="0"/>
                <a:ea typeface="Calibri" panose="020F0502020204030204" pitchFamily="34" charset="0"/>
              </a:rPr>
              <a:t>Tip</a:t>
            </a:r>
            <a:endParaRPr lang="ru-RU" sz="2400" b="1" dirty="0">
              <a:solidFill>
                <a:srgbClr val="FF0000"/>
              </a:solidFill>
              <a:latin typeface="Times New Roman" panose="02020603050405020304" pitchFamily="18" charset="0"/>
              <a:ea typeface="Calibri" panose="020F0502020204030204" pitchFamily="34" charset="0"/>
            </a:endParaRPr>
          </a:p>
          <a:p>
            <a:pPr marL="285750" indent="-285750">
              <a:lnSpc>
                <a:spcPct val="107000"/>
              </a:lnSpc>
              <a:spcAft>
                <a:spcPts val="800"/>
              </a:spcAft>
              <a:buFont typeface="Wingdings" panose="05000000000000000000" pitchFamily="2" charset="2"/>
              <a:buChar char="Ø"/>
            </a:pPr>
            <a:r>
              <a:rPr lang="en-US" sz="2400" b="1" dirty="0">
                <a:solidFill>
                  <a:srgbClr val="FF0000"/>
                </a:solidFill>
                <a:latin typeface="Times New Roman" panose="02020603050405020304" pitchFamily="18" charset="0"/>
                <a:ea typeface="Calibri" panose="020F0502020204030204" pitchFamily="34" charset="0"/>
              </a:rPr>
              <a:t>With / Without Needles</a:t>
            </a:r>
            <a:endParaRPr lang="ru-RU" sz="2400" b="1" dirty="0">
              <a:solidFill>
                <a:srgbClr val="FF0000"/>
              </a:solidFill>
              <a:latin typeface="Times New Roman" panose="02020603050405020304" pitchFamily="18" charset="0"/>
              <a:ea typeface="Calibri" panose="020F0502020204030204" pitchFamily="34" charset="0"/>
            </a:endParaRPr>
          </a:p>
          <a:p>
            <a:pPr marL="285750" indent="-285750">
              <a:lnSpc>
                <a:spcPct val="107000"/>
              </a:lnSpc>
              <a:spcAft>
                <a:spcPts val="800"/>
              </a:spcAft>
              <a:buFont typeface="Wingdings" panose="05000000000000000000" pitchFamily="2" charset="2"/>
              <a:buChar char="Ø"/>
            </a:pPr>
            <a:r>
              <a:rPr lang="en-US" sz="2400" b="1" dirty="0">
                <a:solidFill>
                  <a:srgbClr val="FF0000"/>
                </a:solidFill>
                <a:latin typeface="Times New Roman" panose="02020603050405020304" pitchFamily="18" charset="0"/>
                <a:ea typeface="Calibri" panose="020F0502020204030204" pitchFamily="34" charset="0"/>
              </a:rPr>
              <a:t>Needle Length</a:t>
            </a:r>
            <a:endParaRPr lang="ru-RU" sz="2400" b="1" dirty="0">
              <a:solidFill>
                <a:srgbClr val="FF0000"/>
              </a:solidFill>
              <a:latin typeface="Times New Roman" panose="02020603050405020304" pitchFamily="18" charset="0"/>
              <a:ea typeface="Calibri" panose="020F0502020204030204" pitchFamily="34" charset="0"/>
            </a:endParaRPr>
          </a:p>
          <a:p>
            <a:pPr marL="285750" indent="-285750">
              <a:lnSpc>
                <a:spcPct val="107000"/>
              </a:lnSpc>
              <a:spcAft>
                <a:spcPts val="800"/>
              </a:spcAft>
              <a:buFont typeface="Wingdings" panose="05000000000000000000" pitchFamily="2" charset="2"/>
              <a:buChar char="Ø"/>
            </a:pPr>
            <a:r>
              <a:rPr lang="en-US" sz="2400" b="1" dirty="0">
                <a:solidFill>
                  <a:srgbClr val="FF0000"/>
                </a:solidFill>
                <a:latin typeface="Times New Roman" panose="02020603050405020304" pitchFamily="18" charset="0"/>
                <a:ea typeface="Calibri" panose="020F0502020204030204" pitchFamily="34" charset="0"/>
              </a:rPr>
              <a:t>2-part Disposable Syringe</a:t>
            </a:r>
            <a:endParaRPr lang="ru-RU" sz="2400" b="1" dirty="0">
              <a:solidFill>
                <a:srgbClr val="FF0000"/>
              </a:solidFill>
              <a:latin typeface="Times New Roman" panose="02020603050405020304" pitchFamily="18" charset="0"/>
              <a:ea typeface="Calibri" panose="020F0502020204030204" pitchFamily="34" charset="0"/>
            </a:endParaRPr>
          </a:p>
          <a:p>
            <a:pPr marL="285750" indent="-285750">
              <a:lnSpc>
                <a:spcPct val="107000"/>
              </a:lnSpc>
              <a:spcAft>
                <a:spcPts val="800"/>
              </a:spcAft>
              <a:buFont typeface="Wingdings" panose="05000000000000000000" pitchFamily="2" charset="2"/>
              <a:buChar char="Ø"/>
            </a:pPr>
            <a:r>
              <a:rPr lang="en-US" sz="2400" b="1" dirty="0">
                <a:solidFill>
                  <a:srgbClr val="FF0000"/>
                </a:solidFill>
                <a:latin typeface="Times New Roman" panose="02020603050405020304" pitchFamily="18" charset="0"/>
                <a:ea typeface="Calibri" panose="020F0502020204030204" pitchFamily="34" charset="0"/>
              </a:rPr>
              <a:t>3-part Disposable Syringe</a:t>
            </a:r>
            <a:endParaRPr lang="ru-RU" sz="2400" b="1" dirty="0">
              <a:solidFill>
                <a:srgbClr val="FF0000"/>
              </a:solidFill>
              <a:latin typeface="Times New Roman" panose="02020603050405020304" pitchFamily="18" charset="0"/>
              <a:ea typeface="Calibri" panose="020F0502020204030204" pitchFamily="34" charset="0"/>
            </a:endParaRPr>
          </a:p>
        </p:txBody>
      </p:sp>
      <p:pic>
        <p:nvPicPr>
          <p:cNvPr id="8" name="Рисунок 7"/>
          <p:cNvPicPr>
            <a:picLocks noChangeAspect="1"/>
          </p:cNvPicPr>
          <p:nvPr/>
        </p:nvPicPr>
        <p:blipFill>
          <a:blip r:embed="rId2"/>
          <a:stretch>
            <a:fillRect/>
          </a:stretch>
        </p:blipFill>
        <p:spPr>
          <a:xfrm>
            <a:off x="6829604" y="2696340"/>
            <a:ext cx="1816765" cy="3237257"/>
          </a:xfrm>
          <a:prstGeom prst="rect">
            <a:avLst/>
          </a:prstGeom>
        </p:spPr>
      </p:pic>
    </p:spTree>
    <p:extLst>
      <p:ext uri="{BB962C8B-B14F-4D97-AF65-F5344CB8AC3E}">
        <p14:creationId xmlns:p14="http://schemas.microsoft.com/office/powerpoint/2010/main" val="1640970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249681" y="283825"/>
            <a:ext cx="9367519" cy="5382087"/>
          </a:xfrm>
          <a:prstGeom prst="rect">
            <a:avLst/>
          </a:prstGeom>
        </p:spPr>
      </p:pic>
    </p:spTree>
    <p:extLst>
      <p:ext uri="{BB962C8B-B14F-4D97-AF65-F5344CB8AC3E}">
        <p14:creationId xmlns:p14="http://schemas.microsoft.com/office/powerpoint/2010/main" val="306282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29018" y="1165937"/>
            <a:ext cx="6391564" cy="5201424"/>
          </a:xfrm>
          <a:prstGeom prst="rect">
            <a:avLst/>
          </a:prstGeom>
        </p:spPr>
        <p:txBody>
          <a:bodyPr wrap="square">
            <a:spAutoFit/>
          </a:bodyPr>
          <a:lstStyle/>
          <a:p>
            <a:r>
              <a:rPr lang="ru-RU" sz="2400" dirty="0" smtClean="0">
                <a:solidFill>
                  <a:schemeClr val="accent1"/>
                </a:solidFill>
              </a:rPr>
              <a:t>By </a:t>
            </a:r>
            <a:r>
              <a:rPr lang="en-US" sz="2400" dirty="0">
                <a:solidFill>
                  <a:schemeClr val="accent1"/>
                </a:solidFill>
              </a:rPr>
              <a:t>on their capacity </a:t>
            </a:r>
            <a:r>
              <a:rPr lang="ru-RU" sz="2400" dirty="0" smtClean="0">
                <a:solidFill>
                  <a:schemeClr val="accent1"/>
                </a:solidFill>
              </a:rPr>
              <a:t>of </a:t>
            </a:r>
            <a:r>
              <a:rPr lang="ru-RU" sz="2400" dirty="0">
                <a:solidFill>
                  <a:schemeClr val="accent1"/>
                </a:solidFill>
              </a:rPr>
              <a:t>the </a:t>
            </a:r>
            <a:r>
              <a:rPr lang="ru-RU" sz="2400" dirty="0" err="1">
                <a:solidFill>
                  <a:schemeClr val="accent1"/>
                </a:solidFill>
              </a:rPr>
              <a:t>cylinder</a:t>
            </a:r>
            <a:r>
              <a:rPr lang="ru-RU" sz="2400" dirty="0">
                <a:solidFill>
                  <a:schemeClr val="accent1"/>
                </a:solidFill>
              </a:rPr>
              <a:t>: </a:t>
            </a:r>
            <a:endParaRPr lang="ru-RU" sz="2400" dirty="0" smtClean="0">
              <a:solidFill>
                <a:schemeClr val="accent1"/>
              </a:solidFill>
            </a:endParaRPr>
          </a:p>
          <a:p>
            <a:pPr marL="342900" indent="-342900">
              <a:buAutoNum type="arabicPeriod"/>
            </a:pPr>
            <a:endParaRPr lang="ru-RU" sz="2400" dirty="0" smtClean="0">
              <a:solidFill>
                <a:schemeClr val="accent1"/>
              </a:solidFill>
            </a:endParaRPr>
          </a:p>
          <a:p>
            <a:pPr marL="342900" indent="-342900">
              <a:buAutoNum type="arabicPeriod"/>
            </a:pPr>
            <a:r>
              <a:rPr lang="ru-RU" sz="2400" dirty="0" smtClean="0">
                <a:solidFill>
                  <a:schemeClr val="accent1"/>
                </a:solidFill>
              </a:rPr>
              <a:t> </a:t>
            </a:r>
            <a:r>
              <a:rPr lang="ru-RU" sz="2400" dirty="0">
                <a:solidFill>
                  <a:schemeClr val="accent1"/>
                </a:solidFill>
              </a:rPr>
              <a:t>• </a:t>
            </a:r>
            <a:r>
              <a:rPr lang="ru-RU" sz="2400" dirty="0" err="1">
                <a:solidFill>
                  <a:schemeClr val="accent1"/>
                </a:solidFill>
              </a:rPr>
              <a:t>small</a:t>
            </a:r>
            <a:r>
              <a:rPr lang="ru-RU" sz="2400" dirty="0">
                <a:solidFill>
                  <a:schemeClr val="accent1"/>
                </a:solidFill>
              </a:rPr>
              <a:t> </a:t>
            </a:r>
            <a:r>
              <a:rPr lang="en-US" sz="2400" dirty="0">
                <a:solidFill>
                  <a:schemeClr val="accent1"/>
                </a:solidFill>
              </a:rPr>
              <a:t>capacity</a:t>
            </a:r>
            <a:r>
              <a:rPr lang="ru-RU" sz="2400" dirty="0" smtClean="0">
                <a:solidFill>
                  <a:schemeClr val="accent1"/>
                </a:solidFill>
              </a:rPr>
              <a:t> </a:t>
            </a:r>
            <a:r>
              <a:rPr lang="ru-RU" sz="2400" dirty="0">
                <a:solidFill>
                  <a:schemeClr val="accent1"/>
                </a:solidFill>
              </a:rPr>
              <a:t>(0.3; 0.5 and 1 </a:t>
            </a:r>
            <a:r>
              <a:rPr lang="ru-RU" sz="2400" dirty="0" err="1">
                <a:solidFill>
                  <a:schemeClr val="accent1"/>
                </a:solidFill>
              </a:rPr>
              <a:t>ml</a:t>
            </a:r>
            <a:r>
              <a:rPr lang="ru-RU" sz="2400" dirty="0">
                <a:solidFill>
                  <a:schemeClr val="accent1"/>
                </a:solidFill>
              </a:rPr>
              <a:t>) - for </a:t>
            </a:r>
            <a:r>
              <a:rPr lang="ru-RU" sz="2400" dirty="0" err="1">
                <a:solidFill>
                  <a:schemeClr val="accent1"/>
                </a:solidFill>
              </a:rPr>
              <a:t>accurate</a:t>
            </a:r>
            <a:r>
              <a:rPr lang="ru-RU" sz="2400" dirty="0">
                <a:solidFill>
                  <a:schemeClr val="accent1"/>
                </a:solidFill>
              </a:rPr>
              <a:t> </a:t>
            </a:r>
            <a:r>
              <a:rPr lang="ru-RU" sz="2400" dirty="0" err="1" smtClean="0">
                <a:solidFill>
                  <a:schemeClr val="accent1"/>
                </a:solidFill>
              </a:rPr>
              <a:t>administration</a:t>
            </a:r>
            <a:r>
              <a:rPr lang="ru-RU" sz="2400" dirty="0" smtClean="0">
                <a:solidFill>
                  <a:schemeClr val="accent1"/>
                </a:solidFill>
              </a:rPr>
              <a:t> </a:t>
            </a:r>
            <a:r>
              <a:rPr lang="ru-RU" sz="2400" dirty="0" err="1" smtClean="0">
                <a:solidFill>
                  <a:schemeClr val="accent1"/>
                </a:solidFill>
              </a:rPr>
              <a:t>drug</a:t>
            </a:r>
            <a:r>
              <a:rPr lang="ru-RU" sz="2400" dirty="0">
                <a:solidFill>
                  <a:schemeClr val="accent1"/>
                </a:solidFill>
              </a:rPr>
              <a:t>, </a:t>
            </a:r>
            <a:r>
              <a:rPr lang="ru-RU" sz="2400" dirty="0" err="1">
                <a:solidFill>
                  <a:schemeClr val="accent1"/>
                </a:solidFill>
              </a:rPr>
              <a:t>as</a:t>
            </a:r>
            <a:r>
              <a:rPr lang="ru-RU" sz="2400" dirty="0">
                <a:solidFill>
                  <a:schemeClr val="accent1"/>
                </a:solidFill>
              </a:rPr>
              <a:t> </a:t>
            </a:r>
            <a:r>
              <a:rPr lang="ru-RU" sz="2400" dirty="0" err="1">
                <a:solidFill>
                  <a:schemeClr val="accent1"/>
                </a:solidFill>
              </a:rPr>
              <a:t>well</a:t>
            </a:r>
            <a:r>
              <a:rPr lang="ru-RU" sz="2400" dirty="0">
                <a:solidFill>
                  <a:schemeClr val="accent1"/>
                </a:solidFill>
              </a:rPr>
              <a:t> </a:t>
            </a:r>
            <a:r>
              <a:rPr lang="ru-RU" sz="2400" dirty="0" err="1">
                <a:solidFill>
                  <a:schemeClr val="accent1"/>
                </a:solidFill>
              </a:rPr>
              <a:t>as</a:t>
            </a:r>
            <a:r>
              <a:rPr lang="ru-RU" sz="2400" dirty="0">
                <a:solidFill>
                  <a:schemeClr val="accent1"/>
                </a:solidFill>
              </a:rPr>
              <a:t> for </a:t>
            </a:r>
            <a:r>
              <a:rPr lang="ru-RU" sz="2400" dirty="0" err="1">
                <a:solidFill>
                  <a:schemeClr val="accent1"/>
                </a:solidFill>
              </a:rPr>
              <a:t>vaccination</a:t>
            </a:r>
            <a:r>
              <a:rPr lang="ru-RU" sz="2400" dirty="0">
                <a:solidFill>
                  <a:schemeClr val="accent1"/>
                </a:solidFill>
              </a:rPr>
              <a:t> and </a:t>
            </a:r>
            <a:r>
              <a:rPr lang="ru-RU" sz="2400" dirty="0" err="1">
                <a:solidFill>
                  <a:schemeClr val="accent1"/>
                </a:solidFill>
              </a:rPr>
              <a:t>allergy</a:t>
            </a:r>
            <a:r>
              <a:rPr lang="ru-RU" sz="2400" dirty="0">
                <a:solidFill>
                  <a:schemeClr val="accent1"/>
                </a:solidFill>
              </a:rPr>
              <a:t> </a:t>
            </a:r>
            <a:r>
              <a:rPr lang="ru-RU" sz="2400" dirty="0" err="1">
                <a:solidFill>
                  <a:schemeClr val="accent1"/>
                </a:solidFill>
              </a:rPr>
              <a:t>intradermal</a:t>
            </a:r>
            <a:r>
              <a:rPr lang="ru-RU" sz="2400" dirty="0">
                <a:solidFill>
                  <a:schemeClr val="accent1"/>
                </a:solidFill>
              </a:rPr>
              <a:t> </a:t>
            </a:r>
            <a:r>
              <a:rPr lang="ru-RU" sz="2400" dirty="0" err="1">
                <a:solidFill>
                  <a:schemeClr val="accent1"/>
                </a:solidFill>
              </a:rPr>
              <a:t>tests</a:t>
            </a:r>
            <a:r>
              <a:rPr lang="ru-RU" sz="2400" dirty="0">
                <a:solidFill>
                  <a:schemeClr val="accent1"/>
                </a:solidFill>
              </a:rPr>
              <a:t>; </a:t>
            </a:r>
            <a:endParaRPr lang="ru-RU" sz="2400" dirty="0" smtClean="0">
              <a:solidFill>
                <a:schemeClr val="accent1"/>
              </a:solidFill>
            </a:endParaRPr>
          </a:p>
          <a:p>
            <a:pPr marL="342900" indent="-342900">
              <a:buAutoNum type="arabicPeriod"/>
            </a:pPr>
            <a:endParaRPr lang="en-US" sz="2400" dirty="0" smtClean="0">
              <a:solidFill>
                <a:schemeClr val="accent1"/>
              </a:solidFill>
            </a:endParaRPr>
          </a:p>
          <a:p>
            <a:pPr marL="342900" indent="-342900">
              <a:buAutoNum type="arabicPeriod"/>
            </a:pPr>
            <a:endParaRPr lang="en-US" sz="2400" dirty="0">
              <a:solidFill>
                <a:schemeClr val="accent1"/>
              </a:solidFill>
            </a:endParaRPr>
          </a:p>
          <a:p>
            <a:pPr marL="342900" indent="-342900">
              <a:buAutoNum type="arabicPeriod"/>
            </a:pPr>
            <a:endParaRPr lang="ru-RU" sz="2400" dirty="0" smtClean="0">
              <a:solidFill>
                <a:schemeClr val="accent1"/>
              </a:solidFill>
            </a:endParaRPr>
          </a:p>
          <a:p>
            <a:pPr marL="342900" indent="-342900">
              <a:buAutoNum type="arabicPeriod"/>
            </a:pPr>
            <a:r>
              <a:rPr lang="ru-RU" sz="2400" dirty="0" smtClean="0">
                <a:solidFill>
                  <a:schemeClr val="accent1"/>
                </a:solidFill>
              </a:rPr>
              <a:t> </a:t>
            </a:r>
            <a:r>
              <a:rPr lang="ru-RU" sz="2400" dirty="0">
                <a:solidFill>
                  <a:schemeClr val="accent1"/>
                </a:solidFill>
              </a:rPr>
              <a:t>• </a:t>
            </a:r>
            <a:r>
              <a:rPr lang="ru-RU" sz="2400" dirty="0" err="1">
                <a:solidFill>
                  <a:schemeClr val="accent1"/>
                </a:solidFill>
              </a:rPr>
              <a:t>standard</a:t>
            </a:r>
            <a:r>
              <a:rPr lang="ru-RU" sz="2400" dirty="0">
                <a:solidFill>
                  <a:schemeClr val="accent1"/>
                </a:solidFill>
              </a:rPr>
              <a:t> </a:t>
            </a:r>
            <a:r>
              <a:rPr lang="en-US" sz="2400" dirty="0">
                <a:solidFill>
                  <a:schemeClr val="accent1"/>
                </a:solidFill>
              </a:rPr>
              <a:t>capacity</a:t>
            </a:r>
            <a:r>
              <a:rPr lang="ru-RU" sz="2400" dirty="0" smtClean="0">
                <a:solidFill>
                  <a:schemeClr val="accent1"/>
                </a:solidFill>
              </a:rPr>
              <a:t> </a:t>
            </a:r>
            <a:r>
              <a:rPr lang="ru-RU" sz="2400" dirty="0">
                <a:solidFill>
                  <a:schemeClr val="accent1"/>
                </a:solidFill>
              </a:rPr>
              <a:t>(</a:t>
            </a:r>
            <a:r>
              <a:rPr lang="ru-RU" sz="2400" dirty="0" err="1">
                <a:solidFill>
                  <a:schemeClr val="accent1"/>
                </a:solidFill>
              </a:rPr>
              <a:t>from</a:t>
            </a:r>
            <a:r>
              <a:rPr lang="ru-RU" sz="2400" dirty="0">
                <a:solidFill>
                  <a:schemeClr val="accent1"/>
                </a:solidFill>
              </a:rPr>
              <a:t> 2 </a:t>
            </a:r>
            <a:r>
              <a:rPr lang="ru-RU" sz="2400" dirty="0" err="1">
                <a:solidFill>
                  <a:schemeClr val="accent1"/>
                </a:solidFill>
              </a:rPr>
              <a:t>to</a:t>
            </a:r>
            <a:r>
              <a:rPr lang="ru-RU" sz="2400" dirty="0">
                <a:solidFill>
                  <a:schemeClr val="accent1"/>
                </a:solidFill>
              </a:rPr>
              <a:t> 22 </a:t>
            </a:r>
            <a:r>
              <a:rPr lang="ru-RU" sz="2400" dirty="0" err="1">
                <a:solidFill>
                  <a:schemeClr val="accent1"/>
                </a:solidFill>
              </a:rPr>
              <a:t>ml</a:t>
            </a:r>
            <a:r>
              <a:rPr lang="ru-RU" sz="2400" dirty="0">
                <a:solidFill>
                  <a:schemeClr val="accent1"/>
                </a:solidFill>
              </a:rPr>
              <a:t>) - for </a:t>
            </a:r>
            <a:r>
              <a:rPr lang="ru-RU" sz="2400" dirty="0" err="1">
                <a:solidFill>
                  <a:schemeClr val="accent1"/>
                </a:solidFill>
              </a:rPr>
              <a:t>subcutaneous</a:t>
            </a:r>
            <a:r>
              <a:rPr lang="ru-RU" sz="2400" dirty="0">
                <a:solidFill>
                  <a:schemeClr val="accent1"/>
                </a:solidFill>
              </a:rPr>
              <a:t> </a:t>
            </a:r>
            <a:r>
              <a:rPr lang="ru-RU" sz="2400" dirty="0" err="1">
                <a:solidFill>
                  <a:schemeClr val="accent1"/>
                </a:solidFill>
              </a:rPr>
              <a:t>use</a:t>
            </a:r>
            <a:r>
              <a:rPr lang="ru-RU" sz="2400" dirty="0">
                <a:solidFill>
                  <a:schemeClr val="accent1"/>
                </a:solidFill>
              </a:rPr>
              <a:t> (</a:t>
            </a:r>
            <a:r>
              <a:rPr lang="ru-RU" sz="2400" dirty="0" err="1">
                <a:solidFill>
                  <a:schemeClr val="accent1"/>
                </a:solidFill>
              </a:rPr>
              <a:t>syringes</a:t>
            </a:r>
            <a:r>
              <a:rPr lang="ru-RU" sz="2400" dirty="0">
                <a:solidFill>
                  <a:schemeClr val="accent1"/>
                </a:solidFill>
              </a:rPr>
              <a:t> </a:t>
            </a:r>
            <a:r>
              <a:rPr lang="ru-RU" sz="2400" dirty="0" err="1">
                <a:solidFill>
                  <a:schemeClr val="accent1"/>
                </a:solidFill>
              </a:rPr>
              <a:t>up</a:t>
            </a:r>
            <a:r>
              <a:rPr lang="ru-RU" sz="2400" dirty="0">
                <a:solidFill>
                  <a:schemeClr val="accent1"/>
                </a:solidFill>
              </a:rPr>
              <a:t> </a:t>
            </a:r>
            <a:r>
              <a:rPr lang="ru-RU" sz="2400" dirty="0" err="1">
                <a:solidFill>
                  <a:schemeClr val="accent1"/>
                </a:solidFill>
              </a:rPr>
              <a:t>to</a:t>
            </a:r>
            <a:r>
              <a:rPr lang="ru-RU" sz="2400" dirty="0">
                <a:solidFill>
                  <a:schemeClr val="accent1"/>
                </a:solidFill>
              </a:rPr>
              <a:t> 3 </a:t>
            </a:r>
            <a:r>
              <a:rPr lang="ru-RU" sz="2400" dirty="0" err="1">
                <a:solidFill>
                  <a:schemeClr val="accent1"/>
                </a:solidFill>
              </a:rPr>
              <a:t>ml</a:t>
            </a:r>
            <a:r>
              <a:rPr lang="ru-RU" sz="2400" dirty="0">
                <a:solidFill>
                  <a:schemeClr val="accent1"/>
                </a:solidFill>
              </a:rPr>
              <a:t>),</a:t>
            </a:r>
            <a:r>
              <a:rPr lang="ru-RU" sz="2400" dirty="0" err="1">
                <a:solidFill>
                  <a:schemeClr val="accent1"/>
                </a:solidFill>
              </a:rPr>
              <a:t>intramuscular</a:t>
            </a:r>
            <a:r>
              <a:rPr lang="ru-RU" sz="2400" dirty="0">
                <a:solidFill>
                  <a:schemeClr val="accent1"/>
                </a:solidFill>
              </a:rPr>
              <a:t> (2 </a:t>
            </a:r>
            <a:r>
              <a:rPr lang="ru-RU" sz="2400" dirty="0" err="1">
                <a:solidFill>
                  <a:schemeClr val="accent1"/>
                </a:solidFill>
              </a:rPr>
              <a:t>to</a:t>
            </a:r>
            <a:r>
              <a:rPr lang="ru-RU" sz="2400" dirty="0">
                <a:solidFill>
                  <a:schemeClr val="accent1"/>
                </a:solidFill>
              </a:rPr>
              <a:t> 6 </a:t>
            </a:r>
            <a:r>
              <a:rPr lang="ru-RU" sz="2400" dirty="0" err="1">
                <a:solidFill>
                  <a:schemeClr val="accent1"/>
                </a:solidFill>
              </a:rPr>
              <a:t>ml</a:t>
            </a:r>
            <a:r>
              <a:rPr lang="ru-RU" sz="2400" dirty="0">
                <a:solidFill>
                  <a:schemeClr val="accent1"/>
                </a:solidFill>
              </a:rPr>
              <a:t>), </a:t>
            </a:r>
            <a:r>
              <a:rPr lang="ru-RU" sz="2400" dirty="0" err="1">
                <a:solidFill>
                  <a:schemeClr val="accent1"/>
                </a:solidFill>
              </a:rPr>
              <a:t>intravenous</a:t>
            </a:r>
            <a:r>
              <a:rPr lang="ru-RU" sz="2400" dirty="0">
                <a:solidFill>
                  <a:schemeClr val="accent1"/>
                </a:solidFill>
              </a:rPr>
              <a:t>(10 </a:t>
            </a:r>
            <a:r>
              <a:rPr lang="ru-RU" sz="2400" dirty="0" err="1">
                <a:solidFill>
                  <a:schemeClr val="accent1"/>
                </a:solidFill>
              </a:rPr>
              <a:t>to</a:t>
            </a:r>
            <a:r>
              <a:rPr lang="ru-RU" sz="2400" dirty="0">
                <a:solidFill>
                  <a:schemeClr val="accent1"/>
                </a:solidFill>
              </a:rPr>
              <a:t> 22 </a:t>
            </a:r>
            <a:r>
              <a:rPr lang="ru-RU" sz="2400" dirty="0" err="1">
                <a:solidFill>
                  <a:schemeClr val="accent1"/>
                </a:solidFill>
              </a:rPr>
              <a:t>ml</a:t>
            </a:r>
            <a:r>
              <a:rPr lang="ru-RU" sz="2400" dirty="0">
                <a:solidFill>
                  <a:schemeClr val="accent1"/>
                </a:solidFill>
              </a:rPr>
              <a:t>) and </a:t>
            </a:r>
            <a:r>
              <a:rPr lang="ru-RU" sz="2400" dirty="0" err="1">
                <a:solidFill>
                  <a:schemeClr val="accent1"/>
                </a:solidFill>
              </a:rPr>
              <a:t>other</a:t>
            </a:r>
            <a:r>
              <a:rPr lang="ru-RU" sz="2400" dirty="0">
                <a:solidFill>
                  <a:schemeClr val="accent1"/>
                </a:solidFill>
              </a:rPr>
              <a:t> </a:t>
            </a:r>
            <a:r>
              <a:rPr lang="ru-RU" sz="2400" dirty="0" err="1">
                <a:solidFill>
                  <a:schemeClr val="accent1"/>
                </a:solidFill>
              </a:rPr>
              <a:t>injections</a:t>
            </a:r>
            <a:r>
              <a:rPr lang="ru-RU" sz="2400" dirty="0">
                <a:solidFill>
                  <a:schemeClr val="accent1"/>
                </a:solidFill>
              </a:rPr>
              <a:t>; </a:t>
            </a:r>
            <a:endParaRPr lang="ru-RU" sz="2400" dirty="0" smtClean="0">
              <a:solidFill>
                <a:schemeClr val="accent1"/>
              </a:solidFill>
            </a:endParaRPr>
          </a:p>
          <a:p>
            <a:endParaRPr lang="en-US" sz="2400" dirty="0">
              <a:solidFill>
                <a:srgbClr val="92D050"/>
              </a:solidFill>
            </a:endParaRPr>
          </a:p>
          <a:p>
            <a:pPr marL="342900" indent="-342900">
              <a:buAutoNum type="arabicPeriod"/>
            </a:pPr>
            <a:endParaRPr lang="ru-RU" sz="2000" dirty="0" smtClean="0">
              <a:solidFill>
                <a:srgbClr val="0070C0"/>
              </a:solidFill>
            </a:endParaRPr>
          </a:p>
        </p:txBody>
      </p:sp>
      <p:sp>
        <p:nvSpPr>
          <p:cNvPr id="3" name="Прямоугольник 2"/>
          <p:cNvSpPr/>
          <p:nvPr/>
        </p:nvSpPr>
        <p:spPr>
          <a:xfrm>
            <a:off x="2456873" y="519606"/>
            <a:ext cx="8584061" cy="646331"/>
          </a:xfrm>
          <a:prstGeom prst="rect">
            <a:avLst/>
          </a:prstGeom>
        </p:spPr>
        <p:txBody>
          <a:bodyPr wrap="square">
            <a:spAutoFit/>
          </a:bodyPr>
          <a:lstStyle/>
          <a:p>
            <a:r>
              <a:rPr lang="ru-RU" sz="3600" dirty="0" err="1">
                <a:solidFill>
                  <a:srgbClr val="FF0000"/>
                </a:solidFill>
              </a:rPr>
              <a:t>Classification</a:t>
            </a:r>
            <a:r>
              <a:rPr lang="ru-RU" sz="3600" dirty="0">
                <a:solidFill>
                  <a:srgbClr val="FF0000"/>
                </a:solidFill>
              </a:rPr>
              <a:t> </a:t>
            </a:r>
            <a:r>
              <a:rPr lang="ru-RU" sz="3600" dirty="0" err="1">
                <a:solidFill>
                  <a:srgbClr val="FF0000"/>
                </a:solidFill>
              </a:rPr>
              <a:t>of</a:t>
            </a:r>
            <a:r>
              <a:rPr lang="ru-RU" sz="3600" dirty="0">
                <a:solidFill>
                  <a:srgbClr val="FF0000"/>
                </a:solidFill>
              </a:rPr>
              <a:t> </a:t>
            </a:r>
            <a:r>
              <a:rPr lang="ru-RU" sz="3600" dirty="0" err="1">
                <a:solidFill>
                  <a:srgbClr val="FF0000"/>
                </a:solidFill>
              </a:rPr>
              <a:t>disposable</a:t>
            </a:r>
            <a:r>
              <a:rPr lang="ru-RU" sz="3600" dirty="0">
                <a:solidFill>
                  <a:srgbClr val="FF0000"/>
                </a:solidFill>
              </a:rPr>
              <a:t> </a:t>
            </a:r>
            <a:r>
              <a:rPr lang="ru-RU" sz="3600" dirty="0" err="1">
                <a:solidFill>
                  <a:srgbClr val="FF0000"/>
                </a:solidFill>
              </a:rPr>
              <a:t>syringes</a:t>
            </a:r>
            <a:endParaRPr lang="ru-RU" sz="3600" dirty="0">
              <a:solidFill>
                <a:srgbClr val="FF0000"/>
              </a:solidFill>
            </a:endParaRPr>
          </a:p>
        </p:txBody>
      </p:sp>
      <p:pic>
        <p:nvPicPr>
          <p:cNvPr id="4" name="Рисунок 3"/>
          <p:cNvPicPr>
            <a:picLocks noChangeAspect="1"/>
          </p:cNvPicPr>
          <p:nvPr/>
        </p:nvPicPr>
        <p:blipFill>
          <a:blip r:embed="rId2"/>
          <a:stretch>
            <a:fillRect/>
          </a:stretch>
        </p:blipFill>
        <p:spPr>
          <a:xfrm>
            <a:off x="1509712" y="1239693"/>
            <a:ext cx="3025346" cy="1847850"/>
          </a:xfrm>
          <a:prstGeom prst="rect">
            <a:avLst/>
          </a:prstGeom>
        </p:spPr>
      </p:pic>
      <p:pic>
        <p:nvPicPr>
          <p:cNvPr id="5" name="Рисунок 4"/>
          <p:cNvPicPr>
            <a:picLocks noChangeAspect="1"/>
          </p:cNvPicPr>
          <p:nvPr/>
        </p:nvPicPr>
        <p:blipFill>
          <a:blip r:embed="rId3"/>
          <a:stretch>
            <a:fillRect/>
          </a:stretch>
        </p:blipFill>
        <p:spPr>
          <a:xfrm rot="16200000">
            <a:off x="1726334" y="3075283"/>
            <a:ext cx="2722707" cy="2894740"/>
          </a:xfrm>
          <a:prstGeom prst="rect">
            <a:avLst/>
          </a:prstGeom>
        </p:spPr>
      </p:pic>
    </p:spTree>
    <p:extLst>
      <p:ext uri="{BB962C8B-B14F-4D97-AF65-F5344CB8AC3E}">
        <p14:creationId xmlns:p14="http://schemas.microsoft.com/office/powerpoint/2010/main" val="2594871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0363" y="212437"/>
            <a:ext cx="8386619" cy="1107996"/>
          </a:xfrm>
          <a:prstGeom prst="rect">
            <a:avLst/>
          </a:prstGeom>
        </p:spPr>
        <p:txBody>
          <a:bodyPr wrap="square">
            <a:spAutoFit/>
          </a:bodyPr>
          <a:lstStyle/>
          <a:p>
            <a:r>
              <a:rPr lang="ru-RU" dirty="0">
                <a:solidFill>
                  <a:schemeClr val="accent1"/>
                </a:solidFill>
              </a:rPr>
              <a:t>•</a:t>
            </a:r>
            <a:r>
              <a:rPr lang="ru-RU" sz="2400" dirty="0">
                <a:solidFill>
                  <a:schemeClr val="accent1"/>
                </a:solidFill>
              </a:rPr>
              <a:t> </a:t>
            </a:r>
            <a:r>
              <a:rPr lang="ru-RU" sz="2400" dirty="0" err="1">
                <a:solidFill>
                  <a:schemeClr val="accent1"/>
                </a:solidFill>
              </a:rPr>
              <a:t>large</a:t>
            </a:r>
            <a:r>
              <a:rPr lang="ru-RU" sz="2400" dirty="0">
                <a:solidFill>
                  <a:schemeClr val="accent1"/>
                </a:solidFill>
              </a:rPr>
              <a:t> </a:t>
            </a:r>
            <a:r>
              <a:rPr lang="en-US" sz="2400" dirty="0">
                <a:solidFill>
                  <a:schemeClr val="accent1"/>
                </a:solidFill>
              </a:rPr>
              <a:t>capacity</a:t>
            </a:r>
            <a:r>
              <a:rPr lang="ru-RU" sz="2400" dirty="0" smtClean="0">
                <a:solidFill>
                  <a:schemeClr val="accent1"/>
                </a:solidFill>
              </a:rPr>
              <a:t> </a:t>
            </a:r>
            <a:r>
              <a:rPr lang="ru-RU" sz="2400" dirty="0">
                <a:solidFill>
                  <a:schemeClr val="accent1"/>
                </a:solidFill>
              </a:rPr>
              <a:t>(30, 50, 60 and 100 </a:t>
            </a:r>
            <a:r>
              <a:rPr lang="ru-RU" sz="2400" dirty="0" err="1">
                <a:solidFill>
                  <a:schemeClr val="accent1"/>
                </a:solidFill>
              </a:rPr>
              <a:t>ml</a:t>
            </a:r>
            <a:r>
              <a:rPr lang="ru-RU" sz="2400" dirty="0">
                <a:solidFill>
                  <a:schemeClr val="accent1"/>
                </a:solidFill>
              </a:rPr>
              <a:t>) - for </a:t>
            </a:r>
            <a:r>
              <a:rPr lang="ru-RU" sz="2400" dirty="0" err="1">
                <a:solidFill>
                  <a:schemeClr val="accent1"/>
                </a:solidFill>
              </a:rPr>
              <a:t>liquid</a:t>
            </a:r>
            <a:r>
              <a:rPr lang="ru-RU" sz="2400" dirty="0">
                <a:solidFill>
                  <a:schemeClr val="accent1"/>
                </a:solidFill>
              </a:rPr>
              <a:t> </a:t>
            </a:r>
            <a:r>
              <a:rPr lang="ru-RU" sz="2400" dirty="0" err="1">
                <a:solidFill>
                  <a:schemeClr val="accent1"/>
                </a:solidFill>
              </a:rPr>
              <a:t>suction</a:t>
            </a:r>
            <a:r>
              <a:rPr lang="ru-RU" sz="2400" dirty="0">
                <a:solidFill>
                  <a:schemeClr val="accent1"/>
                </a:solidFill>
              </a:rPr>
              <a:t>, </a:t>
            </a:r>
            <a:r>
              <a:rPr lang="ru-RU" sz="2400" dirty="0" err="1">
                <a:solidFill>
                  <a:schemeClr val="accent1"/>
                </a:solidFill>
              </a:rPr>
              <a:t>introduction</a:t>
            </a:r>
            <a:r>
              <a:rPr lang="ru-RU" sz="2400" dirty="0">
                <a:solidFill>
                  <a:schemeClr val="accent1"/>
                </a:solidFill>
              </a:rPr>
              <a:t> of </a:t>
            </a:r>
            <a:r>
              <a:rPr lang="ru-RU" sz="2400" dirty="0" err="1">
                <a:solidFill>
                  <a:schemeClr val="accent1"/>
                </a:solidFill>
              </a:rPr>
              <a:t>nutrient</a:t>
            </a:r>
            <a:r>
              <a:rPr lang="ru-RU" sz="2400" dirty="0">
                <a:solidFill>
                  <a:schemeClr val="accent1"/>
                </a:solidFill>
              </a:rPr>
              <a:t> </a:t>
            </a:r>
            <a:r>
              <a:rPr lang="ru-RU" sz="2400" dirty="0" err="1">
                <a:solidFill>
                  <a:schemeClr val="accent1"/>
                </a:solidFill>
              </a:rPr>
              <a:t>media</a:t>
            </a:r>
            <a:r>
              <a:rPr lang="ru-RU" sz="2400" dirty="0">
                <a:solidFill>
                  <a:schemeClr val="accent1"/>
                </a:solidFill>
              </a:rPr>
              <a:t>, </a:t>
            </a:r>
            <a:r>
              <a:rPr lang="ru-RU" sz="2400" dirty="0" err="1" smtClean="0">
                <a:solidFill>
                  <a:schemeClr val="accent1"/>
                </a:solidFill>
              </a:rPr>
              <a:t>washing</a:t>
            </a:r>
            <a:r>
              <a:rPr lang="en-US" sz="2400" dirty="0" smtClean="0">
                <a:solidFill>
                  <a:schemeClr val="accent1"/>
                </a:solidFill>
              </a:rPr>
              <a:t> </a:t>
            </a:r>
            <a:r>
              <a:rPr lang="ru-RU" sz="2400" dirty="0" err="1" smtClean="0">
                <a:solidFill>
                  <a:schemeClr val="accent1"/>
                </a:solidFill>
              </a:rPr>
              <a:t>cavities</a:t>
            </a:r>
            <a:r>
              <a:rPr lang="ru-RU" sz="2400" dirty="0" smtClean="0">
                <a:solidFill>
                  <a:schemeClr val="accent1"/>
                </a:solidFill>
              </a:rPr>
              <a:t>.</a:t>
            </a:r>
            <a:endParaRPr lang="en-US" dirty="0">
              <a:solidFill>
                <a:schemeClr val="accent1"/>
              </a:solidFill>
            </a:endParaRPr>
          </a:p>
          <a:p>
            <a:endParaRPr lang="ru-RU" dirty="0">
              <a:solidFill>
                <a:srgbClr val="0070C0"/>
              </a:solidFill>
            </a:endParaRPr>
          </a:p>
        </p:txBody>
      </p:sp>
      <p:pic>
        <p:nvPicPr>
          <p:cNvPr id="3" name="Рисунок 2"/>
          <p:cNvPicPr>
            <a:picLocks noChangeAspect="1"/>
          </p:cNvPicPr>
          <p:nvPr/>
        </p:nvPicPr>
        <p:blipFill>
          <a:blip r:embed="rId2"/>
          <a:stretch>
            <a:fillRect/>
          </a:stretch>
        </p:blipFill>
        <p:spPr>
          <a:xfrm>
            <a:off x="79513" y="933620"/>
            <a:ext cx="7778592" cy="3151363"/>
          </a:xfrm>
          <a:prstGeom prst="rect">
            <a:avLst/>
          </a:prstGeom>
        </p:spPr>
      </p:pic>
      <p:pic>
        <p:nvPicPr>
          <p:cNvPr id="4" name="Рисунок 3"/>
          <p:cNvPicPr>
            <a:picLocks noChangeAspect="1"/>
          </p:cNvPicPr>
          <p:nvPr/>
        </p:nvPicPr>
        <p:blipFill>
          <a:blip r:embed="rId3"/>
          <a:stretch>
            <a:fillRect/>
          </a:stretch>
        </p:blipFill>
        <p:spPr>
          <a:xfrm>
            <a:off x="5113520" y="4244010"/>
            <a:ext cx="5601745" cy="2345634"/>
          </a:xfrm>
          <a:prstGeom prst="rect">
            <a:avLst/>
          </a:prstGeom>
        </p:spPr>
      </p:pic>
    </p:spTree>
    <p:extLst>
      <p:ext uri="{BB962C8B-B14F-4D97-AF65-F5344CB8AC3E}">
        <p14:creationId xmlns:p14="http://schemas.microsoft.com/office/powerpoint/2010/main" val="1179935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009074"/>
            <a:ext cx="3592945" cy="3592945"/>
          </a:xfrm>
          <a:prstGeom prst="rect">
            <a:avLst/>
          </a:prstGeom>
        </p:spPr>
      </p:pic>
      <p:sp>
        <p:nvSpPr>
          <p:cNvPr id="3" name="Прямоугольник 2"/>
          <p:cNvSpPr/>
          <p:nvPr/>
        </p:nvSpPr>
        <p:spPr>
          <a:xfrm>
            <a:off x="4747491" y="141590"/>
            <a:ext cx="7121236" cy="1200329"/>
          </a:xfrm>
          <a:prstGeom prst="rect">
            <a:avLst/>
          </a:prstGeom>
        </p:spPr>
        <p:txBody>
          <a:bodyPr wrap="square">
            <a:spAutoFit/>
          </a:bodyPr>
          <a:lstStyle/>
          <a:p>
            <a:r>
              <a:rPr lang="en-US" dirty="0">
                <a:solidFill>
                  <a:schemeClr val="accent4">
                    <a:lumMod val="75000"/>
                  </a:schemeClr>
                </a:solidFill>
                <a:latin typeface="Arial" panose="020B0604020202020204" pitchFamily="34" charset="0"/>
                <a:cs typeface="Arial" panose="020B0604020202020204" pitchFamily="34" charset="0"/>
              </a:rPr>
              <a:t>German surgical instrument maker Hermann Luer invented Luer Lock and Luer Slip syringes in the late 1800s. He designed them to provide a leak-free connection between needles and syringes while maintaining a continuous fluid flow lumen</a:t>
            </a:r>
            <a:r>
              <a:rPr lang="en-US" dirty="0" smtClean="0">
                <a:solidFill>
                  <a:schemeClr val="accent4">
                    <a:lumMod val="75000"/>
                  </a:schemeClr>
                </a:solidFill>
                <a:latin typeface="Arial" panose="020B0604020202020204" pitchFamily="34" charset="0"/>
                <a:cs typeface="Arial" panose="020B0604020202020204" pitchFamily="34" charset="0"/>
              </a:rPr>
              <a:t>.</a:t>
            </a:r>
            <a:endParaRPr lang="en-US" dirty="0"/>
          </a:p>
        </p:txBody>
      </p:sp>
      <p:graphicFrame>
        <p:nvGraphicFramePr>
          <p:cNvPr id="6" name="Схема 5"/>
          <p:cNvGraphicFramePr/>
          <p:nvPr>
            <p:extLst>
              <p:ext uri="{D42A27DB-BD31-4B8C-83A1-F6EECF244321}">
                <p14:modId xmlns:p14="http://schemas.microsoft.com/office/powerpoint/2010/main" val="985718474"/>
              </p:ext>
            </p:extLst>
          </p:nvPr>
        </p:nvGraphicFramePr>
        <p:xfrm>
          <a:off x="4747491" y="1692808"/>
          <a:ext cx="6096000" cy="4371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Прямоугольник 6"/>
          <p:cNvSpPr/>
          <p:nvPr/>
        </p:nvSpPr>
        <p:spPr>
          <a:xfrm>
            <a:off x="6235951" y="1360116"/>
            <a:ext cx="2675734" cy="646331"/>
          </a:xfrm>
          <a:prstGeom prst="rect">
            <a:avLst/>
          </a:prstGeom>
        </p:spPr>
        <p:txBody>
          <a:bodyPr wrap="none">
            <a:spAutoFit/>
          </a:bodyPr>
          <a:lstStyle/>
          <a:p>
            <a:pPr lvl="0" algn="ctr"/>
            <a:r>
              <a:rPr lang="en-US" sz="3600" b="1" dirty="0">
                <a:solidFill>
                  <a:schemeClr val="accent5">
                    <a:lumMod val="75000"/>
                  </a:schemeClr>
                </a:solidFill>
              </a:rPr>
              <a:t>Luer Lock Tip</a:t>
            </a:r>
            <a:endParaRPr lang="uk-UA" sz="3600" dirty="0">
              <a:solidFill>
                <a:schemeClr val="accent5">
                  <a:lumMod val="75000"/>
                </a:schemeClr>
              </a:solidFill>
            </a:endParaRPr>
          </a:p>
        </p:txBody>
      </p:sp>
    </p:spTree>
    <p:extLst>
      <p:ext uri="{BB962C8B-B14F-4D97-AF65-F5344CB8AC3E}">
        <p14:creationId xmlns:p14="http://schemas.microsoft.com/office/powerpoint/2010/main" val="1017866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56888" y="3588327"/>
            <a:ext cx="3658345" cy="2710873"/>
          </a:xfrm>
          <a:prstGeom prst="rect">
            <a:avLst/>
          </a:prstGeom>
        </p:spPr>
      </p:pic>
      <p:graphicFrame>
        <p:nvGraphicFramePr>
          <p:cNvPr id="6" name="Схема 5"/>
          <p:cNvGraphicFramePr/>
          <p:nvPr>
            <p:extLst>
              <p:ext uri="{D42A27DB-BD31-4B8C-83A1-F6EECF244321}">
                <p14:modId xmlns:p14="http://schemas.microsoft.com/office/powerpoint/2010/main" val="4039460989"/>
              </p:ext>
            </p:extLst>
          </p:nvPr>
        </p:nvGraphicFramePr>
        <p:xfrm>
          <a:off x="5061527" y="851901"/>
          <a:ext cx="6096000" cy="4371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Прямоугольник 6"/>
          <p:cNvSpPr/>
          <p:nvPr/>
        </p:nvSpPr>
        <p:spPr>
          <a:xfrm>
            <a:off x="6529760" y="205570"/>
            <a:ext cx="2531463" cy="1200329"/>
          </a:xfrm>
          <a:prstGeom prst="rect">
            <a:avLst/>
          </a:prstGeom>
        </p:spPr>
        <p:txBody>
          <a:bodyPr wrap="none">
            <a:spAutoFit/>
          </a:bodyPr>
          <a:lstStyle/>
          <a:p>
            <a:pPr algn="ctr"/>
            <a:r>
              <a:rPr lang="en-US" sz="3600" b="1" dirty="0" smtClean="0">
                <a:solidFill>
                  <a:schemeClr val="accent5">
                    <a:lumMod val="75000"/>
                  </a:schemeClr>
                </a:solidFill>
              </a:rPr>
              <a:t>Luer Slip Tip</a:t>
            </a:r>
            <a:endParaRPr lang="uk-UA" sz="3600" dirty="0">
              <a:solidFill>
                <a:schemeClr val="accent5">
                  <a:lumMod val="75000"/>
                </a:schemeClr>
              </a:solidFill>
            </a:endParaRPr>
          </a:p>
          <a:p>
            <a:pPr lvl="0" algn="ctr"/>
            <a:endParaRPr lang="uk-UA" sz="3600" dirty="0">
              <a:solidFill>
                <a:schemeClr val="accent5">
                  <a:lumMod val="75000"/>
                </a:schemeClr>
              </a:solidFill>
            </a:endParaRPr>
          </a:p>
        </p:txBody>
      </p:sp>
      <p:grpSp>
        <p:nvGrpSpPr>
          <p:cNvPr id="8" name="Группа 7"/>
          <p:cNvGrpSpPr/>
          <p:nvPr/>
        </p:nvGrpSpPr>
        <p:grpSpPr>
          <a:xfrm>
            <a:off x="1391385" y="851901"/>
            <a:ext cx="2789350" cy="2577567"/>
            <a:chOff x="1878872" y="682747"/>
            <a:chExt cx="2789350" cy="2577567"/>
          </a:xfrm>
        </p:grpSpPr>
        <p:pic>
          <p:nvPicPr>
            <p:cNvPr id="4" name="Рисунок 3"/>
            <p:cNvPicPr>
              <a:picLocks noChangeAspect="1"/>
            </p:cNvPicPr>
            <p:nvPr/>
          </p:nvPicPr>
          <p:blipFill>
            <a:blip r:embed="rId8"/>
            <a:stretch>
              <a:fillRect/>
            </a:stretch>
          </p:blipFill>
          <p:spPr>
            <a:xfrm>
              <a:off x="1878872" y="682747"/>
              <a:ext cx="2789350" cy="2208235"/>
            </a:xfrm>
            <a:prstGeom prst="rect">
              <a:avLst/>
            </a:prstGeom>
            <a:ln>
              <a:noFill/>
            </a:ln>
            <a:effectLst>
              <a:softEdge rad="112500"/>
            </a:effectLst>
          </p:spPr>
        </p:pic>
        <p:sp>
          <p:nvSpPr>
            <p:cNvPr id="5" name="Прямоугольник 4"/>
            <p:cNvSpPr/>
            <p:nvPr/>
          </p:nvSpPr>
          <p:spPr>
            <a:xfrm>
              <a:off x="2656592" y="2890982"/>
              <a:ext cx="1059906" cy="369332"/>
            </a:xfrm>
            <a:prstGeom prst="rect">
              <a:avLst/>
            </a:prstGeom>
          </p:spPr>
          <p:txBody>
            <a:bodyPr wrap="none">
              <a:spAutoFit/>
            </a:bodyPr>
            <a:lstStyle/>
            <a:p>
              <a:pPr lvl="0" algn="ctr"/>
              <a:r>
                <a:rPr lang="en-US" b="1" dirty="0">
                  <a:solidFill>
                    <a:schemeClr val="accent5">
                      <a:lumMod val="75000"/>
                    </a:schemeClr>
                  </a:solidFill>
                </a:rPr>
                <a:t>Luer  Slip</a:t>
              </a:r>
              <a:endParaRPr lang="uk-UA" dirty="0">
                <a:solidFill>
                  <a:schemeClr val="accent5">
                    <a:lumMod val="75000"/>
                  </a:schemeClr>
                </a:solidFill>
              </a:endParaRPr>
            </a:p>
          </p:txBody>
        </p:sp>
      </p:grpSp>
    </p:spTree>
    <p:extLst>
      <p:ext uri="{BB962C8B-B14F-4D97-AF65-F5344CB8AC3E}">
        <p14:creationId xmlns:p14="http://schemas.microsoft.com/office/powerpoint/2010/main" val="628970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95483" y="676064"/>
            <a:ext cx="8200103" cy="5909310"/>
          </a:xfrm>
          <a:prstGeom prst="rect">
            <a:avLst/>
          </a:prstGeom>
        </p:spPr>
        <p:txBody>
          <a:bodyPr wrap="square">
            <a:spAutoFit/>
          </a:bodyPr>
          <a:lstStyle/>
          <a:p>
            <a:r>
              <a:rPr lang="en-US" b="1" dirty="0"/>
              <a:t>Generally used for injections requiring a secure connection of the syringe to another device. The tip is threaded for a “locking” fit, and is compatible with a variety of needles, catheters and other devices</a:t>
            </a:r>
            <a:r>
              <a:rPr lang="en-US" b="1" dirty="0" smtClean="0"/>
              <a:t>.</a:t>
            </a:r>
          </a:p>
          <a:p>
            <a:endParaRPr lang="en-US" b="1" dirty="0">
              <a:solidFill>
                <a:srgbClr val="FF0000"/>
              </a:solidFill>
            </a:endParaRPr>
          </a:p>
          <a:p>
            <a:r>
              <a:rPr lang="en-US" b="1" dirty="0" smtClean="0">
                <a:solidFill>
                  <a:srgbClr val="FF0000"/>
                </a:solidFill>
              </a:rPr>
              <a:t>Luer </a:t>
            </a:r>
            <a:r>
              <a:rPr lang="en-US" b="1" dirty="0">
                <a:solidFill>
                  <a:srgbClr val="FF0000"/>
                </a:solidFill>
              </a:rPr>
              <a:t>Slip Tip</a:t>
            </a:r>
            <a:r>
              <a:rPr lang="en-US" b="1" dirty="0"/>
              <a:t>	A friction-fit connection that requires the clinician to insert the tip of the syringe into the needle hub of other </a:t>
            </a:r>
            <a:r>
              <a:rPr lang="en-US" b="1" dirty="0" err="1"/>
              <a:t>luer</a:t>
            </a:r>
            <a:r>
              <a:rPr lang="en-US" b="1" dirty="0"/>
              <a:t> connection in a push-and-twist manner. This will ensure a connection that is less likely to detach. Simply sliding the attachment device onto the syringe tip may not ensure a secure fitting.</a:t>
            </a:r>
          </a:p>
          <a:p>
            <a:r>
              <a:rPr lang="en-US" b="1" dirty="0"/>
              <a:t>	</a:t>
            </a:r>
            <a:endParaRPr lang="en-US" b="1" dirty="0" smtClean="0"/>
          </a:p>
          <a:p>
            <a:r>
              <a:rPr lang="en-US" b="1" dirty="0" smtClean="0">
                <a:solidFill>
                  <a:srgbClr val="FF0000"/>
                </a:solidFill>
              </a:rPr>
              <a:t>Eccentric </a:t>
            </a:r>
            <a:r>
              <a:rPr lang="en-US" b="1" dirty="0">
                <a:solidFill>
                  <a:srgbClr val="FF0000"/>
                </a:solidFill>
              </a:rPr>
              <a:t>Luer Slip Tip</a:t>
            </a:r>
            <a:r>
              <a:rPr lang="en-US" b="1" dirty="0"/>
              <a:t>	Allows for work requiring closer proximity to the skin. Generally used for venipunctures and aspiration of fluids. (Also see </a:t>
            </a:r>
            <a:r>
              <a:rPr lang="en-US" b="1" dirty="0" err="1"/>
              <a:t>luer</a:t>
            </a:r>
            <a:r>
              <a:rPr lang="en-US" b="1" dirty="0"/>
              <a:t> slip instructions above.)</a:t>
            </a:r>
          </a:p>
          <a:p>
            <a:r>
              <a:rPr lang="en-US" b="1" dirty="0"/>
              <a:t>	</a:t>
            </a:r>
            <a:endParaRPr lang="en-US" b="1" dirty="0" smtClean="0"/>
          </a:p>
          <a:p>
            <a:r>
              <a:rPr lang="en-US" b="1" dirty="0" smtClean="0">
                <a:solidFill>
                  <a:srgbClr val="FF0000"/>
                </a:solidFill>
              </a:rPr>
              <a:t>Catheter </a:t>
            </a:r>
            <a:r>
              <a:rPr lang="en-US" b="1" dirty="0">
                <a:solidFill>
                  <a:srgbClr val="FF0000"/>
                </a:solidFill>
              </a:rPr>
              <a:t>Tip</a:t>
            </a:r>
            <a:r>
              <a:rPr lang="en-US" b="1" dirty="0"/>
              <a:t>	Used for flushing (cleaning) catheters, gastrostomy tubes and other devices. Insert catheter tip securely into catheter or gastrostomy tube. If leakage occurs, refer to your facility’s guidelines.</a:t>
            </a:r>
          </a:p>
          <a:p>
            <a:r>
              <a:rPr lang="en-US" b="1" dirty="0"/>
              <a:t>	</a:t>
            </a:r>
            <a:endParaRPr lang="en-US" b="1" dirty="0" smtClean="0"/>
          </a:p>
          <a:p>
            <a:r>
              <a:rPr lang="en-US" b="1" dirty="0" smtClean="0">
                <a:solidFill>
                  <a:srgbClr val="FF0000"/>
                </a:solidFill>
              </a:rPr>
              <a:t>Permanently </a:t>
            </a:r>
            <a:r>
              <a:rPr lang="en-US" b="1" dirty="0">
                <a:solidFill>
                  <a:srgbClr val="FF0000"/>
                </a:solidFill>
              </a:rPr>
              <a:t>Attached Needle</a:t>
            </a:r>
            <a:r>
              <a:rPr lang="en-US" b="1" dirty="0"/>
              <a:t>	Most commonly found in insulin and ‘tuberculin’ syringes. Permanently attached needles, also known as integral needles, reduce the </a:t>
            </a:r>
            <a:r>
              <a:rPr lang="en-US" b="1" dirty="0" err="1"/>
              <a:t>ammount</a:t>
            </a:r>
            <a:r>
              <a:rPr lang="en-US" b="1" dirty="0"/>
              <a:t> of medication waste and allow accurate mixing of different medications into one syringe.</a:t>
            </a:r>
            <a:endParaRPr lang="ru-RU" b="1" dirty="0"/>
          </a:p>
        </p:txBody>
      </p:sp>
      <p:pic>
        <p:nvPicPr>
          <p:cNvPr id="5" name="Рисунок 4"/>
          <p:cNvPicPr>
            <a:picLocks noChangeAspect="1"/>
          </p:cNvPicPr>
          <p:nvPr/>
        </p:nvPicPr>
        <p:blipFill>
          <a:blip r:embed="rId2"/>
          <a:stretch>
            <a:fillRect/>
          </a:stretch>
        </p:blipFill>
        <p:spPr>
          <a:xfrm>
            <a:off x="800024" y="601315"/>
            <a:ext cx="2395459" cy="6058809"/>
          </a:xfrm>
          <a:prstGeom prst="rect">
            <a:avLst/>
          </a:prstGeom>
        </p:spPr>
      </p:pic>
    </p:spTree>
    <p:extLst>
      <p:ext uri="{BB962C8B-B14F-4D97-AF65-F5344CB8AC3E}">
        <p14:creationId xmlns:p14="http://schemas.microsoft.com/office/powerpoint/2010/main" val="2178861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92824" y="835743"/>
            <a:ext cx="7266039" cy="5909310"/>
          </a:xfrm>
          <a:prstGeom prst="rect">
            <a:avLst/>
          </a:prstGeom>
        </p:spPr>
        <p:txBody>
          <a:bodyPr wrap="square">
            <a:spAutoFit/>
          </a:bodyPr>
          <a:lstStyle/>
          <a:p>
            <a:r>
              <a:rPr lang="en-US" sz="3200" b="1" i="1" dirty="0">
                <a:solidFill>
                  <a:srgbClr val="FF0000"/>
                </a:solidFill>
                <a:latin typeface="Arial" panose="020B0604020202020204" pitchFamily="34" charset="0"/>
              </a:rPr>
              <a:t>The second classification consists of:</a:t>
            </a:r>
            <a:r>
              <a:rPr lang="en-US" sz="3200" dirty="0">
                <a:solidFill>
                  <a:srgbClr val="FF0000"/>
                </a:solidFill>
              </a:rPr>
              <a:t/>
            </a:r>
            <a:br>
              <a:rPr lang="en-US" sz="3200" dirty="0">
                <a:solidFill>
                  <a:srgbClr val="FF0000"/>
                </a:solidFill>
              </a:rPr>
            </a:br>
            <a:r>
              <a:rPr lang="en-US" sz="3200" dirty="0">
                <a:solidFill>
                  <a:schemeClr val="accent5">
                    <a:lumMod val="75000"/>
                  </a:schemeClr>
                </a:solidFill>
                <a:latin typeface="Arial" panose="020B0604020202020204" pitchFamily="34" charset="0"/>
                <a:cs typeface="Arial" panose="020B0604020202020204" pitchFamily="34" charset="0"/>
              </a:rPr>
              <a:t>1) </a:t>
            </a:r>
            <a:r>
              <a:rPr lang="en-US" sz="3200" dirty="0">
                <a:solidFill>
                  <a:schemeClr val="accent5">
                    <a:lumMod val="75000"/>
                  </a:schemeClr>
                </a:solidFill>
                <a:latin typeface="Arial" panose="020B0604020202020204" pitchFamily="34" charset="0"/>
                <a:cs typeface="Arial" panose="020B0604020202020204" pitchFamily="34" charset="0"/>
              </a:rPr>
              <a:t>Insulin Syringes.</a:t>
            </a:r>
            <a:br>
              <a:rPr lang="en-US" sz="3200" dirty="0">
                <a:solidFill>
                  <a:schemeClr val="accent5">
                    <a:lumMod val="75000"/>
                  </a:schemeClr>
                </a:solidFill>
                <a:latin typeface="Arial" panose="020B0604020202020204" pitchFamily="34" charset="0"/>
                <a:cs typeface="Arial" panose="020B0604020202020204" pitchFamily="34" charset="0"/>
              </a:rPr>
            </a:br>
            <a:r>
              <a:rPr lang="en-US" sz="3200" dirty="0">
                <a:solidFill>
                  <a:schemeClr val="accent5">
                    <a:lumMod val="75000"/>
                  </a:schemeClr>
                </a:solidFill>
                <a:latin typeface="Arial" panose="020B0604020202020204" pitchFamily="34" charset="0"/>
                <a:cs typeface="Arial" panose="020B0604020202020204" pitchFamily="34" charset="0"/>
              </a:rPr>
              <a:t>2) Tuberculin Syringes</a:t>
            </a:r>
            <a:r>
              <a:rPr lang="en-US" sz="3200" dirty="0" smtClean="0">
                <a:solidFill>
                  <a:schemeClr val="accent5">
                    <a:lumMod val="75000"/>
                  </a:schemeClr>
                </a:solidFill>
                <a:latin typeface="Arial" panose="020B0604020202020204" pitchFamily="34" charset="0"/>
                <a:cs typeface="Arial" panose="020B0604020202020204" pitchFamily="34" charset="0"/>
              </a:rPr>
              <a:t>.</a:t>
            </a:r>
            <a:endParaRPr lang="ru-RU" sz="3200" dirty="0" smtClean="0">
              <a:solidFill>
                <a:schemeClr val="accent5">
                  <a:lumMod val="75000"/>
                </a:schemeClr>
              </a:solidFill>
              <a:latin typeface="Arial" panose="020B0604020202020204" pitchFamily="34" charset="0"/>
              <a:cs typeface="Arial" panose="020B0604020202020204" pitchFamily="34" charset="0"/>
            </a:endParaRPr>
          </a:p>
          <a:p>
            <a:r>
              <a:rPr lang="en-US" sz="3200" dirty="0">
                <a:solidFill>
                  <a:schemeClr val="accent5">
                    <a:lumMod val="75000"/>
                  </a:schemeClr>
                </a:solidFill>
                <a:latin typeface="Arial" panose="020B0604020202020204" pitchFamily="34" charset="0"/>
                <a:cs typeface="Arial" panose="020B0604020202020204" pitchFamily="34" charset="0"/>
              </a:rPr>
              <a:t>3. Multi-Shot Needle Syringe</a:t>
            </a:r>
            <a:endParaRPr lang="ru-RU" sz="3200" dirty="0">
              <a:solidFill>
                <a:schemeClr val="accent5">
                  <a:lumMod val="75000"/>
                </a:schemeClr>
              </a:solidFill>
              <a:latin typeface="Arial" panose="020B0604020202020204" pitchFamily="34" charset="0"/>
              <a:cs typeface="Arial" panose="020B0604020202020204" pitchFamily="34" charset="0"/>
            </a:endParaRPr>
          </a:p>
          <a:p>
            <a:r>
              <a:rPr lang="ru-RU" sz="3200" dirty="0" smtClean="0">
                <a:solidFill>
                  <a:schemeClr val="accent5">
                    <a:lumMod val="75000"/>
                  </a:schemeClr>
                </a:solidFill>
                <a:latin typeface="Arial" panose="020B0604020202020204" pitchFamily="34" charset="0"/>
                <a:cs typeface="Arial" panose="020B0604020202020204" pitchFamily="34" charset="0"/>
              </a:rPr>
              <a:t>4) </a:t>
            </a:r>
            <a:r>
              <a:rPr lang="en-US" sz="3200" dirty="0" smtClean="0">
                <a:solidFill>
                  <a:schemeClr val="accent5">
                    <a:lumMod val="75000"/>
                  </a:schemeClr>
                </a:solidFill>
                <a:latin typeface="Arial" panose="020B0604020202020204" pitchFamily="34" charset="0"/>
                <a:cs typeface="Arial" panose="020B0604020202020204" pitchFamily="34" charset="0"/>
              </a:rPr>
              <a:t>Venom </a:t>
            </a:r>
            <a:r>
              <a:rPr lang="en-US" sz="3200" dirty="0">
                <a:solidFill>
                  <a:schemeClr val="accent5">
                    <a:lumMod val="75000"/>
                  </a:schemeClr>
                </a:solidFill>
                <a:latin typeface="Arial" panose="020B0604020202020204" pitchFamily="34" charset="0"/>
                <a:cs typeface="Arial" panose="020B0604020202020204" pitchFamily="34" charset="0"/>
              </a:rPr>
              <a:t>Extraction </a:t>
            </a:r>
            <a:r>
              <a:rPr lang="en-US" sz="3200" dirty="0" smtClean="0">
                <a:solidFill>
                  <a:schemeClr val="accent5">
                    <a:lumMod val="75000"/>
                  </a:schemeClr>
                </a:solidFill>
                <a:latin typeface="Arial" panose="020B0604020202020204" pitchFamily="34" charset="0"/>
                <a:cs typeface="Arial" panose="020B0604020202020204" pitchFamily="34" charset="0"/>
              </a:rPr>
              <a:t>Syringe</a:t>
            </a:r>
            <a:endParaRPr lang="ru-RU" sz="3200" dirty="0" smtClean="0">
              <a:solidFill>
                <a:schemeClr val="accent5">
                  <a:lumMod val="75000"/>
                </a:schemeClr>
              </a:solidFill>
              <a:latin typeface="Arial" panose="020B0604020202020204" pitchFamily="34" charset="0"/>
              <a:cs typeface="Arial" panose="020B0604020202020204" pitchFamily="34" charset="0"/>
            </a:endParaRPr>
          </a:p>
          <a:p>
            <a:r>
              <a:rPr lang="ru-RU" sz="3200" dirty="0" smtClean="0">
                <a:solidFill>
                  <a:schemeClr val="accent5">
                    <a:lumMod val="75000"/>
                  </a:schemeClr>
                </a:solidFill>
                <a:latin typeface="Arial" panose="020B0604020202020204" pitchFamily="34" charset="0"/>
                <a:cs typeface="Arial" panose="020B0604020202020204" pitchFamily="34" charset="0"/>
              </a:rPr>
              <a:t>5) </a:t>
            </a:r>
            <a:r>
              <a:rPr lang="en-US" sz="3200" dirty="0" smtClean="0">
                <a:solidFill>
                  <a:schemeClr val="accent5">
                    <a:lumMod val="75000"/>
                  </a:schemeClr>
                </a:solidFill>
                <a:latin typeface="Arial" panose="020B0604020202020204" pitchFamily="34" charset="0"/>
                <a:cs typeface="Arial" panose="020B0604020202020204" pitchFamily="34" charset="0"/>
              </a:rPr>
              <a:t>Oral Syringe</a:t>
            </a:r>
            <a:endParaRPr lang="ru-RU" sz="3200" dirty="0" smtClean="0">
              <a:solidFill>
                <a:schemeClr val="accent5">
                  <a:lumMod val="75000"/>
                </a:schemeClr>
              </a:solidFill>
              <a:latin typeface="Arial" panose="020B0604020202020204" pitchFamily="34" charset="0"/>
              <a:cs typeface="Arial" panose="020B0604020202020204" pitchFamily="34" charset="0"/>
            </a:endParaRPr>
          </a:p>
          <a:p>
            <a:r>
              <a:rPr lang="ru-RU" sz="3200" dirty="0" smtClean="0">
                <a:solidFill>
                  <a:schemeClr val="accent5">
                    <a:lumMod val="75000"/>
                  </a:schemeClr>
                </a:solidFill>
                <a:latin typeface="Arial" panose="020B0604020202020204" pitchFamily="34" charset="0"/>
                <a:cs typeface="Arial" panose="020B0604020202020204" pitchFamily="34" charset="0"/>
              </a:rPr>
              <a:t>6) </a:t>
            </a:r>
            <a:r>
              <a:rPr lang="en-US" sz="3200" dirty="0" smtClean="0">
                <a:solidFill>
                  <a:schemeClr val="accent5">
                    <a:lumMod val="75000"/>
                  </a:schemeClr>
                </a:solidFill>
                <a:latin typeface="Arial" panose="020B0604020202020204" pitchFamily="34" charset="0"/>
                <a:cs typeface="Arial" panose="020B0604020202020204" pitchFamily="34" charset="0"/>
              </a:rPr>
              <a:t>Dental </a:t>
            </a:r>
            <a:r>
              <a:rPr lang="en-US" sz="3200" dirty="0">
                <a:solidFill>
                  <a:schemeClr val="accent5">
                    <a:lumMod val="75000"/>
                  </a:schemeClr>
                </a:solidFill>
                <a:latin typeface="Arial" panose="020B0604020202020204" pitchFamily="34" charset="0"/>
                <a:cs typeface="Arial" panose="020B0604020202020204" pitchFamily="34" charset="0"/>
              </a:rPr>
              <a:t>Syringe</a:t>
            </a:r>
            <a:endParaRPr lang="ru-RU" sz="3200" dirty="0">
              <a:solidFill>
                <a:schemeClr val="accent5">
                  <a:lumMod val="75000"/>
                </a:schemeClr>
              </a:solidFill>
              <a:latin typeface="Arial" panose="020B0604020202020204" pitchFamily="34" charset="0"/>
              <a:cs typeface="Arial" panose="020B0604020202020204" pitchFamily="34" charset="0"/>
            </a:endParaRPr>
          </a:p>
          <a:p>
            <a:endParaRPr lang="ru-RU" dirty="0"/>
          </a:p>
          <a:p>
            <a:endParaRPr lang="en-US" dirty="0" smtClean="0">
              <a:solidFill>
                <a:srgbClr val="333333"/>
              </a:solidFill>
              <a:latin typeface="Arial" panose="020B0604020202020204" pitchFamily="34" charset="0"/>
            </a:endParaRPr>
          </a:p>
          <a:p>
            <a:endParaRPr lang="en-US" dirty="0">
              <a:solidFill>
                <a:srgbClr val="333333"/>
              </a:solidFill>
              <a:latin typeface="Arial" panose="020B0604020202020204" pitchFamily="34" charset="0"/>
            </a:endParaRPr>
          </a:p>
          <a:p>
            <a:pPr marL="342900" indent="-342900">
              <a:buAutoNum type="arabicPeriod"/>
            </a:pPr>
            <a:endParaRPr lang="ru-RU" sz="3200" dirty="0">
              <a:solidFill>
                <a:srgbClr val="FF0000"/>
              </a:solidFill>
            </a:endParaRPr>
          </a:p>
          <a:p>
            <a:endParaRPr lang="en-US" dirty="0" smtClean="0">
              <a:solidFill>
                <a:srgbClr val="333333"/>
              </a:solidFill>
              <a:latin typeface="Arial" panose="020B0604020202020204" pitchFamily="34" charset="0"/>
            </a:endParaRPr>
          </a:p>
          <a:p>
            <a:endParaRPr lang="ru-RU" dirty="0"/>
          </a:p>
        </p:txBody>
      </p:sp>
    </p:spTree>
    <p:extLst>
      <p:ext uri="{BB962C8B-B14F-4D97-AF65-F5344CB8AC3E}">
        <p14:creationId xmlns:p14="http://schemas.microsoft.com/office/powerpoint/2010/main" val="285707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3362" y="572910"/>
            <a:ext cx="6882581" cy="1477328"/>
          </a:xfrm>
          <a:prstGeom prst="rect">
            <a:avLst/>
          </a:prstGeom>
        </p:spPr>
        <p:txBody>
          <a:bodyPr wrap="square">
            <a:spAutoFit/>
          </a:bodyPr>
          <a:lstStyle/>
          <a:p>
            <a:pPr marL="342900" indent="-342900">
              <a:buAutoNum type="arabicPeriod"/>
            </a:pPr>
            <a:r>
              <a:rPr lang="en-US" dirty="0">
                <a:solidFill>
                  <a:srgbClr val="FF0000"/>
                </a:solidFill>
              </a:rPr>
              <a:t>Insulin Syringe</a:t>
            </a:r>
            <a:endParaRPr lang="ru-RU" dirty="0">
              <a:solidFill>
                <a:srgbClr val="FF0000"/>
              </a:solidFill>
            </a:endParaRPr>
          </a:p>
          <a:p>
            <a:pPr marL="457200" indent="-457200">
              <a:buFont typeface="Wingdings" panose="05000000000000000000" pitchFamily="2" charset="2"/>
              <a:buChar char="q"/>
            </a:pPr>
            <a:r>
              <a:rPr lang="en-US" b="1" dirty="0">
                <a:solidFill>
                  <a:schemeClr val="accent5">
                    <a:lumMod val="75000"/>
                  </a:schemeClr>
                </a:solidFill>
                <a:latin typeface="Arial" panose="020B0604020202020204" pitchFamily="34" charset="0"/>
                <a:cs typeface="Arial" panose="020B0604020202020204" pitchFamily="34" charset="0"/>
              </a:rPr>
              <a:t>Small in size, hold between 0.3 and 1 ml of medication.</a:t>
            </a:r>
            <a:br>
              <a:rPr lang="en-US" b="1" dirty="0">
                <a:solidFill>
                  <a:schemeClr val="accent5">
                    <a:lumMod val="75000"/>
                  </a:schemeClr>
                </a:solidFill>
                <a:latin typeface="Arial" panose="020B0604020202020204" pitchFamily="34" charset="0"/>
                <a:cs typeface="Arial" panose="020B0604020202020204" pitchFamily="34" charset="0"/>
              </a:rPr>
            </a:br>
            <a:r>
              <a:rPr lang="en-US" b="1" dirty="0">
                <a:solidFill>
                  <a:schemeClr val="accent5">
                    <a:lumMod val="75000"/>
                  </a:schemeClr>
                </a:solidFill>
                <a:latin typeface="Arial" panose="020B0604020202020204" pitchFamily="34" charset="0"/>
                <a:cs typeface="Arial" panose="020B0604020202020204" pitchFamily="34" charset="0"/>
              </a:rPr>
              <a:t>Calibrated in units (mostly up to 100 units).</a:t>
            </a:r>
          </a:p>
          <a:p>
            <a:pPr marL="457200" indent="-457200">
              <a:buFont typeface="Wingdings" panose="05000000000000000000" pitchFamily="2" charset="2"/>
              <a:buChar char="q"/>
            </a:pPr>
            <a:r>
              <a:rPr lang="en-US" b="1" dirty="0">
                <a:solidFill>
                  <a:schemeClr val="accent5">
                    <a:lumMod val="75000"/>
                  </a:schemeClr>
                </a:solidFill>
                <a:latin typeface="Arial" panose="020B0604020202020204" pitchFamily="34" charset="0"/>
                <a:cs typeface="Arial" panose="020B0604020202020204" pitchFamily="34" charset="0"/>
              </a:rPr>
              <a:t>Designed for self injection.</a:t>
            </a:r>
            <a:br>
              <a:rPr lang="en-US" b="1" dirty="0">
                <a:solidFill>
                  <a:schemeClr val="accent5">
                    <a:lumMod val="75000"/>
                  </a:schemeClr>
                </a:solidFill>
                <a:latin typeface="Arial" panose="020B0604020202020204" pitchFamily="34" charset="0"/>
                <a:cs typeface="Arial" panose="020B0604020202020204" pitchFamily="34" charset="0"/>
              </a:rPr>
            </a:br>
            <a:r>
              <a:rPr lang="en-US" b="1" dirty="0">
                <a:solidFill>
                  <a:schemeClr val="accent5">
                    <a:lumMod val="75000"/>
                  </a:schemeClr>
                </a:solidFill>
                <a:latin typeface="Arial" panose="020B0604020202020204" pitchFamily="34" charset="0"/>
                <a:cs typeface="Arial" panose="020B0604020202020204" pitchFamily="34" charset="0"/>
              </a:rPr>
              <a:t>Used to give subcutaneous injection.</a:t>
            </a:r>
          </a:p>
        </p:txBody>
      </p:sp>
      <p:pic>
        <p:nvPicPr>
          <p:cNvPr id="4" name="Рисунок 3"/>
          <p:cNvPicPr>
            <a:picLocks noChangeAspect="1"/>
          </p:cNvPicPr>
          <p:nvPr/>
        </p:nvPicPr>
        <p:blipFill>
          <a:blip r:embed="rId2"/>
          <a:stretch>
            <a:fillRect/>
          </a:stretch>
        </p:blipFill>
        <p:spPr>
          <a:xfrm>
            <a:off x="963949" y="2192196"/>
            <a:ext cx="9578657" cy="4360501"/>
          </a:xfrm>
          <a:prstGeom prst="rect">
            <a:avLst/>
          </a:prstGeom>
          <a:ln>
            <a:solidFill>
              <a:schemeClr val="accent3">
                <a:lumMod val="75000"/>
              </a:schemeClr>
            </a:solidFill>
          </a:ln>
        </p:spPr>
      </p:pic>
    </p:spTree>
    <p:extLst>
      <p:ext uri="{BB962C8B-B14F-4D97-AF65-F5344CB8AC3E}">
        <p14:creationId xmlns:p14="http://schemas.microsoft.com/office/powerpoint/2010/main" val="4282961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6890" y="88491"/>
            <a:ext cx="8200103" cy="6832640"/>
          </a:xfrm>
          <a:prstGeom prst="rect">
            <a:avLst/>
          </a:prstGeom>
        </p:spPr>
        <p:txBody>
          <a:bodyPr wrap="square">
            <a:spAutoFit/>
          </a:bodyPr>
          <a:lstStyle/>
          <a:p>
            <a:r>
              <a:rPr lang="en-US" sz="2400" dirty="0"/>
              <a:t>One of the more common types of syringes, these are for single-use and are inexpensive. They commonly have a U-100 marking on them that indicates the concentration of 100 units of insulin per 1 ml. and often incorporate a fine needle.</a:t>
            </a:r>
            <a:endParaRPr lang="ru-RU" sz="2400" dirty="0"/>
          </a:p>
          <a:p>
            <a:r>
              <a:rPr lang="en-US" sz="2400" dirty="0"/>
              <a:t>BD Ultra-Fine Short Needle Insulin Syringe can be used to inject insulin</a:t>
            </a:r>
            <a:r>
              <a:rPr lang="en-US" sz="2400" dirty="0" smtClean="0"/>
              <a:t>.</a:t>
            </a:r>
            <a:endParaRPr lang="ru-RU" sz="2400" dirty="0" smtClean="0"/>
          </a:p>
          <a:p>
            <a:endParaRPr lang="ru-RU" sz="2400" dirty="0"/>
          </a:p>
          <a:p>
            <a:r>
              <a:rPr lang="en-US" sz="2400" b="1" dirty="0">
                <a:solidFill>
                  <a:srgbClr val="FF0000"/>
                </a:solidFill>
              </a:rPr>
              <a:t>Tuberculin Syringe:</a:t>
            </a:r>
          </a:p>
          <a:p>
            <a:r>
              <a:rPr lang="en-US" sz="2400" dirty="0"/>
              <a:t>1. Small in size, hold up to 1 ml of fluid</a:t>
            </a:r>
            <a:br>
              <a:rPr lang="en-US" sz="2400" dirty="0"/>
            </a:br>
            <a:r>
              <a:rPr lang="en-US" sz="2400" dirty="0"/>
              <a:t>2. Calibrated in millimeters.</a:t>
            </a:r>
            <a:br>
              <a:rPr lang="en-US" sz="2400" dirty="0"/>
            </a:br>
            <a:r>
              <a:rPr lang="en-US" sz="2400" dirty="0"/>
              <a:t>3. Has a long thin barrel with a pre-attached needle used for tuberculosis testing.</a:t>
            </a:r>
            <a:br>
              <a:rPr lang="en-US" sz="2400" dirty="0"/>
            </a:br>
            <a:r>
              <a:rPr lang="en-US" sz="2400" dirty="0"/>
              <a:t>4. Injected right into the skin (intradermal vaccine).</a:t>
            </a:r>
          </a:p>
          <a:p>
            <a:endParaRPr lang="ru-RU" dirty="0" smtClean="0"/>
          </a:p>
          <a:p>
            <a:endParaRPr lang="ru-RU" dirty="0"/>
          </a:p>
          <a:p>
            <a:endParaRPr lang="ru-RU" dirty="0" smtClean="0"/>
          </a:p>
          <a:p>
            <a:endParaRPr lang="ru-RU" dirty="0"/>
          </a:p>
          <a:p>
            <a:endParaRPr lang="ru-RU" dirty="0" smtClean="0"/>
          </a:p>
          <a:p>
            <a:endParaRPr lang="ru-RU" dirty="0"/>
          </a:p>
          <a:p>
            <a:endParaRPr lang="ru-RU" dirty="0"/>
          </a:p>
        </p:txBody>
      </p:sp>
      <p:pic>
        <p:nvPicPr>
          <p:cNvPr id="3" name="Рисунок 2"/>
          <p:cNvPicPr>
            <a:picLocks noChangeAspect="1"/>
          </p:cNvPicPr>
          <p:nvPr/>
        </p:nvPicPr>
        <p:blipFill>
          <a:blip r:embed="rId2"/>
          <a:stretch>
            <a:fillRect/>
          </a:stretch>
        </p:blipFill>
        <p:spPr>
          <a:xfrm>
            <a:off x="10166555" y="3054215"/>
            <a:ext cx="1705569" cy="3148628"/>
          </a:xfrm>
          <a:prstGeom prst="rect">
            <a:avLst/>
          </a:prstGeom>
        </p:spPr>
      </p:pic>
      <p:pic>
        <p:nvPicPr>
          <p:cNvPr id="4" name="Рисунок 3"/>
          <p:cNvPicPr>
            <a:picLocks noChangeAspect="1"/>
          </p:cNvPicPr>
          <p:nvPr/>
        </p:nvPicPr>
        <p:blipFill>
          <a:blip r:embed="rId3"/>
          <a:stretch>
            <a:fillRect/>
          </a:stretch>
        </p:blipFill>
        <p:spPr>
          <a:xfrm>
            <a:off x="-329053" y="3723802"/>
            <a:ext cx="3210561" cy="3042429"/>
          </a:xfrm>
          <a:prstGeom prst="rect">
            <a:avLst/>
          </a:prstGeom>
        </p:spPr>
      </p:pic>
    </p:spTree>
    <p:extLst>
      <p:ext uri="{BB962C8B-B14F-4D97-AF65-F5344CB8AC3E}">
        <p14:creationId xmlns:p14="http://schemas.microsoft.com/office/powerpoint/2010/main" val="2252507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373" y="1636964"/>
            <a:ext cx="10098157" cy="1907382"/>
          </a:xfrm>
          <a:prstGeom prst="rect">
            <a:avLst/>
          </a:prstGeom>
        </p:spPr>
        <p:txBody>
          <a:bodyPr wrap="square">
            <a:spAutoFit/>
          </a:bodyPr>
          <a:lstStyle/>
          <a:p>
            <a:pPr>
              <a:lnSpc>
                <a:spcPct val="107000"/>
              </a:lnSpc>
              <a:spcAft>
                <a:spcPts val="800"/>
              </a:spcAft>
            </a:pPr>
            <a:r>
              <a:rPr lang="en-US" sz="3200" dirty="0" smtClean="0">
                <a:solidFill>
                  <a:srgbClr val="FF0000"/>
                </a:solidFill>
                <a:latin typeface="Times New Roman" panose="02020603050405020304" pitchFamily="18" charset="0"/>
                <a:ea typeface="Calibri" panose="020F0502020204030204" pitchFamily="34" charset="0"/>
              </a:rPr>
              <a:t>Multi-Shot </a:t>
            </a:r>
            <a:r>
              <a:rPr lang="en-US" sz="3200" dirty="0">
                <a:solidFill>
                  <a:srgbClr val="FF0000"/>
                </a:solidFill>
                <a:latin typeface="Times New Roman" panose="02020603050405020304" pitchFamily="18" charset="0"/>
                <a:ea typeface="Calibri" panose="020F0502020204030204" pitchFamily="34" charset="0"/>
              </a:rPr>
              <a:t>Needle Syringe</a:t>
            </a:r>
            <a:endParaRPr lang="ru-RU" sz="3200" dirty="0">
              <a:solidFill>
                <a:srgbClr val="FF0000"/>
              </a:solidFill>
              <a:latin typeface="Times New Roman" panose="02020603050405020304" pitchFamily="18" charset="0"/>
              <a:ea typeface="Calibri" panose="020F0502020204030204" pitchFamily="34" charset="0"/>
            </a:endParaRPr>
          </a:p>
          <a:p>
            <a:pPr>
              <a:lnSpc>
                <a:spcPct val="107000"/>
              </a:lnSpc>
              <a:spcAft>
                <a:spcPts val="800"/>
              </a:spcAft>
            </a:pPr>
            <a:r>
              <a:rPr lang="en-US" sz="2400" dirty="0">
                <a:latin typeface="Times New Roman" panose="02020603050405020304" pitchFamily="18" charset="0"/>
                <a:ea typeface="Calibri" panose="020F0502020204030204" pitchFamily="34" charset="0"/>
              </a:rPr>
              <a:t>These special syringes are designed to refill after each injection from a built-in reservoir to give several dosages using the same syringe. These types of needles are rarely used due to a risk of contamination.</a:t>
            </a:r>
            <a:endParaRPr lang="ru-RU" sz="2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27052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702039719"/>
              </p:ext>
            </p:extLst>
          </p:nvPr>
        </p:nvGraphicFramePr>
        <p:xfrm>
          <a:off x="1869661" y="160337"/>
          <a:ext cx="6766340" cy="6148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utoShape 2" descr="Pre-Fillable Syringe Systems - B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Pre-Fillable Syringe Systems - B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4" name="Picture 6" descr="Pre-Fillable Syringe Systems - B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5142688">
            <a:off x="62621" y="3459453"/>
            <a:ext cx="2912303" cy="2243221"/>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8"/>
          <a:stretch>
            <a:fillRect/>
          </a:stretch>
        </p:blipFill>
        <p:spPr>
          <a:xfrm rot="16200000">
            <a:off x="8548362" y="1716665"/>
            <a:ext cx="4014105" cy="2656608"/>
          </a:xfrm>
          <a:prstGeom prst="rect">
            <a:avLst/>
          </a:prstGeom>
          <a:ln>
            <a:noFill/>
          </a:ln>
          <a:effectLst>
            <a:softEdge rad="112500"/>
          </a:effectLst>
        </p:spPr>
      </p:pic>
    </p:spTree>
    <p:extLst>
      <p:ext uri="{BB962C8B-B14F-4D97-AF65-F5344CB8AC3E}">
        <p14:creationId xmlns:p14="http://schemas.microsoft.com/office/powerpoint/2010/main" val="903632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3115" y="457200"/>
            <a:ext cx="8642554" cy="4725524"/>
          </a:xfrm>
          <a:prstGeom prst="rect">
            <a:avLst/>
          </a:prstGeom>
        </p:spPr>
        <p:txBody>
          <a:bodyPr wrap="square">
            <a:spAutoFit/>
          </a:bodyPr>
          <a:lstStyle/>
          <a:p>
            <a:pPr>
              <a:lnSpc>
                <a:spcPct val="107000"/>
              </a:lnSpc>
              <a:spcAft>
                <a:spcPts val="800"/>
              </a:spcAft>
            </a:pPr>
            <a:endParaRPr lang="ru-RU" sz="3200" dirty="0" smtClean="0">
              <a:solidFill>
                <a:srgbClr val="FF0000"/>
              </a:solidFill>
              <a:latin typeface="Arial Black" panose="020B0A04020102020204" pitchFamily="34" charset="0"/>
              <a:ea typeface="Calibri" panose="020F0502020204030204" pitchFamily="34" charset="0"/>
            </a:endParaRPr>
          </a:p>
          <a:p>
            <a:pPr>
              <a:lnSpc>
                <a:spcPct val="107000"/>
              </a:lnSpc>
              <a:spcAft>
                <a:spcPts val="800"/>
              </a:spcAft>
            </a:pPr>
            <a:r>
              <a:rPr lang="en-US" sz="3200" dirty="0" smtClean="0">
                <a:solidFill>
                  <a:srgbClr val="FF0000"/>
                </a:solidFill>
                <a:latin typeface="Arial Black" panose="020B0A04020102020204" pitchFamily="34" charset="0"/>
                <a:ea typeface="Calibri" panose="020F0502020204030204" pitchFamily="34" charset="0"/>
              </a:rPr>
              <a:t>Venom </a:t>
            </a:r>
            <a:r>
              <a:rPr lang="en-US" sz="3200" dirty="0">
                <a:solidFill>
                  <a:srgbClr val="FF0000"/>
                </a:solidFill>
                <a:latin typeface="Arial Black" panose="020B0A04020102020204" pitchFamily="34" charset="0"/>
                <a:ea typeface="Calibri" panose="020F0502020204030204" pitchFamily="34" charset="0"/>
              </a:rPr>
              <a:t>Extraction </a:t>
            </a:r>
            <a:r>
              <a:rPr lang="en-US" sz="3200" dirty="0" smtClean="0">
                <a:solidFill>
                  <a:srgbClr val="FF0000"/>
                </a:solidFill>
                <a:latin typeface="Arial Black" panose="020B0A04020102020204" pitchFamily="34" charset="0"/>
                <a:ea typeface="Calibri" panose="020F0502020204030204" pitchFamily="34" charset="0"/>
              </a:rPr>
              <a:t>Syringe</a:t>
            </a:r>
            <a:endParaRPr lang="ru-RU" sz="3200" dirty="0" smtClean="0">
              <a:solidFill>
                <a:srgbClr val="FF0000"/>
              </a:solidFill>
              <a:latin typeface="Arial Black" panose="020B0A04020102020204" pitchFamily="34" charset="0"/>
              <a:ea typeface="Calibri" panose="020F0502020204030204" pitchFamily="34" charset="0"/>
            </a:endParaRPr>
          </a:p>
          <a:p>
            <a:pPr>
              <a:lnSpc>
                <a:spcPct val="107000"/>
              </a:lnSpc>
              <a:spcAft>
                <a:spcPts val="800"/>
              </a:spcAft>
            </a:pPr>
            <a:endParaRPr lang="ru-RU" sz="2400" dirty="0" smtClean="0">
              <a:solidFill>
                <a:srgbClr val="FFC000"/>
              </a:solidFill>
              <a:latin typeface="Arial Black" panose="020B0A04020102020204" pitchFamily="34" charset="0"/>
            </a:endParaRPr>
          </a:p>
          <a:p>
            <a:pPr>
              <a:lnSpc>
                <a:spcPct val="107000"/>
              </a:lnSpc>
              <a:spcAft>
                <a:spcPts val="800"/>
              </a:spcAft>
            </a:pPr>
            <a:endParaRPr lang="ru-RU" sz="2400" dirty="0" smtClean="0">
              <a:solidFill>
                <a:srgbClr val="FFC000"/>
              </a:solidFill>
              <a:latin typeface="Arial Black" panose="020B0A04020102020204" pitchFamily="34" charset="0"/>
            </a:endParaRPr>
          </a:p>
          <a:p>
            <a:pPr>
              <a:lnSpc>
                <a:spcPct val="107000"/>
              </a:lnSpc>
              <a:spcAft>
                <a:spcPts val="800"/>
              </a:spcAft>
            </a:pPr>
            <a:r>
              <a:rPr lang="en-US" sz="2400" dirty="0" smtClean="0">
                <a:solidFill>
                  <a:srgbClr val="FFC000"/>
                </a:solidFill>
                <a:latin typeface="Arial Black" panose="020B0A04020102020204" pitchFamily="34" charset="0"/>
              </a:rPr>
              <a:t>These </a:t>
            </a:r>
            <a:r>
              <a:rPr lang="en-US" sz="2400" dirty="0">
                <a:solidFill>
                  <a:srgbClr val="FFC000"/>
                </a:solidFill>
                <a:latin typeface="Arial Black" panose="020B0A04020102020204" pitchFamily="34" charset="0"/>
              </a:rPr>
              <a:t>syringes are specially designed to extract exudate (venom) from the wound without puncturing the wound. These syringes create a vacuum that sucks out the poison from the wound.</a:t>
            </a:r>
            <a:endParaRPr lang="ru-RU" sz="2400" dirty="0">
              <a:solidFill>
                <a:srgbClr val="FFC000"/>
              </a:solidFill>
              <a:latin typeface="Arial Black" panose="020B0A04020102020204" pitchFamily="34" charset="0"/>
            </a:endParaRPr>
          </a:p>
          <a:p>
            <a:pPr>
              <a:lnSpc>
                <a:spcPct val="107000"/>
              </a:lnSpc>
              <a:spcAft>
                <a:spcPts val="800"/>
              </a:spcAft>
            </a:pPr>
            <a:endParaRPr lang="ru-RU" dirty="0">
              <a:latin typeface="Times New Roman" panose="02020603050405020304" pitchFamily="18" charset="0"/>
              <a:ea typeface="Calibri" panose="020F0502020204030204" pitchFamily="34" charset="0"/>
            </a:endParaRPr>
          </a:p>
          <a:p>
            <a:pPr>
              <a:lnSpc>
                <a:spcPct val="107000"/>
              </a:lnSpc>
              <a:spcAft>
                <a:spcPts val="800"/>
              </a:spcAft>
            </a:pPr>
            <a:endParaRPr lang="ru-RU" dirty="0">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153540" y="2891141"/>
            <a:ext cx="2569995" cy="3042168"/>
          </a:xfrm>
          <a:prstGeom prst="rect">
            <a:avLst/>
          </a:prstGeom>
        </p:spPr>
      </p:pic>
    </p:spTree>
    <p:extLst>
      <p:ext uri="{BB962C8B-B14F-4D97-AF65-F5344CB8AC3E}">
        <p14:creationId xmlns:p14="http://schemas.microsoft.com/office/powerpoint/2010/main" val="1468746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4568" y="255639"/>
            <a:ext cx="9389805" cy="4150623"/>
          </a:xfrm>
          <a:prstGeom prst="rect">
            <a:avLst/>
          </a:prstGeom>
        </p:spPr>
        <p:txBody>
          <a:bodyPr wrap="square">
            <a:spAutoFit/>
          </a:bodyPr>
          <a:lstStyle/>
          <a:p>
            <a:pPr>
              <a:lnSpc>
                <a:spcPct val="107000"/>
              </a:lnSpc>
              <a:spcAft>
                <a:spcPts val="800"/>
              </a:spcAft>
            </a:pPr>
            <a:r>
              <a:rPr lang="ru-RU" sz="3600" dirty="0" smtClean="0">
                <a:solidFill>
                  <a:srgbClr val="FF0000"/>
                </a:solidFill>
                <a:latin typeface="Times New Roman" panose="02020603050405020304" pitchFamily="18" charset="0"/>
                <a:ea typeface="Calibri" panose="020F0502020204030204" pitchFamily="34" charset="0"/>
              </a:rPr>
              <a:t>                  </a:t>
            </a:r>
            <a:r>
              <a:rPr lang="en-US" sz="3600" dirty="0" smtClean="0">
                <a:solidFill>
                  <a:srgbClr val="FF0000"/>
                </a:solidFill>
                <a:latin typeface="Times New Roman" panose="02020603050405020304" pitchFamily="18" charset="0"/>
                <a:ea typeface="Calibri" panose="020F0502020204030204" pitchFamily="34" charset="0"/>
              </a:rPr>
              <a:t>Oral </a:t>
            </a:r>
            <a:r>
              <a:rPr lang="en-US" sz="3600" dirty="0">
                <a:solidFill>
                  <a:srgbClr val="FF0000"/>
                </a:solidFill>
                <a:latin typeface="Times New Roman" panose="02020603050405020304" pitchFamily="18" charset="0"/>
                <a:ea typeface="Calibri" panose="020F0502020204030204" pitchFamily="34" charset="0"/>
              </a:rPr>
              <a:t>Syringe</a:t>
            </a:r>
            <a:endParaRPr lang="ru-RU" sz="3600" dirty="0">
              <a:solidFill>
                <a:srgbClr val="FF0000"/>
              </a:solidFill>
              <a:latin typeface="Times New Roman" panose="02020603050405020304" pitchFamily="18" charset="0"/>
              <a:ea typeface="Calibri" panose="020F0502020204030204" pitchFamily="34" charset="0"/>
            </a:endParaRPr>
          </a:p>
          <a:p>
            <a:pPr>
              <a:lnSpc>
                <a:spcPct val="107000"/>
              </a:lnSpc>
              <a:spcAft>
                <a:spcPts val="800"/>
              </a:spcAft>
            </a:pPr>
            <a:r>
              <a:rPr lang="en-US" sz="3600" dirty="0">
                <a:latin typeface="Times New Roman" panose="02020603050405020304" pitchFamily="18" charset="0"/>
                <a:ea typeface="Calibri" panose="020F0502020204030204" pitchFamily="34" charset="0"/>
              </a:rPr>
              <a:t>These are syringes that are used as a measuring instrument for measuring the dosage of medicines accurately. They are often used with small children or animals to deliver drugs directly into the mouth.</a:t>
            </a:r>
            <a:endParaRPr lang="ru-RU" sz="3600" dirty="0">
              <a:latin typeface="Times New Roman" panose="02020603050405020304" pitchFamily="18" charset="0"/>
              <a:ea typeface="Calibri" panose="020F0502020204030204" pitchFamily="34" charset="0"/>
            </a:endParaRPr>
          </a:p>
          <a:p>
            <a:pPr>
              <a:lnSpc>
                <a:spcPct val="107000"/>
              </a:lnSpc>
              <a:spcAft>
                <a:spcPts val="800"/>
              </a:spcAft>
            </a:pPr>
            <a:r>
              <a:rPr lang="en-US" dirty="0">
                <a:latin typeface="Times New Roman" panose="02020603050405020304" pitchFamily="18" charset="0"/>
                <a:ea typeface="Calibri" panose="020F0502020204030204" pitchFamily="34" charset="0"/>
              </a:rPr>
              <a:t> </a:t>
            </a:r>
            <a:endParaRPr lang="ru-RU" dirty="0">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4601497" y="3472015"/>
            <a:ext cx="5692876" cy="2732139"/>
          </a:xfrm>
          <a:prstGeom prst="rect">
            <a:avLst/>
          </a:prstGeom>
        </p:spPr>
      </p:pic>
    </p:spTree>
    <p:extLst>
      <p:ext uri="{BB962C8B-B14F-4D97-AF65-F5344CB8AC3E}">
        <p14:creationId xmlns:p14="http://schemas.microsoft.com/office/powerpoint/2010/main" val="3336337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90684" y="98324"/>
            <a:ext cx="7541342" cy="3046988"/>
          </a:xfrm>
          <a:prstGeom prst="rect">
            <a:avLst/>
          </a:prstGeom>
        </p:spPr>
        <p:txBody>
          <a:bodyPr wrap="square">
            <a:spAutoFit/>
          </a:bodyPr>
          <a:lstStyle/>
          <a:p>
            <a:r>
              <a:rPr lang="en-US" sz="3200" dirty="0" smtClean="0">
                <a:solidFill>
                  <a:srgbClr val="FF0000"/>
                </a:solidFill>
              </a:rPr>
              <a:t>Dental </a:t>
            </a:r>
            <a:r>
              <a:rPr lang="en-US" sz="3200" dirty="0">
                <a:solidFill>
                  <a:srgbClr val="FF0000"/>
                </a:solidFill>
              </a:rPr>
              <a:t>Syringe</a:t>
            </a:r>
          </a:p>
          <a:p>
            <a:r>
              <a:rPr lang="en-US" sz="3200" dirty="0"/>
              <a:t>The dentist uses these syringes to administer the anesthetic solution. And it is also used to supply water, compressed air, or mist to the oral cavity for cleaning debris away from the area the dentist is working on.</a:t>
            </a:r>
          </a:p>
        </p:txBody>
      </p:sp>
      <p:pic>
        <p:nvPicPr>
          <p:cNvPr id="3" name="Рисунок 2"/>
          <p:cNvPicPr>
            <a:picLocks noChangeAspect="1"/>
          </p:cNvPicPr>
          <p:nvPr/>
        </p:nvPicPr>
        <p:blipFill>
          <a:blip r:embed="rId2"/>
          <a:stretch>
            <a:fillRect/>
          </a:stretch>
        </p:blipFill>
        <p:spPr>
          <a:xfrm>
            <a:off x="1278194" y="3145311"/>
            <a:ext cx="8912941" cy="3363643"/>
          </a:xfrm>
          <a:prstGeom prst="rect">
            <a:avLst/>
          </a:prstGeom>
        </p:spPr>
      </p:pic>
    </p:spTree>
    <p:extLst>
      <p:ext uri="{BB962C8B-B14F-4D97-AF65-F5344CB8AC3E}">
        <p14:creationId xmlns:p14="http://schemas.microsoft.com/office/powerpoint/2010/main" val="1910627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6995" y="1110270"/>
            <a:ext cx="10314709" cy="4524315"/>
          </a:xfrm>
          <a:prstGeom prst="rect">
            <a:avLst/>
          </a:prstGeom>
        </p:spPr>
        <p:txBody>
          <a:bodyPr wrap="square">
            <a:spAutoFit/>
          </a:bodyPr>
          <a:lstStyle/>
          <a:p>
            <a:r>
              <a:rPr lang="en-US" sz="2400" b="1" dirty="0">
                <a:solidFill>
                  <a:schemeClr val="accent1">
                    <a:lumMod val="50000"/>
                  </a:schemeClr>
                </a:solidFill>
                <a:latin typeface="Arial" panose="020B0604020202020204" pitchFamily="34" charset="0"/>
              </a:rPr>
              <a:t>Types of injection needles:</a:t>
            </a:r>
          </a:p>
          <a:p>
            <a:r>
              <a:rPr lang="en-US" sz="2400" dirty="0">
                <a:solidFill>
                  <a:srgbClr val="333333"/>
                </a:solidFill>
                <a:latin typeface="Arial" panose="020B0604020202020204" pitchFamily="34" charset="0"/>
              </a:rPr>
              <a:t>Needles are mainly differentiate on the basis of length and diameter</a:t>
            </a:r>
            <a:r>
              <a:rPr lang="en-US" sz="2400" dirty="0" smtClean="0">
                <a:solidFill>
                  <a:srgbClr val="333333"/>
                </a:solidFill>
                <a:latin typeface="Arial" panose="020B0604020202020204" pitchFamily="34" charset="0"/>
              </a:rPr>
              <a:t>.</a:t>
            </a:r>
            <a:r>
              <a:rPr lang="en-US" sz="2400" dirty="0">
                <a:solidFill>
                  <a:srgbClr val="333333"/>
                </a:solidFill>
                <a:latin typeface="Arial" panose="020B0604020202020204" pitchFamily="34" charset="0"/>
              </a:rPr>
              <a:t/>
            </a:r>
            <a:br>
              <a:rPr lang="en-US" sz="2400" dirty="0">
                <a:solidFill>
                  <a:srgbClr val="333333"/>
                </a:solidFill>
                <a:latin typeface="Arial" panose="020B0604020202020204" pitchFamily="34" charset="0"/>
              </a:rPr>
            </a:br>
            <a:r>
              <a:rPr lang="en-US" sz="2400" b="1" dirty="0">
                <a:solidFill>
                  <a:srgbClr val="333333"/>
                </a:solidFill>
                <a:latin typeface="Arial" panose="020B0604020202020204" pitchFamily="34" charset="0"/>
              </a:rPr>
              <a:t>Length range:</a:t>
            </a:r>
            <a:r>
              <a:rPr lang="en-US" sz="2400" dirty="0">
                <a:solidFill>
                  <a:srgbClr val="333333"/>
                </a:solidFill>
                <a:latin typeface="Arial" panose="020B0604020202020204" pitchFamily="34" charset="0"/>
              </a:rPr>
              <a:t> ½ inch-3 inches</a:t>
            </a:r>
            <a:r>
              <a:rPr lang="en-US" sz="2400" dirty="0" smtClean="0">
                <a:solidFill>
                  <a:srgbClr val="333333"/>
                </a:solidFill>
                <a:latin typeface="Arial" panose="020B0604020202020204" pitchFamily="34" charset="0"/>
              </a:rPr>
              <a:t>.</a:t>
            </a:r>
          </a:p>
          <a:p>
            <a:endParaRPr lang="en-US" sz="2400" dirty="0">
              <a:solidFill>
                <a:srgbClr val="333333"/>
              </a:solidFill>
              <a:latin typeface="Arial" panose="020B0604020202020204" pitchFamily="34" charset="0"/>
            </a:endParaRPr>
          </a:p>
          <a:p>
            <a:r>
              <a:rPr lang="en-US" sz="2400" dirty="0">
                <a:solidFill>
                  <a:srgbClr val="333333"/>
                </a:solidFill>
                <a:latin typeface="Arial" panose="020B0604020202020204" pitchFamily="34" charset="0"/>
              </a:rPr>
              <a:t>Needle Length – The length of a needle usually parallels the intended depth of injection. Longer needles are used to insert areas deeper into the body (Such as with intramuscular injections) while shorter needles can be used for injections closer to the surface.</a:t>
            </a:r>
          </a:p>
          <a:p>
            <a:endParaRPr lang="en-US" sz="2400" dirty="0">
              <a:solidFill>
                <a:srgbClr val="333333"/>
              </a:solidFill>
              <a:latin typeface="Arial" panose="020B0604020202020204" pitchFamily="34" charset="0"/>
            </a:endParaRPr>
          </a:p>
          <a:p>
            <a:r>
              <a:rPr lang="en-US" sz="2400" dirty="0">
                <a:solidFill>
                  <a:srgbClr val="333333"/>
                </a:solidFill>
                <a:latin typeface="Arial" panose="020B0604020202020204" pitchFamily="34" charset="0"/>
              </a:rPr>
              <a:t/>
            </a:r>
            <a:br>
              <a:rPr lang="en-US" sz="2400" dirty="0">
                <a:solidFill>
                  <a:srgbClr val="333333"/>
                </a:solidFill>
                <a:latin typeface="Arial" panose="020B0604020202020204" pitchFamily="34" charset="0"/>
              </a:rPr>
            </a:br>
            <a:r>
              <a:rPr lang="en-US" sz="2400" b="1" dirty="0">
                <a:solidFill>
                  <a:srgbClr val="333333"/>
                </a:solidFill>
                <a:latin typeface="Arial" panose="020B0604020202020204" pitchFamily="34" charset="0"/>
              </a:rPr>
              <a:t>Diameter range</a:t>
            </a:r>
            <a:r>
              <a:rPr lang="en-US" sz="2400" dirty="0">
                <a:solidFill>
                  <a:srgbClr val="333333"/>
                </a:solidFill>
                <a:latin typeface="Arial" panose="020B0604020202020204" pitchFamily="34" charset="0"/>
              </a:rPr>
              <a:t>: 7 gauge-33 gauge.</a:t>
            </a:r>
            <a:br>
              <a:rPr lang="en-US" sz="2400" dirty="0">
                <a:solidFill>
                  <a:srgbClr val="333333"/>
                </a:solidFill>
                <a:latin typeface="Arial" panose="020B0604020202020204" pitchFamily="34" charset="0"/>
              </a:rPr>
            </a:br>
            <a:r>
              <a:rPr lang="en-US" sz="2400" dirty="0">
                <a:solidFill>
                  <a:srgbClr val="333333"/>
                </a:solidFill>
                <a:latin typeface="Arial" panose="020B0604020202020204" pitchFamily="34" charset="0"/>
              </a:rPr>
              <a:t>As the needle gauge gets bigger, the needle’s diameter gets smaller.</a:t>
            </a:r>
            <a:endParaRPr lang="en-US" sz="2400"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4096147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4736" y="631487"/>
            <a:ext cx="8968509" cy="3970318"/>
          </a:xfrm>
          <a:prstGeom prst="rect">
            <a:avLst/>
          </a:prstGeom>
        </p:spPr>
        <p:txBody>
          <a:bodyPr wrap="square">
            <a:spAutoFit/>
          </a:bodyPr>
          <a:lstStyle/>
          <a:p>
            <a:r>
              <a:rPr lang="en-US" sz="2800" b="1" dirty="0">
                <a:solidFill>
                  <a:schemeClr val="accent1"/>
                </a:solidFill>
                <a:latin typeface="Arial" panose="020B0604020202020204" pitchFamily="34" charset="0"/>
              </a:rPr>
              <a:t>Gauge selection is based on:</a:t>
            </a:r>
            <a:r>
              <a:rPr lang="en-US" sz="2800" dirty="0">
                <a:solidFill>
                  <a:schemeClr val="accent1"/>
                </a:solidFill>
              </a:rPr>
              <a:t/>
            </a:r>
            <a:br>
              <a:rPr lang="en-US" sz="2800" dirty="0">
                <a:solidFill>
                  <a:schemeClr val="accent1"/>
                </a:solidFill>
              </a:rPr>
            </a:br>
            <a:r>
              <a:rPr lang="en-US" sz="2800" dirty="0">
                <a:solidFill>
                  <a:srgbClr val="333333"/>
                </a:solidFill>
                <a:latin typeface="Arial" panose="020B0604020202020204" pitchFamily="34" charset="0"/>
              </a:rPr>
              <a:t>1) Concentration of medication given.</a:t>
            </a:r>
            <a:r>
              <a:rPr lang="en-US" sz="2800" dirty="0"/>
              <a:t/>
            </a:r>
            <a:br>
              <a:rPr lang="en-US" sz="2800" dirty="0"/>
            </a:br>
            <a:r>
              <a:rPr lang="en-US" sz="2800" dirty="0">
                <a:solidFill>
                  <a:srgbClr val="333333"/>
                </a:solidFill>
                <a:latin typeface="Arial" panose="020B0604020202020204" pitchFamily="34" charset="0"/>
              </a:rPr>
              <a:t>2) Body size and age of an individual.</a:t>
            </a:r>
            <a:r>
              <a:rPr lang="en-US" sz="2800" dirty="0"/>
              <a:t/>
            </a:r>
            <a:br>
              <a:rPr lang="en-US" sz="2800" dirty="0"/>
            </a:br>
            <a:r>
              <a:rPr lang="en-US" sz="2800" dirty="0">
                <a:solidFill>
                  <a:srgbClr val="333333"/>
                </a:solidFill>
                <a:latin typeface="Arial" panose="020B0604020202020204" pitchFamily="34" charset="0"/>
              </a:rPr>
              <a:t>3) Mobility status of the patient.</a:t>
            </a:r>
            <a:r>
              <a:rPr lang="en-US" sz="2800" dirty="0"/>
              <a:t/>
            </a:r>
            <a:br>
              <a:rPr lang="en-US" sz="2800" dirty="0"/>
            </a:br>
            <a:r>
              <a:rPr lang="en-US" sz="2800" dirty="0">
                <a:solidFill>
                  <a:srgbClr val="333333"/>
                </a:solidFill>
                <a:latin typeface="Arial" panose="020B0604020202020204" pitchFamily="34" charset="0"/>
              </a:rPr>
              <a:t>4) Required absorption rate for medication</a:t>
            </a:r>
            <a:r>
              <a:rPr lang="en-US" sz="2800" dirty="0" smtClean="0">
                <a:solidFill>
                  <a:srgbClr val="333333"/>
                </a:solidFill>
                <a:latin typeface="Arial" panose="020B0604020202020204" pitchFamily="34" charset="0"/>
              </a:rPr>
              <a:t>.</a:t>
            </a:r>
            <a:endParaRPr lang="ru-RU" sz="2800" dirty="0" smtClean="0">
              <a:solidFill>
                <a:srgbClr val="333333"/>
              </a:solidFill>
              <a:latin typeface="Arial" panose="020B0604020202020204" pitchFamily="34" charset="0"/>
            </a:endParaRPr>
          </a:p>
          <a:p>
            <a:endParaRPr lang="ru-RU" sz="2800" dirty="0">
              <a:solidFill>
                <a:srgbClr val="333333"/>
              </a:solidFill>
              <a:latin typeface="Arial" panose="020B0604020202020204" pitchFamily="34" charset="0"/>
            </a:endParaRPr>
          </a:p>
          <a:p>
            <a:endParaRPr lang="ru-RU" sz="2800" dirty="0" smtClean="0">
              <a:solidFill>
                <a:srgbClr val="333333"/>
              </a:solidFill>
              <a:latin typeface="Arial" panose="020B0604020202020204" pitchFamily="34" charset="0"/>
            </a:endParaRPr>
          </a:p>
          <a:p>
            <a:r>
              <a:rPr lang="en-US" sz="2800" i="1" dirty="0" smtClean="0">
                <a:solidFill>
                  <a:schemeClr val="accent1"/>
                </a:solidFill>
                <a:latin typeface="Arial" panose="020B0604020202020204" pitchFamily="34" charset="0"/>
              </a:rPr>
              <a:t>Long </a:t>
            </a:r>
            <a:r>
              <a:rPr lang="en-US" sz="2800" i="1" dirty="0">
                <a:solidFill>
                  <a:schemeClr val="accent1"/>
                </a:solidFill>
                <a:latin typeface="Arial" panose="020B0604020202020204" pitchFamily="34" charset="0"/>
              </a:rPr>
              <a:t>needles are use for intramuscular medications and shorter needles for subcutaneous medications</a:t>
            </a:r>
            <a:r>
              <a:rPr lang="en-US" sz="2800" i="1" dirty="0">
                <a:solidFill>
                  <a:srgbClr val="333333"/>
                </a:solidFill>
                <a:latin typeface="Arial" panose="020B0604020202020204" pitchFamily="34" charset="0"/>
              </a:rPr>
              <a:t>.</a:t>
            </a:r>
            <a:endParaRPr lang="ru-RU" sz="2800" i="1" dirty="0"/>
          </a:p>
        </p:txBody>
      </p:sp>
    </p:spTree>
    <p:extLst>
      <p:ext uri="{BB962C8B-B14F-4D97-AF65-F5344CB8AC3E}">
        <p14:creationId xmlns:p14="http://schemas.microsoft.com/office/powerpoint/2010/main" val="301845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1708" y="138546"/>
            <a:ext cx="7001165" cy="5078313"/>
          </a:xfrm>
          <a:prstGeom prst="rect">
            <a:avLst/>
          </a:prstGeom>
        </p:spPr>
        <p:txBody>
          <a:bodyPr wrap="square">
            <a:spAutoFit/>
          </a:bodyPr>
          <a:lstStyle/>
          <a:p>
            <a:endParaRPr lang="ru-RU" b="1" dirty="0" smtClean="0">
              <a:solidFill>
                <a:srgbClr val="000000"/>
              </a:solidFill>
              <a:latin typeface="Arial" panose="020B0604020202020204" pitchFamily="34" charset="0"/>
            </a:endParaRPr>
          </a:p>
          <a:p>
            <a:endParaRPr lang="ru-RU" b="1" dirty="0">
              <a:solidFill>
                <a:srgbClr val="000000"/>
              </a:solidFill>
              <a:latin typeface="Arial" panose="020B0604020202020204" pitchFamily="34" charset="0"/>
            </a:endParaRPr>
          </a:p>
          <a:p>
            <a:endParaRPr lang="ru-RU" b="1" dirty="0" smtClean="0">
              <a:solidFill>
                <a:srgbClr val="000000"/>
              </a:solidFill>
              <a:latin typeface="Arial" panose="020B0604020202020204" pitchFamily="34" charset="0"/>
            </a:endParaRPr>
          </a:p>
          <a:p>
            <a:endParaRPr lang="ru-RU" b="1" dirty="0">
              <a:solidFill>
                <a:srgbClr val="000000"/>
              </a:solidFill>
              <a:latin typeface="Arial" panose="020B0604020202020204" pitchFamily="34" charset="0"/>
            </a:endParaRPr>
          </a:p>
          <a:p>
            <a:endParaRPr lang="ru-RU" b="1" dirty="0" smtClean="0">
              <a:solidFill>
                <a:srgbClr val="000000"/>
              </a:solidFill>
              <a:latin typeface="Arial" panose="020B0604020202020204" pitchFamily="34" charset="0"/>
            </a:endParaRPr>
          </a:p>
          <a:p>
            <a:r>
              <a:rPr lang="en-US" b="1" dirty="0" smtClean="0">
                <a:solidFill>
                  <a:srgbClr val="000000"/>
                </a:solidFill>
                <a:latin typeface="Arial" panose="020B0604020202020204" pitchFamily="34" charset="0"/>
              </a:rPr>
              <a:t>1</a:t>
            </a:r>
            <a:r>
              <a:rPr lang="en-US" b="1" dirty="0">
                <a:solidFill>
                  <a:srgbClr val="000000"/>
                </a:solidFill>
                <a:latin typeface="Arial" panose="020B0604020202020204" pitchFamily="34" charset="0"/>
              </a:rPr>
              <a:t>. Intravenous needle:</a:t>
            </a:r>
          </a:p>
          <a:p>
            <a:r>
              <a:rPr lang="en-US" dirty="0">
                <a:solidFill>
                  <a:srgbClr val="333333"/>
                </a:solidFill>
                <a:latin typeface="Arial" panose="020B0604020202020204" pitchFamily="34" charset="0"/>
              </a:rPr>
              <a:t>Inserted into the vein of a person</a:t>
            </a:r>
            <a:r>
              <a:rPr lang="en-US" dirty="0" smtClean="0">
                <a:solidFill>
                  <a:srgbClr val="333333"/>
                </a:solidFill>
                <a:latin typeface="Arial" panose="020B0604020202020204" pitchFamily="34" charset="0"/>
              </a:rPr>
              <a:t>.</a:t>
            </a:r>
            <a:endParaRPr lang="ru-RU" dirty="0" smtClean="0">
              <a:solidFill>
                <a:srgbClr val="333333"/>
              </a:solidFill>
              <a:latin typeface="Arial" panose="020B0604020202020204" pitchFamily="34" charset="0"/>
            </a:endParaRPr>
          </a:p>
          <a:p>
            <a:endParaRPr lang="en-US" dirty="0">
              <a:solidFill>
                <a:srgbClr val="333333"/>
              </a:solidFill>
              <a:latin typeface="Arial" panose="020B0604020202020204" pitchFamily="34" charset="0"/>
            </a:endParaRPr>
          </a:p>
          <a:p>
            <a:endParaRPr lang="ru-RU" b="1" dirty="0" smtClean="0">
              <a:solidFill>
                <a:srgbClr val="000000"/>
              </a:solidFill>
              <a:latin typeface="Arial" panose="020B0604020202020204" pitchFamily="34" charset="0"/>
            </a:endParaRPr>
          </a:p>
          <a:p>
            <a:r>
              <a:rPr lang="en-US" b="1" dirty="0" smtClean="0">
                <a:solidFill>
                  <a:srgbClr val="000000"/>
                </a:solidFill>
                <a:latin typeface="Arial" panose="020B0604020202020204" pitchFamily="34" charset="0"/>
              </a:rPr>
              <a:t>2</a:t>
            </a:r>
            <a:r>
              <a:rPr lang="en-US" b="1" dirty="0">
                <a:solidFill>
                  <a:srgbClr val="000000"/>
                </a:solidFill>
                <a:latin typeface="Arial" panose="020B0604020202020204" pitchFamily="34" charset="0"/>
              </a:rPr>
              <a:t>. Safety needles:</a:t>
            </a:r>
          </a:p>
          <a:p>
            <a:r>
              <a:rPr lang="en-US" dirty="0">
                <a:solidFill>
                  <a:srgbClr val="333333"/>
                </a:solidFill>
                <a:latin typeface="Arial" panose="020B0604020202020204" pitchFamily="34" charset="0"/>
              </a:rPr>
              <a:t>These are use nowadays in almost all medical setting, to reduce the risk of the patient getting stuck with an infect needle</a:t>
            </a:r>
            <a:r>
              <a:rPr lang="en-US" dirty="0" smtClean="0">
                <a:solidFill>
                  <a:srgbClr val="333333"/>
                </a:solidFill>
                <a:latin typeface="Arial" panose="020B0604020202020204" pitchFamily="34" charset="0"/>
              </a:rPr>
              <a:t>.</a:t>
            </a:r>
            <a:endParaRPr lang="ru-RU" dirty="0" smtClean="0">
              <a:solidFill>
                <a:srgbClr val="333333"/>
              </a:solidFill>
              <a:latin typeface="Arial" panose="020B0604020202020204" pitchFamily="34" charset="0"/>
            </a:endParaRPr>
          </a:p>
          <a:p>
            <a:endParaRPr lang="en-US" dirty="0">
              <a:solidFill>
                <a:srgbClr val="333333"/>
              </a:solidFill>
              <a:latin typeface="Arial" panose="020B0604020202020204" pitchFamily="34" charset="0"/>
            </a:endParaRPr>
          </a:p>
          <a:p>
            <a:endParaRPr lang="ru-RU" b="1" dirty="0" smtClean="0">
              <a:solidFill>
                <a:srgbClr val="000000"/>
              </a:solidFill>
              <a:latin typeface="Arial" panose="020B0604020202020204" pitchFamily="34" charset="0"/>
            </a:endParaRPr>
          </a:p>
          <a:p>
            <a:r>
              <a:rPr lang="en-US" b="1" dirty="0" smtClean="0">
                <a:solidFill>
                  <a:srgbClr val="000000"/>
                </a:solidFill>
                <a:latin typeface="Arial" panose="020B0604020202020204" pitchFamily="34" charset="0"/>
              </a:rPr>
              <a:t>3</a:t>
            </a:r>
            <a:r>
              <a:rPr lang="en-US" b="1" dirty="0">
                <a:solidFill>
                  <a:srgbClr val="000000"/>
                </a:solidFill>
                <a:latin typeface="Arial" panose="020B0604020202020204" pitchFamily="34" charset="0"/>
              </a:rPr>
              <a:t>. Winged needle:</a:t>
            </a:r>
          </a:p>
          <a:p>
            <a:r>
              <a:rPr lang="en-US" dirty="0">
                <a:solidFill>
                  <a:srgbClr val="333333"/>
                </a:solidFill>
                <a:latin typeface="Arial" panose="020B0604020202020204" pitchFamily="34" charset="0"/>
              </a:rPr>
              <a:t>It is also name as a butterfly needle, hold by its wings and attach to a slender, flexible catheter line. Various needles commonly utilized with injections gauges in relation to their colors.</a:t>
            </a:r>
            <a:endParaRPr lang="en-US" b="0" i="0" dirty="0">
              <a:solidFill>
                <a:srgbClr val="333333"/>
              </a:solidFill>
              <a:effectLst/>
              <a:latin typeface="Arial" panose="020B0604020202020204" pitchFamily="34" charset="0"/>
            </a:endParaRPr>
          </a:p>
        </p:txBody>
      </p:sp>
      <p:pic>
        <p:nvPicPr>
          <p:cNvPr id="1026" name="Picture 2" descr="SYRINGES AND NEEDL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720" y="1145309"/>
            <a:ext cx="3566679" cy="5015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369304"/>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TM04033925[[fn=Капля]]</Template>
  <TotalTime>246</TotalTime>
  <Words>1224</Words>
  <Application>Microsoft Office PowerPoint</Application>
  <PresentationFormat>Широкоэкранный</PresentationFormat>
  <Paragraphs>117</Paragraphs>
  <Slides>24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24</vt:i4>
      </vt:variant>
    </vt:vector>
  </HeadingPairs>
  <TitlesOfParts>
    <vt:vector size="32" baseType="lpstr">
      <vt:lpstr>Arial</vt:lpstr>
      <vt:lpstr>Arial Black</vt:lpstr>
      <vt:lpstr>Calibri</vt:lpstr>
      <vt:lpstr>Quattrocento Sans</vt:lpstr>
      <vt:lpstr>Times New Roman</vt:lpstr>
      <vt:lpstr>Tw Cen MT</vt:lpstr>
      <vt:lpstr>Wingdings</vt:lpstr>
      <vt:lpstr>Капля</vt:lpstr>
      <vt:lpstr>COMMODITY ANALYSIS OF INSTRUMENTS AND DEVICES FOR PUNCTURES, INJECTIONS, TRANSFUSIONS AND SUCTION.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INSPECTION ANALYSIS OF INSTRUMENTS AND DEVICES FOR PUNCTURES, INJECTIONS, TRANSFUSIONS AND SUCTIONING</dc:title>
  <dc:creator>RePack by Diakov</dc:creator>
  <cp:lastModifiedBy>RePack by Diakov</cp:lastModifiedBy>
  <cp:revision>42</cp:revision>
  <dcterms:created xsi:type="dcterms:W3CDTF">2021-11-24T21:20:02Z</dcterms:created>
  <dcterms:modified xsi:type="dcterms:W3CDTF">2023-12-11T17:39:38Z</dcterms:modified>
</cp:coreProperties>
</file>