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4"/>
  </p:handoutMasterIdLst>
  <p:sldIdLst>
    <p:sldId id="256" r:id="rId2"/>
    <p:sldId id="257" r:id="rId3"/>
    <p:sldId id="258" r:id="rId4"/>
    <p:sldId id="264" r:id="rId5"/>
    <p:sldId id="265" r:id="rId6"/>
    <p:sldId id="266" r:id="rId7"/>
    <p:sldId id="267" r:id="rId8"/>
    <p:sldId id="268" r:id="rId9"/>
    <p:sldId id="269" r:id="rId10"/>
    <p:sldId id="270" r:id="rId11"/>
    <p:sldId id="271" r:id="rId12"/>
    <p:sldId id="261" r:id="rId13"/>
    <p:sldId id="272" r:id="rId14"/>
    <p:sldId id="273" r:id="rId15"/>
    <p:sldId id="274" r:id="rId16"/>
    <p:sldId id="277" r:id="rId17"/>
    <p:sldId id="275" r:id="rId18"/>
    <p:sldId id="276" r:id="rId19"/>
    <p:sldId id="259" r:id="rId20"/>
    <p:sldId id="260" r:id="rId21"/>
    <p:sldId id="262" r:id="rId22"/>
    <p:sldId id="263" r:id="rId23"/>
  </p:sldIdLst>
  <p:sldSz cx="21674138"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79" autoAdjust="0"/>
  </p:normalViewPr>
  <p:slideViewPr>
    <p:cSldViewPr snapToGrid="0" showGuides="1">
      <p:cViewPr varScale="1">
        <p:scale>
          <a:sx n="39" d="100"/>
          <a:sy n="39" d="100"/>
        </p:scale>
        <p:origin x="548" y="480"/>
      </p:cViewPr>
      <p:guideLst/>
    </p:cSldViewPr>
  </p:slideViewPr>
  <p:notesTextViewPr>
    <p:cViewPr>
      <p:scale>
        <a:sx n="1" d="1"/>
        <a:sy n="1" d="1"/>
      </p:scale>
      <p:origin x="0" y="0"/>
    </p:cViewPr>
  </p:notesTextViewPr>
  <p:notesViewPr>
    <p:cSldViewPr snapToGrid="0" showGuides="1">
      <p:cViewPr varScale="1">
        <p:scale>
          <a:sx n="52" d="100"/>
          <a:sy n="52" d="100"/>
        </p:scale>
        <p:origin x="172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E2229C-114F-45DF-978A-A460869FAA32}" type="datetimeFigureOut">
              <a:rPr lang="uk-UA" smtClean="0"/>
              <a:t>12.09.2023</a:t>
            </a:fld>
            <a:endParaRPr lang="uk-UA"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2CFBA6-1157-422D-8718-C81B79A51451}" type="slidenum">
              <a:rPr lang="uk-UA" smtClean="0"/>
              <a:t>‹#›</a:t>
            </a:fld>
            <a:endParaRPr lang="uk-UA" dirty="0"/>
          </a:p>
        </p:txBody>
      </p:sp>
    </p:spTree>
    <p:extLst>
      <p:ext uri="{BB962C8B-B14F-4D97-AF65-F5344CB8AC3E}">
        <p14:creationId xmlns:p14="http://schemas.microsoft.com/office/powerpoint/2010/main" val="34174739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ru-RU" smtClean="0"/>
              <a:t>Образец заголовка</a:t>
            </a:r>
            <a:endParaRPr lang="en-US" dirty="0"/>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64" indent="0" algn="ctr">
              <a:buNone/>
              <a:defRPr sz="3555"/>
            </a:lvl2pPr>
            <a:lvl3pPr marL="1625529" indent="0" algn="ctr">
              <a:buNone/>
              <a:defRPr sz="3200"/>
            </a:lvl3pPr>
            <a:lvl4pPr marL="2438293" indent="0" algn="ctr">
              <a:buNone/>
              <a:defRPr sz="2844"/>
            </a:lvl4pPr>
            <a:lvl5pPr marL="3251058" indent="0" algn="ctr">
              <a:buNone/>
              <a:defRPr sz="2844"/>
            </a:lvl5pPr>
            <a:lvl6pPr marL="4063822" indent="0" algn="ctr">
              <a:buNone/>
              <a:defRPr sz="2844"/>
            </a:lvl6pPr>
            <a:lvl7pPr marL="4876587" indent="0" algn="ctr">
              <a:buNone/>
              <a:defRPr sz="2844"/>
            </a:lvl7pPr>
            <a:lvl8pPr marL="5689351" indent="0" algn="ctr">
              <a:buNone/>
              <a:defRPr sz="2844"/>
            </a:lvl8pPr>
            <a:lvl9pPr marL="6502116" indent="0" algn="ctr">
              <a:buNone/>
              <a:defRPr sz="2844"/>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31513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414494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78808" y="3039535"/>
            <a:ext cx="18693944" cy="5071532"/>
          </a:xfrm>
        </p:spPr>
        <p:txBody>
          <a:bodyPr anchor="b"/>
          <a:lstStyle>
            <a:lvl1pPr>
              <a:defRPr sz="10666"/>
            </a:lvl1pPr>
          </a:lstStyle>
          <a:p>
            <a:r>
              <a:rPr lang="ru-RU" smtClean="0"/>
              <a:t>Образец заголовка</a:t>
            </a:r>
            <a:endParaRPr lang="en-US" dirty="0"/>
          </a:p>
        </p:txBody>
      </p:sp>
      <p:sp>
        <p:nvSpPr>
          <p:cNvPr id="3" name="Text Placeholder 2"/>
          <p:cNvSpPr>
            <a:spLocks noGrp="1"/>
          </p:cNvSpPr>
          <p:nvPr>
            <p:ph type="body" idx="1"/>
          </p:nvPr>
        </p:nvSpPr>
        <p:spPr>
          <a:xfrm>
            <a:off x="1478808" y="8159046"/>
            <a:ext cx="18693944" cy="2666999"/>
          </a:xfrm>
        </p:spPr>
        <p:txBody>
          <a:bodyPr/>
          <a:lstStyle>
            <a:lvl1pPr marL="0" indent="0">
              <a:buNone/>
              <a:defRPr sz="4266">
                <a:solidFill>
                  <a:schemeClr val="tx1">
                    <a:tint val="75000"/>
                  </a:schemeClr>
                </a:solidFill>
              </a:defRPr>
            </a:lvl1pPr>
            <a:lvl2pPr marL="812764" indent="0">
              <a:buNone/>
              <a:defRPr sz="3555">
                <a:solidFill>
                  <a:schemeClr val="tx1">
                    <a:tint val="75000"/>
                  </a:schemeClr>
                </a:solidFill>
              </a:defRPr>
            </a:lvl2pPr>
            <a:lvl3pPr marL="1625529" indent="0">
              <a:buNone/>
              <a:defRPr sz="3200">
                <a:solidFill>
                  <a:schemeClr val="tx1">
                    <a:tint val="75000"/>
                  </a:schemeClr>
                </a:solidFill>
              </a:defRPr>
            </a:lvl3pPr>
            <a:lvl4pPr marL="2438293" indent="0">
              <a:buNone/>
              <a:defRPr sz="2844">
                <a:solidFill>
                  <a:schemeClr val="tx1">
                    <a:tint val="75000"/>
                  </a:schemeClr>
                </a:solidFill>
              </a:defRPr>
            </a:lvl4pPr>
            <a:lvl5pPr marL="3251058" indent="0">
              <a:buNone/>
              <a:defRPr sz="2844">
                <a:solidFill>
                  <a:schemeClr val="tx1">
                    <a:tint val="75000"/>
                  </a:schemeClr>
                </a:solidFill>
              </a:defRPr>
            </a:lvl5pPr>
            <a:lvl6pPr marL="4063822" indent="0">
              <a:buNone/>
              <a:defRPr sz="2844">
                <a:solidFill>
                  <a:schemeClr val="tx1">
                    <a:tint val="75000"/>
                  </a:schemeClr>
                </a:solidFill>
              </a:defRPr>
            </a:lvl6pPr>
            <a:lvl7pPr marL="4876587" indent="0">
              <a:buNone/>
              <a:defRPr sz="2844">
                <a:solidFill>
                  <a:schemeClr val="tx1">
                    <a:tint val="75000"/>
                  </a:schemeClr>
                </a:solidFill>
              </a:defRPr>
            </a:lvl7pPr>
            <a:lvl8pPr marL="5689351" indent="0">
              <a:buNone/>
              <a:defRPr sz="2844">
                <a:solidFill>
                  <a:schemeClr val="tx1">
                    <a:tint val="75000"/>
                  </a:schemeClr>
                </a:solidFill>
              </a:defRPr>
            </a:lvl8pPr>
            <a:lvl9pPr marL="6502116" indent="0">
              <a:buNone/>
              <a:defRPr sz="2844">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427036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90097" y="3245556"/>
            <a:ext cx="9211509" cy="77357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10972532" y="3245556"/>
            <a:ext cx="9211509" cy="77357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4221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92920" y="649112"/>
            <a:ext cx="18693944" cy="2356556"/>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492921" y="2988734"/>
            <a:ext cx="9169175"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ru-RU" smtClean="0"/>
              <a:t>Образец текста</a:t>
            </a:r>
          </a:p>
        </p:txBody>
      </p:sp>
      <p:sp>
        <p:nvSpPr>
          <p:cNvPr id="4" name="Content Placeholder 3"/>
          <p:cNvSpPr>
            <a:spLocks noGrp="1"/>
          </p:cNvSpPr>
          <p:nvPr>
            <p:ph sz="half" idx="2"/>
          </p:nvPr>
        </p:nvSpPr>
        <p:spPr>
          <a:xfrm>
            <a:off x="1492921" y="4453467"/>
            <a:ext cx="9169175" cy="65503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10972532" y="2988734"/>
            <a:ext cx="9214332"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ru-RU" smtClean="0"/>
              <a:t>Образец текста</a:t>
            </a:r>
          </a:p>
        </p:txBody>
      </p:sp>
      <p:sp>
        <p:nvSpPr>
          <p:cNvPr id="6" name="Content Placeholder 5"/>
          <p:cNvSpPr>
            <a:spLocks noGrp="1"/>
          </p:cNvSpPr>
          <p:nvPr>
            <p:ph sz="quarter" idx="4"/>
          </p:nvPr>
        </p:nvSpPr>
        <p:spPr>
          <a:xfrm>
            <a:off x="10972532" y="4453467"/>
            <a:ext cx="9214332" cy="65503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751570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17626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60534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ru-RU" smtClean="0"/>
              <a:t>Образец заголовка</a:t>
            </a:r>
            <a:endParaRPr lang="en-US" dirty="0"/>
          </a:p>
        </p:txBody>
      </p:sp>
      <p:sp>
        <p:nvSpPr>
          <p:cNvPr id="3" name="Content Placeholder 2"/>
          <p:cNvSpPr>
            <a:spLocks noGrp="1"/>
          </p:cNvSpPr>
          <p:nvPr>
            <p:ph idx="1"/>
          </p:nvPr>
        </p:nvSpPr>
        <p:spPr>
          <a:xfrm>
            <a:off x="9214332" y="1755423"/>
            <a:ext cx="10972532" cy="8664222"/>
          </a:xfrm>
        </p:spPr>
        <p:txBody>
          <a:bodyPr/>
          <a:lstStyle>
            <a:lvl1pPr>
              <a:defRPr sz="5689"/>
            </a:lvl1pPr>
            <a:lvl2pPr>
              <a:defRPr sz="4978"/>
            </a:lvl2pPr>
            <a:lvl3pPr>
              <a:defRPr sz="4266"/>
            </a:lvl3pPr>
            <a:lvl4pPr>
              <a:defRPr sz="3555"/>
            </a:lvl4pPr>
            <a:lvl5pPr>
              <a:defRPr sz="3555"/>
            </a:lvl5pPr>
            <a:lvl6pPr>
              <a:defRPr sz="3555"/>
            </a:lvl6pPr>
            <a:lvl7pPr>
              <a:defRPr sz="3555"/>
            </a:lvl7pPr>
            <a:lvl8pPr>
              <a:defRPr sz="3555"/>
            </a:lvl8pPr>
            <a:lvl9pPr>
              <a:defRPr sz="3555"/>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ru-RU" smtClean="0"/>
              <a:t>Образец текста</a:t>
            </a:r>
          </a:p>
        </p:txBody>
      </p:sp>
      <p:sp>
        <p:nvSpPr>
          <p:cNvPr id="5" name="Date Placeholder 4"/>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1886003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9214332" y="1755423"/>
            <a:ext cx="10972532" cy="8664222"/>
          </a:xfrm>
        </p:spPr>
        <p:txBody>
          <a:bodyPr anchor="t"/>
          <a:lstStyle>
            <a:lvl1pPr marL="0" indent="0">
              <a:buNone/>
              <a:defRPr sz="5689"/>
            </a:lvl1pPr>
            <a:lvl2pPr marL="812764" indent="0">
              <a:buNone/>
              <a:defRPr sz="4978"/>
            </a:lvl2pPr>
            <a:lvl3pPr marL="1625529" indent="0">
              <a:buNone/>
              <a:defRPr sz="4266"/>
            </a:lvl3pPr>
            <a:lvl4pPr marL="2438293" indent="0">
              <a:buNone/>
              <a:defRPr sz="3555"/>
            </a:lvl4pPr>
            <a:lvl5pPr marL="3251058" indent="0">
              <a:buNone/>
              <a:defRPr sz="3555"/>
            </a:lvl5pPr>
            <a:lvl6pPr marL="4063822" indent="0">
              <a:buNone/>
              <a:defRPr sz="3555"/>
            </a:lvl6pPr>
            <a:lvl7pPr marL="4876587" indent="0">
              <a:buNone/>
              <a:defRPr sz="3555"/>
            </a:lvl7pPr>
            <a:lvl8pPr marL="5689351" indent="0">
              <a:buNone/>
              <a:defRPr sz="3555"/>
            </a:lvl8pPr>
            <a:lvl9pPr marL="6502116" indent="0">
              <a:buNone/>
              <a:defRPr sz="3555"/>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ru-RU" smtClean="0"/>
              <a:t>Образец текста</a:t>
            </a:r>
          </a:p>
        </p:txBody>
      </p:sp>
      <p:sp>
        <p:nvSpPr>
          <p:cNvPr id="5" name="Date Placeholder 4"/>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321896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10172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5" y="649111"/>
            <a:ext cx="4673486" cy="10332156"/>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90097" y="649111"/>
            <a:ext cx="13749531" cy="1033215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283CD9C-78C3-4115-A7DD-A973E3583411}" type="datetimeFigureOut">
              <a:rPr lang="uk-UA" smtClean="0"/>
              <a:t>12.09.2023</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34E955D1-B547-4A8E-9504-8EB7BEE263AD}" type="slidenum">
              <a:rPr lang="uk-UA" smtClean="0"/>
              <a:t>‹#›</a:t>
            </a:fld>
            <a:endParaRPr lang="uk-UA" dirty="0"/>
          </a:p>
        </p:txBody>
      </p:sp>
    </p:spTree>
    <p:extLst>
      <p:ext uri="{BB962C8B-B14F-4D97-AF65-F5344CB8AC3E}">
        <p14:creationId xmlns:p14="http://schemas.microsoft.com/office/powerpoint/2010/main" val="232521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490097" y="11300179"/>
            <a:ext cx="4876681" cy="649111"/>
          </a:xfrm>
          <a:prstGeom prst="rect">
            <a:avLst/>
          </a:prstGeom>
        </p:spPr>
        <p:txBody>
          <a:bodyPr vert="horz" lIns="91440" tIns="45720" rIns="91440" bIns="45720" rtlCol="0" anchor="ctr"/>
          <a:lstStyle>
            <a:lvl1pPr algn="l">
              <a:defRPr sz="2133">
                <a:solidFill>
                  <a:schemeClr val="tx1">
                    <a:tint val="75000"/>
                  </a:schemeClr>
                </a:solidFill>
              </a:defRPr>
            </a:lvl1pPr>
          </a:lstStyle>
          <a:p>
            <a:fld id="{D283CD9C-78C3-4115-A7DD-A973E3583411}" type="datetimeFigureOut">
              <a:rPr lang="uk-UA" smtClean="0"/>
              <a:t>12.09.2023</a:t>
            </a:fld>
            <a:endParaRPr lang="uk-UA" dirty="0"/>
          </a:p>
        </p:txBody>
      </p:sp>
      <p:sp>
        <p:nvSpPr>
          <p:cNvPr id="5" name="Footer Placeholder 4"/>
          <p:cNvSpPr>
            <a:spLocks noGrp="1"/>
          </p:cNvSpPr>
          <p:nvPr>
            <p:ph type="ftr" sz="quarter" idx="3"/>
          </p:nvPr>
        </p:nvSpPr>
        <p:spPr>
          <a:xfrm>
            <a:off x="7179558" y="11300179"/>
            <a:ext cx="7315022" cy="649111"/>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15307360" y="11300179"/>
            <a:ext cx="4876681" cy="649111"/>
          </a:xfrm>
          <a:prstGeom prst="rect">
            <a:avLst/>
          </a:prstGeom>
        </p:spPr>
        <p:txBody>
          <a:bodyPr vert="horz" lIns="91440" tIns="45720" rIns="91440" bIns="45720" rtlCol="0" anchor="ctr"/>
          <a:lstStyle>
            <a:lvl1pPr algn="r">
              <a:defRPr sz="2133">
                <a:solidFill>
                  <a:schemeClr val="tx1">
                    <a:tint val="75000"/>
                  </a:schemeClr>
                </a:solidFill>
              </a:defRPr>
            </a:lvl1pPr>
          </a:lstStyle>
          <a:p>
            <a:fld id="{34E955D1-B547-4A8E-9504-8EB7BEE263AD}" type="slidenum">
              <a:rPr lang="uk-UA" smtClean="0"/>
              <a:t>‹#›</a:t>
            </a:fld>
            <a:endParaRPr lang="uk-UA" dirty="0"/>
          </a:p>
        </p:txBody>
      </p:sp>
    </p:spTree>
    <p:extLst>
      <p:ext uri="{BB962C8B-B14F-4D97-AF65-F5344CB8AC3E}">
        <p14:creationId xmlns:p14="http://schemas.microsoft.com/office/powerpoint/2010/main" val="69550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625529"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382" indent="-406382" algn="l" defTabSz="1625529"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147" indent="-406382" algn="l" defTabSz="1625529" rtl="0" eaLnBrk="1" latinLnBrk="0" hangingPunct="1">
        <a:lnSpc>
          <a:spcPct val="90000"/>
        </a:lnSpc>
        <a:spcBef>
          <a:spcPts val="889"/>
        </a:spcBef>
        <a:buFont typeface="Arial" panose="020B0604020202020204" pitchFamily="34" charset="0"/>
        <a:buChar char="•"/>
        <a:defRPr sz="4266" kern="1200">
          <a:solidFill>
            <a:schemeClr val="tx1"/>
          </a:solidFill>
          <a:latin typeface="+mn-lt"/>
          <a:ea typeface="+mn-ea"/>
          <a:cs typeface="+mn-cs"/>
        </a:defRPr>
      </a:lvl2pPr>
      <a:lvl3pPr marL="2031911" indent="-406382" algn="l" defTabSz="1625529" rtl="0" eaLnBrk="1" latinLnBrk="0" hangingPunct="1">
        <a:lnSpc>
          <a:spcPct val="90000"/>
        </a:lnSpc>
        <a:spcBef>
          <a:spcPts val="889"/>
        </a:spcBef>
        <a:buFont typeface="Arial" panose="020B0604020202020204" pitchFamily="34" charset="0"/>
        <a:buChar char="•"/>
        <a:defRPr sz="3555" kern="1200">
          <a:solidFill>
            <a:schemeClr val="tx1"/>
          </a:solidFill>
          <a:latin typeface="+mn-lt"/>
          <a:ea typeface="+mn-ea"/>
          <a:cs typeface="+mn-cs"/>
        </a:defRPr>
      </a:lvl3pPr>
      <a:lvl4pPr marL="2844676"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440"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204"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969"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733"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498"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p:txBody>
          <a:bodyPr/>
          <a:lstStyle/>
          <a:p>
            <a:endParaRPr lang="uk-UA" dirty="0"/>
          </a:p>
        </p:txBody>
      </p:sp>
      <p:sp>
        <p:nvSpPr>
          <p:cNvPr id="7" name="Подзаголовок 6"/>
          <p:cNvSpPr>
            <a:spLocks noGrp="1"/>
          </p:cNvSpPr>
          <p:nvPr>
            <p:ph type="subTitle" idx="1"/>
          </p:nvPr>
        </p:nvSpPr>
        <p:spPr/>
        <p:txBody>
          <a:bodyPr/>
          <a:lstStyle/>
          <a:p>
            <a:endParaRPr lang="uk-UA" dirty="0"/>
          </a:p>
        </p:txBody>
      </p:sp>
      <p:pic>
        <p:nvPicPr>
          <p:cNvPr id="8" name="Рисунок 7"/>
          <p:cNvPicPr>
            <a:picLocks noChangeAspect="1"/>
          </p:cNvPicPr>
          <p:nvPr/>
        </p:nvPicPr>
        <p:blipFill>
          <a:blip r:embed="rId2"/>
          <a:stretch>
            <a:fillRect/>
          </a:stretch>
        </p:blipFill>
        <p:spPr>
          <a:xfrm>
            <a:off x="0" y="-66523"/>
            <a:ext cx="21674138" cy="12192000"/>
          </a:xfrm>
          <a:prstGeom prst="rect">
            <a:avLst/>
          </a:prstGeom>
        </p:spPr>
      </p:pic>
      <p:sp>
        <p:nvSpPr>
          <p:cNvPr id="2" name="Прямоугольник 1"/>
          <p:cNvSpPr/>
          <p:nvPr/>
        </p:nvSpPr>
        <p:spPr>
          <a:xfrm>
            <a:off x="3692135" y="2086594"/>
            <a:ext cx="14361306" cy="1323439"/>
          </a:xfrm>
          <a:prstGeom prst="rect">
            <a:avLst/>
          </a:prstGeom>
        </p:spPr>
        <p:txBody>
          <a:bodyPr wrap="square">
            <a:spAutoFit/>
          </a:bodyPr>
          <a:lstStyle/>
          <a:p>
            <a:pPr algn="ctr"/>
            <a:r>
              <a:rPr lang="en-US" sz="4000" b="1" dirty="0" smtClean="0">
                <a:solidFill>
                  <a:srgbClr val="002060"/>
                </a:solidFill>
                <a:latin typeface="Arial Black" panose="020B0A04020102020204" pitchFamily="34" charset="0"/>
              </a:rPr>
              <a:t>LECTURE </a:t>
            </a:r>
            <a:r>
              <a:rPr lang="ru-RU" sz="4000" b="1" dirty="0" smtClean="0">
                <a:solidFill>
                  <a:srgbClr val="002060"/>
                </a:solidFill>
                <a:latin typeface="Arial Black" panose="020B0A04020102020204" pitchFamily="34" charset="0"/>
              </a:rPr>
              <a:t>№ 5. </a:t>
            </a:r>
            <a:r>
              <a:rPr lang="en-US" sz="4000" b="1" dirty="0" smtClean="0">
                <a:solidFill>
                  <a:srgbClr val="002060"/>
                </a:solidFill>
                <a:latin typeface="Arial Black" panose="020B0A04020102020204" pitchFamily="34" charset="0"/>
              </a:rPr>
              <a:t>COMMODITY ANALYSIS OF RUBBER PRODUCTS AND PATIENT CARE ITEMS.</a:t>
            </a:r>
            <a:endParaRPr lang="uk-UA" sz="4000" b="1" dirty="0">
              <a:solidFill>
                <a:srgbClr val="002060"/>
              </a:solidFill>
              <a:latin typeface="Arial Black" panose="020B0A04020102020204" pitchFamily="34" charset="0"/>
            </a:endParaRPr>
          </a:p>
        </p:txBody>
      </p:sp>
      <p:pic>
        <p:nvPicPr>
          <p:cNvPr id="3" name="Рисунок 2"/>
          <p:cNvPicPr>
            <a:picLocks noChangeAspect="1"/>
          </p:cNvPicPr>
          <p:nvPr/>
        </p:nvPicPr>
        <p:blipFill>
          <a:blip r:embed="rId3"/>
          <a:stretch>
            <a:fillRect/>
          </a:stretch>
        </p:blipFill>
        <p:spPr>
          <a:xfrm>
            <a:off x="1152866" y="4364999"/>
            <a:ext cx="5378760" cy="48371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p:cNvPicPr>
            <a:picLocks noChangeAspect="1"/>
          </p:cNvPicPr>
          <p:nvPr/>
        </p:nvPicPr>
        <p:blipFill>
          <a:blip r:embed="rId4"/>
          <a:stretch>
            <a:fillRect/>
          </a:stretch>
        </p:blipFill>
        <p:spPr>
          <a:xfrm>
            <a:off x="7942439" y="5900057"/>
            <a:ext cx="5236456" cy="48978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5"/>
          <a:stretch>
            <a:fillRect/>
          </a:stretch>
        </p:blipFill>
        <p:spPr>
          <a:xfrm>
            <a:off x="14649153" y="4692922"/>
            <a:ext cx="4805804" cy="48764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Прямоугольник 8"/>
          <p:cNvSpPr/>
          <p:nvPr/>
        </p:nvSpPr>
        <p:spPr>
          <a:xfrm>
            <a:off x="4928281" y="611835"/>
            <a:ext cx="10836275" cy="1154162"/>
          </a:xfrm>
          <a:prstGeom prst="rect">
            <a:avLst/>
          </a:prstGeom>
        </p:spPr>
        <p:txBody>
          <a:bodyPr>
            <a:spAutoFit/>
          </a:bodyPr>
          <a:lstStyle/>
          <a:p>
            <a:pPr algn="ctr">
              <a:lnSpc>
                <a:spcPct val="115000"/>
              </a:lnSpc>
              <a:spcAft>
                <a:spcPts val="0"/>
              </a:spcAft>
            </a:pPr>
            <a:r>
              <a:rPr lang="uk-UA" sz="2000" b="1" dirty="0">
                <a:solidFill>
                  <a:schemeClr val="accent5">
                    <a:lumMod val="75000"/>
                  </a:schemeClr>
                </a:solidFill>
                <a:latin typeface="Arial Black" panose="020B0A04020102020204" pitchFamily="34" charset="0"/>
              </a:rPr>
              <a:t>MINISTRY OF HEALTH OF UKRAINE</a:t>
            </a:r>
            <a:endParaRPr lang="ru-RU" sz="2000" b="1" dirty="0">
              <a:solidFill>
                <a:schemeClr val="accent5">
                  <a:lumMod val="75000"/>
                </a:schemeClr>
              </a:solidFill>
              <a:latin typeface="Arial Black" panose="020B0A04020102020204" pitchFamily="34" charset="0"/>
            </a:endParaRPr>
          </a:p>
          <a:p>
            <a:pPr algn="ctr">
              <a:lnSpc>
                <a:spcPct val="115000"/>
              </a:lnSpc>
              <a:spcAft>
                <a:spcPts val="0"/>
              </a:spcAft>
            </a:pPr>
            <a:r>
              <a:rPr lang="uk-UA" sz="2000" b="1" dirty="0">
                <a:solidFill>
                  <a:schemeClr val="accent5">
                    <a:lumMod val="75000"/>
                  </a:schemeClr>
                </a:solidFill>
                <a:latin typeface="Arial Black" panose="020B0A04020102020204" pitchFamily="34" charset="0"/>
              </a:rPr>
              <a:t>ODESSA NATIONAL MEDICAL UNIVERSITY</a:t>
            </a:r>
            <a:endParaRPr lang="ru-RU" sz="2000" b="1" dirty="0">
              <a:solidFill>
                <a:schemeClr val="accent5">
                  <a:lumMod val="75000"/>
                </a:schemeClr>
              </a:solidFill>
              <a:latin typeface="Arial Black" panose="020B0A04020102020204" pitchFamily="34" charset="0"/>
            </a:endParaRPr>
          </a:p>
          <a:p>
            <a:pPr algn="ctr">
              <a:lnSpc>
                <a:spcPct val="115000"/>
              </a:lnSpc>
              <a:spcAft>
                <a:spcPts val="0"/>
              </a:spcAft>
              <a:tabLst>
                <a:tab pos="6069330" algn="l"/>
              </a:tabLst>
            </a:pPr>
            <a:r>
              <a:rPr lang="uk-UA" sz="2000" b="1" dirty="0">
                <a:solidFill>
                  <a:schemeClr val="accent5">
                    <a:lumMod val="75000"/>
                  </a:schemeClr>
                </a:solidFill>
                <a:latin typeface="Arial Black" panose="020B0A04020102020204" pitchFamily="34" charset="0"/>
              </a:rPr>
              <a:t> </a:t>
            </a:r>
            <a:r>
              <a:rPr lang="en-US" sz="2000" b="1" dirty="0">
                <a:solidFill>
                  <a:schemeClr val="accent5">
                    <a:lumMod val="75000"/>
                  </a:schemeClr>
                </a:solidFill>
                <a:latin typeface="Arial Black" panose="020B0A04020102020204" pitchFamily="34" charset="0"/>
              </a:rPr>
              <a:t> Department</a:t>
            </a:r>
            <a:r>
              <a:rPr lang="uk-UA" sz="2000" b="1" dirty="0">
                <a:solidFill>
                  <a:schemeClr val="accent5">
                    <a:lumMod val="75000"/>
                  </a:schemeClr>
                </a:solidFill>
                <a:latin typeface="Arial Black" panose="020B0A04020102020204" pitchFamily="34" charset="0"/>
              </a:rPr>
              <a:t> </a:t>
            </a:r>
            <a:r>
              <a:rPr lang="en-US" sz="2000" b="1" dirty="0" smtClean="0">
                <a:solidFill>
                  <a:schemeClr val="accent5">
                    <a:lumMod val="75000"/>
                  </a:schemeClr>
                </a:solidFill>
                <a:latin typeface="Arial Black" panose="020B0A04020102020204" pitchFamily="34" charset="0"/>
              </a:rPr>
              <a:t>of</a:t>
            </a:r>
            <a:r>
              <a:rPr lang="uk-UA" sz="2000" b="1" dirty="0" smtClean="0">
                <a:solidFill>
                  <a:schemeClr val="accent5">
                    <a:lumMod val="75000"/>
                  </a:schemeClr>
                </a:solidFill>
                <a:latin typeface="Arial Black" panose="020B0A04020102020204" pitchFamily="34" charset="0"/>
              </a:rPr>
              <a:t> </a:t>
            </a:r>
            <a:r>
              <a:rPr lang="uk-UA" sz="2000" b="1" dirty="0">
                <a:solidFill>
                  <a:schemeClr val="accent5">
                    <a:lumMod val="75000"/>
                  </a:schemeClr>
                </a:solidFill>
                <a:latin typeface="Arial Black" panose="020B0A04020102020204" pitchFamily="34" charset="0"/>
              </a:rPr>
              <a:t>Pharmacy Organization and Econom</a:t>
            </a:r>
            <a:r>
              <a:rPr lang="en-US" sz="2000" b="1" dirty="0">
                <a:solidFill>
                  <a:schemeClr val="accent5">
                    <a:lumMod val="75000"/>
                  </a:schemeClr>
                </a:solidFill>
                <a:latin typeface="Arial Black" panose="020B0A04020102020204" pitchFamily="34" charset="0"/>
              </a:rPr>
              <a:t>ics</a:t>
            </a:r>
            <a:endParaRPr lang="ru-RU" sz="2000" b="1" dirty="0">
              <a:solidFill>
                <a:schemeClr val="accent5">
                  <a:lumMod val="75000"/>
                </a:schemeClr>
              </a:solidFill>
              <a:latin typeface="Arial Black" panose="020B0A04020102020204" pitchFamily="34" charset="0"/>
            </a:endParaRPr>
          </a:p>
        </p:txBody>
      </p:sp>
      <p:sp>
        <p:nvSpPr>
          <p:cNvPr id="10" name="Прямоугольник 9"/>
          <p:cNvSpPr/>
          <p:nvPr/>
        </p:nvSpPr>
        <p:spPr>
          <a:xfrm>
            <a:off x="14236372" y="10764057"/>
            <a:ext cx="7046416" cy="523220"/>
          </a:xfrm>
          <a:prstGeom prst="rect">
            <a:avLst/>
          </a:prstGeom>
        </p:spPr>
        <p:txBody>
          <a:bodyPr wrap="none">
            <a:spAutoFit/>
          </a:bodyPr>
          <a:lstStyle/>
          <a:p>
            <a:r>
              <a:rPr lang="en-US" sz="2800" b="1" dirty="0" smtClean="0">
                <a:solidFill>
                  <a:schemeClr val="accent5">
                    <a:lumMod val="50000"/>
                  </a:schemeClr>
                </a:solidFill>
              </a:rPr>
              <a:t>Prepared</a:t>
            </a:r>
            <a:r>
              <a:rPr lang="uk-UA" sz="2800" b="1" dirty="0" smtClean="0">
                <a:solidFill>
                  <a:schemeClr val="accent5">
                    <a:lumMod val="50000"/>
                  </a:schemeClr>
                </a:solidFill>
              </a:rPr>
              <a:t> </a:t>
            </a:r>
            <a:r>
              <a:rPr lang="uk-UA" sz="2800" b="1" dirty="0">
                <a:solidFill>
                  <a:schemeClr val="accent5">
                    <a:lumMod val="50000"/>
                  </a:schemeClr>
                </a:solidFill>
              </a:rPr>
              <a:t>by senior teacher Oksana Stepanova</a:t>
            </a:r>
          </a:p>
        </p:txBody>
      </p:sp>
    </p:spTree>
    <p:extLst>
      <p:ext uri="{BB962C8B-B14F-4D97-AF65-F5344CB8AC3E}">
        <p14:creationId xmlns:p14="http://schemas.microsoft.com/office/powerpoint/2010/main" val="1603014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1158" y="0"/>
            <a:ext cx="21638419" cy="12192000"/>
          </a:xfrm>
          <a:prstGeom prst="rect">
            <a:avLst/>
          </a:prstGeom>
        </p:spPr>
      </p:pic>
      <p:sp>
        <p:nvSpPr>
          <p:cNvPr id="2" name="Прямоугольник 1"/>
          <p:cNvSpPr/>
          <p:nvPr/>
        </p:nvSpPr>
        <p:spPr>
          <a:xfrm>
            <a:off x="1042080" y="794380"/>
            <a:ext cx="16380505" cy="3170099"/>
          </a:xfrm>
          <a:prstGeom prst="rect">
            <a:avLst/>
          </a:prstGeom>
        </p:spPr>
        <p:txBody>
          <a:bodyPr wrap="square">
            <a:spAutoFit/>
          </a:bodyPr>
          <a:lstStyle/>
          <a:p>
            <a:r>
              <a:rPr lang="en-US" sz="4000" dirty="0">
                <a:latin typeface="Century Gothic" panose="020B0502020202020204" pitchFamily="34" charset="0"/>
              </a:rPr>
              <a:t>Rubber is a versatile material that has become increasingly important in the medical industry over the years. As one of the world’s fastest growing and largest industries, the health care sector makes up more than 10% of the gross domestic product of most developed countries</a:t>
            </a:r>
            <a:r>
              <a:rPr lang="en-US" sz="4000" dirty="0" smtClean="0">
                <a:latin typeface="Century Gothic" panose="020B0502020202020204" pitchFamily="34" charset="0"/>
              </a:rPr>
              <a:t>.</a:t>
            </a:r>
            <a:endParaRPr lang="en-US" sz="4000" dirty="0">
              <a:latin typeface="Century Gothic" panose="020B0502020202020204" pitchFamily="34" charset="0"/>
            </a:endParaRPr>
          </a:p>
        </p:txBody>
      </p:sp>
      <p:sp>
        <p:nvSpPr>
          <p:cNvPr id="3" name="Прямоугольник 2"/>
          <p:cNvSpPr/>
          <p:nvPr/>
        </p:nvSpPr>
        <p:spPr>
          <a:xfrm>
            <a:off x="2003039" y="3959963"/>
            <a:ext cx="17152483" cy="5016758"/>
          </a:xfrm>
          <a:prstGeom prst="rect">
            <a:avLst/>
          </a:prstGeom>
        </p:spPr>
        <p:txBody>
          <a:bodyPr wrap="square">
            <a:spAutoFit/>
          </a:bodyPr>
          <a:lstStyle/>
          <a:p>
            <a:pPr algn="ctr"/>
            <a:endParaRPr lang="ru-RU" sz="4000" b="1" dirty="0" smtClean="0">
              <a:solidFill>
                <a:schemeClr val="bg1"/>
              </a:solidFill>
              <a:latin typeface="Century Gothic" panose="020B0502020202020204" pitchFamily="34" charset="0"/>
            </a:endParaRPr>
          </a:p>
          <a:p>
            <a:pPr algn="ctr"/>
            <a:r>
              <a:rPr lang="en-US" sz="4000" b="1" dirty="0" smtClean="0">
                <a:solidFill>
                  <a:schemeClr val="bg1"/>
                </a:solidFill>
                <a:latin typeface="Century Gothic" panose="020B0502020202020204" pitchFamily="34" charset="0"/>
              </a:rPr>
              <a:t>Versatility </a:t>
            </a:r>
            <a:r>
              <a:rPr lang="en-US" sz="4000" b="1" dirty="0">
                <a:solidFill>
                  <a:schemeClr val="bg1"/>
                </a:solidFill>
                <a:latin typeface="Century Gothic" panose="020B0502020202020204" pitchFamily="34" charset="0"/>
              </a:rPr>
              <a:t>of rubber</a:t>
            </a:r>
          </a:p>
          <a:p>
            <a:r>
              <a:rPr lang="en-US" sz="4000" dirty="0">
                <a:latin typeface="Century Gothic" panose="020B0502020202020204" pitchFamily="34" charset="0"/>
              </a:rPr>
              <a:t>Rubber has become a common base for medical supplies because of its low cost and availability. Initially, natural rubber was used, but after the synthetic form of the material, silicone, became widely available, this was an added bonus. Patients who were allergic to natural rubber were able to use synthetic rubber, maximising the use of rubber products in every department.</a:t>
            </a:r>
          </a:p>
        </p:txBody>
      </p:sp>
      <p:sp>
        <p:nvSpPr>
          <p:cNvPr id="4" name="Овал 3"/>
          <p:cNvSpPr/>
          <p:nvPr/>
        </p:nvSpPr>
        <p:spPr>
          <a:xfrm>
            <a:off x="691073" y="6654701"/>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691073" y="4512128"/>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19487129" y="647268"/>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19487129" y="286478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pic>
        <p:nvPicPr>
          <p:cNvPr id="5" name="Рисунок 4"/>
          <p:cNvPicPr>
            <a:picLocks noChangeAspect="1"/>
          </p:cNvPicPr>
          <p:nvPr/>
        </p:nvPicPr>
        <p:blipFill>
          <a:blip r:embed="rId3"/>
          <a:stretch>
            <a:fillRect/>
          </a:stretch>
        </p:blipFill>
        <p:spPr>
          <a:xfrm>
            <a:off x="16121884" y="8314273"/>
            <a:ext cx="5047835" cy="33755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25255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93915"/>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3" name="Прямоугольник 2"/>
          <p:cNvSpPr/>
          <p:nvPr/>
        </p:nvSpPr>
        <p:spPr>
          <a:xfrm>
            <a:off x="1463959" y="503659"/>
            <a:ext cx="17288075" cy="7478970"/>
          </a:xfrm>
          <a:prstGeom prst="rect">
            <a:avLst/>
          </a:prstGeom>
        </p:spPr>
        <p:txBody>
          <a:bodyPr wrap="square">
            <a:spAutoFit/>
          </a:bodyPr>
          <a:lstStyle/>
          <a:p>
            <a:r>
              <a:rPr lang="en-US" sz="4000" dirty="0"/>
              <a:t>The medical industry consists of various sectors, including the manufacture of medical equipment to diagnose and monitor health conditions, the production of medicines and medical products, hospitals, GPs’ surgeries, health care facilities and more.</a:t>
            </a:r>
          </a:p>
          <a:p>
            <a:r>
              <a:rPr lang="en-US" sz="4000" dirty="0"/>
              <a:t>A very wide range of categories of care depend on rubber. Rubber’s versatility enables it to set a standard for medical supplies.</a:t>
            </a:r>
          </a:p>
          <a:p>
            <a:endParaRPr lang="ru-RU" sz="4000" dirty="0" smtClean="0"/>
          </a:p>
          <a:p>
            <a:r>
              <a:rPr lang="en-US" sz="4000" b="1" dirty="0" smtClean="0">
                <a:solidFill>
                  <a:schemeClr val="bg1"/>
                </a:solidFill>
              </a:rPr>
              <a:t>Can </a:t>
            </a:r>
            <a:r>
              <a:rPr lang="en-US" sz="4000" b="1" dirty="0">
                <a:solidFill>
                  <a:schemeClr val="bg1"/>
                </a:solidFill>
              </a:rPr>
              <a:t>anything replace rubber?</a:t>
            </a:r>
          </a:p>
          <a:p>
            <a:r>
              <a:rPr lang="en-US" sz="4000" dirty="0"/>
              <a:t>At the moment, rubber remains a very important material when it comes to the medical industry, not only because of its versatility and ability to adapt, but also because it’s cost-effective. There is currently no viable alternative to the widespread use of rubber and latex.</a:t>
            </a:r>
          </a:p>
        </p:txBody>
      </p:sp>
      <p:sp>
        <p:nvSpPr>
          <p:cNvPr id="5" name="Овал 4"/>
          <p:cNvSpPr/>
          <p:nvPr/>
        </p:nvSpPr>
        <p:spPr>
          <a:xfrm>
            <a:off x="549559" y="864325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549559" y="1044484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257472" y="47235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416697" y="306742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Прямоугольник 8"/>
          <p:cNvSpPr/>
          <p:nvPr/>
        </p:nvSpPr>
        <p:spPr>
          <a:xfrm>
            <a:off x="5119153" y="8643256"/>
            <a:ext cx="16211944" cy="3170099"/>
          </a:xfrm>
          <a:prstGeom prst="rect">
            <a:avLst/>
          </a:prstGeom>
        </p:spPr>
        <p:txBody>
          <a:bodyPr wrap="square">
            <a:spAutoFit/>
          </a:bodyPr>
          <a:lstStyle/>
          <a:p>
            <a:r>
              <a:rPr lang="en-US" sz="4000" dirty="0" smtClean="0"/>
              <a:t>Ar eport </a:t>
            </a:r>
            <a:r>
              <a:rPr lang="en-US" sz="4000" dirty="0"/>
              <a:t>in the Medical Device and Diagnostic Industry Magazine said that a “direct replacement material” with all the properties of natural rubber wasn’t available. It stated that silicone was a good alternative for people with rubber allergies and suggested thermoplastic elastomers could be used instead of natural rubber in some medical devices.</a:t>
            </a:r>
            <a:endParaRPr lang="uk-UA" sz="4000" dirty="0"/>
          </a:p>
        </p:txBody>
      </p:sp>
    </p:spTree>
    <p:extLst>
      <p:ext uri="{BB962C8B-B14F-4D97-AF65-F5344CB8AC3E}">
        <p14:creationId xmlns:p14="http://schemas.microsoft.com/office/powerpoint/2010/main" val="1643114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60066"/>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6" name="Овал 5"/>
          <p:cNvSpPr/>
          <p:nvPr/>
        </p:nvSpPr>
        <p:spPr>
          <a:xfrm>
            <a:off x="549559" y="1044484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30157" y="2024261"/>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130157" y="51717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4" name="Прямоугольник 3"/>
          <p:cNvSpPr/>
          <p:nvPr/>
        </p:nvSpPr>
        <p:spPr>
          <a:xfrm>
            <a:off x="706690" y="517170"/>
            <a:ext cx="19880667" cy="9941183"/>
          </a:xfrm>
          <a:prstGeom prst="rect">
            <a:avLst/>
          </a:prstGeom>
        </p:spPr>
        <p:txBody>
          <a:bodyPr wrap="square">
            <a:spAutoFit/>
          </a:bodyPr>
          <a:lstStyle/>
          <a:p>
            <a:pPr algn="ctr"/>
            <a:r>
              <a:rPr lang="en-US" sz="4000" b="1" dirty="0">
                <a:solidFill>
                  <a:schemeClr val="accent2">
                    <a:lumMod val="75000"/>
                  </a:schemeClr>
                </a:solidFill>
              </a:rPr>
              <a:t>Types of rubber used in making medical products</a:t>
            </a:r>
          </a:p>
          <a:p>
            <a:r>
              <a:rPr lang="en-US" sz="4000" b="1" dirty="0">
                <a:solidFill>
                  <a:schemeClr val="accent2">
                    <a:lumMod val="75000"/>
                  </a:schemeClr>
                </a:solidFill>
              </a:rPr>
              <a:t>        </a:t>
            </a:r>
            <a:r>
              <a:rPr lang="en-US" sz="4000" b="1" dirty="0" smtClean="0">
                <a:solidFill>
                  <a:schemeClr val="accent2">
                    <a:lumMod val="75000"/>
                  </a:schemeClr>
                </a:solidFill>
              </a:rPr>
              <a:t>                 </a:t>
            </a:r>
            <a:endParaRPr lang="en-US" sz="4000" b="1" dirty="0">
              <a:solidFill>
                <a:schemeClr val="accent2">
                  <a:lumMod val="75000"/>
                </a:schemeClr>
              </a:solidFill>
            </a:endParaRPr>
          </a:p>
          <a:p>
            <a:r>
              <a:rPr lang="en-US" sz="4000" b="1" dirty="0" smtClean="0">
                <a:solidFill>
                  <a:schemeClr val="bg1"/>
                </a:solidFill>
              </a:rPr>
              <a:t>Natural </a:t>
            </a:r>
            <a:r>
              <a:rPr lang="en-US" sz="4000" b="1" dirty="0">
                <a:solidFill>
                  <a:schemeClr val="bg1"/>
                </a:solidFill>
              </a:rPr>
              <a:t>and Synthetic Rubber</a:t>
            </a:r>
          </a:p>
          <a:p>
            <a:r>
              <a:rPr lang="en-US" sz="4000" dirty="0"/>
              <a:t>Natural Rubber is an elastic substance obtained from the latex sap of trees, especially those trees which belong to the genera Hevea and Ficus. Technically speaking, natural rubber is an elastomer or an elastic hydrocarbon polymer.</a:t>
            </a:r>
          </a:p>
          <a:p>
            <a:r>
              <a:rPr lang="en-US" sz="4000" i="1" dirty="0">
                <a:solidFill>
                  <a:schemeClr val="bg1"/>
                </a:solidFill>
              </a:rPr>
              <a:t>Latex - a milky white liquid, which contains 34-37% rubber, water, protein, resin , sugar and mineral salts. For mixing rubber latex and coagulating solution of acetic or formic acid. The resulting gel is washed with water, passed through rollers, making the plates are dried at a temperature of 45 degrees</a:t>
            </a:r>
            <a:r>
              <a:rPr lang="en-US" sz="4000" i="1" dirty="0" smtClean="0">
                <a:solidFill>
                  <a:schemeClr val="bg1"/>
                </a:solidFill>
              </a:rPr>
              <a:t>.</a:t>
            </a:r>
            <a:endParaRPr lang="ru-RU" sz="4000" i="1" dirty="0" smtClean="0">
              <a:solidFill>
                <a:schemeClr val="bg1"/>
              </a:solidFill>
            </a:endParaRPr>
          </a:p>
          <a:p>
            <a:endParaRPr lang="en-US" sz="4000" i="1" dirty="0">
              <a:solidFill>
                <a:schemeClr val="bg1"/>
              </a:solidFill>
            </a:endParaRPr>
          </a:p>
          <a:p>
            <a:r>
              <a:rPr lang="en-US" sz="4000" dirty="0"/>
              <a:t>     How is Natural Rubber Made? The raw material from which natural rubber is made comes from the sap of rubber trees. The rubber plants are tapped for collecting the rubber latex. For this, an incision is made into the bark of the rubber tree and the latex sap is collected in cups. After collecting the latex sap, the raw natural rubber is refined to convert it into a usable rubber. Initially an acid was added to the latex which used to make the sap set like a jelly. </a:t>
            </a:r>
          </a:p>
        </p:txBody>
      </p:sp>
      <p:pic>
        <p:nvPicPr>
          <p:cNvPr id="12" name="Picture 3" descr="C:\Users\Ноутик\Desktop\ГОМЕОПАТИЯ\17567225.jpg"/>
          <p:cNvPicPr>
            <a:picLocks noChangeAspect="1" noChangeArrowheads="1"/>
          </p:cNvPicPr>
          <p:nvPr/>
        </p:nvPicPr>
        <p:blipFill>
          <a:blip r:embed="rId3"/>
          <a:srcRect/>
          <a:stretch>
            <a:fillRect/>
          </a:stretch>
        </p:blipFill>
        <p:spPr bwMode="auto">
          <a:xfrm>
            <a:off x="15059638" y="10295067"/>
            <a:ext cx="6088969" cy="3500437"/>
          </a:xfrm>
          <a:prstGeom prst="rect">
            <a:avLst/>
          </a:prstGeom>
          <a:noFill/>
          <a:ln w="9525">
            <a:noFill/>
            <a:miter lim="800000"/>
            <a:headEnd/>
            <a:tailEnd/>
          </a:ln>
        </p:spPr>
      </p:pic>
      <p:sp>
        <p:nvSpPr>
          <p:cNvPr id="13" name="Овал 12"/>
          <p:cNvSpPr/>
          <p:nvPr/>
        </p:nvSpPr>
        <p:spPr>
          <a:xfrm>
            <a:off x="549559" y="1191391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Tree>
    <p:extLst>
      <p:ext uri="{BB962C8B-B14F-4D97-AF65-F5344CB8AC3E}">
        <p14:creationId xmlns:p14="http://schemas.microsoft.com/office/powerpoint/2010/main" val="2568876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80091"/>
            <a:ext cx="21674138" cy="14223802"/>
          </a:xfrm>
          <a:prstGeom prst="rect">
            <a:avLst/>
          </a:prstGeom>
          <a:ln w="88900" cap="sq" cmpd="thickThin">
            <a:solidFill>
              <a:srgbClr val="000000"/>
            </a:solidFill>
            <a:prstDash val="solid"/>
            <a:miter lim="800000"/>
          </a:ln>
          <a:effectLst>
            <a:innerShdw blurRad="76200">
              <a:srgbClr val="000000"/>
            </a:innerShdw>
          </a:effectLst>
        </p:spPr>
      </p:pic>
      <p:sp>
        <p:nvSpPr>
          <p:cNvPr id="6" name="Овал 5"/>
          <p:cNvSpPr/>
          <p:nvPr/>
        </p:nvSpPr>
        <p:spPr>
          <a:xfrm>
            <a:off x="4008376" y="6200897"/>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30157" y="1230875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130157" y="51717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4" name="Прямоугольник 3"/>
          <p:cNvSpPr/>
          <p:nvPr/>
        </p:nvSpPr>
        <p:spPr>
          <a:xfrm>
            <a:off x="706691" y="517170"/>
            <a:ext cx="18197536" cy="9325630"/>
          </a:xfrm>
          <a:prstGeom prst="rect">
            <a:avLst/>
          </a:prstGeom>
        </p:spPr>
        <p:txBody>
          <a:bodyPr wrap="square">
            <a:spAutoFit/>
          </a:bodyPr>
          <a:lstStyle/>
          <a:p>
            <a:r>
              <a:rPr lang="en-US" dirty="0"/>
              <a:t> </a:t>
            </a:r>
            <a:r>
              <a:rPr lang="en-US" sz="4000" dirty="0"/>
              <a:t>In the year 1839, Charles Goodyear invented a more sophisticated way of making rubber stronger and more elastic.his was the process of rubber vulcanising  - heating in the presence of sulfur.Vulcanization prevents the polymer chains from moving independently. </a:t>
            </a:r>
            <a:endParaRPr lang="ru-RU" sz="4000" dirty="0" smtClean="0"/>
          </a:p>
          <a:p>
            <a:r>
              <a:rPr lang="en-US" sz="4000" dirty="0" smtClean="0"/>
              <a:t>As </a:t>
            </a:r>
            <a:r>
              <a:rPr lang="en-US" sz="4000" dirty="0"/>
              <a:t>a result, when stress is applied the vulcanized rubber deforms, but upon release of the stress, the product reverts to its original shape. The process of vulcanization makes natural rubber a more coherent substance, somewhat soft and having elasticity.The unprocessed natural rubber is sticky, deforms easily when warm, and is brittle when cold. In such a state, it cannot be used to make products having a good level of elasticity. </a:t>
            </a:r>
            <a:endParaRPr lang="ru-RU" sz="4000" dirty="0" smtClean="0"/>
          </a:p>
          <a:p>
            <a:endParaRPr lang="ru-RU" sz="4000" dirty="0" smtClean="0"/>
          </a:p>
          <a:p>
            <a:r>
              <a:rPr lang="en-US" sz="4000" dirty="0" smtClean="0"/>
              <a:t>    </a:t>
            </a:r>
            <a:r>
              <a:rPr lang="en-US" sz="4000" b="1" dirty="0" smtClean="0">
                <a:solidFill>
                  <a:schemeClr val="bg1"/>
                </a:solidFill>
              </a:rPr>
              <a:t>Properties of Natural Rubber</a:t>
            </a:r>
            <a:r>
              <a:rPr lang="ru-RU" sz="4000" b="1" dirty="0" smtClean="0">
                <a:solidFill>
                  <a:schemeClr val="bg1"/>
                </a:solidFill>
              </a:rPr>
              <a:t> </a:t>
            </a:r>
            <a:r>
              <a:rPr lang="en-US" sz="4000" b="1" dirty="0" smtClean="0">
                <a:solidFill>
                  <a:schemeClr val="bg1"/>
                </a:solidFill>
              </a:rPr>
              <a:t>has such characters </a:t>
            </a:r>
            <a:endParaRPr lang="ru-RU" sz="4000" b="1" dirty="0" smtClean="0">
              <a:solidFill>
                <a:schemeClr val="bg1"/>
              </a:solidFill>
            </a:endParaRPr>
          </a:p>
          <a:p>
            <a:r>
              <a:rPr lang="en-US" sz="4000" b="1" dirty="0" smtClean="0">
                <a:solidFill>
                  <a:schemeClr val="bg1"/>
                </a:solidFill>
              </a:rPr>
              <a:t>as </a:t>
            </a:r>
            <a:r>
              <a:rPr lang="en-US" sz="4000" b="1" dirty="0">
                <a:solidFill>
                  <a:schemeClr val="bg1"/>
                </a:solidFill>
              </a:rPr>
              <a:t>elasticity, toughness, impermeability, adhesiveness, and electrical resistance. All these properties of rubber make it useful as an adhesive, coating composition, a molding compound, and an electrical insulator.</a:t>
            </a:r>
          </a:p>
        </p:txBody>
      </p:sp>
      <p:sp>
        <p:nvSpPr>
          <p:cNvPr id="13" name="Овал 12"/>
          <p:cNvSpPr/>
          <p:nvPr/>
        </p:nvSpPr>
        <p:spPr>
          <a:xfrm>
            <a:off x="549559" y="11913910"/>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Tree>
    <p:extLst>
      <p:ext uri="{BB962C8B-B14F-4D97-AF65-F5344CB8AC3E}">
        <p14:creationId xmlns:p14="http://schemas.microsoft.com/office/powerpoint/2010/main" val="3629931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52121"/>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1060194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130157"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37008" y="548743"/>
            <a:ext cx="16984662" cy="7171194"/>
          </a:xfrm>
          <a:prstGeom prst="rect">
            <a:avLst/>
          </a:prstGeom>
        </p:spPr>
        <p:txBody>
          <a:bodyPr wrap="square">
            <a:spAutoFit/>
          </a:bodyPr>
          <a:lstStyle/>
          <a:p>
            <a:pPr algn="ctr"/>
            <a:r>
              <a:rPr lang="en-US" sz="5400" b="1" dirty="0">
                <a:solidFill>
                  <a:schemeClr val="bg1"/>
                </a:solidFill>
              </a:rPr>
              <a:t>Natural rubber has certain unique properties such as follows:</a:t>
            </a:r>
          </a:p>
          <a:p>
            <a:r>
              <a:rPr lang="en-US" sz="4000" dirty="0"/>
              <a:t>•	</a:t>
            </a:r>
            <a:r>
              <a:rPr lang="en-US" sz="4400" dirty="0"/>
              <a:t>Rubber is elastic as well as water-resistant.</a:t>
            </a:r>
          </a:p>
          <a:p>
            <a:r>
              <a:rPr lang="en-US" sz="4400" dirty="0"/>
              <a:t>•	It is resistant to alkalies and weak acids.</a:t>
            </a:r>
          </a:p>
          <a:p>
            <a:r>
              <a:rPr lang="en-US" sz="4400" dirty="0"/>
              <a:t>•	It traps air and thus it floats.</a:t>
            </a:r>
          </a:p>
          <a:p>
            <a:r>
              <a:rPr lang="en-US" sz="4400" dirty="0"/>
              <a:t>•	It is a bad conductor of electricity and thus doesn't conduct electricity.</a:t>
            </a:r>
          </a:p>
          <a:p>
            <a:r>
              <a:rPr lang="en-US" sz="4400" dirty="0"/>
              <a:t>•	Natural rubber combines high strength (tensile and tear) with outstanding resistance to fatigue.</a:t>
            </a:r>
          </a:p>
          <a:p>
            <a:r>
              <a:rPr lang="en-US" sz="4400" dirty="0"/>
              <a:t>•	It has high resistance to cutting, chipping and tearing.</a:t>
            </a:r>
          </a:p>
          <a:p>
            <a:r>
              <a:rPr lang="en-US" sz="4400" dirty="0"/>
              <a:t>•	Natural rubber forms an excellent barrier to water.</a:t>
            </a:r>
          </a:p>
        </p:txBody>
      </p:sp>
    </p:spTree>
    <p:extLst>
      <p:ext uri="{BB962C8B-B14F-4D97-AF65-F5344CB8AC3E}">
        <p14:creationId xmlns:p14="http://schemas.microsoft.com/office/powerpoint/2010/main" val="1108898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5883"/>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1060194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130157"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584174" y="675861"/>
            <a:ext cx="14312348" cy="9571851"/>
          </a:xfrm>
          <a:prstGeom prst="rect">
            <a:avLst/>
          </a:prstGeom>
        </p:spPr>
        <p:txBody>
          <a:bodyPr wrap="square">
            <a:spAutoFit/>
          </a:bodyPr>
          <a:lstStyle/>
          <a:p>
            <a:r>
              <a:rPr lang="en-US" sz="4400" b="1" i="1" dirty="0"/>
              <a:t>Synthetic Rubber </a:t>
            </a:r>
            <a:r>
              <a:rPr lang="en-US" sz="4400" dirty="0"/>
              <a:t>is any type of artificial elastomer, invariably a polymer. It is produced in factories with the use of different catalysts. The feedstocks for synthetic rubber industry are products of the petrochemical industry.</a:t>
            </a:r>
            <a:r>
              <a:rPr lang="en-US" sz="4400" b="1" dirty="0"/>
              <a:t> </a:t>
            </a:r>
            <a:endParaRPr lang="ru-RU" sz="4400" b="1" dirty="0"/>
          </a:p>
          <a:p>
            <a:r>
              <a:rPr lang="en-US" sz="4400" dirty="0"/>
              <a:t>These rubbers are divided into organic, which mainly consist of hydrocarbons or their derivatives; elementoorganic that contain atoms of silicon, sulfur. Raw material for synthetic rubber used oil, natural gas and coal.</a:t>
            </a:r>
            <a:endParaRPr lang="ru-RU" sz="4400" b="1" dirty="0"/>
          </a:p>
          <a:p>
            <a:r>
              <a:rPr lang="en-US" sz="4400" dirty="0"/>
              <a:t>Natural or synthetic rubber- both of them in their native form are useless. After addition of chemicals, these rubbers take on properties that cannot be competed by any other known material in the world. Depending on the chemicals used, products made of rubber can be soft, resilient, and/or hard in varying degrees</a:t>
            </a:r>
            <a:r>
              <a:rPr lang="en-US" sz="4400" b="1" dirty="0"/>
              <a:t>.</a:t>
            </a:r>
            <a:endParaRPr lang="ru-RU" sz="4400" b="1" dirty="0"/>
          </a:p>
        </p:txBody>
      </p:sp>
      <p:pic>
        <p:nvPicPr>
          <p:cNvPr id="3" name="Рисунок 2"/>
          <p:cNvPicPr>
            <a:picLocks noChangeAspect="1"/>
          </p:cNvPicPr>
          <p:nvPr/>
        </p:nvPicPr>
        <p:blipFill>
          <a:blip r:embed="rId3"/>
          <a:stretch>
            <a:fillRect/>
          </a:stretch>
        </p:blipFill>
        <p:spPr>
          <a:xfrm>
            <a:off x="16639380" y="2133423"/>
            <a:ext cx="4796221" cy="44462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91346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0"/>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7642893" cy="8217634"/>
          </a:xfrm>
          <a:prstGeom prst="rect">
            <a:avLst/>
          </a:prstGeom>
        </p:spPr>
        <p:txBody>
          <a:bodyPr wrap="square">
            <a:spAutoFit/>
          </a:bodyPr>
          <a:lstStyle/>
          <a:p>
            <a:r>
              <a:rPr lang="en-US" sz="4400" dirty="0"/>
              <a:t>Rubber compounds - a composition based on natural rubber, which contain other substances necessary for the processing of natural rubber in rubber. Rubber compounds contain vulcanization accelerators, fillers, plasticizers,  substances that prevent the aging of </a:t>
            </a:r>
            <a:r>
              <a:rPr lang="en-US" sz="4400" dirty="0" smtClean="0"/>
              <a:t>rubber</a:t>
            </a:r>
            <a:endParaRPr lang="ru-RU" sz="4400" dirty="0" smtClean="0"/>
          </a:p>
          <a:p>
            <a:endParaRPr lang="ru-RU" sz="4400" dirty="0"/>
          </a:p>
          <a:p>
            <a:r>
              <a:rPr lang="en-US" sz="4400" b="1" dirty="0">
                <a:solidFill>
                  <a:schemeClr val="tx1">
                    <a:lumMod val="65000"/>
                    <a:lumOff val="35000"/>
                  </a:schemeClr>
                </a:solidFill>
              </a:rPr>
              <a:t>The technological process of manufacturing medical rubber products consists of the following stages:</a:t>
            </a:r>
            <a:endParaRPr lang="ru-RU" sz="4400" b="1" dirty="0">
              <a:solidFill>
                <a:schemeClr val="tx1">
                  <a:lumMod val="65000"/>
                  <a:lumOff val="35000"/>
                </a:schemeClr>
              </a:solidFill>
            </a:endParaRPr>
          </a:p>
          <a:p>
            <a:r>
              <a:rPr lang="en-US" sz="4400" b="1" dirty="0">
                <a:solidFill>
                  <a:schemeClr val="bg1"/>
                </a:solidFill>
              </a:rPr>
              <a:t>1. Obtaining a rubber mixture; </a:t>
            </a:r>
            <a:endParaRPr lang="ru-RU" sz="4400" b="1" dirty="0">
              <a:solidFill>
                <a:schemeClr val="bg1"/>
              </a:solidFill>
            </a:endParaRPr>
          </a:p>
          <a:p>
            <a:r>
              <a:rPr lang="en-US" sz="4400" b="1" dirty="0">
                <a:solidFill>
                  <a:schemeClr val="bg1"/>
                </a:solidFill>
              </a:rPr>
              <a:t>2. Manufacture of semi-finished products - this operation is performed for rubber heaters, ice bubbles, liners, catheters, tubes;</a:t>
            </a:r>
            <a:endParaRPr lang="ru-RU" sz="4400" b="1" dirty="0">
              <a:solidFill>
                <a:schemeClr val="bg1"/>
              </a:solidFill>
            </a:endParaRPr>
          </a:p>
          <a:p>
            <a:r>
              <a:rPr lang="en-US" sz="4400" b="1" dirty="0">
                <a:solidFill>
                  <a:schemeClr val="bg1"/>
                </a:solidFill>
              </a:rPr>
              <a:t>3. Forming or obtaining rubber products is carried out by one of the following methods</a:t>
            </a:r>
            <a:r>
              <a:rPr lang="en-US" sz="4400" b="1" dirty="0" smtClean="0">
                <a:solidFill>
                  <a:schemeClr val="bg1"/>
                </a:solidFill>
              </a:rPr>
              <a:t>:</a:t>
            </a:r>
            <a:endParaRPr lang="ru-RU" sz="4400" b="1" dirty="0">
              <a:solidFill>
                <a:schemeClr val="bg1"/>
              </a:solidFill>
            </a:endParaRPr>
          </a:p>
        </p:txBody>
      </p:sp>
    </p:spTree>
    <p:extLst>
      <p:ext uri="{BB962C8B-B14F-4D97-AF65-F5344CB8AC3E}">
        <p14:creationId xmlns:p14="http://schemas.microsoft.com/office/powerpoint/2010/main" val="2657466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35719"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6863417"/>
          </a:xfrm>
          <a:prstGeom prst="rect">
            <a:avLst/>
          </a:prstGeom>
        </p:spPr>
        <p:txBody>
          <a:bodyPr wrap="square">
            <a:spAutoFit/>
          </a:bodyPr>
          <a:lstStyle/>
          <a:p>
            <a:r>
              <a:rPr lang="en-US" sz="4400" b="1" dirty="0">
                <a:solidFill>
                  <a:schemeClr val="bg1"/>
                </a:solidFill>
              </a:rPr>
              <a:t>Extrusion begins with an unvulcanized compound being fed into an extruder. </a:t>
            </a:r>
            <a:endParaRPr lang="ru-RU" sz="4400" b="1" dirty="0" smtClean="0">
              <a:solidFill>
                <a:schemeClr val="bg1"/>
              </a:solidFill>
            </a:endParaRPr>
          </a:p>
          <a:p>
            <a:endParaRPr lang="ru-RU" sz="4400" b="1" dirty="0">
              <a:solidFill>
                <a:schemeClr val="bg1"/>
              </a:solidFill>
            </a:endParaRPr>
          </a:p>
          <a:p>
            <a:r>
              <a:rPr lang="en-US" sz="4400" b="1" dirty="0" smtClean="0">
                <a:solidFill>
                  <a:schemeClr val="tx1">
                    <a:lumMod val="65000"/>
                    <a:lumOff val="35000"/>
                  </a:schemeClr>
                </a:solidFill>
              </a:rPr>
              <a:t>Once </a:t>
            </a:r>
            <a:r>
              <a:rPr lang="en-US" sz="4400" b="1" dirty="0">
                <a:solidFill>
                  <a:schemeClr val="tx1">
                    <a:lumMod val="65000"/>
                    <a:lumOff val="35000"/>
                  </a:schemeClr>
                </a:solidFill>
              </a:rPr>
              <a:t>it’s inside the extruder, it gets carried forward to a dye, which is a specialized manufacturing tool used to shape the rubber. Once the compound reaches the dye, the pressure from the process forces it through the opening of the extruder. Then, the extruded product will need to be vulcanized prior to being defined “usable”.  Extrusion manufacturing has the advantage of being able to produce products in high volumes at a lower production cost. Some of the common rubber products produced from extrusion include probes, tubing, etc</a:t>
            </a:r>
            <a:r>
              <a:rPr lang="en-US" sz="4400" b="1" dirty="0" smtClean="0">
                <a:solidFill>
                  <a:schemeClr val="tx1">
                    <a:lumMod val="65000"/>
                    <a:lumOff val="35000"/>
                  </a:schemeClr>
                </a:solidFill>
              </a:rPr>
              <a:t>.</a:t>
            </a:r>
            <a:endParaRPr lang="ru-RU" sz="4400" b="1" dirty="0">
              <a:solidFill>
                <a:schemeClr val="tx1">
                  <a:lumMod val="65000"/>
                  <a:lumOff val="35000"/>
                </a:schemeClr>
              </a:solidFill>
            </a:endParaRPr>
          </a:p>
        </p:txBody>
      </p:sp>
      <p:pic>
        <p:nvPicPr>
          <p:cNvPr id="3" name="Рисунок 2"/>
          <p:cNvPicPr>
            <a:picLocks noChangeAspect="1"/>
          </p:cNvPicPr>
          <p:nvPr/>
        </p:nvPicPr>
        <p:blipFill>
          <a:blip r:embed="rId3"/>
          <a:stretch>
            <a:fillRect/>
          </a:stretch>
        </p:blipFill>
        <p:spPr>
          <a:xfrm>
            <a:off x="3564267" y="7075521"/>
            <a:ext cx="4407694" cy="44076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10011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4832092"/>
          </a:xfrm>
          <a:prstGeom prst="rect">
            <a:avLst/>
          </a:prstGeom>
        </p:spPr>
        <p:txBody>
          <a:bodyPr wrap="square">
            <a:spAutoFit/>
          </a:bodyPr>
          <a:lstStyle/>
          <a:p>
            <a:r>
              <a:rPr lang="en-US" sz="4400" b="1" dirty="0">
                <a:solidFill>
                  <a:srgbClr val="1E0850"/>
                </a:solidFill>
              </a:rPr>
              <a:t>Latex dipping </a:t>
            </a:r>
            <a:r>
              <a:rPr lang="en-US" sz="4400" b="1" dirty="0">
                <a:solidFill>
                  <a:schemeClr val="bg1"/>
                </a:solidFill>
              </a:rPr>
              <a:t>occurs when thin walled molds are immersed into latex compounds and then slowly withdrawn. The thickness of the dipped product can be increased by re-dipping the product. After the dipping process occurs, the product is finished by vulcanization. The main advantage of dip molding includes being able to dip latex products with thinner walls and to create more complex shapes than extrusion. Some of the common dip molded products include rubber gloves, nipples, condoms, etc.</a:t>
            </a:r>
            <a:endParaRPr lang="ru-RU" sz="4400" b="1" dirty="0">
              <a:solidFill>
                <a:schemeClr val="bg1"/>
              </a:solidFill>
            </a:endParaRPr>
          </a:p>
        </p:txBody>
      </p:sp>
      <p:pic>
        <p:nvPicPr>
          <p:cNvPr id="4" name="Рисунок 3"/>
          <p:cNvPicPr>
            <a:picLocks noChangeAspect="1"/>
          </p:cNvPicPr>
          <p:nvPr/>
        </p:nvPicPr>
        <p:blipFill>
          <a:blip r:embed="rId3"/>
          <a:stretch>
            <a:fillRect/>
          </a:stretch>
        </p:blipFill>
        <p:spPr>
          <a:xfrm>
            <a:off x="1006759" y="5971184"/>
            <a:ext cx="6307517" cy="50510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2783067" y="6216294"/>
            <a:ext cx="5663959" cy="48489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50045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108862"/>
            <a:ext cx="21674138" cy="12160092"/>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4832092"/>
          </a:xfrm>
          <a:prstGeom prst="rect">
            <a:avLst/>
          </a:prstGeom>
        </p:spPr>
        <p:txBody>
          <a:bodyPr wrap="square">
            <a:spAutoFit/>
          </a:bodyPr>
          <a:lstStyle/>
          <a:p>
            <a:r>
              <a:rPr lang="en-US" sz="4400" b="1" dirty="0">
                <a:solidFill>
                  <a:schemeClr val="bg1"/>
                </a:solidFill>
              </a:rPr>
              <a:t>Latex dipping occurs when thin walled molds are immersed into latex compounds and then slowly withdrawn. The thickness of the dipped product can be increased by re-dipping the product. After the dipping process occurs, the product is finished by vulcanization. The main advantage of dip molding includes being able to dip latex products with thinner walls and to create more complex shapes than extrusion. Some of the common dip molded products include rubber gloves, nipples, condoms, etc.</a:t>
            </a:r>
            <a:endParaRPr lang="ru-RU" sz="4400" b="1" dirty="0">
              <a:solidFill>
                <a:schemeClr val="bg1"/>
              </a:solidFill>
            </a:endParaRPr>
          </a:p>
        </p:txBody>
      </p:sp>
      <p:pic>
        <p:nvPicPr>
          <p:cNvPr id="4" name="Рисунок 3"/>
          <p:cNvPicPr>
            <a:picLocks noChangeAspect="1"/>
          </p:cNvPicPr>
          <p:nvPr/>
        </p:nvPicPr>
        <p:blipFill>
          <a:blip r:embed="rId3"/>
          <a:stretch>
            <a:fillRect/>
          </a:stretch>
        </p:blipFill>
        <p:spPr>
          <a:xfrm>
            <a:off x="1006759" y="5971184"/>
            <a:ext cx="6307517" cy="50510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2783067" y="6216294"/>
            <a:ext cx="5663959" cy="48489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38380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2167"/>
            <a:ext cx="21674138" cy="13619899"/>
          </a:xfrm>
          <a:prstGeom prst="rect">
            <a:avLst/>
          </a:prstGeom>
        </p:spPr>
      </p:pic>
      <p:sp>
        <p:nvSpPr>
          <p:cNvPr id="2" name="Прямоугольник 1"/>
          <p:cNvSpPr/>
          <p:nvPr/>
        </p:nvSpPr>
        <p:spPr>
          <a:xfrm>
            <a:off x="1456927" y="430863"/>
            <a:ext cx="17535438" cy="6186309"/>
          </a:xfrm>
          <a:prstGeom prst="rect">
            <a:avLst/>
          </a:prstGeom>
        </p:spPr>
        <p:txBody>
          <a:bodyPr wrap="square">
            <a:spAutoFit/>
          </a:bodyPr>
          <a:lstStyle/>
          <a:p>
            <a:r>
              <a:rPr lang="en-US" sz="4400" b="1" dirty="0">
                <a:solidFill>
                  <a:schemeClr val="bg1"/>
                </a:solidFill>
              </a:rPr>
              <a:t>Compression molding is the oldest and least expensive method. </a:t>
            </a:r>
            <a:endParaRPr lang="ru-RU" sz="4400" b="1" dirty="0" smtClean="0">
              <a:solidFill>
                <a:schemeClr val="bg1"/>
              </a:solidFill>
            </a:endParaRPr>
          </a:p>
          <a:p>
            <a:r>
              <a:rPr lang="en-US" sz="4400" b="1" dirty="0" smtClean="0"/>
              <a:t>With </a:t>
            </a:r>
            <a:r>
              <a:rPr lang="en-US" sz="4400" b="1" dirty="0"/>
              <a:t>compression molding, a rubber compound is formed into a blank (chunk of rubber); the blank then gets placed into a mold cavity to be shaped. Some of the common products made with the compression molding process include hot-water bottles, enema syringes, etc.</a:t>
            </a:r>
          </a:p>
          <a:p>
            <a:endParaRPr lang="ru-RU" sz="4400" b="1" dirty="0" smtClean="0"/>
          </a:p>
          <a:p>
            <a:r>
              <a:rPr lang="en-US" sz="4400" b="1" dirty="0" smtClean="0"/>
              <a:t>The </a:t>
            </a:r>
            <a:r>
              <a:rPr lang="en-US" sz="4400" b="1" dirty="0"/>
              <a:t>last most common manufacturing process is called calendaring, which works by forcing softened material into the center of counter-rotating rollers. This process works best to produce sheets or films of rubber.</a:t>
            </a:r>
          </a:p>
        </p:txBody>
      </p:sp>
      <p:sp>
        <p:nvSpPr>
          <p:cNvPr id="5" name="Овал 4"/>
          <p:cNvSpPr/>
          <p:nvPr/>
        </p:nvSpPr>
        <p:spPr>
          <a:xfrm>
            <a:off x="542527" y="1095267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6" name="Овал 5"/>
          <p:cNvSpPr/>
          <p:nvPr/>
        </p:nvSpPr>
        <p:spPr>
          <a:xfrm>
            <a:off x="271264" y="52379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7" name="Овал 6"/>
          <p:cNvSpPr/>
          <p:nvPr/>
        </p:nvSpPr>
        <p:spPr>
          <a:xfrm>
            <a:off x="20179852" y="43086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20418391" y="10495476"/>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pic>
        <p:nvPicPr>
          <p:cNvPr id="4" name="Рисунок 3"/>
          <p:cNvPicPr>
            <a:picLocks noChangeAspect="1"/>
          </p:cNvPicPr>
          <p:nvPr/>
        </p:nvPicPr>
        <p:blipFill>
          <a:blip r:embed="rId3"/>
          <a:stretch>
            <a:fillRect/>
          </a:stretch>
        </p:blipFill>
        <p:spPr>
          <a:xfrm>
            <a:off x="2246244" y="7070202"/>
            <a:ext cx="5033599" cy="49372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Рисунок 9"/>
          <p:cNvPicPr>
            <a:picLocks noChangeAspect="1"/>
          </p:cNvPicPr>
          <p:nvPr/>
        </p:nvPicPr>
        <p:blipFill>
          <a:blip r:embed="rId4"/>
          <a:stretch>
            <a:fillRect/>
          </a:stretch>
        </p:blipFill>
        <p:spPr>
          <a:xfrm>
            <a:off x="12568341" y="7287349"/>
            <a:ext cx="4904651" cy="49046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69858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291651" y="-229148"/>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2" name="Прямоугольник 1"/>
          <p:cNvSpPr/>
          <p:nvPr/>
        </p:nvSpPr>
        <p:spPr>
          <a:xfrm>
            <a:off x="2325755" y="835222"/>
            <a:ext cx="18645810" cy="6863417"/>
          </a:xfrm>
          <a:prstGeom prst="rect">
            <a:avLst/>
          </a:prstGeom>
        </p:spPr>
        <p:txBody>
          <a:bodyPr wrap="square">
            <a:spAutoFit/>
          </a:bodyPr>
          <a:lstStyle/>
          <a:p>
            <a:pPr algn="ctr"/>
            <a:r>
              <a:rPr lang="en-US" sz="4400" dirty="0">
                <a:solidFill>
                  <a:schemeClr val="bg1"/>
                </a:solidFill>
              </a:rPr>
              <a:t>Shelf Life of Rubber Products</a:t>
            </a:r>
            <a:endParaRPr lang="ru-RU" sz="4400" dirty="0">
              <a:solidFill>
                <a:schemeClr val="bg1"/>
              </a:solidFill>
            </a:endParaRPr>
          </a:p>
          <a:p>
            <a:r>
              <a:rPr lang="en-US" sz="4400" b="1" dirty="0"/>
              <a:t>Rubber products can remain in inventory for long periods of time. Shelf life, the storage period prior to part installation, varies by elastomer type. Storage conditions such as temperature, humidity, ozone, and exposure to light also affect the shelf life of rubber products. By understanding these factors and best practices, buyers can make informed decisions about sourcing elastomers and storing die cut seals, gaskets, and O-rings.</a:t>
            </a:r>
            <a:endParaRPr lang="ru-RU" sz="4400" b="1" dirty="0"/>
          </a:p>
          <a:p>
            <a:r>
              <a:rPr lang="en-US" sz="4400" b="1" dirty="0"/>
              <a:t>Environmental conditions such as high temperatures and high humidity can cause unwanted physical changes in rubber products. Proper storage conditions won’t guarantee product </a:t>
            </a:r>
            <a:r>
              <a:rPr lang="en-US" sz="4400" dirty="0"/>
              <a:t>quality</a:t>
            </a:r>
            <a:r>
              <a:rPr lang="en-US" sz="4400" b="1" dirty="0"/>
              <a:t>, but they do promote storage life.</a:t>
            </a:r>
            <a:endParaRPr lang="ru-RU" sz="4400" b="1" dirty="0"/>
          </a:p>
        </p:txBody>
      </p:sp>
    </p:spTree>
    <p:extLst>
      <p:ext uri="{BB962C8B-B14F-4D97-AF65-F5344CB8AC3E}">
        <p14:creationId xmlns:p14="http://schemas.microsoft.com/office/powerpoint/2010/main" val="1273492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465306"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2655059" y="1292422"/>
            <a:ext cx="15374523" cy="6186309"/>
          </a:xfrm>
          <a:prstGeom prst="rect">
            <a:avLst/>
          </a:prstGeom>
        </p:spPr>
        <p:txBody>
          <a:bodyPr wrap="square">
            <a:spAutoFit/>
          </a:bodyPr>
          <a:lstStyle/>
          <a:p>
            <a:pPr algn="ctr"/>
            <a:r>
              <a:rPr lang="en-US" sz="4400" b="1" dirty="0"/>
              <a:t>Environmental Condition	Recommended Storage Condition</a:t>
            </a:r>
          </a:p>
          <a:p>
            <a:endParaRPr lang="ru-RU" sz="4400" b="1" dirty="0" smtClean="0">
              <a:solidFill>
                <a:schemeClr val="bg1"/>
              </a:solidFill>
            </a:endParaRPr>
          </a:p>
          <a:p>
            <a:endParaRPr lang="ru-RU" sz="4400" b="1" dirty="0">
              <a:solidFill>
                <a:schemeClr val="bg1"/>
              </a:solidFill>
            </a:endParaRPr>
          </a:p>
          <a:p>
            <a:r>
              <a:rPr lang="en-US" sz="4400" b="1" dirty="0" smtClean="0">
                <a:solidFill>
                  <a:schemeClr val="bg1"/>
                </a:solidFill>
              </a:rPr>
              <a:t>Temperature</a:t>
            </a:r>
            <a:r>
              <a:rPr lang="en-US" sz="4400" b="1" dirty="0">
                <a:solidFill>
                  <a:schemeClr val="bg1"/>
                </a:solidFill>
              </a:rPr>
              <a:t>	Below 100° F (38° C)</a:t>
            </a:r>
          </a:p>
          <a:p>
            <a:r>
              <a:rPr lang="en-US" sz="4400" b="1" dirty="0">
                <a:solidFill>
                  <a:schemeClr val="bg1"/>
                </a:solidFill>
              </a:rPr>
              <a:t>Humidity	Less than 75% unless products are stored in sealed, moisture-proof bags</a:t>
            </a:r>
          </a:p>
          <a:p>
            <a:r>
              <a:rPr lang="en-US" sz="4400" b="1" dirty="0">
                <a:solidFill>
                  <a:schemeClr val="bg1"/>
                </a:solidFill>
              </a:rPr>
              <a:t>Light	Protection from direct sunlight or intense artificial light</a:t>
            </a:r>
          </a:p>
          <a:p>
            <a:r>
              <a:rPr lang="en-US" sz="4400" b="1" dirty="0">
                <a:solidFill>
                  <a:schemeClr val="bg1"/>
                </a:solidFill>
              </a:rPr>
              <a:t>Ozone	Storage rooms should not contain any ozone-generating equipment</a:t>
            </a:r>
          </a:p>
        </p:txBody>
      </p:sp>
      <p:sp>
        <p:nvSpPr>
          <p:cNvPr id="4" name="Прямоугольник 3"/>
          <p:cNvSpPr/>
          <p:nvPr/>
        </p:nvSpPr>
        <p:spPr>
          <a:xfrm>
            <a:off x="2669711" y="8590502"/>
            <a:ext cx="15869409" cy="769441"/>
          </a:xfrm>
          <a:prstGeom prst="rect">
            <a:avLst/>
          </a:prstGeom>
        </p:spPr>
        <p:txBody>
          <a:bodyPr wrap="none">
            <a:spAutoFit/>
          </a:bodyPr>
          <a:lstStyle/>
          <a:p>
            <a:r>
              <a:rPr lang="en-US" sz="4400" b="1" dirty="0"/>
              <a:t>Recommended shelf life for natural rubber, pure gum is 3 – 5 years.</a:t>
            </a:r>
            <a:endParaRPr lang="uk-UA" sz="4400" b="1" dirty="0"/>
          </a:p>
        </p:txBody>
      </p:sp>
    </p:spTree>
    <p:extLst>
      <p:ext uri="{BB962C8B-B14F-4D97-AF65-F5344CB8AC3E}">
        <p14:creationId xmlns:p14="http://schemas.microsoft.com/office/powerpoint/2010/main" val="894829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2655060" y="1292422"/>
            <a:ext cx="13446332" cy="9571851"/>
          </a:xfrm>
          <a:prstGeom prst="rect">
            <a:avLst/>
          </a:prstGeom>
        </p:spPr>
        <p:txBody>
          <a:bodyPr wrap="square">
            <a:spAutoFit/>
          </a:bodyPr>
          <a:lstStyle/>
          <a:p>
            <a:pPr algn="ctr"/>
            <a:r>
              <a:rPr lang="en-US" sz="4400" b="1" dirty="0">
                <a:solidFill>
                  <a:schemeClr val="bg1"/>
                </a:solidFill>
              </a:rPr>
              <a:t>Types of Medical rubber products</a:t>
            </a:r>
          </a:p>
          <a:p>
            <a:pPr algn="just"/>
            <a:r>
              <a:rPr lang="en-US" sz="4400" b="1" dirty="0"/>
              <a:t>Some popular medical rubber products are as follows:</a:t>
            </a:r>
          </a:p>
          <a:p>
            <a:pPr marL="571500" indent="-571500" algn="just">
              <a:buFont typeface="Wingdings" panose="05000000000000000000" pitchFamily="2" charset="2"/>
              <a:buChar char="q"/>
            </a:pPr>
            <a:r>
              <a:rPr lang="en-US" sz="4400" b="1" dirty="0"/>
              <a:t>•	Rubber Caps/Tabs for Medical use: Rubber caps are specially designed for medical purposes. These are caps on T-piece as the main adjunct which provides pass and injection port for infusion and transfusion sets. They are made of natural rubber and polychloroprene rubber</a:t>
            </a:r>
            <a:r>
              <a:rPr lang="en-US" sz="4400" b="1" dirty="0" smtClean="0"/>
              <a:t>.</a:t>
            </a:r>
            <a:endParaRPr lang="ru-RU" sz="4400" b="1" dirty="0" smtClean="0"/>
          </a:p>
          <a:p>
            <a:pPr algn="just"/>
            <a:endParaRPr lang="en-US" sz="4400" b="1" dirty="0"/>
          </a:p>
          <a:p>
            <a:pPr marL="571500" indent="-571500" algn="just">
              <a:buFont typeface="Wingdings" panose="05000000000000000000" pitchFamily="2" charset="2"/>
              <a:buChar char="q"/>
            </a:pPr>
            <a:r>
              <a:rPr lang="en-US" sz="4400" b="1" dirty="0"/>
              <a:t>•	Rubber Tubes for Infusion and Transfusion Set: This is a component of infusions sets, through which the medicine liquid can be added into the infusion canula. It is suitable for medicine liquid addition. Made of synthetic rubber etc</a:t>
            </a:r>
            <a:r>
              <a:rPr lang="en-US" sz="4400" b="1" dirty="0" smtClean="0"/>
              <a:t>.</a:t>
            </a:r>
            <a:endParaRPr lang="en-US" sz="4400" b="1" dirty="0"/>
          </a:p>
        </p:txBody>
      </p:sp>
      <p:pic>
        <p:nvPicPr>
          <p:cNvPr id="2" name="Рисунок 1"/>
          <p:cNvPicPr>
            <a:picLocks noChangeAspect="1"/>
          </p:cNvPicPr>
          <p:nvPr/>
        </p:nvPicPr>
        <p:blipFill>
          <a:blip r:embed="rId3"/>
          <a:stretch>
            <a:fillRect/>
          </a:stretch>
        </p:blipFill>
        <p:spPr>
          <a:xfrm>
            <a:off x="16458073" y="1527303"/>
            <a:ext cx="4586484" cy="30410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16697739" y="6210574"/>
            <a:ext cx="4141515" cy="35467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5380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0"/>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1904662" y="1190239"/>
            <a:ext cx="15374523" cy="2800767"/>
          </a:xfrm>
          <a:prstGeom prst="rect">
            <a:avLst/>
          </a:prstGeom>
        </p:spPr>
        <p:txBody>
          <a:bodyPr wrap="square">
            <a:spAutoFit/>
          </a:bodyPr>
          <a:lstStyle/>
          <a:p>
            <a:pPr algn="ctr"/>
            <a:r>
              <a:rPr lang="en-US" sz="4400" b="1" dirty="0">
                <a:solidFill>
                  <a:schemeClr val="bg1"/>
                </a:solidFill>
              </a:rPr>
              <a:t>Types of Medical rubber products</a:t>
            </a:r>
          </a:p>
          <a:p>
            <a:pPr marL="571500" indent="-571500" algn="just">
              <a:buFont typeface="Wingdings" panose="05000000000000000000" pitchFamily="2" charset="2"/>
              <a:buChar char="q"/>
            </a:pPr>
            <a:r>
              <a:rPr lang="en-US" sz="4400" b="1" dirty="0" smtClean="0"/>
              <a:t>•</a:t>
            </a:r>
            <a:r>
              <a:rPr lang="en-US" sz="4400" b="1" dirty="0"/>
              <a:t>	Birth Control Products: Rubber is used to make various products which serve as effective birth control measures like condoms, diaphragms, and cervical caps.</a:t>
            </a:r>
          </a:p>
        </p:txBody>
      </p:sp>
      <p:pic>
        <p:nvPicPr>
          <p:cNvPr id="6" name="Рисунок 5"/>
          <p:cNvPicPr>
            <a:picLocks noChangeAspect="1"/>
          </p:cNvPicPr>
          <p:nvPr/>
        </p:nvPicPr>
        <p:blipFill>
          <a:blip r:embed="rId3"/>
          <a:stretch>
            <a:fillRect/>
          </a:stretch>
        </p:blipFill>
        <p:spPr>
          <a:xfrm>
            <a:off x="16577186" y="3188847"/>
            <a:ext cx="5308525" cy="63927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Прямоугольник 3"/>
          <p:cNvSpPr/>
          <p:nvPr/>
        </p:nvSpPr>
        <p:spPr>
          <a:xfrm>
            <a:off x="1904662" y="3991006"/>
            <a:ext cx="14083267" cy="5109091"/>
          </a:xfrm>
          <a:prstGeom prst="rect">
            <a:avLst/>
          </a:prstGeom>
        </p:spPr>
        <p:txBody>
          <a:bodyPr wrap="square">
            <a:spAutoFit/>
          </a:bodyPr>
          <a:lstStyle/>
          <a:p>
            <a:pPr marL="571500" indent="-571500" algn="just">
              <a:buFont typeface="Wingdings" panose="05000000000000000000" pitchFamily="2" charset="2"/>
              <a:buChar char="q"/>
            </a:pPr>
            <a:r>
              <a:rPr lang="en-US" sz="4400" b="1" dirty="0"/>
              <a:t>Surgical Gloves: Surgical gloves are made of various types of synthetic rubber as well as from the latex of natural rubber. These gloves are designed with some features which may not be available in normal glove. Such features are like ultra sensitivity, extra flexibility, maximum strength, greater protection, ambidextrous and can be sterilized.</a:t>
            </a:r>
          </a:p>
          <a:p>
            <a:endParaRPr lang="en-US" dirty="0"/>
          </a:p>
        </p:txBody>
      </p:sp>
      <p:pic>
        <p:nvPicPr>
          <p:cNvPr id="10" name="Рисунок 9"/>
          <p:cNvPicPr>
            <a:picLocks noChangeAspect="1"/>
          </p:cNvPicPr>
          <p:nvPr/>
        </p:nvPicPr>
        <p:blipFill>
          <a:blip r:embed="rId4"/>
          <a:stretch>
            <a:fillRect/>
          </a:stretch>
        </p:blipFill>
        <p:spPr>
          <a:xfrm>
            <a:off x="3537412" y="8779406"/>
            <a:ext cx="5963477" cy="4493217"/>
          </a:xfrm>
          <a:prstGeom prst="rect">
            <a:avLst/>
          </a:prstGeom>
        </p:spPr>
      </p:pic>
    </p:spTree>
    <p:extLst>
      <p:ext uri="{BB962C8B-B14F-4D97-AF65-F5344CB8AC3E}">
        <p14:creationId xmlns:p14="http://schemas.microsoft.com/office/powerpoint/2010/main" val="1026415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96934" y="378022"/>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7" name="Овал 6"/>
          <p:cNvSpPr/>
          <p:nvPr/>
        </p:nvSpPr>
        <p:spPr>
          <a:xfrm>
            <a:off x="20448209" y="11026015"/>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9" name="Овал 8"/>
          <p:cNvSpPr/>
          <p:nvPr/>
        </p:nvSpPr>
        <p:spPr>
          <a:xfrm>
            <a:off x="20382053" y="933331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3" name="Прямоугольник 2"/>
          <p:cNvSpPr/>
          <p:nvPr/>
        </p:nvSpPr>
        <p:spPr>
          <a:xfrm>
            <a:off x="1463959" y="-322747"/>
            <a:ext cx="18641394" cy="5509200"/>
          </a:xfrm>
          <a:prstGeom prst="rect">
            <a:avLst/>
          </a:prstGeom>
        </p:spPr>
        <p:txBody>
          <a:bodyPr wrap="square">
            <a:spAutoFit/>
          </a:bodyPr>
          <a:lstStyle/>
          <a:p>
            <a:pPr algn="just"/>
            <a:endParaRPr lang="ru-RU" sz="4400" b="1" dirty="0"/>
          </a:p>
          <a:p>
            <a:pPr marL="571500" indent="-571500" algn="just">
              <a:buFont typeface="Wingdings" panose="05000000000000000000" pitchFamily="2" charset="2"/>
              <a:buChar char="q"/>
            </a:pPr>
            <a:r>
              <a:rPr lang="en-US" sz="4400" b="1" dirty="0" smtClean="0"/>
              <a:t>•</a:t>
            </a:r>
            <a:r>
              <a:rPr lang="en-US" sz="4400" b="1" dirty="0"/>
              <a:t>	Rubber </a:t>
            </a:r>
            <a:r>
              <a:rPr lang="en-US" sz="4400" b="1" dirty="0" smtClean="0"/>
              <a:t>Medical </a:t>
            </a:r>
            <a:r>
              <a:rPr lang="en-US" sz="4400" b="1" dirty="0"/>
              <a:t>Masks: Rubber is also used to make various kinds of masks used for medical purposes. The breathing mask also known as oxygen mask are manufactured using natural rubber and silicone rubber. Such masks are specially designed to provide a tight seal without leakage and are widely used by aviators, medical researchers and other patients that require administration of 100% oxygen.</a:t>
            </a:r>
          </a:p>
          <a:p>
            <a:pPr algn="just"/>
            <a:endParaRPr lang="en-US" sz="4400" b="1" dirty="0"/>
          </a:p>
        </p:txBody>
      </p:sp>
      <p:pic>
        <p:nvPicPr>
          <p:cNvPr id="4" name="Рисунок 3"/>
          <p:cNvPicPr>
            <a:picLocks noChangeAspect="1"/>
          </p:cNvPicPr>
          <p:nvPr/>
        </p:nvPicPr>
        <p:blipFill>
          <a:blip r:embed="rId3"/>
          <a:stretch>
            <a:fillRect/>
          </a:stretch>
        </p:blipFill>
        <p:spPr>
          <a:xfrm>
            <a:off x="16374942" y="3756991"/>
            <a:ext cx="3858233" cy="34007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Прямоугольник 4"/>
          <p:cNvSpPr/>
          <p:nvPr/>
        </p:nvSpPr>
        <p:spPr>
          <a:xfrm>
            <a:off x="3797202" y="7035912"/>
            <a:ext cx="15811845" cy="5509200"/>
          </a:xfrm>
          <a:prstGeom prst="rect">
            <a:avLst/>
          </a:prstGeom>
        </p:spPr>
        <p:txBody>
          <a:bodyPr wrap="square">
            <a:spAutoFit/>
          </a:bodyPr>
          <a:lstStyle/>
          <a:p>
            <a:pPr marL="571500" indent="-571500">
              <a:buFont typeface="Wingdings" panose="05000000000000000000" pitchFamily="2" charset="2"/>
              <a:buChar char="q"/>
            </a:pPr>
            <a:r>
              <a:rPr lang="en-US" sz="4400" b="1" dirty="0"/>
              <a:t>	Rubber Catheters: Rubber is used to make medical catheters</a:t>
            </a:r>
            <a:r>
              <a:rPr lang="en-US" sz="4400" b="1" dirty="0" smtClean="0"/>
              <a:t>.</a:t>
            </a:r>
            <a:endParaRPr lang="ru-RU" sz="4400" b="1" dirty="0" smtClean="0"/>
          </a:p>
          <a:p>
            <a:r>
              <a:rPr lang="en-US" sz="4400" b="1" dirty="0" smtClean="0"/>
              <a:t> </a:t>
            </a:r>
            <a:r>
              <a:rPr lang="en-US" sz="4400" b="1" dirty="0"/>
              <a:t>A catheter is a flexible tube made of latex or silicone and can be inserted into the body creating a way for the passage of fluid or the entry of a medical device. Compared to latex or natural rubber catheter, silicone rubber catheters are believed to be superior as silicone is more bio compatible, causes less cell death, and more resistant to bacterial colonization.</a:t>
            </a:r>
          </a:p>
          <a:p>
            <a:endParaRPr lang="en-US" sz="4400" b="1" dirty="0"/>
          </a:p>
        </p:txBody>
      </p:sp>
      <p:pic>
        <p:nvPicPr>
          <p:cNvPr id="6" name="Рисунок 5"/>
          <p:cNvPicPr>
            <a:picLocks noChangeAspect="1"/>
          </p:cNvPicPr>
          <p:nvPr/>
        </p:nvPicPr>
        <p:blipFill>
          <a:blip r:embed="rId4"/>
          <a:stretch>
            <a:fillRect/>
          </a:stretch>
        </p:blipFill>
        <p:spPr>
          <a:xfrm>
            <a:off x="-196934" y="4103940"/>
            <a:ext cx="4189260" cy="44032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08029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50489"/>
            <a:ext cx="22139444" cy="12421148"/>
          </a:xfrm>
          <a:prstGeom prst="rect">
            <a:avLst/>
          </a:prstGeom>
          <a:ln w="88900" cap="sq" cmpd="thickThin">
            <a:solidFill>
              <a:srgbClr val="000000"/>
            </a:solidFill>
            <a:prstDash val="solid"/>
            <a:miter lim="800000"/>
          </a:ln>
          <a:effectLst>
            <a:innerShdw blurRad="76200">
              <a:srgbClr val="000000"/>
            </a:innerShdw>
          </a:effectLst>
        </p:spPr>
      </p:pic>
      <p:sp>
        <p:nvSpPr>
          <p:cNvPr id="8" name="Овал 7"/>
          <p:cNvSpPr/>
          <p:nvPr/>
        </p:nvSpPr>
        <p:spPr>
          <a:xfrm>
            <a:off x="549559" y="378022"/>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13" name="Овал 12"/>
          <p:cNvSpPr/>
          <p:nvPr/>
        </p:nvSpPr>
        <p:spPr>
          <a:xfrm>
            <a:off x="549559" y="2133423"/>
            <a:ext cx="91440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dirty="0"/>
          </a:p>
        </p:txBody>
      </p:sp>
      <p:sp>
        <p:nvSpPr>
          <p:cNvPr id="5" name="Прямоугольник 4"/>
          <p:cNvSpPr/>
          <p:nvPr/>
        </p:nvSpPr>
        <p:spPr>
          <a:xfrm>
            <a:off x="2515912" y="851685"/>
            <a:ext cx="10836275" cy="3477875"/>
          </a:xfrm>
          <a:prstGeom prst="rect">
            <a:avLst/>
          </a:prstGeom>
        </p:spPr>
        <p:txBody>
          <a:bodyPr>
            <a:spAutoFit/>
          </a:bodyPr>
          <a:lstStyle/>
          <a:p>
            <a:pPr marL="571500" lvl="0" indent="-571500">
              <a:buFont typeface="Wingdings" panose="05000000000000000000" pitchFamily="2" charset="2"/>
              <a:buChar char="q"/>
            </a:pPr>
            <a:r>
              <a:rPr lang="en-US" sz="4400" b="1" dirty="0">
                <a:solidFill>
                  <a:prstClr val="black"/>
                </a:solidFill>
              </a:rPr>
              <a:t>	Rubber Bulb Syringe: It is syringe with a hollow rubber bulb and a cannula. The rubber bulb and the cannulla are provided with a check valve. The syringe is used on infants.</a:t>
            </a:r>
          </a:p>
        </p:txBody>
      </p:sp>
      <p:pic>
        <p:nvPicPr>
          <p:cNvPr id="6" name="Рисунок 5"/>
          <p:cNvPicPr>
            <a:picLocks noChangeAspect="1"/>
          </p:cNvPicPr>
          <p:nvPr/>
        </p:nvPicPr>
        <p:blipFill>
          <a:blip r:embed="rId3"/>
          <a:stretch>
            <a:fillRect/>
          </a:stretch>
        </p:blipFill>
        <p:spPr>
          <a:xfrm>
            <a:off x="17577662" y="364593"/>
            <a:ext cx="3950494" cy="39504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Прямоугольник 9"/>
          <p:cNvSpPr/>
          <p:nvPr/>
        </p:nvSpPr>
        <p:spPr>
          <a:xfrm>
            <a:off x="1621389" y="4839706"/>
            <a:ext cx="15593184" cy="6863417"/>
          </a:xfrm>
          <a:prstGeom prst="rect">
            <a:avLst/>
          </a:prstGeom>
        </p:spPr>
        <p:txBody>
          <a:bodyPr wrap="square">
            <a:spAutoFit/>
          </a:bodyPr>
          <a:lstStyle/>
          <a:p>
            <a:pPr marL="571500" indent="-571500">
              <a:buFont typeface="Wingdings" panose="05000000000000000000" pitchFamily="2" charset="2"/>
              <a:buChar char="q"/>
            </a:pPr>
            <a:r>
              <a:rPr lang="en-US" sz="4400" b="1" dirty="0" smtClean="0">
                <a:solidFill>
                  <a:prstClr val="black"/>
                </a:solidFill>
              </a:rPr>
              <a:t>Rubber </a:t>
            </a:r>
            <a:r>
              <a:rPr lang="en-US" sz="4400" b="1" dirty="0">
                <a:solidFill>
                  <a:prstClr val="black"/>
                </a:solidFill>
              </a:rPr>
              <a:t>bladders: A bladder is a device made of rubber that can be used for a containing a substance. In medical industry, this is the most common product used in blood pressure monitor units. A typical blood pressure monitor features a neoprene or rubber pump bulb or a rubber bladder that a medical expert squeezes to build air pressure in the system.</a:t>
            </a:r>
          </a:p>
          <a:p>
            <a:endParaRPr lang="ru-RU" sz="4400" b="1" dirty="0">
              <a:solidFill>
                <a:prstClr val="black"/>
              </a:solidFill>
            </a:endParaRPr>
          </a:p>
          <a:p>
            <a:r>
              <a:rPr lang="en-US" sz="4400" b="1" dirty="0" smtClean="0">
                <a:solidFill>
                  <a:prstClr val="black"/>
                </a:solidFill>
              </a:rPr>
              <a:t>This </a:t>
            </a:r>
            <a:r>
              <a:rPr lang="en-US" sz="4400" b="1" dirty="0">
                <a:solidFill>
                  <a:prstClr val="black"/>
                </a:solidFill>
              </a:rPr>
              <a:t>is possibly the best barrier against pathogens such as the AIDS virus (HIV). That is the reason why latex is used in condoms and surgical and medical examination gloves.</a:t>
            </a:r>
          </a:p>
        </p:txBody>
      </p:sp>
      <p:pic>
        <p:nvPicPr>
          <p:cNvPr id="12" name="Рисунок 11"/>
          <p:cNvPicPr>
            <a:picLocks noChangeAspect="1"/>
          </p:cNvPicPr>
          <p:nvPr/>
        </p:nvPicPr>
        <p:blipFill>
          <a:blip r:embed="rId4"/>
          <a:stretch>
            <a:fillRect/>
          </a:stretch>
        </p:blipFill>
        <p:spPr>
          <a:xfrm>
            <a:off x="17810921" y="7476131"/>
            <a:ext cx="3717235" cy="39840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59436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14300" y="-1939273"/>
            <a:ext cx="21788438" cy="14131273"/>
          </a:xfrm>
          <a:prstGeom prst="rect">
            <a:avLst/>
          </a:prstGeom>
        </p:spPr>
      </p:pic>
      <p:sp>
        <p:nvSpPr>
          <p:cNvPr id="2" name="Прямоугольник 1"/>
          <p:cNvSpPr/>
          <p:nvPr/>
        </p:nvSpPr>
        <p:spPr>
          <a:xfrm>
            <a:off x="1013792" y="-1141558"/>
            <a:ext cx="20660346" cy="12280285"/>
          </a:xfrm>
          <a:prstGeom prst="rect">
            <a:avLst/>
          </a:prstGeom>
        </p:spPr>
        <p:txBody>
          <a:bodyPr wrap="square">
            <a:spAutoFit/>
          </a:bodyPr>
          <a:lstStyle/>
          <a:p>
            <a:pPr algn="ctr"/>
            <a:r>
              <a:rPr lang="en-US" sz="4400" b="1" dirty="0">
                <a:solidFill>
                  <a:schemeClr val="bg1"/>
                </a:solidFill>
              </a:rPr>
              <a:t>Hot Water Bottle</a:t>
            </a:r>
          </a:p>
          <a:p>
            <a:r>
              <a:rPr lang="en-US" sz="4400" b="1" dirty="0">
                <a:solidFill>
                  <a:prstClr val="black"/>
                </a:solidFill>
              </a:rPr>
              <a:t>Hot Water Bottle a rubber container that is filled with hot water and used to warm a bed or a part of the body.</a:t>
            </a:r>
          </a:p>
          <a:p>
            <a:r>
              <a:rPr lang="en-US" sz="4400" b="1" dirty="0">
                <a:solidFill>
                  <a:prstClr val="black"/>
                </a:solidFill>
              </a:rPr>
              <a:t>Produced two types: hot-water bottles A and B.</a:t>
            </a:r>
          </a:p>
          <a:p>
            <a:r>
              <a:rPr lang="en-US" sz="4400" b="1" dirty="0">
                <a:solidFill>
                  <a:prstClr val="black"/>
                </a:solidFill>
              </a:rPr>
              <a:t> Rubber hot-water bottle of A type is designed for local warming of the body (hot-water bottle with a plug).</a:t>
            </a:r>
          </a:p>
          <a:p>
            <a:r>
              <a:rPr lang="en-US" sz="4400" b="1" dirty="0">
                <a:solidFill>
                  <a:prstClr val="black"/>
                </a:solidFill>
              </a:rPr>
              <a:t>Rubber hot-water bottle of B type (combined) is designed for local warming of the body, rinsing and syringing (hot-water bottle with accessories).</a:t>
            </a:r>
          </a:p>
          <a:p>
            <a:r>
              <a:rPr lang="en-US" sz="4400" b="1" dirty="0">
                <a:solidFill>
                  <a:schemeClr val="bg1"/>
                </a:solidFill>
              </a:rPr>
              <a:t>Advantages</a:t>
            </a:r>
            <a:r>
              <a:rPr lang="en-US" sz="4400" b="1" dirty="0">
                <a:solidFill>
                  <a:prstClr val="black"/>
                </a:solidFill>
              </a:rPr>
              <a:t>: resistant to multiple </a:t>
            </a:r>
            <a:r>
              <a:rPr lang="en-US" sz="4400" b="1" dirty="0" smtClean="0">
                <a:solidFill>
                  <a:prstClr val="black"/>
                </a:solidFill>
              </a:rPr>
              <a:t>disinfections</a:t>
            </a:r>
            <a:endParaRPr lang="ru-RU" sz="4400" b="1" dirty="0" smtClean="0">
              <a:solidFill>
                <a:prstClr val="black"/>
              </a:solidFill>
            </a:endParaRPr>
          </a:p>
          <a:p>
            <a:r>
              <a:rPr lang="en-US" sz="4400" b="1" dirty="0" smtClean="0">
                <a:solidFill>
                  <a:prstClr val="black"/>
                </a:solidFill>
              </a:rPr>
              <a:t>Suitable </a:t>
            </a:r>
            <a:r>
              <a:rPr lang="en-US" sz="4400" b="1" dirty="0">
                <a:solidFill>
                  <a:prstClr val="black"/>
                </a:solidFill>
              </a:rPr>
              <a:t>for multiple and prolonged use.</a:t>
            </a:r>
          </a:p>
          <a:p>
            <a:r>
              <a:rPr lang="en-US" sz="4400" b="1" dirty="0">
                <a:solidFill>
                  <a:prstClr val="black"/>
                </a:solidFill>
              </a:rPr>
              <a:t>Safe for adults and children. </a:t>
            </a:r>
          </a:p>
          <a:p>
            <a:r>
              <a:rPr lang="en-US" sz="4400" b="1" dirty="0">
                <a:solidFill>
                  <a:schemeClr val="bg1"/>
                </a:solidFill>
              </a:rPr>
              <a:t>Specifications  </a:t>
            </a:r>
          </a:p>
          <a:p>
            <a:r>
              <a:rPr lang="en-US" sz="4400" b="1" dirty="0">
                <a:solidFill>
                  <a:schemeClr val="bg1"/>
                </a:solidFill>
              </a:rPr>
              <a:t>Guaranteed shelf life: 3.5 years.</a:t>
            </a:r>
          </a:p>
          <a:p>
            <a:r>
              <a:rPr lang="en-US" sz="4400" b="1" dirty="0">
                <a:solidFill>
                  <a:schemeClr val="bg1"/>
                </a:solidFill>
              </a:rPr>
              <a:t>Guaranteed effective life: 2 years.</a:t>
            </a:r>
          </a:p>
          <a:p>
            <a:r>
              <a:rPr lang="en-US" sz="4400" b="1" dirty="0">
                <a:solidFill>
                  <a:schemeClr val="bg1"/>
                </a:solidFill>
              </a:rPr>
              <a:t>Contents: Type B kit contains a pipe, tips (pediatric, adult and uterine), a clip.</a:t>
            </a:r>
          </a:p>
          <a:p>
            <a:r>
              <a:rPr lang="en-US" sz="4400" b="1" dirty="0">
                <a:solidFill>
                  <a:schemeClr val="bg1"/>
                </a:solidFill>
              </a:rPr>
              <a:t>Package: Individual: polymer pack. Group (corrugated box): type A ― 40 pcs., type A2, A3 ― 30 pcs., type B-1, B-2, B-3 ― 20 pcs.</a:t>
            </a:r>
          </a:p>
          <a:p>
            <a:endParaRPr lang="en-US" sz="4400" b="1" dirty="0">
              <a:solidFill>
                <a:prstClr val="black"/>
              </a:solidFill>
            </a:endParaRPr>
          </a:p>
        </p:txBody>
      </p:sp>
      <p:pic>
        <p:nvPicPr>
          <p:cNvPr id="3" name="Рисунок 2"/>
          <p:cNvPicPr>
            <a:picLocks noChangeAspect="1"/>
          </p:cNvPicPr>
          <p:nvPr/>
        </p:nvPicPr>
        <p:blipFill>
          <a:blip r:embed="rId3"/>
          <a:stretch>
            <a:fillRect/>
          </a:stretch>
        </p:blipFill>
        <p:spPr>
          <a:xfrm>
            <a:off x="16407850" y="3703786"/>
            <a:ext cx="5266288" cy="4690979"/>
          </a:xfrm>
          <a:prstGeom prst="rect">
            <a:avLst/>
          </a:prstGeom>
          <a:ln>
            <a:noFill/>
          </a:ln>
          <a:effectLst>
            <a:softEdge rad="112500"/>
          </a:effectLst>
        </p:spPr>
      </p:pic>
      <p:pic>
        <p:nvPicPr>
          <p:cNvPr id="4" name="Рисунок 3"/>
          <p:cNvPicPr>
            <a:picLocks noChangeAspect="1"/>
          </p:cNvPicPr>
          <p:nvPr/>
        </p:nvPicPr>
        <p:blipFill>
          <a:blip r:embed="rId4"/>
          <a:stretch>
            <a:fillRect/>
          </a:stretch>
        </p:blipFill>
        <p:spPr>
          <a:xfrm>
            <a:off x="7746192" y="1600663"/>
            <a:ext cx="8097612" cy="6220765"/>
          </a:xfrm>
          <a:prstGeom prst="rect">
            <a:avLst/>
          </a:prstGeom>
          <a:ln>
            <a:noFill/>
          </a:ln>
          <a:effectLst>
            <a:softEdge rad="112500"/>
          </a:effectLst>
        </p:spPr>
      </p:pic>
      <p:pic>
        <p:nvPicPr>
          <p:cNvPr id="5" name="Рисунок 4"/>
          <p:cNvPicPr>
            <a:picLocks noChangeAspect="1"/>
          </p:cNvPicPr>
          <p:nvPr/>
        </p:nvPicPr>
        <p:blipFill>
          <a:blip r:embed="rId5"/>
          <a:stretch>
            <a:fillRect/>
          </a:stretch>
        </p:blipFill>
        <p:spPr>
          <a:xfrm>
            <a:off x="22338627" y="-1141558"/>
            <a:ext cx="920576" cy="920576"/>
          </a:xfrm>
          <a:prstGeom prst="rect">
            <a:avLst/>
          </a:prstGeom>
        </p:spPr>
      </p:pic>
    </p:spTree>
    <p:extLst>
      <p:ext uri="{BB962C8B-B14F-4D97-AF65-F5344CB8AC3E}">
        <p14:creationId xmlns:p14="http://schemas.microsoft.com/office/powerpoint/2010/main" val="806110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305513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2249534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0" y="-2031802"/>
            <a:ext cx="24696737" cy="14223802"/>
          </a:xfrm>
          <a:prstGeom prst="rect">
            <a:avLst/>
          </a:prstGeom>
        </p:spPr>
      </p:pic>
    </p:spTree>
    <p:extLst>
      <p:ext uri="{BB962C8B-B14F-4D97-AF65-F5344CB8AC3E}">
        <p14:creationId xmlns:p14="http://schemas.microsoft.com/office/powerpoint/2010/main" val="3683228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373</TotalTime>
  <Words>1826</Words>
  <Application>Microsoft Office PowerPoint</Application>
  <PresentationFormat>Произвольный</PresentationFormat>
  <Paragraphs>93</Paragraphs>
  <Slides>22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22</vt:i4>
      </vt:variant>
    </vt:vector>
  </HeadingPairs>
  <TitlesOfParts>
    <vt:vector size="29" baseType="lpstr">
      <vt:lpstr>Arial</vt:lpstr>
      <vt:lpstr>Arial Black</vt:lpstr>
      <vt:lpstr>Calibri</vt:lpstr>
      <vt:lpstr>Calibri Light</vt:lpstr>
      <vt:lpstr>Century Gothic</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 Анатоліівна Степанова</dc:creator>
  <cp:lastModifiedBy>RePack by Diakov</cp:lastModifiedBy>
  <cp:revision>29</cp:revision>
  <dcterms:created xsi:type="dcterms:W3CDTF">2022-07-07T19:40:44Z</dcterms:created>
  <dcterms:modified xsi:type="dcterms:W3CDTF">2023-09-12T09:32:23Z</dcterms:modified>
</cp:coreProperties>
</file>