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7"/>
  </p:notesMasterIdLst>
  <p:sldIdLst>
    <p:sldId id="256" r:id="rId2"/>
    <p:sldId id="28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4630400" cy="8229600"/>
  <p:notesSz cx="8229600" cy="14630400"/>
  <p:embeddedFontLst>
    <p:embeddedFont>
      <p:font typeface="Calibri" panose="020F0502020204030204" pitchFamily="34" charset="0"/>
      <p:regular r:id="rId28"/>
      <p:bold r:id="rId29"/>
      <p:italic r:id="rId30"/>
      <p:boldItalic r:id="rId31"/>
    </p:embeddedFont>
    <p:embeddedFont>
      <p:font typeface="Arial Black" panose="020B0A04020102020204" pitchFamily="34" charset="0"/>
      <p:bold r:id="rId32"/>
    </p:embeddedFont>
    <p:embeddedFont>
      <p:font typeface="Bitter Medium" panose="020B0604020202020204" charset="-52"/>
      <p:regular r:id="rId33"/>
    </p:embeddedFont>
    <p:embeddedFont>
      <p:font typeface="Open Sans" panose="020B0604020202020204" charset="0"/>
      <p:regular r:id="rId34"/>
    </p:embeddedFont>
  </p:embeddedFontLst>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57" d="100"/>
          <a:sy n="57" d="100"/>
        </p:scale>
        <p:origin x="55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0965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dirty="0"/>
          </a:p>
        </p:txBody>
      </p:sp>
    </p:spTree>
    <p:extLst>
      <p:ext uri="{BB962C8B-B14F-4D97-AF65-F5344CB8AC3E}">
        <p14:creationId xmlns:p14="http://schemas.microsoft.com/office/powerpoint/2010/main" val="3018802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dirty="0"/>
          </a:p>
        </p:txBody>
      </p:sp>
    </p:spTree>
    <p:extLst>
      <p:ext uri="{BB962C8B-B14F-4D97-AF65-F5344CB8AC3E}">
        <p14:creationId xmlns:p14="http://schemas.microsoft.com/office/powerpoint/2010/main" val="2905099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9.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1.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6" name="Text 3"/>
          <p:cNvSpPr/>
          <p:nvPr/>
        </p:nvSpPr>
        <p:spPr>
          <a:xfrm>
            <a:off x="6344722" y="6766560"/>
            <a:ext cx="129302" cy="97512"/>
          </a:xfrm>
          <a:prstGeom prst="rect">
            <a:avLst/>
          </a:prstGeom>
          <a:noFill/>
          <a:ln/>
        </p:spPr>
        <p:txBody>
          <a:bodyPr wrap="none" lIns="0" tIns="0" rIns="0" bIns="0" rtlCol="0" anchor="t"/>
          <a:lstStyle/>
          <a:p>
            <a:pPr marL="0" indent="0" algn="ctr">
              <a:lnSpc>
                <a:spcPts val="750"/>
              </a:lnSpc>
              <a:buNone/>
            </a:pPr>
            <a:r>
              <a:rPr lang="en-US" sz="750" kern="0" spc="-34" dirty="0" smtClean="0">
                <a:solidFill>
                  <a:srgbClr val="FFFFFF"/>
                </a:solidFill>
                <a:latin typeface="Open Sans Medium" pitchFamily="34" charset="0"/>
                <a:ea typeface="Open Sans Medium" pitchFamily="34" charset="-122"/>
                <a:cs typeface="Open Sans Medium" pitchFamily="34" charset="-120"/>
              </a:rPr>
              <a:t>О</a:t>
            </a:r>
            <a:endParaRPr lang="en-US" sz="750" dirty="0"/>
          </a:p>
        </p:txBody>
      </p:sp>
      <p:sp>
        <p:nvSpPr>
          <p:cNvPr id="7" name="Прямоугольник 6"/>
          <p:cNvSpPr/>
          <p:nvPr/>
        </p:nvSpPr>
        <p:spPr>
          <a:xfrm>
            <a:off x="5921298" y="245656"/>
            <a:ext cx="7315200" cy="2308324"/>
          </a:xfrm>
          <a:prstGeom prst="rect">
            <a:avLst/>
          </a:prstGeom>
        </p:spPr>
        <p:txBody>
          <a:bodyPr>
            <a:spAutoFit/>
          </a:bodyPr>
          <a:lstStyle/>
          <a:p>
            <a:pPr algn="ctr"/>
            <a:r>
              <a:rPr lang="en-US" sz="2400" b="1" dirty="0">
                <a:solidFill>
                  <a:schemeClr val="accent2">
                    <a:lumMod val="75000"/>
                  </a:schemeClr>
                </a:solidFill>
                <a:latin typeface="Times New Roman" panose="02020603050405020304" pitchFamily="18" charset="0"/>
                <a:cs typeface="Times New Roman" panose="02020603050405020304" pitchFamily="18" charset="0"/>
              </a:rPr>
              <a:t>MINISTRY OF HEALTH OF UKRAINE</a:t>
            </a:r>
          </a:p>
          <a:p>
            <a:pPr algn="ctr"/>
            <a:r>
              <a:rPr lang="en-US" sz="2400" b="1" dirty="0">
                <a:solidFill>
                  <a:schemeClr val="accent2">
                    <a:lumMod val="75000"/>
                  </a:schemeClr>
                </a:solidFill>
                <a:latin typeface="Times New Roman" panose="02020603050405020304" pitchFamily="18" charset="0"/>
                <a:cs typeface="Times New Roman" panose="02020603050405020304" pitchFamily="18" charset="0"/>
              </a:rPr>
              <a:t>ODESSA NATIONAL MEDICAL UNIVERSITY</a:t>
            </a:r>
          </a:p>
          <a:p>
            <a:pPr algn="ctr"/>
            <a:r>
              <a:rPr lang="en-US" sz="2400" b="1" dirty="0">
                <a:solidFill>
                  <a:schemeClr val="accent2">
                    <a:lumMod val="75000"/>
                  </a:schemeClr>
                </a:solidFill>
                <a:latin typeface="Times New Roman" panose="02020603050405020304" pitchFamily="18" charset="0"/>
                <a:cs typeface="Times New Roman" panose="02020603050405020304" pitchFamily="18" charset="0"/>
              </a:rPr>
              <a:t> </a:t>
            </a:r>
            <a:endParaRPr lang="en-US" sz="2400" b="1" dirty="0" smtClean="0">
              <a:solidFill>
                <a:schemeClr val="accent2">
                  <a:lumMod val="75000"/>
                </a:schemeClr>
              </a:solidFill>
              <a:latin typeface="Times New Roman" panose="02020603050405020304" pitchFamily="18" charset="0"/>
              <a:cs typeface="Times New Roman" panose="02020603050405020304" pitchFamily="18" charset="0"/>
            </a:endParaRPr>
          </a:p>
          <a:p>
            <a:pPr algn="ctr"/>
            <a:r>
              <a:rPr lang="en-US" sz="2400" b="1" dirty="0" smtClean="0">
                <a:solidFill>
                  <a:schemeClr val="accent2">
                    <a:lumMod val="75000"/>
                  </a:schemeClr>
                </a:solidFill>
                <a:latin typeface="Times New Roman" panose="02020603050405020304" pitchFamily="18" charset="0"/>
                <a:cs typeface="Times New Roman" panose="02020603050405020304" pitchFamily="18" charset="0"/>
              </a:rPr>
              <a:t> </a:t>
            </a:r>
            <a:r>
              <a:rPr lang="en-US" sz="2400" b="1" dirty="0">
                <a:solidFill>
                  <a:schemeClr val="accent2">
                    <a:lumMod val="75000"/>
                  </a:schemeClr>
                </a:solidFill>
                <a:latin typeface="Times New Roman" panose="02020603050405020304" pitchFamily="18" charset="0"/>
                <a:cs typeface="Times New Roman" panose="02020603050405020304" pitchFamily="18" charset="0"/>
              </a:rPr>
              <a:t>Department of Pharmacy Organization and Economics </a:t>
            </a:r>
          </a:p>
          <a:p>
            <a:pPr algn="ctr"/>
            <a:r>
              <a:rPr lang="en-US" sz="2400" b="1" dirty="0">
                <a:solidFill>
                  <a:schemeClr val="accent2">
                    <a:lumMod val="75000"/>
                  </a:schemeClr>
                </a:solidFill>
                <a:latin typeface="Times New Roman" panose="02020603050405020304" pitchFamily="18" charset="0"/>
                <a:cs typeface="Times New Roman" panose="02020603050405020304" pitchFamily="18" charset="0"/>
              </a:rPr>
              <a:t>with post-diploma specialization</a:t>
            </a:r>
            <a:endParaRPr lang="en-US" sz="24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988205" y="3491452"/>
            <a:ext cx="7828155" cy="1754326"/>
          </a:xfrm>
          <a:prstGeom prst="rect">
            <a:avLst/>
          </a:prstGeom>
        </p:spPr>
        <p:txBody>
          <a:bodyPr wrap="square">
            <a:spAutoFit/>
          </a:bodyPr>
          <a:lstStyle/>
          <a:p>
            <a:pPr algn="ctr"/>
            <a:r>
              <a:rPr lang="en-US" sz="3600" dirty="0" smtClean="0">
                <a:solidFill>
                  <a:srgbClr val="C00000"/>
                </a:solidFill>
                <a:latin typeface="Arial Black" panose="020B0A04020102020204" pitchFamily="34" charset="0"/>
                <a:ea typeface="Calibri" panose="020F0502020204030204" pitchFamily="34" charset="0"/>
              </a:rPr>
              <a:t>Commodity</a:t>
            </a:r>
            <a:r>
              <a:rPr lang="uk-UA" sz="3600" dirty="0" smtClean="0">
                <a:solidFill>
                  <a:srgbClr val="C00000"/>
                </a:solidFill>
                <a:latin typeface="Arial Black" panose="020B0A04020102020204" pitchFamily="34" charset="0"/>
                <a:ea typeface="Calibri" panose="020F0502020204030204" pitchFamily="34" charset="0"/>
              </a:rPr>
              <a:t> </a:t>
            </a:r>
            <a:r>
              <a:rPr lang="uk-UA" sz="3600" dirty="0">
                <a:solidFill>
                  <a:srgbClr val="C00000"/>
                </a:solidFill>
                <a:latin typeface="Arial Black" panose="020B0A04020102020204" pitchFamily="34" charset="0"/>
                <a:ea typeface="Calibri" panose="020F0502020204030204" pitchFamily="34" charset="0"/>
              </a:rPr>
              <a:t>analysis of </a:t>
            </a:r>
            <a:r>
              <a:rPr lang="en-US" sz="3600" dirty="0">
                <a:solidFill>
                  <a:srgbClr val="C00000"/>
                </a:solidFill>
                <a:latin typeface="Arial Black" panose="020B0A04020102020204" pitchFamily="34" charset="0"/>
                <a:ea typeface="Calibri" panose="020F0502020204030204" pitchFamily="34" charset="0"/>
              </a:rPr>
              <a:t> w</a:t>
            </a:r>
            <a:r>
              <a:rPr lang="uk-UA" sz="3600" dirty="0">
                <a:solidFill>
                  <a:srgbClr val="C00000"/>
                </a:solidFill>
                <a:latin typeface="Arial Black" panose="020B0A04020102020204" pitchFamily="34" charset="0"/>
                <a:ea typeface="Calibri" panose="020F0502020204030204" pitchFamily="34" charset="0"/>
              </a:rPr>
              <a:t>ound dressings</a:t>
            </a:r>
            <a:r>
              <a:rPr lang="en-US" sz="3600" dirty="0">
                <a:solidFill>
                  <a:srgbClr val="C00000"/>
                </a:solidFill>
                <a:latin typeface="Arial Black" panose="020B0A04020102020204" pitchFamily="34" charset="0"/>
                <a:ea typeface="Calibri" panose="020F0502020204030204" pitchFamily="34" charset="0"/>
              </a:rPr>
              <a:t> and</a:t>
            </a:r>
            <a:r>
              <a:rPr lang="en-US" sz="3600" dirty="0">
                <a:solidFill>
                  <a:srgbClr val="C00000"/>
                </a:solidFill>
                <a:latin typeface="Arial Black" panose="020B0A04020102020204" pitchFamily="34" charset="0"/>
                <a:ea typeface="Calibri" panose="020F0502020204030204" pitchFamily="34" charset="0"/>
                <a:cs typeface="Times New Roman" panose="02020603050405020304" pitchFamily="18" charset="0"/>
              </a:rPr>
              <a:t> </a:t>
            </a:r>
            <a:r>
              <a:rPr lang="en-US" sz="3600" dirty="0">
                <a:solidFill>
                  <a:srgbClr val="C00000"/>
                </a:solidFill>
                <a:latin typeface="Arial Black" panose="020B0A04020102020204" pitchFamily="34" charset="0"/>
                <a:ea typeface="Calibri" panose="020F0502020204030204" pitchFamily="34" charset="0"/>
              </a:rPr>
              <a:t>bandages</a:t>
            </a:r>
            <a:endParaRPr lang="uk-UA" sz="3600" dirty="0">
              <a:solidFill>
                <a:srgbClr val="C00000"/>
              </a:solidFill>
              <a:latin typeface="Arial Black" panose="020B0A04020102020204" pitchFamily="34" charset="0"/>
            </a:endParaRPr>
          </a:p>
        </p:txBody>
      </p:sp>
      <p:sp>
        <p:nvSpPr>
          <p:cNvPr id="8" name="Прямоугольник 7"/>
          <p:cNvSpPr/>
          <p:nvPr/>
        </p:nvSpPr>
        <p:spPr>
          <a:xfrm>
            <a:off x="7616283" y="7014117"/>
            <a:ext cx="6133169" cy="646331"/>
          </a:xfrm>
          <a:prstGeom prst="rect">
            <a:avLst/>
          </a:prstGeom>
        </p:spPr>
        <p:txBody>
          <a:bodyPr wrap="square">
            <a:spAutoFit/>
          </a:bodyPr>
          <a:lstStyle/>
          <a:p>
            <a:r>
              <a:rPr lang="en-US" dirty="0">
                <a:solidFill>
                  <a:schemeClr val="accent2">
                    <a:lumMod val="75000"/>
                  </a:schemeClr>
                </a:solidFill>
                <a:latin typeface="Arial Black" panose="020B0A04020102020204" pitchFamily="34" charset="0"/>
              </a:rPr>
              <a:t>Prepared by senior teacher</a:t>
            </a:r>
          </a:p>
          <a:p>
            <a:r>
              <a:rPr lang="en-US" dirty="0">
                <a:solidFill>
                  <a:schemeClr val="accent2">
                    <a:lumMod val="75000"/>
                  </a:schemeClr>
                </a:solidFill>
                <a:latin typeface="Arial Black" panose="020B0A04020102020204" pitchFamily="34" charset="0"/>
              </a:rPr>
              <a:t> Stepanova Oksana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37684" y="1226344"/>
            <a:ext cx="7641431" cy="2777490"/>
          </a:xfrm>
          <a:prstGeom prst="rect">
            <a:avLst/>
          </a:prstGeom>
          <a:noFill/>
          <a:ln/>
        </p:spPr>
        <p:txBody>
          <a:bodyPr wrap="square" lIns="0" tIns="0" rIns="0" bIns="0" rtlCol="0" anchor="t"/>
          <a:lstStyle/>
          <a:p>
            <a:pPr marL="0" indent="0">
              <a:lnSpc>
                <a:spcPts val="7250"/>
              </a:lnSpc>
              <a:buNone/>
            </a:pPr>
            <a:r>
              <a:rPr lang="en-US" sz="5800" kern="0" spc="-175" dirty="0">
                <a:solidFill>
                  <a:srgbClr val="2C3F42"/>
                </a:solidFill>
                <a:latin typeface="Bitter Medium" pitchFamily="34" charset="0"/>
                <a:ea typeface="Bitter Medium" pitchFamily="34" charset="-122"/>
                <a:cs typeface="Bitter Medium" pitchFamily="34" charset="-120"/>
              </a:rPr>
              <a:t>Wound Dressings and Bandages: Protecting and Promoting Healing</a:t>
            </a:r>
            <a:endParaRPr lang="en-US" sz="5800" dirty="0"/>
          </a:p>
        </p:txBody>
      </p:sp>
      <p:sp>
        <p:nvSpPr>
          <p:cNvPr id="4" name="Text 1"/>
          <p:cNvSpPr/>
          <p:nvPr/>
        </p:nvSpPr>
        <p:spPr>
          <a:xfrm>
            <a:off x="6237684" y="4325779"/>
            <a:ext cx="7641431" cy="2060258"/>
          </a:xfrm>
          <a:prstGeom prst="rect">
            <a:avLst/>
          </a:prstGeom>
          <a:noFill/>
          <a:ln/>
        </p:spPr>
        <p:txBody>
          <a:bodyPr wrap="square" lIns="0" tIns="0" rIns="0" bIns="0" rtlCol="0" anchor="t"/>
          <a:lstStyle/>
          <a:p>
            <a:pPr marL="0" indent="0">
              <a:lnSpc>
                <a:spcPts val="2700"/>
              </a:lnSpc>
              <a:buNone/>
            </a:pPr>
            <a:r>
              <a:rPr lang="en-US" sz="1650" kern="0" spc="-34" dirty="0">
                <a:solidFill>
                  <a:srgbClr val="2B2E3C"/>
                </a:solidFill>
                <a:latin typeface="Open Sans" pitchFamily="34" charset="0"/>
                <a:ea typeface="Open Sans" pitchFamily="34" charset="-122"/>
                <a:cs typeface="Open Sans" pitchFamily="34" charset="-120"/>
              </a:rPr>
              <a:t>Wound dressings and bandages play a crucial role in protecting injuries and promoting the healing process. From traditional gauze to advanced bioactive materials, a wide range of products are available to address different wound types and healing needs. This overview explores the history, types, and latest developments in wound care materials, highlighting how proper dressing selection can optimize healing outcomes and patient comfort.</a:t>
            </a:r>
            <a:endParaRPr lang="en-US" sz="1650" dirty="0"/>
          </a:p>
        </p:txBody>
      </p:sp>
      <p:sp>
        <p:nvSpPr>
          <p:cNvPr id="6" name="Text 3"/>
          <p:cNvSpPr/>
          <p:nvPr/>
        </p:nvSpPr>
        <p:spPr>
          <a:xfrm>
            <a:off x="6344722" y="6766560"/>
            <a:ext cx="129302" cy="97512"/>
          </a:xfrm>
          <a:prstGeom prst="rect">
            <a:avLst/>
          </a:prstGeom>
          <a:noFill/>
          <a:ln/>
        </p:spPr>
        <p:txBody>
          <a:bodyPr wrap="none" lIns="0" tIns="0" rIns="0" bIns="0" rtlCol="0" anchor="t"/>
          <a:lstStyle/>
          <a:p>
            <a:pPr marL="0" indent="0" algn="ctr">
              <a:lnSpc>
                <a:spcPts val="750"/>
              </a:lnSpc>
              <a:buNone/>
            </a:pPr>
            <a:r>
              <a:rPr lang="en-US" sz="750" kern="0" spc="-34" dirty="0" smtClean="0">
                <a:solidFill>
                  <a:srgbClr val="FFFFFF"/>
                </a:solidFill>
                <a:latin typeface="Open Sans Medium" pitchFamily="34" charset="0"/>
                <a:ea typeface="Open Sans Medium" pitchFamily="34" charset="-122"/>
                <a:cs typeface="Open Sans Medium" pitchFamily="34" charset="-120"/>
              </a:rPr>
              <a:t>О</a:t>
            </a:r>
            <a:endParaRPr lang="en-US" sz="750" dirty="0"/>
          </a:p>
        </p:txBody>
      </p:sp>
    </p:spTree>
    <p:extLst>
      <p:ext uri="{BB962C8B-B14F-4D97-AF65-F5344CB8AC3E}">
        <p14:creationId xmlns:p14="http://schemas.microsoft.com/office/powerpoint/2010/main" val="351195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50796" y="591503"/>
            <a:ext cx="6701790" cy="581025"/>
          </a:xfrm>
          <a:prstGeom prst="rect">
            <a:avLst/>
          </a:prstGeom>
          <a:noFill/>
          <a:ln/>
        </p:spPr>
        <p:txBody>
          <a:bodyPr wrap="none" lIns="0" tIns="0" rIns="0" bIns="0" rtlCol="0" anchor="t"/>
          <a:lstStyle/>
          <a:p>
            <a:pPr marL="0" indent="0">
              <a:lnSpc>
                <a:spcPts val="4550"/>
              </a:lnSpc>
              <a:buNone/>
            </a:pPr>
            <a:r>
              <a:rPr lang="en-US" sz="3650" kern="0" spc="-110" dirty="0">
                <a:solidFill>
                  <a:srgbClr val="2C3F42"/>
                </a:solidFill>
                <a:latin typeface="Bitter Medium" pitchFamily="34" charset="0"/>
                <a:ea typeface="Bitter Medium" pitchFamily="34" charset="-122"/>
                <a:cs typeface="Bitter Medium" pitchFamily="34" charset="-120"/>
              </a:rPr>
              <a:t>The Purpose of Wound Dressings</a:t>
            </a:r>
            <a:endParaRPr lang="en-US" sz="3650" dirty="0"/>
          </a:p>
        </p:txBody>
      </p:sp>
      <p:sp>
        <p:nvSpPr>
          <p:cNvPr id="4" name="Text 1"/>
          <p:cNvSpPr/>
          <p:nvPr/>
        </p:nvSpPr>
        <p:spPr>
          <a:xfrm>
            <a:off x="650796" y="1451372"/>
            <a:ext cx="7842409" cy="1785223"/>
          </a:xfrm>
          <a:prstGeom prst="rect">
            <a:avLst/>
          </a:prstGeom>
          <a:noFill/>
          <a:ln/>
        </p:spPr>
        <p:txBody>
          <a:bodyPr wrap="square" lIns="0" tIns="0" rIns="0" bIns="0" rtlCol="0" anchor="t"/>
          <a:lstStyle/>
          <a:p>
            <a:pPr marL="0" indent="0">
              <a:lnSpc>
                <a:spcPts val="2300"/>
              </a:lnSpc>
              <a:buNone/>
            </a:pPr>
            <a:r>
              <a:rPr lang="en-US" sz="1450" kern="0" spc="-29" dirty="0">
                <a:solidFill>
                  <a:srgbClr val="2B2E3C"/>
                </a:solidFill>
                <a:latin typeface="Open Sans" pitchFamily="34" charset="0"/>
                <a:ea typeface="Open Sans" pitchFamily="34" charset="-122"/>
                <a:cs typeface="Open Sans" pitchFamily="34" charset="-120"/>
              </a:rPr>
              <a:t>Wound dressings serve multiple important functions in the healing process. The primary aims are to protect the wound from infection, ease pain, promote healing, and avoid maceration. Dressing selection depends on the specific wound type and characteristics. While traditional materials like honey and turmeric paste were used historically, modern dressings are designed to create an optimal healing environment by managing moisture, preventing bacterial contamination, and supporting the body's natural healing mechanisms.</a:t>
            </a:r>
            <a:endParaRPr lang="en-US" sz="1450" dirty="0"/>
          </a:p>
        </p:txBody>
      </p:sp>
      <p:sp>
        <p:nvSpPr>
          <p:cNvPr id="5" name="Shape 2"/>
          <p:cNvSpPr/>
          <p:nvPr/>
        </p:nvSpPr>
        <p:spPr>
          <a:xfrm>
            <a:off x="650796" y="3654743"/>
            <a:ext cx="418267" cy="418267"/>
          </a:xfrm>
          <a:prstGeom prst="roundRect">
            <a:avLst>
              <a:gd name="adj" fmla="val 18672"/>
            </a:avLst>
          </a:prstGeom>
          <a:solidFill>
            <a:srgbClr val="FCE2CF"/>
          </a:solidFill>
          <a:ln w="7620">
            <a:solidFill>
              <a:srgbClr val="E2C8B5"/>
            </a:solidFill>
            <a:prstDash val="solid"/>
          </a:ln>
        </p:spPr>
      </p:sp>
      <p:sp>
        <p:nvSpPr>
          <p:cNvPr id="6" name="Text 3"/>
          <p:cNvSpPr/>
          <p:nvPr/>
        </p:nvSpPr>
        <p:spPr>
          <a:xfrm>
            <a:off x="806172" y="3724394"/>
            <a:ext cx="107394" cy="278963"/>
          </a:xfrm>
          <a:prstGeom prst="rect">
            <a:avLst/>
          </a:prstGeom>
          <a:noFill/>
          <a:ln/>
        </p:spPr>
        <p:txBody>
          <a:bodyPr wrap="none" lIns="0" tIns="0" rIns="0" bIns="0" rtlCol="0" anchor="t"/>
          <a:lstStyle/>
          <a:p>
            <a:pPr marL="0" indent="0" algn="ctr">
              <a:lnSpc>
                <a:spcPts val="2150"/>
              </a:lnSpc>
              <a:buNone/>
            </a:pPr>
            <a:r>
              <a:rPr lang="en-US" sz="2150" kern="0" spc="-66" dirty="0">
                <a:solidFill>
                  <a:srgbClr val="2B2E3C"/>
                </a:solidFill>
                <a:latin typeface="Bitter Medium" pitchFamily="34" charset="0"/>
                <a:ea typeface="Bitter Medium" pitchFamily="34" charset="-122"/>
                <a:cs typeface="Bitter Medium" pitchFamily="34" charset="-120"/>
              </a:rPr>
              <a:t>1</a:t>
            </a:r>
            <a:endParaRPr lang="en-US" sz="2150" dirty="0"/>
          </a:p>
        </p:txBody>
      </p:sp>
      <p:sp>
        <p:nvSpPr>
          <p:cNvPr id="7" name="Text 4"/>
          <p:cNvSpPr/>
          <p:nvPr/>
        </p:nvSpPr>
        <p:spPr>
          <a:xfrm>
            <a:off x="1254919" y="3654743"/>
            <a:ext cx="2324219" cy="290513"/>
          </a:xfrm>
          <a:prstGeom prst="rect">
            <a:avLst/>
          </a:prstGeom>
          <a:noFill/>
          <a:ln/>
        </p:spPr>
        <p:txBody>
          <a:bodyPr wrap="none" lIns="0" tIns="0" rIns="0" bIns="0" rtlCol="0" anchor="t"/>
          <a:lstStyle/>
          <a:p>
            <a:pPr marL="0" indent="0">
              <a:lnSpc>
                <a:spcPts val="2250"/>
              </a:lnSpc>
              <a:buNone/>
            </a:pPr>
            <a:r>
              <a:rPr lang="en-US" sz="1800" kern="0" spc="-55" dirty="0">
                <a:solidFill>
                  <a:srgbClr val="2B2E3C"/>
                </a:solidFill>
                <a:latin typeface="Bitter Medium" pitchFamily="34" charset="0"/>
                <a:ea typeface="Bitter Medium" pitchFamily="34" charset="-122"/>
                <a:cs typeface="Bitter Medium" pitchFamily="34" charset="-120"/>
              </a:rPr>
              <a:t>Infection Protection</a:t>
            </a:r>
            <a:endParaRPr lang="en-US" sz="1800" dirty="0"/>
          </a:p>
        </p:txBody>
      </p:sp>
      <p:sp>
        <p:nvSpPr>
          <p:cNvPr id="8" name="Text 5"/>
          <p:cNvSpPr/>
          <p:nvPr/>
        </p:nvSpPr>
        <p:spPr>
          <a:xfrm>
            <a:off x="1254919" y="4056817"/>
            <a:ext cx="7238286" cy="297537"/>
          </a:xfrm>
          <a:prstGeom prst="rect">
            <a:avLst/>
          </a:prstGeom>
          <a:noFill/>
          <a:ln/>
        </p:spPr>
        <p:txBody>
          <a:bodyPr wrap="none" lIns="0" tIns="0" rIns="0" bIns="0" rtlCol="0" anchor="t"/>
          <a:lstStyle/>
          <a:p>
            <a:pPr marL="0" indent="0">
              <a:lnSpc>
                <a:spcPts val="2300"/>
              </a:lnSpc>
              <a:buNone/>
            </a:pPr>
            <a:r>
              <a:rPr lang="en-US" sz="1450" kern="0" spc="-29" dirty="0">
                <a:solidFill>
                  <a:srgbClr val="2B2E3C"/>
                </a:solidFill>
                <a:latin typeface="Open Sans" pitchFamily="34" charset="0"/>
                <a:ea typeface="Open Sans" pitchFamily="34" charset="-122"/>
                <a:cs typeface="Open Sans" pitchFamily="34" charset="-120"/>
              </a:rPr>
              <a:t>Creates a barrier against external contaminants</a:t>
            </a:r>
            <a:endParaRPr lang="en-US" sz="1450" dirty="0"/>
          </a:p>
        </p:txBody>
      </p:sp>
      <p:sp>
        <p:nvSpPr>
          <p:cNvPr id="9" name="Shape 6"/>
          <p:cNvSpPr/>
          <p:nvPr/>
        </p:nvSpPr>
        <p:spPr>
          <a:xfrm>
            <a:off x="650796" y="4749284"/>
            <a:ext cx="418267" cy="418267"/>
          </a:xfrm>
          <a:prstGeom prst="roundRect">
            <a:avLst>
              <a:gd name="adj" fmla="val 18672"/>
            </a:avLst>
          </a:prstGeom>
          <a:solidFill>
            <a:srgbClr val="FCE2CF"/>
          </a:solidFill>
          <a:ln w="7620">
            <a:solidFill>
              <a:srgbClr val="E2C8B5"/>
            </a:solidFill>
            <a:prstDash val="solid"/>
          </a:ln>
        </p:spPr>
      </p:sp>
      <p:sp>
        <p:nvSpPr>
          <p:cNvPr id="10" name="Text 7"/>
          <p:cNvSpPr/>
          <p:nvPr/>
        </p:nvSpPr>
        <p:spPr>
          <a:xfrm>
            <a:off x="787360" y="4818936"/>
            <a:ext cx="145018" cy="278963"/>
          </a:xfrm>
          <a:prstGeom prst="rect">
            <a:avLst/>
          </a:prstGeom>
          <a:noFill/>
          <a:ln/>
        </p:spPr>
        <p:txBody>
          <a:bodyPr wrap="none" lIns="0" tIns="0" rIns="0" bIns="0" rtlCol="0" anchor="t"/>
          <a:lstStyle/>
          <a:p>
            <a:pPr marL="0" indent="0" algn="ctr">
              <a:lnSpc>
                <a:spcPts val="2150"/>
              </a:lnSpc>
              <a:buNone/>
            </a:pPr>
            <a:r>
              <a:rPr lang="en-US" sz="2150" kern="0" spc="-66" dirty="0">
                <a:solidFill>
                  <a:srgbClr val="2B2E3C"/>
                </a:solidFill>
                <a:latin typeface="Bitter Medium" pitchFamily="34" charset="0"/>
                <a:ea typeface="Bitter Medium" pitchFamily="34" charset="-122"/>
                <a:cs typeface="Bitter Medium" pitchFamily="34" charset="-120"/>
              </a:rPr>
              <a:t>2</a:t>
            </a:r>
            <a:endParaRPr lang="en-US" sz="2150" dirty="0"/>
          </a:p>
        </p:txBody>
      </p:sp>
      <p:sp>
        <p:nvSpPr>
          <p:cNvPr id="11" name="Text 8"/>
          <p:cNvSpPr/>
          <p:nvPr/>
        </p:nvSpPr>
        <p:spPr>
          <a:xfrm>
            <a:off x="1254919" y="4749284"/>
            <a:ext cx="2324219" cy="290513"/>
          </a:xfrm>
          <a:prstGeom prst="rect">
            <a:avLst/>
          </a:prstGeom>
          <a:noFill/>
          <a:ln/>
        </p:spPr>
        <p:txBody>
          <a:bodyPr wrap="none" lIns="0" tIns="0" rIns="0" bIns="0" rtlCol="0" anchor="t"/>
          <a:lstStyle/>
          <a:p>
            <a:pPr marL="0" indent="0">
              <a:lnSpc>
                <a:spcPts val="2250"/>
              </a:lnSpc>
              <a:buNone/>
            </a:pPr>
            <a:r>
              <a:rPr lang="en-US" sz="1800" kern="0" spc="-55" dirty="0">
                <a:solidFill>
                  <a:srgbClr val="2B2E3C"/>
                </a:solidFill>
                <a:latin typeface="Bitter Medium" pitchFamily="34" charset="0"/>
                <a:ea typeface="Bitter Medium" pitchFamily="34" charset="-122"/>
                <a:cs typeface="Bitter Medium" pitchFamily="34" charset="-120"/>
              </a:rPr>
              <a:t>Pain Relief</a:t>
            </a:r>
            <a:endParaRPr lang="en-US" sz="1800" dirty="0"/>
          </a:p>
        </p:txBody>
      </p:sp>
      <p:sp>
        <p:nvSpPr>
          <p:cNvPr id="12" name="Text 9"/>
          <p:cNvSpPr/>
          <p:nvPr/>
        </p:nvSpPr>
        <p:spPr>
          <a:xfrm>
            <a:off x="1254919" y="5151358"/>
            <a:ext cx="7238286" cy="297537"/>
          </a:xfrm>
          <a:prstGeom prst="rect">
            <a:avLst/>
          </a:prstGeom>
          <a:noFill/>
          <a:ln/>
        </p:spPr>
        <p:txBody>
          <a:bodyPr wrap="none" lIns="0" tIns="0" rIns="0" bIns="0" rtlCol="0" anchor="t"/>
          <a:lstStyle/>
          <a:p>
            <a:pPr marL="0" indent="0">
              <a:lnSpc>
                <a:spcPts val="2300"/>
              </a:lnSpc>
              <a:buNone/>
            </a:pPr>
            <a:r>
              <a:rPr lang="en-US" sz="1450" kern="0" spc="-29" dirty="0">
                <a:solidFill>
                  <a:srgbClr val="2B2E3C"/>
                </a:solidFill>
                <a:latin typeface="Open Sans" pitchFamily="34" charset="0"/>
                <a:ea typeface="Open Sans" pitchFamily="34" charset="-122"/>
                <a:cs typeface="Open Sans" pitchFamily="34" charset="-120"/>
              </a:rPr>
              <a:t>Reduces discomfort and protects sensitive tissue</a:t>
            </a:r>
            <a:endParaRPr lang="en-US" sz="1450" dirty="0"/>
          </a:p>
        </p:txBody>
      </p:sp>
      <p:sp>
        <p:nvSpPr>
          <p:cNvPr id="13" name="Shape 10"/>
          <p:cNvSpPr/>
          <p:nvPr/>
        </p:nvSpPr>
        <p:spPr>
          <a:xfrm>
            <a:off x="650796" y="5843826"/>
            <a:ext cx="418267" cy="418267"/>
          </a:xfrm>
          <a:prstGeom prst="roundRect">
            <a:avLst>
              <a:gd name="adj" fmla="val 18672"/>
            </a:avLst>
          </a:prstGeom>
          <a:solidFill>
            <a:srgbClr val="FCE2CF"/>
          </a:solidFill>
          <a:ln w="7620">
            <a:solidFill>
              <a:srgbClr val="E2C8B5"/>
            </a:solidFill>
            <a:prstDash val="solid"/>
          </a:ln>
        </p:spPr>
      </p:sp>
      <p:sp>
        <p:nvSpPr>
          <p:cNvPr id="14" name="Text 11"/>
          <p:cNvSpPr/>
          <p:nvPr/>
        </p:nvSpPr>
        <p:spPr>
          <a:xfrm>
            <a:off x="784265" y="5913477"/>
            <a:ext cx="151209" cy="278963"/>
          </a:xfrm>
          <a:prstGeom prst="rect">
            <a:avLst/>
          </a:prstGeom>
          <a:noFill/>
          <a:ln/>
        </p:spPr>
        <p:txBody>
          <a:bodyPr wrap="none" lIns="0" tIns="0" rIns="0" bIns="0" rtlCol="0" anchor="t"/>
          <a:lstStyle/>
          <a:p>
            <a:pPr marL="0" indent="0" algn="ctr">
              <a:lnSpc>
                <a:spcPts val="2150"/>
              </a:lnSpc>
              <a:buNone/>
            </a:pPr>
            <a:r>
              <a:rPr lang="en-US" sz="2150" kern="0" spc="-66" dirty="0">
                <a:solidFill>
                  <a:srgbClr val="2B2E3C"/>
                </a:solidFill>
                <a:latin typeface="Bitter Medium" pitchFamily="34" charset="0"/>
                <a:ea typeface="Bitter Medium" pitchFamily="34" charset="-122"/>
                <a:cs typeface="Bitter Medium" pitchFamily="34" charset="-120"/>
              </a:rPr>
              <a:t>3</a:t>
            </a:r>
            <a:endParaRPr lang="en-US" sz="2150" dirty="0"/>
          </a:p>
        </p:txBody>
      </p:sp>
      <p:sp>
        <p:nvSpPr>
          <p:cNvPr id="15" name="Text 12"/>
          <p:cNvSpPr/>
          <p:nvPr/>
        </p:nvSpPr>
        <p:spPr>
          <a:xfrm>
            <a:off x="1254919" y="5843826"/>
            <a:ext cx="2324219" cy="290513"/>
          </a:xfrm>
          <a:prstGeom prst="rect">
            <a:avLst/>
          </a:prstGeom>
          <a:noFill/>
          <a:ln/>
        </p:spPr>
        <p:txBody>
          <a:bodyPr wrap="none" lIns="0" tIns="0" rIns="0" bIns="0" rtlCol="0" anchor="t"/>
          <a:lstStyle/>
          <a:p>
            <a:pPr marL="0" indent="0">
              <a:lnSpc>
                <a:spcPts val="2250"/>
              </a:lnSpc>
              <a:buNone/>
            </a:pPr>
            <a:r>
              <a:rPr lang="en-US" sz="1800" kern="0" spc="-55" dirty="0">
                <a:solidFill>
                  <a:srgbClr val="2B2E3C"/>
                </a:solidFill>
                <a:latin typeface="Bitter Medium" pitchFamily="34" charset="0"/>
                <a:ea typeface="Bitter Medium" pitchFamily="34" charset="-122"/>
                <a:cs typeface="Bitter Medium" pitchFamily="34" charset="-120"/>
              </a:rPr>
              <a:t>Healing Promotion</a:t>
            </a:r>
            <a:endParaRPr lang="en-US" sz="1800" dirty="0"/>
          </a:p>
        </p:txBody>
      </p:sp>
      <p:sp>
        <p:nvSpPr>
          <p:cNvPr id="16" name="Text 13"/>
          <p:cNvSpPr/>
          <p:nvPr/>
        </p:nvSpPr>
        <p:spPr>
          <a:xfrm>
            <a:off x="1254919" y="6245900"/>
            <a:ext cx="7238286" cy="297537"/>
          </a:xfrm>
          <a:prstGeom prst="rect">
            <a:avLst/>
          </a:prstGeom>
          <a:noFill/>
          <a:ln/>
        </p:spPr>
        <p:txBody>
          <a:bodyPr wrap="none" lIns="0" tIns="0" rIns="0" bIns="0" rtlCol="0" anchor="t"/>
          <a:lstStyle/>
          <a:p>
            <a:pPr marL="0" indent="0">
              <a:lnSpc>
                <a:spcPts val="2300"/>
              </a:lnSpc>
              <a:buNone/>
            </a:pPr>
            <a:r>
              <a:rPr lang="en-US" sz="1450" kern="0" spc="-29" dirty="0">
                <a:solidFill>
                  <a:srgbClr val="2B2E3C"/>
                </a:solidFill>
                <a:latin typeface="Open Sans" pitchFamily="34" charset="0"/>
                <a:ea typeface="Open Sans" pitchFamily="34" charset="-122"/>
                <a:cs typeface="Open Sans" pitchFamily="34" charset="-120"/>
              </a:rPr>
              <a:t>Maintains ideal moisture and temperature for cell regeneration</a:t>
            </a:r>
            <a:endParaRPr lang="en-US" sz="1450" dirty="0"/>
          </a:p>
        </p:txBody>
      </p:sp>
      <p:sp>
        <p:nvSpPr>
          <p:cNvPr id="17" name="Shape 14"/>
          <p:cNvSpPr/>
          <p:nvPr/>
        </p:nvSpPr>
        <p:spPr>
          <a:xfrm>
            <a:off x="650796" y="6938367"/>
            <a:ext cx="418267" cy="418267"/>
          </a:xfrm>
          <a:prstGeom prst="roundRect">
            <a:avLst>
              <a:gd name="adj" fmla="val 18672"/>
            </a:avLst>
          </a:prstGeom>
          <a:solidFill>
            <a:srgbClr val="FCE2CF"/>
          </a:solidFill>
          <a:ln w="7620">
            <a:solidFill>
              <a:srgbClr val="E2C8B5"/>
            </a:solidFill>
            <a:prstDash val="solid"/>
          </a:ln>
        </p:spPr>
      </p:sp>
      <p:sp>
        <p:nvSpPr>
          <p:cNvPr id="18" name="Text 15"/>
          <p:cNvSpPr/>
          <p:nvPr/>
        </p:nvSpPr>
        <p:spPr>
          <a:xfrm>
            <a:off x="781526" y="7008019"/>
            <a:ext cx="156805" cy="278963"/>
          </a:xfrm>
          <a:prstGeom prst="rect">
            <a:avLst/>
          </a:prstGeom>
          <a:noFill/>
          <a:ln/>
        </p:spPr>
        <p:txBody>
          <a:bodyPr wrap="none" lIns="0" tIns="0" rIns="0" bIns="0" rtlCol="0" anchor="t"/>
          <a:lstStyle/>
          <a:p>
            <a:pPr marL="0" indent="0" algn="ctr">
              <a:lnSpc>
                <a:spcPts val="2150"/>
              </a:lnSpc>
              <a:buNone/>
            </a:pPr>
            <a:r>
              <a:rPr lang="en-US" sz="2150" kern="0" spc="-66" dirty="0">
                <a:solidFill>
                  <a:srgbClr val="2B2E3C"/>
                </a:solidFill>
                <a:latin typeface="Bitter Medium" pitchFamily="34" charset="0"/>
                <a:ea typeface="Bitter Medium" pitchFamily="34" charset="-122"/>
                <a:cs typeface="Bitter Medium" pitchFamily="34" charset="-120"/>
              </a:rPr>
              <a:t>4</a:t>
            </a:r>
            <a:endParaRPr lang="en-US" sz="2150" dirty="0"/>
          </a:p>
        </p:txBody>
      </p:sp>
      <p:sp>
        <p:nvSpPr>
          <p:cNvPr id="19" name="Text 16"/>
          <p:cNvSpPr/>
          <p:nvPr/>
        </p:nvSpPr>
        <p:spPr>
          <a:xfrm>
            <a:off x="1254919" y="6938367"/>
            <a:ext cx="2331125" cy="290513"/>
          </a:xfrm>
          <a:prstGeom prst="rect">
            <a:avLst/>
          </a:prstGeom>
          <a:noFill/>
          <a:ln/>
        </p:spPr>
        <p:txBody>
          <a:bodyPr wrap="none" lIns="0" tIns="0" rIns="0" bIns="0" rtlCol="0" anchor="t"/>
          <a:lstStyle/>
          <a:p>
            <a:pPr marL="0" indent="0">
              <a:lnSpc>
                <a:spcPts val="2250"/>
              </a:lnSpc>
              <a:buNone/>
            </a:pPr>
            <a:r>
              <a:rPr lang="en-US" sz="1800" kern="0" spc="-55" dirty="0">
                <a:solidFill>
                  <a:srgbClr val="2B2E3C"/>
                </a:solidFill>
                <a:latin typeface="Bitter Medium" pitchFamily="34" charset="0"/>
                <a:ea typeface="Bitter Medium" pitchFamily="34" charset="-122"/>
                <a:cs typeface="Bitter Medium" pitchFamily="34" charset="-120"/>
              </a:rPr>
              <a:t>Maceration Prevention</a:t>
            </a:r>
            <a:endParaRPr lang="en-US" sz="1800" dirty="0"/>
          </a:p>
        </p:txBody>
      </p:sp>
      <p:sp>
        <p:nvSpPr>
          <p:cNvPr id="20" name="Text 17"/>
          <p:cNvSpPr/>
          <p:nvPr/>
        </p:nvSpPr>
        <p:spPr>
          <a:xfrm>
            <a:off x="1254919" y="7340441"/>
            <a:ext cx="7238286" cy="297537"/>
          </a:xfrm>
          <a:prstGeom prst="rect">
            <a:avLst/>
          </a:prstGeom>
          <a:noFill/>
          <a:ln/>
        </p:spPr>
        <p:txBody>
          <a:bodyPr wrap="none" lIns="0" tIns="0" rIns="0" bIns="0" rtlCol="0" anchor="t"/>
          <a:lstStyle/>
          <a:p>
            <a:pPr marL="0" indent="0">
              <a:lnSpc>
                <a:spcPts val="2300"/>
              </a:lnSpc>
              <a:buNone/>
            </a:pPr>
            <a:r>
              <a:rPr lang="en-US" sz="1450" kern="0" spc="-29" dirty="0">
                <a:solidFill>
                  <a:srgbClr val="2B2E3C"/>
                </a:solidFill>
                <a:latin typeface="Open Sans" pitchFamily="34" charset="0"/>
                <a:ea typeface="Open Sans" pitchFamily="34" charset="-122"/>
                <a:cs typeface="Open Sans" pitchFamily="34" charset="-120"/>
              </a:rPr>
              <a:t>Manages excess fluid to protect surrounding skin</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45319" y="507087"/>
            <a:ext cx="8920520" cy="576263"/>
          </a:xfrm>
          <a:prstGeom prst="rect">
            <a:avLst/>
          </a:prstGeom>
          <a:noFill/>
          <a:ln/>
        </p:spPr>
        <p:txBody>
          <a:bodyPr wrap="none" lIns="0" tIns="0" rIns="0" bIns="0" rtlCol="0" anchor="t"/>
          <a:lstStyle/>
          <a:p>
            <a:pPr marL="0" indent="0">
              <a:lnSpc>
                <a:spcPts val="4500"/>
              </a:lnSpc>
              <a:buNone/>
            </a:pPr>
            <a:r>
              <a:rPr lang="en-US" sz="3600" kern="0" spc="-109" dirty="0">
                <a:solidFill>
                  <a:srgbClr val="2C3F42"/>
                </a:solidFill>
                <a:latin typeface="Bitter Medium" pitchFamily="34" charset="0"/>
                <a:ea typeface="Bitter Medium" pitchFamily="34" charset="-122"/>
                <a:cs typeface="Bitter Medium" pitchFamily="34" charset="-120"/>
              </a:rPr>
              <a:t>Historical Development of Wound Dressings</a:t>
            </a:r>
            <a:endParaRPr lang="en-US" sz="3600" dirty="0"/>
          </a:p>
        </p:txBody>
      </p:sp>
      <p:sp>
        <p:nvSpPr>
          <p:cNvPr id="3" name="Text 1"/>
          <p:cNvSpPr/>
          <p:nvPr/>
        </p:nvSpPr>
        <p:spPr>
          <a:xfrm>
            <a:off x="645319" y="1452086"/>
            <a:ext cx="13339763" cy="1180148"/>
          </a:xfrm>
          <a:prstGeom prst="rect">
            <a:avLst/>
          </a:prstGeom>
          <a:noFill/>
          <a:ln/>
        </p:spPr>
        <p:txBody>
          <a:bodyPr wrap="square" lIns="0" tIns="0" rIns="0" bIns="0" rtlCol="0" anchor="t"/>
          <a:lstStyle/>
          <a:p>
            <a:pPr marL="0" indent="0">
              <a:lnSpc>
                <a:spcPts val="2300"/>
              </a:lnSpc>
              <a:buNone/>
            </a:pPr>
            <a:r>
              <a:rPr lang="en-US" sz="1450" kern="0" spc="-29" dirty="0">
                <a:solidFill>
                  <a:srgbClr val="2B2E3C"/>
                </a:solidFill>
                <a:latin typeface="Open Sans" pitchFamily="34" charset="0"/>
                <a:ea typeface="Open Sans" pitchFamily="34" charset="-122"/>
                <a:cs typeface="Open Sans" pitchFamily="34" charset="-120"/>
              </a:rPr>
              <a:t>The history of wound dressings dates back to ancient times. In 1600 BC, linen strips soaked in oil or grease were used to cover wounds. Mesopotamians used clay tablets for wound treatment around 2500 BCE. Hippocrates in ancient Greece (460-370 BCE) cleaned wounds with wine or vinegar and used honey, oil, and wine for further treatment. The 19th century saw major breakthroughs in antiseptic techniques, while the 20th century introduced modern wound dressings designed to promote faster healing through maintaining optimal wound environments.</a:t>
            </a:r>
            <a:endParaRPr lang="en-US" sz="1450" dirty="0"/>
          </a:p>
        </p:txBody>
      </p:sp>
      <p:sp>
        <p:nvSpPr>
          <p:cNvPr id="4" name="Shape 2"/>
          <p:cNvSpPr/>
          <p:nvPr/>
        </p:nvSpPr>
        <p:spPr>
          <a:xfrm>
            <a:off x="7303770" y="2839641"/>
            <a:ext cx="22860" cy="4886325"/>
          </a:xfrm>
          <a:prstGeom prst="roundRect">
            <a:avLst>
              <a:gd name="adj" fmla="val 338790"/>
            </a:avLst>
          </a:prstGeom>
          <a:solidFill>
            <a:srgbClr val="E2C8B5"/>
          </a:solidFill>
          <a:ln/>
        </p:spPr>
      </p:sp>
      <p:sp>
        <p:nvSpPr>
          <p:cNvPr id="5" name="Shape 3"/>
          <p:cNvSpPr/>
          <p:nvPr/>
        </p:nvSpPr>
        <p:spPr>
          <a:xfrm>
            <a:off x="6485334" y="3243024"/>
            <a:ext cx="645319" cy="22860"/>
          </a:xfrm>
          <a:prstGeom prst="roundRect">
            <a:avLst>
              <a:gd name="adj" fmla="val 338790"/>
            </a:avLst>
          </a:prstGeom>
          <a:solidFill>
            <a:srgbClr val="E2C8B5"/>
          </a:solidFill>
          <a:ln/>
        </p:spPr>
      </p:sp>
      <p:sp>
        <p:nvSpPr>
          <p:cNvPr id="6" name="Shape 4"/>
          <p:cNvSpPr/>
          <p:nvPr/>
        </p:nvSpPr>
        <p:spPr>
          <a:xfrm>
            <a:off x="7107793" y="3047048"/>
            <a:ext cx="414814" cy="414814"/>
          </a:xfrm>
          <a:prstGeom prst="roundRect">
            <a:avLst>
              <a:gd name="adj" fmla="val 18670"/>
            </a:avLst>
          </a:prstGeom>
          <a:solidFill>
            <a:srgbClr val="FCE2CF"/>
          </a:solidFill>
          <a:ln w="7620">
            <a:solidFill>
              <a:srgbClr val="E2C8B5"/>
            </a:solidFill>
            <a:prstDash val="solid"/>
          </a:ln>
        </p:spPr>
      </p:sp>
      <p:sp>
        <p:nvSpPr>
          <p:cNvPr id="7" name="Text 5"/>
          <p:cNvSpPr/>
          <p:nvPr/>
        </p:nvSpPr>
        <p:spPr>
          <a:xfrm>
            <a:off x="7261979" y="3116104"/>
            <a:ext cx="106442" cy="276582"/>
          </a:xfrm>
          <a:prstGeom prst="rect">
            <a:avLst/>
          </a:prstGeom>
          <a:noFill/>
          <a:ln/>
        </p:spPr>
        <p:txBody>
          <a:bodyPr wrap="none" lIns="0" tIns="0" rIns="0" bIns="0" rtlCol="0" anchor="t"/>
          <a:lstStyle/>
          <a:p>
            <a:pPr marL="0" indent="0" algn="ctr">
              <a:lnSpc>
                <a:spcPts val="2150"/>
              </a:lnSpc>
              <a:buNone/>
            </a:pPr>
            <a:r>
              <a:rPr lang="en-US" sz="2150" kern="0" spc="-65" dirty="0">
                <a:solidFill>
                  <a:srgbClr val="2B2E3C"/>
                </a:solidFill>
                <a:latin typeface="Bitter Medium" pitchFamily="34" charset="0"/>
                <a:ea typeface="Bitter Medium" pitchFamily="34" charset="-122"/>
                <a:cs typeface="Bitter Medium" pitchFamily="34" charset="-120"/>
              </a:rPr>
              <a:t>1</a:t>
            </a:r>
            <a:endParaRPr lang="en-US" sz="2150" dirty="0"/>
          </a:p>
        </p:txBody>
      </p:sp>
      <p:sp>
        <p:nvSpPr>
          <p:cNvPr id="8" name="Text 6"/>
          <p:cNvSpPr/>
          <p:nvPr/>
        </p:nvSpPr>
        <p:spPr>
          <a:xfrm>
            <a:off x="3996095" y="3023949"/>
            <a:ext cx="2304931" cy="288131"/>
          </a:xfrm>
          <a:prstGeom prst="rect">
            <a:avLst/>
          </a:prstGeom>
          <a:noFill/>
          <a:ln/>
        </p:spPr>
        <p:txBody>
          <a:bodyPr wrap="none" lIns="0" tIns="0" rIns="0" bIns="0" rtlCol="0" anchor="t"/>
          <a:lstStyle/>
          <a:p>
            <a:pPr marL="0" indent="0" algn="r">
              <a:lnSpc>
                <a:spcPts val="2250"/>
              </a:lnSpc>
              <a:buNone/>
            </a:pPr>
            <a:r>
              <a:rPr lang="en-US" sz="1800" kern="0" spc="-54" dirty="0">
                <a:solidFill>
                  <a:srgbClr val="2B2E3C"/>
                </a:solidFill>
                <a:latin typeface="Bitter Medium" pitchFamily="34" charset="0"/>
                <a:ea typeface="Bitter Medium" pitchFamily="34" charset="-122"/>
                <a:cs typeface="Bitter Medium" pitchFamily="34" charset="-120"/>
              </a:rPr>
              <a:t>1600 BC</a:t>
            </a:r>
            <a:endParaRPr lang="en-US" sz="1800" dirty="0"/>
          </a:p>
        </p:txBody>
      </p:sp>
      <p:sp>
        <p:nvSpPr>
          <p:cNvPr id="9" name="Text 7"/>
          <p:cNvSpPr/>
          <p:nvPr/>
        </p:nvSpPr>
        <p:spPr>
          <a:xfrm>
            <a:off x="645319" y="3422690"/>
            <a:ext cx="5655707" cy="295037"/>
          </a:xfrm>
          <a:prstGeom prst="rect">
            <a:avLst/>
          </a:prstGeom>
          <a:noFill/>
          <a:ln/>
        </p:spPr>
        <p:txBody>
          <a:bodyPr wrap="none" lIns="0" tIns="0" rIns="0" bIns="0" rtlCol="0" anchor="t"/>
          <a:lstStyle/>
          <a:p>
            <a:pPr marL="0" indent="0" algn="r">
              <a:lnSpc>
                <a:spcPts val="2300"/>
              </a:lnSpc>
              <a:buNone/>
            </a:pPr>
            <a:r>
              <a:rPr lang="en-US" sz="1450" kern="0" spc="-29" dirty="0">
                <a:solidFill>
                  <a:srgbClr val="2B2E3C"/>
                </a:solidFill>
                <a:latin typeface="Open Sans" pitchFamily="34" charset="0"/>
                <a:ea typeface="Open Sans" pitchFamily="34" charset="-122"/>
                <a:cs typeface="Open Sans" pitchFamily="34" charset="-120"/>
              </a:rPr>
              <a:t>Linen strips soaked in oil used as wound coverings</a:t>
            </a:r>
            <a:endParaRPr lang="en-US" sz="1450" dirty="0"/>
          </a:p>
        </p:txBody>
      </p:sp>
      <p:sp>
        <p:nvSpPr>
          <p:cNvPr id="10" name="Shape 8"/>
          <p:cNvSpPr/>
          <p:nvPr/>
        </p:nvSpPr>
        <p:spPr>
          <a:xfrm>
            <a:off x="7499747" y="4164925"/>
            <a:ext cx="645319" cy="22860"/>
          </a:xfrm>
          <a:prstGeom prst="roundRect">
            <a:avLst>
              <a:gd name="adj" fmla="val 338790"/>
            </a:avLst>
          </a:prstGeom>
          <a:solidFill>
            <a:srgbClr val="E2C8B5"/>
          </a:solidFill>
          <a:ln/>
        </p:spPr>
      </p:sp>
      <p:sp>
        <p:nvSpPr>
          <p:cNvPr id="11" name="Shape 9"/>
          <p:cNvSpPr/>
          <p:nvPr/>
        </p:nvSpPr>
        <p:spPr>
          <a:xfrm>
            <a:off x="7107793" y="3968948"/>
            <a:ext cx="414814" cy="414814"/>
          </a:xfrm>
          <a:prstGeom prst="roundRect">
            <a:avLst>
              <a:gd name="adj" fmla="val 18670"/>
            </a:avLst>
          </a:prstGeom>
          <a:solidFill>
            <a:srgbClr val="FCE2CF"/>
          </a:solidFill>
          <a:ln w="7620">
            <a:solidFill>
              <a:srgbClr val="E2C8B5"/>
            </a:solidFill>
            <a:prstDash val="solid"/>
          </a:ln>
        </p:spPr>
      </p:sp>
      <p:sp>
        <p:nvSpPr>
          <p:cNvPr id="12" name="Text 10"/>
          <p:cNvSpPr/>
          <p:nvPr/>
        </p:nvSpPr>
        <p:spPr>
          <a:xfrm>
            <a:off x="7243286" y="4038005"/>
            <a:ext cx="143828" cy="276582"/>
          </a:xfrm>
          <a:prstGeom prst="rect">
            <a:avLst/>
          </a:prstGeom>
          <a:noFill/>
          <a:ln/>
        </p:spPr>
        <p:txBody>
          <a:bodyPr wrap="none" lIns="0" tIns="0" rIns="0" bIns="0" rtlCol="0" anchor="t"/>
          <a:lstStyle/>
          <a:p>
            <a:pPr marL="0" indent="0" algn="ctr">
              <a:lnSpc>
                <a:spcPts val="2150"/>
              </a:lnSpc>
              <a:buNone/>
            </a:pPr>
            <a:r>
              <a:rPr lang="en-US" sz="2150" kern="0" spc="-65" dirty="0">
                <a:solidFill>
                  <a:srgbClr val="2B2E3C"/>
                </a:solidFill>
                <a:latin typeface="Bitter Medium" pitchFamily="34" charset="0"/>
                <a:ea typeface="Bitter Medium" pitchFamily="34" charset="-122"/>
                <a:cs typeface="Bitter Medium" pitchFamily="34" charset="-120"/>
              </a:rPr>
              <a:t>2</a:t>
            </a:r>
            <a:endParaRPr lang="en-US" sz="2150" dirty="0"/>
          </a:p>
        </p:txBody>
      </p:sp>
      <p:sp>
        <p:nvSpPr>
          <p:cNvPr id="13" name="Text 11"/>
          <p:cNvSpPr/>
          <p:nvPr/>
        </p:nvSpPr>
        <p:spPr>
          <a:xfrm>
            <a:off x="8329374" y="3945850"/>
            <a:ext cx="2304931" cy="288131"/>
          </a:xfrm>
          <a:prstGeom prst="rect">
            <a:avLst/>
          </a:prstGeom>
          <a:noFill/>
          <a:ln/>
        </p:spPr>
        <p:txBody>
          <a:bodyPr wrap="none" lIns="0" tIns="0" rIns="0" bIns="0" rtlCol="0" anchor="t"/>
          <a:lstStyle/>
          <a:p>
            <a:pPr marL="0" indent="0" algn="l">
              <a:lnSpc>
                <a:spcPts val="2250"/>
              </a:lnSpc>
              <a:buNone/>
            </a:pPr>
            <a:r>
              <a:rPr lang="en-US" sz="1800" kern="0" spc="-54" dirty="0">
                <a:solidFill>
                  <a:srgbClr val="2B2E3C"/>
                </a:solidFill>
                <a:latin typeface="Bitter Medium" pitchFamily="34" charset="0"/>
                <a:ea typeface="Bitter Medium" pitchFamily="34" charset="-122"/>
                <a:cs typeface="Bitter Medium" pitchFamily="34" charset="-120"/>
              </a:rPr>
              <a:t>2500 BCE</a:t>
            </a:r>
            <a:endParaRPr lang="en-US" sz="1800" dirty="0"/>
          </a:p>
        </p:txBody>
      </p:sp>
      <p:sp>
        <p:nvSpPr>
          <p:cNvPr id="14" name="Text 12"/>
          <p:cNvSpPr/>
          <p:nvPr/>
        </p:nvSpPr>
        <p:spPr>
          <a:xfrm>
            <a:off x="8329374" y="4344591"/>
            <a:ext cx="5655707" cy="295037"/>
          </a:xfrm>
          <a:prstGeom prst="rect">
            <a:avLst/>
          </a:prstGeom>
          <a:noFill/>
          <a:ln/>
        </p:spPr>
        <p:txBody>
          <a:bodyPr wrap="none" lIns="0" tIns="0" rIns="0" bIns="0" rtlCol="0" anchor="t"/>
          <a:lstStyle/>
          <a:p>
            <a:pPr marL="0" indent="0" algn="l">
              <a:lnSpc>
                <a:spcPts val="2300"/>
              </a:lnSpc>
              <a:buNone/>
            </a:pPr>
            <a:r>
              <a:rPr lang="en-US" sz="1450" kern="0" spc="-29" dirty="0">
                <a:solidFill>
                  <a:srgbClr val="2B2E3C"/>
                </a:solidFill>
                <a:latin typeface="Open Sans" pitchFamily="34" charset="0"/>
                <a:ea typeface="Open Sans" pitchFamily="34" charset="-122"/>
                <a:cs typeface="Open Sans" pitchFamily="34" charset="-120"/>
              </a:rPr>
              <a:t>Mesopotamians use clay tablets for wound treatment</a:t>
            </a:r>
            <a:endParaRPr lang="en-US" sz="1450" dirty="0"/>
          </a:p>
        </p:txBody>
      </p:sp>
      <p:sp>
        <p:nvSpPr>
          <p:cNvPr id="15" name="Shape 13"/>
          <p:cNvSpPr/>
          <p:nvPr/>
        </p:nvSpPr>
        <p:spPr>
          <a:xfrm>
            <a:off x="6485334" y="4994672"/>
            <a:ext cx="645319" cy="22860"/>
          </a:xfrm>
          <a:prstGeom prst="roundRect">
            <a:avLst>
              <a:gd name="adj" fmla="val 338790"/>
            </a:avLst>
          </a:prstGeom>
          <a:solidFill>
            <a:srgbClr val="E2C8B5"/>
          </a:solidFill>
          <a:ln/>
        </p:spPr>
      </p:sp>
      <p:sp>
        <p:nvSpPr>
          <p:cNvPr id="16" name="Shape 14"/>
          <p:cNvSpPr/>
          <p:nvPr/>
        </p:nvSpPr>
        <p:spPr>
          <a:xfrm>
            <a:off x="7107793" y="4798695"/>
            <a:ext cx="414814" cy="414814"/>
          </a:xfrm>
          <a:prstGeom prst="roundRect">
            <a:avLst>
              <a:gd name="adj" fmla="val 18670"/>
            </a:avLst>
          </a:prstGeom>
          <a:solidFill>
            <a:srgbClr val="FCE2CF"/>
          </a:solidFill>
          <a:ln w="7620">
            <a:solidFill>
              <a:srgbClr val="E2C8B5"/>
            </a:solidFill>
            <a:prstDash val="solid"/>
          </a:ln>
        </p:spPr>
      </p:sp>
      <p:sp>
        <p:nvSpPr>
          <p:cNvPr id="17" name="Text 15"/>
          <p:cNvSpPr/>
          <p:nvPr/>
        </p:nvSpPr>
        <p:spPr>
          <a:xfrm>
            <a:off x="7240191" y="4867751"/>
            <a:ext cx="149900" cy="276582"/>
          </a:xfrm>
          <a:prstGeom prst="rect">
            <a:avLst/>
          </a:prstGeom>
          <a:noFill/>
          <a:ln/>
        </p:spPr>
        <p:txBody>
          <a:bodyPr wrap="none" lIns="0" tIns="0" rIns="0" bIns="0" rtlCol="0" anchor="t"/>
          <a:lstStyle/>
          <a:p>
            <a:pPr marL="0" indent="0" algn="ctr">
              <a:lnSpc>
                <a:spcPts val="2150"/>
              </a:lnSpc>
              <a:buNone/>
            </a:pPr>
            <a:r>
              <a:rPr lang="en-US" sz="2150" kern="0" spc="-65" dirty="0">
                <a:solidFill>
                  <a:srgbClr val="2B2E3C"/>
                </a:solidFill>
                <a:latin typeface="Bitter Medium" pitchFamily="34" charset="0"/>
                <a:ea typeface="Bitter Medium" pitchFamily="34" charset="-122"/>
                <a:cs typeface="Bitter Medium" pitchFamily="34" charset="-120"/>
              </a:rPr>
              <a:t>3</a:t>
            </a:r>
            <a:endParaRPr lang="en-US" sz="2150" dirty="0"/>
          </a:p>
        </p:txBody>
      </p:sp>
      <p:sp>
        <p:nvSpPr>
          <p:cNvPr id="18" name="Text 16"/>
          <p:cNvSpPr/>
          <p:nvPr/>
        </p:nvSpPr>
        <p:spPr>
          <a:xfrm>
            <a:off x="3996095" y="4775597"/>
            <a:ext cx="2304931" cy="288131"/>
          </a:xfrm>
          <a:prstGeom prst="rect">
            <a:avLst/>
          </a:prstGeom>
          <a:noFill/>
          <a:ln/>
        </p:spPr>
        <p:txBody>
          <a:bodyPr wrap="none" lIns="0" tIns="0" rIns="0" bIns="0" rtlCol="0" anchor="t"/>
          <a:lstStyle/>
          <a:p>
            <a:pPr marL="0" indent="0" algn="r">
              <a:lnSpc>
                <a:spcPts val="2250"/>
              </a:lnSpc>
              <a:buNone/>
            </a:pPr>
            <a:r>
              <a:rPr lang="en-US" sz="1800" kern="0" spc="-54" dirty="0">
                <a:solidFill>
                  <a:srgbClr val="2B2E3C"/>
                </a:solidFill>
                <a:latin typeface="Bitter Medium" pitchFamily="34" charset="0"/>
                <a:ea typeface="Bitter Medium" pitchFamily="34" charset="-122"/>
                <a:cs typeface="Bitter Medium" pitchFamily="34" charset="-120"/>
              </a:rPr>
              <a:t>460-370 BCE</a:t>
            </a:r>
            <a:endParaRPr lang="en-US" sz="1800" dirty="0"/>
          </a:p>
        </p:txBody>
      </p:sp>
      <p:sp>
        <p:nvSpPr>
          <p:cNvPr id="19" name="Text 17"/>
          <p:cNvSpPr/>
          <p:nvPr/>
        </p:nvSpPr>
        <p:spPr>
          <a:xfrm>
            <a:off x="645319" y="5174337"/>
            <a:ext cx="5655707" cy="295037"/>
          </a:xfrm>
          <a:prstGeom prst="rect">
            <a:avLst/>
          </a:prstGeom>
          <a:noFill/>
          <a:ln/>
        </p:spPr>
        <p:txBody>
          <a:bodyPr wrap="none" lIns="0" tIns="0" rIns="0" bIns="0" rtlCol="0" anchor="t"/>
          <a:lstStyle/>
          <a:p>
            <a:pPr marL="0" indent="0" algn="r">
              <a:lnSpc>
                <a:spcPts val="2300"/>
              </a:lnSpc>
              <a:buNone/>
            </a:pPr>
            <a:r>
              <a:rPr lang="en-US" sz="1450" kern="0" spc="-29" dirty="0">
                <a:solidFill>
                  <a:srgbClr val="2B2E3C"/>
                </a:solidFill>
                <a:latin typeface="Open Sans" pitchFamily="34" charset="0"/>
                <a:ea typeface="Open Sans" pitchFamily="34" charset="-122"/>
                <a:cs typeface="Open Sans" pitchFamily="34" charset="-120"/>
              </a:rPr>
              <a:t>Hippocrates introduces wine and honey for wound care</a:t>
            </a:r>
            <a:endParaRPr lang="en-US" sz="1450" dirty="0"/>
          </a:p>
        </p:txBody>
      </p:sp>
      <p:sp>
        <p:nvSpPr>
          <p:cNvPr id="20" name="Shape 18"/>
          <p:cNvSpPr/>
          <p:nvPr/>
        </p:nvSpPr>
        <p:spPr>
          <a:xfrm>
            <a:off x="7499747" y="5824418"/>
            <a:ext cx="645319" cy="22860"/>
          </a:xfrm>
          <a:prstGeom prst="roundRect">
            <a:avLst>
              <a:gd name="adj" fmla="val 338790"/>
            </a:avLst>
          </a:prstGeom>
          <a:solidFill>
            <a:srgbClr val="E2C8B5"/>
          </a:solidFill>
          <a:ln/>
        </p:spPr>
      </p:sp>
      <p:sp>
        <p:nvSpPr>
          <p:cNvPr id="21" name="Shape 19"/>
          <p:cNvSpPr/>
          <p:nvPr/>
        </p:nvSpPr>
        <p:spPr>
          <a:xfrm>
            <a:off x="7107793" y="5628442"/>
            <a:ext cx="414814" cy="414814"/>
          </a:xfrm>
          <a:prstGeom prst="roundRect">
            <a:avLst>
              <a:gd name="adj" fmla="val 18670"/>
            </a:avLst>
          </a:prstGeom>
          <a:solidFill>
            <a:srgbClr val="FCE2CF"/>
          </a:solidFill>
          <a:ln w="7620">
            <a:solidFill>
              <a:srgbClr val="E2C8B5"/>
            </a:solidFill>
            <a:prstDash val="solid"/>
          </a:ln>
        </p:spPr>
      </p:sp>
      <p:sp>
        <p:nvSpPr>
          <p:cNvPr id="22" name="Text 20"/>
          <p:cNvSpPr/>
          <p:nvPr/>
        </p:nvSpPr>
        <p:spPr>
          <a:xfrm>
            <a:off x="7237452" y="5697498"/>
            <a:ext cx="155377" cy="276582"/>
          </a:xfrm>
          <a:prstGeom prst="rect">
            <a:avLst/>
          </a:prstGeom>
          <a:noFill/>
          <a:ln/>
        </p:spPr>
        <p:txBody>
          <a:bodyPr wrap="none" lIns="0" tIns="0" rIns="0" bIns="0" rtlCol="0" anchor="t"/>
          <a:lstStyle/>
          <a:p>
            <a:pPr marL="0" indent="0" algn="ctr">
              <a:lnSpc>
                <a:spcPts val="2150"/>
              </a:lnSpc>
              <a:buNone/>
            </a:pPr>
            <a:r>
              <a:rPr lang="en-US" sz="2150" kern="0" spc="-65" dirty="0">
                <a:solidFill>
                  <a:srgbClr val="2B2E3C"/>
                </a:solidFill>
                <a:latin typeface="Bitter Medium" pitchFamily="34" charset="0"/>
                <a:ea typeface="Bitter Medium" pitchFamily="34" charset="-122"/>
                <a:cs typeface="Bitter Medium" pitchFamily="34" charset="-120"/>
              </a:rPr>
              <a:t>4</a:t>
            </a:r>
            <a:endParaRPr lang="en-US" sz="2150" dirty="0"/>
          </a:p>
        </p:txBody>
      </p:sp>
      <p:sp>
        <p:nvSpPr>
          <p:cNvPr id="23" name="Text 21"/>
          <p:cNvSpPr/>
          <p:nvPr/>
        </p:nvSpPr>
        <p:spPr>
          <a:xfrm>
            <a:off x="8329374" y="5605343"/>
            <a:ext cx="2304931" cy="288131"/>
          </a:xfrm>
          <a:prstGeom prst="rect">
            <a:avLst/>
          </a:prstGeom>
          <a:noFill/>
          <a:ln/>
        </p:spPr>
        <p:txBody>
          <a:bodyPr wrap="none" lIns="0" tIns="0" rIns="0" bIns="0" rtlCol="0" anchor="t"/>
          <a:lstStyle/>
          <a:p>
            <a:pPr marL="0" indent="0" algn="l">
              <a:lnSpc>
                <a:spcPts val="2250"/>
              </a:lnSpc>
              <a:buNone/>
            </a:pPr>
            <a:r>
              <a:rPr lang="en-US" sz="1800" kern="0" spc="-54" dirty="0">
                <a:solidFill>
                  <a:srgbClr val="2B2E3C"/>
                </a:solidFill>
                <a:latin typeface="Bitter Medium" pitchFamily="34" charset="0"/>
                <a:ea typeface="Bitter Medium" pitchFamily="34" charset="-122"/>
                <a:cs typeface="Bitter Medium" pitchFamily="34" charset="-120"/>
              </a:rPr>
              <a:t>19th Century</a:t>
            </a:r>
            <a:endParaRPr lang="en-US" sz="1800" dirty="0"/>
          </a:p>
        </p:txBody>
      </p:sp>
      <p:sp>
        <p:nvSpPr>
          <p:cNvPr id="24" name="Text 22"/>
          <p:cNvSpPr/>
          <p:nvPr/>
        </p:nvSpPr>
        <p:spPr>
          <a:xfrm>
            <a:off x="8329374" y="6004084"/>
            <a:ext cx="5655707" cy="295037"/>
          </a:xfrm>
          <a:prstGeom prst="rect">
            <a:avLst/>
          </a:prstGeom>
          <a:noFill/>
          <a:ln/>
        </p:spPr>
        <p:txBody>
          <a:bodyPr wrap="none" lIns="0" tIns="0" rIns="0" bIns="0" rtlCol="0" anchor="t"/>
          <a:lstStyle/>
          <a:p>
            <a:pPr marL="0" indent="0" algn="l">
              <a:lnSpc>
                <a:spcPts val="2300"/>
              </a:lnSpc>
              <a:buNone/>
            </a:pPr>
            <a:r>
              <a:rPr lang="en-US" sz="1450" kern="0" spc="-29" dirty="0">
                <a:solidFill>
                  <a:srgbClr val="2B2E3C"/>
                </a:solidFill>
                <a:latin typeface="Open Sans" pitchFamily="34" charset="0"/>
                <a:ea typeface="Open Sans" pitchFamily="34" charset="-122"/>
                <a:cs typeface="Open Sans" pitchFamily="34" charset="-120"/>
              </a:rPr>
              <a:t>Major breakthroughs in antiseptic techniques</a:t>
            </a:r>
            <a:endParaRPr lang="en-US" sz="1450" dirty="0"/>
          </a:p>
        </p:txBody>
      </p:sp>
      <p:sp>
        <p:nvSpPr>
          <p:cNvPr id="25" name="Shape 23"/>
          <p:cNvSpPr/>
          <p:nvPr/>
        </p:nvSpPr>
        <p:spPr>
          <a:xfrm>
            <a:off x="6485334" y="6654165"/>
            <a:ext cx="645319" cy="22860"/>
          </a:xfrm>
          <a:prstGeom prst="roundRect">
            <a:avLst>
              <a:gd name="adj" fmla="val 338790"/>
            </a:avLst>
          </a:prstGeom>
          <a:solidFill>
            <a:srgbClr val="E2C8B5"/>
          </a:solidFill>
          <a:ln/>
        </p:spPr>
      </p:sp>
      <p:sp>
        <p:nvSpPr>
          <p:cNvPr id="26" name="Shape 24"/>
          <p:cNvSpPr/>
          <p:nvPr/>
        </p:nvSpPr>
        <p:spPr>
          <a:xfrm>
            <a:off x="7107793" y="6458188"/>
            <a:ext cx="414814" cy="414814"/>
          </a:xfrm>
          <a:prstGeom prst="roundRect">
            <a:avLst>
              <a:gd name="adj" fmla="val 18670"/>
            </a:avLst>
          </a:prstGeom>
          <a:solidFill>
            <a:srgbClr val="FCE2CF"/>
          </a:solidFill>
          <a:ln w="7620">
            <a:solidFill>
              <a:srgbClr val="E2C8B5"/>
            </a:solidFill>
            <a:prstDash val="solid"/>
          </a:ln>
        </p:spPr>
      </p:sp>
      <p:sp>
        <p:nvSpPr>
          <p:cNvPr id="27" name="Text 25"/>
          <p:cNvSpPr/>
          <p:nvPr/>
        </p:nvSpPr>
        <p:spPr>
          <a:xfrm>
            <a:off x="7244953" y="6527244"/>
            <a:ext cx="140494" cy="276582"/>
          </a:xfrm>
          <a:prstGeom prst="rect">
            <a:avLst/>
          </a:prstGeom>
          <a:noFill/>
          <a:ln/>
        </p:spPr>
        <p:txBody>
          <a:bodyPr wrap="none" lIns="0" tIns="0" rIns="0" bIns="0" rtlCol="0" anchor="t"/>
          <a:lstStyle/>
          <a:p>
            <a:pPr marL="0" indent="0" algn="ctr">
              <a:lnSpc>
                <a:spcPts val="2150"/>
              </a:lnSpc>
              <a:buNone/>
            </a:pPr>
            <a:r>
              <a:rPr lang="en-US" sz="2150" kern="0" spc="-65" dirty="0">
                <a:solidFill>
                  <a:srgbClr val="2B2E3C"/>
                </a:solidFill>
                <a:latin typeface="Bitter Medium" pitchFamily="34" charset="0"/>
                <a:ea typeface="Bitter Medium" pitchFamily="34" charset="-122"/>
                <a:cs typeface="Bitter Medium" pitchFamily="34" charset="-120"/>
              </a:rPr>
              <a:t>5</a:t>
            </a:r>
            <a:endParaRPr lang="en-US" sz="2150" dirty="0"/>
          </a:p>
        </p:txBody>
      </p:sp>
      <p:sp>
        <p:nvSpPr>
          <p:cNvPr id="28" name="Text 26"/>
          <p:cNvSpPr/>
          <p:nvPr/>
        </p:nvSpPr>
        <p:spPr>
          <a:xfrm>
            <a:off x="3996095" y="6435090"/>
            <a:ext cx="2304931" cy="288131"/>
          </a:xfrm>
          <a:prstGeom prst="rect">
            <a:avLst/>
          </a:prstGeom>
          <a:noFill/>
          <a:ln/>
        </p:spPr>
        <p:txBody>
          <a:bodyPr wrap="none" lIns="0" tIns="0" rIns="0" bIns="0" rtlCol="0" anchor="t"/>
          <a:lstStyle/>
          <a:p>
            <a:pPr marL="0" indent="0" algn="r">
              <a:lnSpc>
                <a:spcPts val="2250"/>
              </a:lnSpc>
              <a:buNone/>
            </a:pPr>
            <a:r>
              <a:rPr lang="en-US" sz="1800" kern="0" spc="-54" dirty="0">
                <a:solidFill>
                  <a:srgbClr val="2B2E3C"/>
                </a:solidFill>
                <a:latin typeface="Bitter Medium" pitchFamily="34" charset="0"/>
                <a:ea typeface="Bitter Medium" pitchFamily="34" charset="-122"/>
                <a:cs typeface="Bitter Medium" pitchFamily="34" charset="-120"/>
              </a:rPr>
              <a:t>20th Century</a:t>
            </a:r>
            <a:endParaRPr lang="en-US" sz="1800" dirty="0"/>
          </a:p>
        </p:txBody>
      </p:sp>
      <p:sp>
        <p:nvSpPr>
          <p:cNvPr id="29" name="Text 27"/>
          <p:cNvSpPr/>
          <p:nvPr/>
        </p:nvSpPr>
        <p:spPr>
          <a:xfrm>
            <a:off x="645319" y="6833830"/>
            <a:ext cx="5655707" cy="295037"/>
          </a:xfrm>
          <a:prstGeom prst="rect">
            <a:avLst/>
          </a:prstGeom>
          <a:noFill/>
          <a:ln/>
        </p:spPr>
        <p:txBody>
          <a:bodyPr wrap="none" lIns="0" tIns="0" rIns="0" bIns="0" rtlCol="0" anchor="t"/>
          <a:lstStyle/>
          <a:p>
            <a:pPr marL="0" indent="0" algn="r">
              <a:lnSpc>
                <a:spcPts val="2300"/>
              </a:lnSpc>
              <a:buNone/>
            </a:pPr>
            <a:r>
              <a:rPr lang="en-US" sz="1450" kern="0" spc="-29" dirty="0">
                <a:solidFill>
                  <a:srgbClr val="2B2E3C"/>
                </a:solidFill>
                <a:latin typeface="Open Sans" pitchFamily="34" charset="0"/>
                <a:ea typeface="Open Sans" pitchFamily="34" charset="-122"/>
                <a:cs typeface="Open Sans" pitchFamily="34" charset="-120"/>
              </a:rPr>
              <a:t>Development of modern wound dressings</a:t>
            </a:r>
            <a:endParaRPr lang="en-US" sz="14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40437" y="503158"/>
            <a:ext cx="7590473" cy="571738"/>
          </a:xfrm>
          <a:prstGeom prst="rect">
            <a:avLst/>
          </a:prstGeom>
          <a:noFill/>
          <a:ln/>
        </p:spPr>
        <p:txBody>
          <a:bodyPr wrap="none" lIns="0" tIns="0" rIns="0" bIns="0" rtlCol="0" anchor="t"/>
          <a:lstStyle/>
          <a:p>
            <a:pPr marL="0" indent="0">
              <a:lnSpc>
                <a:spcPts val="4500"/>
              </a:lnSpc>
              <a:buNone/>
            </a:pPr>
            <a:r>
              <a:rPr lang="en-US" sz="3600" kern="0" spc="-108" dirty="0">
                <a:solidFill>
                  <a:srgbClr val="2C3F42"/>
                </a:solidFill>
                <a:latin typeface="Bitter Medium" pitchFamily="34" charset="0"/>
                <a:ea typeface="Bitter Medium" pitchFamily="34" charset="-122"/>
                <a:cs typeface="Bitter Medium" pitchFamily="34" charset="-120"/>
              </a:rPr>
              <a:t>Traditional Wound Dressing Materials</a:t>
            </a:r>
            <a:endParaRPr lang="en-US" sz="3600" dirty="0"/>
          </a:p>
        </p:txBody>
      </p:sp>
      <p:sp>
        <p:nvSpPr>
          <p:cNvPr id="3" name="Text 1"/>
          <p:cNvSpPr/>
          <p:nvPr/>
        </p:nvSpPr>
        <p:spPr>
          <a:xfrm>
            <a:off x="640437" y="1440775"/>
            <a:ext cx="13349526" cy="1171099"/>
          </a:xfrm>
          <a:prstGeom prst="rect">
            <a:avLst/>
          </a:prstGeom>
          <a:noFill/>
          <a:ln/>
        </p:spPr>
        <p:txBody>
          <a:bodyPr wrap="square" lIns="0" tIns="0" rIns="0" bIns="0" rtlCol="0" anchor="t"/>
          <a:lstStyle/>
          <a:p>
            <a:pPr marL="0" indent="0">
              <a:lnSpc>
                <a:spcPts val="2300"/>
              </a:lnSpc>
              <a:buNone/>
            </a:pPr>
            <a:r>
              <a:rPr lang="en-US" sz="1400" kern="0" spc="-29" dirty="0">
                <a:solidFill>
                  <a:srgbClr val="2B2E3C"/>
                </a:solidFill>
                <a:latin typeface="Open Sans" pitchFamily="34" charset="0"/>
                <a:ea typeface="Open Sans" pitchFamily="34" charset="-122"/>
                <a:cs typeface="Open Sans" pitchFamily="34" charset="-120"/>
              </a:rPr>
              <a:t>Traditional wound dressing products include gauze, lint, plasters, bandages, and cotton wool. These materials are typically dry and used as primary or secondary dressings to protect wounds from contamination. Gauze dressings, made from woven and non-woven fibers of cotton, rayon, or polyesters, provide basic protection against bacterial infection. Sterile gauze pads are commonly used to absorb exudates and fluid from open wounds. While effective for basic wound protection, these traditional materials have limitations in managing complex or chronic wounds.</a:t>
            </a:r>
            <a:endParaRPr lang="en-US" sz="1400" dirty="0"/>
          </a:p>
        </p:txBody>
      </p:sp>
      <p:pic>
        <p:nvPicPr>
          <p:cNvPr id="4" name="Image 0" descr="preencoded.png"/>
          <p:cNvPicPr>
            <a:picLocks noChangeAspect="1"/>
          </p:cNvPicPr>
          <p:nvPr/>
        </p:nvPicPr>
        <p:blipFill>
          <a:blip r:embed="rId3"/>
          <a:stretch>
            <a:fillRect/>
          </a:stretch>
        </p:blipFill>
        <p:spPr>
          <a:xfrm>
            <a:off x="640437" y="2817733"/>
            <a:ext cx="6537484" cy="4040386"/>
          </a:xfrm>
          <a:prstGeom prst="rect">
            <a:avLst/>
          </a:prstGeom>
        </p:spPr>
      </p:pic>
      <p:sp>
        <p:nvSpPr>
          <p:cNvPr id="5" name="Text 2"/>
          <p:cNvSpPr/>
          <p:nvPr/>
        </p:nvSpPr>
        <p:spPr>
          <a:xfrm>
            <a:off x="640437" y="7086838"/>
            <a:ext cx="2287310" cy="285869"/>
          </a:xfrm>
          <a:prstGeom prst="rect">
            <a:avLst/>
          </a:prstGeom>
          <a:noFill/>
          <a:ln/>
        </p:spPr>
        <p:txBody>
          <a:bodyPr wrap="none" lIns="0" tIns="0" rIns="0" bIns="0" rtlCol="0" anchor="t"/>
          <a:lstStyle/>
          <a:p>
            <a:pPr marL="0" indent="0" algn="l">
              <a:lnSpc>
                <a:spcPts val="2250"/>
              </a:lnSpc>
              <a:buNone/>
            </a:pPr>
            <a:r>
              <a:rPr lang="en-US" sz="1800" kern="0" spc="-54" dirty="0">
                <a:solidFill>
                  <a:srgbClr val="2B2E3C"/>
                </a:solidFill>
                <a:latin typeface="Bitter Medium" pitchFamily="34" charset="0"/>
                <a:ea typeface="Bitter Medium" pitchFamily="34" charset="-122"/>
                <a:cs typeface="Bitter Medium" pitchFamily="34" charset="-120"/>
              </a:rPr>
              <a:t>Traditional Dressings</a:t>
            </a:r>
            <a:endParaRPr lang="en-US" sz="1800" dirty="0"/>
          </a:p>
        </p:txBody>
      </p:sp>
      <p:sp>
        <p:nvSpPr>
          <p:cNvPr id="6" name="Text 3"/>
          <p:cNvSpPr/>
          <p:nvPr/>
        </p:nvSpPr>
        <p:spPr>
          <a:xfrm>
            <a:off x="640437" y="7482483"/>
            <a:ext cx="6537484" cy="585549"/>
          </a:xfrm>
          <a:prstGeom prst="rect">
            <a:avLst/>
          </a:prstGeom>
          <a:noFill/>
          <a:ln/>
        </p:spPr>
        <p:txBody>
          <a:bodyPr wrap="square" lIns="0" tIns="0" rIns="0" bIns="0" rtlCol="0" anchor="t"/>
          <a:lstStyle/>
          <a:p>
            <a:pPr marL="0" indent="0" algn="l">
              <a:lnSpc>
                <a:spcPts val="2300"/>
              </a:lnSpc>
              <a:buNone/>
            </a:pPr>
            <a:r>
              <a:rPr lang="en-US" sz="1400" kern="0" spc="-29" dirty="0">
                <a:solidFill>
                  <a:srgbClr val="2B2E3C"/>
                </a:solidFill>
                <a:latin typeface="Open Sans" pitchFamily="34" charset="0"/>
                <a:ea typeface="Open Sans" pitchFamily="34" charset="-122"/>
                <a:cs typeface="Open Sans" pitchFamily="34" charset="-120"/>
              </a:rPr>
              <a:t>Gauze, cotton wool, and adhesive bandages represent common traditional wound dressing materials.</a:t>
            </a:r>
            <a:endParaRPr lang="en-US" sz="1400" dirty="0"/>
          </a:p>
        </p:txBody>
      </p:sp>
      <p:pic>
        <p:nvPicPr>
          <p:cNvPr id="7" name="Image 1" descr="preencoded.png"/>
          <p:cNvPicPr>
            <a:picLocks noChangeAspect="1"/>
          </p:cNvPicPr>
          <p:nvPr/>
        </p:nvPicPr>
        <p:blipFill>
          <a:blip r:embed="rId4"/>
          <a:stretch>
            <a:fillRect/>
          </a:stretch>
        </p:blipFill>
        <p:spPr>
          <a:xfrm>
            <a:off x="7452360" y="2817733"/>
            <a:ext cx="6537603" cy="4040505"/>
          </a:xfrm>
          <a:prstGeom prst="rect">
            <a:avLst/>
          </a:prstGeom>
        </p:spPr>
      </p:pic>
      <p:sp>
        <p:nvSpPr>
          <p:cNvPr id="8" name="Text 4"/>
          <p:cNvSpPr/>
          <p:nvPr/>
        </p:nvSpPr>
        <p:spPr>
          <a:xfrm>
            <a:off x="7452360" y="7086957"/>
            <a:ext cx="2287310" cy="285869"/>
          </a:xfrm>
          <a:prstGeom prst="rect">
            <a:avLst/>
          </a:prstGeom>
          <a:noFill/>
          <a:ln/>
        </p:spPr>
        <p:txBody>
          <a:bodyPr wrap="none" lIns="0" tIns="0" rIns="0" bIns="0" rtlCol="0" anchor="t"/>
          <a:lstStyle/>
          <a:p>
            <a:pPr marL="0" indent="0" algn="l">
              <a:lnSpc>
                <a:spcPts val="2250"/>
              </a:lnSpc>
              <a:buNone/>
            </a:pPr>
            <a:r>
              <a:rPr lang="en-US" sz="1800" kern="0" spc="-54" dirty="0">
                <a:solidFill>
                  <a:srgbClr val="2B2E3C"/>
                </a:solidFill>
                <a:latin typeface="Bitter Medium" pitchFamily="34" charset="0"/>
                <a:ea typeface="Bitter Medium" pitchFamily="34" charset="-122"/>
                <a:cs typeface="Bitter Medium" pitchFamily="34" charset="-120"/>
              </a:rPr>
              <a:t>Gauze Application</a:t>
            </a:r>
            <a:endParaRPr lang="en-US" sz="1800" dirty="0"/>
          </a:p>
        </p:txBody>
      </p:sp>
      <p:sp>
        <p:nvSpPr>
          <p:cNvPr id="9" name="Text 5"/>
          <p:cNvSpPr/>
          <p:nvPr/>
        </p:nvSpPr>
        <p:spPr>
          <a:xfrm>
            <a:off x="7452360" y="7482602"/>
            <a:ext cx="6537603" cy="585549"/>
          </a:xfrm>
          <a:prstGeom prst="rect">
            <a:avLst/>
          </a:prstGeom>
          <a:noFill/>
          <a:ln/>
        </p:spPr>
        <p:txBody>
          <a:bodyPr wrap="square" lIns="0" tIns="0" rIns="0" bIns="0" rtlCol="0" anchor="t"/>
          <a:lstStyle/>
          <a:p>
            <a:pPr marL="0" indent="0" algn="l">
              <a:lnSpc>
                <a:spcPts val="2300"/>
              </a:lnSpc>
              <a:buNone/>
            </a:pPr>
            <a:r>
              <a:rPr lang="en-US" sz="1400" kern="0" spc="-29" dirty="0">
                <a:solidFill>
                  <a:srgbClr val="2B2E3C"/>
                </a:solidFill>
                <a:latin typeface="Open Sans" pitchFamily="34" charset="0"/>
                <a:ea typeface="Open Sans" pitchFamily="34" charset="-122"/>
                <a:cs typeface="Open Sans" pitchFamily="34" charset="-120"/>
              </a:rPr>
              <a:t>Sterile gauze pads are widely used for absorbing wound exudates and providing basic protection.</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6529" y="830342"/>
            <a:ext cx="8631079" cy="720090"/>
          </a:xfrm>
          <a:prstGeom prst="rect">
            <a:avLst/>
          </a:prstGeom>
          <a:noFill/>
          <a:ln/>
        </p:spPr>
        <p:txBody>
          <a:bodyPr wrap="none" lIns="0" tIns="0" rIns="0" bIns="0" rtlCol="0" anchor="t"/>
          <a:lstStyle/>
          <a:p>
            <a:pPr marL="0" indent="0">
              <a:lnSpc>
                <a:spcPts val="5650"/>
              </a:lnSpc>
              <a:buNone/>
            </a:pPr>
            <a:r>
              <a:rPr lang="en-US" sz="4500" kern="0" spc="-136" dirty="0">
                <a:solidFill>
                  <a:srgbClr val="2C3F42"/>
                </a:solidFill>
                <a:latin typeface="Bitter Medium" pitchFamily="34" charset="0"/>
                <a:ea typeface="Bitter Medium" pitchFamily="34" charset="-122"/>
                <a:cs typeface="Bitter Medium" pitchFamily="34" charset="-120"/>
              </a:rPr>
              <a:t>Components of Surgical Dressings</a:t>
            </a:r>
            <a:endParaRPr lang="en-US" sz="4500" dirty="0"/>
          </a:p>
        </p:txBody>
      </p:sp>
      <p:sp>
        <p:nvSpPr>
          <p:cNvPr id="3" name="Text 1"/>
          <p:cNvSpPr/>
          <p:nvPr/>
        </p:nvSpPr>
        <p:spPr>
          <a:xfrm>
            <a:off x="806529" y="2011323"/>
            <a:ext cx="13017341" cy="1843683"/>
          </a:xfrm>
          <a:prstGeom prst="rect">
            <a:avLst/>
          </a:prstGeom>
          <a:noFill/>
          <a:ln/>
        </p:spPr>
        <p:txBody>
          <a:bodyPr wrap="square" lIns="0" tIns="0" rIns="0" bIns="0" rtlCol="0" anchor="t"/>
          <a:lstStyle/>
          <a:p>
            <a:pPr marL="0" indent="0">
              <a:lnSpc>
                <a:spcPts val="2900"/>
              </a:lnSpc>
              <a:buNone/>
            </a:pPr>
            <a:r>
              <a:rPr lang="en-US" sz="1800" kern="0" spc="-36" dirty="0">
                <a:solidFill>
                  <a:srgbClr val="2B2E3C"/>
                </a:solidFill>
                <a:latin typeface="Open Sans" pitchFamily="34" charset="0"/>
                <a:ea typeface="Open Sans" pitchFamily="34" charset="-122"/>
                <a:cs typeface="Open Sans" pitchFamily="34" charset="-120"/>
              </a:rPr>
              <a:t>Surgical dressings encompass a wide range of materials used for covering, absorbing, protecting, and supporting injured or diseased tissues. The main components include surgical cotton, surgical gauze, bandages, and medicated tapes. Additionally, healthcare textiles like caps, masks, and doctor aprons are widely used in hospital settings. Selecting the appropriate type of surgical dressing is crucial for safeguarding patient welfare during surgery and wound treatment. These materials undergo strict testing to ensure they meet performance standards for physical, mechanical, and chemical properties.</a:t>
            </a:r>
            <a:endParaRPr lang="en-US" sz="1800" dirty="0"/>
          </a:p>
        </p:txBody>
      </p:sp>
      <p:sp>
        <p:nvSpPr>
          <p:cNvPr id="4" name="Shape 2"/>
          <p:cNvSpPr/>
          <p:nvPr/>
        </p:nvSpPr>
        <p:spPr>
          <a:xfrm>
            <a:off x="806529" y="4114205"/>
            <a:ext cx="6393537" cy="1711642"/>
          </a:xfrm>
          <a:prstGeom prst="roundRect">
            <a:avLst>
              <a:gd name="adj" fmla="val 5655"/>
            </a:avLst>
          </a:prstGeom>
          <a:solidFill>
            <a:srgbClr val="FCE2CF"/>
          </a:solidFill>
          <a:ln w="7620">
            <a:solidFill>
              <a:srgbClr val="E2C8B5"/>
            </a:solidFill>
            <a:prstDash val="solid"/>
          </a:ln>
        </p:spPr>
      </p:sp>
      <p:sp>
        <p:nvSpPr>
          <p:cNvPr id="5" name="Text 3"/>
          <p:cNvSpPr/>
          <p:nvPr/>
        </p:nvSpPr>
        <p:spPr>
          <a:xfrm>
            <a:off x="1044535" y="4352211"/>
            <a:ext cx="2880598" cy="359926"/>
          </a:xfrm>
          <a:prstGeom prst="rect">
            <a:avLst/>
          </a:prstGeom>
          <a:noFill/>
          <a:ln/>
        </p:spPr>
        <p:txBody>
          <a:bodyPr wrap="none" lIns="0" tIns="0" rIns="0" bIns="0" rtlCol="0" anchor="t"/>
          <a:lstStyle/>
          <a:p>
            <a:pPr marL="0" indent="0">
              <a:lnSpc>
                <a:spcPts val="2800"/>
              </a:lnSpc>
              <a:buNone/>
            </a:pPr>
            <a:r>
              <a:rPr lang="en-US" sz="2250" kern="0" spc="-68" dirty="0">
                <a:solidFill>
                  <a:srgbClr val="2B2E3C"/>
                </a:solidFill>
                <a:latin typeface="Bitter Medium" pitchFamily="34" charset="0"/>
                <a:ea typeface="Bitter Medium" pitchFamily="34" charset="-122"/>
                <a:cs typeface="Bitter Medium" pitchFamily="34" charset="-120"/>
              </a:rPr>
              <a:t>Surgical Cotton</a:t>
            </a:r>
            <a:endParaRPr lang="en-US" sz="2250" dirty="0"/>
          </a:p>
        </p:txBody>
      </p:sp>
      <p:sp>
        <p:nvSpPr>
          <p:cNvPr id="6" name="Text 4"/>
          <p:cNvSpPr/>
          <p:nvPr/>
        </p:nvSpPr>
        <p:spPr>
          <a:xfrm>
            <a:off x="1044535" y="4850368"/>
            <a:ext cx="5917525" cy="737473"/>
          </a:xfrm>
          <a:prstGeom prst="rect">
            <a:avLst/>
          </a:prstGeom>
          <a:noFill/>
          <a:ln/>
        </p:spPr>
        <p:txBody>
          <a:bodyPr wrap="square" lIns="0" tIns="0" rIns="0" bIns="0" rtlCol="0" anchor="t"/>
          <a:lstStyle/>
          <a:p>
            <a:pPr marL="0" indent="0">
              <a:lnSpc>
                <a:spcPts val="2900"/>
              </a:lnSpc>
              <a:buNone/>
            </a:pPr>
            <a:r>
              <a:rPr lang="en-US" sz="1800" kern="0" spc="-36" dirty="0">
                <a:solidFill>
                  <a:srgbClr val="2B2E3C"/>
                </a:solidFill>
                <a:latin typeface="Open Sans" pitchFamily="34" charset="0"/>
                <a:ea typeface="Open Sans" pitchFamily="34" charset="-122"/>
                <a:cs typeface="Open Sans" pitchFamily="34" charset="-120"/>
              </a:rPr>
              <a:t>Highly absorbent material for wound cleaning and protection</a:t>
            </a:r>
            <a:endParaRPr lang="en-US" sz="1800" dirty="0"/>
          </a:p>
        </p:txBody>
      </p:sp>
      <p:sp>
        <p:nvSpPr>
          <p:cNvPr id="7" name="Shape 5"/>
          <p:cNvSpPr/>
          <p:nvPr/>
        </p:nvSpPr>
        <p:spPr>
          <a:xfrm>
            <a:off x="7430452" y="4114205"/>
            <a:ext cx="6393537" cy="1711642"/>
          </a:xfrm>
          <a:prstGeom prst="roundRect">
            <a:avLst>
              <a:gd name="adj" fmla="val 5655"/>
            </a:avLst>
          </a:prstGeom>
          <a:solidFill>
            <a:srgbClr val="FCE2CF"/>
          </a:solidFill>
          <a:ln w="7620">
            <a:solidFill>
              <a:srgbClr val="E2C8B5"/>
            </a:solidFill>
            <a:prstDash val="solid"/>
          </a:ln>
        </p:spPr>
      </p:sp>
      <p:sp>
        <p:nvSpPr>
          <p:cNvPr id="8" name="Text 6"/>
          <p:cNvSpPr/>
          <p:nvPr/>
        </p:nvSpPr>
        <p:spPr>
          <a:xfrm>
            <a:off x="7668458" y="4352211"/>
            <a:ext cx="2880598" cy="359926"/>
          </a:xfrm>
          <a:prstGeom prst="rect">
            <a:avLst/>
          </a:prstGeom>
          <a:noFill/>
          <a:ln/>
        </p:spPr>
        <p:txBody>
          <a:bodyPr wrap="none" lIns="0" tIns="0" rIns="0" bIns="0" rtlCol="0" anchor="t"/>
          <a:lstStyle/>
          <a:p>
            <a:pPr marL="0" indent="0">
              <a:lnSpc>
                <a:spcPts val="2800"/>
              </a:lnSpc>
              <a:buNone/>
            </a:pPr>
            <a:r>
              <a:rPr lang="en-US" sz="2250" kern="0" spc="-68" dirty="0">
                <a:solidFill>
                  <a:srgbClr val="2B2E3C"/>
                </a:solidFill>
                <a:latin typeface="Bitter Medium" pitchFamily="34" charset="0"/>
                <a:ea typeface="Bitter Medium" pitchFamily="34" charset="-122"/>
                <a:cs typeface="Bitter Medium" pitchFamily="34" charset="-120"/>
              </a:rPr>
              <a:t>Surgical Gauze</a:t>
            </a:r>
            <a:endParaRPr lang="en-US" sz="2250" dirty="0"/>
          </a:p>
        </p:txBody>
      </p:sp>
      <p:sp>
        <p:nvSpPr>
          <p:cNvPr id="9" name="Text 7"/>
          <p:cNvSpPr/>
          <p:nvPr/>
        </p:nvSpPr>
        <p:spPr>
          <a:xfrm>
            <a:off x="7668458" y="4850368"/>
            <a:ext cx="5917525" cy="737473"/>
          </a:xfrm>
          <a:prstGeom prst="rect">
            <a:avLst/>
          </a:prstGeom>
          <a:noFill/>
          <a:ln/>
        </p:spPr>
        <p:txBody>
          <a:bodyPr wrap="square" lIns="0" tIns="0" rIns="0" bIns="0" rtlCol="0" anchor="t"/>
          <a:lstStyle/>
          <a:p>
            <a:pPr marL="0" indent="0">
              <a:lnSpc>
                <a:spcPts val="2900"/>
              </a:lnSpc>
              <a:buNone/>
            </a:pPr>
            <a:r>
              <a:rPr lang="en-US" sz="1800" kern="0" spc="-36" dirty="0">
                <a:solidFill>
                  <a:srgbClr val="2B2E3C"/>
                </a:solidFill>
                <a:latin typeface="Open Sans" pitchFamily="34" charset="0"/>
                <a:ea typeface="Open Sans" pitchFamily="34" charset="-122"/>
                <a:cs typeface="Open Sans" pitchFamily="34" charset="-120"/>
              </a:rPr>
              <a:t>Versatile fabric for wound coverage and exudate absorption</a:t>
            </a:r>
            <a:endParaRPr lang="en-US" sz="1800" dirty="0"/>
          </a:p>
        </p:txBody>
      </p:sp>
      <p:sp>
        <p:nvSpPr>
          <p:cNvPr id="10" name="Shape 8"/>
          <p:cNvSpPr/>
          <p:nvPr/>
        </p:nvSpPr>
        <p:spPr>
          <a:xfrm>
            <a:off x="806529" y="6056233"/>
            <a:ext cx="6393537" cy="1342906"/>
          </a:xfrm>
          <a:prstGeom prst="roundRect">
            <a:avLst>
              <a:gd name="adj" fmla="val 7208"/>
            </a:avLst>
          </a:prstGeom>
          <a:solidFill>
            <a:srgbClr val="FCE2CF"/>
          </a:solidFill>
          <a:ln w="7620">
            <a:solidFill>
              <a:srgbClr val="E2C8B5"/>
            </a:solidFill>
            <a:prstDash val="solid"/>
          </a:ln>
        </p:spPr>
      </p:sp>
      <p:sp>
        <p:nvSpPr>
          <p:cNvPr id="11" name="Text 9"/>
          <p:cNvSpPr/>
          <p:nvPr/>
        </p:nvSpPr>
        <p:spPr>
          <a:xfrm>
            <a:off x="1044535" y="6294239"/>
            <a:ext cx="2880598" cy="359926"/>
          </a:xfrm>
          <a:prstGeom prst="rect">
            <a:avLst/>
          </a:prstGeom>
          <a:noFill/>
          <a:ln/>
        </p:spPr>
        <p:txBody>
          <a:bodyPr wrap="none" lIns="0" tIns="0" rIns="0" bIns="0" rtlCol="0" anchor="t"/>
          <a:lstStyle/>
          <a:p>
            <a:pPr marL="0" indent="0">
              <a:lnSpc>
                <a:spcPts val="2800"/>
              </a:lnSpc>
              <a:buNone/>
            </a:pPr>
            <a:r>
              <a:rPr lang="en-US" sz="2250" kern="0" spc="-68" dirty="0">
                <a:solidFill>
                  <a:srgbClr val="2B2E3C"/>
                </a:solidFill>
                <a:latin typeface="Bitter Medium" pitchFamily="34" charset="0"/>
                <a:ea typeface="Bitter Medium" pitchFamily="34" charset="-122"/>
                <a:cs typeface="Bitter Medium" pitchFamily="34" charset="-120"/>
              </a:rPr>
              <a:t>Bandages</a:t>
            </a:r>
            <a:endParaRPr lang="en-US" sz="2250" dirty="0"/>
          </a:p>
        </p:txBody>
      </p:sp>
      <p:sp>
        <p:nvSpPr>
          <p:cNvPr id="12" name="Text 10"/>
          <p:cNvSpPr/>
          <p:nvPr/>
        </p:nvSpPr>
        <p:spPr>
          <a:xfrm>
            <a:off x="1044535" y="6792397"/>
            <a:ext cx="5917525" cy="368737"/>
          </a:xfrm>
          <a:prstGeom prst="rect">
            <a:avLst/>
          </a:prstGeom>
          <a:noFill/>
          <a:ln/>
        </p:spPr>
        <p:txBody>
          <a:bodyPr wrap="none" lIns="0" tIns="0" rIns="0" bIns="0" rtlCol="0" anchor="t"/>
          <a:lstStyle/>
          <a:p>
            <a:pPr marL="0" indent="0">
              <a:lnSpc>
                <a:spcPts val="2900"/>
              </a:lnSpc>
              <a:buNone/>
            </a:pPr>
            <a:r>
              <a:rPr lang="en-US" sz="1800" kern="0" spc="-36" dirty="0">
                <a:solidFill>
                  <a:srgbClr val="2B2E3C"/>
                </a:solidFill>
                <a:latin typeface="Open Sans" pitchFamily="34" charset="0"/>
                <a:ea typeface="Open Sans" pitchFamily="34" charset="-122"/>
                <a:cs typeface="Open Sans" pitchFamily="34" charset="-120"/>
              </a:rPr>
              <a:t>Various types for wound wrapping and compression</a:t>
            </a:r>
            <a:endParaRPr lang="en-US" sz="1800" dirty="0"/>
          </a:p>
        </p:txBody>
      </p:sp>
      <p:sp>
        <p:nvSpPr>
          <p:cNvPr id="13" name="Shape 11"/>
          <p:cNvSpPr/>
          <p:nvPr/>
        </p:nvSpPr>
        <p:spPr>
          <a:xfrm>
            <a:off x="7430452" y="6056233"/>
            <a:ext cx="6393537" cy="1342906"/>
          </a:xfrm>
          <a:prstGeom prst="roundRect">
            <a:avLst>
              <a:gd name="adj" fmla="val 7208"/>
            </a:avLst>
          </a:prstGeom>
          <a:solidFill>
            <a:srgbClr val="FCE2CF"/>
          </a:solidFill>
          <a:ln w="7620">
            <a:solidFill>
              <a:srgbClr val="E2C8B5"/>
            </a:solidFill>
            <a:prstDash val="solid"/>
          </a:ln>
        </p:spPr>
      </p:sp>
      <p:sp>
        <p:nvSpPr>
          <p:cNvPr id="14" name="Text 12"/>
          <p:cNvSpPr/>
          <p:nvPr/>
        </p:nvSpPr>
        <p:spPr>
          <a:xfrm>
            <a:off x="7668458" y="6294239"/>
            <a:ext cx="2880598" cy="359926"/>
          </a:xfrm>
          <a:prstGeom prst="rect">
            <a:avLst/>
          </a:prstGeom>
          <a:noFill/>
          <a:ln/>
        </p:spPr>
        <p:txBody>
          <a:bodyPr wrap="none" lIns="0" tIns="0" rIns="0" bIns="0" rtlCol="0" anchor="t"/>
          <a:lstStyle/>
          <a:p>
            <a:pPr marL="0" indent="0">
              <a:lnSpc>
                <a:spcPts val="2800"/>
              </a:lnSpc>
              <a:buNone/>
            </a:pPr>
            <a:r>
              <a:rPr lang="en-US" sz="2250" kern="0" spc="-68" dirty="0">
                <a:solidFill>
                  <a:srgbClr val="2B2E3C"/>
                </a:solidFill>
                <a:latin typeface="Bitter Medium" pitchFamily="34" charset="0"/>
                <a:ea typeface="Bitter Medium" pitchFamily="34" charset="-122"/>
                <a:cs typeface="Bitter Medium" pitchFamily="34" charset="-120"/>
              </a:rPr>
              <a:t>Medicated Tapes</a:t>
            </a:r>
            <a:endParaRPr lang="en-US" sz="2250" dirty="0"/>
          </a:p>
        </p:txBody>
      </p:sp>
      <p:sp>
        <p:nvSpPr>
          <p:cNvPr id="15" name="Text 13"/>
          <p:cNvSpPr/>
          <p:nvPr/>
        </p:nvSpPr>
        <p:spPr>
          <a:xfrm>
            <a:off x="7668458" y="6792397"/>
            <a:ext cx="5917525" cy="368737"/>
          </a:xfrm>
          <a:prstGeom prst="rect">
            <a:avLst/>
          </a:prstGeom>
          <a:noFill/>
          <a:ln/>
        </p:spPr>
        <p:txBody>
          <a:bodyPr wrap="none" lIns="0" tIns="0" rIns="0" bIns="0" rtlCol="0" anchor="t"/>
          <a:lstStyle/>
          <a:p>
            <a:pPr marL="0" indent="0">
              <a:lnSpc>
                <a:spcPts val="2900"/>
              </a:lnSpc>
              <a:buNone/>
            </a:pPr>
            <a:r>
              <a:rPr lang="en-US" sz="1800" kern="0" spc="-36" dirty="0">
                <a:solidFill>
                  <a:srgbClr val="2B2E3C"/>
                </a:solidFill>
                <a:latin typeface="Open Sans" pitchFamily="34" charset="0"/>
                <a:ea typeface="Open Sans" pitchFamily="34" charset="-122"/>
                <a:cs typeface="Open Sans" pitchFamily="34" charset="-120"/>
              </a:rPr>
              <a:t>Adhesive materials with added medicinal properties</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53797" y="670917"/>
            <a:ext cx="12922806" cy="1524476"/>
          </a:xfrm>
          <a:prstGeom prst="rect">
            <a:avLst/>
          </a:prstGeom>
          <a:noFill/>
          <a:ln/>
        </p:spPr>
        <p:txBody>
          <a:bodyPr wrap="square" lIns="0" tIns="0" rIns="0" bIns="0" rtlCol="0" anchor="t"/>
          <a:lstStyle/>
          <a:p>
            <a:pPr marL="0" indent="0">
              <a:lnSpc>
                <a:spcPts val="6000"/>
              </a:lnSpc>
              <a:buNone/>
            </a:pPr>
            <a:r>
              <a:rPr lang="en-US" sz="4800" kern="0" spc="-144" dirty="0">
                <a:solidFill>
                  <a:srgbClr val="2C3F42"/>
                </a:solidFill>
                <a:latin typeface="Bitter Medium" pitchFamily="34" charset="0"/>
                <a:ea typeface="Bitter Medium" pitchFamily="34" charset="-122"/>
                <a:cs typeface="Bitter Medium" pitchFamily="34" charset="-120"/>
              </a:rPr>
              <a:t>Dressings vs. Bandages: Understanding the Difference</a:t>
            </a:r>
            <a:endParaRPr lang="en-US" sz="4800" dirty="0"/>
          </a:p>
        </p:txBody>
      </p:sp>
      <p:sp>
        <p:nvSpPr>
          <p:cNvPr id="3" name="Text 1"/>
          <p:cNvSpPr/>
          <p:nvPr/>
        </p:nvSpPr>
        <p:spPr>
          <a:xfrm>
            <a:off x="853797" y="2683192"/>
            <a:ext cx="12922806" cy="2341721"/>
          </a:xfrm>
          <a:prstGeom prst="rect">
            <a:avLst/>
          </a:prstGeom>
          <a:noFill/>
          <a:ln/>
        </p:spPr>
        <p:txBody>
          <a:bodyPr wrap="square" lIns="0" tIns="0" rIns="0" bIns="0" rtlCol="0" anchor="t"/>
          <a:lstStyle/>
          <a:p>
            <a:pPr marL="0" indent="0">
              <a:lnSpc>
                <a:spcPts val="3050"/>
              </a:lnSpc>
              <a:buNone/>
            </a:pPr>
            <a:r>
              <a:rPr lang="en-US" sz="1900" kern="0" spc="-38" dirty="0">
                <a:solidFill>
                  <a:srgbClr val="2B2E3C"/>
                </a:solidFill>
                <a:latin typeface="Open Sans" pitchFamily="34" charset="0"/>
                <a:ea typeface="Open Sans" pitchFamily="34" charset="-122"/>
                <a:cs typeface="Open Sans" pitchFamily="34" charset="-120"/>
              </a:rPr>
              <a:t>While the terms 'dressing' and 'bandage' are often used interchangeably, they serve distinct purposes in wound care. A dressing refers to the primary layer in direct contact with the wound. It is designed to protect the wound, absorb secretions, and prevent contamination. Bandages, on the other hand, are used to keep dressings in place, apply pressure to control bleeding, support medical devices like splints, or provide support to the body. Dressings should be sterile and large enough to cover the entire wound, while bandages can be used to secure dressings or provide additional support.</a:t>
            </a:r>
            <a:endParaRPr lang="en-US" sz="1900" dirty="0"/>
          </a:p>
        </p:txBody>
      </p:sp>
      <p:sp>
        <p:nvSpPr>
          <p:cNvPr id="4" name="Text 2"/>
          <p:cNvSpPr/>
          <p:nvPr/>
        </p:nvSpPr>
        <p:spPr>
          <a:xfrm>
            <a:off x="853797" y="5543193"/>
            <a:ext cx="3049310" cy="381119"/>
          </a:xfrm>
          <a:prstGeom prst="rect">
            <a:avLst/>
          </a:prstGeom>
          <a:noFill/>
          <a:ln/>
        </p:spPr>
        <p:txBody>
          <a:bodyPr wrap="none" lIns="0" tIns="0" rIns="0" bIns="0" rtlCol="0" anchor="t"/>
          <a:lstStyle/>
          <a:p>
            <a:pPr marL="0" indent="0">
              <a:lnSpc>
                <a:spcPts val="3000"/>
              </a:lnSpc>
              <a:buNone/>
            </a:pPr>
            <a:r>
              <a:rPr lang="en-US" sz="2400" kern="0" spc="-72" dirty="0">
                <a:solidFill>
                  <a:srgbClr val="2C3F42"/>
                </a:solidFill>
                <a:latin typeface="Bitter Medium" pitchFamily="34" charset="0"/>
                <a:ea typeface="Bitter Medium" pitchFamily="34" charset="-122"/>
                <a:cs typeface="Bitter Medium" pitchFamily="34" charset="-120"/>
              </a:rPr>
              <a:t>Dressings</a:t>
            </a:r>
            <a:endParaRPr lang="en-US" sz="2400" dirty="0"/>
          </a:p>
        </p:txBody>
      </p:sp>
      <p:sp>
        <p:nvSpPr>
          <p:cNvPr id="5" name="Text 3"/>
          <p:cNvSpPr/>
          <p:nvPr/>
        </p:nvSpPr>
        <p:spPr>
          <a:xfrm>
            <a:off x="853797" y="6168152"/>
            <a:ext cx="6163866" cy="1170861"/>
          </a:xfrm>
          <a:prstGeom prst="rect">
            <a:avLst/>
          </a:prstGeom>
          <a:noFill/>
          <a:ln/>
        </p:spPr>
        <p:txBody>
          <a:bodyPr wrap="square" lIns="0" tIns="0" rIns="0" bIns="0" rtlCol="0" anchor="t"/>
          <a:lstStyle/>
          <a:p>
            <a:pPr marL="0" indent="0">
              <a:lnSpc>
                <a:spcPts val="3050"/>
              </a:lnSpc>
              <a:buNone/>
            </a:pPr>
            <a:r>
              <a:rPr lang="en-US" sz="1900" kern="0" spc="-38" dirty="0">
                <a:solidFill>
                  <a:srgbClr val="2B2E3C"/>
                </a:solidFill>
                <a:latin typeface="Open Sans" pitchFamily="34" charset="0"/>
                <a:ea typeface="Open Sans" pitchFamily="34" charset="-122"/>
                <a:cs typeface="Open Sans" pitchFamily="34" charset="-120"/>
              </a:rPr>
              <a:t>- Primary contact with wound - Sterile and absorbent - Protect and promote healing - Various types for different wounds</a:t>
            </a:r>
            <a:endParaRPr lang="en-US" sz="1900" dirty="0"/>
          </a:p>
        </p:txBody>
      </p:sp>
      <p:sp>
        <p:nvSpPr>
          <p:cNvPr id="6" name="Text 4"/>
          <p:cNvSpPr/>
          <p:nvPr/>
        </p:nvSpPr>
        <p:spPr>
          <a:xfrm>
            <a:off x="7620357" y="5543193"/>
            <a:ext cx="3049310" cy="381119"/>
          </a:xfrm>
          <a:prstGeom prst="rect">
            <a:avLst/>
          </a:prstGeom>
          <a:noFill/>
          <a:ln/>
        </p:spPr>
        <p:txBody>
          <a:bodyPr wrap="none" lIns="0" tIns="0" rIns="0" bIns="0" rtlCol="0" anchor="t"/>
          <a:lstStyle/>
          <a:p>
            <a:pPr marL="0" indent="0">
              <a:lnSpc>
                <a:spcPts val="3000"/>
              </a:lnSpc>
              <a:buNone/>
            </a:pPr>
            <a:r>
              <a:rPr lang="en-US" sz="2400" kern="0" spc="-72" dirty="0">
                <a:solidFill>
                  <a:srgbClr val="2C3F42"/>
                </a:solidFill>
                <a:latin typeface="Bitter Medium" pitchFamily="34" charset="0"/>
                <a:ea typeface="Bitter Medium" pitchFamily="34" charset="-122"/>
                <a:cs typeface="Bitter Medium" pitchFamily="34" charset="-120"/>
              </a:rPr>
              <a:t>Bandages</a:t>
            </a:r>
            <a:endParaRPr lang="en-US" sz="2400" dirty="0"/>
          </a:p>
        </p:txBody>
      </p:sp>
      <p:sp>
        <p:nvSpPr>
          <p:cNvPr id="7" name="Text 5"/>
          <p:cNvSpPr/>
          <p:nvPr/>
        </p:nvSpPr>
        <p:spPr>
          <a:xfrm>
            <a:off x="7620357" y="6168152"/>
            <a:ext cx="6163866" cy="1170861"/>
          </a:xfrm>
          <a:prstGeom prst="rect">
            <a:avLst/>
          </a:prstGeom>
          <a:noFill/>
          <a:ln/>
        </p:spPr>
        <p:txBody>
          <a:bodyPr wrap="square" lIns="0" tIns="0" rIns="0" bIns="0" rtlCol="0" anchor="t"/>
          <a:lstStyle/>
          <a:p>
            <a:pPr marL="0" indent="0">
              <a:lnSpc>
                <a:spcPts val="3050"/>
              </a:lnSpc>
              <a:buNone/>
            </a:pPr>
            <a:r>
              <a:rPr lang="en-US" sz="1900" kern="0" spc="-38" dirty="0">
                <a:solidFill>
                  <a:srgbClr val="2B2E3C"/>
                </a:solidFill>
                <a:latin typeface="Open Sans" pitchFamily="34" charset="0"/>
                <a:ea typeface="Open Sans" pitchFamily="34" charset="-122"/>
                <a:cs typeface="Open Sans" pitchFamily="34" charset="-120"/>
              </a:rPr>
              <a:t>- Secure dressings in place - Apply pressure or support - Can be elastic or non-elastic - Used for various medical purposes</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40437" y="503158"/>
            <a:ext cx="5624512" cy="571738"/>
          </a:xfrm>
          <a:prstGeom prst="rect">
            <a:avLst/>
          </a:prstGeom>
          <a:noFill/>
          <a:ln/>
        </p:spPr>
        <p:txBody>
          <a:bodyPr wrap="none" lIns="0" tIns="0" rIns="0" bIns="0" rtlCol="0" anchor="t"/>
          <a:lstStyle/>
          <a:p>
            <a:pPr marL="0" indent="0">
              <a:lnSpc>
                <a:spcPts val="4500"/>
              </a:lnSpc>
              <a:buNone/>
            </a:pPr>
            <a:r>
              <a:rPr lang="en-US" sz="3600" kern="0" spc="-108" dirty="0">
                <a:solidFill>
                  <a:srgbClr val="2C3F42"/>
                </a:solidFill>
                <a:latin typeface="Bitter Medium" pitchFamily="34" charset="0"/>
                <a:ea typeface="Bitter Medium" pitchFamily="34" charset="-122"/>
                <a:cs typeface="Bitter Medium" pitchFamily="34" charset="-120"/>
              </a:rPr>
              <a:t>Types of Adhesive Bandages</a:t>
            </a:r>
            <a:endParaRPr lang="en-US" sz="3600" dirty="0"/>
          </a:p>
        </p:txBody>
      </p:sp>
      <p:sp>
        <p:nvSpPr>
          <p:cNvPr id="3" name="Text 1"/>
          <p:cNvSpPr/>
          <p:nvPr/>
        </p:nvSpPr>
        <p:spPr>
          <a:xfrm>
            <a:off x="640437" y="1440775"/>
            <a:ext cx="13349526" cy="1171099"/>
          </a:xfrm>
          <a:prstGeom prst="rect">
            <a:avLst/>
          </a:prstGeom>
          <a:noFill/>
          <a:ln/>
        </p:spPr>
        <p:txBody>
          <a:bodyPr wrap="square" lIns="0" tIns="0" rIns="0" bIns="0" rtlCol="0" anchor="t"/>
          <a:lstStyle/>
          <a:p>
            <a:pPr marL="0" indent="0">
              <a:lnSpc>
                <a:spcPts val="2300"/>
              </a:lnSpc>
              <a:buNone/>
            </a:pPr>
            <a:r>
              <a:rPr lang="en-US" sz="1400" kern="0" spc="-29" dirty="0">
                <a:solidFill>
                  <a:srgbClr val="2B2E3C"/>
                </a:solidFill>
                <a:latin typeface="Open Sans" pitchFamily="34" charset="0"/>
                <a:ea typeface="Open Sans" pitchFamily="34" charset="-122"/>
                <a:cs typeface="Open Sans" pitchFamily="34" charset="-120"/>
              </a:rPr>
              <a:t>Adhesive bandages, also known as sticking plasters or Band-Aids, are small medical dressings used for minor injuries. They come in various types, each designed for specific purposes. Blister plasters wick away moisture and provide cushioning. Blue plasters, often used in food service, are water-resistant and reinforced with metal bands. Stretch plasters are shaped to pull wound edges together, promoting faster healing. Butterfly closures, or butterfly stitches, are thin adhesive strips used to close small wounds without requiring medical professional application.</a:t>
            </a:r>
            <a:endParaRPr lang="en-US" sz="1400" dirty="0"/>
          </a:p>
        </p:txBody>
      </p:sp>
      <p:pic>
        <p:nvPicPr>
          <p:cNvPr id="4" name="Image 0" descr="preencoded.png"/>
          <p:cNvPicPr>
            <a:picLocks noChangeAspect="1"/>
          </p:cNvPicPr>
          <p:nvPr/>
        </p:nvPicPr>
        <p:blipFill>
          <a:blip r:embed="rId3"/>
          <a:stretch>
            <a:fillRect/>
          </a:stretch>
        </p:blipFill>
        <p:spPr>
          <a:xfrm>
            <a:off x="640437" y="2817733"/>
            <a:ext cx="6537484" cy="4040386"/>
          </a:xfrm>
          <a:prstGeom prst="rect">
            <a:avLst/>
          </a:prstGeom>
        </p:spPr>
      </p:pic>
      <p:sp>
        <p:nvSpPr>
          <p:cNvPr id="5" name="Text 2"/>
          <p:cNvSpPr/>
          <p:nvPr/>
        </p:nvSpPr>
        <p:spPr>
          <a:xfrm>
            <a:off x="640437" y="7086838"/>
            <a:ext cx="2768918" cy="285869"/>
          </a:xfrm>
          <a:prstGeom prst="rect">
            <a:avLst/>
          </a:prstGeom>
          <a:noFill/>
          <a:ln/>
        </p:spPr>
        <p:txBody>
          <a:bodyPr wrap="none" lIns="0" tIns="0" rIns="0" bIns="0" rtlCol="0" anchor="t"/>
          <a:lstStyle/>
          <a:p>
            <a:pPr marL="0" indent="0" algn="l">
              <a:lnSpc>
                <a:spcPts val="2250"/>
              </a:lnSpc>
              <a:buNone/>
            </a:pPr>
            <a:r>
              <a:rPr lang="en-US" sz="1800" kern="0" spc="-54" dirty="0">
                <a:solidFill>
                  <a:srgbClr val="2B2E3C"/>
                </a:solidFill>
                <a:latin typeface="Bitter Medium" pitchFamily="34" charset="0"/>
                <a:ea typeface="Bitter Medium" pitchFamily="34" charset="-122"/>
                <a:cs typeface="Bitter Medium" pitchFamily="34" charset="-120"/>
              </a:rPr>
              <a:t>Adhesive Bandage Varieties</a:t>
            </a:r>
            <a:endParaRPr lang="en-US" sz="1800" dirty="0"/>
          </a:p>
        </p:txBody>
      </p:sp>
      <p:sp>
        <p:nvSpPr>
          <p:cNvPr id="6" name="Text 3"/>
          <p:cNvSpPr/>
          <p:nvPr/>
        </p:nvSpPr>
        <p:spPr>
          <a:xfrm>
            <a:off x="640437" y="7482483"/>
            <a:ext cx="6537484" cy="292775"/>
          </a:xfrm>
          <a:prstGeom prst="rect">
            <a:avLst/>
          </a:prstGeom>
          <a:noFill/>
          <a:ln/>
        </p:spPr>
        <p:txBody>
          <a:bodyPr wrap="none" lIns="0" tIns="0" rIns="0" bIns="0" rtlCol="0" anchor="t"/>
          <a:lstStyle/>
          <a:p>
            <a:pPr marL="0" indent="0" algn="l">
              <a:lnSpc>
                <a:spcPts val="2300"/>
              </a:lnSpc>
              <a:buNone/>
            </a:pPr>
            <a:r>
              <a:rPr lang="en-US" sz="1400" kern="0" spc="-29" dirty="0">
                <a:solidFill>
                  <a:srgbClr val="2B2E3C"/>
                </a:solidFill>
                <a:latin typeface="Open Sans" pitchFamily="34" charset="0"/>
                <a:ea typeface="Open Sans" pitchFamily="34" charset="-122"/>
                <a:cs typeface="Open Sans" pitchFamily="34" charset="-120"/>
              </a:rPr>
              <a:t>Different types of adhesive bandages designed for specific wound care needs.</a:t>
            </a:r>
            <a:endParaRPr lang="en-US" sz="1400" dirty="0"/>
          </a:p>
        </p:txBody>
      </p:sp>
      <p:pic>
        <p:nvPicPr>
          <p:cNvPr id="7" name="Image 1" descr="preencoded.png"/>
          <p:cNvPicPr>
            <a:picLocks noChangeAspect="1"/>
          </p:cNvPicPr>
          <p:nvPr/>
        </p:nvPicPr>
        <p:blipFill>
          <a:blip r:embed="rId4"/>
          <a:stretch>
            <a:fillRect/>
          </a:stretch>
        </p:blipFill>
        <p:spPr>
          <a:xfrm>
            <a:off x="7452360" y="2817733"/>
            <a:ext cx="6537603" cy="4040505"/>
          </a:xfrm>
          <a:prstGeom prst="rect">
            <a:avLst/>
          </a:prstGeom>
        </p:spPr>
      </p:pic>
      <p:sp>
        <p:nvSpPr>
          <p:cNvPr id="8" name="Text 4"/>
          <p:cNvSpPr/>
          <p:nvPr/>
        </p:nvSpPr>
        <p:spPr>
          <a:xfrm>
            <a:off x="7452360" y="7086957"/>
            <a:ext cx="2905006" cy="285869"/>
          </a:xfrm>
          <a:prstGeom prst="rect">
            <a:avLst/>
          </a:prstGeom>
          <a:noFill/>
          <a:ln/>
        </p:spPr>
        <p:txBody>
          <a:bodyPr wrap="none" lIns="0" tIns="0" rIns="0" bIns="0" rtlCol="0" anchor="t"/>
          <a:lstStyle/>
          <a:p>
            <a:pPr marL="0" indent="0" algn="l">
              <a:lnSpc>
                <a:spcPts val="2250"/>
              </a:lnSpc>
              <a:buNone/>
            </a:pPr>
            <a:r>
              <a:rPr lang="en-US" sz="1800" kern="0" spc="-54" dirty="0">
                <a:solidFill>
                  <a:srgbClr val="2B2E3C"/>
                </a:solidFill>
                <a:latin typeface="Bitter Medium" pitchFamily="34" charset="0"/>
                <a:ea typeface="Bitter Medium" pitchFamily="34" charset="-122"/>
                <a:cs typeface="Bitter Medium" pitchFamily="34" charset="-120"/>
              </a:rPr>
              <a:t>Butterfly Closure Application</a:t>
            </a:r>
            <a:endParaRPr lang="en-US" sz="1800" dirty="0"/>
          </a:p>
        </p:txBody>
      </p:sp>
      <p:sp>
        <p:nvSpPr>
          <p:cNvPr id="9" name="Text 5"/>
          <p:cNvSpPr/>
          <p:nvPr/>
        </p:nvSpPr>
        <p:spPr>
          <a:xfrm>
            <a:off x="7452360" y="7482602"/>
            <a:ext cx="6537603" cy="292775"/>
          </a:xfrm>
          <a:prstGeom prst="rect">
            <a:avLst/>
          </a:prstGeom>
          <a:noFill/>
          <a:ln/>
        </p:spPr>
        <p:txBody>
          <a:bodyPr wrap="none" lIns="0" tIns="0" rIns="0" bIns="0" rtlCol="0" anchor="t"/>
          <a:lstStyle/>
          <a:p>
            <a:pPr marL="0" indent="0" algn="l">
              <a:lnSpc>
                <a:spcPts val="2300"/>
              </a:lnSpc>
              <a:buNone/>
            </a:pPr>
            <a:r>
              <a:rPr lang="en-US" sz="1400" kern="0" spc="-29" dirty="0">
                <a:solidFill>
                  <a:srgbClr val="2B2E3C"/>
                </a:solidFill>
                <a:latin typeface="Open Sans" pitchFamily="34" charset="0"/>
                <a:ea typeface="Open Sans" pitchFamily="34" charset="-122"/>
                <a:cs typeface="Open Sans" pitchFamily="34" charset="-120"/>
              </a:rPr>
              <a:t>Butterfly closures in action, demonstrating their wound-closing capabilities.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64037" y="693896"/>
            <a:ext cx="8604171" cy="771525"/>
          </a:xfrm>
          <a:prstGeom prst="rect">
            <a:avLst/>
          </a:prstGeom>
          <a:noFill/>
          <a:ln/>
        </p:spPr>
        <p:txBody>
          <a:bodyPr wrap="none" lIns="0" tIns="0" rIns="0" bIns="0" rtlCol="0" anchor="t"/>
          <a:lstStyle/>
          <a:p>
            <a:pPr marL="0" indent="0">
              <a:lnSpc>
                <a:spcPts val="6050"/>
              </a:lnSpc>
              <a:buNone/>
            </a:pPr>
            <a:r>
              <a:rPr lang="en-US" sz="4850" kern="0" spc="-146" dirty="0">
                <a:solidFill>
                  <a:srgbClr val="2C3F42"/>
                </a:solidFill>
                <a:latin typeface="Bitter Medium" pitchFamily="34" charset="0"/>
                <a:ea typeface="Bitter Medium" pitchFamily="34" charset="-122"/>
                <a:cs typeface="Bitter Medium" pitchFamily="34" charset="-120"/>
              </a:rPr>
              <a:t>Structure of Adhesive Bandages</a:t>
            </a:r>
            <a:endParaRPr lang="en-US" sz="4850" dirty="0"/>
          </a:p>
        </p:txBody>
      </p:sp>
      <p:sp>
        <p:nvSpPr>
          <p:cNvPr id="3" name="Text 1"/>
          <p:cNvSpPr/>
          <p:nvPr/>
        </p:nvSpPr>
        <p:spPr>
          <a:xfrm>
            <a:off x="864037" y="1959173"/>
            <a:ext cx="12902327" cy="2370296"/>
          </a:xfrm>
          <a:prstGeom prst="rect">
            <a:avLst/>
          </a:prstGeom>
          <a:noFill/>
          <a:ln/>
        </p:spPr>
        <p:txBody>
          <a:bodyPr wrap="square" lIns="0" tIns="0" rIns="0" bIns="0" rtlCol="0" anchor="t"/>
          <a:lstStyle/>
          <a:p>
            <a:pPr marL="0" indent="0">
              <a:lnSpc>
                <a:spcPts val="3100"/>
              </a:lnSpc>
              <a:buNone/>
            </a:pPr>
            <a:r>
              <a:rPr lang="en-US" sz="1900" kern="0" spc="-39" dirty="0">
                <a:solidFill>
                  <a:srgbClr val="2B2E3C"/>
                </a:solidFill>
                <a:latin typeface="Open Sans" pitchFamily="34" charset="0"/>
                <a:ea typeface="Open Sans" pitchFamily="34" charset="-122"/>
                <a:cs typeface="Open Sans" pitchFamily="34" charset="-120"/>
              </a:rPr>
              <a:t>Adhesive bandages consist of several key components. The backing and bag are typically made of coated paper or plastic. The adhesive sheet is usually a woven fabric, plastic (PVC, polyethylene, or polyurethane), or latex strip, which may be waterproof. The adhesive commonly used is an acrylate, including methacrylates and epoxy diacrylates. The absorbent pad is often made of cotton, sometimes with a thin, porous-polymer coating to prevent sticking to the wound. Some pads are medicated with antiseptic solutions, while others use water-absorbing hydrogels, particularly useful for blister treatment.</a:t>
            </a:r>
            <a:endParaRPr lang="en-US" sz="1900" dirty="0"/>
          </a:p>
        </p:txBody>
      </p:sp>
      <p:pic>
        <p:nvPicPr>
          <p:cNvPr id="4" name="Image 0" descr="preencoded.png"/>
          <p:cNvPicPr>
            <a:picLocks noChangeAspect="1"/>
          </p:cNvPicPr>
          <p:nvPr/>
        </p:nvPicPr>
        <p:blipFill>
          <a:blip r:embed="rId3"/>
          <a:stretch>
            <a:fillRect/>
          </a:stretch>
        </p:blipFill>
        <p:spPr>
          <a:xfrm>
            <a:off x="864037" y="4607123"/>
            <a:ext cx="3225522" cy="987504"/>
          </a:xfrm>
          <a:prstGeom prst="rect">
            <a:avLst/>
          </a:prstGeom>
        </p:spPr>
      </p:pic>
      <p:sp>
        <p:nvSpPr>
          <p:cNvPr id="5" name="Text 2"/>
          <p:cNvSpPr/>
          <p:nvPr/>
        </p:nvSpPr>
        <p:spPr>
          <a:xfrm>
            <a:off x="1110853" y="5964912"/>
            <a:ext cx="2731889" cy="385763"/>
          </a:xfrm>
          <a:prstGeom prst="rect">
            <a:avLst/>
          </a:prstGeom>
          <a:noFill/>
          <a:ln/>
        </p:spPr>
        <p:txBody>
          <a:bodyPr wrap="none" lIns="0" tIns="0" rIns="0" bIns="0" rtlCol="0" anchor="t"/>
          <a:lstStyle/>
          <a:p>
            <a:pPr marL="0" indent="0" algn="l">
              <a:lnSpc>
                <a:spcPts val="3000"/>
              </a:lnSpc>
              <a:buNone/>
            </a:pPr>
            <a:r>
              <a:rPr lang="en-US" sz="2400" kern="0" spc="-73" dirty="0">
                <a:solidFill>
                  <a:srgbClr val="2B2E3C"/>
                </a:solidFill>
                <a:latin typeface="Bitter Medium" pitchFamily="34" charset="0"/>
                <a:ea typeface="Bitter Medium" pitchFamily="34" charset="-122"/>
                <a:cs typeface="Bitter Medium" pitchFamily="34" charset="-120"/>
              </a:rPr>
              <a:t>Backing</a:t>
            </a:r>
            <a:endParaRPr lang="en-US" sz="2400" dirty="0"/>
          </a:p>
        </p:txBody>
      </p:sp>
      <p:sp>
        <p:nvSpPr>
          <p:cNvPr id="6" name="Text 3"/>
          <p:cNvSpPr/>
          <p:nvPr/>
        </p:nvSpPr>
        <p:spPr>
          <a:xfrm>
            <a:off x="1110853" y="6498788"/>
            <a:ext cx="2731889" cy="790099"/>
          </a:xfrm>
          <a:prstGeom prst="rect">
            <a:avLst/>
          </a:prstGeom>
          <a:noFill/>
          <a:ln/>
        </p:spPr>
        <p:txBody>
          <a:bodyPr wrap="square" lIns="0" tIns="0" rIns="0" bIns="0" rtlCol="0" anchor="t"/>
          <a:lstStyle/>
          <a:p>
            <a:pPr marL="0" indent="0" algn="l">
              <a:lnSpc>
                <a:spcPts val="3100"/>
              </a:lnSpc>
              <a:buNone/>
            </a:pPr>
            <a:r>
              <a:rPr lang="en-US" sz="1900" kern="0" spc="-39" dirty="0">
                <a:solidFill>
                  <a:srgbClr val="2B2E3C"/>
                </a:solidFill>
                <a:latin typeface="Open Sans" pitchFamily="34" charset="0"/>
                <a:ea typeface="Open Sans" pitchFamily="34" charset="-122"/>
                <a:cs typeface="Open Sans" pitchFamily="34" charset="-120"/>
              </a:rPr>
              <a:t>Coated paper or plastic outer layer</a:t>
            </a:r>
            <a:endParaRPr lang="en-US" sz="1900" dirty="0"/>
          </a:p>
        </p:txBody>
      </p:sp>
      <p:pic>
        <p:nvPicPr>
          <p:cNvPr id="7" name="Image 1" descr="preencoded.png"/>
          <p:cNvPicPr>
            <a:picLocks noChangeAspect="1"/>
          </p:cNvPicPr>
          <p:nvPr/>
        </p:nvPicPr>
        <p:blipFill>
          <a:blip r:embed="rId4"/>
          <a:stretch>
            <a:fillRect/>
          </a:stretch>
        </p:blipFill>
        <p:spPr>
          <a:xfrm>
            <a:off x="4089559" y="4607123"/>
            <a:ext cx="3225641" cy="987504"/>
          </a:xfrm>
          <a:prstGeom prst="rect">
            <a:avLst/>
          </a:prstGeom>
        </p:spPr>
      </p:pic>
      <p:sp>
        <p:nvSpPr>
          <p:cNvPr id="8" name="Text 4"/>
          <p:cNvSpPr/>
          <p:nvPr/>
        </p:nvSpPr>
        <p:spPr>
          <a:xfrm>
            <a:off x="4336375" y="5964912"/>
            <a:ext cx="2732008" cy="385763"/>
          </a:xfrm>
          <a:prstGeom prst="rect">
            <a:avLst/>
          </a:prstGeom>
          <a:noFill/>
          <a:ln/>
        </p:spPr>
        <p:txBody>
          <a:bodyPr wrap="none" lIns="0" tIns="0" rIns="0" bIns="0" rtlCol="0" anchor="t"/>
          <a:lstStyle/>
          <a:p>
            <a:pPr marL="0" indent="0" algn="l">
              <a:lnSpc>
                <a:spcPts val="3000"/>
              </a:lnSpc>
              <a:buNone/>
            </a:pPr>
            <a:r>
              <a:rPr lang="en-US" sz="2400" kern="0" spc="-73" dirty="0">
                <a:solidFill>
                  <a:srgbClr val="2B2E3C"/>
                </a:solidFill>
                <a:latin typeface="Bitter Medium" pitchFamily="34" charset="0"/>
                <a:ea typeface="Bitter Medium" pitchFamily="34" charset="-122"/>
                <a:cs typeface="Bitter Medium" pitchFamily="34" charset="-120"/>
              </a:rPr>
              <a:t>Adhesive Sheet</a:t>
            </a:r>
            <a:endParaRPr lang="en-US" sz="2400" dirty="0"/>
          </a:p>
        </p:txBody>
      </p:sp>
      <p:sp>
        <p:nvSpPr>
          <p:cNvPr id="9" name="Text 5"/>
          <p:cNvSpPr/>
          <p:nvPr/>
        </p:nvSpPr>
        <p:spPr>
          <a:xfrm>
            <a:off x="4336375" y="6498788"/>
            <a:ext cx="2732008" cy="790099"/>
          </a:xfrm>
          <a:prstGeom prst="rect">
            <a:avLst/>
          </a:prstGeom>
          <a:noFill/>
          <a:ln/>
        </p:spPr>
        <p:txBody>
          <a:bodyPr wrap="square" lIns="0" tIns="0" rIns="0" bIns="0" rtlCol="0" anchor="t"/>
          <a:lstStyle/>
          <a:p>
            <a:pPr marL="0" indent="0" algn="l">
              <a:lnSpc>
                <a:spcPts val="3100"/>
              </a:lnSpc>
              <a:buNone/>
            </a:pPr>
            <a:r>
              <a:rPr lang="en-US" sz="1900" kern="0" spc="-39" dirty="0">
                <a:solidFill>
                  <a:srgbClr val="2B2E3C"/>
                </a:solidFill>
                <a:latin typeface="Open Sans" pitchFamily="34" charset="0"/>
                <a:ea typeface="Open Sans" pitchFamily="34" charset="-122"/>
                <a:cs typeface="Open Sans" pitchFamily="34" charset="-120"/>
              </a:rPr>
              <a:t>Fabric or plastic strip with adhesive</a:t>
            </a:r>
            <a:endParaRPr lang="en-US" sz="1900" dirty="0"/>
          </a:p>
        </p:txBody>
      </p:sp>
      <p:pic>
        <p:nvPicPr>
          <p:cNvPr id="10" name="Image 2" descr="preencoded.png"/>
          <p:cNvPicPr>
            <a:picLocks noChangeAspect="1"/>
          </p:cNvPicPr>
          <p:nvPr/>
        </p:nvPicPr>
        <p:blipFill>
          <a:blip r:embed="rId5"/>
          <a:stretch>
            <a:fillRect/>
          </a:stretch>
        </p:blipFill>
        <p:spPr>
          <a:xfrm>
            <a:off x="7315200" y="4607123"/>
            <a:ext cx="3225522" cy="987504"/>
          </a:xfrm>
          <a:prstGeom prst="rect">
            <a:avLst/>
          </a:prstGeom>
        </p:spPr>
      </p:pic>
      <p:sp>
        <p:nvSpPr>
          <p:cNvPr id="11" name="Text 6"/>
          <p:cNvSpPr/>
          <p:nvPr/>
        </p:nvSpPr>
        <p:spPr>
          <a:xfrm>
            <a:off x="7562017" y="5964912"/>
            <a:ext cx="2731889" cy="385763"/>
          </a:xfrm>
          <a:prstGeom prst="rect">
            <a:avLst/>
          </a:prstGeom>
          <a:noFill/>
          <a:ln/>
        </p:spPr>
        <p:txBody>
          <a:bodyPr wrap="none" lIns="0" tIns="0" rIns="0" bIns="0" rtlCol="0" anchor="t"/>
          <a:lstStyle/>
          <a:p>
            <a:pPr marL="0" indent="0" algn="l">
              <a:lnSpc>
                <a:spcPts val="3000"/>
              </a:lnSpc>
              <a:buNone/>
            </a:pPr>
            <a:r>
              <a:rPr lang="en-US" sz="2400" kern="0" spc="-73" dirty="0">
                <a:solidFill>
                  <a:srgbClr val="2B2E3C"/>
                </a:solidFill>
                <a:latin typeface="Bitter Medium" pitchFamily="34" charset="0"/>
                <a:ea typeface="Bitter Medium" pitchFamily="34" charset="-122"/>
                <a:cs typeface="Bitter Medium" pitchFamily="34" charset="-120"/>
              </a:rPr>
              <a:t>Absorbent Pad</a:t>
            </a:r>
            <a:endParaRPr lang="en-US" sz="2400" dirty="0"/>
          </a:p>
        </p:txBody>
      </p:sp>
      <p:sp>
        <p:nvSpPr>
          <p:cNvPr id="12" name="Text 7"/>
          <p:cNvSpPr/>
          <p:nvPr/>
        </p:nvSpPr>
        <p:spPr>
          <a:xfrm>
            <a:off x="7562017" y="6498788"/>
            <a:ext cx="2731889" cy="790099"/>
          </a:xfrm>
          <a:prstGeom prst="rect">
            <a:avLst/>
          </a:prstGeom>
          <a:noFill/>
          <a:ln/>
        </p:spPr>
        <p:txBody>
          <a:bodyPr wrap="square" lIns="0" tIns="0" rIns="0" bIns="0" rtlCol="0" anchor="t"/>
          <a:lstStyle/>
          <a:p>
            <a:pPr marL="0" indent="0" algn="l">
              <a:lnSpc>
                <a:spcPts val="3100"/>
              </a:lnSpc>
              <a:buNone/>
            </a:pPr>
            <a:r>
              <a:rPr lang="en-US" sz="1900" kern="0" spc="-39" dirty="0">
                <a:solidFill>
                  <a:srgbClr val="2B2E3C"/>
                </a:solidFill>
                <a:latin typeface="Open Sans" pitchFamily="34" charset="0"/>
                <a:ea typeface="Open Sans" pitchFamily="34" charset="-122"/>
                <a:cs typeface="Open Sans" pitchFamily="34" charset="-120"/>
              </a:rPr>
              <a:t>Cotton or hydrogel core for wound contact</a:t>
            </a:r>
            <a:endParaRPr lang="en-US" sz="1900" dirty="0"/>
          </a:p>
        </p:txBody>
      </p:sp>
      <p:pic>
        <p:nvPicPr>
          <p:cNvPr id="13" name="Image 3" descr="preencoded.png"/>
          <p:cNvPicPr>
            <a:picLocks noChangeAspect="1"/>
          </p:cNvPicPr>
          <p:nvPr/>
        </p:nvPicPr>
        <p:blipFill>
          <a:blip r:embed="rId6"/>
          <a:stretch>
            <a:fillRect/>
          </a:stretch>
        </p:blipFill>
        <p:spPr>
          <a:xfrm>
            <a:off x="10540722" y="4607123"/>
            <a:ext cx="3225641" cy="987504"/>
          </a:xfrm>
          <a:prstGeom prst="rect">
            <a:avLst/>
          </a:prstGeom>
        </p:spPr>
      </p:pic>
      <p:sp>
        <p:nvSpPr>
          <p:cNvPr id="14" name="Text 8"/>
          <p:cNvSpPr/>
          <p:nvPr/>
        </p:nvSpPr>
        <p:spPr>
          <a:xfrm>
            <a:off x="10787539" y="5964912"/>
            <a:ext cx="2732008" cy="385763"/>
          </a:xfrm>
          <a:prstGeom prst="rect">
            <a:avLst/>
          </a:prstGeom>
          <a:noFill/>
          <a:ln/>
        </p:spPr>
        <p:txBody>
          <a:bodyPr wrap="none" lIns="0" tIns="0" rIns="0" bIns="0" rtlCol="0" anchor="t"/>
          <a:lstStyle/>
          <a:p>
            <a:pPr marL="0" indent="0" algn="l">
              <a:lnSpc>
                <a:spcPts val="3000"/>
              </a:lnSpc>
              <a:buNone/>
            </a:pPr>
            <a:r>
              <a:rPr lang="en-US" sz="2400" kern="0" spc="-73" dirty="0">
                <a:solidFill>
                  <a:srgbClr val="2B2E3C"/>
                </a:solidFill>
                <a:latin typeface="Bitter Medium" pitchFamily="34" charset="0"/>
                <a:ea typeface="Bitter Medium" pitchFamily="34" charset="-122"/>
                <a:cs typeface="Bitter Medium" pitchFamily="34" charset="-120"/>
              </a:rPr>
              <a:t>Protective Cover</a:t>
            </a:r>
            <a:endParaRPr lang="en-US" sz="2400" dirty="0"/>
          </a:p>
        </p:txBody>
      </p:sp>
      <p:sp>
        <p:nvSpPr>
          <p:cNvPr id="15" name="Text 9"/>
          <p:cNvSpPr/>
          <p:nvPr/>
        </p:nvSpPr>
        <p:spPr>
          <a:xfrm>
            <a:off x="10787539" y="6498788"/>
            <a:ext cx="2732008" cy="790099"/>
          </a:xfrm>
          <a:prstGeom prst="rect">
            <a:avLst/>
          </a:prstGeom>
          <a:noFill/>
          <a:ln/>
        </p:spPr>
        <p:txBody>
          <a:bodyPr wrap="square" lIns="0" tIns="0" rIns="0" bIns="0" rtlCol="0" anchor="t"/>
          <a:lstStyle/>
          <a:p>
            <a:pPr marL="0" indent="0" algn="l">
              <a:lnSpc>
                <a:spcPts val="3100"/>
              </a:lnSpc>
              <a:buNone/>
            </a:pPr>
            <a:r>
              <a:rPr lang="en-US" sz="1900" kern="0" spc="-39" dirty="0">
                <a:solidFill>
                  <a:srgbClr val="2B2E3C"/>
                </a:solidFill>
                <a:latin typeface="Open Sans" pitchFamily="34" charset="0"/>
                <a:ea typeface="Open Sans" pitchFamily="34" charset="-122"/>
                <a:cs typeface="Open Sans" pitchFamily="34" charset="-120"/>
              </a:rPr>
              <a:t>Removable strip to keep adhesive clean</a:t>
            </a:r>
            <a:endParaRPr lang="en-US" sz="1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53797" y="670917"/>
            <a:ext cx="12922806" cy="1524476"/>
          </a:xfrm>
          <a:prstGeom prst="rect">
            <a:avLst/>
          </a:prstGeom>
          <a:noFill/>
          <a:ln/>
        </p:spPr>
        <p:txBody>
          <a:bodyPr wrap="square" lIns="0" tIns="0" rIns="0" bIns="0" rtlCol="0" anchor="t"/>
          <a:lstStyle/>
          <a:p>
            <a:pPr marL="0" indent="0">
              <a:lnSpc>
                <a:spcPts val="6000"/>
              </a:lnSpc>
              <a:buNone/>
            </a:pPr>
            <a:r>
              <a:rPr lang="en-US" sz="4800" kern="0" spc="-144" dirty="0">
                <a:solidFill>
                  <a:srgbClr val="2C3F42"/>
                </a:solidFill>
                <a:latin typeface="Bitter Medium" pitchFamily="34" charset="0"/>
                <a:ea typeface="Bitter Medium" pitchFamily="34" charset="-122"/>
                <a:cs typeface="Bitter Medium" pitchFamily="34" charset="-120"/>
              </a:rPr>
              <a:t>Cotton in Wound Care: Absorbent vs. Non-absorbent</a:t>
            </a:r>
            <a:endParaRPr lang="en-US" sz="4800" dirty="0"/>
          </a:p>
        </p:txBody>
      </p:sp>
      <p:sp>
        <p:nvSpPr>
          <p:cNvPr id="3" name="Text 1"/>
          <p:cNvSpPr/>
          <p:nvPr/>
        </p:nvSpPr>
        <p:spPr>
          <a:xfrm>
            <a:off x="853797" y="2683192"/>
            <a:ext cx="12922806" cy="2341721"/>
          </a:xfrm>
          <a:prstGeom prst="rect">
            <a:avLst/>
          </a:prstGeom>
          <a:noFill/>
          <a:ln/>
        </p:spPr>
        <p:txBody>
          <a:bodyPr wrap="square" lIns="0" tIns="0" rIns="0" bIns="0" rtlCol="0" anchor="t"/>
          <a:lstStyle/>
          <a:p>
            <a:pPr marL="0" indent="0">
              <a:lnSpc>
                <a:spcPts val="3050"/>
              </a:lnSpc>
              <a:buNone/>
            </a:pPr>
            <a:r>
              <a:rPr lang="en-US" sz="1900" kern="0" spc="-38" dirty="0">
                <a:solidFill>
                  <a:srgbClr val="2B2E3C"/>
                </a:solidFill>
                <a:latin typeface="Open Sans" pitchFamily="34" charset="0"/>
                <a:ea typeface="Open Sans" pitchFamily="34" charset="-122"/>
                <a:cs typeface="Open Sans" pitchFamily="34" charset="-120"/>
              </a:rPr>
              <a:t>Cotton used in wound care is classified into two main types: absorbent (purified) and non-absorbent. Absorbent cotton, also known as surgical cotton or cotton wool, is cleaned, de-oiled, and bleached cotton packed for medical use. It's highly absorbent and used in hospitals, nursing homes, and for first aid. Non-absorbent cotton, mechanically cleaned but not otherwise treated, has limited use for paddings and coverings of unbroken surfaces. It's also used as cotton plugs in bacteriological laboratories due to its non-absorbency. The choice between absorbent and non-absorbent cotton depends on the specific wound care needs.</a:t>
            </a:r>
            <a:endParaRPr lang="en-US" sz="1900" dirty="0"/>
          </a:p>
        </p:txBody>
      </p:sp>
      <p:sp>
        <p:nvSpPr>
          <p:cNvPr id="4" name="Text 2"/>
          <p:cNvSpPr/>
          <p:nvPr/>
        </p:nvSpPr>
        <p:spPr>
          <a:xfrm>
            <a:off x="853797" y="5543193"/>
            <a:ext cx="3049310" cy="381119"/>
          </a:xfrm>
          <a:prstGeom prst="rect">
            <a:avLst/>
          </a:prstGeom>
          <a:noFill/>
          <a:ln/>
        </p:spPr>
        <p:txBody>
          <a:bodyPr wrap="none" lIns="0" tIns="0" rIns="0" bIns="0" rtlCol="0" anchor="t"/>
          <a:lstStyle/>
          <a:p>
            <a:pPr marL="0" indent="0">
              <a:lnSpc>
                <a:spcPts val="3000"/>
              </a:lnSpc>
              <a:buNone/>
            </a:pPr>
            <a:r>
              <a:rPr lang="en-US" sz="2400" kern="0" spc="-72" dirty="0">
                <a:solidFill>
                  <a:srgbClr val="2C3F42"/>
                </a:solidFill>
                <a:latin typeface="Bitter Medium" pitchFamily="34" charset="0"/>
                <a:ea typeface="Bitter Medium" pitchFamily="34" charset="-122"/>
                <a:cs typeface="Bitter Medium" pitchFamily="34" charset="-120"/>
              </a:rPr>
              <a:t>Absorbent Cotton</a:t>
            </a:r>
            <a:endParaRPr lang="en-US" sz="2400" dirty="0"/>
          </a:p>
        </p:txBody>
      </p:sp>
      <p:sp>
        <p:nvSpPr>
          <p:cNvPr id="5" name="Text 3"/>
          <p:cNvSpPr/>
          <p:nvPr/>
        </p:nvSpPr>
        <p:spPr>
          <a:xfrm>
            <a:off x="853797" y="6168152"/>
            <a:ext cx="6163866" cy="780574"/>
          </a:xfrm>
          <a:prstGeom prst="rect">
            <a:avLst/>
          </a:prstGeom>
          <a:noFill/>
          <a:ln/>
        </p:spPr>
        <p:txBody>
          <a:bodyPr wrap="square" lIns="0" tIns="0" rIns="0" bIns="0" rtlCol="0" anchor="t"/>
          <a:lstStyle/>
          <a:p>
            <a:pPr marL="0" indent="0">
              <a:lnSpc>
                <a:spcPts val="3050"/>
              </a:lnSpc>
              <a:buNone/>
            </a:pPr>
            <a:r>
              <a:rPr lang="en-US" sz="1900" kern="0" spc="-38" dirty="0">
                <a:solidFill>
                  <a:srgbClr val="2B2E3C"/>
                </a:solidFill>
                <a:latin typeface="Open Sans" pitchFamily="34" charset="0"/>
                <a:ea typeface="Open Sans" pitchFamily="34" charset="-122"/>
                <a:cs typeface="Open Sans" pitchFamily="34" charset="-120"/>
              </a:rPr>
              <a:t>- Cleaned and bleached - Highly absorbent - Used for wound dressings - Suitable for exudate management</a:t>
            </a:r>
            <a:endParaRPr lang="en-US" sz="1900" dirty="0"/>
          </a:p>
        </p:txBody>
      </p:sp>
      <p:sp>
        <p:nvSpPr>
          <p:cNvPr id="6" name="Text 4"/>
          <p:cNvSpPr/>
          <p:nvPr/>
        </p:nvSpPr>
        <p:spPr>
          <a:xfrm>
            <a:off x="7620357" y="5543193"/>
            <a:ext cx="3049310" cy="381119"/>
          </a:xfrm>
          <a:prstGeom prst="rect">
            <a:avLst/>
          </a:prstGeom>
          <a:noFill/>
          <a:ln/>
        </p:spPr>
        <p:txBody>
          <a:bodyPr wrap="none" lIns="0" tIns="0" rIns="0" bIns="0" rtlCol="0" anchor="t"/>
          <a:lstStyle/>
          <a:p>
            <a:pPr marL="0" indent="0">
              <a:lnSpc>
                <a:spcPts val="3000"/>
              </a:lnSpc>
              <a:buNone/>
            </a:pPr>
            <a:r>
              <a:rPr lang="en-US" sz="2400" kern="0" spc="-72" dirty="0">
                <a:solidFill>
                  <a:srgbClr val="2C3F42"/>
                </a:solidFill>
                <a:latin typeface="Bitter Medium" pitchFamily="34" charset="0"/>
                <a:ea typeface="Bitter Medium" pitchFamily="34" charset="-122"/>
                <a:cs typeface="Bitter Medium" pitchFamily="34" charset="-120"/>
              </a:rPr>
              <a:t>Non-absorbent Cotton</a:t>
            </a:r>
            <a:endParaRPr lang="en-US" sz="2400" dirty="0"/>
          </a:p>
        </p:txBody>
      </p:sp>
      <p:sp>
        <p:nvSpPr>
          <p:cNvPr id="7" name="Text 5"/>
          <p:cNvSpPr/>
          <p:nvPr/>
        </p:nvSpPr>
        <p:spPr>
          <a:xfrm>
            <a:off x="7620357" y="6168152"/>
            <a:ext cx="6163866" cy="1170861"/>
          </a:xfrm>
          <a:prstGeom prst="rect">
            <a:avLst/>
          </a:prstGeom>
          <a:noFill/>
          <a:ln/>
        </p:spPr>
        <p:txBody>
          <a:bodyPr wrap="square" lIns="0" tIns="0" rIns="0" bIns="0" rtlCol="0" anchor="t"/>
          <a:lstStyle/>
          <a:p>
            <a:pPr marL="0" indent="0">
              <a:lnSpc>
                <a:spcPts val="3050"/>
              </a:lnSpc>
              <a:buNone/>
            </a:pPr>
            <a:r>
              <a:rPr lang="en-US" sz="1900" kern="0" spc="-38" dirty="0">
                <a:solidFill>
                  <a:srgbClr val="2B2E3C"/>
                </a:solidFill>
                <a:latin typeface="Open Sans" pitchFamily="34" charset="0"/>
                <a:ea typeface="Open Sans" pitchFamily="34" charset="-122"/>
                <a:cs typeface="Open Sans" pitchFamily="34" charset="-120"/>
              </a:rPr>
              <a:t>- Mechanically cleaned only - Limited absorbency - Used for padding and lab work - Not suitable for wound exudates</a:t>
            </a:r>
            <a:endParaRPr lang="en-US" sz="1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72095" y="574834"/>
            <a:ext cx="7341037" cy="506849"/>
          </a:xfrm>
          <a:prstGeom prst="rect">
            <a:avLst/>
          </a:prstGeom>
          <a:noFill/>
          <a:ln/>
        </p:spPr>
        <p:txBody>
          <a:bodyPr wrap="none" lIns="0" tIns="0" rIns="0" bIns="0" rtlCol="0" anchor="t"/>
          <a:lstStyle/>
          <a:p>
            <a:pPr marL="0" indent="0">
              <a:lnSpc>
                <a:spcPts val="3950"/>
              </a:lnSpc>
              <a:buNone/>
            </a:pPr>
            <a:r>
              <a:rPr lang="en-US" sz="3150" kern="0" spc="-96" dirty="0">
                <a:solidFill>
                  <a:srgbClr val="2C3F42"/>
                </a:solidFill>
                <a:latin typeface="Bitter Medium" pitchFamily="34" charset="0"/>
                <a:ea typeface="Bitter Medium" pitchFamily="34" charset="-122"/>
                <a:cs typeface="Bitter Medium" pitchFamily="34" charset="-120"/>
              </a:rPr>
              <a:t>Manufacturing Process of Surgical Cotton</a:t>
            </a:r>
            <a:endParaRPr lang="en-US" sz="3150" dirty="0"/>
          </a:p>
        </p:txBody>
      </p:sp>
      <p:sp>
        <p:nvSpPr>
          <p:cNvPr id="3" name="Text 1"/>
          <p:cNvSpPr/>
          <p:nvPr/>
        </p:nvSpPr>
        <p:spPr>
          <a:xfrm>
            <a:off x="572095" y="1406009"/>
            <a:ext cx="13486209" cy="1037749"/>
          </a:xfrm>
          <a:prstGeom prst="rect">
            <a:avLst/>
          </a:prstGeom>
          <a:noFill/>
          <a:ln/>
        </p:spPr>
        <p:txBody>
          <a:bodyPr wrap="square" lIns="0" tIns="0" rIns="0" bIns="0" rtlCol="0" anchor="t"/>
          <a:lstStyle/>
          <a:p>
            <a:pPr marL="0" indent="0">
              <a:lnSpc>
                <a:spcPts val="2000"/>
              </a:lnSpc>
              <a:buNone/>
            </a:pPr>
            <a:r>
              <a:rPr lang="en-US" sz="1250" kern="0" spc="-26" dirty="0">
                <a:solidFill>
                  <a:srgbClr val="2B2E3C"/>
                </a:solidFill>
                <a:latin typeface="Open Sans" pitchFamily="34" charset="0"/>
                <a:ea typeface="Open Sans" pitchFamily="34" charset="-122"/>
                <a:cs typeface="Open Sans" pitchFamily="34" charset="-120"/>
              </a:rPr>
              <a:t>The production of surgical cotton involves several key steps to ensure its purity and absorbency. The process begins with opening and cleaning raw cotton to remove dust and impurities. The cotton is then boiled with chemicals like caustic soda and detergents to remove natural waxes and oils. After washing, the cotton undergoes bleaching to improve its color and wetting properties. The bleached cotton is thoroughly washed again, treated with diluted sulphuric acid to neutralize excess alkali, and then dried. The dried cotton is processed through carding machines to form thin layers, which are then rolled, compressed, and cut to the required size. Finally, the cotton is packaged for medical use.</a:t>
            </a:r>
            <a:endParaRPr lang="en-US" sz="1250" dirty="0"/>
          </a:p>
        </p:txBody>
      </p:sp>
      <p:sp>
        <p:nvSpPr>
          <p:cNvPr id="4" name="Shape 2"/>
          <p:cNvSpPr/>
          <p:nvPr/>
        </p:nvSpPr>
        <p:spPr>
          <a:xfrm>
            <a:off x="7303770" y="2626162"/>
            <a:ext cx="22860" cy="5028486"/>
          </a:xfrm>
          <a:prstGeom prst="roundRect">
            <a:avLst>
              <a:gd name="adj" fmla="val 298025"/>
            </a:avLst>
          </a:prstGeom>
          <a:solidFill>
            <a:srgbClr val="E2C8B5"/>
          </a:solidFill>
          <a:ln/>
        </p:spPr>
      </p:sp>
      <p:sp>
        <p:nvSpPr>
          <p:cNvPr id="5" name="Shape 3"/>
          <p:cNvSpPr/>
          <p:nvPr/>
        </p:nvSpPr>
        <p:spPr>
          <a:xfrm>
            <a:off x="6587907" y="2979539"/>
            <a:ext cx="567690" cy="22860"/>
          </a:xfrm>
          <a:prstGeom prst="roundRect">
            <a:avLst>
              <a:gd name="adj" fmla="val 298025"/>
            </a:avLst>
          </a:prstGeom>
          <a:solidFill>
            <a:srgbClr val="E2C8B5"/>
          </a:solidFill>
          <a:ln/>
        </p:spPr>
      </p:sp>
      <p:sp>
        <p:nvSpPr>
          <p:cNvPr id="6" name="Shape 4"/>
          <p:cNvSpPr/>
          <p:nvPr/>
        </p:nvSpPr>
        <p:spPr>
          <a:xfrm>
            <a:off x="7132737" y="2808565"/>
            <a:ext cx="364927" cy="364927"/>
          </a:xfrm>
          <a:prstGeom prst="roundRect">
            <a:avLst>
              <a:gd name="adj" fmla="val 18669"/>
            </a:avLst>
          </a:prstGeom>
          <a:solidFill>
            <a:srgbClr val="FCE2CF"/>
          </a:solidFill>
          <a:ln w="7620">
            <a:solidFill>
              <a:srgbClr val="E2C8B5"/>
            </a:solidFill>
            <a:prstDash val="solid"/>
          </a:ln>
        </p:spPr>
      </p:sp>
      <p:sp>
        <p:nvSpPr>
          <p:cNvPr id="7" name="Text 5"/>
          <p:cNvSpPr/>
          <p:nvPr/>
        </p:nvSpPr>
        <p:spPr>
          <a:xfrm>
            <a:off x="7268349" y="2869287"/>
            <a:ext cx="93702" cy="243364"/>
          </a:xfrm>
          <a:prstGeom prst="rect">
            <a:avLst/>
          </a:prstGeom>
          <a:noFill/>
          <a:ln/>
        </p:spPr>
        <p:txBody>
          <a:bodyPr wrap="none" lIns="0" tIns="0" rIns="0" bIns="0" rtlCol="0" anchor="t"/>
          <a:lstStyle/>
          <a:p>
            <a:pPr marL="0" indent="0" algn="ctr">
              <a:lnSpc>
                <a:spcPts val="1900"/>
              </a:lnSpc>
              <a:buNone/>
            </a:pPr>
            <a:r>
              <a:rPr lang="en-US" sz="1900" kern="0" spc="-57" dirty="0">
                <a:solidFill>
                  <a:srgbClr val="2B2E3C"/>
                </a:solidFill>
                <a:latin typeface="Bitter Medium" pitchFamily="34" charset="0"/>
                <a:ea typeface="Bitter Medium" pitchFamily="34" charset="-122"/>
                <a:cs typeface="Bitter Medium" pitchFamily="34" charset="-120"/>
              </a:rPr>
              <a:t>1</a:t>
            </a:r>
            <a:endParaRPr lang="en-US" sz="1900" dirty="0"/>
          </a:p>
        </p:txBody>
      </p:sp>
      <p:sp>
        <p:nvSpPr>
          <p:cNvPr id="8" name="Text 6"/>
          <p:cNvSpPr/>
          <p:nvPr/>
        </p:nvSpPr>
        <p:spPr>
          <a:xfrm>
            <a:off x="4395549" y="2788325"/>
            <a:ext cx="2027515" cy="253365"/>
          </a:xfrm>
          <a:prstGeom prst="rect">
            <a:avLst/>
          </a:prstGeom>
          <a:noFill/>
          <a:ln/>
        </p:spPr>
        <p:txBody>
          <a:bodyPr wrap="none" lIns="0" tIns="0" rIns="0" bIns="0" rtlCol="0" anchor="t"/>
          <a:lstStyle/>
          <a:p>
            <a:pPr marL="0" indent="0" algn="r">
              <a:lnSpc>
                <a:spcPts val="1950"/>
              </a:lnSpc>
              <a:buNone/>
            </a:pPr>
            <a:r>
              <a:rPr lang="en-US" sz="1550" kern="0" spc="-48" dirty="0">
                <a:solidFill>
                  <a:srgbClr val="2B2E3C"/>
                </a:solidFill>
                <a:latin typeface="Bitter Medium" pitchFamily="34" charset="0"/>
                <a:ea typeface="Bitter Medium" pitchFamily="34" charset="-122"/>
                <a:cs typeface="Bitter Medium" pitchFamily="34" charset="-120"/>
              </a:rPr>
              <a:t>Opening and Cleaning</a:t>
            </a:r>
            <a:endParaRPr lang="en-US" sz="1550" dirty="0"/>
          </a:p>
        </p:txBody>
      </p:sp>
      <p:sp>
        <p:nvSpPr>
          <p:cNvPr id="9" name="Text 7"/>
          <p:cNvSpPr/>
          <p:nvPr/>
        </p:nvSpPr>
        <p:spPr>
          <a:xfrm>
            <a:off x="572095" y="3138964"/>
            <a:ext cx="5850969" cy="259437"/>
          </a:xfrm>
          <a:prstGeom prst="rect">
            <a:avLst/>
          </a:prstGeom>
          <a:noFill/>
          <a:ln/>
        </p:spPr>
        <p:txBody>
          <a:bodyPr wrap="none" lIns="0" tIns="0" rIns="0" bIns="0" rtlCol="0" anchor="t"/>
          <a:lstStyle/>
          <a:p>
            <a:pPr marL="0" indent="0" algn="r">
              <a:lnSpc>
                <a:spcPts val="2000"/>
              </a:lnSpc>
              <a:buNone/>
            </a:pPr>
            <a:r>
              <a:rPr lang="en-US" sz="1250" kern="0" spc="-26" dirty="0">
                <a:solidFill>
                  <a:srgbClr val="2B2E3C"/>
                </a:solidFill>
                <a:latin typeface="Open Sans" pitchFamily="34" charset="0"/>
                <a:ea typeface="Open Sans" pitchFamily="34" charset="-122"/>
                <a:cs typeface="Open Sans" pitchFamily="34" charset="-120"/>
              </a:rPr>
              <a:t>Raw cotton is loosened and cleaned of impurities</a:t>
            </a:r>
            <a:endParaRPr lang="en-US" sz="1250" dirty="0"/>
          </a:p>
        </p:txBody>
      </p:sp>
      <p:sp>
        <p:nvSpPr>
          <p:cNvPr id="10" name="Shape 8"/>
          <p:cNvSpPr/>
          <p:nvPr/>
        </p:nvSpPr>
        <p:spPr>
          <a:xfrm>
            <a:off x="7474803" y="3790474"/>
            <a:ext cx="567690" cy="22860"/>
          </a:xfrm>
          <a:prstGeom prst="roundRect">
            <a:avLst>
              <a:gd name="adj" fmla="val 298025"/>
            </a:avLst>
          </a:prstGeom>
          <a:solidFill>
            <a:srgbClr val="E2C8B5"/>
          </a:solidFill>
          <a:ln/>
        </p:spPr>
      </p:sp>
      <p:sp>
        <p:nvSpPr>
          <p:cNvPr id="11" name="Shape 9"/>
          <p:cNvSpPr/>
          <p:nvPr/>
        </p:nvSpPr>
        <p:spPr>
          <a:xfrm>
            <a:off x="7132737" y="3619500"/>
            <a:ext cx="364927" cy="364927"/>
          </a:xfrm>
          <a:prstGeom prst="roundRect">
            <a:avLst>
              <a:gd name="adj" fmla="val 18669"/>
            </a:avLst>
          </a:prstGeom>
          <a:solidFill>
            <a:srgbClr val="FCE2CF"/>
          </a:solidFill>
          <a:ln w="7620">
            <a:solidFill>
              <a:srgbClr val="E2C8B5"/>
            </a:solidFill>
            <a:prstDash val="solid"/>
          </a:ln>
        </p:spPr>
      </p:sp>
      <p:sp>
        <p:nvSpPr>
          <p:cNvPr id="12" name="Text 10"/>
          <p:cNvSpPr/>
          <p:nvPr/>
        </p:nvSpPr>
        <p:spPr>
          <a:xfrm>
            <a:off x="7251918" y="3680222"/>
            <a:ext cx="126563" cy="243364"/>
          </a:xfrm>
          <a:prstGeom prst="rect">
            <a:avLst/>
          </a:prstGeom>
          <a:noFill/>
          <a:ln/>
        </p:spPr>
        <p:txBody>
          <a:bodyPr wrap="none" lIns="0" tIns="0" rIns="0" bIns="0" rtlCol="0" anchor="t"/>
          <a:lstStyle/>
          <a:p>
            <a:pPr marL="0" indent="0" algn="ctr">
              <a:lnSpc>
                <a:spcPts val="1900"/>
              </a:lnSpc>
              <a:buNone/>
            </a:pPr>
            <a:r>
              <a:rPr lang="en-US" sz="1900" kern="0" spc="-57" dirty="0">
                <a:solidFill>
                  <a:srgbClr val="2B2E3C"/>
                </a:solidFill>
                <a:latin typeface="Bitter Medium" pitchFamily="34" charset="0"/>
                <a:ea typeface="Bitter Medium" pitchFamily="34" charset="-122"/>
                <a:cs typeface="Bitter Medium" pitchFamily="34" charset="-120"/>
              </a:rPr>
              <a:t>2</a:t>
            </a:r>
            <a:endParaRPr lang="en-US" sz="1900" dirty="0"/>
          </a:p>
        </p:txBody>
      </p:sp>
      <p:sp>
        <p:nvSpPr>
          <p:cNvPr id="13" name="Text 11"/>
          <p:cNvSpPr/>
          <p:nvPr/>
        </p:nvSpPr>
        <p:spPr>
          <a:xfrm>
            <a:off x="8207335" y="3599259"/>
            <a:ext cx="2867739" cy="253365"/>
          </a:xfrm>
          <a:prstGeom prst="rect">
            <a:avLst/>
          </a:prstGeom>
          <a:noFill/>
          <a:ln/>
        </p:spPr>
        <p:txBody>
          <a:bodyPr wrap="none" lIns="0" tIns="0" rIns="0" bIns="0" rtlCol="0" anchor="t"/>
          <a:lstStyle/>
          <a:p>
            <a:pPr marL="0" indent="0" algn="l">
              <a:lnSpc>
                <a:spcPts val="1950"/>
              </a:lnSpc>
              <a:buNone/>
            </a:pPr>
            <a:r>
              <a:rPr lang="en-US" sz="1550" kern="0" spc="-48" dirty="0">
                <a:solidFill>
                  <a:srgbClr val="2B2E3C"/>
                </a:solidFill>
                <a:latin typeface="Bitter Medium" pitchFamily="34" charset="0"/>
                <a:ea typeface="Bitter Medium" pitchFamily="34" charset="-122"/>
                <a:cs typeface="Bitter Medium" pitchFamily="34" charset="-120"/>
              </a:rPr>
              <a:t>Boiling and Chemical Treatment</a:t>
            </a:r>
            <a:endParaRPr lang="en-US" sz="1550" dirty="0"/>
          </a:p>
        </p:txBody>
      </p:sp>
      <p:sp>
        <p:nvSpPr>
          <p:cNvPr id="14" name="Text 12"/>
          <p:cNvSpPr/>
          <p:nvPr/>
        </p:nvSpPr>
        <p:spPr>
          <a:xfrm>
            <a:off x="8207335" y="3949898"/>
            <a:ext cx="5850969" cy="259437"/>
          </a:xfrm>
          <a:prstGeom prst="rect">
            <a:avLst/>
          </a:prstGeom>
          <a:noFill/>
          <a:ln/>
        </p:spPr>
        <p:txBody>
          <a:bodyPr wrap="none" lIns="0" tIns="0" rIns="0" bIns="0" rtlCol="0" anchor="t"/>
          <a:lstStyle/>
          <a:p>
            <a:pPr marL="0" indent="0" algn="l">
              <a:lnSpc>
                <a:spcPts val="2000"/>
              </a:lnSpc>
              <a:buNone/>
            </a:pPr>
            <a:r>
              <a:rPr lang="en-US" sz="1250" kern="0" spc="-26" dirty="0">
                <a:solidFill>
                  <a:srgbClr val="2B2E3C"/>
                </a:solidFill>
                <a:latin typeface="Open Sans" pitchFamily="34" charset="0"/>
                <a:ea typeface="Open Sans" pitchFamily="34" charset="-122"/>
                <a:cs typeface="Open Sans" pitchFamily="34" charset="-120"/>
              </a:rPr>
              <a:t>Cotton is boiled with chemicals to remove waxes and oils</a:t>
            </a:r>
            <a:endParaRPr lang="en-US" sz="1250" dirty="0"/>
          </a:p>
        </p:txBody>
      </p:sp>
      <p:sp>
        <p:nvSpPr>
          <p:cNvPr id="15" name="Shape 13"/>
          <p:cNvSpPr/>
          <p:nvPr/>
        </p:nvSpPr>
        <p:spPr>
          <a:xfrm>
            <a:off x="6587907" y="4520327"/>
            <a:ext cx="567690" cy="22860"/>
          </a:xfrm>
          <a:prstGeom prst="roundRect">
            <a:avLst>
              <a:gd name="adj" fmla="val 298025"/>
            </a:avLst>
          </a:prstGeom>
          <a:solidFill>
            <a:srgbClr val="E2C8B5"/>
          </a:solidFill>
          <a:ln/>
        </p:spPr>
      </p:sp>
      <p:sp>
        <p:nvSpPr>
          <p:cNvPr id="16" name="Shape 14"/>
          <p:cNvSpPr/>
          <p:nvPr/>
        </p:nvSpPr>
        <p:spPr>
          <a:xfrm>
            <a:off x="7132737" y="4349353"/>
            <a:ext cx="364927" cy="364927"/>
          </a:xfrm>
          <a:prstGeom prst="roundRect">
            <a:avLst>
              <a:gd name="adj" fmla="val 18669"/>
            </a:avLst>
          </a:prstGeom>
          <a:solidFill>
            <a:srgbClr val="FCE2CF"/>
          </a:solidFill>
          <a:ln w="7620">
            <a:solidFill>
              <a:srgbClr val="E2C8B5"/>
            </a:solidFill>
            <a:prstDash val="solid"/>
          </a:ln>
        </p:spPr>
      </p:sp>
      <p:sp>
        <p:nvSpPr>
          <p:cNvPr id="17" name="Text 15"/>
          <p:cNvSpPr/>
          <p:nvPr/>
        </p:nvSpPr>
        <p:spPr>
          <a:xfrm>
            <a:off x="7249180" y="4410075"/>
            <a:ext cx="131921" cy="243364"/>
          </a:xfrm>
          <a:prstGeom prst="rect">
            <a:avLst/>
          </a:prstGeom>
          <a:noFill/>
          <a:ln/>
        </p:spPr>
        <p:txBody>
          <a:bodyPr wrap="none" lIns="0" tIns="0" rIns="0" bIns="0" rtlCol="0" anchor="t"/>
          <a:lstStyle/>
          <a:p>
            <a:pPr marL="0" indent="0" algn="ctr">
              <a:lnSpc>
                <a:spcPts val="1900"/>
              </a:lnSpc>
              <a:buNone/>
            </a:pPr>
            <a:r>
              <a:rPr lang="en-US" sz="1900" kern="0" spc="-57" dirty="0">
                <a:solidFill>
                  <a:srgbClr val="2B2E3C"/>
                </a:solidFill>
                <a:latin typeface="Bitter Medium" pitchFamily="34" charset="0"/>
                <a:ea typeface="Bitter Medium" pitchFamily="34" charset="-122"/>
                <a:cs typeface="Bitter Medium" pitchFamily="34" charset="-120"/>
              </a:rPr>
              <a:t>3</a:t>
            </a:r>
            <a:endParaRPr lang="en-US" sz="1900" dirty="0"/>
          </a:p>
        </p:txBody>
      </p:sp>
      <p:sp>
        <p:nvSpPr>
          <p:cNvPr id="18" name="Text 16"/>
          <p:cNvSpPr/>
          <p:nvPr/>
        </p:nvSpPr>
        <p:spPr>
          <a:xfrm>
            <a:off x="4395549" y="4329113"/>
            <a:ext cx="2027515" cy="253365"/>
          </a:xfrm>
          <a:prstGeom prst="rect">
            <a:avLst/>
          </a:prstGeom>
          <a:noFill/>
          <a:ln/>
        </p:spPr>
        <p:txBody>
          <a:bodyPr wrap="none" lIns="0" tIns="0" rIns="0" bIns="0" rtlCol="0" anchor="t"/>
          <a:lstStyle/>
          <a:p>
            <a:pPr marL="0" indent="0" algn="r">
              <a:lnSpc>
                <a:spcPts val="1950"/>
              </a:lnSpc>
              <a:buNone/>
            </a:pPr>
            <a:r>
              <a:rPr lang="en-US" sz="1550" kern="0" spc="-48" dirty="0">
                <a:solidFill>
                  <a:srgbClr val="2B2E3C"/>
                </a:solidFill>
                <a:latin typeface="Bitter Medium" pitchFamily="34" charset="0"/>
                <a:ea typeface="Bitter Medium" pitchFamily="34" charset="-122"/>
                <a:cs typeface="Bitter Medium" pitchFamily="34" charset="-120"/>
              </a:rPr>
              <a:t>Bleaching</a:t>
            </a:r>
            <a:endParaRPr lang="en-US" sz="1550" dirty="0"/>
          </a:p>
        </p:txBody>
      </p:sp>
      <p:sp>
        <p:nvSpPr>
          <p:cNvPr id="19" name="Text 17"/>
          <p:cNvSpPr/>
          <p:nvPr/>
        </p:nvSpPr>
        <p:spPr>
          <a:xfrm>
            <a:off x="572095" y="4679752"/>
            <a:ext cx="5850969" cy="259437"/>
          </a:xfrm>
          <a:prstGeom prst="rect">
            <a:avLst/>
          </a:prstGeom>
          <a:noFill/>
          <a:ln/>
        </p:spPr>
        <p:txBody>
          <a:bodyPr wrap="none" lIns="0" tIns="0" rIns="0" bIns="0" rtlCol="0" anchor="t"/>
          <a:lstStyle/>
          <a:p>
            <a:pPr marL="0" indent="0" algn="r">
              <a:lnSpc>
                <a:spcPts val="2000"/>
              </a:lnSpc>
              <a:buNone/>
            </a:pPr>
            <a:r>
              <a:rPr lang="en-US" sz="1250" kern="0" spc="-26" dirty="0">
                <a:solidFill>
                  <a:srgbClr val="2B2E3C"/>
                </a:solidFill>
                <a:latin typeface="Open Sans" pitchFamily="34" charset="0"/>
                <a:ea typeface="Open Sans" pitchFamily="34" charset="-122"/>
                <a:cs typeface="Open Sans" pitchFamily="34" charset="-120"/>
              </a:rPr>
              <a:t>Cotton is whitened and its absorbency improved</a:t>
            </a:r>
            <a:endParaRPr lang="en-US" sz="1250" dirty="0"/>
          </a:p>
        </p:txBody>
      </p:sp>
      <p:sp>
        <p:nvSpPr>
          <p:cNvPr id="20" name="Shape 18"/>
          <p:cNvSpPr/>
          <p:nvPr/>
        </p:nvSpPr>
        <p:spPr>
          <a:xfrm>
            <a:off x="7474803" y="5250299"/>
            <a:ext cx="567690" cy="22860"/>
          </a:xfrm>
          <a:prstGeom prst="roundRect">
            <a:avLst>
              <a:gd name="adj" fmla="val 298025"/>
            </a:avLst>
          </a:prstGeom>
          <a:solidFill>
            <a:srgbClr val="E2C8B5"/>
          </a:solidFill>
          <a:ln/>
        </p:spPr>
      </p:sp>
      <p:sp>
        <p:nvSpPr>
          <p:cNvPr id="21" name="Shape 19"/>
          <p:cNvSpPr/>
          <p:nvPr/>
        </p:nvSpPr>
        <p:spPr>
          <a:xfrm>
            <a:off x="7132737" y="5079325"/>
            <a:ext cx="364927" cy="364927"/>
          </a:xfrm>
          <a:prstGeom prst="roundRect">
            <a:avLst>
              <a:gd name="adj" fmla="val 18669"/>
            </a:avLst>
          </a:prstGeom>
          <a:solidFill>
            <a:srgbClr val="FCE2CF"/>
          </a:solidFill>
          <a:ln w="7620">
            <a:solidFill>
              <a:srgbClr val="E2C8B5"/>
            </a:solidFill>
            <a:prstDash val="solid"/>
          </a:ln>
        </p:spPr>
      </p:sp>
      <p:sp>
        <p:nvSpPr>
          <p:cNvPr id="22" name="Text 20"/>
          <p:cNvSpPr/>
          <p:nvPr/>
        </p:nvSpPr>
        <p:spPr>
          <a:xfrm>
            <a:off x="7246799" y="5140047"/>
            <a:ext cx="136803" cy="243364"/>
          </a:xfrm>
          <a:prstGeom prst="rect">
            <a:avLst/>
          </a:prstGeom>
          <a:noFill/>
          <a:ln/>
        </p:spPr>
        <p:txBody>
          <a:bodyPr wrap="none" lIns="0" tIns="0" rIns="0" bIns="0" rtlCol="0" anchor="t"/>
          <a:lstStyle/>
          <a:p>
            <a:pPr marL="0" indent="0" algn="ctr">
              <a:lnSpc>
                <a:spcPts val="1900"/>
              </a:lnSpc>
              <a:buNone/>
            </a:pPr>
            <a:r>
              <a:rPr lang="en-US" sz="1900" kern="0" spc="-57" dirty="0">
                <a:solidFill>
                  <a:srgbClr val="2B2E3C"/>
                </a:solidFill>
                <a:latin typeface="Bitter Medium" pitchFamily="34" charset="0"/>
                <a:ea typeface="Bitter Medium" pitchFamily="34" charset="-122"/>
                <a:cs typeface="Bitter Medium" pitchFamily="34" charset="-120"/>
              </a:rPr>
              <a:t>4</a:t>
            </a:r>
            <a:endParaRPr lang="en-US" sz="1900" dirty="0"/>
          </a:p>
        </p:txBody>
      </p:sp>
      <p:sp>
        <p:nvSpPr>
          <p:cNvPr id="23" name="Text 21"/>
          <p:cNvSpPr/>
          <p:nvPr/>
        </p:nvSpPr>
        <p:spPr>
          <a:xfrm>
            <a:off x="8207335" y="5059085"/>
            <a:ext cx="2316837" cy="253365"/>
          </a:xfrm>
          <a:prstGeom prst="rect">
            <a:avLst/>
          </a:prstGeom>
          <a:noFill/>
          <a:ln/>
        </p:spPr>
        <p:txBody>
          <a:bodyPr wrap="none" lIns="0" tIns="0" rIns="0" bIns="0" rtlCol="0" anchor="t"/>
          <a:lstStyle/>
          <a:p>
            <a:pPr marL="0" indent="0" algn="l">
              <a:lnSpc>
                <a:spcPts val="1950"/>
              </a:lnSpc>
              <a:buNone/>
            </a:pPr>
            <a:r>
              <a:rPr lang="en-US" sz="1550" kern="0" spc="-48" dirty="0">
                <a:solidFill>
                  <a:srgbClr val="2B2E3C"/>
                </a:solidFill>
                <a:latin typeface="Bitter Medium" pitchFamily="34" charset="0"/>
                <a:ea typeface="Bitter Medium" pitchFamily="34" charset="-122"/>
                <a:cs typeface="Bitter Medium" pitchFamily="34" charset="-120"/>
              </a:rPr>
              <a:t>Washing and Neutralizing</a:t>
            </a:r>
            <a:endParaRPr lang="en-US" sz="1550" dirty="0"/>
          </a:p>
        </p:txBody>
      </p:sp>
      <p:sp>
        <p:nvSpPr>
          <p:cNvPr id="24" name="Text 22"/>
          <p:cNvSpPr/>
          <p:nvPr/>
        </p:nvSpPr>
        <p:spPr>
          <a:xfrm>
            <a:off x="8207335" y="5409724"/>
            <a:ext cx="5850969" cy="259437"/>
          </a:xfrm>
          <a:prstGeom prst="rect">
            <a:avLst/>
          </a:prstGeom>
          <a:noFill/>
          <a:ln/>
        </p:spPr>
        <p:txBody>
          <a:bodyPr wrap="none" lIns="0" tIns="0" rIns="0" bIns="0" rtlCol="0" anchor="t"/>
          <a:lstStyle/>
          <a:p>
            <a:pPr marL="0" indent="0" algn="l">
              <a:lnSpc>
                <a:spcPts val="2000"/>
              </a:lnSpc>
              <a:buNone/>
            </a:pPr>
            <a:r>
              <a:rPr lang="en-US" sz="1250" kern="0" spc="-26" dirty="0">
                <a:solidFill>
                  <a:srgbClr val="2B2E3C"/>
                </a:solidFill>
                <a:latin typeface="Open Sans" pitchFamily="34" charset="0"/>
                <a:ea typeface="Open Sans" pitchFamily="34" charset="-122"/>
                <a:cs typeface="Open Sans" pitchFamily="34" charset="-120"/>
              </a:rPr>
              <a:t>Excess chemicals are removed and pH is balanced</a:t>
            </a:r>
            <a:endParaRPr lang="en-US" sz="1250" dirty="0"/>
          </a:p>
        </p:txBody>
      </p:sp>
      <p:sp>
        <p:nvSpPr>
          <p:cNvPr id="25" name="Shape 23"/>
          <p:cNvSpPr/>
          <p:nvPr/>
        </p:nvSpPr>
        <p:spPr>
          <a:xfrm>
            <a:off x="6587907" y="5980271"/>
            <a:ext cx="567690" cy="22860"/>
          </a:xfrm>
          <a:prstGeom prst="roundRect">
            <a:avLst>
              <a:gd name="adj" fmla="val 298025"/>
            </a:avLst>
          </a:prstGeom>
          <a:solidFill>
            <a:srgbClr val="E2C8B5"/>
          </a:solidFill>
          <a:ln/>
        </p:spPr>
      </p:sp>
      <p:sp>
        <p:nvSpPr>
          <p:cNvPr id="26" name="Shape 24"/>
          <p:cNvSpPr/>
          <p:nvPr/>
        </p:nvSpPr>
        <p:spPr>
          <a:xfrm>
            <a:off x="7132737" y="5809298"/>
            <a:ext cx="364927" cy="364927"/>
          </a:xfrm>
          <a:prstGeom prst="roundRect">
            <a:avLst>
              <a:gd name="adj" fmla="val 18669"/>
            </a:avLst>
          </a:prstGeom>
          <a:solidFill>
            <a:srgbClr val="FCE2CF"/>
          </a:solidFill>
          <a:ln w="7620">
            <a:solidFill>
              <a:srgbClr val="E2C8B5"/>
            </a:solidFill>
            <a:prstDash val="solid"/>
          </a:ln>
        </p:spPr>
      </p:sp>
      <p:sp>
        <p:nvSpPr>
          <p:cNvPr id="27" name="Text 25"/>
          <p:cNvSpPr/>
          <p:nvPr/>
        </p:nvSpPr>
        <p:spPr>
          <a:xfrm>
            <a:off x="7253347" y="5870019"/>
            <a:ext cx="123587" cy="243364"/>
          </a:xfrm>
          <a:prstGeom prst="rect">
            <a:avLst/>
          </a:prstGeom>
          <a:noFill/>
          <a:ln/>
        </p:spPr>
        <p:txBody>
          <a:bodyPr wrap="none" lIns="0" tIns="0" rIns="0" bIns="0" rtlCol="0" anchor="t"/>
          <a:lstStyle/>
          <a:p>
            <a:pPr marL="0" indent="0" algn="ctr">
              <a:lnSpc>
                <a:spcPts val="1900"/>
              </a:lnSpc>
              <a:buNone/>
            </a:pPr>
            <a:r>
              <a:rPr lang="en-US" sz="1900" kern="0" spc="-57" dirty="0">
                <a:solidFill>
                  <a:srgbClr val="2B2E3C"/>
                </a:solidFill>
                <a:latin typeface="Bitter Medium" pitchFamily="34" charset="0"/>
                <a:ea typeface="Bitter Medium" pitchFamily="34" charset="-122"/>
                <a:cs typeface="Bitter Medium" pitchFamily="34" charset="-120"/>
              </a:rPr>
              <a:t>5</a:t>
            </a:r>
            <a:endParaRPr lang="en-US" sz="1900" dirty="0"/>
          </a:p>
        </p:txBody>
      </p:sp>
      <p:sp>
        <p:nvSpPr>
          <p:cNvPr id="28" name="Text 26"/>
          <p:cNvSpPr/>
          <p:nvPr/>
        </p:nvSpPr>
        <p:spPr>
          <a:xfrm>
            <a:off x="4395549" y="5789057"/>
            <a:ext cx="2027515" cy="253365"/>
          </a:xfrm>
          <a:prstGeom prst="rect">
            <a:avLst/>
          </a:prstGeom>
          <a:noFill/>
          <a:ln/>
        </p:spPr>
        <p:txBody>
          <a:bodyPr wrap="none" lIns="0" tIns="0" rIns="0" bIns="0" rtlCol="0" anchor="t"/>
          <a:lstStyle/>
          <a:p>
            <a:pPr marL="0" indent="0" algn="r">
              <a:lnSpc>
                <a:spcPts val="1950"/>
              </a:lnSpc>
              <a:buNone/>
            </a:pPr>
            <a:r>
              <a:rPr lang="en-US" sz="1550" kern="0" spc="-48" dirty="0">
                <a:solidFill>
                  <a:srgbClr val="2B2E3C"/>
                </a:solidFill>
                <a:latin typeface="Bitter Medium" pitchFamily="34" charset="0"/>
                <a:ea typeface="Bitter Medium" pitchFamily="34" charset="-122"/>
                <a:cs typeface="Bitter Medium" pitchFamily="34" charset="-120"/>
              </a:rPr>
              <a:t>Drying and Carding</a:t>
            </a:r>
            <a:endParaRPr lang="en-US" sz="1550" dirty="0"/>
          </a:p>
        </p:txBody>
      </p:sp>
      <p:sp>
        <p:nvSpPr>
          <p:cNvPr id="29" name="Text 27"/>
          <p:cNvSpPr/>
          <p:nvPr/>
        </p:nvSpPr>
        <p:spPr>
          <a:xfrm>
            <a:off x="572095" y="6139696"/>
            <a:ext cx="5850969" cy="259437"/>
          </a:xfrm>
          <a:prstGeom prst="rect">
            <a:avLst/>
          </a:prstGeom>
          <a:noFill/>
          <a:ln/>
        </p:spPr>
        <p:txBody>
          <a:bodyPr wrap="none" lIns="0" tIns="0" rIns="0" bIns="0" rtlCol="0" anchor="t"/>
          <a:lstStyle/>
          <a:p>
            <a:pPr marL="0" indent="0" algn="r">
              <a:lnSpc>
                <a:spcPts val="2000"/>
              </a:lnSpc>
              <a:buNone/>
            </a:pPr>
            <a:r>
              <a:rPr lang="en-US" sz="1250" kern="0" spc="-26" dirty="0">
                <a:solidFill>
                  <a:srgbClr val="2B2E3C"/>
                </a:solidFill>
                <a:latin typeface="Open Sans" pitchFamily="34" charset="0"/>
                <a:ea typeface="Open Sans" pitchFamily="34" charset="-122"/>
                <a:cs typeface="Open Sans" pitchFamily="34" charset="-120"/>
              </a:rPr>
              <a:t>Cotton is dried and formed into thin layers</a:t>
            </a:r>
            <a:endParaRPr lang="en-US" sz="1250" dirty="0"/>
          </a:p>
        </p:txBody>
      </p:sp>
      <p:sp>
        <p:nvSpPr>
          <p:cNvPr id="30" name="Shape 28"/>
          <p:cNvSpPr/>
          <p:nvPr/>
        </p:nvSpPr>
        <p:spPr>
          <a:xfrm>
            <a:off x="7474803" y="6710243"/>
            <a:ext cx="567690" cy="22860"/>
          </a:xfrm>
          <a:prstGeom prst="roundRect">
            <a:avLst>
              <a:gd name="adj" fmla="val 298025"/>
            </a:avLst>
          </a:prstGeom>
          <a:solidFill>
            <a:srgbClr val="E2C8B5"/>
          </a:solidFill>
          <a:ln/>
        </p:spPr>
      </p:sp>
      <p:sp>
        <p:nvSpPr>
          <p:cNvPr id="31" name="Shape 29"/>
          <p:cNvSpPr/>
          <p:nvPr/>
        </p:nvSpPr>
        <p:spPr>
          <a:xfrm>
            <a:off x="7132737" y="6539270"/>
            <a:ext cx="364927" cy="364927"/>
          </a:xfrm>
          <a:prstGeom prst="roundRect">
            <a:avLst>
              <a:gd name="adj" fmla="val 18669"/>
            </a:avLst>
          </a:prstGeom>
          <a:solidFill>
            <a:srgbClr val="FCE2CF"/>
          </a:solidFill>
          <a:ln w="7620">
            <a:solidFill>
              <a:srgbClr val="E2C8B5"/>
            </a:solidFill>
            <a:prstDash val="solid"/>
          </a:ln>
        </p:spPr>
      </p:sp>
      <p:sp>
        <p:nvSpPr>
          <p:cNvPr id="32" name="Text 30"/>
          <p:cNvSpPr/>
          <p:nvPr/>
        </p:nvSpPr>
        <p:spPr>
          <a:xfrm>
            <a:off x="7247275" y="6599992"/>
            <a:ext cx="135731" cy="243364"/>
          </a:xfrm>
          <a:prstGeom prst="rect">
            <a:avLst/>
          </a:prstGeom>
          <a:noFill/>
          <a:ln/>
        </p:spPr>
        <p:txBody>
          <a:bodyPr wrap="none" lIns="0" tIns="0" rIns="0" bIns="0" rtlCol="0" anchor="t"/>
          <a:lstStyle/>
          <a:p>
            <a:pPr marL="0" indent="0" algn="ctr">
              <a:lnSpc>
                <a:spcPts val="1900"/>
              </a:lnSpc>
              <a:buNone/>
            </a:pPr>
            <a:r>
              <a:rPr lang="en-US" sz="1900" kern="0" spc="-57" dirty="0">
                <a:solidFill>
                  <a:srgbClr val="2B2E3C"/>
                </a:solidFill>
                <a:latin typeface="Bitter Medium" pitchFamily="34" charset="0"/>
                <a:ea typeface="Bitter Medium" pitchFamily="34" charset="-122"/>
                <a:cs typeface="Bitter Medium" pitchFamily="34" charset="-120"/>
              </a:rPr>
              <a:t>6</a:t>
            </a:r>
            <a:endParaRPr lang="en-US" sz="1900" dirty="0"/>
          </a:p>
        </p:txBody>
      </p:sp>
      <p:sp>
        <p:nvSpPr>
          <p:cNvPr id="33" name="Text 31"/>
          <p:cNvSpPr/>
          <p:nvPr/>
        </p:nvSpPr>
        <p:spPr>
          <a:xfrm>
            <a:off x="8207335" y="6519029"/>
            <a:ext cx="2027515" cy="253365"/>
          </a:xfrm>
          <a:prstGeom prst="rect">
            <a:avLst/>
          </a:prstGeom>
          <a:noFill/>
          <a:ln/>
        </p:spPr>
        <p:txBody>
          <a:bodyPr wrap="none" lIns="0" tIns="0" rIns="0" bIns="0" rtlCol="0" anchor="t"/>
          <a:lstStyle/>
          <a:p>
            <a:pPr marL="0" indent="0" algn="l">
              <a:lnSpc>
                <a:spcPts val="1950"/>
              </a:lnSpc>
              <a:buNone/>
            </a:pPr>
            <a:r>
              <a:rPr lang="en-US" sz="1550" kern="0" spc="-48" dirty="0">
                <a:solidFill>
                  <a:srgbClr val="2B2E3C"/>
                </a:solidFill>
                <a:latin typeface="Bitter Medium" pitchFamily="34" charset="0"/>
                <a:ea typeface="Bitter Medium" pitchFamily="34" charset="-122"/>
                <a:cs typeface="Bitter Medium" pitchFamily="34" charset="-120"/>
              </a:rPr>
              <a:t>Rolling and Packaging</a:t>
            </a:r>
            <a:endParaRPr lang="en-US" sz="1550" dirty="0"/>
          </a:p>
        </p:txBody>
      </p:sp>
      <p:sp>
        <p:nvSpPr>
          <p:cNvPr id="34" name="Text 32"/>
          <p:cNvSpPr/>
          <p:nvPr/>
        </p:nvSpPr>
        <p:spPr>
          <a:xfrm>
            <a:off x="8207335" y="6869668"/>
            <a:ext cx="5850969" cy="259437"/>
          </a:xfrm>
          <a:prstGeom prst="rect">
            <a:avLst/>
          </a:prstGeom>
          <a:noFill/>
          <a:ln/>
        </p:spPr>
        <p:txBody>
          <a:bodyPr wrap="none" lIns="0" tIns="0" rIns="0" bIns="0" rtlCol="0" anchor="t"/>
          <a:lstStyle/>
          <a:p>
            <a:pPr marL="0" indent="0" algn="l">
              <a:lnSpc>
                <a:spcPts val="2000"/>
              </a:lnSpc>
              <a:buNone/>
            </a:pPr>
            <a:r>
              <a:rPr lang="en-US" sz="1250" kern="0" spc="-26" dirty="0">
                <a:solidFill>
                  <a:srgbClr val="2B2E3C"/>
                </a:solidFill>
                <a:latin typeface="Open Sans" pitchFamily="34" charset="0"/>
                <a:ea typeface="Open Sans" pitchFamily="34" charset="-122"/>
                <a:cs typeface="Open Sans" pitchFamily="34" charset="-120"/>
              </a:rPr>
              <a:t>Processed cotton is rolled, cut, and packaged for use</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1767" y="650677"/>
            <a:ext cx="9877306" cy="715804"/>
          </a:xfrm>
          <a:prstGeom prst="rect">
            <a:avLst/>
          </a:prstGeom>
          <a:noFill/>
          <a:ln/>
        </p:spPr>
        <p:txBody>
          <a:bodyPr wrap="none" lIns="0" tIns="0" rIns="0" bIns="0" rtlCol="0" anchor="t"/>
          <a:lstStyle/>
          <a:p>
            <a:pPr marL="0" indent="0">
              <a:lnSpc>
                <a:spcPts val="5600"/>
              </a:lnSpc>
              <a:buNone/>
            </a:pPr>
            <a:r>
              <a:rPr lang="en-US" sz="4500" kern="0" spc="-135" dirty="0">
                <a:solidFill>
                  <a:srgbClr val="2C3F42"/>
                </a:solidFill>
                <a:latin typeface="Bitter Medium" pitchFamily="34" charset="0"/>
                <a:ea typeface="Bitter Medium" pitchFamily="34" charset="-122"/>
                <a:cs typeface="Bitter Medium" pitchFamily="34" charset="-120"/>
              </a:rPr>
              <a:t>Quality Standards for Absorbent Cotton</a:t>
            </a:r>
            <a:endParaRPr lang="en-US" sz="4500" dirty="0"/>
          </a:p>
        </p:txBody>
      </p:sp>
      <p:sp>
        <p:nvSpPr>
          <p:cNvPr id="3" name="Text 1"/>
          <p:cNvSpPr/>
          <p:nvPr/>
        </p:nvSpPr>
        <p:spPr>
          <a:xfrm>
            <a:off x="801767" y="1824633"/>
            <a:ext cx="13026866" cy="2198846"/>
          </a:xfrm>
          <a:prstGeom prst="rect">
            <a:avLst/>
          </a:prstGeom>
          <a:noFill/>
          <a:ln/>
        </p:spPr>
        <p:txBody>
          <a:bodyPr wrap="square" lIns="0" tIns="0" rIns="0" bIns="0" rtlCol="0" anchor="t"/>
          <a:lstStyle/>
          <a:p>
            <a:pPr marL="0" indent="0">
              <a:lnSpc>
                <a:spcPts val="2850"/>
              </a:lnSpc>
              <a:buNone/>
            </a:pPr>
            <a:r>
              <a:rPr lang="en-US" sz="1800" kern="0" spc="-36" dirty="0">
                <a:solidFill>
                  <a:srgbClr val="2B2E3C"/>
                </a:solidFill>
                <a:latin typeface="Open Sans" pitchFamily="34" charset="0"/>
                <a:ea typeface="Open Sans" pitchFamily="34" charset="-122"/>
                <a:cs typeface="Open Sans" pitchFamily="34" charset="-120"/>
              </a:rPr>
              <a:t>Absorbent cotton used in medical applications must meet strict quality standards to ensure its effectiveness and safety. Key performance metrics include absorbency, sinking time, active fiber length, and the presence of neps or trash content. High-quality absorbent cotton should have an absorbency of at least 23 g/g, with premium products reaching 25-30 g/g. The sinking time should be less than 10 seconds, ideally under 5 seconds, to ensure rapid fluid uptake. The active fiber length should be no less than 10 mm to maintain strength and prevent shedding. Additionally, the cotton should have minimal neps (tangled fibers) and trash content to maintain a clean appearance and prevent skin irritation.</a:t>
            </a:r>
            <a:endParaRPr lang="en-US" sz="1800" dirty="0"/>
          </a:p>
        </p:txBody>
      </p:sp>
      <p:sp>
        <p:nvSpPr>
          <p:cNvPr id="4" name="Shape 2"/>
          <p:cNvSpPr/>
          <p:nvPr/>
        </p:nvSpPr>
        <p:spPr>
          <a:xfrm>
            <a:off x="801767" y="4281130"/>
            <a:ext cx="13026866" cy="3297793"/>
          </a:xfrm>
          <a:prstGeom prst="roundRect">
            <a:avLst>
              <a:gd name="adj" fmla="val 2918"/>
            </a:avLst>
          </a:prstGeom>
          <a:noFill/>
          <a:ln w="7620">
            <a:solidFill>
              <a:srgbClr val="000000">
                <a:alpha val="8000"/>
              </a:srgbClr>
            </a:solidFill>
            <a:prstDash val="solid"/>
          </a:ln>
        </p:spPr>
      </p:sp>
      <p:sp>
        <p:nvSpPr>
          <p:cNvPr id="5" name="Shape 3"/>
          <p:cNvSpPr/>
          <p:nvPr/>
        </p:nvSpPr>
        <p:spPr>
          <a:xfrm>
            <a:off x="809387" y="4288750"/>
            <a:ext cx="13010317" cy="656511"/>
          </a:xfrm>
          <a:prstGeom prst="rect">
            <a:avLst/>
          </a:prstGeom>
          <a:solidFill>
            <a:srgbClr val="FFFFFF">
              <a:alpha val="4000"/>
            </a:srgbClr>
          </a:solidFill>
          <a:ln/>
        </p:spPr>
      </p:sp>
      <p:sp>
        <p:nvSpPr>
          <p:cNvPr id="6" name="Text 4"/>
          <p:cNvSpPr/>
          <p:nvPr/>
        </p:nvSpPr>
        <p:spPr>
          <a:xfrm>
            <a:off x="1040011" y="4433768"/>
            <a:ext cx="3874294" cy="366474"/>
          </a:xfrm>
          <a:prstGeom prst="rect">
            <a:avLst/>
          </a:prstGeom>
          <a:noFill/>
          <a:ln/>
        </p:spPr>
        <p:txBody>
          <a:bodyPr wrap="none" lIns="0" tIns="0" rIns="0" bIns="0" rtlCol="0" anchor="t"/>
          <a:lstStyle/>
          <a:p>
            <a:pPr marL="0" indent="0">
              <a:lnSpc>
                <a:spcPts val="2850"/>
              </a:lnSpc>
              <a:buNone/>
            </a:pPr>
            <a:r>
              <a:rPr lang="en-US" sz="1800" kern="0" spc="-36" dirty="0">
                <a:solidFill>
                  <a:srgbClr val="2B2E3C"/>
                </a:solidFill>
                <a:latin typeface="Open Sans" pitchFamily="34" charset="0"/>
                <a:ea typeface="Open Sans" pitchFamily="34" charset="-122"/>
                <a:cs typeface="Open Sans" pitchFamily="34" charset="-120"/>
              </a:rPr>
              <a:t>Parameter</a:t>
            </a:r>
            <a:endParaRPr lang="en-US" sz="1800" dirty="0"/>
          </a:p>
        </p:txBody>
      </p:sp>
      <p:sp>
        <p:nvSpPr>
          <p:cNvPr id="7" name="Text 5"/>
          <p:cNvSpPr/>
          <p:nvPr/>
        </p:nvSpPr>
        <p:spPr>
          <a:xfrm>
            <a:off x="5380077" y="4433768"/>
            <a:ext cx="3870484" cy="366474"/>
          </a:xfrm>
          <a:prstGeom prst="rect">
            <a:avLst/>
          </a:prstGeom>
          <a:noFill/>
          <a:ln/>
        </p:spPr>
        <p:txBody>
          <a:bodyPr wrap="none" lIns="0" tIns="0" rIns="0" bIns="0" rtlCol="0" anchor="t"/>
          <a:lstStyle/>
          <a:p>
            <a:pPr marL="0" indent="0">
              <a:lnSpc>
                <a:spcPts val="2850"/>
              </a:lnSpc>
              <a:buNone/>
            </a:pPr>
            <a:r>
              <a:rPr lang="en-US" sz="1800" kern="0" spc="-36" dirty="0">
                <a:solidFill>
                  <a:srgbClr val="2B2E3C"/>
                </a:solidFill>
                <a:latin typeface="Open Sans" pitchFamily="34" charset="0"/>
                <a:ea typeface="Open Sans" pitchFamily="34" charset="-122"/>
                <a:cs typeface="Open Sans" pitchFamily="34" charset="-120"/>
              </a:rPr>
              <a:t>Standard</a:t>
            </a:r>
            <a:endParaRPr lang="en-US" sz="1800" dirty="0"/>
          </a:p>
        </p:txBody>
      </p:sp>
      <p:sp>
        <p:nvSpPr>
          <p:cNvPr id="8" name="Text 6"/>
          <p:cNvSpPr/>
          <p:nvPr/>
        </p:nvSpPr>
        <p:spPr>
          <a:xfrm>
            <a:off x="9716333" y="4433768"/>
            <a:ext cx="3874294" cy="366474"/>
          </a:xfrm>
          <a:prstGeom prst="rect">
            <a:avLst/>
          </a:prstGeom>
          <a:noFill/>
          <a:ln/>
        </p:spPr>
        <p:txBody>
          <a:bodyPr wrap="none" lIns="0" tIns="0" rIns="0" bIns="0" rtlCol="0" anchor="t"/>
          <a:lstStyle/>
          <a:p>
            <a:pPr marL="0" indent="0">
              <a:lnSpc>
                <a:spcPts val="2850"/>
              </a:lnSpc>
              <a:buNone/>
            </a:pPr>
            <a:r>
              <a:rPr lang="en-US" sz="1800" kern="0" spc="-36" dirty="0">
                <a:solidFill>
                  <a:srgbClr val="2B2E3C"/>
                </a:solidFill>
                <a:latin typeface="Open Sans" pitchFamily="34" charset="0"/>
                <a:ea typeface="Open Sans" pitchFamily="34" charset="-122"/>
                <a:cs typeface="Open Sans" pitchFamily="34" charset="-120"/>
              </a:rPr>
              <a:t>Premium Quality</a:t>
            </a:r>
            <a:endParaRPr lang="en-US" sz="1800" dirty="0"/>
          </a:p>
        </p:txBody>
      </p:sp>
      <p:sp>
        <p:nvSpPr>
          <p:cNvPr id="9" name="Shape 7"/>
          <p:cNvSpPr/>
          <p:nvPr/>
        </p:nvSpPr>
        <p:spPr>
          <a:xfrm>
            <a:off x="809387" y="4945261"/>
            <a:ext cx="13010317" cy="656511"/>
          </a:xfrm>
          <a:prstGeom prst="rect">
            <a:avLst/>
          </a:prstGeom>
          <a:solidFill>
            <a:srgbClr val="000000">
              <a:alpha val="4000"/>
            </a:srgbClr>
          </a:solidFill>
          <a:ln/>
        </p:spPr>
      </p:sp>
      <p:sp>
        <p:nvSpPr>
          <p:cNvPr id="10" name="Text 8"/>
          <p:cNvSpPr/>
          <p:nvPr/>
        </p:nvSpPr>
        <p:spPr>
          <a:xfrm>
            <a:off x="1040011" y="5090279"/>
            <a:ext cx="3874294" cy="366474"/>
          </a:xfrm>
          <a:prstGeom prst="rect">
            <a:avLst/>
          </a:prstGeom>
          <a:noFill/>
          <a:ln/>
        </p:spPr>
        <p:txBody>
          <a:bodyPr wrap="none" lIns="0" tIns="0" rIns="0" bIns="0" rtlCol="0" anchor="t"/>
          <a:lstStyle/>
          <a:p>
            <a:pPr marL="0" indent="0">
              <a:lnSpc>
                <a:spcPts val="2850"/>
              </a:lnSpc>
              <a:buNone/>
            </a:pPr>
            <a:r>
              <a:rPr lang="en-US" sz="1800" kern="0" spc="-36" dirty="0">
                <a:solidFill>
                  <a:srgbClr val="2B2E3C"/>
                </a:solidFill>
                <a:latin typeface="Open Sans" pitchFamily="34" charset="0"/>
                <a:ea typeface="Open Sans" pitchFamily="34" charset="-122"/>
                <a:cs typeface="Open Sans" pitchFamily="34" charset="-120"/>
              </a:rPr>
              <a:t>Absorbency</a:t>
            </a:r>
            <a:endParaRPr lang="en-US" sz="1800" dirty="0"/>
          </a:p>
        </p:txBody>
      </p:sp>
      <p:sp>
        <p:nvSpPr>
          <p:cNvPr id="11" name="Text 9"/>
          <p:cNvSpPr/>
          <p:nvPr/>
        </p:nvSpPr>
        <p:spPr>
          <a:xfrm>
            <a:off x="5380077" y="5090279"/>
            <a:ext cx="3870484" cy="366474"/>
          </a:xfrm>
          <a:prstGeom prst="rect">
            <a:avLst/>
          </a:prstGeom>
          <a:noFill/>
          <a:ln/>
        </p:spPr>
        <p:txBody>
          <a:bodyPr wrap="none" lIns="0" tIns="0" rIns="0" bIns="0" rtlCol="0" anchor="t"/>
          <a:lstStyle/>
          <a:p>
            <a:pPr marL="0" indent="0">
              <a:lnSpc>
                <a:spcPts val="2850"/>
              </a:lnSpc>
              <a:buNone/>
            </a:pPr>
            <a:r>
              <a:rPr lang="en-US" sz="1800" kern="0" spc="-36" dirty="0">
                <a:solidFill>
                  <a:srgbClr val="2B2E3C"/>
                </a:solidFill>
                <a:latin typeface="Open Sans" pitchFamily="34" charset="0"/>
                <a:ea typeface="Open Sans" pitchFamily="34" charset="-122"/>
                <a:cs typeface="Open Sans" pitchFamily="34" charset="-120"/>
              </a:rPr>
              <a:t>Min 23 g/g</a:t>
            </a:r>
            <a:endParaRPr lang="en-US" sz="1800" dirty="0"/>
          </a:p>
        </p:txBody>
      </p:sp>
      <p:sp>
        <p:nvSpPr>
          <p:cNvPr id="12" name="Text 10"/>
          <p:cNvSpPr/>
          <p:nvPr/>
        </p:nvSpPr>
        <p:spPr>
          <a:xfrm>
            <a:off x="9716333" y="5090279"/>
            <a:ext cx="3874294" cy="366474"/>
          </a:xfrm>
          <a:prstGeom prst="rect">
            <a:avLst/>
          </a:prstGeom>
          <a:noFill/>
          <a:ln/>
        </p:spPr>
        <p:txBody>
          <a:bodyPr wrap="none" lIns="0" tIns="0" rIns="0" bIns="0" rtlCol="0" anchor="t"/>
          <a:lstStyle/>
          <a:p>
            <a:pPr marL="0" indent="0">
              <a:lnSpc>
                <a:spcPts val="2850"/>
              </a:lnSpc>
              <a:buNone/>
            </a:pPr>
            <a:r>
              <a:rPr lang="en-US" sz="1800" kern="0" spc="-36" dirty="0">
                <a:solidFill>
                  <a:srgbClr val="2B2E3C"/>
                </a:solidFill>
                <a:latin typeface="Open Sans" pitchFamily="34" charset="0"/>
                <a:ea typeface="Open Sans" pitchFamily="34" charset="-122"/>
                <a:cs typeface="Open Sans" pitchFamily="34" charset="-120"/>
              </a:rPr>
              <a:t>25-30 g/g</a:t>
            </a:r>
            <a:endParaRPr lang="en-US" sz="1800" dirty="0"/>
          </a:p>
        </p:txBody>
      </p:sp>
      <p:sp>
        <p:nvSpPr>
          <p:cNvPr id="13" name="Shape 11"/>
          <p:cNvSpPr/>
          <p:nvPr/>
        </p:nvSpPr>
        <p:spPr>
          <a:xfrm>
            <a:off x="809387" y="5601772"/>
            <a:ext cx="13010317" cy="656511"/>
          </a:xfrm>
          <a:prstGeom prst="rect">
            <a:avLst/>
          </a:prstGeom>
          <a:solidFill>
            <a:srgbClr val="FFFFFF">
              <a:alpha val="4000"/>
            </a:srgbClr>
          </a:solidFill>
          <a:ln/>
        </p:spPr>
      </p:sp>
      <p:sp>
        <p:nvSpPr>
          <p:cNvPr id="14" name="Text 12"/>
          <p:cNvSpPr/>
          <p:nvPr/>
        </p:nvSpPr>
        <p:spPr>
          <a:xfrm>
            <a:off x="1040011" y="5746790"/>
            <a:ext cx="3874294" cy="366474"/>
          </a:xfrm>
          <a:prstGeom prst="rect">
            <a:avLst/>
          </a:prstGeom>
          <a:noFill/>
          <a:ln/>
        </p:spPr>
        <p:txBody>
          <a:bodyPr wrap="none" lIns="0" tIns="0" rIns="0" bIns="0" rtlCol="0" anchor="t"/>
          <a:lstStyle/>
          <a:p>
            <a:pPr marL="0" indent="0">
              <a:lnSpc>
                <a:spcPts val="2850"/>
              </a:lnSpc>
              <a:buNone/>
            </a:pPr>
            <a:r>
              <a:rPr lang="en-US" sz="1800" kern="0" spc="-36" dirty="0">
                <a:solidFill>
                  <a:srgbClr val="2B2E3C"/>
                </a:solidFill>
                <a:latin typeface="Open Sans" pitchFamily="34" charset="0"/>
                <a:ea typeface="Open Sans" pitchFamily="34" charset="-122"/>
                <a:cs typeface="Open Sans" pitchFamily="34" charset="-120"/>
              </a:rPr>
              <a:t>Sinking Time</a:t>
            </a:r>
            <a:endParaRPr lang="en-US" sz="1800" dirty="0"/>
          </a:p>
        </p:txBody>
      </p:sp>
      <p:sp>
        <p:nvSpPr>
          <p:cNvPr id="15" name="Text 13"/>
          <p:cNvSpPr/>
          <p:nvPr/>
        </p:nvSpPr>
        <p:spPr>
          <a:xfrm>
            <a:off x="5380077" y="5746790"/>
            <a:ext cx="3870484" cy="366474"/>
          </a:xfrm>
          <a:prstGeom prst="rect">
            <a:avLst/>
          </a:prstGeom>
          <a:noFill/>
          <a:ln/>
        </p:spPr>
        <p:txBody>
          <a:bodyPr wrap="none" lIns="0" tIns="0" rIns="0" bIns="0" rtlCol="0" anchor="t"/>
          <a:lstStyle/>
          <a:p>
            <a:pPr marL="0" indent="0">
              <a:lnSpc>
                <a:spcPts val="2850"/>
              </a:lnSpc>
              <a:buNone/>
            </a:pPr>
            <a:r>
              <a:rPr lang="en-US" sz="1800" kern="0" spc="-36" dirty="0">
                <a:solidFill>
                  <a:srgbClr val="2B2E3C"/>
                </a:solidFill>
                <a:latin typeface="Open Sans" pitchFamily="34" charset="0"/>
                <a:ea typeface="Open Sans" pitchFamily="34" charset="-122"/>
                <a:cs typeface="Open Sans" pitchFamily="34" charset="-120"/>
              </a:rPr>
              <a:t>10 secs max</a:t>
            </a:r>
            <a:endParaRPr lang="en-US" sz="1800" dirty="0"/>
          </a:p>
        </p:txBody>
      </p:sp>
      <p:sp>
        <p:nvSpPr>
          <p:cNvPr id="16" name="Text 14"/>
          <p:cNvSpPr/>
          <p:nvPr/>
        </p:nvSpPr>
        <p:spPr>
          <a:xfrm>
            <a:off x="9716333" y="5746790"/>
            <a:ext cx="3874294" cy="366474"/>
          </a:xfrm>
          <a:prstGeom prst="rect">
            <a:avLst/>
          </a:prstGeom>
          <a:noFill/>
          <a:ln/>
        </p:spPr>
        <p:txBody>
          <a:bodyPr wrap="none" lIns="0" tIns="0" rIns="0" bIns="0" rtlCol="0" anchor="t"/>
          <a:lstStyle/>
          <a:p>
            <a:pPr marL="0" indent="0">
              <a:lnSpc>
                <a:spcPts val="2850"/>
              </a:lnSpc>
              <a:buNone/>
            </a:pPr>
            <a:r>
              <a:rPr lang="en-US" sz="1800" kern="0" spc="-36" dirty="0">
                <a:solidFill>
                  <a:srgbClr val="2B2E3C"/>
                </a:solidFill>
                <a:latin typeface="Open Sans" pitchFamily="34" charset="0"/>
                <a:ea typeface="Open Sans" pitchFamily="34" charset="-122"/>
                <a:cs typeface="Open Sans" pitchFamily="34" charset="-120"/>
              </a:rPr>
              <a:t>&lt;5 secs</a:t>
            </a:r>
            <a:endParaRPr lang="en-US" sz="1800" dirty="0"/>
          </a:p>
        </p:txBody>
      </p:sp>
      <p:sp>
        <p:nvSpPr>
          <p:cNvPr id="17" name="Shape 15"/>
          <p:cNvSpPr/>
          <p:nvPr/>
        </p:nvSpPr>
        <p:spPr>
          <a:xfrm>
            <a:off x="809387" y="6258282"/>
            <a:ext cx="13010317" cy="656511"/>
          </a:xfrm>
          <a:prstGeom prst="rect">
            <a:avLst/>
          </a:prstGeom>
          <a:solidFill>
            <a:srgbClr val="000000">
              <a:alpha val="4000"/>
            </a:srgbClr>
          </a:solidFill>
          <a:ln/>
        </p:spPr>
      </p:sp>
      <p:sp>
        <p:nvSpPr>
          <p:cNvPr id="18" name="Text 16"/>
          <p:cNvSpPr/>
          <p:nvPr/>
        </p:nvSpPr>
        <p:spPr>
          <a:xfrm>
            <a:off x="1040011" y="6403300"/>
            <a:ext cx="3874294" cy="366474"/>
          </a:xfrm>
          <a:prstGeom prst="rect">
            <a:avLst/>
          </a:prstGeom>
          <a:noFill/>
          <a:ln/>
        </p:spPr>
        <p:txBody>
          <a:bodyPr wrap="none" lIns="0" tIns="0" rIns="0" bIns="0" rtlCol="0" anchor="t"/>
          <a:lstStyle/>
          <a:p>
            <a:pPr marL="0" indent="0">
              <a:lnSpc>
                <a:spcPts val="2850"/>
              </a:lnSpc>
              <a:buNone/>
            </a:pPr>
            <a:r>
              <a:rPr lang="en-US" sz="1800" kern="0" spc="-36" dirty="0">
                <a:solidFill>
                  <a:srgbClr val="2B2E3C"/>
                </a:solidFill>
                <a:latin typeface="Open Sans" pitchFamily="34" charset="0"/>
                <a:ea typeface="Open Sans" pitchFamily="34" charset="-122"/>
                <a:cs typeface="Open Sans" pitchFamily="34" charset="-120"/>
              </a:rPr>
              <a:t>Active Fiber Length</a:t>
            </a:r>
            <a:endParaRPr lang="en-US" sz="1800" dirty="0"/>
          </a:p>
        </p:txBody>
      </p:sp>
      <p:sp>
        <p:nvSpPr>
          <p:cNvPr id="19" name="Text 17"/>
          <p:cNvSpPr/>
          <p:nvPr/>
        </p:nvSpPr>
        <p:spPr>
          <a:xfrm>
            <a:off x="5380077" y="6403300"/>
            <a:ext cx="3870484" cy="366474"/>
          </a:xfrm>
          <a:prstGeom prst="rect">
            <a:avLst/>
          </a:prstGeom>
          <a:noFill/>
          <a:ln/>
        </p:spPr>
        <p:txBody>
          <a:bodyPr wrap="none" lIns="0" tIns="0" rIns="0" bIns="0" rtlCol="0" anchor="t"/>
          <a:lstStyle/>
          <a:p>
            <a:pPr marL="0" indent="0">
              <a:lnSpc>
                <a:spcPts val="2850"/>
              </a:lnSpc>
              <a:buNone/>
            </a:pPr>
            <a:r>
              <a:rPr lang="en-US" sz="1800" kern="0" spc="-36" dirty="0">
                <a:solidFill>
                  <a:srgbClr val="2B2E3C"/>
                </a:solidFill>
                <a:latin typeface="Open Sans" pitchFamily="34" charset="0"/>
                <a:ea typeface="Open Sans" pitchFamily="34" charset="-122"/>
                <a:cs typeface="Open Sans" pitchFamily="34" charset="-120"/>
              </a:rPr>
              <a:t>Not less than 10 mm</a:t>
            </a:r>
            <a:endParaRPr lang="en-US" sz="1800" dirty="0"/>
          </a:p>
        </p:txBody>
      </p:sp>
      <p:sp>
        <p:nvSpPr>
          <p:cNvPr id="20" name="Text 18"/>
          <p:cNvSpPr/>
          <p:nvPr/>
        </p:nvSpPr>
        <p:spPr>
          <a:xfrm>
            <a:off x="9716333" y="6403300"/>
            <a:ext cx="3874294" cy="366474"/>
          </a:xfrm>
          <a:prstGeom prst="rect">
            <a:avLst/>
          </a:prstGeom>
          <a:noFill/>
          <a:ln/>
        </p:spPr>
        <p:txBody>
          <a:bodyPr wrap="none" lIns="0" tIns="0" rIns="0" bIns="0" rtlCol="0" anchor="t"/>
          <a:lstStyle/>
          <a:p>
            <a:pPr marL="0" indent="0">
              <a:lnSpc>
                <a:spcPts val="2850"/>
              </a:lnSpc>
              <a:buNone/>
            </a:pPr>
            <a:r>
              <a:rPr lang="en-US" sz="1800" kern="0" spc="-36" dirty="0">
                <a:solidFill>
                  <a:srgbClr val="2B2E3C"/>
                </a:solidFill>
                <a:latin typeface="Open Sans" pitchFamily="34" charset="0"/>
                <a:ea typeface="Open Sans" pitchFamily="34" charset="-122"/>
                <a:cs typeface="Open Sans" pitchFamily="34" charset="-120"/>
              </a:rPr>
              <a:t>&gt;10 mm</a:t>
            </a:r>
            <a:endParaRPr lang="en-US" sz="1800" dirty="0"/>
          </a:p>
        </p:txBody>
      </p:sp>
      <p:sp>
        <p:nvSpPr>
          <p:cNvPr id="21" name="Shape 19"/>
          <p:cNvSpPr/>
          <p:nvPr/>
        </p:nvSpPr>
        <p:spPr>
          <a:xfrm>
            <a:off x="809387" y="6914793"/>
            <a:ext cx="13010317" cy="656511"/>
          </a:xfrm>
          <a:prstGeom prst="rect">
            <a:avLst/>
          </a:prstGeom>
          <a:solidFill>
            <a:srgbClr val="FFFFFF">
              <a:alpha val="4000"/>
            </a:srgbClr>
          </a:solidFill>
          <a:ln/>
        </p:spPr>
      </p:sp>
      <p:sp>
        <p:nvSpPr>
          <p:cNvPr id="22" name="Text 20"/>
          <p:cNvSpPr/>
          <p:nvPr/>
        </p:nvSpPr>
        <p:spPr>
          <a:xfrm>
            <a:off x="1040011" y="7059811"/>
            <a:ext cx="3874294" cy="366474"/>
          </a:xfrm>
          <a:prstGeom prst="rect">
            <a:avLst/>
          </a:prstGeom>
          <a:noFill/>
          <a:ln/>
        </p:spPr>
        <p:txBody>
          <a:bodyPr wrap="none" lIns="0" tIns="0" rIns="0" bIns="0" rtlCol="0" anchor="t"/>
          <a:lstStyle/>
          <a:p>
            <a:pPr marL="0" indent="0">
              <a:lnSpc>
                <a:spcPts val="2850"/>
              </a:lnSpc>
              <a:buNone/>
            </a:pPr>
            <a:r>
              <a:rPr lang="en-US" sz="1800" kern="0" spc="-36" dirty="0">
                <a:solidFill>
                  <a:srgbClr val="2B2E3C"/>
                </a:solidFill>
                <a:latin typeface="Open Sans" pitchFamily="34" charset="0"/>
                <a:ea typeface="Open Sans" pitchFamily="34" charset="-122"/>
                <a:cs typeface="Open Sans" pitchFamily="34" charset="-120"/>
              </a:rPr>
              <a:t>pH Level</a:t>
            </a:r>
            <a:endParaRPr lang="en-US" sz="1800" dirty="0"/>
          </a:p>
        </p:txBody>
      </p:sp>
      <p:sp>
        <p:nvSpPr>
          <p:cNvPr id="23" name="Text 21"/>
          <p:cNvSpPr/>
          <p:nvPr/>
        </p:nvSpPr>
        <p:spPr>
          <a:xfrm>
            <a:off x="5380077" y="7059811"/>
            <a:ext cx="3870484" cy="366474"/>
          </a:xfrm>
          <a:prstGeom prst="rect">
            <a:avLst/>
          </a:prstGeom>
          <a:noFill/>
          <a:ln/>
        </p:spPr>
        <p:txBody>
          <a:bodyPr wrap="none" lIns="0" tIns="0" rIns="0" bIns="0" rtlCol="0" anchor="t"/>
          <a:lstStyle/>
          <a:p>
            <a:pPr marL="0" indent="0">
              <a:lnSpc>
                <a:spcPts val="2850"/>
              </a:lnSpc>
              <a:buNone/>
            </a:pPr>
            <a:r>
              <a:rPr lang="en-US" sz="1800" kern="0" spc="-36" dirty="0">
                <a:solidFill>
                  <a:srgbClr val="2B2E3C"/>
                </a:solidFill>
                <a:latin typeface="Open Sans" pitchFamily="34" charset="0"/>
                <a:ea typeface="Open Sans" pitchFamily="34" charset="-122"/>
                <a:cs typeface="Open Sans" pitchFamily="34" charset="-120"/>
              </a:rPr>
              <a:t>Neither strongly acidic or alkaline</a:t>
            </a:r>
            <a:endParaRPr lang="en-US" sz="1800" dirty="0"/>
          </a:p>
        </p:txBody>
      </p:sp>
      <p:sp>
        <p:nvSpPr>
          <p:cNvPr id="24" name="Text 22"/>
          <p:cNvSpPr/>
          <p:nvPr/>
        </p:nvSpPr>
        <p:spPr>
          <a:xfrm>
            <a:off x="9716333" y="7059811"/>
            <a:ext cx="3874294" cy="366474"/>
          </a:xfrm>
          <a:prstGeom prst="rect">
            <a:avLst/>
          </a:prstGeom>
          <a:noFill/>
          <a:ln/>
        </p:spPr>
        <p:txBody>
          <a:bodyPr wrap="none" lIns="0" tIns="0" rIns="0" bIns="0" rtlCol="0" anchor="t"/>
          <a:lstStyle/>
          <a:p>
            <a:pPr marL="0" indent="0">
              <a:lnSpc>
                <a:spcPts val="2850"/>
              </a:lnSpc>
              <a:buNone/>
            </a:pPr>
            <a:r>
              <a:rPr lang="en-US" sz="1800" kern="0" spc="-36" dirty="0">
                <a:solidFill>
                  <a:srgbClr val="2B2E3C"/>
                </a:solidFill>
                <a:latin typeface="Open Sans" pitchFamily="34" charset="0"/>
                <a:ea typeface="Open Sans" pitchFamily="34" charset="-122"/>
                <a:cs typeface="Open Sans" pitchFamily="34" charset="-120"/>
              </a:rPr>
              <a:t>Within neutral limits of pH 5-8</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05790" y="476012"/>
            <a:ext cx="7480935" cy="540901"/>
          </a:xfrm>
          <a:prstGeom prst="rect">
            <a:avLst/>
          </a:prstGeom>
          <a:noFill/>
          <a:ln/>
        </p:spPr>
        <p:txBody>
          <a:bodyPr wrap="none" lIns="0" tIns="0" rIns="0" bIns="0" rtlCol="0" anchor="t"/>
          <a:lstStyle/>
          <a:p>
            <a:pPr marL="0" indent="0">
              <a:lnSpc>
                <a:spcPts val="4250"/>
              </a:lnSpc>
              <a:buNone/>
            </a:pPr>
            <a:r>
              <a:rPr lang="en-US" sz="3400" kern="0" spc="-102" dirty="0">
                <a:solidFill>
                  <a:srgbClr val="2C3F42"/>
                </a:solidFill>
                <a:latin typeface="Bitter Medium" pitchFamily="34" charset="0"/>
                <a:ea typeface="Bitter Medium" pitchFamily="34" charset="-122"/>
                <a:cs typeface="Bitter Medium" pitchFamily="34" charset="-120"/>
              </a:rPr>
              <a:t>Gauze: A Versatile Wound Care Material</a:t>
            </a:r>
            <a:endParaRPr lang="en-US" sz="3400" dirty="0"/>
          </a:p>
        </p:txBody>
      </p:sp>
      <p:sp>
        <p:nvSpPr>
          <p:cNvPr id="3" name="Text 1"/>
          <p:cNvSpPr/>
          <p:nvPr/>
        </p:nvSpPr>
        <p:spPr>
          <a:xfrm>
            <a:off x="605790" y="1363028"/>
            <a:ext cx="13418820" cy="1384697"/>
          </a:xfrm>
          <a:prstGeom prst="rect">
            <a:avLst/>
          </a:prstGeom>
          <a:noFill/>
          <a:ln/>
        </p:spPr>
        <p:txBody>
          <a:bodyPr wrap="square" lIns="0" tIns="0" rIns="0" bIns="0" rtlCol="0" anchor="t"/>
          <a:lstStyle/>
          <a:p>
            <a:pPr marL="0" indent="0">
              <a:lnSpc>
                <a:spcPts val="2150"/>
              </a:lnSpc>
              <a:buNone/>
            </a:pPr>
            <a:r>
              <a:rPr lang="en-US" sz="1350" kern="0" spc="-27" dirty="0">
                <a:solidFill>
                  <a:srgbClr val="2B2E3C"/>
                </a:solidFill>
                <a:latin typeface="Open Sans" pitchFamily="34" charset="0"/>
                <a:ea typeface="Open Sans" pitchFamily="34" charset="-122"/>
                <a:cs typeface="Open Sans" pitchFamily="34" charset="-120"/>
              </a:rPr>
              <a:t>Gauze is a fundamental material in wound care, used for various purposes including primary wound dressings, absorbent secondary dressings, and larger dressings for purulent matter absorption. It is classified according to its mesh or number of threads per centimeter. The manufacturing process involves mechanically cleaning raw cotton fiber, spinning it into thread, and then weaving it into an open-mesh cloth. This gray, nonabsorbent cloth is then bleached white and rendered absorbent through processes similar to those used for surgical cotton. Gauze can be produced in different mesh densities to suit various wound care needs, from close-meshed for extra strength to more open structures for higher absorbency.</a:t>
            </a:r>
            <a:endParaRPr lang="en-US" sz="1350" dirty="0"/>
          </a:p>
        </p:txBody>
      </p:sp>
      <p:pic>
        <p:nvPicPr>
          <p:cNvPr id="4" name="Image 0" descr="preencoded.png"/>
          <p:cNvPicPr>
            <a:picLocks noChangeAspect="1"/>
          </p:cNvPicPr>
          <p:nvPr/>
        </p:nvPicPr>
        <p:blipFill>
          <a:blip r:embed="rId3"/>
          <a:stretch>
            <a:fillRect/>
          </a:stretch>
        </p:blipFill>
        <p:spPr>
          <a:xfrm>
            <a:off x="605790" y="2942392"/>
            <a:ext cx="6579632" cy="4066461"/>
          </a:xfrm>
          <a:prstGeom prst="rect">
            <a:avLst/>
          </a:prstGeom>
        </p:spPr>
      </p:pic>
      <p:sp>
        <p:nvSpPr>
          <p:cNvPr id="5" name="Text 2"/>
          <p:cNvSpPr/>
          <p:nvPr/>
        </p:nvSpPr>
        <p:spPr>
          <a:xfrm>
            <a:off x="605790" y="7225189"/>
            <a:ext cx="2163723" cy="270391"/>
          </a:xfrm>
          <a:prstGeom prst="rect">
            <a:avLst/>
          </a:prstGeom>
          <a:noFill/>
          <a:ln/>
        </p:spPr>
        <p:txBody>
          <a:bodyPr wrap="none" lIns="0" tIns="0" rIns="0" bIns="0" rtlCol="0" anchor="t"/>
          <a:lstStyle/>
          <a:p>
            <a:pPr marL="0" indent="0" algn="l">
              <a:lnSpc>
                <a:spcPts val="2100"/>
              </a:lnSpc>
              <a:buNone/>
            </a:pPr>
            <a:r>
              <a:rPr lang="en-US" sz="1700" kern="0" spc="-51" dirty="0">
                <a:solidFill>
                  <a:srgbClr val="2B2E3C"/>
                </a:solidFill>
                <a:latin typeface="Bitter Medium" pitchFamily="34" charset="0"/>
                <a:ea typeface="Bitter Medium" pitchFamily="34" charset="-122"/>
                <a:cs typeface="Bitter Medium" pitchFamily="34" charset="-120"/>
              </a:rPr>
              <a:t>Gauze Mesh Varieties</a:t>
            </a:r>
            <a:endParaRPr lang="en-US" sz="1700" dirty="0"/>
          </a:p>
        </p:txBody>
      </p:sp>
      <p:sp>
        <p:nvSpPr>
          <p:cNvPr id="6" name="Text 3"/>
          <p:cNvSpPr/>
          <p:nvPr/>
        </p:nvSpPr>
        <p:spPr>
          <a:xfrm>
            <a:off x="605790" y="7599402"/>
            <a:ext cx="6579632" cy="276939"/>
          </a:xfrm>
          <a:prstGeom prst="rect">
            <a:avLst/>
          </a:prstGeom>
          <a:noFill/>
          <a:ln/>
        </p:spPr>
        <p:txBody>
          <a:bodyPr wrap="none" lIns="0" tIns="0" rIns="0" bIns="0" rtlCol="0" anchor="t"/>
          <a:lstStyle/>
          <a:p>
            <a:pPr marL="0" indent="0" algn="l">
              <a:lnSpc>
                <a:spcPts val="2150"/>
              </a:lnSpc>
              <a:buNone/>
            </a:pPr>
            <a:r>
              <a:rPr lang="en-US" sz="1350" kern="0" spc="-27" dirty="0">
                <a:solidFill>
                  <a:srgbClr val="2B2E3C"/>
                </a:solidFill>
                <a:latin typeface="Open Sans" pitchFamily="34" charset="0"/>
                <a:ea typeface="Open Sans" pitchFamily="34" charset="-122"/>
                <a:cs typeface="Open Sans" pitchFamily="34" charset="-120"/>
              </a:rPr>
              <a:t>Different gauze mesh densities suited for various wound care applications.</a:t>
            </a:r>
            <a:endParaRPr lang="en-US" sz="1350" dirty="0"/>
          </a:p>
        </p:txBody>
      </p:sp>
      <p:pic>
        <p:nvPicPr>
          <p:cNvPr id="7" name="Image 1" descr="preencoded.png"/>
          <p:cNvPicPr>
            <a:picLocks noChangeAspect="1"/>
          </p:cNvPicPr>
          <p:nvPr/>
        </p:nvPicPr>
        <p:blipFill>
          <a:blip r:embed="rId4"/>
          <a:stretch>
            <a:fillRect/>
          </a:stretch>
        </p:blipFill>
        <p:spPr>
          <a:xfrm>
            <a:off x="7444978" y="2942392"/>
            <a:ext cx="6579632" cy="4066461"/>
          </a:xfrm>
          <a:prstGeom prst="rect">
            <a:avLst/>
          </a:prstGeom>
        </p:spPr>
      </p:pic>
      <p:sp>
        <p:nvSpPr>
          <p:cNvPr id="8" name="Text 4"/>
          <p:cNvSpPr/>
          <p:nvPr/>
        </p:nvSpPr>
        <p:spPr>
          <a:xfrm>
            <a:off x="7444978" y="7225189"/>
            <a:ext cx="2163723" cy="270391"/>
          </a:xfrm>
          <a:prstGeom prst="rect">
            <a:avLst/>
          </a:prstGeom>
          <a:noFill/>
          <a:ln/>
        </p:spPr>
        <p:txBody>
          <a:bodyPr wrap="none" lIns="0" tIns="0" rIns="0" bIns="0" rtlCol="0" anchor="t"/>
          <a:lstStyle/>
          <a:p>
            <a:pPr marL="0" indent="0" algn="l">
              <a:lnSpc>
                <a:spcPts val="2100"/>
              </a:lnSpc>
              <a:buNone/>
            </a:pPr>
            <a:r>
              <a:rPr lang="en-US" sz="1700" kern="0" spc="-51" dirty="0">
                <a:solidFill>
                  <a:srgbClr val="2B2E3C"/>
                </a:solidFill>
                <a:latin typeface="Bitter Medium" pitchFamily="34" charset="0"/>
                <a:ea typeface="Bitter Medium" pitchFamily="34" charset="-122"/>
                <a:cs typeface="Bitter Medium" pitchFamily="34" charset="-120"/>
              </a:rPr>
              <a:t>Gauze Manufacturing</a:t>
            </a:r>
            <a:endParaRPr lang="en-US" sz="1700" dirty="0"/>
          </a:p>
        </p:txBody>
      </p:sp>
      <p:sp>
        <p:nvSpPr>
          <p:cNvPr id="9" name="Text 5"/>
          <p:cNvSpPr/>
          <p:nvPr/>
        </p:nvSpPr>
        <p:spPr>
          <a:xfrm>
            <a:off x="7444978" y="7599402"/>
            <a:ext cx="6579632" cy="276939"/>
          </a:xfrm>
          <a:prstGeom prst="rect">
            <a:avLst/>
          </a:prstGeom>
          <a:noFill/>
          <a:ln/>
        </p:spPr>
        <p:txBody>
          <a:bodyPr wrap="none" lIns="0" tIns="0" rIns="0" bIns="0" rtlCol="0" anchor="t"/>
          <a:lstStyle/>
          <a:p>
            <a:pPr marL="0" indent="0" algn="l">
              <a:lnSpc>
                <a:spcPts val="2150"/>
              </a:lnSpc>
              <a:buNone/>
            </a:pPr>
            <a:r>
              <a:rPr lang="en-US" sz="1350" kern="0" spc="-27" dirty="0">
                <a:solidFill>
                  <a:srgbClr val="2B2E3C"/>
                </a:solidFill>
                <a:latin typeface="Open Sans" pitchFamily="34" charset="0"/>
                <a:ea typeface="Open Sans" pitchFamily="34" charset="-122"/>
                <a:cs typeface="Open Sans" pitchFamily="34" charset="-120"/>
              </a:rPr>
              <a:t>The process of weaving cotton threads into gauze fabric.</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43677" y="679609"/>
            <a:ext cx="6671072" cy="753308"/>
          </a:xfrm>
          <a:prstGeom prst="rect">
            <a:avLst/>
          </a:prstGeom>
          <a:noFill/>
          <a:ln/>
        </p:spPr>
        <p:txBody>
          <a:bodyPr wrap="none" lIns="0" tIns="0" rIns="0" bIns="0" rtlCol="0" anchor="t"/>
          <a:lstStyle/>
          <a:p>
            <a:pPr marL="0" indent="0">
              <a:lnSpc>
                <a:spcPts val="5900"/>
              </a:lnSpc>
              <a:buNone/>
            </a:pPr>
            <a:r>
              <a:rPr lang="en-US" sz="4700" kern="0" spc="-142" dirty="0">
                <a:solidFill>
                  <a:srgbClr val="2C3F42"/>
                </a:solidFill>
                <a:latin typeface="Bitter Medium" pitchFamily="34" charset="0"/>
                <a:ea typeface="Bitter Medium" pitchFamily="34" charset="-122"/>
                <a:cs typeface="Bitter Medium" pitchFamily="34" charset="-120"/>
              </a:rPr>
              <a:t>Types of Gauze Dressings</a:t>
            </a:r>
            <a:endParaRPr lang="en-US" sz="4700" dirty="0"/>
          </a:p>
        </p:txBody>
      </p:sp>
      <p:sp>
        <p:nvSpPr>
          <p:cNvPr id="3" name="Text 1"/>
          <p:cNvSpPr/>
          <p:nvPr/>
        </p:nvSpPr>
        <p:spPr>
          <a:xfrm>
            <a:off x="843677" y="1915001"/>
            <a:ext cx="12943046" cy="2314575"/>
          </a:xfrm>
          <a:prstGeom prst="rect">
            <a:avLst/>
          </a:prstGeom>
          <a:noFill/>
          <a:ln/>
        </p:spPr>
        <p:txBody>
          <a:bodyPr wrap="square" lIns="0" tIns="0" rIns="0" bIns="0" rtlCol="0" anchor="t"/>
          <a:lstStyle/>
          <a:p>
            <a:pPr marL="0" indent="0">
              <a:lnSpc>
                <a:spcPts val="3000"/>
              </a:lnSpc>
              <a:buNone/>
            </a:pPr>
            <a:r>
              <a:rPr lang="en-US" sz="1850" kern="0" spc="-38" dirty="0">
                <a:solidFill>
                  <a:srgbClr val="2B2E3C"/>
                </a:solidFill>
                <a:latin typeface="Open Sans" pitchFamily="34" charset="0"/>
                <a:ea typeface="Open Sans" pitchFamily="34" charset="-122"/>
                <a:cs typeface="Open Sans" pitchFamily="34" charset="-120"/>
              </a:rPr>
              <a:t>Gauze is used to create various types of dressings, each serving specific purposes in wound care. Napkins and medical gauze cuts (pads) are designed for use as ready-made dressing tools or for manufacturing other dressings. Tampons, made from gauze strips, are used for stopping bleeding and draining purulent cavities. Gauze balls are used for wound drainage and skin treatment. Medical bandages, one of the most common gauze products, are used for fixation of surgical dressings and their manufacture. These products come in different sizes and can be sterile or non-sterile depending on their intended use.</a:t>
            </a:r>
            <a:endParaRPr lang="en-US" sz="1850" dirty="0"/>
          </a:p>
        </p:txBody>
      </p:sp>
      <p:sp>
        <p:nvSpPr>
          <p:cNvPr id="4" name="Shape 2"/>
          <p:cNvSpPr/>
          <p:nvPr/>
        </p:nvSpPr>
        <p:spPr>
          <a:xfrm>
            <a:off x="843677" y="4500682"/>
            <a:ext cx="6351032" cy="1404104"/>
          </a:xfrm>
          <a:prstGeom prst="roundRect">
            <a:avLst>
              <a:gd name="adj" fmla="val 7211"/>
            </a:avLst>
          </a:prstGeom>
          <a:solidFill>
            <a:srgbClr val="FCE2CF"/>
          </a:solidFill>
          <a:ln w="7620">
            <a:solidFill>
              <a:srgbClr val="E2C8B5"/>
            </a:solidFill>
            <a:prstDash val="solid"/>
          </a:ln>
        </p:spPr>
      </p:sp>
      <p:sp>
        <p:nvSpPr>
          <p:cNvPr id="5" name="Text 3"/>
          <p:cNvSpPr/>
          <p:nvPr/>
        </p:nvSpPr>
        <p:spPr>
          <a:xfrm>
            <a:off x="1092279" y="4749284"/>
            <a:ext cx="3013472" cy="376595"/>
          </a:xfrm>
          <a:prstGeom prst="rect">
            <a:avLst/>
          </a:prstGeom>
          <a:noFill/>
          <a:ln/>
        </p:spPr>
        <p:txBody>
          <a:bodyPr wrap="none" lIns="0" tIns="0" rIns="0" bIns="0" rtlCol="0" anchor="t"/>
          <a:lstStyle/>
          <a:p>
            <a:pPr marL="0" indent="0">
              <a:lnSpc>
                <a:spcPts val="2950"/>
              </a:lnSpc>
              <a:buNone/>
            </a:pPr>
            <a:r>
              <a:rPr lang="en-US" sz="2350" kern="0" spc="-71" dirty="0">
                <a:solidFill>
                  <a:srgbClr val="2B2E3C"/>
                </a:solidFill>
                <a:latin typeface="Bitter Medium" pitchFamily="34" charset="0"/>
                <a:ea typeface="Bitter Medium" pitchFamily="34" charset="-122"/>
                <a:cs typeface="Bitter Medium" pitchFamily="34" charset="-120"/>
              </a:rPr>
              <a:t>Napkins and Pads</a:t>
            </a:r>
            <a:endParaRPr lang="en-US" sz="2350" dirty="0"/>
          </a:p>
        </p:txBody>
      </p:sp>
      <p:sp>
        <p:nvSpPr>
          <p:cNvPr id="6" name="Text 4"/>
          <p:cNvSpPr/>
          <p:nvPr/>
        </p:nvSpPr>
        <p:spPr>
          <a:xfrm>
            <a:off x="1092279" y="5270421"/>
            <a:ext cx="5853827" cy="385763"/>
          </a:xfrm>
          <a:prstGeom prst="rect">
            <a:avLst/>
          </a:prstGeom>
          <a:noFill/>
          <a:ln/>
        </p:spPr>
        <p:txBody>
          <a:bodyPr wrap="none" lIns="0" tIns="0" rIns="0" bIns="0" rtlCol="0" anchor="t"/>
          <a:lstStyle/>
          <a:p>
            <a:pPr marL="0" indent="0">
              <a:lnSpc>
                <a:spcPts val="3000"/>
              </a:lnSpc>
              <a:buNone/>
            </a:pPr>
            <a:r>
              <a:rPr lang="en-US" sz="1850" kern="0" spc="-38" dirty="0">
                <a:solidFill>
                  <a:srgbClr val="2B2E3C"/>
                </a:solidFill>
                <a:latin typeface="Open Sans" pitchFamily="34" charset="0"/>
                <a:ea typeface="Open Sans" pitchFamily="34" charset="-122"/>
                <a:cs typeface="Open Sans" pitchFamily="34" charset="-120"/>
              </a:rPr>
              <a:t>Ready-made dressings for various wound sizes</a:t>
            </a:r>
            <a:endParaRPr lang="en-US" sz="1850" dirty="0"/>
          </a:p>
        </p:txBody>
      </p:sp>
      <p:sp>
        <p:nvSpPr>
          <p:cNvPr id="7" name="Shape 5"/>
          <p:cNvSpPr/>
          <p:nvPr/>
        </p:nvSpPr>
        <p:spPr>
          <a:xfrm>
            <a:off x="7435691" y="4500682"/>
            <a:ext cx="6351032" cy="1404104"/>
          </a:xfrm>
          <a:prstGeom prst="roundRect">
            <a:avLst>
              <a:gd name="adj" fmla="val 7211"/>
            </a:avLst>
          </a:prstGeom>
          <a:solidFill>
            <a:srgbClr val="FCE2CF"/>
          </a:solidFill>
          <a:ln w="7620">
            <a:solidFill>
              <a:srgbClr val="E2C8B5"/>
            </a:solidFill>
            <a:prstDash val="solid"/>
          </a:ln>
        </p:spPr>
      </p:sp>
      <p:sp>
        <p:nvSpPr>
          <p:cNvPr id="8" name="Text 6"/>
          <p:cNvSpPr/>
          <p:nvPr/>
        </p:nvSpPr>
        <p:spPr>
          <a:xfrm>
            <a:off x="7684294" y="4749284"/>
            <a:ext cx="3013472" cy="376595"/>
          </a:xfrm>
          <a:prstGeom prst="rect">
            <a:avLst/>
          </a:prstGeom>
          <a:noFill/>
          <a:ln/>
        </p:spPr>
        <p:txBody>
          <a:bodyPr wrap="none" lIns="0" tIns="0" rIns="0" bIns="0" rtlCol="0" anchor="t"/>
          <a:lstStyle/>
          <a:p>
            <a:pPr marL="0" indent="0">
              <a:lnSpc>
                <a:spcPts val="2950"/>
              </a:lnSpc>
              <a:buNone/>
            </a:pPr>
            <a:r>
              <a:rPr lang="en-US" sz="2350" kern="0" spc="-71" dirty="0">
                <a:solidFill>
                  <a:srgbClr val="2B2E3C"/>
                </a:solidFill>
                <a:latin typeface="Bitter Medium" pitchFamily="34" charset="0"/>
                <a:ea typeface="Bitter Medium" pitchFamily="34" charset="-122"/>
                <a:cs typeface="Bitter Medium" pitchFamily="34" charset="-120"/>
              </a:rPr>
              <a:t>Tampons</a:t>
            </a:r>
            <a:endParaRPr lang="en-US" sz="2350" dirty="0"/>
          </a:p>
        </p:txBody>
      </p:sp>
      <p:sp>
        <p:nvSpPr>
          <p:cNvPr id="9" name="Text 7"/>
          <p:cNvSpPr/>
          <p:nvPr/>
        </p:nvSpPr>
        <p:spPr>
          <a:xfrm>
            <a:off x="7684294" y="5270421"/>
            <a:ext cx="5853827" cy="385763"/>
          </a:xfrm>
          <a:prstGeom prst="rect">
            <a:avLst/>
          </a:prstGeom>
          <a:noFill/>
          <a:ln/>
        </p:spPr>
        <p:txBody>
          <a:bodyPr wrap="none" lIns="0" tIns="0" rIns="0" bIns="0" rtlCol="0" anchor="t"/>
          <a:lstStyle/>
          <a:p>
            <a:pPr marL="0" indent="0">
              <a:lnSpc>
                <a:spcPts val="3000"/>
              </a:lnSpc>
              <a:buNone/>
            </a:pPr>
            <a:r>
              <a:rPr lang="en-US" sz="1850" kern="0" spc="-38" dirty="0">
                <a:solidFill>
                  <a:srgbClr val="2B2E3C"/>
                </a:solidFill>
                <a:latin typeface="Open Sans" pitchFamily="34" charset="0"/>
                <a:ea typeface="Open Sans" pitchFamily="34" charset="-122"/>
                <a:cs typeface="Open Sans" pitchFamily="34" charset="-120"/>
              </a:rPr>
              <a:t>For bleeding control and cavity drainage</a:t>
            </a:r>
            <a:endParaRPr lang="en-US" sz="1850" dirty="0"/>
          </a:p>
        </p:txBody>
      </p:sp>
      <p:sp>
        <p:nvSpPr>
          <p:cNvPr id="10" name="Shape 8"/>
          <p:cNvSpPr/>
          <p:nvPr/>
        </p:nvSpPr>
        <p:spPr>
          <a:xfrm>
            <a:off x="843677" y="6145768"/>
            <a:ext cx="6351032" cy="1404104"/>
          </a:xfrm>
          <a:prstGeom prst="roundRect">
            <a:avLst>
              <a:gd name="adj" fmla="val 7211"/>
            </a:avLst>
          </a:prstGeom>
          <a:solidFill>
            <a:srgbClr val="FCE2CF"/>
          </a:solidFill>
          <a:ln w="7620">
            <a:solidFill>
              <a:srgbClr val="E2C8B5"/>
            </a:solidFill>
            <a:prstDash val="solid"/>
          </a:ln>
        </p:spPr>
      </p:sp>
      <p:sp>
        <p:nvSpPr>
          <p:cNvPr id="11" name="Text 9"/>
          <p:cNvSpPr/>
          <p:nvPr/>
        </p:nvSpPr>
        <p:spPr>
          <a:xfrm>
            <a:off x="1092279" y="6394371"/>
            <a:ext cx="3013472" cy="376595"/>
          </a:xfrm>
          <a:prstGeom prst="rect">
            <a:avLst/>
          </a:prstGeom>
          <a:noFill/>
          <a:ln/>
        </p:spPr>
        <p:txBody>
          <a:bodyPr wrap="none" lIns="0" tIns="0" rIns="0" bIns="0" rtlCol="0" anchor="t"/>
          <a:lstStyle/>
          <a:p>
            <a:pPr marL="0" indent="0">
              <a:lnSpc>
                <a:spcPts val="2950"/>
              </a:lnSpc>
              <a:buNone/>
            </a:pPr>
            <a:r>
              <a:rPr lang="en-US" sz="2350" kern="0" spc="-71" dirty="0">
                <a:solidFill>
                  <a:srgbClr val="2B2E3C"/>
                </a:solidFill>
                <a:latin typeface="Bitter Medium" pitchFamily="34" charset="0"/>
                <a:ea typeface="Bitter Medium" pitchFamily="34" charset="-122"/>
                <a:cs typeface="Bitter Medium" pitchFamily="34" charset="-120"/>
              </a:rPr>
              <a:t>Balls</a:t>
            </a:r>
            <a:endParaRPr lang="en-US" sz="2350" dirty="0"/>
          </a:p>
        </p:txBody>
      </p:sp>
      <p:sp>
        <p:nvSpPr>
          <p:cNvPr id="12" name="Text 10"/>
          <p:cNvSpPr/>
          <p:nvPr/>
        </p:nvSpPr>
        <p:spPr>
          <a:xfrm>
            <a:off x="1092279" y="6915507"/>
            <a:ext cx="5853827" cy="385763"/>
          </a:xfrm>
          <a:prstGeom prst="rect">
            <a:avLst/>
          </a:prstGeom>
          <a:noFill/>
          <a:ln/>
        </p:spPr>
        <p:txBody>
          <a:bodyPr wrap="none" lIns="0" tIns="0" rIns="0" bIns="0" rtlCol="0" anchor="t"/>
          <a:lstStyle/>
          <a:p>
            <a:pPr marL="0" indent="0">
              <a:lnSpc>
                <a:spcPts val="3000"/>
              </a:lnSpc>
              <a:buNone/>
            </a:pPr>
            <a:r>
              <a:rPr lang="en-US" sz="1850" kern="0" spc="-38" dirty="0">
                <a:solidFill>
                  <a:srgbClr val="2B2E3C"/>
                </a:solidFill>
                <a:latin typeface="Open Sans" pitchFamily="34" charset="0"/>
                <a:ea typeface="Open Sans" pitchFamily="34" charset="-122"/>
                <a:cs typeface="Open Sans" pitchFamily="34" charset="-120"/>
              </a:rPr>
              <a:t>Used for wound drainage and skin cleaning</a:t>
            </a:r>
            <a:endParaRPr lang="en-US" sz="1850" dirty="0"/>
          </a:p>
        </p:txBody>
      </p:sp>
      <p:sp>
        <p:nvSpPr>
          <p:cNvPr id="13" name="Shape 11"/>
          <p:cNvSpPr/>
          <p:nvPr/>
        </p:nvSpPr>
        <p:spPr>
          <a:xfrm>
            <a:off x="7435691" y="6145768"/>
            <a:ext cx="6351032" cy="1404104"/>
          </a:xfrm>
          <a:prstGeom prst="roundRect">
            <a:avLst>
              <a:gd name="adj" fmla="val 7211"/>
            </a:avLst>
          </a:prstGeom>
          <a:solidFill>
            <a:srgbClr val="FCE2CF"/>
          </a:solidFill>
          <a:ln w="7620">
            <a:solidFill>
              <a:srgbClr val="E2C8B5"/>
            </a:solidFill>
            <a:prstDash val="solid"/>
          </a:ln>
        </p:spPr>
      </p:sp>
      <p:sp>
        <p:nvSpPr>
          <p:cNvPr id="14" name="Text 12"/>
          <p:cNvSpPr/>
          <p:nvPr/>
        </p:nvSpPr>
        <p:spPr>
          <a:xfrm>
            <a:off x="7684294" y="6394371"/>
            <a:ext cx="3013472" cy="376595"/>
          </a:xfrm>
          <a:prstGeom prst="rect">
            <a:avLst/>
          </a:prstGeom>
          <a:noFill/>
          <a:ln/>
        </p:spPr>
        <p:txBody>
          <a:bodyPr wrap="none" lIns="0" tIns="0" rIns="0" bIns="0" rtlCol="0" anchor="t"/>
          <a:lstStyle/>
          <a:p>
            <a:pPr marL="0" indent="0">
              <a:lnSpc>
                <a:spcPts val="2950"/>
              </a:lnSpc>
              <a:buNone/>
            </a:pPr>
            <a:r>
              <a:rPr lang="en-US" sz="2350" kern="0" spc="-71" dirty="0">
                <a:solidFill>
                  <a:srgbClr val="2B2E3C"/>
                </a:solidFill>
                <a:latin typeface="Bitter Medium" pitchFamily="34" charset="0"/>
                <a:ea typeface="Bitter Medium" pitchFamily="34" charset="-122"/>
                <a:cs typeface="Bitter Medium" pitchFamily="34" charset="-120"/>
              </a:rPr>
              <a:t>Bandages</a:t>
            </a:r>
            <a:endParaRPr lang="en-US" sz="2350" dirty="0"/>
          </a:p>
        </p:txBody>
      </p:sp>
      <p:sp>
        <p:nvSpPr>
          <p:cNvPr id="15" name="Text 13"/>
          <p:cNvSpPr/>
          <p:nvPr/>
        </p:nvSpPr>
        <p:spPr>
          <a:xfrm>
            <a:off x="7684294" y="6915507"/>
            <a:ext cx="5853827" cy="385763"/>
          </a:xfrm>
          <a:prstGeom prst="rect">
            <a:avLst/>
          </a:prstGeom>
          <a:noFill/>
          <a:ln/>
        </p:spPr>
        <p:txBody>
          <a:bodyPr wrap="none" lIns="0" tIns="0" rIns="0" bIns="0" rtlCol="0" anchor="t"/>
          <a:lstStyle/>
          <a:p>
            <a:pPr marL="0" indent="0">
              <a:lnSpc>
                <a:spcPts val="3000"/>
              </a:lnSpc>
              <a:buNone/>
            </a:pPr>
            <a:r>
              <a:rPr lang="en-US" sz="1850" kern="0" spc="-38" dirty="0">
                <a:solidFill>
                  <a:srgbClr val="2B2E3C"/>
                </a:solidFill>
                <a:latin typeface="Open Sans" pitchFamily="34" charset="0"/>
                <a:ea typeface="Open Sans" pitchFamily="34" charset="-122"/>
                <a:cs typeface="Open Sans" pitchFamily="34" charset="-120"/>
              </a:rPr>
              <a:t>For dressing fixation and wound wrapping</a:t>
            </a:r>
            <a:endParaRPr lang="en-US" sz="18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64037" y="866656"/>
            <a:ext cx="11746349" cy="771525"/>
          </a:xfrm>
          <a:prstGeom prst="rect">
            <a:avLst/>
          </a:prstGeom>
          <a:noFill/>
          <a:ln/>
        </p:spPr>
        <p:txBody>
          <a:bodyPr wrap="none" lIns="0" tIns="0" rIns="0" bIns="0" rtlCol="0" anchor="t"/>
          <a:lstStyle/>
          <a:p>
            <a:pPr marL="0" indent="0">
              <a:lnSpc>
                <a:spcPts val="6050"/>
              </a:lnSpc>
              <a:buNone/>
            </a:pPr>
            <a:r>
              <a:rPr lang="en-US" sz="4850" kern="0" spc="-146" dirty="0">
                <a:solidFill>
                  <a:srgbClr val="2C3F42"/>
                </a:solidFill>
                <a:latin typeface="Bitter Medium" pitchFamily="34" charset="0"/>
                <a:ea typeface="Bitter Medium" pitchFamily="34" charset="-122"/>
                <a:cs typeface="Bitter Medium" pitchFamily="34" charset="-120"/>
              </a:rPr>
              <a:t>Gauze Quality Standards and Specifications</a:t>
            </a:r>
            <a:endParaRPr lang="en-US" sz="4850" dirty="0"/>
          </a:p>
        </p:txBody>
      </p:sp>
      <p:sp>
        <p:nvSpPr>
          <p:cNvPr id="3" name="Text 1"/>
          <p:cNvSpPr/>
          <p:nvPr/>
        </p:nvSpPr>
        <p:spPr>
          <a:xfrm>
            <a:off x="864037" y="2131933"/>
            <a:ext cx="12902327" cy="2765346"/>
          </a:xfrm>
          <a:prstGeom prst="rect">
            <a:avLst/>
          </a:prstGeom>
          <a:noFill/>
          <a:ln/>
        </p:spPr>
        <p:txBody>
          <a:bodyPr wrap="square" lIns="0" tIns="0" rIns="0" bIns="0" rtlCol="0" anchor="t"/>
          <a:lstStyle/>
          <a:p>
            <a:pPr marL="0" indent="0">
              <a:lnSpc>
                <a:spcPts val="3100"/>
              </a:lnSpc>
              <a:buNone/>
            </a:pPr>
            <a:r>
              <a:rPr lang="en-US" sz="1900" kern="0" spc="-39" dirty="0">
                <a:solidFill>
                  <a:srgbClr val="2B2E3C"/>
                </a:solidFill>
                <a:latin typeface="Open Sans" pitchFamily="34" charset="0"/>
                <a:ea typeface="Open Sans" pitchFamily="34" charset="-122"/>
                <a:cs typeface="Open Sans" pitchFamily="34" charset="-120"/>
              </a:rPr>
              <a:t>Gauze used in medical applications must meet specific quality standards to ensure its effectiveness and safety. Standard specifications exist for both cotton gauze absorbent non-sterilized and cotton bandage cloth. The yarn used in manufacturing gauze should comply with European Medical Device Directive 93/42/EEC, class 1. The cloth must be woven in plain weave, bleached, and free from weaving defects. Proper packaging is crucial to protect the gauze's absorbency and allow for normal handling and transport without tearing. Each pack of gauze must be labeled with essential information including the material name, manufacturer details, CE mark, date of manufacture, dimensions, and sterilization status.</a:t>
            </a:r>
            <a:endParaRPr lang="en-US" sz="1900" dirty="0"/>
          </a:p>
        </p:txBody>
      </p:sp>
      <p:pic>
        <p:nvPicPr>
          <p:cNvPr id="4" name="Image 0" descr="preencoded.png"/>
          <p:cNvPicPr>
            <a:picLocks noChangeAspect="1"/>
          </p:cNvPicPr>
          <p:nvPr/>
        </p:nvPicPr>
        <p:blipFill>
          <a:blip r:embed="rId3"/>
          <a:stretch>
            <a:fillRect/>
          </a:stretch>
        </p:blipFill>
        <p:spPr>
          <a:xfrm>
            <a:off x="864037" y="5174932"/>
            <a:ext cx="617220" cy="617220"/>
          </a:xfrm>
          <a:prstGeom prst="rect">
            <a:avLst/>
          </a:prstGeom>
        </p:spPr>
      </p:pic>
      <p:sp>
        <p:nvSpPr>
          <p:cNvPr id="5" name="Text 2"/>
          <p:cNvSpPr/>
          <p:nvPr/>
        </p:nvSpPr>
        <p:spPr>
          <a:xfrm>
            <a:off x="864037" y="6038969"/>
            <a:ext cx="2947868" cy="385763"/>
          </a:xfrm>
          <a:prstGeom prst="rect">
            <a:avLst/>
          </a:prstGeom>
          <a:noFill/>
          <a:ln/>
        </p:spPr>
        <p:txBody>
          <a:bodyPr wrap="none" lIns="0" tIns="0" rIns="0" bIns="0" rtlCol="0" anchor="t"/>
          <a:lstStyle/>
          <a:p>
            <a:pPr marL="0" indent="0" algn="l">
              <a:lnSpc>
                <a:spcPts val="3000"/>
              </a:lnSpc>
              <a:buNone/>
            </a:pPr>
            <a:r>
              <a:rPr lang="en-US" sz="2400" kern="0" spc="-73" dirty="0">
                <a:solidFill>
                  <a:srgbClr val="2B2E3C"/>
                </a:solidFill>
                <a:latin typeface="Bitter Medium" pitchFamily="34" charset="0"/>
                <a:ea typeface="Bitter Medium" pitchFamily="34" charset="-122"/>
                <a:cs typeface="Bitter Medium" pitchFamily="34" charset="-120"/>
              </a:rPr>
              <a:t>Compliance</a:t>
            </a:r>
            <a:endParaRPr lang="en-US" sz="2400" dirty="0"/>
          </a:p>
        </p:txBody>
      </p:sp>
      <p:sp>
        <p:nvSpPr>
          <p:cNvPr id="6" name="Text 3"/>
          <p:cNvSpPr/>
          <p:nvPr/>
        </p:nvSpPr>
        <p:spPr>
          <a:xfrm>
            <a:off x="864037" y="6572845"/>
            <a:ext cx="2947868" cy="790099"/>
          </a:xfrm>
          <a:prstGeom prst="rect">
            <a:avLst/>
          </a:prstGeom>
          <a:noFill/>
          <a:ln/>
        </p:spPr>
        <p:txBody>
          <a:bodyPr wrap="square" lIns="0" tIns="0" rIns="0" bIns="0" rtlCol="0" anchor="t"/>
          <a:lstStyle/>
          <a:p>
            <a:pPr marL="0" indent="0" algn="l">
              <a:lnSpc>
                <a:spcPts val="3100"/>
              </a:lnSpc>
              <a:buNone/>
            </a:pPr>
            <a:r>
              <a:rPr lang="en-US" sz="1900" kern="0" spc="-39" dirty="0">
                <a:solidFill>
                  <a:srgbClr val="2B2E3C"/>
                </a:solidFill>
                <a:latin typeface="Open Sans" pitchFamily="34" charset="0"/>
                <a:ea typeface="Open Sans" pitchFamily="34" charset="-122"/>
                <a:cs typeface="Open Sans" pitchFamily="34" charset="-120"/>
              </a:rPr>
              <a:t>Meets European Medical Device Directive standards</a:t>
            </a:r>
            <a:endParaRPr lang="en-US" sz="1900" dirty="0"/>
          </a:p>
        </p:txBody>
      </p:sp>
      <p:pic>
        <p:nvPicPr>
          <p:cNvPr id="7" name="Image 1" descr="preencoded.png"/>
          <p:cNvPicPr>
            <a:picLocks noChangeAspect="1"/>
          </p:cNvPicPr>
          <p:nvPr/>
        </p:nvPicPr>
        <p:blipFill>
          <a:blip r:embed="rId4"/>
          <a:stretch>
            <a:fillRect/>
          </a:stretch>
        </p:blipFill>
        <p:spPr>
          <a:xfrm>
            <a:off x="4182189" y="5174932"/>
            <a:ext cx="617220" cy="617220"/>
          </a:xfrm>
          <a:prstGeom prst="rect">
            <a:avLst/>
          </a:prstGeom>
        </p:spPr>
      </p:pic>
      <p:sp>
        <p:nvSpPr>
          <p:cNvPr id="8" name="Text 4"/>
          <p:cNvSpPr/>
          <p:nvPr/>
        </p:nvSpPr>
        <p:spPr>
          <a:xfrm>
            <a:off x="4182189" y="6038969"/>
            <a:ext cx="2947868" cy="385763"/>
          </a:xfrm>
          <a:prstGeom prst="rect">
            <a:avLst/>
          </a:prstGeom>
          <a:noFill/>
          <a:ln/>
        </p:spPr>
        <p:txBody>
          <a:bodyPr wrap="none" lIns="0" tIns="0" rIns="0" bIns="0" rtlCol="0" anchor="t"/>
          <a:lstStyle/>
          <a:p>
            <a:pPr marL="0" indent="0" algn="l">
              <a:lnSpc>
                <a:spcPts val="3000"/>
              </a:lnSpc>
              <a:buNone/>
            </a:pPr>
            <a:r>
              <a:rPr lang="en-US" sz="2400" kern="0" spc="-73" dirty="0">
                <a:solidFill>
                  <a:srgbClr val="2B2E3C"/>
                </a:solidFill>
                <a:latin typeface="Bitter Medium" pitchFamily="34" charset="0"/>
                <a:ea typeface="Bitter Medium" pitchFamily="34" charset="-122"/>
                <a:cs typeface="Bitter Medium" pitchFamily="34" charset="-120"/>
              </a:rPr>
              <a:t>Weave Quality</a:t>
            </a:r>
            <a:endParaRPr lang="en-US" sz="2400" dirty="0"/>
          </a:p>
        </p:txBody>
      </p:sp>
      <p:sp>
        <p:nvSpPr>
          <p:cNvPr id="9" name="Text 5"/>
          <p:cNvSpPr/>
          <p:nvPr/>
        </p:nvSpPr>
        <p:spPr>
          <a:xfrm>
            <a:off x="4182189" y="6572845"/>
            <a:ext cx="2947868" cy="790099"/>
          </a:xfrm>
          <a:prstGeom prst="rect">
            <a:avLst/>
          </a:prstGeom>
          <a:noFill/>
          <a:ln/>
        </p:spPr>
        <p:txBody>
          <a:bodyPr wrap="square" lIns="0" tIns="0" rIns="0" bIns="0" rtlCol="0" anchor="t"/>
          <a:lstStyle/>
          <a:p>
            <a:pPr marL="0" indent="0" algn="l">
              <a:lnSpc>
                <a:spcPts val="3100"/>
              </a:lnSpc>
              <a:buNone/>
            </a:pPr>
            <a:r>
              <a:rPr lang="en-US" sz="1900" kern="0" spc="-39" dirty="0">
                <a:solidFill>
                  <a:srgbClr val="2B2E3C"/>
                </a:solidFill>
                <a:latin typeface="Open Sans" pitchFamily="34" charset="0"/>
                <a:ea typeface="Open Sans" pitchFamily="34" charset="-122"/>
                <a:cs typeface="Open Sans" pitchFamily="34" charset="-120"/>
              </a:rPr>
              <a:t>Plain weave, bleached, and defect-free</a:t>
            </a:r>
            <a:endParaRPr lang="en-US" sz="1900" dirty="0"/>
          </a:p>
        </p:txBody>
      </p:sp>
      <p:pic>
        <p:nvPicPr>
          <p:cNvPr id="10" name="Image 2" descr="preencoded.png"/>
          <p:cNvPicPr>
            <a:picLocks noChangeAspect="1"/>
          </p:cNvPicPr>
          <p:nvPr/>
        </p:nvPicPr>
        <p:blipFill>
          <a:blip r:embed="rId5"/>
          <a:stretch>
            <a:fillRect/>
          </a:stretch>
        </p:blipFill>
        <p:spPr>
          <a:xfrm>
            <a:off x="7500342" y="5174932"/>
            <a:ext cx="617220" cy="617220"/>
          </a:xfrm>
          <a:prstGeom prst="rect">
            <a:avLst/>
          </a:prstGeom>
        </p:spPr>
      </p:pic>
      <p:sp>
        <p:nvSpPr>
          <p:cNvPr id="11" name="Text 6"/>
          <p:cNvSpPr/>
          <p:nvPr/>
        </p:nvSpPr>
        <p:spPr>
          <a:xfrm>
            <a:off x="7500342" y="6038969"/>
            <a:ext cx="2947868" cy="385763"/>
          </a:xfrm>
          <a:prstGeom prst="rect">
            <a:avLst/>
          </a:prstGeom>
          <a:noFill/>
          <a:ln/>
        </p:spPr>
        <p:txBody>
          <a:bodyPr wrap="none" lIns="0" tIns="0" rIns="0" bIns="0" rtlCol="0" anchor="t"/>
          <a:lstStyle/>
          <a:p>
            <a:pPr marL="0" indent="0" algn="l">
              <a:lnSpc>
                <a:spcPts val="3000"/>
              </a:lnSpc>
              <a:buNone/>
            </a:pPr>
            <a:r>
              <a:rPr lang="en-US" sz="2400" kern="0" spc="-73" dirty="0">
                <a:solidFill>
                  <a:srgbClr val="2B2E3C"/>
                </a:solidFill>
                <a:latin typeface="Bitter Medium" pitchFamily="34" charset="0"/>
                <a:ea typeface="Bitter Medium" pitchFamily="34" charset="-122"/>
                <a:cs typeface="Bitter Medium" pitchFamily="34" charset="-120"/>
              </a:rPr>
              <a:t>Packaging</a:t>
            </a:r>
            <a:endParaRPr lang="en-US" sz="2400" dirty="0"/>
          </a:p>
        </p:txBody>
      </p:sp>
      <p:sp>
        <p:nvSpPr>
          <p:cNvPr id="12" name="Text 7"/>
          <p:cNvSpPr/>
          <p:nvPr/>
        </p:nvSpPr>
        <p:spPr>
          <a:xfrm>
            <a:off x="7500342" y="6572845"/>
            <a:ext cx="2947868" cy="790099"/>
          </a:xfrm>
          <a:prstGeom prst="rect">
            <a:avLst/>
          </a:prstGeom>
          <a:noFill/>
          <a:ln/>
        </p:spPr>
        <p:txBody>
          <a:bodyPr wrap="square" lIns="0" tIns="0" rIns="0" bIns="0" rtlCol="0" anchor="t"/>
          <a:lstStyle/>
          <a:p>
            <a:pPr marL="0" indent="0" algn="l">
              <a:lnSpc>
                <a:spcPts val="3100"/>
              </a:lnSpc>
              <a:buNone/>
            </a:pPr>
            <a:r>
              <a:rPr lang="en-US" sz="1900" kern="0" spc="-39" dirty="0">
                <a:solidFill>
                  <a:srgbClr val="2B2E3C"/>
                </a:solidFill>
                <a:latin typeface="Open Sans" pitchFamily="34" charset="0"/>
                <a:ea typeface="Open Sans" pitchFamily="34" charset="-122"/>
                <a:cs typeface="Open Sans" pitchFamily="34" charset="-120"/>
              </a:rPr>
              <a:t>Protects absorbency and integrity during transport</a:t>
            </a:r>
            <a:endParaRPr lang="en-US" sz="1900" dirty="0"/>
          </a:p>
        </p:txBody>
      </p:sp>
      <p:pic>
        <p:nvPicPr>
          <p:cNvPr id="13" name="Image 3" descr="preencoded.png"/>
          <p:cNvPicPr>
            <a:picLocks noChangeAspect="1"/>
          </p:cNvPicPr>
          <p:nvPr/>
        </p:nvPicPr>
        <p:blipFill>
          <a:blip r:embed="rId6"/>
          <a:stretch>
            <a:fillRect/>
          </a:stretch>
        </p:blipFill>
        <p:spPr>
          <a:xfrm>
            <a:off x="10818495" y="5174932"/>
            <a:ext cx="617220" cy="617220"/>
          </a:xfrm>
          <a:prstGeom prst="rect">
            <a:avLst/>
          </a:prstGeom>
        </p:spPr>
      </p:pic>
      <p:sp>
        <p:nvSpPr>
          <p:cNvPr id="14" name="Text 8"/>
          <p:cNvSpPr/>
          <p:nvPr/>
        </p:nvSpPr>
        <p:spPr>
          <a:xfrm>
            <a:off x="10818495" y="6038969"/>
            <a:ext cx="2947868" cy="385763"/>
          </a:xfrm>
          <a:prstGeom prst="rect">
            <a:avLst/>
          </a:prstGeom>
          <a:noFill/>
          <a:ln/>
        </p:spPr>
        <p:txBody>
          <a:bodyPr wrap="none" lIns="0" tIns="0" rIns="0" bIns="0" rtlCol="0" anchor="t"/>
          <a:lstStyle/>
          <a:p>
            <a:pPr marL="0" indent="0" algn="l">
              <a:lnSpc>
                <a:spcPts val="3000"/>
              </a:lnSpc>
              <a:buNone/>
            </a:pPr>
            <a:r>
              <a:rPr lang="en-US" sz="2400" kern="0" spc="-73" dirty="0">
                <a:solidFill>
                  <a:srgbClr val="2B2E3C"/>
                </a:solidFill>
                <a:latin typeface="Bitter Medium" pitchFamily="34" charset="0"/>
                <a:ea typeface="Bitter Medium" pitchFamily="34" charset="-122"/>
                <a:cs typeface="Bitter Medium" pitchFamily="34" charset="-120"/>
              </a:rPr>
              <a:t>Labeling</a:t>
            </a:r>
            <a:endParaRPr lang="en-US" sz="2400" dirty="0"/>
          </a:p>
        </p:txBody>
      </p:sp>
      <p:sp>
        <p:nvSpPr>
          <p:cNvPr id="15" name="Text 9"/>
          <p:cNvSpPr/>
          <p:nvPr/>
        </p:nvSpPr>
        <p:spPr>
          <a:xfrm>
            <a:off x="10818495" y="6572845"/>
            <a:ext cx="2947868" cy="790099"/>
          </a:xfrm>
          <a:prstGeom prst="rect">
            <a:avLst/>
          </a:prstGeom>
          <a:noFill/>
          <a:ln/>
        </p:spPr>
        <p:txBody>
          <a:bodyPr wrap="square" lIns="0" tIns="0" rIns="0" bIns="0" rtlCol="0" anchor="t"/>
          <a:lstStyle/>
          <a:p>
            <a:pPr marL="0" indent="0" algn="l">
              <a:lnSpc>
                <a:spcPts val="3100"/>
              </a:lnSpc>
              <a:buNone/>
            </a:pPr>
            <a:r>
              <a:rPr lang="en-US" sz="1900" kern="0" spc="-39" dirty="0">
                <a:solidFill>
                  <a:srgbClr val="2B2E3C"/>
                </a:solidFill>
                <a:latin typeface="Open Sans" pitchFamily="34" charset="0"/>
                <a:ea typeface="Open Sans" pitchFamily="34" charset="-122"/>
                <a:cs typeface="Open Sans" pitchFamily="34" charset="-120"/>
              </a:rPr>
              <a:t>Includes all required product information</a:t>
            </a:r>
            <a:endParaRPr lang="en-US" sz="1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05790" y="476012"/>
            <a:ext cx="8781931" cy="540901"/>
          </a:xfrm>
          <a:prstGeom prst="rect">
            <a:avLst/>
          </a:prstGeom>
          <a:noFill/>
          <a:ln/>
        </p:spPr>
        <p:txBody>
          <a:bodyPr wrap="none" lIns="0" tIns="0" rIns="0" bIns="0" rtlCol="0" anchor="t"/>
          <a:lstStyle/>
          <a:p>
            <a:pPr marL="0" indent="0">
              <a:lnSpc>
                <a:spcPts val="4250"/>
              </a:lnSpc>
              <a:buNone/>
            </a:pPr>
            <a:r>
              <a:rPr lang="en-US" sz="3400" kern="0" spc="-102" dirty="0">
                <a:solidFill>
                  <a:srgbClr val="2C3F42"/>
                </a:solidFill>
                <a:latin typeface="Bitter Medium" pitchFamily="34" charset="0"/>
                <a:ea typeface="Bitter Medium" pitchFamily="34" charset="-122"/>
                <a:cs typeface="Bitter Medium" pitchFamily="34" charset="-120"/>
              </a:rPr>
              <a:t>Hemostatic Gauze: Advanced Bleeding Control</a:t>
            </a:r>
            <a:endParaRPr lang="en-US" sz="3400" dirty="0"/>
          </a:p>
        </p:txBody>
      </p:sp>
      <p:sp>
        <p:nvSpPr>
          <p:cNvPr id="3" name="Text 1"/>
          <p:cNvSpPr/>
          <p:nvPr/>
        </p:nvSpPr>
        <p:spPr>
          <a:xfrm>
            <a:off x="605790" y="1363028"/>
            <a:ext cx="13418820" cy="1384697"/>
          </a:xfrm>
          <a:prstGeom prst="rect">
            <a:avLst/>
          </a:prstGeom>
          <a:noFill/>
          <a:ln/>
        </p:spPr>
        <p:txBody>
          <a:bodyPr wrap="square" lIns="0" tIns="0" rIns="0" bIns="0" rtlCol="0" anchor="t"/>
          <a:lstStyle/>
          <a:p>
            <a:pPr marL="0" indent="0">
              <a:lnSpc>
                <a:spcPts val="2150"/>
              </a:lnSpc>
              <a:buNone/>
            </a:pPr>
            <a:r>
              <a:rPr lang="en-US" sz="1350" kern="0" spc="-27" dirty="0">
                <a:solidFill>
                  <a:srgbClr val="2B2E3C"/>
                </a:solidFill>
                <a:latin typeface="Open Sans" pitchFamily="34" charset="0"/>
                <a:ea typeface="Open Sans" pitchFamily="34" charset="-122"/>
                <a:cs typeface="Open Sans" pitchFamily="34" charset="-120"/>
              </a:rPr>
              <a:t>Hemostatic gauze represents an advanced category of wound dressings designed to promote rapid blood coagulation in traumatic wounds involving arterial bleeding. These products have gained widespread use among EMS professionals and first responders, proving effective in saving lives on battlefields and in various accident scenarios. Hemostatic gauze products typically contain active ingredients that accelerate the clotting process. For example, Bioviva is a cellulose-based, bacteriostatic hemostatic gauze that transforms into a viscous gel upon contact with blood, sealing the wound site and activating the clotting system. These advanced dressings offer a significant improvement over traditional gauze in managing severe bleeding.</a:t>
            </a:r>
            <a:endParaRPr lang="en-US" sz="1350" dirty="0"/>
          </a:p>
        </p:txBody>
      </p:sp>
      <p:pic>
        <p:nvPicPr>
          <p:cNvPr id="4" name="Image 0" descr="preencoded.png"/>
          <p:cNvPicPr>
            <a:picLocks noChangeAspect="1"/>
          </p:cNvPicPr>
          <p:nvPr/>
        </p:nvPicPr>
        <p:blipFill>
          <a:blip r:embed="rId3"/>
          <a:stretch>
            <a:fillRect/>
          </a:stretch>
        </p:blipFill>
        <p:spPr>
          <a:xfrm>
            <a:off x="605790" y="2942392"/>
            <a:ext cx="6579632" cy="4066461"/>
          </a:xfrm>
          <a:prstGeom prst="rect">
            <a:avLst/>
          </a:prstGeom>
        </p:spPr>
      </p:pic>
      <p:sp>
        <p:nvSpPr>
          <p:cNvPr id="5" name="Text 2"/>
          <p:cNvSpPr/>
          <p:nvPr/>
        </p:nvSpPr>
        <p:spPr>
          <a:xfrm>
            <a:off x="605790" y="7225189"/>
            <a:ext cx="2697718" cy="270391"/>
          </a:xfrm>
          <a:prstGeom prst="rect">
            <a:avLst/>
          </a:prstGeom>
          <a:noFill/>
          <a:ln/>
        </p:spPr>
        <p:txBody>
          <a:bodyPr wrap="none" lIns="0" tIns="0" rIns="0" bIns="0" rtlCol="0" anchor="t"/>
          <a:lstStyle/>
          <a:p>
            <a:pPr marL="0" indent="0" algn="l">
              <a:lnSpc>
                <a:spcPts val="2100"/>
              </a:lnSpc>
              <a:buNone/>
            </a:pPr>
            <a:r>
              <a:rPr lang="en-US" sz="1700" kern="0" spc="-51" dirty="0">
                <a:solidFill>
                  <a:srgbClr val="2B2E3C"/>
                </a:solidFill>
                <a:latin typeface="Bitter Medium" pitchFamily="34" charset="0"/>
                <a:ea typeface="Bitter Medium" pitchFamily="34" charset="-122"/>
                <a:cs typeface="Bitter Medium" pitchFamily="34" charset="-120"/>
              </a:rPr>
              <a:t>Hemostatic Gauze Structure</a:t>
            </a:r>
            <a:endParaRPr lang="en-US" sz="1700" dirty="0"/>
          </a:p>
        </p:txBody>
      </p:sp>
      <p:sp>
        <p:nvSpPr>
          <p:cNvPr id="6" name="Text 3"/>
          <p:cNvSpPr/>
          <p:nvPr/>
        </p:nvSpPr>
        <p:spPr>
          <a:xfrm>
            <a:off x="605790" y="7599402"/>
            <a:ext cx="6579632" cy="276939"/>
          </a:xfrm>
          <a:prstGeom prst="rect">
            <a:avLst/>
          </a:prstGeom>
          <a:noFill/>
          <a:ln/>
        </p:spPr>
        <p:txBody>
          <a:bodyPr wrap="none" lIns="0" tIns="0" rIns="0" bIns="0" rtlCol="0" anchor="t"/>
          <a:lstStyle/>
          <a:p>
            <a:pPr marL="0" indent="0" algn="l">
              <a:lnSpc>
                <a:spcPts val="2150"/>
              </a:lnSpc>
              <a:buNone/>
            </a:pPr>
            <a:r>
              <a:rPr lang="en-US" sz="1350" kern="0" spc="-27" dirty="0">
                <a:solidFill>
                  <a:srgbClr val="2B2E3C"/>
                </a:solidFill>
                <a:latin typeface="Open Sans" pitchFamily="34" charset="0"/>
                <a:ea typeface="Open Sans" pitchFamily="34" charset="-122"/>
                <a:cs typeface="Open Sans" pitchFamily="34" charset="-120"/>
              </a:rPr>
              <a:t>Detailed view of hemostatic gauze showing its unique composition.</a:t>
            </a:r>
            <a:endParaRPr lang="en-US" sz="1350" dirty="0"/>
          </a:p>
        </p:txBody>
      </p:sp>
      <p:pic>
        <p:nvPicPr>
          <p:cNvPr id="7" name="Image 1" descr="preencoded.png"/>
          <p:cNvPicPr>
            <a:picLocks noChangeAspect="1"/>
          </p:cNvPicPr>
          <p:nvPr/>
        </p:nvPicPr>
        <p:blipFill>
          <a:blip r:embed="rId4"/>
          <a:stretch>
            <a:fillRect/>
          </a:stretch>
        </p:blipFill>
        <p:spPr>
          <a:xfrm>
            <a:off x="7444978" y="2942392"/>
            <a:ext cx="6579632" cy="4066461"/>
          </a:xfrm>
          <a:prstGeom prst="rect">
            <a:avLst/>
          </a:prstGeom>
        </p:spPr>
      </p:pic>
      <p:sp>
        <p:nvSpPr>
          <p:cNvPr id="8" name="Text 4"/>
          <p:cNvSpPr/>
          <p:nvPr/>
        </p:nvSpPr>
        <p:spPr>
          <a:xfrm>
            <a:off x="7444978" y="7225189"/>
            <a:ext cx="2163723" cy="270391"/>
          </a:xfrm>
          <a:prstGeom prst="rect">
            <a:avLst/>
          </a:prstGeom>
          <a:noFill/>
          <a:ln/>
        </p:spPr>
        <p:txBody>
          <a:bodyPr wrap="none" lIns="0" tIns="0" rIns="0" bIns="0" rtlCol="0" anchor="t"/>
          <a:lstStyle/>
          <a:p>
            <a:pPr marL="0" indent="0" algn="l">
              <a:lnSpc>
                <a:spcPts val="2100"/>
              </a:lnSpc>
              <a:buNone/>
            </a:pPr>
            <a:r>
              <a:rPr lang="en-US" sz="1700" kern="0" spc="-51" dirty="0">
                <a:solidFill>
                  <a:srgbClr val="2B2E3C"/>
                </a:solidFill>
                <a:latin typeface="Bitter Medium" pitchFamily="34" charset="0"/>
                <a:ea typeface="Bitter Medium" pitchFamily="34" charset="-122"/>
                <a:cs typeface="Bitter Medium" pitchFamily="34" charset="-120"/>
              </a:rPr>
              <a:t>Hemostatic Action</a:t>
            </a:r>
            <a:endParaRPr lang="en-US" sz="1700" dirty="0"/>
          </a:p>
        </p:txBody>
      </p:sp>
      <p:sp>
        <p:nvSpPr>
          <p:cNvPr id="9" name="Text 5"/>
          <p:cNvSpPr/>
          <p:nvPr/>
        </p:nvSpPr>
        <p:spPr>
          <a:xfrm>
            <a:off x="7444978" y="7599402"/>
            <a:ext cx="6579632" cy="276939"/>
          </a:xfrm>
          <a:prstGeom prst="rect">
            <a:avLst/>
          </a:prstGeom>
          <a:noFill/>
          <a:ln/>
        </p:spPr>
        <p:txBody>
          <a:bodyPr wrap="none" lIns="0" tIns="0" rIns="0" bIns="0" rtlCol="0" anchor="t"/>
          <a:lstStyle/>
          <a:p>
            <a:pPr marL="0" indent="0" algn="l">
              <a:lnSpc>
                <a:spcPts val="2150"/>
              </a:lnSpc>
              <a:buNone/>
            </a:pPr>
            <a:r>
              <a:rPr lang="en-US" sz="1350" kern="0" spc="-27" dirty="0">
                <a:solidFill>
                  <a:srgbClr val="2B2E3C"/>
                </a:solidFill>
                <a:latin typeface="Open Sans" pitchFamily="34" charset="0"/>
                <a:ea typeface="Open Sans" pitchFamily="34" charset="-122"/>
                <a:cs typeface="Open Sans" pitchFamily="34" charset="-120"/>
              </a:rPr>
              <a:t>Visual representation of hemostatic gauze transforming and sealing a wound.</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64037" y="817245"/>
            <a:ext cx="6709291" cy="771525"/>
          </a:xfrm>
          <a:prstGeom prst="rect">
            <a:avLst/>
          </a:prstGeom>
          <a:noFill/>
          <a:ln/>
        </p:spPr>
        <p:txBody>
          <a:bodyPr wrap="none" lIns="0" tIns="0" rIns="0" bIns="0" rtlCol="0" anchor="t"/>
          <a:lstStyle/>
          <a:p>
            <a:pPr marL="0" indent="0">
              <a:lnSpc>
                <a:spcPts val="6050"/>
              </a:lnSpc>
              <a:buNone/>
            </a:pPr>
            <a:r>
              <a:rPr lang="en-US" sz="4850" kern="0" spc="-146" dirty="0">
                <a:solidFill>
                  <a:srgbClr val="2C3F42"/>
                </a:solidFill>
                <a:latin typeface="Bitter Medium" pitchFamily="34" charset="0"/>
                <a:ea typeface="Bitter Medium" pitchFamily="34" charset="-122"/>
                <a:cs typeface="Bitter Medium" pitchFamily="34" charset="-120"/>
              </a:rPr>
              <a:t>Types of Roller Bandages</a:t>
            </a:r>
            <a:endParaRPr lang="en-US" sz="4850" dirty="0"/>
          </a:p>
        </p:txBody>
      </p:sp>
      <p:sp>
        <p:nvSpPr>
          <p:cNvPr id="3" name="Text 1"/>
          <p:cNvSpPr/>
          <p:nvPr/>
        </p:nvSpPr>
        <p:spPr>
          <a:xfrm>
            <a:off x="864037" y="2082522"/>
            <a:ext cx="12902327" cy="2765346"/>
          </a:xfrm>
          <a:prstGeom prst="rect">
            <a:avLst/>
          </a:prstGeom>
          <a:noFill/>
          <a:ln/>
        </p:spPr>
        <p:txBody>
          <a:bodyPr wrap="square" lIns="0" tIns="0" rIns="0" bIns="0" rtlCol="0" anchor="t"/>
          <a:lstStyle/>
          <a:p>
            <a:pPr marL="0" indent="0">
              <a:lnSpc>
                <a:spcPts val="3100"/>
              </a:lnSpc>
              <a:buNone/>
            </a:pPr>
            <a:r>
              <a:rPr lang="en-US" sz="1900" kern="0" spc="-39" dirty="0">
                <a:solidFill>
                  <a:srgbClr val="2B2E3C"/>
                </a:solidFill>
                <a:latin typeface="Open Sans" pitchFamily="34" charset="0"/>
                <a:ea typeface="Open Sans" pitchFamily="34" charset="-122"/>
                <a:cs typeface="Open Sans" pitchFamily="34" charset="-120"/>
              </a:rPr>
              <a:t>Roller bandages are versatile wound care tools that come in two main types: elastic roller bandages and cotton or linen roller bandages. Elastic roller bandages are primarily used to apply support to strains or sprains. They are wrapped around joints or limbs multiple times, providing firm but not overly tight compression to avoid restricting circulation. Cotton or linen roller bandages, on the other hand, are used to cover gauze dressings. These come in various widths and are secured with tape, clips, or pins. They can also be used for wound compression when necessary and are typically sterile. The choice between elastic and non-elastic roller bandages depends on the specific wound care or support needs.</a:t>
            </a:r>
            <a:endParaRPr lang="en-US" sz="1900" dirty="0"/>
          </a:p>
        </p:txBody>
      </p:sp>
      <p:sp>
        <p:nvSpPr>
          <p:cNvPr id="4" name="Text 2"/>
          <p:cNvSpPr/>
          <p:nvPr/>
        </p:nvSpPr>
        <p:spPr>
          <a:xfrm>
            <a:off x="864037" y="5372338"/>
            <a:ext cx="3131225" cy="385763"/>
          </a:xfrm>
          <a:prstGeom prst="rect">
            <a:avLst/>
          </a:prstGeom>
          <a:noFill/>
          <a:ln/>
        </p:spPr>
        <p:txBody>
          <a:bodyPr wrap="none" lIns="0" tIns="0" rIns="0" bIns="0" rtlCol="0" anchor="t"/>
          <a:lstStyle/>
          <a:p>
            <a:pPr marL="0" indent="0">
              <a:lnSpc>
                <a:spcPts val="3000"/>
              </a:lnSpc>
              <a:buNone/>
            </a:pPr>
            <a:r>
              <a:rPr lang="en-US" sz="2400" kern="0" spc="-73" dirty="0">
                <a:solidFill>
                  <a:srgbClr val="2C3F42"/>
                </a:solidFill>
                <a:latin typeface="Bitter Medium" pitchFamily="34" charset="0"/>
                <a:ea typeface="Bitter Medium" pitchFamily="34" charset="-122"/>
                <a:cs typeface="Bitter Medium" pitchFamily="34" charset="-120"/>
              </a:rPr>
              <a:t>Elastic Roller Bandages</a:t>
            </a:r>
            <a:endParaRPr lang="en-US" sz="2400" dirty="0"/>
          </a:p>
        </p:txBody>
      </p:sp>
      <p:sp>
        <p:nvSpPr>
          <p:cNvPr id="5" name="Text 3"/>
          <p:cNvSpPr/>
          <p:nvPr/>
        </p:nvSpPr>
        <p:spPr>
          <a:xfrm>
            <a:off x="864037" y="6004917"/>
            <a:ext cx="6150054" cy="1185148"/>
          </a:xfrm>
          <a:prstGeom prst="rect">
            <a:avLst/>
          </a:prstGeom>
          <a:noFill/>
          <a:ln/>
        </p:spPr>
        <p:txBody>
          <a:bodyPr wrap="square" lIns="0" tIns="0" rIns="0" bIns="0" rtlCol="0" anchor="t"/>
          <a:lstStyle/>
          <a:p>
            <a:pPr marL="0" indent="0">
              <a:lnSpc>
                <a:spcPts val="3100"/>
              </a:lnSpc>
              <a:buNone/>
            </a:pPr>
            <a:r>
              <a:rPr lang="en-US" sz="1900" kern="0" spc="-39" dirty="0">
                <a:solidFill>
                  <a:srgbClr val="2B2E3C"/>
                </a:solidFill>
                <a:latin typeface="Open Sans" pitchFamily="34" charset="0"/>
                <a:ea typeface="Open Sans" pitchFamily="34" charset="-122"/>
                <a:cs typeface="Open Sans" pitchFamily="34" charset="-120"/>
              </a:rPr>
              <a:t>- Used for support and compression - Ideal for strains and sprains - Provides flexible, adjustable pressure - Allows some joint movement</a:t>
            </a:r>
            <a:endParaRPr lang="en-US" sz="1900" dirty="0"/>
          </a:p>
        </p:txBody>
      </p:sp>
      <p:sp>
        <p:nvSpPr>
          <p:cNvPr id="6" name="Text 4"/>
          <p:cNvSpPr/>
          <p:nvPr/>
        </p:nvSpPr>
        <p:spPr>
          <a:xfrm>
            <a:off x="7623929" y="5372338"/>
            <a:ext cx="4013240" cy="385763"/>
          </a:xfrm>
          <a:prstGeom prst="rect">
            <a:avLst/>
          </a:prstGeom>
          <a:noFill/>
          <a:ln/>
        </p:spPr>
        <p:txBody>
          <a:bodyPr wrap="none" lIns="0" tIns="0" rIns="0" bIns="0" rtlCol="0" anchor="t"/>
          <a:lstStyle/>
          <a:p>
            <a:pPr marL="0" indent="0">
              <a:lnSpc>
                <a:spcPts val="3000"/>
              </a:lnSpc>
              <a:buNone/>
            </a:pPr>
            <a:r>
              <a:rPr lang="en-US" sz="2400" kern="0" spc="-73" dirty="0">
                <a:solidFill>
                  <a:srgbClr val="2C3F42"/>
                </a:solidFill>
                <a:latin typeface="Bitter Medium" pitchFamily="34" charset="0"/>
                <a:ea typeface="Bitter Medium" pitchFamily="34" charset="-122"/>
                <a:cs typeface="Bitter Medium" pitchFamily="34" charset="-120"/>
              </a:rPr>
              <a:t>Cotton/Linen Roller Bandages</a:t>
            </a:r>
            <a:endParaRPr lang="en-US" sz="2400" dirty="0"/>
          </a:p>
        </p:txBody>
      </p:sp>
      <p:sp>
        <p:nvSpPr>
          <p:cNvPr id="7" name="Text 5"/>
          <p:cNvSpPr/>
          <p:nvPr/>
        </p:nvSpPr>
        <p:spPr>
          <a:xfrm>
            <a:off x="7623929" y="6004917"/>
            <a:ext cx="6150054" cy="1185148"/>
          </a:xfrm>
          <a:prstGeom prst="rect">
            <a:avLst/>
          </a:prstGeom>
          <a:noFill/>
          <a:ln/>
        </p:spPr>
        <p:txBody>
          <a:bodyPr wrap="square" lIns="0" tIns="0" rIns="0" bIns="0" rtlCol="0" anchor="t"/>
          <a:lstStyle/>
          <a:p>
            <a:pPr marL="0" indent="0">
              <a:lnSpc>
                <a:spcPts val="3100"/>
              </a:lnSpc>
              <a:buNone/>
            </a:pPr>
            <a:r>
              <a:rPr lang="en-US" sz="1900" kern="0" spc="-39" dirty="0">
                <a:solidFill>
                  <a:srgbClr val="2B2E3C"/>
                </a:solidFill>
                <a:latin typeface="Open Sans" pitchFamily="34" charset="0"/>
                <a:ea typeface="Open Sans" pitchFamily="34" charset="-122"/>
                <a:cs typeface="Open Sans" pitchFamily="34" charset="-120"/>
              </a:rPr>
              <a:t>- Used to cover wound dressings - Available in various widths - Can be used for wound compression - Typically sterile for medical use</a:t>
            </a:r>
            <a:endParaRPr lang="en-US" sz="1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56273" y="515660"/>
            <a:ext cx="9778960" cy="585907"/>
          </a:xfrm>
          <a:prstGeom prst="rect">
            <a:avLst/>
          </a:prstGeom>
          <a:noFill/>
          <a:ln/>
        </p:spPr>
        <p:txBody>
          <a:bodyPr wrap="none" lIns="0" tIns="0" rIns="0" bIns="0" rtlCol="0" anchor="t"/>
          <a:lstStyle/>
          <a:p>
            <a:pPr marL="0" indent="0">
              <a:lnSpc>
                <a:spcPts val="4600"/>
              </a:lnSpc>
              <a:buNone/>
            </a:pPr>
            <a:r>
              <a:rPr lang="en-US" sz="3650" kern="0" spc="-111" dirty="0">
                <a:solidFill>
                  <a:srgbClr val="2C3F42"/>
                </a:solidFill>
                <a:latin typeface="Bitter Medium" pitchFamily="34" charset="0"/>
                <a:ea typeface="Bitter Medium" pitchFamily="34" charset="-122"/>
                <a:cs typeface="Bitter Medium" pitchFamily="34" charset="-120"/>
              </a:rPr>
              <a:t>Tubular Bandages: Specialized Wound Coverage</a:t>
            </a:r>
            <a:endParaRPr lang="en-US" sz="3650" dirty="0"/>
          </a:p>
        </p:txBody>
      </p:sp>
      <p:sp>
        <p:nvSpPr>
          <p:cNvPr id="3" name="Text 1"/>
          <p:cNvSpPr/>
          <p:nvPr/>
        </p:nvSpPr>
        <p:spPr>
          <a:xfrm>
            <a:off x="656273" y="1476494"/>
            <a:ext cx="13317855" cy="1500188"/>
          </a:xfrm>
          <a:prstGeom prst="rect">
            <a:avLst/>
          </a:prstGeom>
          <a:noFill/>
          <a:ln/>
        </p:spPr>
        <p:txBody>
          <a:bodyPr wrap="square" lIns="0" tIns="0" rIns="0" bIns="0" rtlCol="0" anchor="t"/>
          <a:lstStyle/>
          <a:p>
            <a:pPr marL="0" indent="0">
              <a:lnSpc>
                <a:spcPts val="2350"/>
              </a:lnSpc>
              <a:buNone/>
            </a:pPr>
            <a:r>
              <a:rPr lang="en-US" sz="1450" kern="0" spc="-30" dirty="0">
                <a:solidFill>
                  <a:srgbClr val="2B2E3C"/>
                </a:solidFill>
                <a:latin typeface="Open Sans" pitchFamily="34" charset="0"/>
                <a:ea typeface="Open Sans" pitchFamily="34" charset="-122"/>
                <a:cs typeface="Open Sans" pitchFamily="34" charset="-120"/>
              </a:rPr>
              <a:t>Tubular bandages are designed to address the challenges of dressing wounds on fingers, toes, and areas with significant movement like elbows and knees. These bandages are particularly useful because they can be easily applied to difficult-to-bandage areas without the need for additional securing methods. The elastic nature of tubular bandages allows them to conform to the shape of the body part while providing consistent pressure and support. They are effective in keeping dressings in place on parts of the body that experience frequent movement, ensuring that the wound remains protected and the dressing stays secure throughout the healing process.</a:t>
            </a:r>
            <a:endParaRPr lang="en-US" sz="1450" dirty="0"/>
          </a:p>
        </p:txBody>
      </p:sp>
      <p:pic>
        <p:nvPicPr>
          <p:cNvPr id="4" name="Image 0" descr="preencoded.png"/>
          <p:cNvPicPr>
            <a:picLocks noChangeAspect="1"/>
          </p:cNvPicPr>
          <p:nvPr/>
        </p:nvPicPr>
        <p:blipFill>
          <a:blip r:embed="rId3"/>
          <a:stretch>
            <a:fillRect/>
          </a:stretch>
        </p:blipFill>
        <p:spPr>
          <a:xfrm>
            <a:off x="656273" y="3187541"/>
            <a:ext cx="6518315" cy="4028599"/>
          </a:xfrm>
          <a:prstGeom prst="rect">
            <a:avLst/>
          </a:prstGeom>
        </p:spPr>
      </p:pic>
      <p:sp>
        <p:nvSpPr>
          <p:cNvPr id="5" name="Text 2"/>
          <p:cNvSpPr/>
          <p:nvPr/>
        </p:nvSpPr>
        <p:spPr>
          <a:xfrm>
            <a:off x="656273" y="7450455"/>
            <a:ext cx="2400062" cy="293013"/>
          </a:xfrm>
          <a:prstGeom prst="rect">
            <a:avLst/>
          </a:prstGeom>
          <a:noFill/>
          <a:ln/>
        </p:spPr>
        <p:txBody>
          <a:bodyPr wrap="none" lIns="0" tIns="0" rIns="0" bIns="0" rtlCol="0" anchor="t"/>
          <a:lstStyle/>
          <a:p>
            <a:pPr marL="0" indent="0" algn="l">
              <a:lnSpc>
                <a:spcPts val="2300"/>
              </a:lnSpc>
              <a:buNone/>
            </a:pPr>
            <a:r>
              <a:rPr lang="en-US" sz="1800" kern="0" spc="-55" dirty="0">
                <a:solidFill>
                  <a:srgbClr val="2B2E3C"/>
                </a:solidFill>
                <a:latin typeface="Bitter Medium" pitchFamily="34" charset="0"/>
                <a:ea typeface="Bitter Medium" pitchFamily="34" charset="-122"/>
                <a:cs typeface="Bitter Medium" pitchFamily="34" charset="-120"/>
              </a:rPr>
              <a:t>Tubular Bandage Types</a:t>
            </a:r>
            <a:endParaRPr lang="en-US" sz="1800" dirty="0"/>
          </a:p>
        </p:txBody>
      </p:sp>
      <p:sp>
        <p:nvSpPr>
          <p:cNvPr id="6" name="Text 3"/>
          <p:cNvSpPr/>
          <p:nvPr/>
        </p:nvSpPr>
        <p:spPr>
          <a:xfrm>
            <a:off x="656273" y="7855863"/>
            <a:ext cx="6518315" cy="300038"/>
          </a:xfrm>
          <a:prstGeom prst="rect">
            <a:avLst/>
          </a:prstGeom>
          <a:noFill/>
          <a:ln/>
        </p:spPr>
        <p:txBody>
          <a:bodyPr wrap="none" lIns="0" tIns="0" rIns="0" bIns="0" rtlCol="0" anchor="t"/>
          <a:lstStyle/>
          <a:p>
            <a:pPr marL="0" indent="0" algn="l">
              <a:lnSpc>
                <a:spcPts val="2350"/>
              </a:lnSpc>
              <a:buNone/>
            </a:pPr>
            <a:r>
              <a:rPr lang="en-US" sz="1450" kern="0" spc="-30" dirty="0">
                <a:solidFill>
                  <a:srgbClr val="2B2E3C"/>
                </a:solidFill>
                <a:latin typeface="Open Sans" pitchFamily="34" charset="0"/>
                <a:ea typeface="Open Sans" pitchFamily="34" charset="-122"/>
                <a:cs typeface="Open Sans" pitchFamily="34" charset="-120"/>
              </a:rPr>
              <a:t>Various sizes and types of tubular bandages for different body parts.</a:t>
            </a:r>
            <a:endParaRPr lang="en-US" sz="1450" dirty="0"/>
          </a:p>
        </p:txBody>
      </p:sp>
      <p:pic>
        <p:nvPicPr>
          <p:cNvPr id="7" name="Image 1" descr="preencoded.png"/>
          <p:cNvPicPr>
            <a:picLocks noChangeAspect="1"/>
          </p:cNvPicPr>
          <p:nvPr/>
        </p:nvPicPr>
        <p:blipFill>
          <a:blip r:embed="rId4"/>
          <a:stretch>
            <a:fillRect/>
          </a:stretch>
        </p:blipFill>
        <p:spPr>
          <a:xfrm>
            <a:off x="7455813" y="3187541"/>
            <a:ext cx="6518315" cy="4028599"/>
          </a:xfrm>
          <a:prstGeom prst="rect">
            <a:avLst/>
          </a:prstGeom>
        </p:spPr>
      </p:pic>
      <p:sp>
        <p:nvSpPr>
          <p:cNvPr id="8" name="Text 4"/>
          <p:cNvSpPr/>
          <p:nvPr/>
        </p:nvSpPr>
        <p:spPr>
          <a:xfrm>
            <a:off x="7455813" y="7450455"/>
            <a:ext cx="2343983" cy="293013"/>
          </a:xfrm>
          <a:prstGeom prst="rect">
            <a:avLst/>
          </a:prstGeom>
          <a:noFill/>
          <a:ln/>
        </p:spPr>
        <p:txBody>
          <a:bodyPr wrap="none" lIns="0" tIns="0" rIns="0" bIns="0" rtlCol="0" anchor="t"/>
          <a:lstStyle/>
          <a:p>
            <a:pPr marL="0" indent="0" algn="l">
              <a:lnSpc>
                <a:spcPts val="2300"/>
              </a:lnSpc>
              <a:buNone/>
            </a:pPr>
            <a:r>
              <a:rPr lang="en-US" sz="1800" kern="0" spc="-55" dirty="0">
                <a:solidFill>
                  <a:srgbClr val="2B2E3C"/>
                </a:solidFill>
                <a:latin typeface="Bitter Medium" pitchFamily="34" charset="0"/>
                <a:ea typeface="Bitter Medium" pitchFamily="34" charset="-122"/>
                <a:cs typeface="Bitter Medium" pitchFamily="34" charset="-120"/>
              </a:rPr>
              <a:t>Application Technique</a:t>
            </a:r>
            <a:endParaRPr lang="en-US" sz="1800" dirty="0"/>
          </a:p>
        </p:txBody>
      </p:sp>
      <p:sp>
        <p:nvSpPr>
          <p:cNvPr id="9" name="Text 5"/>
          <p:cNvSpPr/>
          <p:nvPr/>
        </p:nvSpPr>
        <p:spPr>
          <a:xfrm>
            <a:off x="7455813" y="7855863"/>
            <a:ext cx="6518315" cy="300038"/>
          </a:xfrm>
          <a:prstGeom prst="rect">
            <a:avLst/>
          </a:prstGeom>
          <a:noFill/>
          <a:ln/>
        </p:spPr>
        <p:txBody>
          <a:bodyPr wrap="none" lIns="0" tIns="0" rIns="0" bIns="0" rtlCol="0" anchor="t"/>
          <a:lstStyle/>
          <a:p>
            <a:pPr marL="0" indent="0" algn="l">
              <a:lnSpc>
                <a:spcPts val="2350"/>
              </a:lnSpc>
              <a:buNone/>
            </a:pPr>
            <a:r>
              <a:rPr lang="en-US" sz="1450" kern="0" spc="-30" dirty="0">
                <a:solidFill>
                  <a:srgbClr val="2B2E3C"/>
                </a:solidFill>
                <a:latin typeface="Open Sans" pitchFamily="34" charset="0"/>
                <a:ea typeface="Open Sans" pitchFamily="34" charset="-122"/>
                <a:cs typeface="Open Sans" pitchFamily="34" charset="-120"/>
              </a:rPr>
              <a:t>Demonstration of proper tubular bandage application on a finger.</a:t>
            </a:r>
            <a:endParaRPr lang="en-US" sz="14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656273" y="515660"/>
            <a:ext cx="9005054" cy="585907"/>
          </a:xfrm>
          <a:prstGeom prst="rect">
            <a:avLst/>
          </a:prstGeom>
          <a:noFill/>
          <a:ln/>
        </p:spPr>
        <p:txBody>
          <a:bodyPr wrap="none" lIns="0" tIns="0" rIns="0" bIns="0" rtlCol="0" anchor="t"/>
          <a:lstStyle/>
          <a:p>
            <a:pPr marL="0" indent="0">
              <a:lnSpc>
                <a:spcPts val="4600"/>
              </a:lnSpc>
              <a:buNone/>
            </a:pPr>
            <a:r>
              <a:rPr lang="en-US" sz="3650" kern="0" spc="-111" dirty="0">
                <a:solidFill>
                  <a:srgbClr val="2C3F42"/>
                </a:solidFill>
                <a:latin typeface="Bitter Medium" pitchFamily="34" charset="0"/>
                <a:ea typeface="Bitter Medium" pitchFamily="34" charset="-122"/>
                <a:cs typeface="Bitter Medium" pitchFamily="34" charset="-120"/>
              </a:rPr>
              <a:t>Triangular Bandages: Versatile First Aid Tool</a:t>
            </a:r>
            <a:endParaRPr lang="en-US" sz="3650" dirty="0"/>
          </a:p>
        </p:txBody>
      </p:sp>
      <p:sp>
        <p:nvSpPr>
          <p:cNvPr id="3" name="Text 1"/>
          <p:cNvSpPr/>
          <p:nvPr/>
        </p:nvSpPr>
        <p:spPr>
          <a:xfrm>
            <a:off x="656273" y="1476494"/>
            <a:ext cx="13317855" cy="1200150"/>
          </a:xfrm>
          <a:prstGeom prst="rect">
            <a:avLst/>
          </a:prstGeom>
          <a:noFill/>
          <a:ln/>
        </p:spPr>
        <p:txBody>
          <a:bodyPr wrap="square" lIns="0" tIns="0" rIns="0" bIns="0" rtlCol="0" anchor="t"/>
          <a:lstStyle/>
          <a:p>
            <a:pPr marL="0" indent="0">
              <a:lnSpc>
                <a:spcPts val="2350"/>
              </a:lnSpc>
              <a:buNone/>
            </a:pPr>
            <a:r>
              <a:rPr lang="en-US" sz="1450" kern="0" spc="-30" dirty="0">
                <a:solidFill>
                  <a:srgbClr val="2B2E3C"/>
                </a:solidFill>
                <a:latin typeface="Open Sans" pitchFamily="34" charset="0"/>
                <a:ea typeface="Open Sans" pitchFamily="34" charset="-122"/>
                <a:cs typeface="Open Sans" pitchFamily="34" charset="-120"/>
              </a:rPr>
              <a:t>Triangular bandages, made of cotton or disposable paper, are highly versatile tools in first aid and wound care. Their primary uses include creating slings to support, elevate, or immobilize upper limbs, which is particularly useful for broken bones, strains, or post-operative care. When folded narrowly, triangular bandages can serve as cold compresses to reduce swelling. They are also effective in applying pressure to wounds to control bleeding. The flexibility of triangular bandages makes them an essential component of first aid kits, allowing for quick and adaptable responses to various injury scenarios.</a:t>
            </a:r>
            <a:endParaRPr lang="en-US" sz="1450" dirty="0"/>
          </a:p>
        </p:txBody>
      </p:sp>
      <p:pic>
        <p:nvPicPr>
          <p:cNvPr id="4" name="Image 0" descr="preencoded.png"/>
          <p:cNvPicPr>
            <a:picLocks noChangeAspect="1"/>
          </p:cNvPicPr>
          <p:nvPr/>
        </p:nvPicPr>
        <p:blipFill>
          <a:blip r:embed="rId3"/>
          <a:stretch>
            <a:fillRect/>
          </a:stretch>
        </p:blipFill>
        <p:spPr>
          <a:xfrm>
            <a:off x="656273" y="2887504"/>
            <a:ext cx="6518315" cy="4028599"/>
          </a:xfrm>
          <a:prstGeom prst="rect">
            <a:avLst/>
          </a:prstGeom>
        </p:spPr>
      </p:pic>
      <p:sp>
        <p:nvSpPr>
          <p:cNvPr id="5" name="Text 2"/>
          <p:cNvSpPr/>
          <p:nvPr/>
        </p:nvSpPr>
        <p:spPr>
          <a:xfrm>
            <a:off x="656273" y="7150418"/>
            <a:ext cx="3063002" cy="293013"/>
          </a:xfrm>
          <a:prstGeom prst="rect">
            <a:avLst/>
          </a:prstGeom>
          <a:noFill/>
          <a:ln/>
        </p:spPr>
        <p:txBody>
          <a:bodyPr wrap="none" lIns="0" tIns="0" rIns="0" bIns="0" rtlCol="0" anchor="t"/>
          <a:lstStyle/>
          <a:p>
            <a:pPr marL="0" indent="0" algn="l">
              <a:lnSpc>
                <a:spcPts val="2300"/>
              </a:lnSpc>
              <a:buNone/>
            </a:pPr>
            <a:r>
              <a:rPr lang="en-US" sz="1800" kern="0" spc="-55" dirty="0">
                <a:solidFill>
                  <a:srgbClr val="2B2E3C"/>
                </a:solidFill>
                <a:latin typeface="Bitter Medium" pitchFamily="34" charset="0"/>
                <a:ea typeface="Bitter Medium" pitchFamily="34" charset="-122"/>
                <a:cs typeface="Bitter Medium" pitchFamily="34" charset="-120"/>
              </a:rPr>
              <a:t>Triangular Bandage Structure</a:t>
            </a:r>
            <a:endParaRPr lang="en-US" sz="1800" dirty="0"/>
          </a:p>
        </p:txBody>
      </p:sp>
      <p:sp>
        <p:nvSpPr>
          <p:cNvPr id="6" name="Text 3"/>
          <p:cNvSpPr/>
          <p:nvPr/>
        </p:nvSpPr>
        <p:spPr>
          <a:xfrm>
            <a:off x="656273" y="7555825"/>
            <a:ext cx="6518315" cy="300038"/>
          </a:xfrm>
          <a:prstGeom prst="rect">
            <a:avLst/>
          </a:prstGeom>
          <a:noFill/>
          <a:ln/>
        </p:spPr>
        <p:txBody>
          <a:bodyPr wrap="none" lIns="0" tIns="0" rIns="0" bIns="0" rtlCol="0" anchor="t"/>
          <a:lstStyle/>
          <a:p>
            <a:pPr marL="0" indent="0" algn="l">
              <a:lnSpc>
                <a:spcPts val="2350"/>
              </a:lnSpc>
              <a:buNone/>
            </a:pPr>
            <a:r>
              <a:rPr lang="en-US" sz="1450" kern="0" spc="-30" dirty="0">
                <a:solidFill>
                  <a:srgbClr val="2B2E3C"/>
                </a:solidFill>
                <a:latin typeface="Open Sans" pitchFamily="34" charset="0"/>
                <a:ea typeface="Open Sans" pitchFamily="34" charset="-122"/>
                <a:cs typeface="Open Sans" pitchFamily="34" charset="-120"/>
              </a:rPr>
              <a:t>The basic shape and form of a triangular bandage.</a:t>
            </a:r>
            <a:endParaRPr lang="en-US" sz="1450" dirty="0"/>
          </a:p>
        </p:txBody>
      </p:sp>
      <p:pic>
        <p:nvPicPr>
          <p:cNvPr id="7" name="Image 1" descr="preencoded.png"/>
          <p:cNvPicPr>
            <a:picLocks noChangeAspect="1"/>
          </p:cNvPicPr>
          <p:nvPr/>
        </p:nvPicPr>
        <p:blipFill>
          <a:blip r:embed="rId4"/>
          <a:stretch>
            <a:fillRect/>
          </a:stretch>
        </p:blipFill>
        <p:spPr>
          <a:xfrm>
            <a:off x="7455813" y="2887504"/>
            <a:ext cx="6518315" cy="4028599"/>
          </a:xfrm>
          <a:prstGeom prst="rect">
            <a:avLst/>
          </a:prstGeom>
        </p:spPr>
      </p:pic>
      <p:sp>
        <p:nvSpPr>
          <p:cNvPr id="8" name="Text 4"/>
          <p:cNvSpPr/>
          <p:nvPr/>
        </p:nvSpPr>
        <p:spPr>
          <a:xfrm>
            <a:off x="7455813" y="7150418"/>
            <a:ext cx="2343983" cy="293013"/>
          </a:xfrm>
          <a:prstGeom prst="rect">
            <a:avLst/>
          </a:prstGeom>
          <a:noFill/>
          <a:ln/>
        </p:spPr>
        <p:txBody>
          <a:bodyPr wrap="none" lIns="0" tIns="0" rIns="0" bIns="0" rtlCol="0" anchor="t"/>
          <a:lstStyle/>
          <a:p>
            <a:pPr marL="0" indent="0" algn="l">
              <a:lnSpc>
                <a:spcPts val="2300"/>
              </a:lnSpc>
              <a:buNone/>
            </a:pPr>
            <a:r>
              <a:rPr lang="en-US" sz="1800" kern="0" spc="-55" dirty="0">
                <a:solidFill>
                  <a:srgbClr val="2B2E3C"/>
                </a:solidFill>
                <a:latin typeface="Bitter Medium" pitchFamily="34" charset="0"/>
                <a:ea typeface="Bitter Medium" pitchFamily="34" charset="-122"/>
                <a:cs typeface="Bitter Medium" pitchFamily="34" charset="-120"/>
              </a:rPr>
              <a:t>Arm Sling Application</a:t>
            </a:r>
            <a:endParaRPr lang="en-US" sz="1800" dirty="0"/>
          </a:p>
        </p:txBody>
      </p:sp>
      <p:sp>
        <p:nvSpPr>
          <p:cNvPr id="9" name="Text 5"/>
          <p:cNvSpPr/>
          <p:nvPr/>
        </p:nvSpPr>
        <p:spPr>
          <a:xfrm>
            <a:off x="7455813" y="7555825"/>
            <a:ext cx="6518315" cy="300038"/>
          </a:xfrm>
          <a:prstGeom prst="rect">
            <a:avLst/>
          </a:prstGeom>
          <a:noFill/>
          <a:ln/>
        </p:spPr>
        <p:txBody>
          <a:bodyPr wrap="none" lIns="0" tIns="0" rIns="0" bIns="0" rtlCol="0" anchor="t"/>
          <a:lstStyle/>
          <a:p>
            <a:pPr marL="0" indent="0" algn="l">
              <a:lnSpc>
                <a:spcPts val="2350"/>
              </a:lnSpc>
              <a:buNone/>
            </a:pPr>
            <a:r>
              <a:rPr lang="en-US" sz="1450" kern="0" spc="-30" dirty="0">
                <a:solidFill>
                  <a:srgbClr val="2B2E3C"/>
                </a:solidFill>
                <a:latin typeface="Open Sans" pitchFamily="34" charset="0"/>
                <a:ea typeface="Open Sans" pitchFamily="34" charset="-122"/>
                <a:cs typeface="Open Sans" pitchFamily="34" charset="-120"/>
              </a:rPr>
              <a:t>Demonstration of using a triangular bandage as an arm sling.</a:t>
            </a:r>
            <a:endParaRPr lang="en-US" sz="14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767239" y="846296"/>
            <a:ext cx="11595973" cy="685205"/>
          </a:xfrm>
          <a:prstGeom prst="rect">
            <a:avLst/>
          </a:prstGeom>
          <a:noFill/>
          <a:ln/>
        </p:spPr>
        <p:txBody>
          <a:bodyPr wrap="none" lIns="0" tIns="0" rIns="0" bIns="0" rtlCol="0" anchor="t"/>
          <a:lstStyle/>
          <a:p>
            <a:pPr marL="0" indent="0">
              <a:lnSpc>
                <a:spcPts val="5350"/>
              </a:lnSpc>
              <a:buNone/>
            </a:pPr>
            <a:r>
              <a:rPr lang="en-US" sz="4300" kern="0" spc="-129" dirty="0">
                <a:solidFill>
                  <a:srgbClr val="2C3F42"/>
                </a:solidFill>
                <a:latin typeface="Bitter Medium" pitchFamily="34" charset="0"/>
                <a:ea typeface="Bitter Medium" pitchFamily="34" charset="-122"/>
                <a:cs typeface="Bitter Medium" pitchFamily="34" charset="-120"/>
              </a:rPr>
              <a:t>Gypsum Bandages: Immobilization for Fractures</a:t>
            </a:r>
            <a:endParaRPr lang="en-US" sz="4300" dirty="0"/>
          </a:p>
        </p:txBody>
      </p:sp>
      <p:sp>
        <p:nvSpPr>
          <p:cNvPr id="3" name="Text 1"/>
          <p:cNvSpPr/>
          <p:nvPr/>
        </p:nvSpPr>
        <p:spPr>
          <a:xfrm>
            <a:off x="767239" y="1969889"/>
            <a:ext cx="13095923" cy="2103834"/>
          </a:xfrm>
          <a:prstGeom prst="rect">
            <a:avLst/>
          </a:prstGeom>
          <a:noFill/>
          <a:ln/>
        </p:spPr>
        <p:txBody>
          <a:bodyPr wrap="square" lIns="0" tIns="0" rIns="0" bIns="0" rtlCol="0" anchor="t"/>
          <a:lstStyle/>
          <a:p>
            <a:pPr marL="0" indent="0">
              <a:lnSpc>
                <a:spcPts val="2750"/>
              </a:lnSpc>
              <a:buNone/>
            </a:pPr>
            <a:r>
              <a:rPr lang="en-US" sz="1700" kern="0" spc="-35" dirty="0">
                <a:solidFill>
                  <a:srgbClr val="2B2E3C"/>
                </a:solidFill>
                <a:latin typeface="Open Sans" pitchFamily="34" charset="0"/>
                <a:ea typeface="Open Sans" pitchFamily="34" charset="-122"/>
                <a:cs typeface="Open Sans" pitchFamily="34" charset="-120"/>
              </a:rPr>
              <a:t>Gypsum bandages, also known as plaster casts, are specialized dressings used in traumatology and orthopedics for immobilizing bone fractures and joints. Made from calcium sulfate hemihydrate and high-quality cotton, these bandages form a strong, rigid cast when moistened and applied to the affected area. Gypsum bandages have been widely used since the 1970s and are effective in supporting the healing process of broken bones by keeping the fractured parts immobile. They are typically worn for 6 to 8 weeks, though the duration may vary depending on the severity and location of the fracture. Gypsum bandages can be used to immobilize almost any part of the body, making them a versatile tool in orthopedic care.</a:t>
            </a:r>
            <a:endParaRPr lang="en-US" sz="1700" dirty="0"/>
          </a:p>
        </p:txBody>
      </p:sp>
      <p:sp>
        <p:nvSpPr>
          <p:cNvPr id="4" name="Shape 2"/>
          <p:cNvSpPr/>
          <p:nvPr/>
        </p:nvSpPr>
        <p:spPr>
          <a:xfrm>
            <a:off x="767239" y="4566880"/>
            <a:ext cx="493276" cy="493276"/>
          </a:xfrm>
          <a:prstGeom prst="roundRect">
            <a:avLst>
              <a:gd name="adj" fmla="val 18668"/>
            </a:avLst>
          </a:prstGeom>
          <a:solidFill>
            <a:srgbClr val="FCE2CF"/>
          </a:solidFill>
          <a:ln w="7620">
            <a:solidFill>
              <a:srgbClr val="E2C8B5"/>
            </a:solidFill>
            <a:prstDash val="solid"/>
          </a:ln>
        </p:spPr>
      </p:sp>
      <p:sp>
        <p:nvSpPr>
          <p:cNvPr id="5" name="Text 3"/>
          <p:cNvSpPr/>
          <p:nvPr/>
        </p:nvSpPr>
        <p:spPr>
          <a:xfrm>
            <a:off x="950595" y="4649033"/>
            <a:ext cx="126563" cy="328851"/>
          </a:xfrm>
          <a:prstGeom prst="rect">
            <a:avLst/>
          </a:prstGeom>
          <a:noFill/>
          <a:ln/>
        </p:spPr>
        <p:txBody>
          <a:bodyPr wrap="none" lIns="0" tIns="0" rIns="0" bIns="0" rtlCol="0" anchor="t"/>
          <a:lstStyle/>
          <a:p>
            <a:pPr marL="0" indent="0" algn="ctr">
              <a:lnSpc>
                <a:spcPts val="2550"/>
              </a:lnSpc>
              <a:buNone/>
            </a:pPr>
            <a:r>
              <a:rPr lang="en-US" sz="2550" kern="0" spc="-78" dirty="0">
                <a:solidFill>
                  <a:srgbClr val="2B2E3C"/>
                </a:solidFill>
                <a:latin typeface="Bitter Medium" pitchFamily="34" charset="0"/>
                <a:ea typeface="Bitter Medium" pitchFamily="34" charset="-122"/>
                <a:cs typeface="Bitter Medium" pitchFamily="34" charset="-120"/>
              </a:rPr>
              <a:t>1</a:t>
            </a:r>
            <a:endParaRPr lang="en-US" sz="2550" dirty="0"/>
          </a:p>
        </p:txBody>
      </p:sp>
      <p:sp>
        <p:nvSpPr>
          <p:cNvPr id="6" name="Text 4"/>
          <p:cNvSpPr/>
          <p:nvPr/>
        </p:nvSpPr>
        <p:spPr>
          <a:xfrm>
            <a:off x="1479709" y="4566880"/>
            <a:ext cx="2740462" cy="342543"/>
          </a:xfrm>
          <a:prstGeom prst="rect">
            <a:avLst/>
          </a:prstGeom>
          <a:noFill/>
          <a:ln/>
        </p:spPr>
        <p:txBody>
          <a:bodyPr wrap="none" lIns="0" tIns="0" rIns="0" bIns="0" rtlCol="0" anchor="t"/>
          <a:lstStyle/>
          <a:p>
            <a:pPr marL="0" indent="0">
              <a:lnSpc>
                <a:spcPts val="2650"/>
              </a:lnSpc>
              <a:buNone/>
            </a:pPr>
            <a:r>
              <a:rPr lang="en-US" sz="2150" kern="0" spc="-65" dirty="0">
                <a:solidFill>
                  <a:srgbClr val="2B2E3C"/>
                </a:solidFill>
                <a:latin typeface="Bitter Medium" pitchFamily="34" charset="0"/>
                <a:ea typeface="Bitter Medium" pitchFamily="34" charset="-122"/>
                <a:cs typeface="Bitter Medium" pitchFamily="34" charset="-120"/>
              </a:rPr>
              <a:t>Composition</a:t>
            </a:r>
            <a:endParaRPr lang="en-US" sz="2150" dirty="0"/>
          </a:p>
        </p:txBody>
      </p:sp>
      <p:sp>
        <p:nvSpPr>
          <p:cNvPr id="7" name="Text 5"/>
          <p:cNvSpPr/>
          <p:nvPr/>
        </p:nvSpPr>
        <p:spPr>
          <a:xfrm>
            <a:off x="1479709" y="5040868"/>
            <a:ext cx="5725954" cy="701278"/>
          </a:xfrm>
          <a:prstGeom prst="rect">
            <a:avLst/>
          </a:prstGeom>
          <a:noFill/>
          <a:ln/>
        </p:spPr>
        <p:txBody>
          <a:bodyPr wrap="square" lIns="0" tIns="0" rIns="0" bIns="0" rtlCol="0" anchor="t"/>
          <a:lstStyle/>
          <a:p>
            <a:pPr marL="0" indent="0">
              <a:lnSpc>
                <a:spcPts val="2750"/>
              </a:lnSpc>
              <a:buNone/>
            </a:pPr>
            <a:r>
              <a:rPr lang="en-US" sz="1700" kern="0" spc="-35" dirty="0">
                <a:solidFill>
                  <a:srgbClr val="2B2E3C"/>
                </a:solidFill>
                <a:latin typeface="Open Sans" pitchFamily="34" charset="0"/>
                <a:ea typeface="Open Sans" pitchFamily="34" charset="-122"/>
                <a:cs typeface="Open Sans" pitchFamily="34" charset="-120"/>
              </a:rPr>
              <a:t>Made from calcium sulfate hemihydrate and high-quality cotton</a:t>
            </a:r>
            <a:endParaRPr lang="en-US" sz="1700" dirty="0"/>
          </a:p>
        </p:txBody>
      </p:sp>
      <p:sp>
        <p:nvSpPr>
          <p:cNvPr id="8" name="Shape 6"/>
          <p:cNvSpPr/>
          <p:nvPr/>
        </p:nvSpPr>
        <p:spPr>
          <a:xfrm>
            <a:off x="7424857" y="4566880"/>
            <a:ext cx="493276" cy="493276"/>
          </a:xfrm>
          <a:prstGeom prst="roundRect">
            <a:avLst>
              <a:gd name="adj" fmla="val 18668"/>
            </a:avLst>
          </a:prstGeom>
          <a:solidFill>
            <a:srgbClr val="FCE2CF"/>
          </a:solidFill>
          <a:ln w="7620">
            <a:solidFill>
              <a:srgbClr val="E2C8B5"/>
            </a:solidFill>
            <a:prstDash val="solid"/>
          </a:ln>
        </p:spPr>
      </p:sp>
      <p:sp>
        <p:nvSpPr>
          <p:cNvPr id="9" name="Text 7"/>
          <p:cNvSpPr/>
          <p:nvPr/>
        </p:nvSpPr>
        <p:spPr>
          <a:xfrm>
            <a:off x="7585948" y="4649033"/>
            <a:ext cx="170974" cy="328851"/>
          </a:xfrm>
          <a:prstGeom prst="rect">
            <a:avLst/>
          </a:prstGeom>
          <a:noFill/>
          <a:ln/>
        </p:spPr>
        <p:txBody>
          <a:bodyPr wrap="none" lIns="0" tIns="0" rIns="0" bIns="0" rtlCol="0" anchor="t"/>
          <a:lstStyle/>
          <a:p>
            <a:pPr marL="0" indent="0" algn="ctr">
              <a:lnSpc>
                <a:spcPts val="2550"/>
              </a:lnSpc>
              <a:buNone/>
            </a:pPr>
            <a:r>
              <a:rPr lang="en-US" sz="2550" kern="0" spc="-78" dirty="0">
                <a:solidFill>
                  <a:srgbClr val="2B2E3C"/>
                </a:solidFill>
                <a:latin typeface="Bitter Medium" pitchFamily="34" charset="0"/>
                <a:ea typeface="Bitter Medium" pitchFamily="34" charset="-122"/>
                <a:cs typeface="Bitter Medium" pitchFamily="34" charset="-120"/>
              </a:rPr>
              <a:t>2</a:t>
            </a:r>
            <a:endParaRPr lang="en-US" sz="2550" dirty="0"/>
          </a:p>
        </p:txBody>
      </p:sp>
      <p:sp>
        <p:nvSpPr>
          <p:cNvPr id="10" name="Text 8"/>
          <p:cNvSpPr/>
          <p:nvPr/>
        </p:nvSpPr>
        <p:spPr>
          <a:xfrm>
            <a:off x="8137327" y="4566880"/>
            <a:ext cx="2740462" cy="342543"/>
          </a:xfrm>
          <a:prstGeom prst="rect">
            <a:avLst/>
          </a:prstGeom>
          <a:noFill/>
          <a:ln/>
        </p:spPr>
        <p:txBody>
          <a:bodyPr wrap="none" lIns="0" tIns="0" rIns="0" bIns="0" rtlCol="0" anchor="t"/>
          <a:lstStyle/>
          <a:p>
            <a:pPr marL="0" indent="0">
              <a:lnSpc>
                <a:spcPts val="2650"/>
              </a:lnSpc>
              <a:buNone/>
            </a:pPr>
            <a:r>
              <a:rPr lang="en-US" sz="2150" kern="0" spc="-65" dirty="0">
                <a:solidFill>
                  <a:srgbClr val="2B2E3C"/>
                </a:solidFill>
                <a:latin typeface="Bitter Medium" pitchFamily="34" charset="0"/>
                <a:ea typeface="Bitter Medium" pitchFamily="34" charset="-122"/>
                <a:cs typeface="Bitter Medium" pitchFamily="34" charset="-120"/>
              </a:rPr>
              <a:t>Application</a:t>
            </a:r>
            <a:endParaRPr lang="en-US" sz="2150" dirty="0"/>
          </a:p>
        </p:txBody>
      </p:sp>
      <p:sp>
        <p:nvSpPr>
          <p:cNvPr id="11" name="Text 9"/>
          <p:cNvSpPr/>
          <p:nvPr/>
        </p:nvSpPr>
        <p:spPr>
          <a:xfrm>
            <a:off x="8137327" y="5040868"/>
            <a:ext cx="5725954" cy="350639"/>
          </a:xfrm>
          <a:prstGeom prst="rect">
            <a:avLst/>
          </a:prstGeom>
          <a:noFill/>
          <a:ln/>
        </p:spPr>
        <p:txBody>
          <a:bodyPr wrap="none" lIns="0" tIns="0" rIns="0" bIns="0" rtlCol="0" anchor="t"/>
          <a:lstStyle/>
          <a:p>
            <a:pPr marL="0" indent="0">
              <a:lnSpc>
                <a:spcPts val="2750"/>
              </a:lnSpc>
              <a:buNone/>
            </a:pPr>
            <a:r>
              <a:rPr lang="en-US" sz="1700" kern="0" spc="-35" dirty="0">
                <a:solidFill>
                  <a:srgbClr val="2B2E3C"/>
                </a:solidFill>
                <a:latin typeface="Open Sans" pitchFamily="34" charset="0"/>
                <a:ea typeface="Open Sans" pitchFamily="34" charset="-122"/>
                <a:cs typeface="Open Sans" pitchFamily="34" charset="-120"/>
              </a:rPr>
              <a:t>Moistened and molded around the fractured limb or joint</a:t>
            </a:r>
            <a:endParaRPr lang="en-US" sz="1700" dirty="0"/>
          </a:p>
        </p:txBody>
      </p:sp>
      <p:sp>
        <p:nvSpPr>
          <p:cNvPr id="12" name="Shape 10"/>
          <p:cNvSpPr/>
          <p:nvPr/>
        </p:nvSpPr>
        <p:spPr>
          <a:xfrm>
            <a:off x="767239" y="6207919"/>
            <a:ext cx="493276" cy="493276"/>
          </a:xfrm>
          <a:prstGeom prst="roundRect">
            <a:avLst>
              <a:gd name="adj" fmla="val 18668"/>
            </a:avLst>
          </a:prstGeom>
          <a:solidFill>
            <a:srgbClr val="FCE2CF"/>
          </a:solidFill>
          <a:ln w="7620">
            <a:solidFill>
              <a:srgbClr val="E2C8B5"/>
            </a:solidFill>
            <a:prstDash val="solid"/>
          </a:ln>
        </p:spPr>
      </p:sp>
      <p:sp>
        <p:nvSpPr>
          <p:cNvPr id="13" name="Text 11"/>
          <p:cNvSpPr/>
          <p:nvPr/>
        </p:nvSpPr>
        <p:spPr>
          <a:xfrm>
            <a:off x="924758" y="6290072"/>
            <a:ext cx="178237" cy="328851"/>
          </a:xfrm>
          <a:prstGeom prst="rect">
            <a:avLst/>
          </a:prstGeom>
          <a:noFill/>
          <a:ln/>
        </p:spPr>
        <p:txBody>
          <a:bodyPr wrap="none" lIns="0" tIns="0" rIns="0" bIns="0" rtlCol="0" anchor="t"/>
          <a:lstStyle/>
          <a:p>
            <a:pPr marL="0" indent="0" algn="ctr">
              <a:lnSpc>
                <a:spcPts val="2550"/>
              </a:lnSpc>
              <a:buNone/>
            </a:pPr>
            <a:r>
              <a:rPr lang="en-US" sz="2550" kern="0" spc="-78" dirty="0">
                <a:solidFill>
                  <a:srgbClr val="2B2E3C"/>
                </a:solidFill>
                <a:latin typeface="Bitter Medium" pitchFamily="34" charset="0"/>
                <a:ea typeface="Bitter Medium" pitchFamily="34" charset="-122"/>
                <a:cs typeface="Bitter Medium" pitchFamily="34" charset="-120"/>
              </a:rPr>
              <a:t>3</a:t>
            </a:r>
            <a:endParaRPr lang="en-US" sz="2550" dirty="0"/>
          </a:p>
        </p:txBody>
      </p:sp>
      <p:sp>
        <p:nvSpPr>
          <p:cNvPr id="14" name="Text 12"/>
          <p:cNvSpPr/>
          <p:nvPr/>
        </p:nvSpPr>
        <p:spPr>
          <a:xfrm>
            <a:off x="1479709" y="6207919"/>
            <a:ext cx="2740462" cy="342543"/>
          </a:xfrm>
          <a:prstGeom prst="rect">
            <a:avLst/>
          </a:prstGeom>
          <a:noFill/>
          <a:ln/>
        </p:spPr>
        <p:txBody>
          <a:bodyPr wrap="none" lIns="0" tIns="0" rIns="0" bIns="0" rtlCol="0" anchor="t"/>
          <a:lstStyle/>
          <a:p>
            <a:pPr marL="0" indent="0">
              <a:lnSpc>
                <a:spcPts val="2650"/>
              </a:lnSpc>
              <a:buNone/>
            </a:pPr>
            <a:r>
              <a:rPr lang="en-US" sz="2150" kern="0" spc="-65" dirty="0">
                <a:solidFill>
                  <a:srgbClr val="2B2E3C"/>
                </a:solidFill>
                <a:latin typeface="Bitter Medium" pitchFamily="34" charset="0"/>
                <a:ea typeface="Bitter Medium" pitchFamily="34" charset="-122"/>
                <a:cs typeface="Bitter Medium" pitchFamily="34" charset="-120"/>
              </a:rPr>
              <a:t>Duration</a:t>
            </a:r>
            <a:endParaRPr lang="en-US" sz="2150" dirty="0"/>
          </a:p>
        </p:txBody>
      </p:sp>
      <p:sp>
        <p:nvSpPr>
          <p:cNvPr id="15" name="Text 13"/>
          <p:cNvSpPr/>
          <p:nvPr/>
        </p:nvSpPr>
        <p:spPr>
          <a:xfrm>
            <a:off x="1479709" y="6681907"/>
            <a:ext cx="5725954" cy="701278"/>
          </a:xfrm>
          <a:prstGeom prst="rect">
            <a:avLst/>
          </a:prstGeom>
          <a:noFill/>
          <a:ln/>
        </p:spPr>
        <p:txBody>
          <a:bodyPr wrap="square" lIns="0" tIns="0" rIns="0" bIns="0" rtlCol="0" anchor="t"/>
          <a:lstStyle/>
          <a:p>
            <a:pPr marL="0" indent="0">
              <a:lnSpc>
                <a:spcPts val="2750"/>
              </a:lnSpc>
              <a:buNone/>
            </a:pPr>
            <a:r>
              <a:rPr lang="en-US" sz="1700" kern="0" spc="-35" dirty="0">
                <a:solidFill>
                  <a:srgbClr val="2B2E3C"/>
                </a:solidFill>
                <a:latin typeface="Open Sans" pitchFamily="34" charset="0"/>
                <a:ea typeface="Open Sans" pitchFamily="34" charset="-122"/>
                <a:cs typeface="Open Sans" pitchFamily="34" charset="-120"/>
              </a:rPr>
              <a:t>Typically worn for 6-8 weeks, depending on fracture severity</a:t>
            </a:r>
            <a:endParaRPr lang="en-US" sz="1700" dirty="0"/>
          </a:p>
        </p:txBody>
      </p:sp>
      <p:sp>
        <p:nvSpPr>
          <p:cNvPr id="16" name="Shape 14"/>
          <p:cNvSpPr/>
          <p:nvPr/>
        </p:nvSpPr>
        <p:spPr>
          <a:xfrm>
            <a:off x="7424857" y="6207919"/>
            <a:ext cx="493276" cy="493276"/>
          </a:xfrm>
          <a:prstGeom prst="roundRect">
            <a:avLst>
              <a:gd name="adj" fmla="val 18668"/>
            </a:avLst>
          </a:prstGeom>
          <a:solidFill>
            <a:srgbClr val="FCE2CF"/>
          </a:solidFill>
          <a:ln w="7620">
            <a:solidFill>
              <a:srgbClr val="E2C8B5"/>
            </a:solidFill>
            <a:prstDash val="solid"/>
          </a:ln>
        </p:spPr>
      </p:sp>
      <p:sp>
        <p:nvSpPr>
          <p:cNvPr id="17" name="Text 15"/>
          <p:cNvSpPr/>
          <p:nvPr/>
        </p:nvSpPr>
        <p:spPr>
          <a:xfrm>
            <a:off x="7579043" y="6290072"/>
            <a:ext cx="184785" cy="328851"/>
          </a:xfrm>
          <a:prstGeom prst="rect">
            <a:avLst/>
          </a:prstGeom>
          <a:noFill/>
          <a:ln/>
        </p:spPr>
        <p:txBody>
          <a:bodyPr wrap="none" lIns="0" tIns="0" rIns="0" bIns="0" rtlCol="0" anchor="t"/>
          <a:lstStyle/>
          <a:p>
            <a:pPr marL="0" indent="0" algn="ctr">
              <a:lnSpc>
                <a:spcPts val="2550"/>
              </a:lnSpc>
              <a:buNone/>
            </a:pPr>
            <a:r>
              <a:rPr lang="en-US" sz="2550" kern="0" spc="-78" dirty="0">
                <a:solidFill>
                  <a:srgbClr val="2B2E3C"/>
                </a:solidFill>
                <a:latin typeface="Bitter Medium" pitchFamily="34" charset="0"/>
                <a:ea typeface="Bitter Medium" pitchFamily="34" charset="-122"/>
                <a:cs typeface="Bitter Medium" pitchFamily="34" charset="-120"/>
              </a:rPr>
              <a:t>4</a:t>
            </a:r>
            <a:endParaRPr lang="en-US" sz="2550" dirty="0"/>
          </a:p>
        </p:txBody>
      </p:sp>
      <p:sp>
        <p:nvSpPr>
          <p:cNvPr id="18" name="Text 16"/>
          <p:cNvSpPr/>
          <p:nvPr/>
        </p:nvSpPr>
        <p:spPr>
          <a:xfrm>
            <a:off x="8137327" y="6207919"/>
            <a:ext cx="2740462" cy="342543"/>
          </a:xfrm>
          <a:prstGeom prst="rect">
            <a:avLst/>
          </a:prstGeom>
          <a:noFill/>
          <a:ln/>
        </p:spPr>
        <p:txBody>
          <a:bodyPr wrap="none" lIns="0" tIns="0" rIns="0" bIns="0" rtlCol="0" anchor="t"/>
          <a:lstStyle/>
          <a:p>
            <a:pPr marL="0" indent="0">
              <a:lnSpc>
                <a:spcPts val="2650"/>
              </a:lnSpc>
              <a:buNone/>
            </a:pPr>
            <a:r>
              <a:rPr lang="en-US" sz="2150" kern="0" spc="-65" dirty="0">
                <a:solidFill>
                  <a:srgbClr val="2B2E3C"/>
                </a:solidFill>
                <a:latin typeface="Bitter Medium" pitchFamily="34" charset="0"/>
                <a:ea typeface="Bitter Medium" pitchFamily="34" charset="-122"/>
                <a:cs typeface="Bitter Medium" pitchFamily="34" charset="-120"/>
              </a:rPr>
              <a:t>Versatility</a:t>
            </a:r>
            <a:endParaRPr lang="en-US" sz="2150" dirty="0"/>
          </a:p>
        </p:txBody>
      </p:sp>
      <p:sp>
        <p:nvSpPr>
          <p:cNvPr id="19" name="Text 17"/>
          <p:cNvSpPr/>
          <p:nvPr/>
        </p:nvSpPr>
        <p:spPr>
          <a:xfrm>
            <a:off x="8137327" y="6681907"/>
            <a:ext cx="5725954" cy="350639"/>
          </a:xfrm>
          <a:prstGeom prst="rect">
            <a:avLst/>
          </a:prstGeom>
          <a:noFill/>
          <a:ln/>
        </p:spPr>
        <p:txBody>
          <a:bodyPr wrap="none" lIns="0" tIns="0" rIns="0" bIns="0" rtlCol="0" anchor="t"/>
          <a:lstStyle/>
          <a:p>
            <a:pPr marL="0" indent="0">
              <a:lnSpc>
                <a:spcPts val="2750"/>
              </a:lnSpc>
              <a:buNone/>
            </a:pPr>
            <a:r>
              <a:rPr lang="en-US" sz="1700" kern="0" spc="-35" dirty="0">
                <a:solidFill>
                  <a:srgbClr val="2B2E3C"/>
                </a:solidFill>
                <a:latin typeface="Open Sans" pitchFamily="34" charset="0"/>
                <a:ea typeface="Open Sans" pitchFamily="34" charset="-122"/>
                <a:cs typeface="Open Sans" pitchFamily="34" charset="-120"/>
              </a:rPr>
              <a:t>Can be used to immobilize various body parts</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656273" y="515660"/>
            <a:ext cx="7279719" cy="585907"/>
          </a:xfrm>
          <a:prstGeom prst="rect">
            <a:avLst/>
          </a:prstGeom>
          <a:noFill/>
          <a:ln/>
        </p:spPr>
        <p:txBody>
          <a:bodyPr wrap="none" lIns="0" tIns="0" rIns="0" bIns="0" rtlCol="0" anchor="t"/>
          <a:lstStyle/>
          <a:p>
            <a:pPr marL="0" indent="0">
              <a:lnSpc>
                <a:spcPts val="4600"/>
              </a:lnSpc>
              <a:buNone/>
            </a:pPr>
            <a:r>
              <a:rPr lang="en-US" sz="3650" kern="0" spc="-111" dirty="0">
                <a:solidFill>
                  <a:srgbClr val="2C3F42"/>
                </a:solidFill>
                <a:latin typeface="Bitter Medium" pitchFamily="34" charset="0"/>
                <a:ea typeface="Bitter Medium" pitchFamily="34" charset="-122"/>
                <a:cs typeface="Bitter Medium" pitchFamily="34" charset="-120"/>
              </a:rPr>
              <a:t>Absorbent Lint: Simple Yet Effective</a:t>
            </a:r>
            <a:endParaRPr lang="en-US" sz="3650" dirty="0"/>
          </a:p>
        </p:txBody>
      </p:sp>
      <p:sp>
        <p:nvSpPr>
          <p:cNvPr id="3" name="Text 1"/>
          <p:cNvSpPr/>
          <p:nvPr/>
        </p:nvSpPr>
        <p:spPr>
          <a:xfrm>
            <a:off x="656273" y="1476494"/>
            <a:ext cx="13317855" cy="1500188"/>
          </a:xfrm>
          <a:prstGeom prst="rect">
            <a:avLst/>
          </a:prstGeom>
          <a:noFill/>
          <a:ln/>
        </p:spPr>
        <p:txBody>
          <a:bodyPr wrap="square" lIns="0" tIns="0" rIns="0" bIns="0" rtlCol="0" anchor="t"/>
          <a:lstStyle/>
          <a:p>
            <a:pPr marL="0" indent="0">
              <a:lnSpc>
                <a:spcPts val="2350"/>
              </a:lnSpc>
              <a:buNone/>
            </a:pPr>
            <a:r>
              <a:rPr lang="en-US" sz="1450" kern="0" spc="-30" dirty="0">
                <a:solidFill>
                  <a:srgbClr val="2B2E3C"/>
                </a:solidFill>
                <a:latin typeface="Open Sans" pitchFamily="34" charset="0"/>
                <a:ea typeface="Open Sans" pitchFamily="34" charset="-122"/>
                <a:cs typeface="Open Sans" pitchFamily="34" charset="-120"/>
              </a:rPr>
              <a:t>Absorbent lint is a basic yet crucial component in wound care. It is a cotton cloth of plain weave that readily absorbs water, making it useful for various medical applications. However, its absorbency can be significantly reduced when medicated, with the final absorbency depending on the type of medicament incorporated. One of the key features of absorbent lint is its ability to be easily torn in both directions, allowing for customizable sizing and application. While simple in design, absorbent lint continues to play an important role in wound management, particularly in situations where basic absorption and protection are required.</a:t>
            </a:r>
            <a:endParaRPr lang="en-US" sz="1450" dirty="0"/>
          </a:p>
        </p:txBody>
      </p:sp>
      <p:pic>
        <p:nvPicPr>
          <p:cNvPr id="4" name="Image 0" descr="preencoded.png"/>
          <p:cNvPicPr>
            <a:picLocks noChangeAspect="1"/>
          </p:cNvPicPr>
          <p:nvPr/>
        </p:nvPicPr>
        <p:blipFill>
          <a:blip r:embed="rId3"/>
          <a:stretch>
            <a:fillRect/>
          </a:stretch>
        </p:blipFill>
        <p:spPr>
          <a:xfrm>
            <a:off x="656273" y="3187541"/>
            <a:ext cx="6518315" cy="4028599"/>
          </a:xfrm>
          <a:prstGeom prst="rect">
            <a:avLst/>
          </a:prstGeom>
        </p:spPr>
      </p:pic>
      <p:sp>
        <p:nvSpPr>
          <p:cNvPr id="5" name="Text 2"/>
          <p:cNvSpPr/>
          <p:nvPr/>
        </p:nvSpPr>
        <p:spPr>
          <a:xfrm>
            <a:off x="656273" y="7450455"/>
            <a:ext cx="2360533" cy="293013"/>
          </a:xfrm>
          <a:prstGeom prst="rect">
            <a:avLst/>
          </a:prstGeom>
          <a:noFill/>
          <a:ln/>
        </p:spPr>
        <p:txBody>
          <a:bodyPr wrap="none" lIns="0" tIns="0" rIns="0" bIns="0" rtlCol="0" anchor="t"/>
          <a:lstStyle/>
          <a:p>
            <a:pPr marL="0" indent="0" algn="l">
              <a:lnSpc>
                <a:spcPts val="2300"/>
              </a:lnSpc>
              <a:buNone/>
            </a:pPr>
            <a:r>
              <a:rPr lang="en-US" sz="1800" kern="0" spc="-55" dirty="0">
                <a:solidFill>
                  <a:srgbClr val="2B2E3C"/>
                </a:solidFill>
                <a:latin typeface="Bitter Medium" pitchFamily="34" charset="0"/>
                <a:ea typeface="Bitter Medium" pitchFamily="34" charset="-122"/>
                <a:cs typeface="Bitter Medium" pitchFamily="34" charset="-120"/>
              </a:rPr>
              <a:t>Absorbent Lint Texture</a:t>
            </a:r>
            <a:endParaRPr lang="en-US" sz="1800" dirty="0"/>
          </a:p>
        </p:txBody>
      </p:sp>
      <p:sp>
        <p:nvSpPr>
          <p:cNvPr id="6" name="Text 3"/>
          <p:cNvSpPr/>
          <p:nvPr/>
        </p:nvSpPr>
        <p:spPr>
          <a:xfrm>
            <a:off x="656273" y="7855863"/>
            <a:ext cx="6518315" cy="300038"/>
          </a:xfrm>
          <a:prstGeom prst="rect">
            <a:avLst/>
          </a:prstGeom>
          <a:noFill/>
          <a:ln/>
        </p:spPr>
        <p:txBody>
          <a:bodyPr wrap="none" lIns="0" tIns="0" rIns="0" bIns="0" rtlCol="0" anchor="t"/>
          <a:lstStyle/>
          <a:p>
            <a:pPr marL="0" indent="0" algn="l">
              <a:lnSpc>
                <a:spcPts val="2350"/>
              </a:lnSpc>
              <a:buNone/>
            </a:pPr>
            <a:r>
              <a:rPr lang="en-US" sz="1450" kern="0" spc="-30" dirty="0">
                <a:solidFill>
                  <a:srgbClr val="2B2E3C"/>
                </a:solidFill>
                <a:latin typeface="Open Sans" pitchFamily="34" charset="0"/>
                <a:ea typeface="Open Sans" pitchFamily="34" charset="-122"/>
                <a:cs typeface="Open Sans" pitchFamily="34" charset="-120"/>
              </a:rPr>
              <a:t>Close-up view of absorbent lint showing its woven structure.</a:t>
            </a:r>
            <a:endParaRPr lang="en-US" sz="1450" dirty="0"/>
          </a:p>
        </p:txBody>
      </p:sp>
      <p:pic>
        <p:nvPicPr>
          <p:cNvPr id="7" name="Image 1" descr="preencoded.png"/>
          <p:cNvPicPr>
            <a:picLocks noChangeAspect="1"/>
          </p:cNvPicPr>
          <p:nvPr/>
        </p:nvPicPr>
        <p:blipFill>
          <a:blip r:embed="rId4"/>
          <a:stretch>
            <a:fillRect/>
          </a:stretch>
        </p:blipFill>
        <p:spPr>
          <a:xfrm>
            <a:off x="7455813" y="3187541"/>
            <a:ext cx="6518315" cy="4028599"/>
          </a:xfrm>
          <a:prstGeom prst="rect">
            <a:avLst/>
          </a:prstGeom>
        </p:spPr>
      </p:pic>
      <p:sp>
        <p:nvSpPr>
          <p:cNvPr id="8" name="Text 4"/>
          <p:cNvSpPr/>
          <p:nvPr/>
        </p:nvSpPr>
        <p:spPr>
          <a:xfrm>
            <a:off x="7455813" y="7450455"/>
            <a:ext cx="2343983" cy="293013"/>
          </a:xfrm>
          <a:prstGeom prst="rect">
            <a:avLst/>
          </a:prstGeom>
          <a:noFill/>
          <a:ln/>
        </p:spPr>
        <p:txBody>
          <a:bodyPr wrap="none" lIns="0" tIns="0" rIns="0" bIns="0" rtlCol="0" anchor="t"/>
          <a:lstStyle/>
          <a:p>
            <a:pPr marL="0" indent="0" algn="l">
              <a:lnSpc>
                <a:spcPts val="2300"/>
              </a:lnSpc>
              <a:buNone/>
            </a:pPr>
            <a:r>
              <a:rPr lang="en-US" sz="1800" kern="0" spc="-55" dirty="0">
                <a:solidFill>
                  <a:srgbClr val="2B2E3C"/>
                </a:solidFill>
                <a:latin typeface="Bitter Medium" pitchFamily="34" charset="0"/>
                <a:ea typeface="Bitter Medium" pitchFamily="34" charset="-122"/>
                <a:cs typeface="Bitter Medium" pitchFamily="34" charset="-120"/>
              </a:rPr>
              <a:t>Lint Application</a:t>
            </a:r>
            <a:endParaRPr lang="en-US" sz="1800" dirty="0"/>
          </a:p>
        </p:txBody>
      </p:sp>
      <p:sp>
        <p:nvSpPr>
          <p:cNvPr id="9" name="Text 5"/>
          <p:cNvSpPr/>
          <p:nvPr/>
        </p:nvSpPr>
        <p:spPr>
          <a:xfrm>
            <a:off x="7455813" y="7855863"/>
            <a:ext cx="6518315" cy="300038"/>
          </a:xfrm>
          <a:prstGeom prst="rect">
            <a:avLst/>
          </a:prstGeom>
          <a:noFill/>
          <a:ln/>
        </p:spPr>
        <p:txBody>
          <a:bodyPr wrap="none" lIns="0" tIns="0" rIns="0" bIns="0" rtlCol="0" anchor="t"/>
          <a:lstStyle/>
          <a:p>
            <a:pPr marL="0" indent="0" algn="l">
              <a:lnSpc>
                <a:spcPts val="2350"/>
              </a:lnSpc>
              <a:buNone/>
            </a:pPr>
            <a:r>
              <a:rPr lang="en-US" sz="1450" kern="0" spc="-30" dirty="0">
                <a:solidFill>
                  <a:srgbClr val="2B2E3C"/>
                </a:solidFill>
                <a:latin typeface="Open Sans" pitchFamily="34" charset="0"/>
                <a:ea typeface="Open Sans" pitchFamily="34" charset="-122"/>
                <a:cs typeface="Open Sans" pitchFamily="34" charset="-120"/>
              </a:rPr>
              <a:t>Demonstration of absorbent lint being used in wound care.</a:t>
            </a:r>
            <a:endParaRPr lang="en-US" sz="14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61655" y="876181"/>
            <a:ext cx="11015067" cy="769382"/>
          </a:xfrm>
          <a:prstGeom prst="rect">
            <a:avLst/>
          </a:prstGeom>
          <a:noFill/>
          <a:ln/>
        </p:spPr>
        <p:txBody>
          <a:bodyPr wrap="none" lIns="0" tIns="0" rIns="0" bIns="0" rtlCol="0" anchor="t"/>
          <a:lstStyle/>
          <a:p>
            <a:pPr marL="0" indent="0">
              <a:lnSpc>
                <a:spcPts val="6050"/>
              </a:lnSpc>
              <a:buNone/>
            </a:pPr>
            <a:r>
              <a:rPr lang="en-US" sz="4800" kern="0" spc="-145" dirty="0">
                <a:solidFill>
                  <a:srgbClr val="2C3F42"/>
                </a:solidFill>
                <a:latin typeface="Bitter Medium" pitchFamily="34" charset="0"/>
                <a:ea typeface="Bitter Medium" pitchFamily="34" charset="-122"/>
                <a:cs typeface="Bitter Medium" pitchFamily="34" charset="-120"/>
              </a:rPr>
              <a:t>Characteristics of Ideal Wound Dressings</a:t>
            </a:r>
            <a:endParaRPr lang="en-US" sz="4800" dirty="0"/>
          </a:p>
        </p:txBody>
      </p:sp>
      <p:sp>
        <p:nvSpPr>
          <p:cNvPr id="3" name="Text 1"/>
          <p:cNvSpPr/>
          <p:nvPr/>
        </p:nvSpPr>
        <p:spPr>
          <a:xfrm>
            <a:off x="861655" y="2137886"/>
            <a:ext cx="12907089" cy="2757011"/>
          </a:xfrm>
          <a:prstGeom prst="rect">
            <a:avLst/>
          </a:prstGeom>
          <a:noFill/>
          <a:ln/>
        </p:spPr>
        <p:txBody>
          <a:bodyPr wrap="square" lIns="0" tIns="0" rIns="0" bIns="0" rtlCol="0" anchor="t"/>
          <a:lstStyle/>
          <a:p>
            <a:pPr marL="0" indent="0">
              <a:lnSpc>
                <a:spcPts val="3100"/>
              </a:lnSpc>
              <a:buNone/>
            </a:pPr>
            <a:r>
              <a:rPr lang="en-US" sz="1900" kern="0" spc="-39" dirty="0">
                <a:solidFill>
                  <a:srgbClr val="2B2E3C"/>
                </a:solidFill>
                <a:latin typeface="Open Sans" pitchFamily="34" charset="0"/>
                <a:ea typeface="Open Sans" pitchFamily="34" charset="-122"/>
                <a:cs typeface="Open Sans" pitchFamily="34" charset="-120"/>
              </a:rPr>
              <a:t>An ideal wound dressing should possess multiple characteristics to effectively promote healing and protect the wound. It should maintain a moist environment around the wound while being permeable to gases. The dressing should be capable of absorbing and retaining excess exudate without allowing it to leak from the outer surface. Easy and painless removal is crucial to avoid disturbing the healing process. Additionally, an ideal dressing should not cause allergies, should control pH and temperature, protect against microorganisms, minimize pain, and be economically viable. Modern wound dressings aim to incorporate these features to create an optimal healing environment and address various wound types and stages.</a:t>
            </a:r>
            <a:endParaRPr lang="en-US" sz="1900" dirty="0"/>
          </a:p>
        </p:txBody>
      </p:sp>
      <p:pic>
        <p:nvPicPr>
          <p:cNvPr id="4" name="Image 0" descr="preencoded.png"/>
          <p:cNvPicPr>
            <a:picLocks noChangeAspect="1"/>
          </p:cNvPicPr>
          <p:nvPr/>
        </p:nvPicPr>
        <p:blipFill>
          <a:blip r:embed="rId3"/>
          <a:stretch>
            <a:fillRect/>
          </a:stretch>
        </p:blipFill>
        <p:spPr>
          <a:xfrm>
            <a:off x="861655" y="5171837"/>
            <a:ext cx="615434" cy="615434"/>
          </a:xfrm>
          <a:prstGeom prst="rect">
            <a:avLst/>
          </a:prstGeom>
        </p:spPr>
      </p:pic>
      <p:sp>
        <p:nvSpPr>
          <p:cNvPr id="5" name="Text 2"/>
          <p:cNvSpPr/>
          <p:nvPr/>
        </p:nvSpPr>
        <p:spPr>
          <a:xfrm>
            <a:off x="861655" y="6033373"/>
            <a:ext cx="2949773" cy="384691"/>
          </a:xfrm>
          <a:prstGeom prst="rect">
            <a:avLst/>
          </a:prstGeom>
          <a:noFill/>
          <a:ln/>
        </p:spPr>
        <p:txBody>
          <a:bodyPr wrap="none" lIns="0" tIns="0" rIns="0" bIns="0" rtlCol="0" anchor="t"/>
          <a:lstStyle/>
          <a:p>
            <a:pPr marL="0" indent="0" algn="l">
              <a:lnSpc>
                <a:spcPts val="3000"/>
              </a:lnSpc>
              <a:buNone/>
            </a:pPr>
            <a:r>
              <a:rPr lang="en-US" sz="2400" kern="0" spc="-73" dirty="0">
                <a:solidFill>
                  <a:srgbClr val="2B2E3C"/>
                </a:solidFill>
                <a:latin typeface="Bitter Medium" pitchFamily="34" charset="0"/>
                <a:ea typeface="Bitter Medium" pitchFamily="34" charset="-122"/>
                <a:cs typeface="Bitter Medium" pitchFamily="34" charset="-120"/>
              </a:rPr>
              <a:t>Moisture Control</a:t>
            </a:r>
            <a:endParaRPr lang="en-US" sz="2400" dirty="0"/>
          </a:p>
        </p:txBody>
      </p:sp>
      <p:sp>
        <p:nvSpPr>
          <p:cNvPr id="6" name="Text 3"/>
          <p:cNvSpPr/>
          <p:nvPr/>
        </p:nvSpPr>
        <p:spPr>
          <a:xfrm>
            <a:off x="861655" y="6565702"/>
            <a:ext cx="2949773" cy="787718"/>
          </a:xfrm>
          <a:prstGeom prst="rect">
            <a:avLst/>
          </a:prstGeom>
          <a:noFill/>
          <a:ln/>
        </p:spPr>
        <p:txBody>
          <a:bodyPr wrap="square" lIns="0" tIns="0" rIns="0" bIns="0" rtlCol="0" anchor="t"/>
          <a:lstStyle/>
          <a:p>
            <a:pPr marL="0" indent="0" algn="l">
              <a:lnSpc>
                <a:spcPts val="3100"/>
              </a:lnSpc>
              <a:buNone/>
            </a:pPr>
            <a:r>
              <a:rPr lang="en-US" sz="1900" kern="0" spc="-39" dirty="0">
                <a:solidFill>
                  <a:srgbClr val="2B2E3C"/>
                </a:solidFill>
                <a:latin typeface="Open Sans" pitchFamily="34" charset="0"/>
                <a:ea typeface="Open Sans" pitchFamily="34" charset="-122"/>
                <a:cs typeface="Open Sans" pitchFamily="34" charset="-120"/>
              </a:rPr>
              <a:t>Maintains optimal wound moisture</a:t>
            </a:r>
            <a:endParaRPr lang="en-US" sz="1900" dirty="0"/>
          </a:p>
        </p:txBody>
      </p:sp>
      <p:pic>
        <p:nvPicPr>
          <p:cNvPr id="7" name="Image 1" descr="preencoded.png"/>
          <p:cNvPicPr>
            <a:picLocks noChangeAspect="1"/>
          </p:cNvPicPr>
          <p:nvPr/>
        </p:nvPicPr>
        <p:blipFill>
          <a:blip r:embed="rId4"/>
          <a:stretch>
            <a:fillRect/>
          </a:stretch>
        </p:blipFill>
        <p:spPr>
          <a:xfrm>
            <a:off x="4180642" y="5171837"/>
            <a:ext cx="615434" cy="615434"/>
          </a:xfrm>
          <a:prstGeom prst="rect">
            <a:avLst/>
          </a:prstGeom>
        </p:spPr>
      </p:pic>
      <p:sp>
        <p:nvSpPr>
          <p:cNvPr id="8" name="Text 4"/>
          <p:cNvSpPr/>
          <p:nvPr/>
        </p:nvSpPr>
        <p:spPr>
          <a:xfrm>
            <a:off x="4180642" y="6033373"/>
            <a:ext cx="2949893" cy="384691"/>
          </a:xfrm>
          <a:prstGeom prst="rect">
            <a:avLst/>
          </a:prstGeom>
          <a:noFill/>
          <a:ln/>
        </p:spPr>
        <p:txBody>
          <a:bodyPr wrap="none" lIns="0" tIns="0" rIns="0" bIns="0" rtlCol="0" anchor="t"/>
          <a:lstStyle/>
          <a:p>
            <a:pPr marL="0" indent="0" algn="l">
              <a:lnSpc>
                <a:spcPts val="3000"/>
              </a:lnSpc>
              <a:buNone/>
            </a:pPr>
            <a:r>
              <a:rPr lang="en-US" sz="2400" kern="0" spc="-73" dirty="0">
                <a:solidFill>
                  <a:srgbClr val="2B2E3C"/>
                </a:solidFill>
                <a:latin typeface="Bitter Medium" pitchFamily="34" charset="0"/>
                <a:ea typeface="Bitter Medium" pitchFamily="34" charset="-122"/>
                <a:cs typeface="Bitter Medium" pitchFamily="34" charset="-120"/>
              </a:rPr>
              <a:t>Protection</a:t>
            </a:r>
            <a:endParaRPr lang="en-US" sz="2400" dirty="0"/>
          </a:p>
        </p:txBody>
      </p:sp>
      <p:sp>
        <p:nvSpPr>
          <p:cNvPr id="9" name="Text 5"/>
          <p:cNvSpPr/>
          <p:nvPr/>
        </p:nvSpPr>
        <p:spPr>
          <a:xfrm>
            <a:off x="4180642" y="6565702"/>
            <a:ext cx="2949893" cy="787718"/>
          </a:xfrm>
          <a:prstGeom prst="rect">
            <a:avLst/>
          </a:prstGeom>
          <a:noFill/>
          <a:ln/>
        </p:spPr>
        <p:txBody>
          <a:bodyPr wrap="square" lIns="0" tIns="0" rIns="0" bIns="0" rtlCol="0" anchor="t"/>
          <a:lstStyle/>
          <a:p>
            <a:pPr marL="0" indent="0" algn="l">
              <a:lnSpc>
                <a:spcPts val="3100"/>
              </a:lnSpc>
              <a:buNone/>
            </a:pPr>
            <a:r>
              <a:rPr lang="en-US" sz="1900" kern="0" spc="-39" dirty="0">
                <a:solidFill>
                  <a:srgbClr val="2B2E3C"/>
                </a:solidFill>
                <a:latin typeface="Open Sans" pitchFamily="34" charset="0"/>
                <a:ea typeface="Open Sans" pitchFamily="34" charset="-122"/>
                <a:cs typeface="Open Sans" pitchFamily="34" charset="-120"/>
              </a:rPr>
              <a:t>Guards against contaminants and bacteria</a:t>
            </a:r>
            <a:endParaRPr lang="en-US" sz="1900" dirty="0"/>
          </a:p>
        </p:txBody>
      </p:sp>
      <p:pic>
        <p:nvPicPr>
          <p:cNvPr id="10" name="Image 2" descr="preencoded.png"/>
          <p:cNvPicPr>
            <a:picLocks noChangeAspect="1"/>
          </p:cNvPicPr>
          <p:nvPr/>
        </p:nvPicPr>
        <p:blipFill>
          <a:blip r:embed="rId5"/>
          <a:stretch>
            <a:fillRect/>
          </a:stretch>
        </p:blipFill>
        <p:spPr>
          <a:xfrm>
            <a:off x="7499747" y="5171837"/>
            <a:ext cx="615434" cy="615434"/>
          </a:xfrm>
          <a:prstGeom prst="rect">
            <a:avLst/>
          </a:prstGeom>
        </p:spPr>
      </p:pic>
      <p:sp>
        <p:nvSpPr>
          <p:cNvPr id="11" name="Text 6"/>
          <p:cNvSpPr/>
          <p:nvPr/>
        </p:nvSpPr>
        <p:spPr>
          <a:xfrm>
            <a:off x="7499747" y="6033373"/>
            <a:ext cx="2949893" cy="384691"/>
          </a:xfrm>
          <a:prstGeom prst="rect">
            <a:avLst/>
          </a:prstGeom>
          <a:noFill/>
          <a:ln/>
        </p:spPr>
        <p:txBody>
          <a:bodyPr wrap="none" lIns="0" tIns="0" rIns="0" bIns="0" rtlCol="0" anchor="t"/>
          <a:lstStyle/>
          <a:p>
            <a:pPr marL="0" indent="0" algn="l">
              <a:lnSpc>
                <a:spcPts val="3000"/>
              </a:lnSpc>
              <a:buNone/>
            </a:pPr>
            <a:r>
              <a:rPr lang="en-US" sz="2400" kern="0" spc="-73" dirty="0">
                <a:solidFill>
                  <a:srgbClr val="2B2E3C"/>
                </a:solidFill>
                <a:latin typeface="Bitter Medium" pitchFamily="34" charset="0"/>
                <a:ea typeface="Bitter Medium" pitchFamily="34" charset="-122"/>
                <a:cs typeface="Bitter Medium" pitchFamily="34" charset="-120"/>
              </a:rPr>
              <a:t>Absorption</a:t>
            </a:r>
            <a:endParaRPr lang="en-US" sz="2400" dirty="0"/>
          </a:p>
        </p:txBody>
      </p:sp>
      <p:sp>
        <p:nvSpPr>
          <p:cNvPr id="12" name="Text 7"/>
          <p:cNvSpPr/>
          <p:nvPr/>
        </p:nvSpPr>
        <p:spPr>
          <a:xfrm>
            <a:off x="7499747" y="6565702"/>
            <a:ext cx="2949893" cy="787718"/>
          </a:xfrm>
          <a:prstGeom prst="rect">
            <a:avLst/>
          </a:prstGeom>
          <a:noFill/>
          <a:ln/>
        </p:spPr>
        <p:txBody>
          <a:bodyPr wrap="square" lIns="0" tIns="0" rIns="0" bIns="0" rtlCol="0" anchor="t"/>
          <a:lstStyle/>
          <a:p>
            <a:pPr marL="0" indent="0" algn="l">
              <a:lnSpc>
                <a:spcPts val="3100"/>
              </a:lnSpc>
              <a:buNone/>
            </a:pPr>
            <a:r>
              <a:rPr lang="en-US" sz="1900" kern="0" spc="-39" dirty="0">
                <a:solidFill>
                  <a:srgbClr val="2B2E3C"/>
                </a:solidFill>
                <a:latin typeface="Open Sans" pitchFamily="34" charset="0"/>
                <a:ea typeface="Open Sans" pitchFamily="34" charset="-122"/>
                <a:cs typeface="Open Sans" pitchFamily="34" charset="-120"/>
              </a:rPr>
              <a:t>Manages wound exudate effectively</a:t>
            </a:r>
            <a:endParaRPr lang="en-US" sz="1900" dirty="0"/>
          </a:p>
        </p:txBody>
      </p:sp>
      <p:pic>
        <p:nvPicPr>
          <p:cNvPr id="13" name="Image 3" descr="preencoded.png"/>
          <p:cNvPicPr>
            <a:picLocks noChangeAspect="1"/>
          </p:cNvPicPr>
          <p:nvPr/>
        </p:nvPicPr>
        <p:blipFill>
          <a:blip r:embed="rId6"/>
          <a:stretch>
            <a:fillRect/>
          </a:stretch>
        </p:blipFill>
        <p:spPr>
          <a:xfrm>
            <a:off x="10818852" y="5171837"/>
            <a:ext cx="615434" cy="615434"/>
          </a:xfrm>
          <a:prstGeom prst="rect">
            <a:avLst/>
          </a:prstGeom>
        </p:spPr>
      </p:pic>
      <p:sp>
        <p:nvSpPr>
          <p:cNvPr id="14" name="Text 8"/>
          <p:cNvSpPr/>
          <p:nvPr/>
        </p:nvSpPr>
        <p:spPr>
          <a:xfrm>
            <a:off x="10818852" y="6033373"/>
            <a:ext cx="2949893" cy="384691"/>
          </a:xfrm>
          <a:prstGeom prst="rect">
            <a:avLst/>
          </a:prstGeom>
          <a:noFill/>
          <a:ln/>
        </p:spPr>
        <p:txBody>
          <a:bodyPr wrap="none" lIns="0" tIns="0" rIns="0" bIns="0" rtlCol="0" anchor="t"/>
          <a:lstStyle/>
          <a:p>
            <a:pPr marL="0" indent="0" algn="l">
              <a:lnSpc>
                <a:spcPts val="3000"/>
              </a:lnSpc>
              <a:buNone/>
            </a:pPr>
            <a:r>
              <a:rPr lang="en-US" sz="2400" kern="0" spc="-73" dirty="0">
                <a:solidFill>
                  <a:srgbClr val="2B2E3C"/>
                </a:solidFill>
                <a:latin typeface="Bitter Medium" pitchFamily="34" charset="0"/>
                <a:ea typeface="Bitter Medium" pitchFamily="34" charset="-122"/>
                <a:cs typeface="Bitter Medium" pitchFamily="34" charset="-120"/>
              </a:rPr>
              <a:t>Comfort</a:t>
            </a:r>
            <a:endParaRPr lang="en-US" sz="2400" dirty="0"/>
          </a:p>
        </p:txBody>
      </p:sp>
      <p:sp>
        <p:nvSpPr>
          <p:cNvPr id="15" name="Text 9"/>
          <p:cNvSpPr/>
          <p:nvPr/>
        </p:nvSpPr>
        <p:spPr>
          <a:xfrm>
            <a:off x="10818852" y="6565702"/>
            <a:ext cx="2949893" cy="787718"/>
          </a:xfrm>
          <a:prstGeom prst="rect">
            <a:avLst/>
          </a:prstGeom>
          <a:noFill/>
          <a:ln/>
        </p:spPr>
        <p:txBody>
          <a:bodyPr wrap="square" lIns="0" tIns="0" rIns="0" bIns="0" rtlCol="0" anchor="t"/>
          <a:lstStyle/>
          <a:p>
            <a:pPr marL="0" indent="0" algn="l">
              <a:lnSpc>
                <a:spcPts val="3100"/>
              </a:lnSpc>
              <a:buNone/>
            </a:pPr>
            <a:r>
              <a:rPr lang="en-US" sz="1900" kern="0" spc="-39" dirty="0">
                <a:solidFill>
                  <a:srgbClr val="2B2E3C"/>
                </a:solidFill>
                <a:latin typeface="Open Sans" pitchFamily="34" charset="0"/>
                <a:ea typeface="Open Sans" pitchFamily="34" charset="-122"/>
                <a:cs typeface="Open Sans" pitchFamily="34" charset="-120"/>
              </a:rPr>
              <a:t>Ensures easy, painless application and removal</a:t>
            </a:r>
            <a:endParaRPr lang="en-US" sz="1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737830" y="702350"/>
            <a:ext cx="9472732" cy="658773"/>
          </a:xfrm>
          <a:prstGeom prst="rect">
            <a:avLst/>
          </a:prstGeom>
          <a:noFill/>
          <a:ln/>
        </p:spPr>
        <p:txBody>
          <a:bodyPr wrap="none" lIns="0" tIns="0" rIns="0" bIns="0" rtlCol="0" anchor="t"/>
          <a:lstStyle/>
          <a:p>
            <a:pPr marL="0" indent="0">
              <a:lnSpc>
                <a:spcPts val="5150"/>
              </a:lnSpc>
              <a:buNone/>
            </a:pPr>
            <a:r>
              <a:rPr lang="en-US" sz="4150" kern="0" spc="-125" dirty="0">
                <a:solidFill>
                  <a:srgbClr val="2C3F42"/>
                </a:solidFill>
                <a:latin typeface="Bitter Medium" pitchFamily="34" charset="0"/>
                <a:ea typeface="Bitter Medium" pitchFamily="34" charset="-122"/>
                <a:cs typeface="Bitter Medium" pitchFamily="34" charset="-120"/>
              </a:rPr>
              <a:t>Evolution of Wound Dressing Technology</a:t>
            </a:r>
            <a:endParaRPr lang="en-US" sz="4150" dirty="0"/>
          </a:p>
        </p:txBody>
      </p:sp>
      <p:sp>
        <p:nvSpPr>
          <p:cNvPr id="3" name="Text 1"/>
          <p:cNvSpPr/>
          <p:nvPr/>
        </p:nvSpPr>
        <p:spPr>
          <a:xfrm>
            <a:off x="737830" y="1782723"/>
            <a:ext cx="13154739" cy="2023824"/>
          </a:xfrm>
          <a:prstGeom prst="rect">
            <a:avLst/>
          </a:prstGeom>
          <a:noFill/>
          <a:ln/>
        </p:spPr>
        <p:txBody>
          <a:bodyPr wrap="square" lIns="0" tIns="0" rIns="0" bIns="0" rtlCol="0" anchor="t"/>
          <a:lstStyle/>
          <a:p>
            <a:pPr marL="0" indent="0">
              <a:lnSpc>
                <a:spcPts val="2650"/>
              </a:lnSpc>
              <a:buNone/>
            </a:pPr>
            <a:r>
              <a:rPr lang="en-US" sz="1650" kern="0" spc="-33" dirty="0">
                <a:solidFill>
                  <a:srgbClr val="2B2E3C"/>
                </a:solidFill>
                <a:latin typeface="Open Sans" pitchFamily="34" charset="0"/>
                <a:ea typeface="Open Sans" pitchFamily="34" charset="-122"/>
                <a:cs typeface="Open Sans" pitchFamily="34" charset="-120"/>
              </a:rPr>
              <a:t>The field of wound dressing has seen significant advancements over the years. From 1980 to 2000, research focused on developing dressings that maintain wound moisture, addressing chronic wounds, deep wounds, and high exudation wounds. Post-2000, the introduction of Active or Bioactive Dressings marked a significant leap in wound care management. These dressings not only shorten healing time but also make wounds less prone to infections. They incorporate features like antibiotic properties and the ability to promote tissue growth and epithelial cell formation. This evolution has led to the development of third-generation materials like hydrogels and superabsorbent polymers (SAP), which have largely replaced traditional absorbent materials in advanced wound care.</a:t>
            </a:r>
            <a:endParaRPr lang="en-US" sz="1650" dirty="0"/>
          </a:p>
        </p:txBody>
      </p:sp>
      <p:sp>
        <p:nvSpPr>
          <p:cNvPr id="4" name="Shape 2"/>
          <p:cNvSpPr/>
          <p:nvPr/>
        </p:nvSpPr>
        <p:spPr>
          <a:xfrm>
            <a:off x="737830" y="5785485"/>
            <a:ext cx="13154739" cy="22860"/>
          </a:xfrm>
          <a:prstGeom prst="roundRect">
            <a:avLst>
              <a:gd name="adj" fmla="val 387348"/>
            </a:avLst>
          </a:prstGeom>
          <a:solidFill>
            <a:srgbClr val="E2C8B5"/>
          </a:solidFill>
          <a:ln/>
        </p:spPr>
      </p:sp>
      <p:sp>
        <p:nvSpPr>
          <p:cNvPr id="5" name="Shape 3"/>
          <p:cNvSpPr/>
          <p:nvPr/>
        </p:nvSpPr>
        <p:spPr>
          <a:xfrm>
            <a:off x="3294102" y="5047655"/>
            <a:ext cx="22860" cy="737830"/>
          </a:xfrm>
          <a:prstGeom prst="roundRect">
            <a:avLst>
              <a:gd name="adj" fmla="val 387348"/>
            </a:avLst>
          </a:prstGeom>
          <a:solidFill>
            <a:srgbClr val="E2C8B5"/>
          </a:solidFill>
          <a:ln/>
        </p:spPr>
      </p:sp>
      <p:sp>
        <p:nvSpPr>
          <p:cNvPr id="6" name="Shape 4"/>
          <p:cNvSpPr/>
          <p:nvPr/>
        </p:nvSpPr>
        <p:spPr>
          <a:xfrm>
            <a:off x="3068360" y="5548313"/>
            <a:ext cx="474345" cy="474345"/>
          </a:xfrm>
          <a:prstGeom prst="roundRect">
            <a:avLst>
              <a:gd name="adj" fmla="val 18667"/>
            </a:avLst>
          </a:prstGeom>
          <a:solidFill>
            <a:srgbClr val="FCE2CF"/>
          </a:solidFill>
          <a:ln w="7620">
            <a:solidFill>
              <a:srgbClr val="E2C8B5"/>
            </a:solidFill>
            <a:prstDash val="solid"/>
          </a:ln>
        </p:spPr>
      </p:sp>
      <p:sp>
        <p:nvSpPr>
          <p:cNvPr id="7" name="Text 5"/>
          <p:cNvSpPr/>
          <p:nvPr/>
        </p:nvSpPr>
        <p:spPr>
          <a:xfrm>
            <a:off x="3244572" y="5627370"/>
            <a:ext cx="121801" cy="316230"/>
          </a:xfrm>
          <a:prstGeom prst="rect">
            <a:avLst/>
          </a:prstGeom>
          <a:noFill/>
          <a:ln/>
        </p:spPr>
        <p:txBody>
          <a:bodyPr wrap="none" lIns="0" tIns="0" rIns="0" bIns="0" rtlCol="0" anchor="t"/>
          <a:lstStyle/>
          <a:p>
            <a:pPr marL="0" indent="0" algn="ctr">
              <a:lnSpc>
                <a:spcPts val="2450"/>
              </a:lnSpc>
              <a:buNone/>
            </a:pPr>
            <a:r>
              <a:rPr lang="en-US" sz="2450" kern="0" spc="-75" dirty="0">
                <a:solidFill>
                  <a:srgbClr val="2B2E3C"/>
                </a:solidFill>
                <a:latin typeface="Bitter Medium" pitchFamily="34" charset="0"/>
                <a:ea typeface="Bitter Medium" pitchFamily="34" charset="-122"/>
                <a:cs typeface="Bitter Medium" pitchFamily="34" charset="-120"/>
              </a:rPr>
              <a:t>1</a:t>
            </a:r>
            <a:endParaRPr lang="en-US" sz="2450" dirty="0"/>
          </a:p>
        </p:txBody>
      </p:sp>
      <p:sp>
        <p:nvSpPr>
          <p:cNvPr id="8" name="Text 6"/>
          <p:cNvSpPr/>
          <p:nvPr/>
        </p:nvSpPr>
        <p:spPr>
          <a:xfrm>
            <a:off x="1987868" y="4043720"/>
            <a:ext cx="2635329" cy="329327"/>
          </a:xfrm>
          <a:prstGeom prst="rect">
            <a:avLst/>
          </a:prstGeom>
          <a:noFill/>
          <a:ln/>
        </p:spPr>
        <p:txBody>
          <a:bodyPr wrap="none" lIns="0" tIns="0" rIns="0" bIns="0" rtlCol="0" anchor="t"/>
          <a:lstStyle/>
          <a:p>
            <a:pPr marL="0" indent="0" algn="ctr">
              <a:lnSpc>
                <a:spcPts val="2550"/>
              </a:lnSpc>
              <a:buNone/>
            </a:pPr>
            <a:r>
              <a:rPr lang="en-US" sz="2050" kern="0" spc="-62" dirty="0">
                <a:solidFill>
                  <a:srgbClr val="2B2E3C"/>
                </a:solidFill>
                <a:latin typeface="Bitter Medium" pitchFamily="34" charset="0"/>
                <a:ea typeface="Bitter Medium" pitchFamily="34" charset="-122"/>
                <a:cs typeface="Bitter Medium" pitchFamily="34" charset="-120"/>
              </a:rPr>
              <a:t>Pre-1980</a:t>
            </a:r>
            <a:endParaRPr lang="en-US" sz="2050" dirty="0"/>
          </a:p>
        </p:txBody>
      </p:sp>
      <p:sp>
        <p:nvSpPr>
          <p:cNvPr id="9" name="Text 7"/>
          <p:cNvSpPr/>
          <p:nvPr/>
        </p:nvSpPr>
        <p:spPr>
          <a:xfrm>
            <a:off x="948571" y="4499491"/>
            <a:ext cx="4713923" cy="337304"/>
          </a:xfrm>
          <a:prstGeom prst="rect">
            <a:avLst/>
          </a:prstGeom>
          <a:noFill/>
          <a:ln/>
        </p:spPr>
        <p:txBody>
          <a:bodyPr wrap="none" lIns="0" tIns="0" rIns="0" bIns="0" rtlCol="0" anchor="t"/>
          <a:lstStyle/>
          <a:p>
            <a:pPr marL="0" indent="0" algn="ctr">
              <a:lnSpc>
                <a:spcPts val="2650"/>
              </a:lnSpc>
              <a:buNone/>
            </a:pPr>
            <a:r>
              <a:rPr lang="en-US" sz="1650" kern="0" spc="-33" dirty="0">
                <a:solidFill>
                  <a:srgbClr val="2B2E3C"/>
                </a:solidFill>
                <a:latin typeface="Open Sans" pitchFamily="34" charset="0"/>
                <a:ea typeface="Open Sans" pitchFamily="34" charset="-122"/>
                <a:cs typeface="Open Sans" pitchFamily="34" charset="-120"/>
              </a:rPr>
              <a:t>Traditional dry dressings</a:t>
            </a:r>
            <a:endParaRPr lang="en-US" sz="1650" dirty="0"/>
          </a:p>
        </p:txBody>
      </p:sp>
      <p:sp>
        <p:nvSpPr>
          <p:cNvPr id="10" name="Shape 8"/>
          <p:cNvSpPr/>
          <p:nvPr/>
        </p:nvSpPr>
        <p:spPr>
          <a:xfrm>
            <a:off x="5967174" y="5785485"/>
            <a:ext cx="22860" cy="737830"/>
          </a:xfrm>
          <a:prstGeom prst="roundRect">
            <a:avLst>
              <a:gd name="adj" fmla="val 387348"/>
            </a:avLst>
          </a:prstGeom>
          <a:solidFill>
            <a:srgbClr val="E2C8B5"/>
          </a:solidFill>
          <a:ln/>
        </p:spPr>
      </p:sp>
      <p:sp>
        <p:nvSpPr>
          <p:cNvPr id="11" name="Shape 9"/>
          <p:cNvSpPr/>
          <p:nvPr/>
        </p:nvSpPr>
        <p:spPr>
          <a:xfrm>
            <a:off x="5741432" y="5548313"/>
            <a:ext cx="474345" cy="474345"/>
          </a:xfrm>
          <a:prstGeom prst="roundRect">
            <a:avLst>
              <a:gd name="adj" fmla="val 18667"/>
            </a:avLst>
          </a:prstGeom>
          <a:solidFill>
            <a:srgbClr val="FCE2CF"/>
          </a:solidFill>
          <a:ln w="7620">
            <a:solidFill>
              <a:srgbClr val="E2C8B5"/>
            </a:solidFill>
            <a:prstDash val="solid"/>
          </a:ln>
        </p:spPr>
      </p:sp>
      <p:sp>
        <p:nvSpPr>
          <p:cNvPr id="12" name="Text 10"/>
          <p:cNvSpPr/>
          <p:nvPr/>
        </p:nvSpPr>
        <p:spPr>
          <a:xfrm>
            <a:off x="5896332" y="5627370"/>
            <a:ext cx="164544" cy="316230"/>
          </a:xfrm>
          <a:prstGeom prst="rect">
            <a:avLst/>
          </a:prstGeom>
          <a:noFill/>
          <a:ln/>
        </p:spPr>
        <p:txBody>
          <a:bodyPr wrap="none" lIns="0" tIns="0" rIns="0" bIns="0" rtlCol="0" anchor="t"/>
          <a:lstStyle/>
          <a:p>
            <a:pPr marL="0" indent="0" algn="ctr">
              <a:lnSpc>
                <a:spcPts val="2450"/>
              </a:lnSpc>
              <a:buNone/>
            </a:pPr>
            <a:r>
              <a:rPr lang="en-US" sz="2450" kern="0" spc="-75" dirty="0">
                <a:solidFill>
                  <a:srgbClr val="2B2E3C"/>
                </a:solidFill>
                <a:latin typeface="Bitter Medium" pitchFamily="34" charset="0"/>
                <a:ea typeface="Bitter Medium" pitchFamily="34" charset="-122"/>
                <a:cs typeface="Bitter Medium" pitchFamily="34" charset="-120"/>
              </a:rPr>
              <a:t>2</a:t>
            </a:r>
            <a:endParaRPr lang="en-US" sz="2450" dirty="0"/>
          </a:p>
        </p:txBody>
      </p:sp>
      <p:sp>
        <p:nvSpPr>
          <p:cNvPr id="13" name="Text 11"/>
          <p:cNvSpPr/>
          <p:nvPr/>
        </p:nvSpPr>
        <p:spPr>
          <a:xfrm>
            <a:off x="4660940" y="6734175"/>
            <a:ext cx="2635329" cy="329327"/>
          </a:xfrm>
          <a:prstGeom prst="rect">
            <a:avLst/>
          </a:prstGeom>
          <a:noFill/>
          <a:ln/>
        </p:spPr>
        <p:txBody>
          <a:bodyPr wrap="none" lIns="0" tIns="0" rIns="0" bIns="0" rtlCol="0" anchor="t"/>
          <a:lstStyle/>
          <a:p>
            <a:pPr marL="0" indent="0" algn="ctr">
              <a:lnSpc>
                <a:spcPts val="2550"/>
              </a:lnSpc>
              <a:buNone/>
            </a:pPr>
            <a:r>
              <a:rPr lang="en-US" sz="2050" kern="0" spc="-62" dirty="0">
                <a:solidFill>
                  <a:srgbClr val="2B2E3C"/>
                </a:solidFill>
                <a:latin typeface="Bitter Medium" pitchFamily="34" charset="0"/>
                <a:ea typeface="Bitter Medium" pitchFamily="34" charset="-122"/>
                <a:cs typeface="Bitter Medium" pitchFamily="34" charset="-120"/>
              </a:rPr>
              <a:t>1980-2000</a:t>
            </a:r>
            <a:endParaRPr lang="en-US" sz="2050" dirty="0"/>
          </a:p>
        </p:txBody>
      </p:sp>
      <p:sp>
        <p:nvSpPr>
          <p:cNvPr id="14" name="Text 12"/>
          <p:cNvSpPr/>
          <p:nvPr/>
        </p:nvSpPr>
        <p:spPr>
          <a:xfrm>
            <a:off x="3621643" y="7189946"/>
            <a:ext cx="4713923" cy="337304"/>
          </a:xfrm>
          <a:prstGeom prst="rect">
            <a:avLst/>
          </a:prstGeom>
          <a:noFill/>
          <a:ln/>
        </p:spPr>
        <p:txBody>
          <a:bodyPr wrap="none" lIns="0" tIns="0" rIns="0" bIns="0" rtlCol="0" anchor="t"/>
          <a:lstStyle/>
          <a:p>
            <a:pPr marL="0" indent="0" algn="ctr">
              <a:lnSpc>
                <a:spcPts val="2650"/>
              </a:lnSpc>
              <a:buNone/>
            </a:pPr>
            <a:r>
              <a:rPr lang="en-US" sz="1650" kern="0" spc="-33" dirty="0">
                <a:solidFill>
                  <a:srgbClr val="2B2E3C"/>
                </a:solidFill>
                <a:latin typeface="Open Sans" pitchFamily="34" charset="0"/>
                <a:ea typeface="Open Sans" pitchFamily="34" charset="-122"/>
                <a:cs typeface="Open Sans" pitchFamily="34" charset="-120"/>
              </a:rPr>
              <a:t>Focus on moist wound healing</a:t>
            </a:r>
            <a:endParaRPr lang="en-US" sz="1650" dirty="0"/>
          </a:p>
        </p:txBody>
      </p:sp>
      <p:sp>
        <p:nvSpPr>
          <p:cNvPr id="15" name="Shape 13"/>
          <p:cNvSpPr/>
          <p:nvPr/>
        </p:nvSpPr>
        <p:spPr>
          <a:xfrm>
            <a:off x="8640247" y="5047655"/>
            <a:ext cx="22860" cy="737830"/>
          </a:xfrm>
          <a:prstGeom prst="roundRect">
            <a:avLst>
              <a:gd name="adj" fmla="val 387348"/>
            </a:avLst>
          </a:prstGeom>
          <a:solidFill>
            <a:srgbClr val="E2C8B5"/>
          </a:solidFill>
          <a:ln/>
        </p:spPr>
      </p:sp>
      <p:sp>
        <p:nvSpPr>
          <p:cNvPr id="16" name="Shape 14"/>
          <p:cNvSpPr/>
          <p:nvPr/>
        </p:nvSpPr>
        <p:spPr>
          <a:xfrm>
            <a:off x="8414504" y="5548313"/>
            <a:ext cx="474345" cy="474345"/>
          </a:xfrm>
          <a:prstGeom prst="roundRect">
            <a:avLst>
              <a:gd name="adj" fmla="val 18667"/>
            </a:avLst>
          </a:prstGeom>
          <a:solidFill>
            <a:srgbClr val="FCE2CF"/>
          </a:solidFill>
          <a:ln w="7620">
            <a:solidFill>
              <a:srgbClr val="E2C8B5"/>
            </a:solidFill>
            <a:prstDash val="solid"/>
          </a:ln>
        </p:spPr>
      </p:sp>
      <p:sp>
        <p:nvSpPr>
          <p:cNvPr id="17" name="Text 15"/>
          <p:cNvSpPr/>
          <p:nvPr/>
        </p:nvSpPr>
        <p:spPr>
          <a:xfrm>
            <a:off x="8565952" y="5627370"/>
            <a:ext cx="171450" cy="316230"/>
          </a:xfrm>
          <a:prstGeom prst="rect">
            <a:avLst/>
          </a:prstGeom>
          <a:noFill/>
          <a:ln/>
        </p:spPr>
        <p:txBody>
          <a:bodyPr wrap="none" lIns="0" tIns="0" rIns="0" bIns="0" rtlCol="0" anchor="t"/>
          <a:lstStyle/>
          <a:p>
            <a:pPr marL="0" indent="0" algn="ctr">
              <a:lnSpc>
                <a:spcPts val="2450"/>
              </a:lnSpc>
              <a:buNone/>
            </a:pPr>
            <a:r>
              <a:rPr lang="en-US" sz="2450" kern="0" spc="-75" dirty="0">
                <a:solidFill>
                  <a:srgbClr val="2B2E3C"/>
                </a:solidFill>
                <a:latin typeface="Bitter Medium" pitchFamily="34" charset="0"/>
                <a:ea typeface="Bitter Medium" pitchFamily="34" charset="-122"/>
                <a:cs typeface="Bitter Medium" pitchFamily="34" charset="-120"/>
              </a:rPr>
              <a:t>3</a:t>
            </a:r>
            <a:endParaRPr lang="en-US" sz="2450" dirty="0"/>
          </a:p>
        </p:txBody>
      </p:sp>
      <p:sp>
        <p:nvSpPr>
          <p:cNvPr id="18" name="Text 16"/>
          <p:cNvSpPr/>
          <p:nvPr/>
        </p:nvSpPr>
        <p:spPr>
          <a:xfrm>
            <a:off x="7334012" y="4043720"/>
            <a:ext cx="2635329" cy="329327"/>
          </a:xfrm>
          <a:prstGeom prst="rect">
            <a:avLst/>
          </a:prstGeom>
          <a:noFill/>
          <a:ln/>
        </p:spPr>
        <p:txBody>
          <a:bodyPr wrap="none" lIns="0" tIns="0" rIns="0" bIns="0" rtlCol="0" anchor="t"/>
          <a:lstStyle/>
          <a:p>
            <a:pPr marL="0" indent="0" algn="ctr">
              <a:lnSpc>
                <a:spcPts val="2550"/>
              </a:lnSpc>
              <a:buNone/>
            </a:pPr>
            <a:r>
              <a:rPr lang="en-US" sz="2050" kern="0" spc="-62" dirty="0">
                <a:solidFill>
                  <a:srgbClr val="2B2E3C"/>
                </a:solidFill>
                <a:latin typeface="Bitter Medium" pitchFamily="34" charset="0"/>
                <a:ea typeface="Bitter Medium" pitchFamily="34" charset="-122"/>
                <a:cs typeface="Bitter Medium" pitchFamily="34" charset="-120"/>
              </a:rPr>
              <a:t>Post-2000</a:t>
            </a:r>
            <a:endParaRPr lang="en-US" sz="2050" dirty="0"/>
          </a:p>
        </p:txBody>
      </p:sp>
      <p:sp>
        <p:nvSpPr>
          <p:cNvPr id="19" name="Text 17"/>
          <p:cNvSpPr/>
          <p:nvPr/>
        </p:nvSpPr>
        <p:spPr>
          <a:xfrm>
            <a:off x="6294715" y="4499491"/>
            <a:ext cx="4713923" cy="337304"/>
          </a:xfrm>
          <a:prstGeom prst="rect">
            <a:avLst/>
          </a:prstGeom>
          <a:noFill/>
          <a:ln/>
        </p:spPr>
        <p:txBody>
          <a:bodyPr wrap="none" lIns="0" tIns="0" rIns="0" bIns="0" rtlCol="0" anchor="t"/>
          <a:lstStyle/>
          <a:p>
            <a:pPr marL="0" indent="0" algn="ctr">
              <a:lnSpc>
                <a:spcPts val="2650"/>
              </a:lnSpc>
              <a:buNone/>
            </a:pPr>
            <a:r>
              <a:rPr lang="en-US" sz="1650" kern="0" spc="-33" dirty="0">
                <a:solidFill>
                  <a:srgbClr val="2B2E3C"/>
                </a:solidFill>
                <a:latin typeface="Open Sans" pitchFamily="34" charset="0"/>
                <a:ea typeface="Open Sans" pitchFamily="34" charset="-122"/>
                <a:cs typeface="Open Sans" pitchFamily="34" charset="-120"/>
              </a:rPr>
              <a:t>Introduction of bioactive dressings</a:t>
            </a:r>
            <a:endParaRPr lang="en-US" sz="1650" dirty="0"/>
          </a:p>
        </p:txBody>
      </p:sp>
      <p:sp>
        <p:nvSpPr>
          <p:cNvPr id="20" name="Shape 18"/>
          <p:cNvSpPr/>
          <p:nvPr/>
        </p:nvSpPr>
        <p:spPr>
          <a:xfrm>
            <a:off x="11313319" y="5785485"/>
            <a:ext cx="22860" cy="737830"/>
          </a:xfrm>
          <a:prstGeom prst="roundRect">
            <a:avLst>
              <a:gd name="adj" fmla="val 387348"/>
            </a:avLst>
          </a:prstGeom>
          <a:solidFill>
            <a:srgbClr val="E2C8B5"/>
          </a:solidFill>
          <a:ln/>
        </p:spPr>
      </p:sp>
      <p:sp>
        <p:nvSpPr>
          <p:cNvPr id="21" name="Shape 19"/>
          <p:cNvSpPr/>
          <p:nvPr/>
        </p:nvSpPr>
        <p:spPr>
          <a:xfrm>
            <a:off x="11087576" y="5548313"/>
            <a:ext cx="474345" cy="474345"/>
          </a:xfrm>
          <a:prstGeom prst="roundRect">
            <a:avLst>
              <a:gd name="adj" fmla="val 18667"/>
            </a:avLst>
          </a:prstGeom>
          <a:solidFill>
            <a:srgbClr val="FCE2CF"/>
          </a:solidFill>
          <a:ln w="7620">
            <a:solidFill>
              <a:srgbClr val="E2C8B5"/>
            </a:solidFill>
            <a:prstDash val="solid"/>
          </a:ln>
        </p:spPr>
      </p:sp>
      <p:sp>
        <p:nvSpPr>
          <p:cNvPr id="22" name="Text 20"/>
          <p:cNvSpPr/>
          <p:nvPr/>
        </p:nvSpPr>
        <p:spPr>
          <a:xfrm>
            <a:off x="11235809" y="5627370"/>
            <a:ext cx="177760" cy="316230"/>
          </a:xfrm>
          <a:prstGeom prst="rect">
            <a:avLst/>
          </a:prstGeom>
          <a:noFill/>
          <a:ln/>
        </p:spPr>
        <p:txBody>
          <a:bodyPr wrap="none" lIns="0" tIns="0" rIns="0" bIns="0" rtlCol="0" anchor="t"/>
          <a:lstStyle/>
          <a:p>
            <a:pPr marL="0" indent="0" algn="ctr">
              <a:lnSpc>
                <a:spcPts val="2450"/>
              </a:lnSpc>
              <a:buNone/>
            </a:pPr>
            <a:r>
              <a:rPr lang="en-US" sz="2450" kern="0" spc="-75" dirty="0">
                <a:solidFill>
                  <a:srgbClr val="2B2E3C"/>
                </a:solidFill>
                <a:latin typeface="Bitter Medium" pitchFamily="34" charset="0"/>
                <a:ea typeface="Bitter Medium" pitchFamily="34" charset="-122"/>
                <a:cs typeface="Bitter Medium" pitchFamily="34" charset="-120"/>
              </a:rPr>
              <a:t>4</a:t>
            </a:r>
            <a:endParaRPr lang="en-US" sz="2450" dirty="0"/>
          </a:p>
        </p:txBody>
      </p:sp>
      <p:sp>
        <p:nvSpPr>
          <p:cNvPr id="23" name="Text 21"/>
          <p:cNvSpPr/>
          <p:nvPr/>
        </p:nvSpPr>
        <p:spPr>
          <a:xfrm>
            <a:off x="10007084" y="6734175"/>
            <a:ext cx="2635329" cy="329327"/>
          </a:xfrm>
          <a:prstGeom prst="rect">
            <a:avLst/>
          </a:prstGeom>
          <a:noFill/>
          <a:ln/>
        </p:spPr>
        <p:txBody>
          <a:bodyPr wrap="none" lIns="0" tIns="0" rIns="0" bIns="0" rtlCol="0" anchor="t"/>
          <a:lstStyle/>
          <a:p>
            <a:pPr marL="0" indent="0" algn="ctr">
              <a:lnSpc>
                <a:spcPts val="2550"/>
              </a:lnSpc>
              <a:buNone/>
            </a:pPr>
            <a:r>
              <a:rPr lang="en-US" sz="2050" kern="0" spc="-62" dirty="0">
                <a:solidFill>
                  <a:srgbClr val="2B2E3C"/>
                </a:solidFill>
                <a:latin typeface="Bitter Medium" pitchFamily="34" charset="0"/>
                <a:ea typeface="Bitter Medium" pitchFamily="34" charset="-122"/>
                <a:cs typeface="Bitter Medium" pitchFamily="34" charset="-120"/>
              </a:rPr>
              <a:t>Current Era</a:t>
            </a:r>
            <a:endParaRPr lang="en-US" sz="2050" dirty="0"/>
          </a:p>
        </p:txBody>
      </p:sp>
      <p:sp>
        <p:nvSpPr>
          <p:cNvPr id="24" name="Text 22"/>
          <p:cNvSpPr/>
          <p:nvPr/>
        </p:nvSpPr>
        <p:spPr>
          <a:xfrm>
            <a:off x="8967788" y="7189946"/>
            <a:ext cx="4713923" cy="337304"/>
          </a:xfrm>
          <a:prstGeom prst="rect">
            <a:avLst/>
          </a:prstGeom>
          <a:noFill/>
          <a:ln/>
        </p:spPr>
        <p:txBody>
          <a:bodyPr wrap="none" lIns="0" tIns="0" rIns="0" bIns="0" rtlCol="0" anchor="t"/>
          <a:lstStyle/>
          <a:p>
            <a:pPr marL="0" indent="0" algn="ctr">
              <a:lnSpc>
                <a:spcPts val="2650"/>
              </a:lnSpc>
              <a:buNone/>
            </a:pPr>
            <a:r>
              <a:rPr lang="en-US" sz="1650" kern="0" spc="-33" dirty="0">
                <a:solidFill>
                  <a:srgbClr val="2B2E3C"/>
                </a:solidFill>
                <a:latin typeface="Open Sans" pitchFamily="34" charset="0"/>
                <a:ea typeface="Open Sans" pitchFamily="34" charset="-122"/>
                <a:cs typeface="Open Sans" pitchFamily="34" charset="-120"/>
              </a:rPr>
              <a:t>Advanced materials like hydrogels and SAP</a:t>
            </a:r>
            <a:endParaRPr lang="en-US" sz="16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Рисунок 15"/>
          <p:cNvPicPr/>
          <p:nvPr/>
        </p:nvPicPr>
        <p:blipFill>
          <a:blip r:embed="rId3">
            <a:extLst>
              <a:ext uri="{28A0092B-C50C-407E-A947-70E740481C1C}">
                <a14:useLocalDpi xmlns:a14="http://schemas.microsoft.com/office/drawing/2010/main" val="0"/>
              </a:ext>
            </a:extLst>
          </a:blip>
          <a:srcRect/>
          <a:stretch>
            <a:fillRect/>
          </a:stretch>
        </p:blipFill>
        <p:spPr bwMode="auto">
          <a:xfrm>
            <a:off x="1092821" y="624842"/>
            <a:ext cx="12355550" cy="6545392"/>
          </a:xfrm>
          <a:prstGeom prst="rect">
            <a:avLst/>
          </a:prstGeom>
          <a:noFill/>
          <a:ln>
            <a:noFill/>
          </a:ln>
        </p:spPr>
      </p:pic>
    </p:spTree>
    <p:extLst>
      <p:ext uri="{BB962C8B-B14F-4D97-AF65-F5344CB8AC3E}">
        <p14:creationId xmlns:p14="http://schemas.microsoft.com/office/powerpoint/2010/main" val="15355217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83112" y="919722"/>
            <a:ext cx="12333249" cy="5693866"/>
          </a:xfrm>
          <a:prstGeom prst="rect">
            <a:avLst/>
          </a:prstGeom>
        </p:spPr>
        <p:txBody>
          <a:bodyPr wrap="square">
            <a:spAutoFit/>
          </a:bodyPr>
          <a:lstStyle/>
          <a:p>
            <a:r>
              <a:rPr lang="en-US" sz="2800" dirty="0" smtClean="0">
                <a:latin typeface="Arial" panose="020B0604020202020204" pitchFamily="34" charset="0"/>
                <a:cs typeface="Arial" panose="020B0604020202020204" pitchFamily="34" charset="0"/>
              </a:rPr>
              <a:t>Several dressings have been developed. Classification of dressings was traditionally made on the nature of material rather than mode of action.  These were then classified as conventional, biological and synthetic dressings. Each class were further classified as:</a:t>
            </a:r>
          </a:p>
          <a:p>
            <a:endParaRPr lang="en-US" sz="2800" dirty="0" smtClean="0">
              <a:latin typeface="Arial" panose="020B0604020202020204" pitchFamily="34" charset="0"/>
              <a:cs typeface="Arial" panose="020B0604020202020204" pitchFamily="34" charset="0"/>
            </a:endParaRPr>
          </a:p>
          <a:p>
            <a:r>
              <a:rPr lang="en-US" sz="2800" dirty="0" smtClean="0">
                <a:latin typeface="Arial" panose="020B0604020202020204" pitchFamily="34" charset="0"/>
                <a:cs typeface="Arial" panose="020B0604020202020204" pitchFamily="34" charset="0"/>
              </a:rPr>
              <a:t>i</a:t>
            </a:r>
            <a:r>
              <a:rPr lang="en-US" sz="2800" dirty="0" smtClean="0">
                <a:solidFill>
                  <a:srgbClr val="FFC000"/>
                </a:solidFill>
                <a:latin typeface="Arial" panose="020B0604020202020204" pitchFamily="34" charset="0"/>
                <a:cs typeface="Arial" panose="020B0604020202020204" pitchFamily="34" charset="0"/>
              </a:rPr>
              <a:t>)       Primary dressings: The layer which was in direct contact with the wound was the primary dressings:</a:t>
            </a:r>
          </a:p>
          <a:p>
            <a:endParaRPr lang="en-US" sz="2800" dirty="0" smtClean="0">
              <a:solidFill>
                <a:srgbClr val="FFC000"/>
              </a:solidFill>
              <a:latin typeface="Arial" panose="020B0604020202020204" pitchFamily="34" charset="0"/>
              <a:cs typeface="Arial" panose="020B0604020202020204" pitchFamily="34" charset="0"/>
            </a:endParaRPr>
          </a:p>
          <a:p>
            <a:r>
              <a:rPr lang="en-US" sz="2800" dirty="0" smtClean="0">
                <a:solidFill>
                  <a:srgbClr val="FFC000"/>
                </a:solidFill>
                <a:latin typeface="Arial" panose="020B0604020202020204" pitchFamily="34" charset="0"/>
                <a:cs typeface="Arial" panose="020B0604020202020204" pitchFamily="34" charset="0"/>
              </a:rPr>
              <a:t>ii)     Secondary dressings: The layer covering the primary dressings to further protect the wound was the secondary layer.</a:t>
            </a:r>
          </a:p>
          <a:p>
            <a:endParaRPr lang="en-US" sz="2800" dirty="0" smtClean="0">
              <a:solidFill>
                <a:srgbClr val="FFC000"/>
              </a:solidFill>
              <a:latin typeface="Arial" panose="020B0604020202020204" pitchFamily="34" charset="0"/>
              <a:cs typeface="Arial" panose="020B0604020202020204" pitchFamily="34" charset="0"/>
            </a:endParaRPr>
          </a:p>
          <a:p>
            <a:r>
              <a:rPr lang="en-US" sz="2800" dirty="0" smtClean="0">
                <a:solidFill>
                  <a:srgbClr val="FFC000"/>
                </a:solidFill>
                <a:latin typeface="Arial" panose="020B0604020202020204" pitchFamily="34" charset="0"/>
                <a:cs typeface="Arial" panose="020B0604020202020204" pitchFamily="34" charset="0"/>
              </a:rPr>
              <a:t>iii)   Island dressings: It constituted of an absorbent core and a transparent layer with an adhesive on it.</a:t>
            </a:r>
            <a:endParaRPr lang="en-US" sz="28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79257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TotalTime>
  <Words>3399</Words>
  <Application>Microsoft Office PowerPoint</Application>
  <PresentationFormat>Произвольный</PresentationFormat>
  <Paragraphs>249</Paragraphs>
  <Slides>25</Slides>
  <Notes>24</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25</vt:i4>
      </vt:variant>
    </vt:vector>
  </HeadingPairs>
  <TitlesOfParts>
    <vt:vector size="33" baseType="lpstr">
      <vt:lpstr>Calibri</vt:lpstr>
      <vt:lpstr>Arial</vt:lpstr>
      <vt:lpstr>Arial Black</vt:lpstr>
      <vt:lpstr>Times New Roman</vt:lpstr>
      <vt:lpstr>Open Sans Medium</vt:lpstr>
      <vt:lpstr>Bitter Medium</vt:lpstr>
      <vt:lpstr>Open Sans</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RePack by Diakov</cp:lastModifiedBy>
  <cp:revision>10</cp:revision>
  <dcterms:created xsi:type="dcterms:W3CDTF">2024-11-04T11:33:03Z</dcterms:created>
  <dcterms:modified xsi:type="dcterms:W3CDTF">2025-01-24T20:09:24Z</dcterms:modified>
</cp:coreProperties>
</file>