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77" r:id="rId3"/>
    <p:sldId id="290" r:id="rId4"/>
    <p:sldId id="295" r:id="rId5"/>
    <p:sldId id="296" r:id="rId6"/>
    <p:sldId id="292" r:id="rId7"/>
    <p:sldId id="298" r:id="rId8"/>
    <p:sldId id="299" r:id="rId9"/>
    <p:sldId id="316" r:id="rId10"/>
    <p:sldId id="293" r:id="rId11"/>
    <p:sldId id="300" r:id="rId12"/>
    <p:sldId id="301" r:id="rId13"/>
    <p:sldId id="302" r:id="rId14"/>
    <p:sldId id="309" r:id="rId15"/>
    <p:sldId id="291" r:id="rId16"/>
    <p:sldId id="303" r:id="rId17"/>
    <p:sldId id="304" r:id="rId18"/>
    <p:sldId id="312" r:id="rId19"/>
    <p:sldId id="314" r:id="rId20"/>
    <p:sldId id="305" r:id="rId21"/>
    <p:sldId id="260" r:id="rId22"/>
    <p:sldId id="306" r:id="rId23"/>
    <p:sldId id="308" r:id="rId24"/>
    <p:sldId id="307" r:id="rId25"/>
    <p:sldId id="310" r:id="rId26"/>
    <p:sldId id="317" r:id="rId27"/>
    <p:sldId id="315" r:id="rId28"/>
    <p:sldId id="278"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0052" autoAdjust="0"/>
  </p:normalViewPr>
  <p:slideViewPr>
    <p:cSldViewPr>
      <p:cViewPr varScale="1">
        <p:scale>
          <a:sx n="59" d="100"/>
          <a:sy n="59" d="100"/>
        </p:scale>
        <p:origin x="1428"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63B3F124-BFA5-4265-9B39-D4BACDDE55EC}" type="datetimeFigureOut">
              <a:rPr lang="ru-RU"/>
              <a:pPr>
                <a:defRPr/>
              </a:pPr>
              <a:t>23.03.2026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DEBC1149-B6A4-4BA7-B474-0DC3FF6C090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dirty="0" smtClean="0"/>
          </a:p>
        </p:txBody>
      </p:sp>
      <p:sp>
        <p:nvSpPr>
          <p:cNvPr id="204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B8C368-9C74-4706-8B36-6E44B1F5C578}" type="slidenum">
              <a:rPr lang="ru-RU"/>
              <a:pPr/>
              <a:t>21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3174335-79BF-4694-A545-A8E8DA4F9FD8}" type="datetimeFigureOut">
              <a:rPr lang="ru-RU"/>
              <a:pPr>
                <a:defRPr/>
              </a:pPr>
              <a:t>23.03.2026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912D1E-82AB-4D85-B6AB-0BBB3755865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664C322-BEAF-4AE6-A7D1-6E9710FC6A31}" type="datetimeFigureOut">
              <a:rPr lang="ru-RU"/>
              <a:pPr>
                <a:defRPr/>
              </a:pPr>
              <a:t>23.03.2026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8EB07A6-902F-4A64-B313-AC3D0036D9F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DF3996B-5AFB-493A-AE39-38F771F5E692}" type="datetimeFigureOut">
              <a:rPr lang="ru-RU"/>
              <a:pPr>
                <a:defRPr/>
              </a:pPr>
              <a:t>23.03.2026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D59C18B-2DC5-4A6B-A39F-2D5919D785D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2542CA5E-6967-49EE-AD9A-0A34754DC330}" type="datetimeFigureOut">
              <a:rPr lang="ru-RU"/>
              <a:pPr>
                <a:defRPr/>
              </a:pPr>
              <a:t>23.03.2026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F0B88F0-B3D6-46D8-83E4-5845A71BDC9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BFBE570-FC8A-4E97-A415-5E5B774E0354}" type="datetimeFigureOut">
              <a:rPr lang="ru-RU"/>
              <a:pPr>
                <a:defRPr/>
              </a:pPr>
              <a:t>23.03.2026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8E017D3-B6FB-4CDC-8D63-E884A6AAD2C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F4A32BA6-B3B3-4534-962A-3F6EB7D783E1}" type="datetimeFigureOut">
              <a:rPr lang="ru-RU"/>
              <a:pPr>
                <a:defRPr/>
              </a:pPr>
              <a:t>23.03.2026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7A93F80-3786-4173-BB0A-AC6000268E9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E931B58-F5CF-4D9A-A037-60BC6E51DFF7}" type="datetimeFigureOut">
              <a:rPr lang="ru-RU"/>
              <a:pPr>
                <a:defRPr/>
              </a:pPr>
              <a:t>23.03.2026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EC74B71-5313-4A69-9B37-C033B014981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416CF6A-FFA2-4683-8077-9362768A0EA2}" type="datetimeFigureOut">
              <a:rPr lang="ru-RU"/>
              <a:pPr>
                <a:defRPr/>
              </a:pPr>
              <a:t>23.03.2026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EDF1956-379A-4310-98B7-08897131BF1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6FB7906-04FB-4B8B-AC56-84CFD0577A7E}" type="datetimeFigureOut">
              <a:rPr lang="ru-RU"/>
              <a:pPr>
                <a:defRPr/>
              </a:pPr>
              <a:t>23.03.2026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976577A-DD68-49B2-9FF1-5F526194A46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CF08F6A-47F9-4117-9DDD-34EB0FC27927}" type="datetimeFigureOut">
              <a:rPr lang="ru-RU"/>
              <a:pPr>
                <a:defRPr/>
              </a:pPr>
              <a:t>23.03.2026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D531C89-2D68-46A9-B421-9088C07D12E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96A2776-2D4A-411F-8D12-E87932E9E1C6}" type="datetimeFigureOut">
              <a:rPr lang="ru-RU"/>
              <a:pPr>
                <a:defRPr/>
              </a:pPr>
              <a:t>23.03.2026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C058F20-0C92-448E-BD4E-A80621C984F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0A61F29-0F1F-45A2-8348-375B3D019799}" type="datetimeFigureOut">
              <a:rPr lang="ru-RU"/>
              <a:pPr>
                <a:defRPr/>
              </a:pPr>
              <a:t>23.03.2026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C5FBD5D-6303-461D-8E03-7900BED70A62}"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Human_eye" TargetMode="External"/><Relationship Id="rId2" Type="http://schemas.openxmlformats.org/officeDocument/2006/relationships/hyperlink" Target="https://en.wikipedia.org/wiki/Agin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wikihow.com/Read-an-Eyeglass-Prescription"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484313"/>
            <a:ext cx="8784976" cy="2016695"/>
          </a:xfrm>
          <a:ln>
            <a:solidFill>
              <a:schemeClr val="bg1">
                <a:lumMod val="65000"/>
              </a:schemeClr>
            </a:solidFill>
          </a:ln>
        </p:spPr>
        <p:txBody>
          <a:bodyPr rtlCol="0">
            <a:normAutofit/>
          </a:bodyPr>
          <a:lstStyle/>
          <a:p>
            <a:pPr eaLnBrk="1" fontAlgn="auto" hangingPunct="1">
              <a:spcAft>
                <a:spcPts val="0"/>
              </a:spcAft>
              <a:defRPr/>
            </a:pPr>
            <a:r>
              <a:rPr lang="en-US" sz="3200" b="1" i="1" dirty="0">
                <a:solidFill>
                  <a:schemeClr val="accent6">
                    <a:lumMod val="60000"/>
                    <a:lumOff val="40000"/>
                  </a:schemeClr>
                </a:solidFill>
              </a:rPr>
              <a:t>Ophthalmic optics. Product analysis of ophthalmic instruments and devices for vision examination, correction and protection.</a:t>
            </a:r>
            <a:endParaRPr lang="uk-UA" sz="3200" b="1" i="1" dirty="0" smtClean="0">
              <a:solidFill>
                <a:schemeClr val="accent6">
                  <a:lumMod val="60000"/>
                  <a:lumOff val="40000"/>
                </a:schemeClr>
              </a:solidFill>
            </a:endParaRPr>
          </a:p>
        </p:txBody>
      </p:sp>
      <p:sp>
        <p:nvSpPr>
          <p:cNvPr id="3" name="Прямоугольник 2"/>
          <p:cNvSpPr/>
          <p:nvPr/>
        </p:nvSpPr>
        <p:spPr>
          <a:xfrm>
            <a:off x="179512" y="188640"/>
            <a:ext cx="8424936" cy="923330"/>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ODESSA NATIONAL MEDICAL </a:t>
            </a:r>
            <a:r>
              <a:rPr lang="en-US" kern="0" dirty="0" smtClean="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UNIVERSITY</a:t>
            </a:r>
          </a:p>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smtClean="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 </a:t>
            </a:r>
            <a:r>
              <a:rPr lang="en-US" kern="0" dirty="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FACULTY OF PHARMACY </a:t>
            </a:r>
            <a:endParaRPr lang="en-US" kern="0" dirty="0" smtClean="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smtClean="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Department </a:t>
            </a:r>
            <a:r>
              <a:rPr lang="en-US" kern="0" dirty="0">
                <a:solidFill>
                  <a:schemeClr val="accent2">
                    <a:lumMod val="40000"/>
                    <a:lumOff val="60000"/>
                  </a:schemeClr>
                </a:solidFill>
                <a:latin typeface="Times New Roman" panose="02020603050405020304" pitchFamily="18" charset="0"/>
                <a:ea typeface="Yu Gothic UI Semibold" panose="020B0700000000000000" pitchFamily="34" charset="-128"/>
                <a:cs typeface="Times New Roman" panose="02020603050405020304" pitchFamily="18" charset="0"/>
              </a:rPr>
              <a:t>of organization and economics of pharmacy</a:t>
            </a:r>
            <a:endParaRPr lang="uk-UA" kern="0" dirty="0">
              <a:solidFill>
                <a:prstClr val="white"/>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860032" y="5656998"/>
            <a:ext cx="3816424" cy="646331"/>
          </a:xfrm>
          <a:prstGeom prst="rect">
            <a:avLst/>
          </a:prstGeom>
        </p:spPr>
        <p:txBody>
          <a:bodyPr wrap="square">
            <a:spAutoFit/>
          </a:bodyPr>
          <a:lstStyle/>
          <a:p>
            <a:pPr defTabSz="457200"/>
            <a:r>
              <a:rPr lang="en-US"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Prepared by senior teacher </a:t>
            </a:r>
            <a:endParaRPr lang="en-US" kern="0" dirty="0" smtClean="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endParaRPr>
          </a:p>
          <a:p>
            <a:pPr defTabSz="457200"/>
            <a:r>
              <a:rPr lang="en-US" kern="0" dirty="0" smtClean="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Stepanova Oksana</a:t>
            </a:r>
            <a:endParaRPr lang="uk-UA"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323528" y="3789041"/>
            <a:ext cx="3888432" cy="2506588"/>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1115616" y="116632"/>
            <a:ext cx="6707088" cy="562074"/>
          </a:xfrm>
        </p:spPr>
        <p:txBody>
          <a:bodyPr/>
          <a:lstStyle/>
          <a:p>
            <a:pPr eaLnBrk="1" hangingPunct="1"/>
            <a:r>
              <a:rPr lang="pl-PL" altLang="ru-RU" sz="2800" b="1" dirty="0">
                <a:solidFill>
                  <a:schemeClr val="accent6">
                    <a:lumMod val="60000"/>
                    <a:lumOff val="40000"/>
                  </a:schemeClr>
                </a:solidFill>
              </a:rPr>
              <a:t>CONTENT</a:t>
            </a:r>
            <a:endParaRPr lang="uk-UA" altLang="ru-RU" sz="2800" b="1" dirty="0">
              <a:solidFill>
                <a:schemeClr val="accent6">
                  <a:lumMod val="60000"/>
                  <a:lumOff val="40000"/>
                </a:schemeClr>
              </a:solidFill>
            </a:endParaRPr>
          </a:p>
        </p:txBody>
      </p:sp>
      <p:sp>
        <p:nvSpPr>
          <p:cNvPr id="3" name="Объект 2"/>
          <p:cNvSpPr>
            <a:spLocks noGrp="1"/>
          </p:cNvSpPr>
          <p:nvPr>
            <p:ph idx="1"/>
          </p:nvPr>
        </p:nvSpPr>
        <p:spPr>
          <a:xfrm>
            <a:off x="863588" y="1268760"/>
            <a:ext cx="7211144" cy="4464719"/>
          </a:xfrm>
          <a:ln>
            <a:solidFill>
              <a:srgbClr val="FFC000"/>
            </a:solidFill>
          </a:ln>
        </p:spPr>
        <p:txBody>
          <a:bodyPr/>
          <a:lstStyle/>
          <a:p>
            <a:pPr algn="just" eaLnBrk="1" hangingPunct="1">
              <a:buFont typeface="Wingdings" panose="05000000000000000000" pitchFamily="2" charset="2"/>
              <a:buChar char="v"/>
            </a:pPr>
            <a:r>
              <a:rPr lang="ru-RU" altLang="ru-RU" sz="2400" b="1" dirty="0" smtClean="0"/>
              <a:t> </a:t>
            </a:r>
            <a:r>
              <a:rPr lang="en-US" altLang="ru-RU" sz="2400" b="1" dirty="0"/>
              <a:t>Anatomy of the eye</a:t>
            </a:r>
          </a:p>
          <a:p>
            <a:pPr algn="just" eaLnBrk="1" hangingPunct="1">
              <a:buFont typeface="Wingdings" panose="05000000000000000000" pitchFamily="2" charset="2"/>
              <a:buChar char="v"/>
            </a:pPr>
            <a:r>
              <a:rPr lang="en-US" altLang="ru-RU" sz="2400" b="1" dirty="0" smtClean="0"/>
              <a:t>Refraction </a:t>
            </a:r>
            <a:r>
              <a:rPr lang="en-US" altLang="ru-RU" sz="2400" b="1" dirty="0"/>
              <a:t>in the Eye </a:t>
            </a:r>
          </a:p>
          <a:p>
            <a:pPr algn="just" eaLnBrk="1" hangingPunct="1">
              <a:buFont typeface="Wingdings" panose="05000000000000000000" pitchFamily="2" charset="2"/>
              <a:buChar char="v"/>
            </a:pPr>
            <a:r>
              <a:rPr lang="en-US" altLang="ru-RU" sz="2400" b="1" dirty="0" smtClean="0"/>
              <a:t>Refractive </a:t>
            </a:r>
            <a:r>
              <a:rPr lang="en-US" altLang="ru-RU" sz="2400" b="1" dirty="0"/>
              <a:t>Errors</a:t>
            </a:r>
          </a:p>
          <a:p>
            <a:pPr algn="just" eaLnBrk="1" hangingPunct="1">
              <a:buFont typeface="Wingdings" panose="05000000000000000000" pitchFamily="2" charset="2"/>
              <a:buChar char="v"/>
            </a:pPr>
            <a:r>
              <a:rPr lang="en-US" altLang="ru-RU" sz="2400" b="1" dirty="0" smtClean="0"/>
              <a:t>Types </a:t>
            </a:r>
            <a:r>
              <a:rPr lang="en-US" altLang="ru-RU" sz="2400" b="1" dirty="0"/>
              <a:t>of Lenses for Vision Correction</a:t>
            </a:r>
          </a:p>
          <a:p>
            <a:pPr algn="just" eaLnBrk="1" hangingPunct="1">
              <a:buFont typeface="Wingdings" panose="05000000000000000000" pitchFamily="2" charset="2"/>
              <a:buChar char="v"/>
            </a:pPr>
            <a:r>
              <a:rPr lang="en-US" altLang="ru-RU" sz="2400" b="1" dirty="0" smtClean="0"/>
              <a:t>Eye-glasses </a:t>
            </a:r>
            <a:r>
              <a:rPr lang="en-US" altLang="ru-RU" sz="2400" b="1" dirty="0"/>
              <a:t>Prescription </a:t>
            </a:r>
          </a:p>
          <a:p>
            <a:pPr algn="just" eaLnBrk="1" hangingPunct="1">
              <a:buFont typeface="Wingdings" panose="05000000000000000000" pitchFamily="2" charset="2"/>
              <a:buChar char="v"/>
            </a:pPr>
            <a:r>
              <a:rPr lang="en-US" altLang="ru-RU" sz="2400" b="1" dirty="0" smtClean="0"/>
              <a:t>Eyeglasses </a:t>
            </a:r>
            <a:r>
              <a:rPr lang="en-US" altLang="ru-RU" sz="2400" b="1" dirty="0"/>
              <a:t>for Vision Correction</a:t>
            </a:r>
          </a:p>
          <a:p>
            <a:pPr algn="just" eaLnBrk="1" hangingPunct="1">
              <a:buFont typeface="Wingdings" panose="05000000000000000000" pitchFamily="2" charset="2"/>
              <a:buChar char="v"/>
            </a:pPr>
            <a:r>
              <a:rPr lang="en-US" altLang="ru-RU" sz="2400" b="1" dirty="0" smtClean="0"/>
              <a:t>Types </a:t>
            </a:r>
            <a:r>
              <a:rPr lang="en-US" altLang="ru-RU" sz="2400" b="1" dirty="0"/>
              <a:t>of Contact Lenses</a:t>
            </a:r>
          </a:p>
          <a:p>
            <a:pPr algn="just" eaLnBrk="1" hangingPunct="1">
              <a:buFont typeface="Wingdings" panose="05000000000000000000" pitchFamily="2" charset="2"/>
              <a:buChar char="v"/>
            </a:pPr>
            <a:r>
              <a:rPr lang="en-US" altLang="ru-RU" sz="2400" b="1" dirty="0" smtClean="0"/>
              <a:t>The </a:t>
            </a:r>
            <a:r>
              <a:rPr lang="en-US" altLang="ru-RU" sz="2400" b="1" dirty="0"/>
              <a:t>Contact Lens Prescription</a:t>
            </a:r>
          </a:p>
          <a:p>
            <a:pPr algn="just" eaLnBrk="1" hangingPunct="1">
              <a:buFont typeface="Wingdings" panose="05000000000000000000" pitchFamily="2" charset="2"/>
              <a:buChar char="v"/>
            </a:pPr>
            <a:r>
              <a:rPr lang="en-US" altLang="ru-RU" sz="2400" b="1" dirty="0" smtClean="0"/>
              <a:t>Contact </a:t>
            </a:r>
            <a:r>
              <a:rPr lang="en-US" altLang="ru-RU" sz="2400" b="1" dirty="0"/>
              <a:t>Lens Care Systems &amp; Solutions</a:t>
            </a:r>
          </a:p>
          <a:p>
            <a:pPr algn="just" eaLnBrk="1" hangingPunct="1">
              <a:buFont typeface="Wingdings" panose="05000000000000000000" pitchFamily="2" charset="2"/>
              <a:buChar char="v"/>
            </a:pPr>
            <a:r>
              <a:rPr lang="en-US" altLang="ru-RU" sz="2400" b="1" dirty="0" smtClean="0"/>
              <a:t>Ophthalmic </a:t>
            </a:r>
            <a:r>
              <a:rPr lang="en-US" altLang="ru-RU" sz="2400" b="1" dirty="0"/>
              <a:t>Diagnostic Instruments and Devices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63688" y="265657"/>
            <a:ext cx="5400600" cy="584775"/>
          </a:xfrm>
          <a:prstGeom prst="rect">
            <a:avLst/>
          </a:prstGeom>
        </p:spPr>
        <p:txBody>
          <a:bodyPr wrap="square">
            <a:spAutoFit/>
          </a:bodyPr>
          <a:lstStyle/>
          <a:p>
            <a:pPr algn="ctr"/>
            <a:r>
              <a:rPr lang="en-US" sz="3200" b="1" dirty="0" smtClean="0">
                <a:solidFill>
                  <a:schemeClr val="accent6">
                    <a:lumMod val="60000"/>
                    <a:lumOff val="40000"/>
                  </a:schemeClr>
                </a:solidFill>
                <a:latin typeface="+mj-lt"/>
                <a:ea typeface="+mj-ea"/>
                <a:cs typeface="+mj-cs"/>
              </a:rPr>
              <a:t>HUMAN </a:t>
            </a:r>
            <a:r>
              <a:rPr lang="pl-PL" sz="3200" b="1" dirty="0" smtClean="0">
                <a:solidFill>
                  <a:schemeClr val="accent6">
                    <a:lumMod val="60000"/>
                    <a:lumOff val="40000"/>
                  </a:schemeClr>
                </a:solidFill>
                <a:latin typeface="+mj-lt"/>
                <a:ea typeface="+mj-ea"/>
                <a:cs typeface="+mj-cs"/>
              </a:rPr>
              <a:t>EYE STRUCTURE</a:t>
            </a:r>
            <a:endParaRPr lang="uk-UA" sz="3200" b="1" dirty="0">
              <a:solidFill>
                <a:schemeClr val="accent6">
                  <a:lumMod val="60000"/>
                  <a:lumOff val="40000"/>
                </a:schemeClr>
              </a:solidFill>
              <a:latin typeface="+mj-lt"/>
              <a:ea typeface="+mj-ea"/>
              <a:cs typeface="+mj-cs"/>
            </a:endParaRPr>
          </a:p>
        </p:txBody>
      </p:sp>
      <p:sp>
        <p:nvSpPr>
          <p:cNvPr id="7" name="Прямоугольник 6"/>
          <p:cNvSpPr/>
          <p:nvPr/>
        </p:nvSpPr>
        <p:spPr>
          <a:xfrm>
            <a:off x="107504" y="870994"/>
            <a:ext cx="3960440" cy="3139321"/>
          </a:xfrm>
          <a:prstGeom prst="rect">
            <a:avLst/>
          </a:prstGeom>
        </p:spPr>
        <p:txBody>
          <a:bodyPr wrap="square">
            <a:spAutoFit/>
          </a:bodyPr>
          <a:lstStyle/>
          <a:p>
            <a:r>
              <a:rPr lang="en-US" dirty="0">
                <a:solidFill>
                  <a:schemeClr val="tx1">
                    <a:lumMod val="95000"/>
                  </a:schemeClr>
                </a:solidFill>
              </a:rPr>
              <a:t>The eye sits in a protective bony socket called the orbit. Six </a:t>
            </a:r>
            <a:r>
              <a:rPr lang="en-US" b="1" i="1" dirty="0">
                <a:solidFill>
                  <a:schemeClr val="tx1">
                    <a:lumMod val="95000"/>
                  </a:schemeClr>
                </a:solidFill>
              </a:rPr>
              <a:t>extraocular muscles</a:t>
            </a:r>
            <a:r>
              <a:rPr lang="en-US" dirty="0">
                <a:solidFill>
                  <a:schemeClr val="tx1">
                    <a:lumMod val="95000"/>
                  </a:schemeClr>
                </a:solidFill>
              </a:rPr>
              <a:t> in the orbit are attached to the eye. These muscles move the eye up and down and side to side, and rotate the eye.</a:t>
            </a:r>
            <a:endParaRPr lang="ru-RU" dirty="0">
              <a:solidFill>
                <a:schemeClr val="tx1">
                  <a:lumMod val="95000"/>
                </a:schemeClr>
              </a:solidFill>
            </a:endParaRPr>
          </a:p>
          <a:p>
            <a:r>
              <a:rPr lang="en-US" dirty="0">
                <a:solidFill>
                  <a:schemeClr val="tx1">
                    <a:lumMod val="95000"/>
                  </a:schemeClr>
                </a:solidFill>
              </a:rPr>
              <a:t>The extraocular muscles are attached to the white part of the eye called the </a:t>
            </a:r>
            <a:r>
              <a:rPr lang="en-US" b="1" i="1" dirty="0">
                <a:solidFill>
                  <a:schemeClr val="tx1">
                    <a:lumMod val="95000"/>
                  </a:schemeClr>
                </a:solidFill>
              </a:rPr>
              <a:t>sclera</a:t>
            </a:r>
            <a:r>
              <a:rPr lang="en-US" dirty="0">
                <a:solidFill>
                  <a:schemeClr val="tx1">
                    <a:lumMod val="95000"/>
                  </a:schemeClr>
                </a:solidFill>
              </a:rPr>
              <a:t>. This is a strong layer of tissue that covers nearly the entire surface of the eyeball.</a:t>
            </a:r>
            <a:endParaRPr lang="ru-RU" dirty="0">
              <a:solidFill>
                <a:schemeClr val="tx1">
                  <a:lumMod val="95000"/>
                </a:schemeClr>
              </a:solidFill>
            </a:endParaRPr>
          </a:p>
        </p:txBody>
      </p:sp>
      <p:sp>
        <p:nvSpPr>
          <p:cNvPr id="8" name="Прямоугольник 7"/>
          <p:cNvSpPr/>
          <p:nvPr/>
        </p:nvSpPr>
        <p:spPr>
          <a:xfrm>
            <a:off x="107504" y="4010315"/>
            <a:ext cx="3960440" cy="2862322"/>
          </a:xfrm>
          <a:prstGeom prst="rect">
            <a:avLst/>
          </a:prstGeom>
        </p:spPr>
        <p:txBody>
          <a:bodyPr wrap="square">
            <a:spAutoFit/>
          </a:bodyPr>
          <a:lstStyle/>
          <a:p>
            <a:r>
              <a:rPr lang="en-US" dirty="0"/>
              <a:t>surface of the eye and the inner surface of the eyelids are covered with a clear membrane called the</a:t>
            </a:r>
            <a:r>
              <a:rPr lang="en-US" b="1" i="1" dirty="0"/>
              <a:t> conjunctiva</a:t>
            </a:r>
            <a:r>
              <a:rPr lang="en-US" dirty="0"/>
              <a:t>.</a:t>
            </a:r>
            <a:endParaRPr lang="ru-RU" dirty="0"/>
          </a:p>
          <a:p>
            <a:r>
              <a:rPr lang="en-US" dirty="0"/>
              <a:t>Light is focused into the eye through the clear, dome-shaped front portion of the eye called the </a:t>
            </a:r>
            <a:r>
              <a:rPr lang="en-US" b="1" i="1" dirty="0"/>
              <a:t>cornea</a:t>
            </a:r>
            <a:r>
              <a:rPr lang="en-US" dirty="0"/>
              <a:t>.</a:t>
            </a:r>
            <a:endParaRPr lang="ru-RU" dirty="0"/>
          </a:p>
          <a:p>
            <a:r>
              <a:rPr lang="en-US" dirty="0"/>
              <a:t>Behind the cornea is a fluid-filled space called the </a:t>
            </a:r>
            <a:r>
              <a:rPr lang="en-US" b="1" i="1" dirty="0"/>
              <a:t>anterior chamber</a:t>
            </a:r>
            <a:r>
              <a:rPr lang="en-US" dirty="0"/>
              <a:t>. The fluid is called </a:t>
            </a:r>
            <a:r>
              <a:rPr lang="en-US" b="1" i="1" dirty="0"/>
              <a:t>aqueous humor</a:t>
            </a:r>
            <a:r>
              <a:rPr lang="en-US" dirty="0"/>
              <a:t>. The eye is always producing aqueous humor. </a:t>
            </a:r>
            <a:endParaRPr lang="ru-RU" dirty="0"/>
          </a:p>
        </p:txBody>
      </p:sp>
      <p:pic>
        <p:nvPicPr>
          <p:cNvPr id="4" name="Рисунок 3"/>
          <p:cNvPicPr>
            <a:picLocks noChangeAspect="1"/>
          </p:cNvPicPr>
          <p:nvPr/>
        </p:nvPicPr>
        <p:blipFill>
          <a:blip r:embed="rId2"/>
          <a:stretch>
            <a:fillRect/>
          </a:stretch>
        </p:blipFill>
        <p:spPr>
          <a:xfrm>
            <a:off x="4355976" y="895176"/>
            <a:ext cx="4324515" cy="5630168"/>
          </a:xfrm>
          <a:prstGeom prst="rect">
            <a:avLst/>
          </a:prstGeom>
        </p:spPr>
      </p:pic>
    </p:spTree>
    <p:extLst>
      <p:ext uri="{BB962C8B-B14F-4D97-AF65-F5344CB8AC3E}">
        <p14:creationId xmlns:p14="http://schemas.microsoft.com/office/powerpoint/2010/main" val="2738053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427984" y="188640"/>
            <a:ext cx="4562959" cy="5607260"/>
          </a:xfrm>
          <a:prstGeom prst="rect">
            <a:avLst/>
          </a:prstGeom>
        </p:spPr>
      </p:pic>
      <p:sp>
        <p:nvSpPr>
          <p:cNvPr id="5" name="Прямоугольник 4"/>
          <p:cNvSpPr/>
          <p:nvPr/>
        </p:nvSpPr>
        <p:spPr>
          <a:xfrm>
            <a:off x="107504" y="332656"/>
            <a:ext cx="3960440" cy="4801314"/>
          </a:xfrm>
          <a:prstGeom prst="rect">
            <a:avLst/>
          </a:prstGeom>
        </p:spPr>
        <p:txBody>
          <a:bodyPr wrap="square">
            <a:spAutoFit/>
          </a:bodyPr>
          <a:lstStyle/>
          <a:p>
            <a:r>
              <a:rPr lang="en-US" dirty="0"/>
              <a:t>Behind the anterior chamber is the eye’s </a:t>
            </a:r>
            <a:r>
              <a:rPr lang="en-US" b="1" dirty="0">
                <a:solidFill>
                  <a:schemeClr val="accent6">
                    <a:lumMod val="60000"/>
                    <a:lumOff val="40000"/>
                  </a:schemeClr>
                </a:solidFill>
              </a:rPr>
              <a:t>iris (the colored part of the eye</a:t>
            </a:r>
            <a:r>
              <a:rPr lang="en-US" dirty="0"/>
              <a:t>) and the dark hole in the middle called the pupil. Muscles in the iris dilate (widen) or constrict (narrow) the pupil to control the amount of light reaching the back of the eye.</a:t>
            </a:r>
          </a:p>
          <a:p>
            <a:r>
              <a:rPr lang="en-US" dirty="0">
                <a:solidFill>
                  <a:schemeClr val="tx1">
                    <a:lumMod val="95000"/>
                  </a:schemeClr>
                </a:solidFill>
              </a:rPr>
              <a:t>Directly behind the pupil sits the </a:t>
            </a:r>
            <a:r>
              <a:rPr lang="en-US" dirty="0">
                <a:solidFill>
                  <a:schemeClr val="accent6">
                    <a:lumMod val="60000"/>
                    <a:lumOff val="40000"/>
                  </a:schemeClr>
                </a:solidFill>
              </a:rPr>
              <a:t>lens. </a:t>
            </a:r>
            <a:r>
              <a:rPr lang="en-US" dirty="0"/>
              <a:t>The lens focuses light toward the back of the eye. The lens changes shape to help the eye focus on objects up close. The lens is surrounded by the lens capsule, which is left in place when the lens is removed during cataract surgery. A replacement intraocular lens goes inside the capsule, where the natural lens was.</a:t>
            </a:r>
          </a:p>
        </p:txBody>
      </p:sp>
    </p:spTree>
    <p:extLst>
      <p:ext uri="{BB962C8B-B14F-4D97-AF65-F5344CB8AC3E}">
        <p14:creationId xmlns:p14="http://schemas.microsoft.com/office/powerpoint/2010/main" val="3947397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3960440" cy="4525963"/>
          </a:xfrm>
        </p:spPr>
        <p:txBody>
          <a:bodyPr/>
          <a:lstStyle/>
          <a:p>
            <a:pPr>
              <a:spcBef>
                <a:spcPct val="0"/>
              </a:spcBef>
            </a:pPr>
            <a:r>
              <a:rPr lang="en-US" sz="2000" dirty="0">
                <a:latin typeface="Calibri" pitchFamily="34" charset="0"/>
                <a:cs typeface="Arial" charset="0"/>
              </a:rPr>
              <a:t>The </a:t>
            </a:r>
            <a:r>
              <a:rPr lang="en-US" sz="2000" b="1" dirty="0">
                <a:solidFill>
                  <a:schemeClr val="accent6">
                    <a:lumMod val="40000"/>
                    <a:lumOff val="60000"/>
                  </a:schemeClr>
                </a:solidFill>
                <a:latin typeface="Calibri" pitchFamily="34" charset="0"/>
                <a:cs typeface="Arial" charset="0"/>
              </a:rPr>
              <a:t>vitreous cavity</a:t>
            </a:r>
            <a:r>
              <a:rPr lang="en-US" sz="2000" dirty="0">
                <a:latin typeface="Calibri" pitchFamily="34" charset="0"/>
                <a:cs typeface="Arial" charset="0"/>
              </a:rPr>
              <a:t> lies between the lens and the back of the eye. A jellylike substance called vitreous humor fills the cavity, nourishing the inside of the eye and helping the eye hold its shape.</a:t>
            </a:r>
          </a:p>
          <a:p>
            <a:pPr>
              <a:spcBef>
                <a:spcPct val="0"/>
              </a:spcBef>
            </a:pPr>
            <a:r>
              <a:rPr lang="en-US" sz="2000" dirty="0">
                <a:latin typeface="Calibri" pitchFamily="34" charset="0"/>
                <a:cs typeface="Arial" charset="0"/>
              </a:rPr>
              <a:t>Light that is focused into the eye by the cornea and lens passes through the vitreous onto the retina — the light-sensitive tissue lining the back of the eye.</a:t>
            </a:r>
          </a:p>
        </p:txBody>
      </p:sp>
      <p:pic>
        <p:nvPicPr>
          <p:cNvPr id="4" name="Рисунок 3"/>
          <p:cNvPicPr>
            <a:picLocks noChangeAspect="1"/>
          </p:cNvPicPr>
          <p:nvPr/>
        </p:nvPicPr>
        <p:blipFill>
          <a:blip r:embed="rId2"/>
          <a:stretch>
            <a:fillRect/>
          </a:stretch>
        </p:blipFill>
        <p:spPr>
          <a:xfrm>
            <a:off x="4801856" y="116632"/>
            <a:ext cx="4320480" cy="4532595"/>
          </a:xfrm>
          <a:prstGeom prst="rect">
            <a:avLst/>
          </a:prstGeom>
          <a:ln>
            <a:noFill/>
          </a:ln>
          <a:effectLst>
            <a:softEdge rad="112500"/>
          </a:effectLst>
        </p:spPr>
      </p:pic>
    </p:spTree>
    <p:extLst>
      <p:ext uri="{BB962C8B-B14F-4D97-AF65-F5344CB8AC3E}">
        <p14:creationId xmlns:p14="http://schemas.microsoft.com/office/powerpoint/2010/main" val="178975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4572000" cy="3416320"/>
          </a:xfrm>
          <a:prstGeom prst="rect">
            <a:avLst/>
          </a:prstGeom>
        </p:spPr>
        <p:txBody>
          <a:bodyPr>
            <a:spAutoFit/>
          </a:bodyPr>
          <a:lstStyle/>
          <a:p>
            <a:r>
              <a:rPr lang="en-US" dirty="0"/>
              <a:t>A tiny but very specialized area of the retina called the macula is responsible for giving us our detailed, central vision. The other part of the retina, the peripheral retina, provides us with our peripheral (side) vision.</a:t>
            </a:r>
          </a:p>
          <a:p>
            <a:r>
              <a:rPr lang="en-US" dirty="0"/>
              <a:t>The retina has special cells called photoreceptors. These cells change light into energy that is transmitted to the brain. There are two types of photoreceptors</a:t>
            </a:r>
            <a:r>
              <a:rPr lang="en-US" dirty="0">
                <a:solidFill>
                  <a:schemeClr val="accent6">
                    <a:lumMod val="40000"/>
                    <a:lumOff val="60000"/>
                  </a:schemeClr>
                </a:solidFill>
              </a:rPr>
              <a:t>: rods and cones.</a:t>
            </a:r>
            <a:r>
              <a:rPr lang="en-US" dirty="0"/>
              <a:t> Rods perceive black and white, and enable night vision. Cones perceive color, and provide central (detail) vision.</a:t>
            </a:r>
          </a:p>
        </p:txBody>
      </p:sp>
      <p:pic>
        <p:nvPicPr>
          <p:cNvPr id="7" name="Рисунок 6"/>
          <p:cNvPicPr>
            <a:picLocks noChangeAspect="1"/>
          </p:cNvPicPr>
          <p:nvPr/>
        </p:nvPicPr>
        <p:blipFill>
          <a:blip r:embed="rId2"/>
          <a:stretch>
            <a:fillRect/>
          </a:stretch>
        </p:blipFill>
        <p:spPr>
          <a:xfrm>
            <a:off x="4788024" y="188640"/>
            <a:ext cx="4139952" cy="3600400"/>
          </a:xfrm>
          <a:prstGeom prst="rect">
            <a:avLst/>
          </a:prstGeom>
        </p:spPr>
      </p:pic>
      <p:sp>
        <p:nvSpPr>
          <p:cNvPr id="3" name="Прямоугольник 2"/>
          <p:cNvSpPr/>
          <p:nvPr/>
        </p:nvSpPr>
        <p:spPr>
          <a:xfrm>
            <a:off x="179512" y="4005064"/>
            <a:ext cx="8568952" cy="1477328"/>
          </a:xfrm>
          <a:prstGeom prst="rect">
            <a:avLst/>
          </a:prstGeom>
        </p:spPr>
        <p:txBody>
          <a:bodyPr wrap="square">
            <a:spAutoFit/>
          </a:bodyPr>
          <a:lstStyle/>
          <a:p>
            <a:r>
              <a:rPr lang="en-US" dirty="0"/>
              <a:t>The vitreous cavity lies between the lens and the back of the eye. A jellylike substance called vitreous humor fills the cavity, nourishing the inside of the eye and helping the eye hold its shape.</a:t>
            </a:r>
          </a:p>
          <a:p>
            <a:r>
              <a:rPr lang="en-US" dirty="0"/>
              <a:t>Light that is focused into the eye by the cornea and lens passes through the vitreous onto the retina — the light-sensitive tissue lining the back of the eye.</a:t>
            </a:r>
          </a:p>
        </p:txBody>
      </p:sp>
    </p:spTree>
    <p:extLst>
      <p:ext uri="{BB962C8B-B14F-4D97-AF65-F5344CB8AC3E}">
        <p14:creationId xmlns:p14="http://schemas.microsoft.com/office/powerpoint/2010/main" val="1303455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561430"/>
            <a:ext cx="8784976" cy="2585323"/>
          </a:xfrm>
          <a:prstGeom prst="rect">
            <a:avLst/>
          </a:prstGeom>
        </p:spPr>
        <p:txBody>
          <a:bodyPr wrap="square">
            <a:spAutoFit/>
          </a:bodyPr>
          <a:lstStyle/>
          <a:p>
            <a:pPr algn="ctr"/>
            <a:r>
              <a:rPr lang="en-US" b="1" dirty="0" smtClean="0">
                <a:solidFill>
                  <a:srgbClr val="FFFF00"/>
                </a:solidFill>
              </a:rPr>
              <a:t>CORNEA</a:t>
            </a:r>
          </a:p>
          <a:p>
            <a:pPr algn="just"/>
            <a:r>
              <a:rPr lang="en-US" dirty="0" smtClean="0"/>
              <a:t>The </a:t>
            </a:r>
            <a:r>
              <a:rPr lang="en-US" dirty="0"/>
              <a:t>process of vision first starts with the light passing through the cornea. Since the cornea has a spherical surface it acts like a converging lens. </a:t>
            </a:r>
            <a:endParaRPr lang="en-US" dirty="0" smtClean="0"/>
          </a:p>
          <a:p>
            <a:pPr algn="ctr"/>
            <a:r>
              <a:rPr lang="en-US" b="1" dirty="0" smtClean="0">
                <a:solidFill>
                  <a:srgbClr val="FFFF00"/>
                </a:solidFill>
              </a:rPr>
              <a:t>PUPIL AND IRIS</a:t>
            </a:r>
          </a:p>
          <a:p>
            <a:pPr algn="just"/>
            <a:r>
              <a:rPr lang="en-US" dirty="0" smtClean="0"/>
              <a:t>Once </a:t>
            </a:r>
            <a:r>
              <a:rPr lang="en-US" dirty="0"/>
              <a:t>the light passes through the cornea it goes through the pupil which is essentially a hole that regulates light intensity by changing its diameter. So when its dark, the pupils dilate , up to about 8mm, so that more light can enter the eye. And when it is bright the pupil shrinks, to an average of 3mm, to restrict the amount of light. The pupil's size is controlled by the iris. Muscles in </a:t>
            </a:r>
            <a:r>
              <a:rPr lang="en-US" dirty="0" smtClean="0"/>
              <a:t>the  </a:t>
            </a:r>
            <a:r>
              <a:rPr lang="en-US" dirty="0"/>
              <a:t>iris cause the pupil to shrink or dilate. </a:t>
            </a:r>
            <a:endParaRPr lang="ru-RU" dirty="0"/>
          </a:p>
        </p:txBody>
      </p:sp>
      <p:sp>
        <p:nvSpPr>
          <p:cNvPr id="5" name="Прямоугольник 4"/>
          <p:cNvSpPr/>
          <p:nvPr/>
        </p:nvSpPr>
        <p:spPr>
          <a:xfrm>
            <a:off x="1979712" y="88434"/>
            <a:ext cx="5400600" cy="523220"/>
          </a:xfrm>
          <a:prstGeom prst="rect">
            <a:avLst/>
          </a:prstGeom>
        </p:spPr>
        <p:txBody>
          <a:bodyPr wrap="square">
            <a:spAutoFit/>
          </a:bodyPr>
          <a:lstStyle/>
          <a:p>
            <a:pPr algn="ctr"/>
            <a:r>
              <a:rPr lang="en-US" sz="2800" b="1" dirty="0">
                <a:solidFill>
                  <a:schemeClr val="accent6">
                    <a:lumMod val="60000"/>
                    <a:lumOff val="40000"/>
                  </a:schemeClr>
                </a:solidFill>
                <a:latin typeface="+mj-lt"/>
                <a:ea typeface="+mj-ea"/>
                <a:cs typeface="+mj-cs"/>
              </a:rPr>
              <a:t>Refraction in the Eye </a:t>
            </a:r>
          </a:p>
        </p:txBody>
      </p:sp>
      <p:sp>
        <p:nvSpPr>
          <p:cNvPr id="6" name="Прямоугольник 5"/>
          <p:cNvSpPr/>
          <p:nvPr/>
        </p:nvSpPr>
        <p:spPr>
          <a:xfrm>
            <a:off x="0" y="928246"/>
            <a:ext cx="8301402" cy="646331"/>
          </a:xfrm>
          <a:prstGeom prst="rect">
            <a:avLst/>
          </a:prstGeom>
        </p:spPr>
        <p:txBody>
          <a:bodyPr wrap="square">
            <a:spAutoFit/>
          </a:bodyPr>
          <a:lstStyle/>
          <a:p>
            <a:r>
              <a:rPr lang="en-US" b="1" dirty="0"/>
              <a:t>The vision process relies heavily on the ability of the eye to refract light. The main parts of the optical system of the eye </a:t>
            </a:r>
            <a:r>
              <a:rPr lang="en-US" b="1" dirty="0" smtClean="0"/>
              <a:t>include the </a:t>
            </a:r>
            <a:r>
              <a:rPr lang="en-US" b="1" dirty="0"/>
              <a:t>cornea and the lens of the eye.</a:t>
            </a:r>
          </a:p>
        </p:txBody>
      </p:sp>
      <p:sp>
        <p:nvSpPr>
          <p:cNvPr id="10" name="Прямоугольник 9"/>
          <p:cNvSpPr/>
          <p:nvPr/>
        </p:nvSpPr>
        <p:spPr>
          <a:xfrm>
            <a:off x="179512" y="4116227"/>
            <a:ext cx="8605464" cy="2308324"/>
          </a:xfrm>
          <a:prstGeom prst="rect">
            <a:avLst/>
          </a:prstGeom>
        </p:spPr>
        <p:txBody>
          <a:bodyPr wrap="square">
            <a:spAutoFit/>
          </a:bodyPr>
          <a:lstStyle/>
          <a:p>
            <a:pPr algn="ctr"/>
            <a:r>
              <a:rPr lang="en-US" b="1" dirty="0">
                <a:solidFill>
                  <a:srgbClr val="FFFF00"/>
                </a:solidFill>
              </a:rPr>
              <a:t>THE LENS AND ACCOMMODATION</a:t>
            </a:r>
            <a:endParaRPr lang="ru-RU" b="1" dirty="0">
              <a:solidFill>
                <a:srgbClr val="FFFF00"/>
              </a:solidFill>
            </a:endParaRPr>
          </a:p>
          <a:p>
            <a:r>
              <a:rPr lang="en-US" dirty="0" smtClean="0"/>
              <a:t>After </a:t>
            </a:r>
            <a:r>
              <a:rPr lang="en-US" dirty="0"/>
              <a:t>light rays travel through the pupil they hit the lens where refraction also takes place. </a:t>
            </a:r>
            <a:br>
              <a:rPr lang="en-US" dirty="0"/>
            </a:br>
            <a:r>
              <a:rPr lang="en-US" dirty="0"/>
              <a:t>The eye focuses an image through the process of </a:t>
            </a:r>
            <a:r>
              <a:rPr lang="en-US" b="1" dirty="0"/>
              <a:t>accommodation</a:t>
            </a:r>
            <a:r>
              <a:rPr lang="en-US" dirty="0"/>
              <a:t>, where the </a:t>
            </a:r>
            <a:r>
              <a:rPr lang="en-US" b="1" i="1" dirty="0"/>
              <a:t>ciliary muscles</a:t>
            </a:r>
            <a:r>
              <a:rPr lang="en-US" dirty="0"/>
              <a:t> can change the curvature of the lens. When the eye is looking at a distance little accommodation is needed, so the ciliary muscles are relaxed, and the lens has the longest focal length. To see a nearer object, the focal length of the lens needs to decrease to produce the image on the retina, to do this the ciliary muscles contract.   </a:t>
            </a:r>
            <a:endParaRPr lang="ru-RU" dirty="0"/>
          </a:p>
          <a:p>
            <a:endParaRPr lang="uk-UA" dirty="0"/>
          </a:p>
        </p:txBody>
      </p:sp>
    </p:spTree>
    <p:extLst>
      <p:ext uri="{BB962C8B-B14F-4D97-AF65-F5344CB8AC3E}">
        <p14:creationId xmlns:p14="http://schemas.microsoft.com/office/powerpoint/2010/main" val="88525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691680" y="116632"/>
            <a:ext cx="5400600" cy="523220"/>
          </a:xfrm>
          <a:prstGeom prst="rect">
            <a:avLst/>
          </a:prstGeom>
        </p:spPr>
        <p:txBody>
          <a:bodyPr wrap="square">
            <a:spAutoFit/>
          </a:bodyPr>
          <a:lstStyle/>
          <a:p>
            <a:pPr algn="ctr"/>
            <a:r>
              <a:rPr lang="en-US" sz="2800" b="1" dirty="0">
                <a:solidFill>
                  <a:schemeClr val="accent6">
                    <a:lumMod val="60000"/>
                    <a:lumOff val="40000"/>
                  </a:schemeClr>
                </a:solidFill>
                <a:latin typeface="+mj-lt"/>
                <a:ea typeface="+mj-ea"/>
                <a:cs typeface="+mj-cs"/>
              </a:rPr>
              <a:t>Refraction in the Eye </a:t>
            </a:r>
          </a:p>
        </p:txBody>
      </p:sp>
      <p:sp>
        <p:nvSpPr>
          <p:cNvPr id="7" name="Прямоугольник 6"/>
          <p:cNvSpPr/>
          <p:nvPr/>
        </p:nvSpPr>
        <p:spPr>
          <a:xfrm>
            <a:off x="179512" y="652408"/>
            <a:ext cx="8784976" cy="1477328"/>
          </a:xfrm>
          <a:prstGeom prst="rect">
            <a:avLst/>
          </a:prstGeom>
        </p:spPr>
        <p:txBody>
          <a:bodyPr wrap="square">
            <a:spAutoFit/>
          </a:bodyPr>
          <a:lstStyle/>
          <a:p>
            <a:r>
              <a:rPr lang="en-US" b="1" dirty="0" smtClean="0">
                <a:solidFill>
                  <a:srgbClr val="FFFF00"/>
                </a:solidFill>
              </a:rPr>
              <a:t> Emmetropia </a:t>
            </a:r>
            <a:r>
              <a:rPr lang="en-US" dirty="0"/>
              <a:t>is the term used to describe an eye without any refractive errors. </a:t>
            </a:r>
            <a:endParaRPr lang="en-US" dirty="0" smtClean="0"/>
          </a:p>
          <a:p>
            <a:endParaRPr lang="en-US" dirty="0"/>
          </a:p>
          <a:p>
            <a:r>
              <a:rPr lang="en-US" b="1" dirty="0">
                <a:solidFill>
                  <a:srgbClr val="FFFF00"/>
                </a:solidFill>
              </a:rPr>
              <a:t>Nearsightedness</a:t>
            </a:r>
            <a:r>
              <a:rPr lang="en-US" dirty="0"/>
              <a:t> (myopia, shortsightedness) is a condition in which an image of a distant object becomes focused in front of the retina, making distant objects appear out of focus. The condition is usually caused by an elongation of the eyeball that occurs over time. </a:t>
            </a:r>
          </a:p>
        </p:txBody>
      </p:sp>
      <p:pic>
        <p:nvPicPr>
          <p:cNvPr id="8" name="Рисунок 7"/>
          <p:cNvPicPr>
            <a:picLocks noChangeAspect="1"/>
          </p:cNvPicPr>
          <p:nvPr/>
        </p:nvPicPr>
        <p:blipFill>
          <a:blip r:embed="rId2"/>
          <a:stretch>
            <a:fillRect/>
          </a:stretch>
        </p:blipFill>
        <p:spPr>
          <a:xfrm>
            <a:off x="395536" y="2204864"/>
            <a:ext cx="7848872" cy="4392488"/>
          </a:xfrm>
          <a:prstGeom prst="rect">
            <a:avLst/>
          </a:prstGeom>
        </p:spPr>
      </p:pic>
    </p:spTree>
    <p:extLst>
      <p:ext uri="{BB962C8B-B14F-4D97-AF65-F5344CB8AC3E}">
        <p14:creationId xmlns:p14="http://schemas.microsoft.com/office/powerpoint/2010/main" val="394559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видео с тестами">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1520" y="548680"/>
            <a:ext cx="8496944" cy="5577483"/>
          </a:xfrm>
        </p:spPr>
      </p:pic>
    </p:spTree>
    <p:extLst>
      <p:ext uri="{BB962C8B-B14F-4D97-AF65-F5344CB8AC3E}">
        <p14:creationId xmlns:p14="http://schemas.microsoft.com/office/powerpoint/2010/main" val="1258171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63688" y="260648"/>
            <a:ext cx="5400600" cy="523220"/>
          </a:xfrm>
          <a:prstGeom prst="rect">
            <a:avLst/>
          </a:prstGeom>
        </p:spPr>
        <p:txBody>
          <a:bodyPr wrap="square">
            <a:spAutoFit/>
          </a:bodyPr>
          <a:lstStyle/>
          <a:p>
            <a:pPr algn="ctr"/>
            <a:r>
              <a:rPr lang="en-US" sz="2800" b="1" dirty="0">
                <a:solidFill>
                  <a:schemeClr val="accent6">
                    <a:lumMod val="60000"/>
                    <a:lumOff val="40000"/>
                  </a:schemeClr>
                </a:solidFill>
              </a:rPr>
              <a:t>Refraction in the Eye </a:t>
            </a:r>
          </a:p>
        </p:txBody>
      </p:sp>
      <p:sp>
        <p:nvSpPr>
          <p:cNvPr id="2" name="Прямоугольник 1"/>
          <p:cNvSpPr/>
          <p:nvPr/>
        </p:nvSpPr>
        <p:spPr>
          <a:xfrm>
            <a:off x="395536" y="908720"/>
            <a:ext cx="8568952" cy="923330"/>
          </a:xfrm>
          <a:prstGeom prst="rect">
            <a:avLst/>
          </a:prstGeom>
        </p:spPr>
        <p:txBody>
          <a:bodyPr wrap="square">
            <a:spAutoFit/>
          </a:bodyPr>
          <a:lstStyle/>
          <a:p>
            <a:r>
              <a:rPr lang="en-US" dirty="0">
                <a:solidFill>
                  <a:srgbClr val="FFFF00"/>
                </a:solidFill>
              </a:rPr>
              <a:t>Farsightedness (hyperopia</a:t>
            </a:r>
            <a:r>
              <a:rPr lang="en-US" dirty="0"/>
              <a:t>) is a condition in which an image of a distant object becomes focused behind the retina making objects up close appear out of focus. It is opposite of myopia, and is usually caused by shortening of the eyeball. </a:t>
            </a:r>
            <a:endParaRPr lang="uk-UA" dirty="0"/>
          </a:p>
        </p:txBody>
      </p:sp>
      <p:pic>
        <p:nvPicPr>
          <p:cNvPr id="7" name="Рисунок 6" descr="ÐÐ°ÑÑÐ¸Ð½ÐºÐ¸ Ð¿Ð¾ Ð·Ð°Ð¿ÑÐ¾ÑÑ hyperopia"/>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56902"/>
            <a:ext cx="8280920" cy="4718098"/>
          </a:xfrm>
          <a:prstGeom prst="rect">
            <a:avLst/>
          </a:prstGeom>
          <a:noFill/>
          <a:ln>
            <a:noFill/>
          </a:ln>
        </p:spPr>
      </p:pic>
    </p:spTree>
    <p:extLst>
      <p:ext uri="{BB962C8B-B14F-4D97-AF65-F5344CB8AC3E}">
        <p14:creationId xmlns:p14="http://schemas.microsoft.com/office/powerpoint/2010/main" val="607333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yopia Contro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9512" y="188640"/>
            <a:ext cx="8787680" cy="4921101"/>
          </a:xfrm>
          <a:prstGeom prst="rect">
            <a:avLst/>
          </a:prstGeom>
        </p:spPr>
      </p:pic>
    </p:spTree>
    <p:extLst>
      <p:ext uri="{BB962C8B-B14F-4D97-AF65-F5344CB8AC3E}">
        <p14:creationId xmlns:p14="http://schemas.microsoft.com/office/powerpoint/2010/main" val="13861240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 is Hyperopia (Far-sightedness)_">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9512" y="1052736"/>
            <a:ext cx="8704967" cy="4896544"/>
          </a:xfrm>
          <a:prstGeom prst="rect">
            <a:avLst/>
          </a:prstGeom>
        </p:spPr>
      </p:pic>
      <p:sp>
        <p:nvSpPr>
          <p:cNvPr id="5" name="Прямоугольник 4"/>
          <p:cNvSpPr/>
          <p:nvPr/>
        </p:nvSpPr>
        <p:spPr>
          <a:xfrm>
            <a:off x="1547664" y="260648"/>
            <a:ext cx="5494774" cy="584775"/>
          </a:xfrm>
          <a:prstGeom prst="rect">
            <a:avLst/>
          </a:prstGeom>
        </p:spPr>
        <p:txBody>
          <a:bodyPr wrap="none">
            <a:spAutoFit/>
          </a:bodyPr>
          <a:lstStyle/>
          <a:p>
            <a:r>
              <a:rPr lang="pl-PL" sz="3200" dirty="0" smtClean="0"/>
              <a:t>HYPEROPIA (FAR-SIGHTEDNESS)</a:t>
            </a:r>
            <a:endParaRPr lang="uk-UA" sz="3200" dirty="0"/>
          </a:p>
        </p:txBody>
      </p:sp>
    </p:spTree>
    <p:extLst>
      <p:ext uri="{BB962C8B-B14F-4D97-AF65-F5344CB8AC3E}">
        <p14:creationId xmlns:p14="http://schemas.microsoft.com/office/powerpoint/2010/main" val="38733183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818" y="-192011"/>
            <a:ext cx="8196310" cy="2016224"/>
          </a:xfrm>
        </p:spPr>
        <p:txBody>
          <a:bodyPr/>
          <a:lstStyle/>
          <a:p>
            <a:r>
              <a:rPr lang="en-US" sz="2800" b="1" dirty="0">
                <a:solidFill>
                  <a:srgbClr val="FFFF00"/>
                </a:solidFill>
              </a:rPr>
              <a:t>Difference between </a:t>
            </a:r>
            <a:r>
              <a:rPr lang="en-US" sz="2800" b="1" dirty="0" smtClean="0">
                <a:solidFill>
                  <a:srgbClr val="FFFF00"/>
                </a:solidFill>
              </a:rPr>
              <a:t>Myopia</a:t>
            </a:r>
            <a:br>
              <a:rPr lang="en-US" sz="2800" b="1" dirty="0" smtClean="0">
                <a:solidFill>
                  <a:srgbClr val="FFFF00"/>
                </a:solidFill>
              </a:rPr>
            </a:br>
            <a:r>
              <a:rPr lang="en-US" sz="2800" b="1" dirty="0" smtClean="0">
                <a:solidFill>
                  <a:srgbClr val="FFFF00"/>
                </a:solidFill>
              </a:rPr>
              <a:t> </a:t>
            </a:r>
            <a:r>
              <a:rPr lang="en-US" sz="2800" b="1" dirty="0">
                <a:solidFill>
                  <a:srgbClr val="FFFF00"/>
                </a:solidFill>
              </a:rPr>
              <a:t>(Near Sightedness) &amp; Hyperopia (Far-Sightedness)</a:t>
            </a:r>
          </a:p>
        </p:txBody>
      </p:sp>
      <p:pic>
        <p:nvPicPr>
          <p:cNvPr id="13" name="Difference in Myopia and Hyperopia _ Near-sighted and Far-Sighted Lens _ Class 10 _ Letstute CBS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1138" y="1484784"/>
            <a:ext cx="8607670" cy="4572000"/>
          </a:xfrm>
          <a:prstGeom prst="rect">
            <a:avLst/>
          </a:prstGeom>
        </p:spPr>
      </p:pic>
    </p:spTree>
    <p:extLst>
      <p:ext uri="{BB962C8B-B14F-4D97-AF65-F5344CB8AC3E}">
        <p14:creationId xmlns:p14="http://schemas.microsoft.com/office/powerpoint/2010/main" val="23793376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p:cTn id="7" fill="hold" display="0">
                  <p:stCondLst>
                    <p:cond delay="indefinite"/>
                  </p:stCondLst>
                </p:cTn>
                <p:tgtEl>
                  <p:spTgt spid="1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ASTIGMATISM</a:t>
            </a:r>
            <a:endParaRPr lang="uk-UA" dirty="0"/>
          </a:p>
        </p:txBody>
      </p:sp>
      <p:pic>
        <p:nvPicPr>
          <p:cNvPr id="4" name="Astigmatism">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66707" y="1268760"/>
            <a:ext cx="8045450" cy="4525963"/>
          </a:xfrm>
        </p:spPr>
      </p:pic>
    </p:spTree>
    <p:extLst>
      <p:ext uri="{BB962C8B-B14F-4D97-AF65-F5344CB8AC3E}">
        <p14:creationId xmlns:p14="http://schemas.microsoft.com/office/powerpoint/2010/main" val="27356187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421738"/>
            <a:ext cx="8229600" cy="1143000"/>
          </a:xfrm>
        </p:spPr>
        <p:txBody>
          <a:bodyPr/>
          <a:lstStyle/>
          <a:p>
            <a:r>
              <a:rPr lang="en-US" sz="3200" b="1" dirty="0" smtClean="0">
                <a:solidFill>
                  <a:schemeClr val="accent6">
                    <a:lumMod val="40000"/>
                    <a:lumOff val="60000"/>
                  </a:schemeClr>
                </a:solidFill>
              </a:rPr>
              <a:t>TYPES OF LENSES FOR VISION CORRECTION</a:t>
            </a:r>
            <a:br>
              <a:rPr lang="en-US" sz="3200" b="1" dirty="0" smtClean="0">
                <a:solidFill>
                  <a:schemeClr val="accent6">
                    <a:lumMod val="40000"/>
                    <a:lumOff val="60000"/>
                  </a:schemeClr>
                </a:solidFill>
              </a:rPr>
            </a:br>
            <a:endParaRPr lang="uk-UA" sz="3200" b="1" dirty="0">
              <a:solidFill>
                <a:schemeClr val="accent6">
                  <a:lumMod val="40000"/>
                  <a:lumOff val="60000"/>
                </a:schemeClr>
              </a:solidFill>
            </a:endParaRPr>
          </a:p>
        </p:txBody>
      </p:sp>
      <p:sp>
        <p:nvSpPr>
          <p:cNvPr id="3" name="Объект 2"/>
          <p:cNvSpPr>
            <a:spLocks noGrp="1"/>
          </p:cNvSpPr>
          <p:nvPr>
            <p:ph sz="half" idx="1"/>
          </p:nvPr>
        </p:nvSpPr>
        <p:spPr>
          <a:xfrm>
            <a:off x="348680" y="1196752"/>
            <a:ext cx="8255768" cy="5256584"/>
          </a:xfrm>
        </p:spPr>
        <p:txBody>
          <a:bodyPr/>
          <a:lstStyle/>
          <a:p>
            <a:r>
              <a:rPr lang="en-US" sz="2400" dirty="0" smtClean="0"/>
              <a:t>A </a:t>
            </a:r>
            <a:r>
              <a:rPr lang="en-US" sz="2400" dirty="0"/>
              <a:t>corrective lens is a lens worn on (contact lens) or before the eye (eyeglass lenses). They are used to treat short-sightedness, long-sightedness, presbyopia, and astigmatism. Biconcave or diverging lenses are required for near-sightedness and biconvex or converging lenses are required for far-sightedness.</a:t>
            </a:r>
          </a:p>
          <a:p>
            <a:r>
              <a:rPr lang="en-US" sz="2400" dirty="0">
                <a:solidFill>
                  <a:schemeClr val="accent6">
                    <a:lumMod val="40000"/>
                    <a:lumOff val="60000"/>
                  </a:schemeClr>
                </a:solidFill>
              </a:rPr>
              <a:t>Optometrist usually prescribes corrective lenses. The prescription will involve the necessary corrections for refraction errors in each eye, individually for distance vision and near vision, for a total of four possible correction specifications.</a:t>
            </a:r>
          </a:p>
          <a:p>
            <a:r>
              <a:rPr lang="en-US" sz="2400" dirty="0">
                <a:solidFill>
                  <a:schemeClr val="accent6">
                    <a:lumMod val="40000"/>
                    <a:lumOff val="60000"/>
                  </a:schemeClr>
                </a:solidFill>
              </a:rPr>
              <a:t> </a:t>
            </a:r>
            <a:endParaRPr lang="uk-UA" sz="2400" dirty="0">
              <a:solidFill>
                <a:schemeClr val="accent6">
                  <a:lumMod val="40000"/>
                  <a:lumOff val="60000"/>
                </a:schemeClr>
              </a:solidFill>
            </a:endParaRPr>
          </a:p>
        </p:txBody>
      </p:sp>
    </p:spTree>
    <p:extLst>
      <p:ext uri="{BB962C8B-B14F-4D97-AF65-F5344CB8AC3E}">
        <p14:creationId xmlns:p14="http://schemas.microsoft.com/office/powerpoint/2010/main" val="1849439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79512" y="476672"/>
            <a:ext cx="8784976" cy="5184576"/>
          </a:xfrm>
          <a:prstGeom prst="rect">
            <a:avLst/>
          </a:prstGeom>
        </p:spPr>
      </p:pic>
    </p:spTree>
    <p:extLst>
      <p:ext uri="{BB962C8B-B14F-4D97-AF65-F5344CB8AC3E}">
        <p14:creationId xmlns:p14="http://schemas.microsoft.com/office/powerpoint/2010/main" val="2684313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b="1" dirty="0" smtClean="0">
                <a:solidFill>
                  <a:schemeClr val="accent6">
                    <a:lumMod val="40000"/>
                    <a:lumOff val="60000"/>
                  </a:schemeClr>
                </a:solidFill>
              </a:rPr>
              <a:t>EYE-GLASSES PRESCRIPTION ABBREVIATIONS</a:t>
            </a:r>
            <a:r>
              <a:rPr lang="ru-RU" sz="3200" dirty="0" smtClean="0">
                <a:solidFill>
                  <a:schemeClr val="accent6">
                    <a:lumMod val="40000"/>
                    <a:lumOff val="60000"/>
                  </a:schemeClr>
                </a:solidFill>
              </a:rPr>
              <a:t/>
            </a:r>
            <a:br>
              <a:rPr lang="ru-RU" sz="3200" dirty="0" smtClean="0">
                <a:solidFill>
                  <a:schemeClr val="accent6">
                    <a:lumMod val="40000"/>
                    <a:lumOff val="60000"/>
                  </a:schemeClr>
                </a:solidFill>
              </a:rPr>
            </a:br>
            <a:endParaRPr lang="uk-UA" sz="3200" dirty="0">
              <a:solidFill>
                <a:schemeClr val="accent6">
                  <a:lumMod val="40000"/>
                  <a:lumOff val="60000"/>
                </a:schemeClr>
              </a:solidFill>
            </a:endParaRPr>
          </a:p>
        </p:txBody>
      </p:sp>
      <p:sp>
        <p:nvSpPr>
          <p:cNvPr id="3" name="Объект 2"/>
          <p:cNvSpPr>
            <a:spLocks noGrp="1"/>
          </p:cNvSpPr>
          <p:nvPr>
            <p:ph sz="half" idx="1"/>
          </p:nvPr>
        </p:nvSpPr>
        <p:spPr>
          <a:xfrm>
            <a:off x="678396" y="1268760"/>
            <a:ext cx="7787208" cy="4525963"/>
          </a:xfrm>
        </p:spPr>
        <p:txBody>
          <a:bodyPr/>
          <a:lstStyle/>
          <a:p>
            <a:r>
              <a:rPr lang="en-US" sz="2400" dirty="0" smtClean="0"/>
              <a:t>The </a:t>
            </a:r>
            <a:r>
              <a:rPr lang="en-US" sz="2400" dirty="0"/>
              <a:t>first step to understanding an eyeglass prescription is knowing what "</a:t>
            </a:r>
            <a:r>
              <a:rPr lang="en-US" sz="2400" b="1" dirty="0"/>
              <a:t>OD</a:t>
            </a:r>
            <a:r>
              <a:rPr lang="en-US" sz="2400" dirty="0"/>
              <a:t>" and “</a:t>
            </a:r>
            <a:r>
              <a:rPr lang="en-US" sz="2400" b="1" dirty="0"/>
              <a:t>OS</a:t>
            </a:r>
            <a:r>
              <a:rPr lang="en-US" sz="2400" dirty="0"/>
              <a:t>" mean. They are abbreviations for </a:t>
            </a:r>
            <a:r>
              <a:rPr lang="en-US" sz="2400" b="1" i="1" dirty="0"/>
              <a:t>oculus </a:t>
            </a:r>
            <a:r>
              <a:rPr lang="en-US" sz="2400" b="1" i="1" dirty="0" smtClean="0"/>
              <a:t>Dexter</a:t>
            </a:r>
            <a:r>
              <a:rPr lang="en-US" sz="2400" b="1" dirty="0"/>
              <a:t> </a:t>
            </a:r>
            <a:r>
              <a:rPr lang="en-US" sz="2400" dirty="0"/>
              <a:t>and</a:t>
            </a:r>
            <a:r>
              <a:rPr lang="en-US" sz="2400" b="1" dirty="0"/>
              <a:t> </a:t>
            </a:r>
            <a:r>
              <a:rPr lang="en-US" sz="2400" b="1" i="1" dirty="0"/>
              <a:t>oculus sinister</a:t>
            </a:r>
            <a:r>
              <a:rPr lang="en-US" sz="2400" dirty="0"/>
              <a:t>, which are Latin terms for "</a:t>
            </a:r>
            <a:r>
              <a:rPr lang="en-US" sz="2400" b="1" i="1" dirty="0"/>
              <a:t>right eye</a:t>
            </a:r>
            <a:r>
              <a:rPr lang="en-US" sz="2400" dirty="0"/>
              <a:t>" and "</a:t>
            </a:r>
            <a:r>
              <a:rPr lang="en-US" sz="2400" b="1" i="1" dirty="0"/>
              <a:t>left eye</a:t>
            </a:r>
            <a:r>
              <a:rPr lang="en-US" sz="2400" dirty="0" smtClean="0"/>
              <a:t>.“</a:t>
            </a:r>
          </a:p>
          <a:p>
            <a:endParaRPr lang="ru-RU" sz="2400" dirty="0"/>
          </a:p>
          <a:p>
            <a:r>
              <a:rPr lang="en-US" sz="2400" dirty="0">
                <a:solidFill>
                  <a:schemeClr val="accent6">
                    <a:lumMod val="40000"/>
                    <a:lumOff val="60000"/>
                  </a:schemeClr>
                </a:solidFill>
              </a:rPr>
              <a:t>Your eyeglass prescription also may have a column labeled "</a:t>
            </a:r>
            <a:r>
              <a:rPr lang="en-US" sz="2400" b="1" dirty="0">
                <a:solidFill>
                  <a:schemeClr val="accent6">
                    <a:lumMod val="40000"/>
                    <a:lumOff val="60000"/>
                  </a:schemeClr>
                </a:solidFill>
              </a:rPr>
              <a:t>OU</a:t>
            </a:r>
            <a:r>
              <a:rPr lang="en-US" sz="2400" dirty="0">
                <a:solidFill>
                  <a:schemeClr val="accent6">
                    <a:lumMod val="40000"/>
                    <a:lumOff val="60000"/>
                  </a:schemeClr>
                </a:solidFill>
              </a:rPr>
              <a:t>." This is the abbreviation for the Latin term </a:t>
            </a:r>
            <a:r>
              <a:rPr lang="en-US" sz="2400" b="1" i="1" dirty="0">
                <a:solidFill>
                  <a:schemeClr val="accent6">
                    <a:lumMod val="40000"/>
                    <a:lumOff val="60000"/>
                  </a:schemeClr>
                </a:solidFill>
              </a:rPr>
              <a:t>oculus uterque</a:t>
            </a:r>
            <a:r>
              <a:rPr lang="en-US" sz="2400" dirty="0">
                <a:solidFill>
                  <a:schemeClr val="accent6">
                    <a:lumMod val="40000"/>
                    <a:lumOff val="60000"/>
                  </a:schemeClr>
                </a:solidFill>
              </a:rPr>
              <a:t>, which means "</a:t>
            </a:r>
            <a:r>
              <a:rPr lang="en-US" sz="2400" b="1" i="1" dirty="0">
                <a:solidFill>
                  <a:schemeClr val="accent6">
                    <a:lumMod val="40000"/>
                    <a:lumOff val="60000"/>
                  </a:schemeClr>
                </a:solidFill>
              </a:rPr>
              <a:t>both eyes</a:t>
            </a:r>
            <a:r>
              <a:rPr lang="en-US" sz="2400" dirty="0">
                <a:solidFill>
                  <a:schemeClr val="accent6">
                    <a:lumMod val="40000"/>
                    <a:lumOff val="60000"/>
                  </a:schemeClr>
                </a:solidFill>
              </a:rPr>
              <a:t>."</a:t>
            </a:r>
            <a:endParaRPr lang="ru-RU" sz="2400" dirty="0">
              <a:solidFill>
                <a:schemeClr val="accent6">
                  <a:lumMod val="40000"/>
                  <a:lumOff val="60000"/>
                </a:schemeClr>
              </a:solidFill>
            </a:endParaRPr>
          </a:p>
          <a:p>
            <a:endParaRPr lang="uk-UA" dirty="0"/>
          </a:p>
        </p:txBody>
      </p:sp>
    </p:spTree>
    <p:extLst>
      <p:ext uri="{BB962C8B-B14F-4D97-AF65-F5344CB8AC3E}">
        <p14:creationId xmlns:p14="http://schemas.microsoft.com/office/powerpoint/2010/main" val="57495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53128" y="692697"/>
            <a:ext cx="4562888" cy="3168352"/>
          </a:xfrm>
          <a:ln w="38100">
            <a:solidFill>
              <a:schemeClr val="accent6">
                <a:lumMod val="60000"/>
                <a:lumOff val="40000"/>
              </a:schemeClr>
            </a:solidFill>
          </a:ln>
        </p:spPr>
        <p:txBody>
          <a:bodyPr/>
          <a:lstStyle/>
          <a:p>
            <a:pPr marL="0" indent="0">
              <a:buNone/>
            </a:pPr>
            <a:r>
              <a:rPr lang="en-US" sz="1800" b="1" dirty="0">
                <a:solidFill>
                  <a:srgbClr val="FFFF00"/>
                </a:solidFill>
              </a:rPr>
              <a:t>Axis.</a:t>
            </a:r>
            <a:r>
              <a:rPr lang="en-US" sz="1800" dirty="0">
                <a:solidFill>
                  <a:srgbClr val="FFFF00"/>
                </a:solidFill>
              </a:rPr>
              <a:t> </a:t>
            </a:r>
            <a:r>
              <a:rPr lang="en-US" sz="1800" dirty="0"/>
              <a:t>This describes the lens meridian that contains no cylinder power to correct astigmatism. The axis is defined with a number from 1 to 180. The number 90 corresponds to the vertical meridian of the eye, and the number 180 corresponds to the horizontal meridian.</a:t>
            </a:r>
            <a:endParaRPr lang="ru-RU" sz="1800" dirty="0"/>
          </a:p>
          <a:p>
            <a:pPr marL="0" indent="0">
              <a:buNone/>
            </a:pPr>
            <a:r>
              <a:rPr lang="en-US" sz="1800" dirty="0"/>
              <a:t>If an eyeglass prescription includes cylinder power, it also must include an axis value, which follows the </a:t>
            </a:r>
            <a:r>
              <a:rPr lang="en-US" sz="1800" dirty="0" err="1"/>
              <a:t>cyl</a:t>
            </a:r>
            <a:r>
              <a:rPr lang="en-US" sz="1800" dirty="0"/>
              <a:t> power and is preceded by an "x" when written freehand</a:t>
            </a:r>
            <a:r>
              <a:rPr lang="en-US" sz="1800" dirty="0" smtClean="0"/>
              <a:t>.</a:t>
            </a:r>
            <a:endParaRPr lang="uk-UA" sz="1800" dirty="0"/>
          </a:p>
        </p:txBody>
      </p:sp>
      <p:sp>
        <p:nvSpPr>
          <p:cNvPr id="4" name="Объект 3"/>
          <p:cNvSpPr>
            <a:spLocks noGrp="1"/>
          </p:cNvSpPr>
          <p:nvPr>
            <p:ph sz="half" idx="2"/>
          </p:nvPr>
        </p:nvSpPr>
        <p:spPr>
          <a:xfrm>
            <a:off x="4824295" y="692697"/>
            <a:ext cx="4038600" cy="3135041"/>
          </a:xfrm>
          <a:noFill/>
          <a:ln w="38100">
            <a:solidFill>
              <a:schemeClr val="accent6">
                <a:lumMod val="60000"/>
                <a:lumOff val="40000"/>
              </a:schemeClr>
            </a:solidFill>
            <a:miter lim="800000"/>
            <a:headEnd/>
            <a:tailEnd/>
          </a:ln>
        </p:spPr>
        <p:txBody>
          <a:bodyPr vert="horz" wrap="square" lIns="91440" tIns="45720" rIns="91440" bIns="45720" numCol="1" anchor="t" anchorCtr="0" compatLnSpc="1">
            <a:prstTxWarp prst="textNoShape">
              <a:avLst/>
            </a:prstTxWarp>
          </a:bodyPr>
          <a:lstStyle/>
          <a:p>
            <a:pPr marL="0" indent="0" algn="just">
              <a:buNone/>
            </a:pPr>
            <a:r>
              <a:rPr lang="en-US" sz="1800" b="1" dirty="0">
                <a:solidFill>
                  <a:srgbClr val="FFFF00"/>
                </a:solidFill>
              </a:rPr>
              <a:t>Cylinder (CYL). </a:t>
            </a:r>
            <a:r>
              <a:rPr lang="en-US" sz="1800" dirty="0"/>
              <a:t>This indicates the amount of lens power for astigmatism. If nothing appears in this column, you have little or no astigmatism that requires correction. </a:t>
            </a:r>
            <a:endParaRPr lang="ru-RU" sz="1800" dirty="0"/>
          </a:p>
          <a:p>
            <a:pPr marL="0" indent="0" algn="just">
              <a:buNone/>
            </a:pPr>
            <a:r>
              <a:rPr lang="en-US" sz="1800" dirty="0"/>
              <a:t>The number in the cylinder column may be preceded with a minus sign (for correction of nearsighted astigmatism) or a plus sign (for farsighted astigmatism). Cylinder power always follows the sphere power in an eyeglass prescription</a:t>
            </a:r>
            <a:r>
              <a:rPr lang="en-US" sz="1800" dirty="0" smtClean="0"/>
              <a:t>.</a:t>
            </a:r>
            <a:endParaRPr lang="uk-UA" sz="1800" b="1" dirty="0">
              <a:solidFill>
                <a:srgbClr val="FFFF00"/>
              </a:solidFill>
            </a:endParaRPr>
          </a:p>
        </p:txBody>
      </p:sp>
      <p:sp>
        <p:nvSpPr>
          <p:cNvPr id="5" name="Заголовок 1"/>
          <p:cNvSpPr>
            <a:spLocks noGrp="1"/>
          </p:cNvSpPr>
          <p:nvPr>
            <p:ph type="title"/>
          </p:nvPr>
        </p:nvSpPr>
        <p:spPr>
          <a:xfrm>
            <a:off x="395536" y="66323"/>
            <a:ext cx="8229600" cy="706090"/>
          </a:xfrm>
        </p:spPr>
        <p:txBody>
          <a:bodyPr/>
          <a:lstStyle/>
          <a:p>
            <a:r>
              <a:rPr lang="en-US" sz="3200" b="1" dirty="0" smtClean="0">
                <a:solidFill>
                  <a:schemeClr val="accent6">
                    <a:lumMod val="40000"/>
                    <a:lumOff val="60000"/>
                  </a:schemeClr>
                </a:solidFill>
              </a:rPr>
              <a:t>TYPES OF LENSES FOR VISION CORRECTION</a:t>
            </a:r>
            <a:endParaRPr lang="uk-UA" sz="3200" b="1" dirty="0">
              <a:solidFill>
                <a:schemeClr val="accent6">
                  <a:lumMod val="40000"/>
                  <a:lumOff val="60000"/>
                </a:schemeClr>
              </a:solidFill>
            </a:endParaRPr>
          </a:p>
        </p:txBody>
      </p:sp>
      <p:pic>
        <p:nvPicPr>
          <p:cNvPr id="6" name="Рисунок 5"/>
          <p:cNvPicPr>
            <a:picLocks noChangeAspect="1"/>
          </p:cNvPicPr>
          <p:nvPr/>
        </p:nvPicPr>
        <p:blipFill>
          <a:blip r:embed="rId2"/>
          <a:stretch>
            <a:fillRect/>
          </a:stretch>
        </p:blipFill>
        <p:spPr>
          <a:xfrm>
            <a:off x="4824295" y="4077072"/>
            <a:ext cx="3924170" cy="25202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Рисунок 6"/>
          <p:cNvPicPr>
            <a:picLocks noChangeAspect="1"/>
          </p:cNvPicPr>
          <p:nvPr/>
        </p:nvPicPr>
        <p:blipFill>
          <a:blip r:embed="rId3"/>
          <a:stretch>
            <a:fillRect/>
          </a:stretch>
        </p:blipFill>
        <p:spPr>
          <a:xfrm>
            <a:off x="153128" y="4050640"/>
            <a:ext cx="4418872" cy="2534847"/>
          </a:xfrm>
          <a:prstGeom prst="rect">
            <a:avLst/>
          </a:prstGeom>
        </p:spPr>
      </p:pic>
    </p:spTree>
    <p:extLst>
      <p:ext uri="{BB962C8B-B14F-4D97-AF65-F5344CB8AC3E}">
        <p14:creationId xmlns:p14="http://schemas.microsoft.com/office/powerpoint/2010/main" val="2823403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75974" y="733715"/>
            <a:ext cx="4684058" cy="3415365"/>
          </a:xfrm>
          <a:ln w="38100">
            <a:solidFill>
              <a:schemeClr val="accent6">
                <a:lumMod val="60000"/>
                <a:lumOff val="40000"/>
              </a:schemeClr>
            </a:solidFill>
          </a:ln>
        </p:spPr>
        <p:txBody>
          <a:bodyPr/>
          <a:lstStyle/>
          <a:p>
            <a:pPr marL="0" indent="0">
              <a:buNone/>
            </a:pPr>
            <a:r>
              <a:rPr lang="en-US" sz="1800" b="1" dirty="0">
                <a:solidFill>
                  <a:srgbClr val="FFFF00"/>
                </a:solidFill>
              </a:rPr>
              <a:t>PD (Pupillary Distance</a:t>
            </a:r>
            <a:r>
              <a:rPr lang="en-US" sz="1800" dirty="0">
                <a:solidFill>
                  <a:srgbClr val="FFFF00"/>
                </a:solidFill>
              </a:rPr>
              <a:t>). </a:t>
            </a:r>
            <a:r>
              <a:rPr lang="en-US" sz="1800" dirty="0"/>
              <a:t>It’s a measurement in millimeters between your eyes from the center of one pupil to the center of the other. Typically, adult’s PD falls in a range between 54 and 74 mm, and kids’ is somewhere between 43 and 54 mm. In Ukraine, PD is an obligatory part of the eyeglasses prescription. In some countries PD is not actually a part of your prescription.  The optometrist or ophthalmologist rarely determines physical measurements, because that is the job of the optician</a:t>
            </a:r>
            <a:r>
              <a:rPr lang="en-US" sz="1800" dirty="0" smtClean="0"/>
              <a:t>.</a:t>
            </a:r>
            <a:endParaRPr lang="ru-RU" sz="1800" dirty="0"/>
          </a:p>
        </p:txBody>
      </p:sp>
      <p:sp>
        <p:nvSpPr>
          <p:cNvPr id="5" name="Заголовок 1"/>
          <p:cNvSpPr>
            <a:spLocks noGrp="1"/>
          </p:cNvSpPr>
          <p:nvPr>
            <p:ph type="title"/>
          </p:nvPr>
        </p:nvSpPr>
        <p:spPr>
          <a:xfrm>
            <a:off x="395536" y="66323"/>
            <a:ext cx="8229600" cy="706090"/>
          </a:xfrm>
        </p:spPr>
        <p:txBody>
          <a:bodyPr/>
          <a:lstStyle/>
          <a:p>
            <a:r>
              <a:rPr lang="en-US" sz="3200" b="1" dirty="0" smtClean="0">
                <a:solidFill>
                  <a:schemeClr val="accent6">
                    <a:lumMod val="40000"/>
                    <a:lumOff val="60000"/>
                  </a:schemeClr>
                </a:solidFill>
              </a:rPr>
              <a:t>TYPES OF LENSES FOR VISION CORRECTION</a:t>
            </a:r>
            <a:endParaRPr lang="uk-UA" sz="3200" b="1" dirty="0">
              <a:solidFill>
                <a:schemeClr val="accent6">
                  <a:lumMod val="40000"/>
                  <a:lumOff val="60000"/>
                </a:schemeClr>
              </a:solidFill>
            </a:endParaRPr>
          </a:p>
        </p:txBody>
      </p:sp>
      <p:sp>
        <p:nvSpPr>
          <p:cNvPr id="2" name="AutoShape 2" descr="What does axis mean on my prescription? | Feel Good Contacts U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28" name="Picture 4" descr="What does axis mean on my prescription? | Feel Good Contacts U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2187624"/>
            <a:ext cx="2436914" cy="1551502"/>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a:blip r:embed="rId3"/>
          <a:stretch>
            <a:fillRect/>
          </a:stretch>
        </p:blipFill>
        <p:spPr>
          <a:xfrm>
            <a:off x="175974" y="4335002"/>
            <a:ext cx="4684058" cy="1908051"/>
          </a:xfrm>
          <a:prstGeom prst="rect">
            <a:avLst/>
          </a:prstGeom>
          <a:noFill/>
          <a:ln w="38100">
            <a:solidFill>
              <a:srgbClr val="FFFF00"/>
            </a:solidFill>
            <a:miter lim="800000"/>
            <a:headEnd/>
            <a:tailEnd/>
          </a:ln>
        </p:spPr>
      </p:pic>
      <p:sp>
        <p:nvSpPr>
          <p:cNvPr id="9" name="Прямоугольник 8"/>
          <p:cNvSpPr/>
          <p:nvPr/>
        </p:nvSpPr>
        <p:spPr>
          <a:xfrm>
            <a:off x="4982141" y="733714"/>
            <a:ext cx="3549080" cy="3415366"/>
          </a:xfrm>
          <a:prstGeom prst="rect">
            <a:avLst/>
          </a:prstGeom>
          <a:noFill/>
          <a:ln w="38100">
            <a:solidFill>
              <a:schemeClr val="accent6">
                <a:lumMod val="60000"/>
                <a:lumOff val="40000"/>
              </a:schemeClr>
            </a:solidFill>
            <a:miter lim="800000"/>
            <a:headEnd/>
            <a:tailEnd/>
          </a:ln>
        </p:spPr>
        <p:txBody>
          <a:bodyPr vert="horz" wrap="square" lIns="91440" tIns="45720" rIns="91440" bIns="45720" numCol="1" anchor="t" anchorCtr="0" compatLnSpc="1">
            <a:prstTxWarp prst="textNoShape">
              <a:avLst/>
            </a:prstTxWarp>
          </a:bodyPr>
          <a:lstStyle/>
          <a:p>
            <a:pPr eaLnBrk="0" hangingPunct="0">
              <a:spcBef>
                <a:spcPct val="20000"/>
              </a:spcBef>
            </a:pPr>
            <a:r>
              <a:rPr lang="en-US" b="1" dirty="0">
                <a:solidFill>
                  <a:srgbClr val="FFFF00"/>
                </a:solidFill>
                <a:latin typeface="+mn-lt"/>
                <a:cs typeface="+mn-cs"/>
              </a:rPr>
              <a:t>Add. </a:t>
            </a:r>
            <a:r>
              <a:rPr lang="en-US" b="1" dirty="0">
                <a:latin typeface="+mn-lt"/>
                <a:cs typeface="+mn-cs"/>
              </a:rPr>
              <a:t>This is the added magnifying power applied to the bottom part of multifocal lenses to correct presbyopia. The number appearing in this section of the prescription is always a "plus" power, even if it is not preceded by a plus sign</a:t>
            </a:r>
            <a:endParaRPr lang="uk-UA" b="1" dirty="0">
              <a:latin typeface="+mn-lt"/>
              <a:cs typeface="+mn-cs"/>
            </a:endParaRPr>
          </a:p>
        </p:txBody>
      </p:sp>
      <p:pic>
        <p:nvPicPr>
          <p:cNvPr id="10" name="Рисунок 9"/>
          <p:cNvPicPr>
            <a:picLocks noChangeAspect="1"/>
          </p:cNvPicPr>
          <p:nvPr/>
        </p:nvPicPr>
        <p:blipFill>
          <a:blip r:embed="rId4"/>
          <a:stretch>
            <a:fillRect/>
          </a:stretch>
        </p:blipFill>
        <p:spPr>
          <a:xfrm>
            <a:off x="4982140" y="4335002"/>
            <a:ext cx="3549081" cy="2008074"/>
          </a:xfrm>
          <a:prstGeom prst="rect">
            <a:avLst/>
          </a:prstGeom>
        </p:spPr>
      </p:pic>
    </p:spTree>
    <p:extLst>
      <p:ext uri="{BB962C8B-B14F-4D97-AF65-F5344CB8AC3E}">
        <p14:creationId xmlns:p14="http://schemas.microsoft.com/office/powerpoint/2010/main" val="941580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9552" y="692696"/>
            <a:ext cx="8010148" cy="4056495"/>
          </a:xfrm>
          <a:prstGeom prst="rect">
            <a:avLst/>
          </a:prstGeom>
          <a:solidFill>
            <a:schemeClr val="bg2">
              <a:lumMod val="75000"/>
            </a:schemeClr>
          </a:solidFill>
          <a:ln>
            <a:solidFill>
              <a:srgbClr val="FFFF00"/>
            </a:solidFill>
          </a:ln>
        </p:spPr>
        <p:txBody>
          <a:bodyPr wrap="square">
            <a:spAutoFit/>
          </a:bodyPr>
          <a:lstStyle/>
          <a:p>
            <a:pPr marL="342900" indent="-342900" eaLnBrk="0" hangingPunct="0">
              <a:spcBef>
                <a:spcPct val="20000"/>
              </a:spcBef>
              <a:buFont typeface="Arial" charset="0"/>
              <a:buChar char="•"/>
            </a:pPr>
            <a:r>
              <a:rPr lang="en-US" sz="2800" dirty="0">
                <a:latin typeface="+mn-lt"/>
                <a:cs typeface="+mn-cs"/>
              </a:rPr>
              <a:t>Though use of these abbreviated Latin terms is common on prescriptions for glasses, contact lenses and eye medicines, some doctors and clinics have opted to modernize their eyeglass prescriptions and use RE (right eye) and LE (left eye) instead of OD and OS.</a:t>
            </a:r>
            <a:endParaRPr lang="ru-RU" sz="2800" dirty="0">
              <a:latin typeface="+mn-lt"/>
              <a:cs typeface="+mn-cs"/>
            </a:endParaRPr>
          </a:p>
          <a:p>
            <a:pPr marL="342900" indent="-342900" eaLnBrk="0" hangingPunct="0">
              <a:spcBef>
                <a:spcPct val="20000"/>
              </a:spcBef>
              <a:buFont typeface="Arial" charset="0"/>
              <a:buChar char="•"/>
            </a:pPr>
            <a:r>
              <a:rPr lang="en-US" sz="2800" dirty="0">
                <a:latin typeface="+mn-lt"/>
                <a:cs typeface="+mn-cs"/>
              </a:rPr>
              <a:t>On your eyeglasses prescription, the information for your right eye (OD) comes before the information for your left eye (OS). </a:t>
            </a:r>
            <a:endParaRPr lang="ru-RU" sz="2800" dirty="0">
              <a:latin typeface="+mn-lt"/>
              <a:cs typeface="+mn-cs"/>
            </a:endParaRPr>
          </a:p>
        </p:txBody>
      </p:sp>
    </p:spTree>
    <p:extLst>
      <p:ext uri="{BB962C8B-B14F-4D97-AF65-F5344CB8AC3E}">
        <p14:creationId xmlns:p14="http://schemas.microsoft.com/office/powerpoint/2010/main" val="3638665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quarter" idx="3"/>
          </p:nvPr>
        </p:nvSpPr>
        <p:spPr>
          <a:xfrm>
            <a:off x="8640763" y="1535113"/>
            <a:ext cx="46037" cy="93662"/>
          </a:xfrm>
        </p:spPr>
        <p:txBody>
          <a:bodyPr rtlCol="0">
            <a:normAutofit fontScale="25000" lnSpcReduction="20000"/>
          </a:bodyPr>
          <a:lstStyle/>
          <a:p>
            <a:pPr eaLnBrk="1" fontAlgn="auto" hangingPunct="1">
              <a:spcAft>
                <a:spcPts val="0"/>
              </a:spcAft>
              <a:buFont typeface="Arial" panose="020B0604020202020204" pitchFamily="34" charset="0"/>
              <a:buNone/>
              <a:defRPr/>
            </a:pPr>
            <a:endParaRPr lang="ru-RU" dirty="0" smtClean="0"/>
          </a:p>
        </p:txBody>
      </p:sp>
      <p:sp>
        <p:nvSpPr>
          <p:cNvPr id="8" name="Прямоугольник 7"/>
          <p:cNvSpPr/>
          <p:nvPr/>
        </p:nvSpPr>
        <p:spPr>
          <a:xfrm>
            <a:off x="1403648" y="404664"/>
            <a:ext cx="6768752" cy="646331"/>
          </a:xfrm>
          <a:prstGeom prst="rect">
            <a:avLst/>
          </a:prstGeom>
        </p:spPr>
        <p:txBody>
          <a:bodyPr wrap="square">
            <a:spAutoFit/>
          </a:bodyPr>
          <a:lstStyle/>
          <a:p>
            <a:r>
              <a:rPr lang="en-US" dirty="0">
                <a:solidFill>
                  <a:srgbClr val="FFFF00"/>
                </a:solidFill>
              </a:rPr>
              <a:t>The eyeglass prescription contains other terms and abbreviations as well. These include</a:t>
            </a:r>
            <a:r>
              <a:rPr lang="en-US" dirty="0" smtClean="0">
                <a:solidFill>
                  <a:srgbClr val="FFFF00"/>
                </a:solidFill>
              </a:rPr>
              <a:t>:</a:t>
            </a:r>
            <a:endParaRPr lang="en-US" dirty="0">
              <a:solidFill>
                <a:srgbClr val="FFFF00"/>
              </a:solidFill>
            </a:endParaRPr>
          </a:p>
        </p:txBody>
      </p:sp>
      <p:sp>
        <p:nvSpPr>
          <p:cNvPr id="9" name="Прямоугольник 8"/>
          <p:cNvSpPr/>
          <p:nvPr/>
        </p:nvSpPr>
        <p:spPr>
          <a:xfrm>
            <a:off x="179512" y="1268760"/>
            <a:ext cx="3744416" cy="3970318"/>
          </a:xfrm>
          <a:prstGeom prst="rect">
            <a:avLst/>
          </a:prstGeom>
          <a:solidFill>
            <a:schemeClr val="bg2">
              <a:lumMod val="75000"/>
            </a:schemeClr>
          </a:solidFill>
        </p:spPr>
        <p:txBody>
          <a:bodyPr wrap="square">
            <a:spAutoFit/>
          </a:bodyPr>
          <a:lstStyle/>
          <a:p>
            <a:r>
              <a:rPr lang="en-US" dirty="0">
                <a:solidFill>
                  <a:srgbClr val="FFFF00"/>
                </a:solidFill>
              </a:rPr>
              <a:t>Sphere (SPH)</a:t>
            </a:r>
            <a:r>
              <a:rPr lang="en-US" dirty="0"/>
              <a:t>. This indicates the amount of lens power, measured in diopters</a:t>
            </a:r>
          </a:p>
          <a:p>
            <a:r>
              <a:rPr lang="en-US" dirty="0"/>
              <a:t>(D), prescribed to correct nearsightedness or farsightedness. If the number appearing under this heading has a minus sign (–), you are nearsighted; if it has a plus sign (+), you are farsighted.</a:t>
            </a:r>
          </a:p>
          <a:p>
            <a:endParaRPr lang="en-US" dirty="0"/>
          </a:p>
          <a:p>
            <a:r>
              <a:rPr lang="en-US" dirty="0"/>
              <a:t>The term "sphere" means that the correction for nearsightedness or farsightedness is "spherical," or equal in all meridians of the eye.</a:t>
            </a:r>
          </a:p>
        </p:txBody>
      </p:sp>
      <p:sp>
        <p:nvSpPr>
          <p:cNvPr id="10" name="Прямоугольник 9"/>
          <p:cNvSpPr/>
          <p:nvPr/>
        </p:nvSpPr>
        <p:spPr>
          <a:xfrm>
            <a:off x="4355976" y="2204864"/>
            <a:ext cx="4107676" cy="3416320"/>
          </a:xfrm>
          <a:prstGeom prst="rect">
            <a:avLst/>
          </a:prstGeom>
          <a:solidFill>
            <a:schemeClr val="bg2">
              <a:lumMod val="75000"/>
            </a:schemeClr>
          </a:solidFill>
        </p:spPr>
        <p:txBody>
          <a:bodyPr wrap="square">
            <a:spAutoFit/>
          </a:bodyPr>
          <a:lstStyle/>
          <a:p>
            <a:r>
              <a:rPr lang="en-US" dirty="0">
                <a:solidFill>
                  <a:srgbClr val="FFFF00"/>
                </a:solidFill>
              </a:rPr>
              <a:t>Cylinder (CYL). </a:t>
            </a:r>
            <a:r>
              <a:rPr lang="en-US" dirty="0"/>
              <a:t>This indicates the amount of lens power for astigmatism. If nothing appears in this column, you have little or no astigmatism that requires correction.</a:t>
            </a:r>
          </a:p>
          <a:p>
            <a:endParaRPr lang="en-US" dirty="0"/>
          </a:p>
          <a:p>
            <a:r>
              <a:rPr lang="en-US" dirty="0"/>
              <a:t>The number in the cylinder column may be preceded with a minus sign (for correction of nearsighted astigmatism) or a plus sign (for farsighted astigmatism). Cylinder power always follows the sphere power in an eyeglass prescription.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11560" y="116632"/>
            <a:ext cx="7848872" cy="2800767"/>
          </a:xfrm>
          <a:prstGeom prst="rect">
            <a:avLst/>
          </a:prstGeom>
          <a:solidFill>
            <a:schemeClr val="bg2">
              <a:lumMod val="60000"/>
              <a:lumOff val="40000"/>
            </a:schemeClr>
          </a:solidFill>
        </p:spPr>
        <p:txBody>
          <a:bodyPr wrap="square">
            <a:spAutoFit/>
          </a:bodyPr>
          <a:lstStyle/>
          <a:p>
            <a:r>
              <a:rPr lang="en-US" sz="2000" dirty="0">
                <a:solidFill>
                  <a:srgbClr val="FFFF00"/>
                </a:solidFill>
              </a:rPr>
              <a:t>Axis. </a:t>
            </a:r>
            <a:r>
              <a:rPr lang="en-US" sz="2000" dirty="0"/>
              <a:t>This describes the lens meridian that contains no cylinder power to correct astigmatism. The axis is defined with a number from 1 to 180. The number 90 corresponds to the vertical meridian of the eye, and the number 180 corresponds to the horizontal meridian.</a:t>
            </a:r>
          </a:p>
          <a:p>
            <a:r>
              <a:rPr lang="en-US" sz="2000" dirty="0"/>
              <a:t>If an eyeglass prescription includes cylinder power, it also must include an axis value, which follows the </a:t>
            </a:r>
            <a:r>
              <a:rPr lang="en-US" sz="2000" dirty="0" err="1"/>
              <a:t>cyl</a:t>
            </a:r>
            <a:r>
              <a:rPr lang="en-US" sz="2000" dirty="0"/>
              <a:t> power and is preceded by an "x" when written freehand.</a:t>
            </a:r>
          </a:p>
          <a:p>
            <a:endParaRPr lang="en-US" dirty="0">
              <a:solidFill>
                <a:srgbClr val="FFFF00"/>
              </a:solidFill>
            </a:endParaRPr>
          </a:p>
          <a:p>
            <a:endParaRPr lang="en-US" dirty="0">
              <a:solidFill>
                <a:srgbClr val="FFFF00"/>
              </a:solidFill>
            </a:endParaRPr>
          </a:p>
        </p:txBody>
      </p:sp>
      <p:sp>
        <p:nvSpPr>
          <p:cNvPr id="8" name="Прямоугольник 7"/>
          <p:cNvSpPr/>
          <p:nvPr/>
        </p:nvSpPr>
        <p:spPr>
          <a:xfrm>
            <a:off x="616130" y="3140968"/>
            <a:ext cx="7844301" cy="2862322"/>
          </a:xfrm>
          <a:prstGeom prst="rect">
            <a:avLst/>
          </a:prstGeom>
          <a:solidFill>
            <a:schemeClr val="bg2">
              <a:lumMod val="60000"/>
              <a:lumOff val="40000"/>
            </a:schemeClr>
          </a:solidFill>
        </p:spPr>
        <p:txBody>
          <a:bodyPr wrap="square">
            <a:spAutoFit/>
          </a:bodyPr>
          <a:lstStyle/>
          <a:p>
            <a:r>
              <a:rPr lang="en-US" sz="2000" dirty="0">
                <a:solidFill>
                  <a:srgbClr val="FFFF00"/>
                </a:solidFill>
              </a:rPr>
              <a:t>PD (Pupillary Distance</a:t>
            </a:r>
            <a:r>
              <a:rPr lang="en-US" sz="2000" dirty="0"/>
              <a:t>). It’s a measurement in millimeters between your eyes from the center of one pupil to the center of the other. Typically, adult’s PD falls in a range between 54 and 74 mm, and kids’ is somewhere between 43 and 54 mm. </a:t>
            </a:r>
            <a:endParaRPr lang="en-US" sz="2000" dirty="0" smtClean="0"/>
          </a:p>
          <a:p>
            <a:endParaRPr lang="en-US" sz="2000" dirty="0"/>
          </a:p>
          <a:p>
            <a:r>
              <a:rPr lang="en-US" sz="2000" dirty="0" smtClean="0"/>
              <a:t>In </a:t>
            </a:r>
            <a:r>
              <a:rPr lang="en-US" sz="2000" dirty="0"/>
              <a:t>Ukraine, PD is an obligatory part of the eyeglasses prescription. In some countries PD is not actually a part of your prescription.  The optometrist or ophthalmologist rarely determines physical measurements, because that is the job of the optician.</a:t>
            </a:r>
          </a:p>
        </p:txBody>
      </p:sp>
    </p:spTree>
    <p:extLst>
      <p:ext uri="{BB962C8B-B14F-4D97-AF65-F5344CB8AC3E}">
        <p14:creationId xmlns:p14="http://schemas.microsoft.com/office/powerpoint/2010/main" val="3697033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425" y="116632"/>
            <a:ext cx="8496944" cy="3879524"/>
          </a:xfrm>
          <a:prstGeom prst="rect">
            <a:avLst/>
          </a:prstGeom>
        </p:spPr>
        <p:txBody>
          <a:bodyPr wrap="square">
            <a:spAutoFit/>
          </a:bodyPr>
          <a:lstStyle/>
          <a:p>
            <a:pPr algn="just">
              <a:lnSpc>
                <a:spcPct val="115000"/>
              </a:lnSpc>
            </a:pPr>
            <a:r>
              <a:rPr lang="en-US" sz="2000" b="1" dirty="0">
                <a:solidFill>
                  <a:srgbClr val="FFFF00"/>
                </a:solidFill>
                <a:latin typeface="Times New Roman" panose="02020603050405020304" pitchFamily="18" charset="0"/>
                <a:ea typeface="Times New Roman" panose="02020603050405020304" pitchFamily="18" charset="0"/>
              </a:rPr>
              <a:t>Add.</a:t>
            </a:r>
            <a:r>
              <a:rPr lang="en-US" sz="2000" dirty="0">
                <a:latin typeface="Times New Roman" panose="02020603050405020304" pitchFamily="18" charset="0"/>
                <a:ea typeface="Times New Roman" panose="02020603050405020304" pitchFamily="18" charset="0"/>
              </a:rPr>
              <a:t> This is the added magnifying power applied to the bottom part of </a:t>
            </a:r>
            <a:r>
              <a:rPr lang="en-US" sz="2000" b="1" i="1" u="sng" dirty="0">
                <a:latin typeface="Times New Roman" panose="02020603050405020304" pitchFamily="18" charset="0"/>
                <a:ea typeface="Times New Roman" panose="02020603050405020304" pitchFamily="18" charset="0"/>
              </a:rPr>
              <a:t>multifocal lenses</a:t>
            </a:r>
            <a:r>
              <a:rPr lang="en-US" sz="2000" dirty="0">
                <a:latin typeface="Times New Roman" panose="02020603050405020304" pitchFamily="18" charset="0"/>
                <a:ea typeface="Times New Roman" panose="02020603050405020304" pitchFamily="18" charset="0"/>
              </a:rPr>
              <a:t> to correct </a:t>
            </a:r>
            <a:r>
              <a:rPr lang="en-US" sz="2000" b="1" i="1" u="sng" dirty="0">
                <a:latin typeface="Times New Roman" panose="02020603050405020304" pitchFamily="18" charset="0"/>
                <a:ea typeface="Times New Roman" panose="02020603050405020304" pitchFamily="18" charset="0"/>
              </a:rPr>
              <a:t>presbyopia</a:t>
            </a:r>
            <a:r>
              <a:rPr lang="en-US" sz="2000" dirty="0">
                <a:latin typeface="Times New Roman" panose="02020603050405020304" pitchFamily="18" charset="0"/>
                <a:ea typeface="Times New Roman" panose="02020603050405020304" pitchFamily="18" charset="0"/>
              </a:rPr>
              <a:t>. The number appearing in this section of the prescription is always a "plus" power, even if it is not preceded by a plus </a:t>
            </a:r>
            <a:r>
              <a:rPr lang="en-US" sz="2000" dirty="0" smtClean="0">
                <a:latin typeface="Times New Roman" panose="02020603050405020304" pitchFamily="18" charset="0"/>
                <a:ea typeface="Times New Roman" panose="02020603050405020304" pitchFamily="18" charset="0"/>
              </a:rPr>
              <a:t>sign</a:t>
            </a:r>
            <a:endParaRPr lang="ru-RU" sz="2000" dirty="0" smtClean="0">
              <a:latin typeface="Times New Roman" panose="02020603050405020304" pitchFamily="18" charset="0"/>
              <a:ea typeface="Times New Roman" panose="02020603050405020304" pitchFamily="18" charset="0"/>
            </a:endParaRPr>
          </a:p>
          <a:p>
            <a:pPr algn="just">
              <a:lnSpc>
                <a:spcPct val="115000"/>
              </a:lnSpc>
            </a:pPr>
            <a:r>
              <a:rPr lang="en-US" b="1" i="1" dirty="0"/>
              <a:t>Presbyopia</a:t>
            </a:r>
            <a:r>
              <a:rPr lang="en-US" dirty="0"/>
              <a:t> is a condition associated with the </a:t>
            </a:r>
            <a:r>
              <a:rPr lang="en-US" dirty="0">
                <a:hlinkClick r:id="rId2" tooltip="Aging"/>
              </a:rPr>
              <a:t>aging</a:t>
            </a:r>
            <a:r>
              <a:rPr lang="en-US" dirty="0"/>
              <a:t> of the </a:t>
            </a:r>
            <a:r>
              <a:rPr lang="en-US" dirty="0">
                <a:hlinkClick r:id="rId3" tooltip="Human eye"/>
              </a:rPr>
              <a:t>eye</a:t>
            </a:r>
            <a:r>
              <a:rPr lang="en-US" dirty="0"/>
              <a:t> that results in progressively worsening ability to focus clearly on close objects. Presbyopia is a natural part of the aging process. </a:t>
            </a:r>
            <a:endParaRPr lang="ru-RU" dirty="0" smtClean="0"/>
          </a:p>
          <a:p>
            <a:pPr algn="just">
              <a:lnSpc>
                <a:spcPct val="115000"/>
              </a:lnSpc>
            </a:pPr>
            <a:endParaRPr lang="ru-RU" sz="2000" dirty="0">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FFFF00"/>
                </a:solidFill>
                <a:latin typeface="Times New Roman" panose="02020603050405020304" pitchFamily="18" charset="0"/>
                <a:ea typeface="Times New Roman" panose="02020603050405020304" pitchFamily="18" charset="0"/>
              </a:rPr>
              <a:t> </a:t>
            </a:r>
            <a:r>
              <a:rPr lang="en-US" sz="2000" b="1" dirty="0">
                <a:solidFill>
                  <a:srgbClr val="FFFF00"/>
                </a:solidFill>
                <a:latin typeface="Times New Roman" panose="02020603050405020304" pitchFamily="18" charset="0"/>
                <a:ea typeface="Times New Roman" panose="02020603050405020304" pitchFamily="18" charset="0"/>
              </a:rPr>
              <a:t>Prism.</a:t>
            </a:r>
            <a:r>
              <a:rPr lang="en-US" sz="2000" dirty="0">
                <a:latin typeface="Times New Roman" panose="02020603050405020304" pitchFamily="18" charset="0"/>
                <a:ea typeface="Times New Roman" panose="02020603050405020304" pitchFamily="18" charset="0"/>
              </a:rPr>
              <a:t> This is the amount of prismatic power, measured in prism diopters </a:t>
            </a:r>
            <a:endParaRPr lang="en-US" sz="2000" dirty="0" smtClean="0">
              <a:latin typeface="Times New Roman" panose="02020603050405020304" pitchFamily="18" charset="0"/>
              <a:ea typeface="Times New Roman" panose="02020603050405020304" pitchFamily="18" charset="0"/>
            </a:endParaRPr>
          </a:p>
          <a:p>
            <a:pPr algn="just">
              <a:lnSpc>
                <a:spcPct val="115000"/>
              </a:lnSpc>
            </a:pPr>
            <a:r>
              <a:rPr lang="en-US" sz="2000" dirty="0" smtClean="0">
                <a:latin typeface="Times New Roman" panose="02020603050405020304" pitchFamily="18" charset="0"/>
                <a:ea typeface="Times New Roman" panose="02020603050405020304" pitchFamily="18" charset="0"/>
              </a:rPr>
              <a:t>("</a:t>
            </a:r>
            <a:r>
              <a:rPr lang="en-US" sz="2000" dirty="0">
                <a:latin typeface="Times New Roman" panose="02020603050405020304" pitchFamily="18" charset="0"/>
                <a:ea typeface="Times New Roman" panose="02020603050405020304" pitchFamily="18" charset="0"/>
              </a:rPr>
              <a:t>p</a:t>
            </a:r>
            <a:r>
              <a:rPr lang="en-US" sz="2000" dirty="0" smtClean="0">
                <a:latin typeface="Times New Roman" panose="02020603050405020304" pitchFamily="18" charset="0"/>
                <a:ea typeface="Times New Roman" panose="02020603050405020304" pitchFamily="18" charset="0"/>
              </a:rPr>
              <a:t>. d</a:t>
            </a:r>
            <a:r>
              <a:rPr lang="en-US" sz="2000" dirty="0">
                <a:latin typeface="Times New Roman" panose="02020603050405020304" pitchFamily="18" charset="0"/>
                <a:ea typeface="Times New Roman" panose="02020603050405020304" pitchFamily="18" charset="0"/>
              </a:rPr>
              <a:t>.")), prescribed to compensate for </a:t>
            </a:r>
            <a:r>
              <a:rPr lang="en-US" sz="2000" b="1" i="1" dirty="0">
                <a:latin typeface="Times New Roman" panose="02020603050405020304" pitchFamily="18" charset="0"/>
                <a:ea typeface="Times New Roman" panose="02020603050405020304" pitchFamily="18" charset="0"/>
              </a:rPr>
              <a:t>eye alignment</a:t>
            </a:r>
            <a:r>
              <a:rPr lang="en-US" sz="2000" dirty="0">
                <a:latin typeface="Times New Roman" panose="02020603050405020304" pitchFamily="18" charset="0"/>
                <a:ea typeface="Times New Roman" panose="02020603050405020304" pitchFamily="18" charset="0"/>
              </a:rPr>
              <a:t> problems. Only a small percentage of eyeglass prescriptions include prism.</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84980" y="3933056"/>
            <a:ext cx="8424936" cy="2382191"/>
          </a:xfrm>
          <a:prstGeom prst="rect">
            <a:avLst/>
          </a:prstGeom>
          <a:solidFill>
            <a:schemeClr val="bg2">
              <a:lumMod val="75000"/>
            </a:schemeClr>
          </a:solidFill>
          <a:ln>
            <a:solidFill>
              <a:srgbClr val="FFFF00"/>
            </a:solidFill>
          </a:ln>
        </p:spPr>
        <p:txBody>
          <a:bodyPr wrap="square">
            <a:spAutoFit/>
          </a:bodyPr>
          <a:lstStyle/>
          <a:p>
            <a:pPr marL="342900" indent="-342900" eaLnBrk="0" hangingPunct="0">
              <a:spcBef>
                <a:spcPct val="20000"/>
              </a:spcBef>
              <a:buFont typeface="Arial" charset="0"/>
              <a:buChar char="•"/>
            </a:pPr>
            <a:r>
              <a:rPr lang="en-US" sz="2400" dirty="0">
                <a:latin typeface="+mn-lt"/>
                <a:cs typeface="+mn-cs"/>
              </a:rPr>
              <a:t>Sphere power, cylinder power and add power always appear in diopters. They are in decimal form and generally are written in quarter-diopter (0.25 D) increments.</a:t>
            </a:r>
          </a:p>
          <a:p>
            <a:pPr marL="342900" indent="-342900" eaLnBrk="0" hangingPunct="0">
              <a:spcBef>
                <a:spcPct val="20000"/>
              </a:spcBef>
              <a:buFont typeface="Arial" charset="0"/>
              <a:buChar char="•"/>
            </a:pPr>
            <a:r>
              <a:rPr lang="en-US" sz="2400" dirty="0">
                <a:latin typeface="+mn-lt"/>
                <a:cs typeface="+mn-cs"/>
              </a:rPr>
              <a:t>Axis values are whole numbers from 1 to 180 and signify only a meridional location, not a power. When prism diopters are indicated in decimal form (e.g., 0.5).</a:t>
            </a:r>
          </a:p>
        </p:txBody>
      </p:sp>
    </p:spTree>
    <p:extLst>
      <p:ext uri="{BB962C8B-B14F-4D97-AF65-F5344CB8AC3E}">
        <p14:creationId xmlns:p14="http://schemas.microsoft.com/office/powerpoint/2010/main" val="2036848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ow to Read an Eyeglass Prescription - EyeBuyDirec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9552" y="1052736"/>
            <a:ext cx="8128000" cy="4572000"/>
          </a:xfrm>
          <a:prstGeom prst="rect">
            <a:avLst/>
          </a:prstGeom>
        </p:spPr>
      </p:pic>
    </p:spTree>
    <p:extLst>
      <p:ext uri="{BB962C8B-B14F-4D97-AF65-F5344CB8AC3E}">
        <p14:creationId xmlns:p14="http://schemas.microsoft.com/office/powerpoint/2010/main" val="37927958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200" b="1" smtClean="0">
                <a:solidFill>
                  <a:schemeClr val="accent6">
                    <a:lumMod val="40000"/>
                    <a:lumOff val="60000"/>
                  </a:schemeClr>
                </a:solidFill>
              </a:rPr>
              <a:t>EYE-GLASSES PRESCRIPTION ABBREVIATIONS</a:t>
            </a:r>
            <a:r>
              <a:rPr lang="ru-RU" sz="3200" smtClean="0">
                <a:solidFill>
                  <a:schemeClr val="accent6">
                    <a:lumMod val="40000"/>
                    <a:lumOff val="60000"/>
                  </a:schemeClr>
                </a:solidFill>
              </a:rPr>
              <a:t/>
            </a:r>
            <a:br>
              <a:rPr lang="ru-RU" sz="3200" smtClean="0">
                <a:solidFill>
                  <a:schemeClr val="accent6">
                    <a:lumMod val="40000"/>
                    <a:lumOff val="60000"/>
                  </a:schemeClr>
                </a:solidFill>
              </a:rPr>
            </a:br>
            <a:endParaRPr lang="uk-UA" sz="3200" dirty="0">
              <a:solidFill>
                <a:schemeClr val="accent6">
                  <a:lumMod val="40000"/>
                  <a:lumOff val="60000"/>
                </a:schemeClr>
              </a:solidFill>
            </a:endParaRPr>
          </a:p>
        </p:txBody>
      </p:sp>
      <p:pic>
        <p:nvPicPr>
          <p:cNvPr id="5" name="Рисунок 4"/>
          <p:cNvPicPr>
            <a:picLocks noChangeAspect="1"/>
          </p:cNvPicPr>
          <p:nvPr/>
        </p:nvPicPr>
        <p:blipFill>
          <a:blip r:embed="rId2"/>
          <a:stretch>
            <a:fillRect/>
          </a:stretch>
        </p:blipFill>
        <p:spPr>
          <a:xfrm>
            <a:off x="827584" y="1333500"/>
            <a:ext cx="7632848" cy="4903812"/>
          </a:xfrm>
          <a:prstGeom prst="rect">
            <a:avLst/>
          </a:prstGeom>
        </p:spPr>
      </p:pic>
    </p:spTree>
    <p:extLst>
      <p:ext uri="{BB962C8B-B14F-4D97-AF65-F5344CB8AC3E}">
        <p14:creationId xmlns:p14="http://schemas.microsoft.com/office/powerpoint/2010/main" val="2239194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764704"/>
            <a:ext cx="7416824" cy="369332"/>
          </a:xfrm>
          <a:prstGeom prst="rect">
            <a:avLst/>
          </a:prstGeom>
        </p:spPr>
        <p:txBody>
          <a:bodyPr wrap="square">
            <a:spAutoFit/>
          </a:bodyPr>
          <a:lstStyle/>
          <a:p>
            <a:r>
              <a:rPr lang="pl-PL" dirty="0"/>
              <a:t>https://www.wikihow.com/Read-an-Eyeglass-Prescription</a:t>
            </a:r>
            <a:endParaRPr lang="uk-UA" dirty="0"/>
          </a:p>
        </p:txBody>
      </p:sp>
      <p:sp>
        <p:nvSpPr>
          <p:cNvPr id="3" name="Прямоугольник 2"/>
          <p:cNvSpPr/>
          <p:nvPr/>
        </p:nvSpPr>
        <p:spPr>
          <a:xfrm>
            <a:off x="899592" y="1916832"/>
            <a:ext cx="4390946" cy="369332"/>
          </a:xfrm>
          <a:prstGeom prst="rect">
            <a:avLst/>
          </a:prstGeom>
        </p:spPr>
        <p:txBody>
          <a:bodyPr wrap="none">
            <a:spAutoFit/>
          </a:bodyPr>
          <a:lstStyle/>
          <a:p>
            <a:r>
              <a:rPr lang="en-US" b="1" dirty="0">
                <a:latin typeface="inherit"/>
                <a:hlinkClick r:id="rId2"/>
              </a:rPr>
              <a:t>How to Read an Eyeglass Prescription</a:t>
            </a:r>
            <a:endParaRPr lang="en-US" b="1" i="0" dirty="0">
              <a:effectLst/>
              <a:latin typeface="Helvetica" panose="020B0604020202020204" pitchFamily="34" charset="0"/>
            </a:endParaRPr>
          </a:p>
        </p:txBody>
      </p:sp>
    </p:spTree>
    <p:extLst>
      <p:ext uri="{BB962C8B-B14F-4D97-AF65-F5344CB8AC3E}">
        <p14:creationId xmlns:p14="http://schemas.microsoft.com/office/powerpoint/2010/main" val="4044685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200" b="1" smtClean="0">
                <a:solidFill>
                  <a:schemeClr val="accent6">
                    <a:lumMod val="40000"/>
                    <a:lumOff val="60000"/>
                  </a:schemeClr>
                </a:solidFill>
              </a:rPr>
              <a:t>EYE-GLASSES PRESCRIPTION ABBREVIATIONS</a:t>
            </a:r>
            <a:r>
              <a:rPr lang="ru-RU" sz="3200" smtClean="0">
                <a:solidFill>
                  <a:schemeClr val="accent6">
                    <a:lumMod val="40000"/>
                    <a:lumOff val="60000"/>
                  </a:schemeClr>
                </a:solidFill>
              </a:rPr>
              <a:t/>
            </a:r>
            <a:br>
              <a:rPr lang="ru-RU" sz="3200" smtClean="0">
                <a:solidFill>
                  <a:schemeClr val="accent6">
                    <a:lumMod val="40000"/>
                    <a:lumOff val="60000"/>
                  </a:schemeClr>
                </a:solidFill>
              </a:rPr>
            </a:br>
            <a:endParaRPr lang="uk-UA" sz="3200" dirty="0">
              <a:solidFill>
                <a:schemeClr val="accent6">
                  <a:lumMod val="40000"/>
                  <a:lumOff val="60000"/>
                </a:schemeClr>
              </a:solidFill>
            </a:endParaRPr>
          </a:p>
        </p:txBody>
      </p:sp>
      <p:sp>
        <p:nvSpPr>
          <p:cNvPr id="3" name="Прямоугольник 2"/>
          <p:cNvSpPr/>
          <p:nvPr/>
        </p:nvSpPr>
        <p:spPr>
          <a:xfrm>
            <a:off x="611560" y="1268760"/>
            <a:ext cx="6408712" cy="369332"/>
          </a:xfrm>
          <a:prstGeom prst="rect">
            <a:avLst/>
          </a:prstGeom>
        </p:spPr>
        <p:txBody>
          <a:bodyPr wrap="square">
            <a:spAutoFit/>
          </a:bodyPr>
          <a:lstStyle/>
          <a:p>
            <a:r>
              <a:rPr lang="en-US" dirty="0" smtClean="0"/>
              <a:t>1. </a:t>
            </a:r>
            <a:r>
              <a:rPr lang="en-US" b="1" dirty="0">
                <a:solidFill>
                  <a:srgbClr val="FFC000"/>
                </a:solidFill>
                <a:latin typeface="Roboto"/>
              </a:rPr>
              <a:t>Hard (RGP) VS Soft Contact Lenses - Pros and Cons!</a:t>
            </a:r>
            <a:endParaRPr lang="uk-UA" b="1" dirty="0">
              <a:solidFill>
                <a:srgbClr val="FFC000"/>
              </a:solidFill>
              <a:latin typeface="Roboto"/>
            </a:endParaRPr>
          </a:p>
        </p:txBody>
      </p:sp>
      <p:sp>
        <p:nvSpPr>
          <p:cNvPr id="4" name="Прямоугольник 3"/>
          <p:cNvSpPr/>
          <p:nvPr/>
        </p:nvSpPr>
        <p:spPr>
          <a:xfrm>
            <a:off x="741346" y="1781748"/>
            <a:ext cx="7091340" cy="369332"/>
          </a:xfrm>
          <a:prstGeom prst="rect">
            <a:avLst/>
          </a:prstGeom>
        </p:spPr>
        <p:txBody>
          <a:bodyPr wrap="square">
            <a:spAutoFit/>
          </a:bodyPr>
          <a:lstStyle/>
          <a:p>
            <a:r>
              <a:rPr lang="uk-UA" dirty="0"/>
              <a:t>https://www.youtube.com/watch?v=PFEL6Nbk9C4</a:t>
            </a:r>
          </a:p>
        </p:txBody>
      </p:sp>
      <p:sp>
        <p:nvSpPr>
          <p:cNvPr id="5" name="Прямоугольник 4"/>
          <p:cNvSpPr/>
          <p:nvPr/>
        </p:nvSpPr>
        <p:spPr>
          <a:xfrm>
            <a:off x="611560" y="2294736"/>
            <a:ext cx="5426486" cy="369332"/>
          </a:xfrm>
          <a:prstGeom prst="rect">
            <a:avLst/>
          </a:prstGeom>
        </p:spPr>
        <p:txBody>
          <a:bodyPr wrap="none">
            <a:spAutoFit/>
          </a:bodyPr>
          <a:lstStyle/>
          <a:p>
            <a:r>
              <a:rPr lang="en-US" dirty="0" smtClean="0"/>
              <a:t>2. </a:t>
            </a:r>
            <a:r>
              <a:rPr lang="en-US" b="1" dirty="0">
                <a:solidFill>
                  <a:srgbClr val="FFC000"/>
                </a:solidFill>
                <a:latin typeface="Roboto"/>
              </a:rPr>
              <a:t>Contacts: Daily Vs Monthly (Which Is Better?)</a:t>
            </a:r>
            <a:endParaRPr lang="uk-UA" b="1" dirty="0">
              <a:solidFill>
                <a:srgbClr val="FFC000"/>
              </a:solidFill>
              <a:latin typeface="Roboto"/>
            </a:endParaRPr>
          </a:p>
        </p:txBody>
      </p:sp>
      <p:sp>
        <p:nvSpPr>
          <p:cNvPr id="6" name="Прямоугольник 5"/>
          <p:cNvSpPr/>
          <p:nvPr/>
        </p:nvSpPr>
        <p:spPr>
          <a:xfrm>
            <a:off x="741346" y="2757687"/>
            <a:ext cx="7091340" cy="369332"/>
          </a:xfrm>
          <a:prstGeom prst="rect">
            <a:avLst/>
          </a:prstGeom>
        </p:spPr>
        <p:txBody>
          <a:bodyPr wrap="square">
            <a:spAutoFit/>
          </a:bodyPr>
          <a:lstStyle/>
          <a:p>
            <a:r>
              <a:rPr lang="uk-UA" dirty="0"/>
              <a:t>https://www.youtube.com/watch?v=AROyk0aGm44</a:t>
            </a:r>
          </a:p>
        </p:txBody>
      </p:sp>
      <p:sp>
        <p:nvSpPr>
          <p:cNvPr id="7" name="Прямоугольник 6"/>
          <p:cNvSpPr/>
          <p:nvPr/>
        </p:nvSpPr>
        <p:spPr>
          <a:xfrm>
            <a:off x="611560" y="3287915"/>
            <a:ext cx="7560840" cy="646331"/>
          </a:xfrm>
          <a:prstGeom prst="rect">
            <a:avLst/>
          </a:prstGeom>
        </p:spPr>
        <p:txBody>
          <a:bodyPr wrap="square">
            <a:spAutoFit/>
          </a:bodyPr>
          <a:lstStyle/>
          <a:p>
            <a:r>
              <a:rPr lang="en-US" b="1" dirty="0" smtClean="0">
                <a:latin typeface="Roboto"/>
              </a:rPr>
              <a:t>3. </a:t>
            </a:r>
            <a:r>
              <a:rPr lang="en-US" b="1" dirty="0" smtClean="0">
                <a:solidFill>
                  <a:srgbClr val="FFC000"/>
                </a:solidFill>
                <a:latin typeface="Roboto"/>
              </a:rPr>
              <a:t>The </a:t>
            </a:r>
            <a:r>
              <a:rPr lang="en-US" b="1" dirty="0">
                <a:solidFill>
                  <a:srgbClr val="FFC000"/>
                </a:solidFill>
                <a:latin typeface="Roboto"/>
              </a:rPr>
              <a:t>numbers on your contact lens (what do they mean) | Lens Parameters</a:t>
            </a:r>
            <a:endParaRPr lang="en-US" b="1" i="0" dirty="0">
              <a:solidFill>
                <a:srgbClr val="FFC000"/>
              </a:solidFill>
              <a:effectLst/>
              <a:latin typeface="Roboto"/>
            </a:endParaRPr>
          </a:p>
        </p:txBody>
      </p:sp>
      <p:sp>
        <p:nvSpPr>
          <p:cNvPr id="8" name="Прямоугольник 7"/>
          <p:cNvSpPr/>
          <p:nvPr/>
        </p:nvSpPr>
        <p:spPr>
          <a:xfrm>
            <a:off x="611560" y="3963129"/>
            <a:ext cx="7091340" cy="369332"/>
          </a:xfrm>
          <a:prstGeom prst="rect">
            <a:avLst/>
          </a:prstGeom>
        </p:spPr>
        <p:txBody>
          <a:bodyPr wrap="square">
            <a:spAutoFit/>
          </a:bodyPr>
          <a:lstStyle/>
          <a:p>
            <a:r>
              <a:rPr lang="uk-UA" dirty="0"/>
              <a:t>https://www.youtube.com/watch?v=zj2R0BQo8Zs</a:t>
            </a:r>
          </a:p>
        </p:txBody>
      </p:sp>
      <p:sp>
        <p:nvSpPr>
          <p:cNvPr id="9" name="Прямоугольник 8"/>
          <p:cNvSpPr/>
          <p:nvPr/>
        </p:nvSpPr>
        <p:spPr>
          <a:xfrm>
            <a:off x="486270" y="4436437"/>
            <a:ext cx="7811420" cy="369332"/>
          </a:xfrm>
          <a:prstGeom prst="rect">
            <a:avLst/>
          </a:prstGeom>
        </p:spPr>
        <p:txBody>
          <a:bodyPr wrap="square">
            <a:spAutoFit/>
          </a:bodyPr>
          <a:lstStyle/>
          <a:p>
            <a:r>
              <a:rPr lang="en-US" b="1" dirty="0" smtClean="0">
                <a:latin typeface="Roboto"/>
              </a:rPr>
              <a:t>4. </a:t>
            </a:r>
            <a:r>
              <a:rPr lang="en-US" b="1" dirty="0">
                <a:solidFill>
                  <a:srgbClr val="FFC000"/>
                </a:solidFill>
                <a:latin typeface="Roboto"/>
              </a:rPr>
              <a:t>How To Remove Contact Lenses Easily - Best Tips For Beginners</a:t>
            </a:r>
          </a:p>
        </p:txBody>
      </p:sp>
      <p:sp>
        <p:nvSpPr>
          <p:cNvPr id="10" name="Прямоугольник 9"/>
          <p:cNvSpPr/>
          <p:nvPr/>
        </p:nvSpPr>
        <p:spPr>
          <a:xfrm>
            <a:off x="617656" y="4949523"/>
            <a:ext cx="7338720" cy="369332"/>
          </a:xfrm>
          <a:prstGeom prst="rect">
            <a:avLst/>
          </a:prstGeom>
        </p:spPr>
        <p:txBody>
          <a:bodyPr wrap="square">
            <a:spAutoFit/>
          </a:bodyPr>
          <a:lstStyle/>
          <a:p>
            <a:r>
              <a:rPr lang="uk-UA" dirty="0"/>
              <a:t>https://www.youtube.com/watch?v=AmbwrzrINao</a:t>
            </a:r>
          </a:p>
        </p:txBody>
      </p:sp>
    </p:spTree>
    <p:extLst>
      <p:ext uri="{BB962C8B-B14F-4D97-AF65-F5344CB8AC3E}">
        <p14:creationId xmlns:p14="http://schemas.microsoft.com/office/powerpoint/2010/main" val="214346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250825" y="1844675"/>
            <a:ext cx="8642350" cy="2089150"/>
          </a:xfrm>
        </p:spPr>
        <p:txBody>
          <a:bodyPr/>
          <a:lstStyle/>
          <a:p>
            <a:pPr eaLnBrk="1" hangingPunct="1"/>
            <a:r>
              <a:rPr lang="ru-RU" altLang="ru-RU" smtClean="0"/>
              <a:t>Дякую за увагу</a:t>
            </a:r>
          </a:p>
        </p:txBody>
      </p:sp>
      <p:pic>
        <p:nvPicPr>
          <p:cNvPr id="2" name="Рисунок 1"/>
          <p:cNvPicPr>
            <a:picLocks noChangeAspect="1"/>
          </p:cNvPicPr>
          <p:nvPr/>
        </p:nvPicPr>
        <p:blipFill>
          <a:blip r:embed="rId2"/>
          <a:stretch>
            <a:fillRect/>
          </a:stretch>
        </p:blipFill>
        <p:spPr>
          <a:xfrm>
            <a:off x="487195" y="980728"/>
            <a:ext cx="8169609" cy="461495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(3)</Template>
  <TotalTime>835</TotalTime>
  <Words>1617</Words>
  <Application>Microsoft Office PowerPoint</Application>
  <PresentationFormat>Экран (4:3)</PresentationFormat>
  <Paragraphs>100</Paragraphs>
  <Slides>28</Slides>
  <Notes>1</Notes>
  <HiddenSlides>0</HiddenSlides>
  <MMClips>6</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28</vt:i4>
      </vt:variant>
    </vt:vector>
  </HeadingPairs>
  <TitlesOfParts>
    <vt:vector size="37" baseType="lpstr">
      <vt:lpstr>Yu Gothic UI Semibold</vt:lpstr>
      <vt:lpstr>Arial</vt:lpstr>
      <vt:lpstr>Calibri</vt:lpstr>
      <vt:lpstr>Helvetica</vt:lpstr>
      <vt:lpstr>inherit</vt:lpstr>
      <vt:lpstr>Roboto</vt:lpstr>
      <vt:lpstr>Times New Roman</vt:lpstr>
      <vt:lpstr>Wingdings</vt:lpstr>
      <vt:lpstr>default (3)</vt:lpstr>
      <vt:lpstr>Ophthalmic optics. Product analysis of ophthalmic instruments and devices for vision examination, correction and protection.</vt:lpstr>
      <vt:lpstr>CONTENT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Difference between Myopia  (Near Sightedness) &amp; Hyperopia (Far-Sightedness)</vt:lpstr>
      <vt:lpstr>ASTIGMATISM</vt:lpstr>
      <vt:lpstr>TYPES OF LENSES FOR VISION CORRECTION </vt:lpstr>
      <vt:lpstr>Презентация PowerPoint</vt:lpstr>
      <vt:lpstr>EYE-GLASSES PRESCRIPTION ABBREVIATIONS </vt:lpstr>
      <vt:lpstr>TYPES OF LENSES FOR VISION CORRECTION</vt:lpstr>
      <vt:lpstr>TYPES OF LENSES FOR VISION CORRECTION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Company>OGMU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Оптика. Товарознавчий аналіз приладів і засобів для дослідження, корекції та захисту органів зору</dc:title>
  <dc:creator>dundee</dc:creator>
  <cp:lastModifiedBy>RePack by Diakov</cp:lastModifiedBy>
  <cp:revision>194</cp:revision>
  <dcterms:created xsi:type="dcterms:W3CDTF">2015-06-22T11:35:14Z</dcterms:created>
  <dcterms:modified xsi:type="dcterms:W3CDTF">2026-03-23T14:07:06Z</dcterms:modified>
</cp:coreProperties>
</file>