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media/image13.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35"/>
  </p:handoutMasterIdLst>
  <p:sldIdLst>
    <p:sldId id="256" r:id="rId2"/>
    <p:sldId id="263" r:id="rId3"/>
    <p:sldId id="264" r:id="rId4"/>
    <p:sldId id="265" r:id="rId5"/>
    <p:sldId id="266" r:id="rId6"/>
    <p:sldId id="267" r:id="rId7"/>
    <p:sldId id="268" r:id="rId8"/>
    <p:sldId id="270" r:id="rId9"/>
    <p:sldId id="269" r:id="rId10"/>
    <p:sldId id="271" r:id="rId11"/>
    <p:sldId id="272" r:id="rId12"/>
    <p:sldId id="294" r:id="rId13"/>
    <p:sldId id="274" r:id="rId14"/>
    <p:sldId id="275" r:id="rId15"/>
    <p:sldId id="276" r:id="rId16"/>
    <p:sldId id="277" r:id="rId17"/>
    <p:sldId id="278" r:id="rId18"/>
    <p:sldId id="289" r:id="rId19"/>
    <p:sldId id="290" r:id="rId20"/>
    <p:sldId id="291" r:id="rId21"/>
    <p:sldId id="288" r:id="rId22"/>
    <p:sldId id="292" r:id="rId23"/>
    <p:sldId id="279" r:id="rId24"/>
    <p:sldId id="280" r:id="rId25"/>
    <p:sldId id="281" r:id="rId26"/>
    <p:sldId id="282" r:id="rId27"/>
    <p:sldId id="283" r:id="rId28"/>
    <p:sldId id="284" r:id="rId29"/>
    <p:sldId id="285" r:id="rId30"/>
    <p:sldId id="286" r:id="rId31"/>
    <p:sldId id="287" r:id="rId32"/>
    <p:sldId id="273" r:id="rId33"/>
    <p:sldId id="293"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2C7C62C-6075-426B-B9CE-B65FA7FF71B9}">
          <p14:sldIdLst>
            <p14:sldId id="256"/>
            <p14:sldId id="263"/>
            <p14:sldId id="264"/>
            <p14:sldId id="265"/>
            <p14:sldId id="266"/>
            <p14:sldId id="267"/>
            <p14:sldId id="268"/>
            <p14:sldId id="270"/>
            <p14:sldId id="269"/>
            <p14:sldId id="271"/>
            <p14:sldId id="272"/>
            <p14:sldId id="294"/>
            <p14:sldId id="274"/>
            <p14:sldId id="275"/>
            <p14:sldId id="276"/>
            <p14:sldId id="277"/>
            <p14:sldId id="278"/>
            <p14:sldId id="289"/>
            <p14:sldId id="290"/>
            <p14:sldId id="291"/>
            <p14:sldId id="288"/>
            <p14:sldId id="292"/>
            <p14:sldId id="279"/>
            <p14:sldId id="280"/>
            <p14:sldId id="281"/>
            <p14:sldId id="282"/>
            <p14:sldId id="283"/>
            <p14:sldId id="284"/>
            <p14:sldId id="285"/>
            <p14:sldId id="286"/>
            <p14:sldId id="287"/>
            <p14:sldId id="273"/>
            <p14:sldId id="29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4612"/>
    <a:srgbClr val="003374"/>
    <a:srgbClr val="F3F0ED"/>
    <a:srgbClr val="E1DAD2"/>
    <a:srgbClr val="FEFEFE"/>
    <a:srgbClr val="C1C9CD"/>
    <a:srgbClr val="7C96A3"/>
    <a:srgbClr val="FFFFFF"/>
    <a:srgbClr val="3A5896"/>
    <a:srgbClr val="3855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1232" y="32"/>
      </p:cViewPr>
      <p:guideLst>
        <p:guide orient="horz" pos="2160"/>
        <p:guide pos="2880"/>
      </p:guideLst>
    </p:cSldViewPr>
  </p:slideViewPr>
  <p:notesTextViewPr>
    <p:cViewPr>
      <p:scale>
        <a:sx n="1" d="1"/>
        <a:sy n="1" d="1"/>
      </p:scale>
      <p:origin x="0" y="0"/>
    </p:cViewPr>
  </p:notesTextViewPr>
  <p:notesViewPr>
    <p:cSldViewPr snapToGrid="0">
      <p:cViewPr varScale="1">
        <p:scale>
          <a:sx n="85" d="100"/>
          <a:sy n="85" d="100"/>
        </p:scale>
        <p:origin x="2952"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ADC436-B794-4FE4-91E4-AEE9EBC3C8A9}" type="doc">
      <dgm:prSet loTypeId="urn:microsoft.com/office/officeart/2005/8/layout/vList2" loCatId="list" qsTypeId="urn:microsoft.com/office/officeart/2005/8/quickstyle/3d2" qsCatId="3D" csTypeId="urn:microsoft.com/office/officeart/2005/8/colors/accent5_4" csCatId="accent5"/>
      <dgm:spPr/>
      <dgm:t>
        <a:bodyPr/>
        <a:lstStyle/>
        <a:p>
          <a:endParaRPr lang="ru-RU"/>
        </a:p>
      </dgm:t>
    </dgm:pt>
    <dgm:pt modelId="{09F7BA2D-B573-4374-887F-A238BCB87196}">
      <dgm:prSet/>
      <dgm:spPr/>
      <dgm:t>
        <a:bodyPr/>
        <a:lstStyle/>
        <a:p>
          <a:pPr rtl="0"/>
          <a:r>
            <a:rPr lang="en-US" smtClean="0"/>
            <a:t>difference in state registration (certification, conformity assessment);</a:t>
          </a:r>
          <a:endParaRPr lang="uk-UA"/>
        </a:p>
      </dgm:t>
    </dgm:pt>
    <dgm:pt modelId="{85213B21-38AD-4274-8F41-74755854C18B}" type="parTrans" cxnId="{76BEC8DC-4F95-4B20-8267-3C362A4E9008}">
      <dgm:prSet/>
      <dgm:spPr/>
      <dgm:t>
        <a:bodyPr/>
        <a:lstStyle/>
        <a:p>
          <a:endParaRPr lang="ru-RU"/>
        </a:p>
      </dgm:t>
    </dgm:pt>
    <dgm:pt modelId="{4F3EE2F3-7448-4A97-8237-554498157F26}" type="sibTrans" cxnId="{76BEC8DC-4F95-4B20-8267-3C362A4E9008}">
      <dgm:prSet/>
      <dgm:spPr/>
      <dgm:t>
        <a:bodyPr/>
        <a:lstStyle/>
        <a:p>
          <a:endParaRPr lang="ru-RU"/>
        </a:p>
      </dgm:t>
    </dgm:pt>
    <dgm:pt modelId="{872455DD-9289-401C-999C-9BD9AA922A0B}">
      <dgm:prSet/>
      <dgm:spPr/>
      <dgm:t>
        <a:bodyPr/>
        <a:lstStyle/>
        <a:p>
          <a:pPr rtl="0"/>
          <a:r>
            <a:rPr lang="en-US" smtClean="0"/>
            <a:t>lack of product in the pharmacy network, sale only through websites or MLM (multi-level marketing, ie from hand to hand);</a:t>
          </a:r>
          <a:endParaRPr lang="uk-UA"/>
        </a:p>
      </dgm:t>
    </dgm:pt>
    <dgm:pt modelId="{0501E403-6D23-4408-9E8E-87DCDAB2E4C7}" type="parTrans" cxnId="{0E9C8A25-7B89-4198-8BEB-B7E296D7CA42}">
      <dgm:prSet/>
      <dgm:spPr/>
      <dgm:t>
        <a:bodyPr/>
        <a:lstStyle/>
        <a:p>
          <a:endParaRPr lang="ru-RU"/>
        </a:p>
      </dgm:t>
    </dgm:pt>
    <dgm:pt modelId="{5406A751-956B-414B-BF56-A49D927AD2EB}" type="sibTrans" cxnId="{0E9C8A25-7B89-4198-8BEB-B7E296D7CA42}">
      <dgm:prSet/>
      <dgm:spPr/>
      <dgm:t>
        <a:bodyPr/>
        <a:lstStyle/>
        <a:p>
          <a:endParaRPr lang="ru-RU"/>
        </a:p>
      </dgm:t>
    </dgm:pt>
    <dgm:pt modelId="{156EF201-1CAA-4614-8033-BB54302B1DB8}">
      <dgm:prSet/>
      <dgm:spPr/>
      <dgm:t>
        <a:bodyPr/>
        <a:lstStyle/>
        <a:p>
          <a:pPr rtl="0"/>
          <a:r>
            <a:rPr lang="en-US" smtClean="0"/>
            <a:t>uniqueness of technology, composition;</a:t>
          </a:r>
          <a:endParaRPr lang="uk-UA"/>
        </a:p>
      </dgm:t>
    </dgm:pt>
    <dgm:pt modelId="{E2929E6E-C848-4E14-9A9E-0F9BA40948D7}" type="parTrans" cxnId="{F40889DA-B816-4651-9B20-A21888632F44}">
      <dgm:prSet/>
      <dgm:spPr/>
      <dgm:t>
        <a:bodyPr/>
        <a:lstStyle/>
        <a:p>
          <a:endParaRPr lang="ru-RU"/>
        </a:p>
      </dgm:t>
    </dgm:pt>
    <dgm:pt modelId="{D672565E-411F-4364-AE40-27903B0B0CE5}" type="sibTrans" cxnId="{F40889DA-B816-4651-9B20-A21888632F44}">
      <dgm:prSet/>
      <dgm:spPr/>
      <dgm:t>
        <a:bodyPr/>
        <a:lstStyle/>
        <a:p>
          <a:endParaRPr lang="ru-RU"/>
        </a:p>
      </dgm:t>
    </dgm:pt>
    <dgm:pt modelId="{680A8A40-FD74-41AA-A094-D46241AC2C49}">
      <dgm:prSet/>
      <dgm:spPr/>
      <dgm:t>
        <a:bodyPr/>
        <a:lstStyle/>
        <a:p>
          <a:pPr rtl="0"/>
          <a:r>
            <a:rPr lang="en-US" smtClean="0"/>
            <a:t>guaranteed effect or very high efficiency;</a:t>
          </a:r>
          <a:endParaRPr lang="uk-UA"/>
        </a:p>
      </dgm:t>
    </dgm:pt>
    <dgm:pt modelId="{CACDA611-1DC6-4424-874A-2BF52DF08A21}" type="parTrans" cxnId="{B5A3C363-2D17-49C6-A8C9-142CCAE8CEEA}">
      <dgm:prSet/>
      <dgm:spPr/>
      <dgm:t>
        <a:bodyPr/>
        <a:lstStyle/>
        <a:p>
          <a:endParaRPr lang="ru-RU"/>
        </a:p>
      </dgm:t>
    </dgm:pt>
    <dgm:pt modelId="{6B9ED158-27F9-46AA-ADEE-D00B2BE2F3BE}" type="sibTrans" cxnId="{B5A3C363-2D17-49C6-A8C9-142CCAE8CEEA}">
      <dgm:prSet/>
      <dgm:spPr/>
      <dgm:t>
        <a:bodyPr/>
        <a:lstStyle/>
        <a:p>
          <a:endParaRPr lang="ru-RU"/>
        </a:p>
      </dgm:t>
    </dgm:pt>
    <dgm:pt modelId="{78849E99-5959-4C90-9073-A80C000A3AC9}">
      <dgm:prSet/>
      <dgm:spPr/>
      <dgm:t>
        <a:bodyPr/>
        <a:lstStyle/>
        <a:p>
          <a:pPr rtl="0"/>
          <a:r>
            <a:rPr lang="en-US" smtClean="0"/>
            <a:t>no side effects;</a:t>
          </a:r>
          <a:endParaRPr lang="uk-UA"/>
        </a:p>
      </dgm:t>
    </dgm:pt>
    <dgm:pt modelId="{0C63A280-51FF-4DC9-B164-721B8C39B235}" type="parTrans" cxnId="{8B0F4B23-5C6C-4649-BCBF-5B30C82666A9}">
      <dgm:prSet/>
      <dgm:spPr/>
      <dgm:t>
        <a:bodyPr/>
        <a:lstStyle/>
        <a:p>
          <a:endParaRPr lang="ru-RU"/>
        </a:p>
      </dgm:t>
    </dgm:pt>
    <dgm:pt modelId="{DFEF2406-1F65-4F4C-85AA-C59BB4081BDE}" type="sibTrans" cxnId="{8B0F4B23-5C6C-4649-BCBF-5B30C82666A9}">
      <dgm:prSet/>
      <dgm:spPr/>
      <dgm:t>
        <a:bodyPr/>
        <a:lstStyle/>
        <a:p>
          <a:endParaRPr lang="ru-RU"/>
        </a:p>
      </dgm:t>
    </dgm:pt>
    <dgm:pt modelId="{DA540741-97C7-4A13-AA43-9139D71EFD0E}">
      <dgm:prSet/>
      <dgm:spPr/>
      <dgm:t>
        <a:bodyPr/>
        <a:lstStyle/>
        <a:p>
          <a:pPr rtl="0"/>
          <a:r>
            <a:rPr lang="en-US" smtClean="0"/>
            <a:t>limited offer, promotional price. </a:t>
          </a:r>
          <a:endParaRPr lang="uk-UA"/>
        </a:p>
      </dgm:t>
    </dgm:pt>
    <dgm:pt modelId="{60211D16-4F40-4193-9505-A0157DF32328}" type="parTrans" cxnId="{8AF1A539-DA18-4C64-9CC4-53F6AB26FD9A}">
      <dgm:prSet/>
      <dgm:spPr/>
      <dgm:t>
        <a:bodyPr/>
        <a:lstStyle/>
        <a:p>
          <a:endParaRPr lang="ru-RU"/>
        </a:p>
      </dgm:t>
    </dgm:pt>
    <dgm:pt modelId="{51481F00-B8A2-4E30-B207-19DFB3B108DF}" type="sibTrans" cxnId="{8AF1A539-DA18-4C64-9CC4-53F6AB26FD9A}">
      <dgm:prSet/>
      <dgm:spPr/>
      <dgm:t>
        <a:bodyPr/>
        <a:lstStyle/>
        <a:p>
          <a:endParaRPr lang="ru-RU"/>
        </a:p>
      </dgm:t>
    </dgm:pt>
    <dgm:pt modelId="{62665B57-925C-4E91-9018-92667993C36B}" type="pres">
      <dgm:prSet presAssocID="{14ADC436-B794-4FE4-91E4-AEE9EBC3C8A9}" presName="linear" presStyleCnt="0">
        <dgm:presLayoutVars>
          <dgm:animLvl val="lvl"/>
          <dgm:resizeHandles val="exact"/>
        </dgm:presLayoutVars>
      </dgm:prSet>
      <dgm:spPr/>
      <dgm:t>
        <a:bodyPr/>
        <a:lstStyle/>
        <a:p>
          <a:endParaRPr lang="ru-RU"/>
        </a:p>
      </dgm:t>
    </dgm:pt>
    <dgm:pt modelId="{6BF768BF-A00C-4AB5-AEAD-AB3CFD30400F}" type="pres">
      <dgm:prSet presAssocID="{09F7BA2D-B573-4374-887F-A238BCB87196}" presName="parentText" presStyleLbl="node1" presStyleIdx="0" presStyleCnt="6">
        <dgm:presLayoutVars>
          <dgm:chMax val="0"/>
          <dgm:bulletEnabled val="1"/>
        </dgm:presLayoutVars>
      </dgm:prSet>
      <dgm:spPr/>
      <dgm:t>
        <a:bodyPr/>
        <a:lstStyle/>
        <a:p>
          <a:endParaRPr lang="ru-RU"/>
        </a:p>
      </dgm:t>
    </dgm:pt>
    <dgm:pt modelId="{B34B5DA7-30A2-4B74-A403-82AA6EB91E08}" type="pres">
      <dgm:prSet presAssocID="{4F3EE2F3-7448-4A97-8237-554498157F26}" presName="spacer" presStyleCnt="0"/>
      <dgm:spPr/>
    </dgm:pt>
    <dgm:pt modelId="{FBCB2DB7-C690-4EDE-A594-1714C6C957B2}" type="pres">
      <dgm:prSet presAssocID="{872455DD-9289-401C-999C-9BD9AA922A0B}" presName="parentText" presStyleLbl="node1" presStyleIdx="1" presStyleCnt="6">
        <dgm:presLayoutVars>
          <dgm:chMax val="0"/>
          <dgm:bulletEnabled val="1"/>
        </dgm:presLayoutVars>
      </dgm:prSet>
      <dgm:spPr/>
      <dgm:t>
        <a:bodyPr/>
        <a:lstStyle/>
        <a:p>
          <a:endParaRPr lang="ru-RU"/>
        </a:p>
      </dgm:t>
    </dgm:pt>
    <dgm:pt modelId="{14EC673F-D336-426D-A951-CB41CC4EF050}" type="pres">
      <dgm:prSet presAssocID="{5406A751-956B-414B-BF56-A49D927AD2EB}" presName="spacer" presStyleCnt="0"/>
      <dgm:spPr/>
    </dgm:pt>
    <dgm:pt modelId="{34B9D1CB-8919-46A8-BC55-2EBA58A829AB}" type="pres">
      <dgm:prSet presAssocID="{156EF201-1CAA-4614-8033-BB54302B1DB8}" presName="parentText" presStyleLbl="node1" presStyleIdx="2" presStyleCnt="6">
        <dgm:presLayoutVars>
          <dgm:chMax val="0"/>
          <dgm:bulletEnabled val="1"/>
        </dgm:presLayoutVars>
      </dgm:prSet>
      <dgm:spPr/>
      <dgm:t>
        <a:bodyPr/>
        <a:lstStyle/>
        <a:p>
          <a:endParaRPr lang="ru-RU"/>
        </a:p>
      </dgm:t>
    </dgm:pt>
    <dgm:pt modelId="{C75C190E-3074-469B-833E-BECE1E21AF17}" type="pres">
      <dgm:prSet presAssocID="{D672565E-411F-4364-AE40-27903B0B0CE5}" presName="spacer" presStyleCnt="0"/>
      <dgm:spPr/>
    </dgm:pt>
    <dgm:pt modelId="{065B6EB0-1A9A-4A23-A2C3-1C3AA695C8CF}" type="pres">
      <dgm:prSet presAssocID="{680A8A40-FD74-41AA-A094-D46241AC2C49}" presName="parentText" presStyleLbl="node1" presStyleIdx="3" presStyleCnt="6">
        <dgm:presLayoutVars>
          <dgm:chMax val="0"/>
          <dgm:bulletEnabled val="1"/>
        </dgm:presLayoutVars>
      </dgm:prSet>
      <dgm:spPr/>
      <dgm:t>
        <a:bodyPr/>
        <a:lstStyle/>
        <a:p>
          <a:endParaRPr lang="ru-RU"/>
        </a:p>
      </dgm:t>
    </dgm:pt>
    <dgm:pt modelId="{6EF8967E-D329-44FE-9D30-538007670462}" type="pres">
      <dgm:prSet presAssocID="{6B9ED158-27F9-46AA-ADEE-D00B2BE2F3BE}" presName="spacer" presStyleCnt="0"/>
      <dgm:spPr/>
    </dgm:pt>
    <dgm:pt modelId="{0F6F8C8A-A64E-47B4-952A-D0EF23E4239B}" type="pres">
      <dgm:prSet presAssocID="{78849E99-5959-4C90-9073-A80C000A3AC9}" presName="parentText" presStyleLbl="node1" presStyleIdx="4" presStyleCnt="6">
        <dgm:presLayoutVars>
          <dgm:chMax val="0"/>
          <dgm:bulletEnabled val="1"/>
        </dgm:presLayoutVars>
      </dgm:prSet>
      <dgm:spPr/>
      <dgm:t>
        <a:bodyPr/>
        <a:lstStyle/>
        <a:p>
          <a:endParaRPr lang="ru-RU"/>
        </a:p>
      </dgm:t>
    </dgm:pt>
    <dgm:pt modelId="{A697109E-712F-44B6-B214-0EADD36A588B}" type="pres">
      <dgm:prSet presAssocID="{DFEF2406-1F65-4F4C-85AA-C59BB4081BDE}" presName="spacer" presStyleCnt="0"/>
      <dgm:spPr/>
    </dgm:pt>
    <dgm:pt modelId="{677D292F-6866-4FCD-909E-3675FF38EFB2}" type="pres">
      <dgm:prSet presAssocID="{DA540741-97C7-4A13-AA43-9139D71EFD0E}" presName="parentText" presStyleLbl="node1" presStyleIdx="5" presStyleCnt="6">
        <dgm:presLayoutVars>
          <dgm:chMax val="0"/>
          <dgm:bulletEnabled val="1"/>
        </dgm:presLayoutVars>
      </dgm:prSet>
      <dgm:spPr/>
      <dgm:t>
        <a:bodyPr/>
        <a:lstStyle/>
        <a:p>
          <a:endParaRPr lang="ru-RU"/>
        </a:p>
      </dgm:t>
    </dgm:pt>
  </dgm:ptLst>
  <dgm:cxnLst>
    <dgm:cxn modelId="{F40889DA-B816-4651-9B20-A21888632F44}" srcId="{14ADC436-B794-4FE4-91E4-AEE9EBC3C8A9}" destId="{156EF201-1CAA-4614-8033-BB54302B1DB8}" srcOrd="2" destOrd="0" parTransId="{E2929E6E-C848-4E14-9A9E-0F9BA40948D7}" sibTransId="{D672565E-411F-4364-AE40-27903B0B0CE5}"/>
    <dgm:cxn modelId="{6705633D-A155-4C44-958C-FF3FC082C658}" type="presOf" srcId="{680A8A40-FD74-41AA-A094-D46241AC2C49}" destId="{065B6EB0-1A9A-4A23-A2C3-1C3AA695C8CF}" srcOrd="0" destOrd="0" presId="urn:microsoft.com/office/officeart/2005/8/layout/vList2"/>
    <dgm:cxn modelId="{4CA80E69-D8B7-4E40-AF03-1948CB5FF2AD}" type="presOf" srcId="{14ADC436-B794-4FE4-91E4-AEE9EBC3C8A9}" destId="{62665B57-925C-4E91-9018-92667993C36B}" srcOrd="0" destOrd="0" presId="urn:microsoft.com/office/officeart/2005/8/layout/vList2"/>
    <dgm:cxn modelId="{0E9C8A25-7B89-4198-8BEB-B7E296D7CA42}" srcId="{14ADC436-B794-4FE4-91E4-AEE9EBC3C8A9}" destId="{872455DD-9289-401C-999C-9BD9AA922A0B}" srcOrd="1" destOrd="0" parTransId="{0501E403-6D23-4408-9E8E-87DCDAB2E4C7}" sibTransId="{5406A751-956B-414B-BF56-A49D927AD2EB}"/>
    <dgm:cxn modelId="{8AF1A539-DA18-4C64-9CC4-53F6AB26FD9A}" srcId="{14ADC436-B794-4FE4-91E4-AEE9EBC3C8A9}" destId="{DA540741-97C7-4A13-AA43-9139D71EFD0E}" srcOrd="5" destOrd="0" parTransId="{60211D16-4F40-4193-9505-A0157DF32328}" sibTransId="{51481F00-B8A2-4E30-B207-19DFB3B108DF}"/>
    <dgm:cxn modelId="{76BEC8DC-4F95-4B20-8267-3C362A4E9008}" srcId="{14ADC436-B794-4FE4-91E4-AEE9EBC3C8A9}" destId="{09F7BA2D-B573-4374-887F-A238BCB87196}" srcOrd="0" destOrd="0" parTransId="{85213B21-38AD-4274-8F41-74755854C18B}" sibTransId="{4F3EE2F3-7448-4A97-8237-554498157F26}"/>
    <dgm:cxn modelId="{30A87D72-34F8-4153-90F9-4F383AE0B68E}" type="presOf" srcId="{156EF201-1CAA-4614-8033-BB54302B1DB8}" destId="{34B9D1CB-8919-46A8-BC55-2EBA58A829AB}" srcOrd="0" destOrd="0" presId="urn:microsoft.com/office/officeart/2005/8/layout/vList2"/>
    <dgm:cxn modelId="{321C9635-1C86-4281-B863-42A6159490B3}" type="presOf" srcId="{DA540741-97C7-4A13-AA43-9139D71EFD0E}" destId="{677D292F-6866-4FCD-909E-3675FF38EFB2}" srcOrd="0" destOrd="0" presId="urn:microsoft.com/office/officeart/2005/8/layout/vList2"/>
    <dgm:cxn modelId="{066E571A-24AE-46DD-B6BB-7716582394AD}" type="presOf" srcId="{872455DD-9289-401C-999C-9BD9AA922A0B}" destId="{FBCB2DB7-C690-4EDE-A594-1714C6C957B2}" srcOrd="0" destOrd="0" presId="urn:microsoft.com/office/officeart/2005/8/layout/vList2"/>
    <dgm:cxn modelId="{E6E34341-DDC8-4999-8E20-69009A2032A3}" type="presOf" srcId="{78849E99-5959-4C90-9073-A80C000A3AC9}" destId="{0F6F8C8A-A64E-47B4-952A-D0EF23E4239B}" srcOrd="0" destOrd="0" presId="urn:microsoft.com/office/officeart/2005/8/layout/vList2"/>
    <dgm:cxn modelId="{B5A3C363-2D17-49C6-A8C9-142CCAE8CEEA}" srcId="{14ADC436-B794-4FE4-91E4-AEE9EBC3C8A9}" destId="{680A8A40-FD74-41AA-A094-D46241AC2C49}" srcOrd="3" destOrd="0" parTransId="{CACDA611-1DC6-4424-874A-2BF52DF08A21}" sibTransId="{6B9ED158-27F9-46AA-ADEE-D00B2BE2F3BE}"/>
    <dgm:cxn modelId="{15459B3F-B710-46B7-BD7E-49EB150347AA}" type="presOf" srcId="{09F7BA2D-B573-4374-887F-A238BCB87196}" destId="{6BF768BF-A00C-4AB5-AEAD-AB3CFD30400F}" srcOrd="0" destOrd="0" presId="urn:microsoft.com/office/officeart/2005/8/layout/vList2"/>
    <dgm:cxn modelId="{8B0F4B23-5C6C-4649-BCBF-5B30C82666A9}" srcId="{14ADC436-B794-4FE4-91E4-AEE9EBC3C8A9}" destId="{78849E99-5959-4C90-9073-A80C000A3AC9}" srcOrd="4" destOrd="0" parTransId="{0C63A280-51FF-4DC9-B164-721B8C39B235}" sibTransId="{DFEF2406-1F65-4F4C-85AA-C59BB4081BDE}"/>
    <dgm:cxn modelId="{B19FB438-BFFC-4C61-8EBC-3C33BD448669}" type="presParOf" srcId="{62665B57-925C-4E91-9018-92667993C36B}" destId="{6BF768BF-A00C-4AB5-AEAD-AB3CFD30400F}" srcOrd="0" destOrd="0" presId="urn:microsoft.com/office/officeart/2005/8/layout/vList2"/>
    <dgm:cxn modelId="{4D2DCE4C-28BD-4002-B3C2-31BBAFF2E6F4}" type="presParOf" srcId="{62665B57-925C-4E91-9018-92667993C36B}" destId="{B34B5DA7-30A2-4B74-A403-82AA6EB91E08}" srcOrd="1" destOrd="0" presId="urn:microsoft.com/office/officeart/2005/8/layout/vList2"/>
    <dgm:cxn modelId="{9F34210B-386F-44BB-A1F3-3231A44C01EE}" type="presParOf" srcId="{62665B57-925C-4E91-9018-92667993C36B}" destId="{FBCB2DB7-C690-4EDE-A594-1714C6C957B2}" srcOrd="2" destOrd="0" presId="urn:microsoft.com/office/officeart/2005/8/layout/vList2"/>
    <dgm:cxn modelId="{8D032321-A909-4791-94B5-B5B5A5BF5316}" type="presParOf" srcId="{62665B57-925C-4E91-9018-92667993C36B}" destId="{14EC673F-D336-426D-A951-CB41CC4EF050}" srcOrd="3" destOrd="0" presId="urn:microsoft.com/office/officeart/2005/8/layout/vList2"/>
    <dgm:cxn modelId="{B1E0C7F1-AE16-45C3-B91B-62B1AD950E41}" type="presParOf" srcId="{62665B57-925C-4E91-9018-92667993C36B}" destId="{34B9D1CB-8919-46A8-BC55-2EBA58A829AB}" srcOrd="4" destOrd="0" presId="urn:microsoft.com/office/officeart/2005/8/layout/vList2"/>
    <dgm:cxn modelId="{594FF1FF-93DA-40DE-94D5-2C852C912107}" type="presParOf" srcId="{62665B57-925C-4E91-9018-92667993C36B}" destId="{C75C190E-3074-469B-833E-BECE1E21AF17}" srcOrd="5" destOrd="0" presId="urn:microsoft.com/office/officeart/2005/8/layout/vList2"/>
    <dgm:cxn modelId="{779DFEDF-1FFB-4405-874C-3F362C7762A3}" type="presParOf" srcId="{62665B57-925C-4E91-9018-92667993C36B}" destId="{065B6EB0-1A9A-4A23-A2C3-1C3AA695C8CF}" srcOrd="6" destOrd="0" presId="urn:microsoft.com/office/officeart/2005/8/layout/vList2"/>
    <dgm:cxn modelId="{F9C4B2E5-7AAA-41CB-B6AD-ED48481471C5}" type="presParOf" srcId="{62665B57-925C-4E91-9018-92667993C36B}" destId="{6EF8967E-D329-44FE-9D30-538007670462}" srcOrd="7" destOrd="0" presId="urn:microsoft.com/office/officeart/2005/8/layout/vList2"/>
    <dgm:cxn modelId="{81ACE255-E5DF-4F34-8FC6-56A065111F8A}" type="presParOf" srcId="{62665B57-925C-4E91-9018-92667993C36B}" destId="{0F6F8C8A-A64E-47B4-952A-D0EF23E4239B}" srcOrd="8" destOrd="0" presId="urn:microsoft.com/office/officeart/2005/8/layout/vList2"/>
    <dgm:cxn modelId="{16E1BDF5-7574-4D12-A8CD-BEA08F8DA2AF}" type="presParOf" srcId="{62665B57-925C-4E91-9018-92667993C36B}" destId="{A697109E-712F-44B6-B214-0EADD36A588B}" srcOrd="9" destOrd="0" presId="urn:microsoft.com/office/officeart/2005/8/layout/vList2"/>
    <dgm:cxn modelId="{BBE9470C-6869-42A0-A872-819026BD8A75}" type="presParOf" srcId="{62665B57-925C-4E91-9018-92667993C36B}" destId="{677D292F-6866-4FCD-909E-3675FF38EFB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FC8253-4FBC-460A-916B-DE1809672596}" type="doc">
      <dgm:prSet loTypeId="urn:microsoft.com/office/officeart/2005/8/layout/vProcess5" loCatId="process" qsTypeId="urn:microsoft.com/office/officeart/2005/8/quickstyle/3d2" qsCatId="3D" csTypeId="urn:microsoft.com/office/officeart/2005/8/colors/accent1_2" csCatId="accent1" phldr="1"/>
      <dgm:spPr/>
      <dgm:t>
        <a:bodyPr/>
        <a:lstStyle/>
        <a:p>
          <a:endParaRPr lang="ru-RU"/>
        </a:p>
      </dgm:t>
    </dgm:pt>
    <dgm:pt modelId="{5368D9B3-1BA2-4178-B17B-467001D62949}">
      <dgm:prSet custT="1"/>
      <dgm:spPr/>
      <dgm:t>
        <a:bodyPr/>
        <a:lstStyle/>
        <a:p>
          <a:pPr rtl="0"/>
          <a:r>
            <a:rPr lang="en-US" sz="1800" dirty="0" smtClean="0"/>
            <a:t>examining the packaging for condition, spelling mistakes or grammatical errors;</a:t>
          </a:r>
          <a:endParaRPr lang="uk-UA" sz="1800" dirty="0"/>
        </a:p>
      </dgm:t>
    </dgm:pt>
    <dgm:pt modelId="{AB065EFB-E9F1-4E9A-A6C1-B17731452200}" type="parTrans" cxnId="{B2A2C928-EA19-4641-B153-46E335AFF30F}">
      <dgm:prSet/>
      <dgm:spPr/>
      <dgm:t>
        <a:bodyPr/>
        <a:lstStyle/>
        <a:p>
          <a:endParaRPr lang="ru-RU"/>
        </a:p>
      </dgm:t>
    </dgm:pt>
    <dgm:pt modelId="{6C7FF092-7152-464F-841D-EB2B10624664}" type="sibTrans" cxnId="{B2A2C928-EA19-4641-B153-46E335AFF30F}">
      <dgm:prSet/>
      <dgm:spPr/>
      <dgm:t>
        <a:bodyPr/>
        <a:lstStyle/>
        <a:p>
          <a:endParaRPr lang="ru-RU"/>
        </a:p>
      </dgm:t>
    </dgm:pt>
    <dgm:pt modelId="{70C60826-CC97-454E-A866-13C4F43EB38C}">
      <dgm:prSet custT="1"/>
      <dgm:spPr/>
      <dgm:t>
        <a:bodyPr/>
        <a:lstStyle/>
        <a:p>
          <a:pPr rtl="0"/>
          <a:r>
            <a:rPr lang="en-US" sz="1400" dirty="0" smtClean="0"/>
            <a:t>	</a:t>
          </a:r>
          <a:r>
            <a:rPr lang="en-US" sz="1800" dirty="0" smtClean="0"/>
            <a:t>checking the manufacture and expiry dates and ensuring any details on the outer packaging match the dates shown on the inner packaging;</a:t>
          </a:r>
          <a:endParaRPr lang="uk-UA" sz="1800" dirty="0"/>
        </a:p>
      </dgm:t>
    </dgm:pt>
    <dgm:pt modelId="{5E83F0BE-B126-45D2-A3A3-91F8897D5965}" type="parTrans" cxnId="{8D09B1E7-4393-48F5-B681-37547DEA576E}">
      <dgm:prSet/>
      <dgm:spPr/>
      <dgm:t>
        <a:bodyPr/>
        <a:lstStyle/>
        <a:p>
          <a:endParaRPr lang="ru-RU"/>
        </a:p>
      </dgm:t>
    </dgm:pt>
    <dgm:pt modelId="{1FDC125A-8BCF-4859-9075-939F0E195D17}" type="sibTrans" cxnId="{8D09B1E7-4393-48F5-B681-37547DEA576E}">
      <dgm:prSet/>
      <dgm:spPr/>
      <dgm:t>
        <a:bodyPr/>
        <a:lstStyle/>
        <a:p>
          <a:endParaRPr lang="ru-RU"/>
        </a:p>
      </dgm:t>
    </dgm:pt>
    <dgm:pt modelId="{8EC527DA-FF86-43DC-9265-1993B161B0CC}">
      <dgm:prSet custT="1"/>
      <dgm:spPr/>
      <dgm:t>
        <a:bodyPr/>
        <a:lstStyle/>
        <a:p>
          <a:pPr rtl="0"/>
          <a:r>
            <a:rPr lang="en-US" sz="1400" dirty="0" smtClean="0"/>
            <a:t>	</a:t>
          </a:r>
          <a:r>
            <a:rPr lang="en-US" sz="1800" dirty="0" smtClean="0"/>
            <a:t>ensuring the medicine looks correct, is not discolored, degraded or has an unusual smell;</a:t>
          </a:r>
          <a:endParaRPr lang="uk-UA" sz="1800" dirty="0"/>
        </a:p>
      </dgm:t>
    </dgm:pt>
    <dgm:pt modelId="{037D0DF3-8B03-48D1-B87C-9423DF0A2D3C}" type="parTrans" cxnId="{1079CAEA-018A-4088-91F1-F62764B17B50}">
      <dgm:prSet/>
      <dgm:spPr/>
      <dgm:t>
        <a:bodyPr/>
        <a:lstStyle/>
        <a:p>
          <a:endParaRPr lang="ru-RU"/>
        </a:p>
      </dgm:t>
    </dgm:pt>
    <dgm:pt modelId="{092B5BD9-DBBD-40FD-A5D9-E4F4ED330BA4}" type="sibTrans" cxnId="{1079CAEA-018A-4088-91F1-F62764B17B50}">
      <dgm:prSet/>
      <dgm:spPr/>
      <dgm:t>
        <a:bodyPr/>
        <a:lstStyle/>
        <a:p>
          <a:endParaRPr lang="ru-RU"/>
        </a:p>
      </dgm:t>
    </dgm:pt>
    <dgm:pt modelId="{48EEFCF7-0A71-4C18-9184-1A956E6CE19F}">
      <dgm:prSet custT="1"/>
      <dgm:spPr/>
      <dgm:t>
        <a:bodyPr/>
        <a:lstStyle/>
        <a:p>
          <a:pPr rtl="0"/>
          <a:r>
            <a:rPr lang="en-US" sz="1400" dirty="0" smtClean="0"/>
            <a:t>	</a:t>
          </a:r>
          <a:r>
            <a:rPr lang="en-US" sz="1600" dirty="0" smtClean="0"/>
            <a:t>discussing with your pharmacist, doctor or other healthcare professional as soon as possible if you suspect the product is not working properly or you have suffered an adverse reaction; and</a:t>
          </a:r>
          <a:endParaRPr lang="uk-UA" sz="1600" dirty="0"/>
        </a:p>
      </dgm:t>
    </dgm:pt>
    <dgm:pt modelId="{9FDDAEB6-CC6E-4EE1-931A-DF23E3FDE4A6}" type="parTrans" cxnId="{3E56C0B0-A17F-406A-AB32-E9C747F521CD}">
      <dgm:prSet/>
      <dgm:spPr/>
      <dgm:t>
        <a:bodyPr/>
        <a:lstStyle/>
        <a:p>
          <a:endParaRPr lang="ru-RU"/>
        </a:p>
      </dgm:t>
    </dgm:pt>
    <dgm:pt modelId="{DFF5FC00-90CE-4414-B331-828E83DFBAA6}" type="sibTrans" cxnId="{3E56C0B0-A17F-406A-AB32-E9C747F521CD}">
      <dgm:prSet/>
      <dgm:spPr/>
      <dgm:t>
        <a:bodyPr/>
        <a:lstStyle/>
        <a:p>
          <a:endParaRPr lang="ru-RU"/>
        </a:p>
      </dgm:t>
    </dgm:pt>
    <dgm:pt modelId="{6F650F37-AC88-4EC4-A3B2-A04F0C420F8A}">
      <dgm:prSet/>
      <dgm:spPr/>
      <dgm:t>
        <a:bodyPr/>
        <a:lstStyle/>
        <a:p>
          <a:pPr rtl="0"/>
          <a:r>
            <a:rPr lang="en-US" dirty="0" smtClean="0"/>
            <a:t>	reporting suspicious medical products to your National Medicines Regulatory Authority.</a:t>
          </a:r>
          <a:endParaRPr lang="uk-UA" dirty="0"/>
        </a:p>
      </dgm:t>
    </dgm:pt>
    <dgm:pt modelId="{B6739E18-CC38-410E-A401-9FCD6458C89C}" type="parTrans" cxnId="{FB1C4BD8-FDCB-4EF2-BFBF-83279462BD84}">
      <dgm:prSet/>
      <dgm:spPr/>
      <dgm:t>
        <a:bodyPr/>
        <a:lstStyle/>
        <a:p>
          <a:endParaRPr lang="ru-RU"/>
        </a:p>
      </dgm:t>
    </dgm:pt>
    <dgm:pt modelId="{0BC0E23C-BC4C-431F-AF3E-D449C6CD4B52}" type="sibTrans" cxnId="{FB1C4BD8-FDCB-4EF2-BFBF-83279462BD84}">
      <dgm:prSet/>
      <dgm:spPr/>
      <dgm:t>
        <a:bodyPr/>
        <a:lstStyle/>
        <a:p>
          <a:endParaRPr lang="ru-RU"/>
        </a:p>
      </dgm:t>
    </dgm:pt>
    <dgm:pt modelId="{FE38E7D9-4933-400F-8A2F-022DFD2A1308}" type="pres">
      <dgm:prSet presAssocID="{6BFC8253-4FBC-460A-916B-DE1809672596}" presName="outerComposite" presStyleCnt="0">
        <dgm:presLayoutVars>
          <dgm:chMax val="5"/>
          <dgm:dir/>
          <dgm:resizeHandles val="exact"/>
        </dgm:presLayoutVars>
      </dgm:prSet>
      <dgm:spPr/>
      <dgm:t>
        <a:bodyPr/>
        <a:lstStyle/>
        <a:p>
          <a:endParaRPr lang="ru-RU"/>
        </a:p>
      </dgm:t>
    </dgm:pt>
    <dgm:pt modelId="{80CD5EE0-FADF-4813-8632-3465752C2D1C}" type="pres">
      <dgm:prSet presAssocID="{6BFC8253-4FBC-460A-916B-DE1809672596}" presName="dummyMaxCanvas" presStyleCnt="0">
        <dgm:presLayoutVars/>
      </dgm:prSet>
      <dgm:spPr/>
    </dgm:pt>
    <dgm:pt modelId="{932E36CC-B431-4640-9A85-7EC885483510}" type="pres">
      <dgm:prSet presAssocID="{6BFC8253-4FBC-460A-916B-DE1809672596}" presName="FiveNodes_1" presStyleLbl="node1" presStyleIdx="0" presStyleCnt="5">
        <dgm:presLayoutVars>
          <dgm:bulletEnabled val="1"/>
        </dgm:presLayoutVars>
      </dgm:prSet>
      <dgm:spPr/>
      <dgm:t>
        <a:bodyPr/>
        <a:lstStyle/>
        <a:p>
          <a:endParaRPr lang="ru-RU"/>
        </a:p>
      </dgm:t>
    </dgm:pt>
    <dgm:pt modelId="{98671AC6-A27C-45EF-8890-88FDFB19DAEC}" type="pres">
      <dgm:prSet presAssocID="{6BFC8253-4FBC-460A-916B-DE1809672596}" presName="FiveNodes_2" presStyleLbl="node1" presStyleIdx="1" presStyleCnt="5">
        <dgm:presLayoutVars>
          <dgm:bulletEnabled val="1"/>
        </dgm:presLayoutVars>
      </dgm:prSet>
      <dgm:spPr/>
      <dgm:t>
        <a:bodyPr/>
        <a:lstStyle/>
        <a:p>
          <a:endParaRPr lang="ru-RU"/>
        </a:p>
      </dgm:t>
    </dgm:pt>
    <dgm:pt modelId="{DA117457-84C3-4BD2-B941-A68340DD117A}" type="pres">
      <dgm:prSet presAssocID="{6BFC8253-4FBC-460A-916B-DE1809672596}" presName="FiveNodes_3" presStyleLbl="node1" presStyleIdx="2" presStyleCnt="5" custLinFactNeighborX="1180" custLinFactNeighborY="2197">
        <dgm:presLayoutVars>
          <dgm:bulletEnabled val="1"/>
        </dgm:presLayoutVars>
      </dgm:prSet>
      <dgm:spPr/>
      <dgm:t>
        <a:bodyPr/>
        <a:lstStyle/>
        <a:p>
          <a:endParaRPr lang="ru-RU"/>
        </a:p>
      </dgm:t>
    </dgm:pt>
    <dgm:pt modelId="{A5658BE6-1FCB-4CDC-AC1D-1140C2F75F33}" type="pres">
      <dgm:prSet presAssocID="{6BFC8253-4FBC-460A-916B-DE1809672596}" presName="FiveNodes_4" presStyleLbl="node1" presStyleIdx="3" presStyleCnt="5">
        <dgm:presLayoutVars>
          <dgm:bulletEnabled val="1"/>
        </dgm:presLayoutVars>
      </dgm:prSet>
      <dgm:spPr/>
      <dgm:t>
        <a:bodyPr/>
        <a:lstStyle/>
        <a:p>
          <a:endParaRPr lang="ru-RU"/>
        </a:p>
      </dgm:t>
    </dgm:pt>
    <dgm:pt modelId="{E07DB018-1D13-4E8B-A2B8-8711F92447DE}" type="pres">
      <dgm:prSet presAssocID="{6BFC8253-4FBC-460A-916B-DE1809672596}" presName="FiveNodes_5" presStyleLbl="node1" presStyleIdx="4" presStyleCnt="5">
        <dgm:presLayoutVars>
          <dgm:bulletEnabled val="1"/>
        </dgm:presLayoutVars>
      </dgm:prSet>
      <dgm:spPr/>
      <dgm:t>
        <a:bodyPr/>
        <a:lstStyle/>
        <a:p>
          <a:endParaRPr lang="ru-RU"/>
        </a:p>
      </dgm:t>
    </dgm:pt>
    <dgm:pt modelId="{05BEBCAF-2DF7-4153-8E30-F56F09DD36A8}" type="pres">
      <dgm:prSet presAssocID="{6BFC8253-4FBC-460A-916B-DE1809672596}" presName="FiveConn_1-2" presStyleLbl="fgAccFollowNode1" presStyleIdx="0" presStyleCnt="4">
        <dgm:presLayoutVars>
          <dgm:bulletEnabled val="1"/>
        </dgm:presLayoutVars>
      </dgm:prSet>
      <dgm:spPr/>
      <dgm:t>
        <a:bodyPr/>
        <a:lstStyle/>
        <a:p>
          <a:endParaRPr lang="ru-RU"/>
        </a:p>
      </dgm:t>
    </dgm:pt>
    <dgm:pt modelId="{1F0701E5-67AF-4C8B-A81E-9E1A7639EE01}" type="pres">
      <dgm:prSet presAssocID="{6BFC8253-4FBC-460A-916B-DE1809672596}" presName="FiveConn_2-3" presStyleLbl="fgAccFollowNode1" presStyleIdx="1" presStyleCnt="4">
        <dgm:presLayoutVars>
          <dgm:bulletEnabled val="1"/>
        </dgm:presLayoutVars>
      </dgm:prSet>
      <dgm:spPr/>
      <dgm:t>
        <a:bodyPr/>
        <a:lstStyle/>
        <a:p>
          <a:endParaRPr lang="ru-RU"/>
        </a:p>
      </dgm:t>
    </dgm:pt>
    <dgm:pt modelId="{230B9ABF-DB35-40E7-8C2F-EBB1E8DB8CE4}" type="pres">
      <dgm:prSet presAssocID="{6BFC8253-4FBC-460A-916B-DE1809672596}" presName="FiveConn_3-4" presStyleLbl="fgAccFollowNode1" presStyleIdx="2" presStyleCnt="4">
        <dgm:presLayoutVars>
          <dgm:bulletEnabled val="1"/>
        </dgm:presLayoutVars>
      </dgm:prSet>
      <dgm:spPr/>
      <dgm:t>
        <a:bodyPr/>
        <a:lstStyle/>
        <a:p>
          <a:endParaRPr lang="ru-RU"/>
        </a:p>
      </dgm:t>
    </dgm:pt>
    <dgm:pt modelId="{4ED57B7B-28D9-41A7-9A6A-40FF778499AB}" type="pres">
      <dgm:prSet presAssocID="{6BFC8253-4FBC-460A-916B-DE1809672596}" presName="FiveConn_4-5" presStyleLbl="fgAccFollowNode1" presStyleIdx="3" presStyleCnt="4">
        <dgm:presLayoutVars>
          <dgm:bulletEnabled val="1"/>
        </dgm:presLayoutVars>
      </dgm:prSet>
      <dgm:spPr/>
      <dgm:t>
        <a:bodyPr/>
        <a:lstStyle/>
        <a:p>
          <a:endParaRPr lang="ru-RU"/>
        </a:p>
      </dgm:t>
    </dgm:pt>
    <dgm:pt modelId="{82B9D7C5-49F2-47DF-9DCD-473E8C61A2BA}" type="pres">
      <dgm:prSet presAssocID="{6BFC8253-4FBC-460A-916B-DE1809672596}" presName="FiveNodes_1_text" presStyleLbl="node1" presStyleIdx="4" presStyleCnt="5">
        <dgm:presLayoutVars>
          <dgm:bulletEnabled val="1"/>
        </dgm:presLayoutVars>
      </dgm:prSet>
      <dgm:spPr/>
      <dgm:t>
        <a:bodyPr/>
        <a:lstStyle/>
        <a:p>
          <a:endParaRPr lang="ru-RU"/>
        </a:p>
      </dgm:t>
    </dgm:pt>
    <dgm:pt modelId="{0E8D7923-F309-4F45-AD5C-414832CCD898}" type="pres">
      <dgm:prSet presAssocID="{6BFC8253-4FBC-460A-916B-DE1809672596}" presName="FiveNodes_2_text" presStyleLbl="node1" presStyleIdx="4" presStyleCnt="5">
        <dgm:presLayoutVars>
          <dgm:bulletEnabled val="1"/>
        </dgm:presLayoutVars>
      </dgm:prSet>
      <dgm:spPr/>
      <dgm:t>
        <a:bodyPr/>
        <a:lstStyle/>
        <a:p>
          <a:endParaRPr lang="ru-RU"/>
        </a:p>
      </dgm:t>
    </dgm:pt>
    <dgm:pt modelId="{1AD14DDC-341A-4889-BF49-0D6D0C90EDB3}" type="pres">
      <dgm:prSet presAssocID="{6BFC8253-4FBC-460A-916B-DE1809672596}" presName="FiveNodes_3_text" presStyleLbl="node1" presStyleIdx="4" presStyleCnt="5">
        <dgm:presLayoutVars>
          <dgm:bulletEnabled val="1"/>
        </dgm:presLayoutVars>
      </dgm:prSet>
      <dgm:spPr/>
      <dgm:t>
        <a:bodyPr/>
        <a:lstStyle/>
        <a:p>
          <a:endParaRPr lang="ru-RU"/>
        </a:p>
      </dgm:t>
    </dgm:pt>
    <dgm:pt modelId="{DCF41219-089C-4B90-A863-489822DFF067}" type="pres">
      <dgm:prSet presAssocID="{6BFC8253-4FBC-460A-916B-DE1809672596}" presName="FiveNodes_4_text" presStyleLbl="node1" presStyleIdx="4" presStyleCnt="5">
        <dgm:presLayoutVars>
          <dgm:bulletEnabled val="1"/>
        </dgm:presLayoutVars>
      </dgm:prSet>
      <dgm:spPr/>
      <dgm:t>
        <a:bodyPr/>
        <a:lstStyle/>
        <a:p>
          <a:endParaRPr lang="ru-RU"/>
        </a:p>
      </dgm:t>
    </dgm:pt>
    <dgm:pt modelId="{4F0B6ED2-DF30-473A-A542-8C3466F22355}" type="pres">
      <dgm:prSet presAssocID="{6BFC8253-4FBC-460A-916B-DE1809672596}" presName="FiveNodes_5_text" presStyleLbl="node1" presStyleIdx="4" presStyleCnt="5">
        <dgm:presLayoutVars>
          <dgm:bulletEnabled val="1"/>
        </dgm:presLayoutVars>
      </dgm:prSet>
      <dgm:spPr/>
      <dgm:t>
        <a:bodyPr/>
        <a:lstStyle/>
        <a:p>
          <a:endParaRPr lang="ru-RU"/>
        </a:p>
      </dgm:t>
    </dgm:pt>
  </dgm:ptLst>
  <dgm:cxnLst>
    <dgm:cxn modelId="{DE80F903-13F1-476E-89CE-EFB2F0AF2241}" type="presOf" srcId="{DFF5FC00-90CE-4414-B331-828E83DFBAA6}" destId="{4ED57B7B-28D9-41A7-9A6A-40FF778499AB}" srcOrd="0" destOrd="0" presId="urn:microsoft.com/office/officeart/2005/8/layout/vProcess5"/>
    <dgm:cxn modelId="{81F203CE-4CAF-4755-ABAF-024BE1D134C5}" type="presOf" srcId="{48EEFCF7-0A71-4C18-9184-1A956E6CE19F}" destId="{A5658BE6-1FCB-4CDC-AC1D-1140C2F75F33}" srcOrd="0" destOrd="0" presId="urn:microsoft.com/office/officeart/2005/8/layout/vProcess5"/>
    <dgm:cxn modelId="{4B4F9C83-454C-4E41-BE86-3114C2C15ECD}" type="presOf" srcId="{5368D9B3-1BA2-4178-B17B-467001D62949}" destId="{932E36CC-B431-4640-9A85-7EC885483510}" srcOrd="0" destOrd="0" presId="urn:microsoft.com/office/officeart/2005/8/layout/vProcess5"/>
    <dgm:cxn modelId="{76548E29-869D-4F33-BBD0-E6D7EEE0E6E9}" type="presOf" srcId="{70C60826-CC97-454E-A866-13C4F43EB38C}" destId="{0E8D7923-F309-4F45-AD5C-414832CCD898}" srcOrd="1" destOrd="0" presId="urn:microsoft.com/office/officeart/2005/8/layout/vProcess5"/>
    <dgm:cxn modelId="{1079CAEA-018A-4088-91F1-F62764B17B50}" srcId="{6BFC8253-4FBC-460A-916B-DE1809672596}" destId="{8EC527DA-FF86-43DC-9265-1993B161B0CC}" srcOrd="2" destOrd="0" parTransId="{037D0DF3-8B03-48D1-B87C-9423DF0A2D3C}" sibTransId="{092B5BD9-DBBD-40FD-A5D9-E4F4ED330BA4}"/>
    <dgm:cxn modelId="{D86032D4-3F81-4F89-B831-89BD2512DF90}" type="presOf" srcId="{6C7FF092-7152-464F-841D-EB2B10624664}" destId="{05BEBCAF-2DF7-4153-8E30-F56F09DD36A8}" srcOrd="0" destOrd="0" presId="urn:microsoft.com/office/officeart/2005/8/layout/vProcess5"/>
    <dgm:cxn modelId="{938104D5-AD19-4999-B7A4-B529376292EE}" type="presOf" srcId="{70C60826-CC97-454E-A866-13C4F43EB38C}" destId="{98671AC6-A27C-45EF-8890-88FDFB19DAEC}" srcOrd="0" destOrd="0" presId="urn:microsoft.com/office/officeart/2005/8/layout/vProcess5"/>
    <dgm:cxn modelId="{FB1C4BD8-FDCB-4EF2-BFBF-83279462BD84}" srcId="{6BFC8253-4FBC-460A-916B-DE1809672596}" destId="{6F650F37-AC88-4EC4-A3B2-A04F0C420F8A}" srcOrd="4" destOrd="0" parTransId="{B6739E18-CC38-410E-A401-9FCD6458C89C}" sibTransId="{0BC0E23C-BC4C-431F-AF3E-D449C6CD4B52}"/>
    <dgm:cxn modelId="{513C007E-5EC7-44FC-91D6-62B581132D10}" type="presOf" srcId="{6BFC8253-4FBC-460A-916B-DE1809672596}" destId="{FE38E7D9-4933-400F-8A2F-022DFD2A1308}" srcOrd="0" destOrd="0" presId="urn:microsoft.com/office/officeart/2005/8/layout/vProcess5"/>
    <dgm:cxn modelId="{166F56B6-7684-42FE-8F51-156B36E52330}" type="presOf" srcId="{092B5BD9-DBBD-40FD-A5D9-E4F4ED330BA4}" destId="{230B9ABF-DB35-40E7-8C2F-EBB1E8DB8CE4}" srcOrd="0" destOrd="0" presId="urn:microsoft.com/office/officeart/2005/8/layout/vProcess5"/>
    <dgm:cxn modelId="{40416961-BED0-443D-A57F-D047C5A68876}" type="presOf" srcId="{1FDC125A-8BCF-4859-9075-939F0E195D17}" destId="{1F0701E5-67AF-4C8B-A81E-9E1A7639EE01}" srcOrd="0" destOrd="0" presId="urn:microsoft.com/office/officeart/2005/8/layout/vProcess5"/>
    <dgm:cxn modelId="{B2A2C928-EA19-4641-B153-46E335AFF30F}" srcId="{6BFC8253-4FBC-460A-916B-DE1809672596}" destId="{5368D9B3-1BA2-4178-B17B-467001D62949}" srcOrd="0" destOrd="0" parTransId="{AB065EFB-E9F1-4E9A-A6C1-B17731452200}" sibTransId="{6C7FF092-7152-464F-841D-EB2B10624664}"/>
    <dgm:cxn modelId="{3FEE00B3-8A8A-42C1-AB66-5881BB34B0B4}" type="presOf" srcId="{48EEFCF7-0A71-4C18-9184-1A956E6CE19F}" destId="{DCF41219-089C-4B90-A863-489822DFF067}" srcOrd="1" destOrd="0" presId="urn:microsoft.com/office/officeart/2005/8/layout/vProcess5"/>
    <dgm:cxn modelId="{3E56C0B0-A17F-406A-AB32-E9C747F521CD}" srcId="{6BFC8253-4FBC-460A-916B-DE1809672596}" destId="{48EEFCF7-0A71-4C18-9184-1A956E6CE19F}" srcOrd="3" destOrd="0" parTransId="{9FDDAEB6-CC6E-4EE1-931A-DF23E3FDE4A6}" sibTransId="{DFF5FC00-90CE-4414-B331-828E83DFBAA6}"/>
    <dgm:cxn modelId="{FB966E16-B056-4B27-BFBE-B0663C8B522D}" type="presOf" srcId="{6F650F37-AC88-4EC4-A3B2-A04F0C420F8A}" destId="{E07DB018-1D13-4E8B-A2B8-8711F92447DE}" srcOrd="0" destOrd="0" presId="urn:microsoft.com/office/officeart/2005/8/layout/vProcess5"/>
    <dgm:cxn modelId="{63403215-72A8-46E0-BCE2-B14CD6AA3D76}" type="presOf" srcId="{8EC527DA-FF86-43DC-9265-1993B161B0CC}" destId="{DA117457-84C3-4BD2-B941-A68340DD117A}" srcOrd="0" destOrd="0" presId="urn:microsoft.com/office/officeart/2005/8/layout/vProcess5"/>
    <dgm:cxn modelId="{8D09B1E7-4393-48F5-B681-37547DEA576E}" srcId="{6BFC8253-4FBC-460A-916B-DE1809672596}" destId="{70C60826-CC97-454E-A866-13C4F43EB38C}" srcOrd="1" destOrd="0" parTransId="{5E83F0BE-B126-45D2-A3A3-91F8897D5965}" sibTransId="{1FDC125A-8BCF-4859-9075-939F0E195D17}"/>
    <dgm:cxn modelId="{F2CA585A-CFB5-482F-980A-6DF6BA842A35}" type="presOf" srcId="{6F650F37-AC88-4EC4-A3B2-A04F0C420F8A}" destId="{4F0B6ED2-DF30-473A-A542-8C3466F22355}" srcOrd="1" destOrd="0" presId="urn:microsoft.com/office/officeart/2005/8/layout/vProcess5"/>
    <dgm:cxn modelId="{E836B2BC-4C70-4F34-B2F0-7095656FD50A}" type="presOf" srcId="{8EC527DA-FF86-43DC-9265-1993B161B0CC}" destId="{1AD14DDC-341A-4889-BF49-0D6D0C90EDB3}" srcOrd="1" destOrd="0" presId="urn:microsoft.com/office/officeart/2005/8/layout/vProcess5"/>
    <dgm:cxn modelId="{5CD43DB4-0715-465E-A5F5-50FEA4B2E524}" type="presOf" srcId="{5368D9B3-1BA2-4178-B17B-467001D62949}" destId="{82B9D7C5-49F2-47DF-9DCD-473E8C61A2BA}" srcOrd="1" destOrd="0" presId="urn:microsoft.com/office/officeart/2005/8/layout/vProcess5"/>
    <dgm:cxn modelId="{629A847E-5CE4-4C41-8AF9-D7069728C583}" type="presParOf" srcId="{FE38E7D9-4933-400F-8A2F-022DFD2A1308}" destId="{80CD5EE0-FADF-4813-8632-3465752C2D1C}" srcOrd="0" destOrd="0" presId="urn:microsoft.com/office/officeart/2005/8/layout/vProcess5"/>
    <dgm:cxn modelId="{8AB220E5-73F7-4635-A471-9BEFC900B955}" type="presParOf" srcId="{FE38E7D9-4933-400F-8A2F-022DFD2A1308}" destId="{932E36CC-B431-4640-9A85-7EC885483510}" srcOrd="1" destOrd="0" presId="urn:microsoft.com/office/officeart/2005/8/layout/vProcess5"/>
    <dgm:cxn modelId="{FEA8E593-BB08-43E7-93C5-7764C09D0EEE}" type="presParOf" srcId="{FE38E7D9-4933-400F-8A2F-022DFD2A1308}" destId="{98671AC6-A27C-45EF-8890-88FDFB19DAEC}" srcOrd="2" destOrd="0" presId="urn:microsoft.com/office/officeart/2005/8/layout/vProcess5"/>
    <dgm:cxn modelId="{F133A706-D721-4C0B-B2F1-5733286E340D}" type="presParOf" srcId="{FE38E7D9-4933-400F-8A2F-022DFD2A1308}" destId="{DA117457-84C3-4BD2-B941-A68340DD117A}" srcOrd="3" destOrd="0" presId="urn:microsoft.com/office/officeart/2005/8/layout/vProcess5"/>
    <dgm:cxn modelId="{9B20D854-44C3-4E75-B4D9-2181C08FE28C}" type="presParOf" srcId="{FE38E7D9-4933-400F-8A2F-022DFD2A1308}" destId="{A5658BE6-1FCB-4CDC-AC1D-1140C2F75F33}" srcOrd="4" destOrd="0" presId="urn:microsoft.com/office/officeart/2005/8/layout/vProcess5"/>
    <dgm:cxn modelId="{F545905A-F067-4E23-8B99-0D23590360FB}" type="presParOf" srcId="{FE38E7D9-4933-400F-8A2F-022DFD2A1308}" destId="{E07DB018-1D13-4E8B-A2B8-8711F92447DE}" srcOrd="5" destOrd="0" presId="urn:microsoft.com/office/officeart/2005/8/layout/vProcess5"/>
    <dgm:cxn modelId="{851A0B90-2CF2-4CC6-84F2-3294FF1364D3}" type="presParOf" srcId="{FE38E7D9-4933-400F-8A2F-022DFD2A1308}" destId="{05BEBCAF-2DF7-4153-8E30-F56F09DD36A8}" srcOrd="6" destOrd="0" presId="urn:microsoft.com/office/officeart/2005/8/layout/vProcess5"/>
    <dgm:cxn modelId="{107503CE-6ECD-49F5-B074-FB56539D0404}" type="presParOf" srcId="{FE38E7D9-4933-400F-8A2F-022DFD2A1308}" destId="{1F0701E5-67AF-4C8B-A81E-9E1A7639EE01}" srcOrd="7" destOrd="0" presId="urn:microsoft.com/office/officeart/2005/8/layout/vProcess5"/>
    <dgm:cxn modelId="{4DA13B6E-7E99-4386-939C-55BA98E56748}" type="presParOf" srcId="{FE38E7D9-4933-400F-8A2F-022DFD2A1308}" destId="{230B9ABF-DB35-40E7-8C2F-EBB1E8DB8CE4}" srcOrd="8" destOrd="0" presId="urn:microsoft.com/office/officeart/2005/8/layout/vProcess5"/>
    <dgm:cxn modelId="{7A66AFA5-7AF7-419B-9E7D-E709F8A3D593}" type="presParOf" srcId="{FE38E7D9-4933-400F-8A2F-022DFD2A1308}" destId="{4ED57B7B-28D9-41A7-9A6A-40FF778499AB}" srcOrd="9" destOrd="0" presId="urn:microsoft.com/office/officeart/2005/8/layout/vProcess5"/>
    <dgm:cxn modelId="{E2B44CCF-6665-48E8-8574-A097967EBAB3}" type="presParOf" srcId="{FE38E7D9-4933-400F-8A2F-022DFD2A1308}" destId="{82B9D7C5-49F2-47DF-9DCD-473E8C61A2BA}" srcOrd="10" destOrd="0" presId="urn:microsoft.com/office/officeart/2005/8/layout/vProcess5"/>
    <dgm:cxn modelId="{C6071FBA-BF8F-40AF-A348-A161903130F1}" type="presParOf" srcId="{FE38E7D9-4933-400F-8A2F-022DFD2A1308}" destId="{0E8D7923-F309-4F45-AD5C-414832CCD898}" srcOrd="11" destOrd="0" presId="urn:microsoft.com/office/officeart/2005/8/layout/vProcess5"/>
    <dgm:cxn modelId="{B12F8522-BD69-4C4F-A4C2-3E06D9796F6A}" type="presParOf" srcId="{FE38E7D9-4933-400F-8A2F-022DFD2A1308}" destId="{1AD14DDC-341A-4889-BF49-0D6D0C90EDB3}" srcOrd="12" destOrd="0" presId="urn:microsoft.com/office/officeart/2005/8/layout/vProcess5"/>
    <dgm:cxn modelId="{B75FB518-B286-4AF2-83DF-3A165CDC062D}" type="presParOf" srcId="{FE38E7D9-4933-400F-8A2F-022DFD2A1308}" destId="{DCF41219-089C-4B90-A863-489822DFF067}" srcOrd="13" destOrd="0" presId="urn:microsoft.com/office/officeart/2005/8/layout/vProcess5"/>
    <dgm:cxn modelId="{EAA0E304-0D57-404E-BC84-36AF62792524}" type="presParOf" srcId="{FE38E7D9-4933-400F-8A2F-022DFD2A1308}" destId="{4F0B6ED2-DF30-473A-A542-8C3466F22355}"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768BF-A00C-4AB5-AEAD-AB3CFD30400F}">
      <dsp:nvSpPr>
        <dsp:cNvPr id="0" name=""/>
        <dsp:cNvSpPr/>
      </dsp:nvSpPr>
      <dsp:spPr>
        <a:xfrm>
          <a:off x="0" y="34708"/>
          <a:ext cx="7615382" cy="675327"/>
        </a:xfrm>
        <a:prstGeom prst="roundRect">
          <a:avLst/>
        </a:prstGeom>
        <a:gradFill rotWithShape="0">
          <a:gsLst>
            <a:gs pos="0">
              <a:schemeClr val="accent5">
                <a:shade val="50000"/>
                <a:hueOff val="0"/>
                <a:satOff val="0"/>
                <a:lumOff val="0"/>
                <a:alphaOff val="0"/>
                <a:satMod val="103000"/>
                <a:lumMod val="102000"/>
                <a:tint val="94000"/>
              </a:schemeClr>
            </a:gs>
            <a:gs pos="50000">
              <a:schemeClr val="accent5">
                <a:shade val="50000"/>
                <a:hueOff val="0"/>
                <a:satOff val="0"/>
                <a:lumOff val="0"/>
                <a:alphaOff val="0"/>
                <a:satMod val="110000"/>
                <a:lumMod val="100000"/>
                <a:shade val="100000"/>
              </a:schemeClr>
            </a:gs>
            <a:gs pos="100000">
              <a:schemeClr val="accent5">
                <a:shade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difference in state registration (certification, conformity assessment);</a:t>
          </a:r>
          <a:endParaRPr lang="uk-UA" sz="1700" kern="1200"/>
        </a:p>
      </dsp:txBody>
      <dsp:txXfrm>
        <a:off x="32967" y="67675"/>
        <a:ext cx="7549448" cy="609393"/>
      </dsp:txXfrm>
    </dsp:sp>
    <dsp:sp modelId="{FBCB2DB7-C690-4EDE-A594-1714C6C957B2}">
      <dsp:nvSpPr>
        <dsp:cNvPr id="0" name=""/>
        <dsp:cNvSpPr/>
      </dsp:nvSpPr>
      <dsp:spPr>
        <a:xfrm>
          <a:off x="0" y="758996"/>
          <a:ext cx="7615382" cy="675327"/>
        </a:xfrm>
        <a:prstGeom prst="roundRect">
          <a:avLst/>
        </a:prstGeom>
        <a:gradFill rotWithShape="0">
          <a:gsLst>
            <a:gs pos="0">
              <a:schemeClr val="accent5">
                <a:shade val="50000"/>
                <a:hueOff val="134164"/>
                <a:satOff val="-3267"/>
                <a:lumOff val="14299"/>
                <a:alphaOff val="0"/>
                <a:satMod val="103000"/>
                <a:lumMod val="102000"/>
                <a:tint val="94000"/>
              </a:schemeClr>
            </a:gs>
            <a:gs pos="50000">
              <a:schemeClr val="accent5">
                <a:shade val="50000"/>
                <a:hueOff val="134164"/>
                <a:satOff val="-3267"/>
                <a:lumOff val="14299"/>
                <a:alphaOff val="0"/>
                <a:satMod val="110000"/>
                <a:lumMod val="100000"/>
                <a:shade val="100000"/>
              </a:schemeClr>
            </a:gs>
            <a:gs pos="100000">
              <a:schemeClr val="accent5">
                <a:shade val="50000"/>
                <a:hueOff val="134164"/>
                <a:satOff val="-3267"/>
                <a:lumOff val="14299"/>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lack of product in the pharmacy network, sale only through websites or MLM (multi-level marketing, ie from hand to hand);</a:t>
          </a:r>
          <a:endParaRPr lang="uk-UA" sz="1700" kern="1200"/>
        </a:p>
      </dsp:txBody>
      <dsp:txXfrm>
        <a:off x="32967" y="791963"/>
        <a:ext cx="7549448" cy="609393"/>
      </dsp:txXfrm>
    </dsp:sp>
    <dsp:sp modelId="{34B9D1CB-8919-46A8-BC55-2EBA58A829AB}">
      <dsp:nvSpPr>
        <dsp:cNvPr id="0" name=""/>
        <dsp:cNvSpPr/>
      </dsp:nvSpPr>
      <dsp:spPr>
        <a:xfrm>
          <a:off x="0" y="1483283"/>
          <a:ext cx="7615382" cy="675327"/>
        </a:xfrm>
        <a:prstGeom prst="roundRect">
          <a:avLst/>
        </a:prstGeom>
        <a:gradFill rotWithShape="0">
          <a:gsLst>
            <a:gs pos="0">
              <a:schemeClr val="accent5">
                <a:shade val="50000"/>
                <a:hueOff val="268329"/>
                <a:satOff val="-6535"/>
                <a:lumOff val="28597"/>
                <a:alphaOff val="0"/>
                <a:satMod val="103000"/>
                <a:lumMod val="102000"/>
                <a:tint val="94000"/>
              </a:schemeClr>
            </a:gs>
            <a:gs pos="50000">
              <a:schemeClr val="accent5">
                <a:shade val="50000"/>
                <a:hueOff val="268329"/>
                <a:satOff val="-6535"/>
                <a:lumOff val="28597"/>
                <a:alphaOff val="0"/>
                <a:satMod val="110000"/>
                <a:lumMod val="100000"/>
                <a:shade val="100000"/>
              </a:schemeClr>
            </a:gs>
            <a:gs pos="100000">
              <a:schemeClr val="accent5">
                <a:shade val="50000"/>
                <a:hueOff val="268329"/>
                <a:satOff val="-6535"/>
                <a:lumOff val="28597"/>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uniqueness of technology, composition;</a:t>
          </a:r>
          <a:endParaRPr lang="uk-UA" sz="1700" kern="1200"/>
        </a:p>
      </dsp:txBody>
      <dsp:txXfrm>
        <a:off x="32967" y="1516250"/>
        <a:ext cx="7549448" cy="609393"/>
      </dsp:txXfrm>
    </dsp:sp>
    <dsp:sp modelId="{065B6EB0-1A9A-4A23-A2C3-1C3AA695C8CF}">
      <dsp:nvSpPr>
        <dsp:cNvPr id="0" name=""/>
        <dsp:cNvSpPr/>
      </dsp:nvSpPr>
      <dsp:spPr>
        <a:xfrm>
          <a:off x="0" y="2207571"/>
          <a:ext cx="7615382" cy="675327"/>
        </a:xfrm>
        <a:prstGeom prst="roundRect">
          <a:avLst/>
        </a:prstGeom>
        <a:gradFill rotWithShape="0">
          <a:gsLst>
            <a:gs pos="0">
              <a:schemeClr val="accent5">
                <a:shade val="50000"/>
                <a:hueOff val="402493"/>
                <a:satOff val="-9802"/>
                <a:lumOff val="42896"/>
                <a:alphaOff val="0"/>
                <a:satMod val="103000"/>
                <a:lumMod val="102000"/>
                <a:tint val="94000"/>
              </a:schemeClr>
            </a:gs>
            <a:gs pos="50000">
              <a:schemeClr val="accent5">
                <a:shade val="50000"/>
                <a:hueOff val="402493"/>
                <a:satOff val="-9802"/>
                <a:lumOff val="42896"/>
                <a:alphaOff val="0"/>
                <a:satMod val="110000"/>
                <a:lumMod val="100000"/>
                <a:shade val="100000"/>
              </a:schemeClr>
            </a:gs>
            <a:gs pos="100000">
              <a:schemeClr val="accent5">
                <a:shade val="50000"/>
                <a:hueOff val="402493"/>
                <a:satOff val="-9802"/>
                <a:lumOff val="4289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guaranteed effect or very high efficiency;</a:t>
          </a:r>
          <a:endParaRPr lang="uk-UA" sz="1700" kern="1200"/>
        </a:p>
      </dsp:txBody>
      <dsp:txXfrm>
        <a:off x="32967" y="2240538"/>
        <a:ext cx="7549448" cy="609393"/>
      </dsp:txXfrm>
    </dsp:sp>
    <dsp:sp modelId="{0F6F8C8A-A64E-47B4-952A-D0EF23E4239B}">
      <dsp:nvSpPr>
        <dsp:cNvPr id="0" name=""/>
        <dsp:cNvSpPr/>
      </dsp:nvSpPr>
      <dsp:spPr>
        <a:xfrm>
          <a:off x="0" y="2931859"/>
          <a:ext cx="7615382" cy="675327"/>
        </a:xfrm>
        <a:prstGeom prst="roundRect">
          <a:avLst/>
        </a:prstGeom>
        <a:gradFill rotWithShape="0">
          <a:gsLst>
            <a:gs pos="0">
              <a:schemeClr val="accent5">
                <a:shade val="50000"/>
                <a:hueOff val="268329"/>
                <a:satOff val="-6535"/>
                <a:lumOff val="28597"/>
                <a:alphaOff val="0"/>
                <a:satMod val="103000"/>
                <a:lumMod val="102000"/>
                <a:tint val="94000"/>
              </a:schemeClr>
            </a:gs>
            <a:gs pos="50000">
              <a:schemeClr val="accent5">
                <a:shade val="50000"/>
                <a:hueOff val="268329"/>
                <a:satOff val="-6535"/>
                <a:lumOff val="28597"/>
                <a:alphaOff val="0"/>
                <a:satMod val="110000"/>
                <a:lumMod val="100000"/>
                <a:shade val="100000"/>
              </a:schemeClr>
            </a:gs>
            <a:gs pos="100000">
              <a:schemeClr val="accent5">
                <a:shade val="50000"/>
                <a:hueOff val="268329"/>
                <a:satOff val="-6535"/>
                <a:lumOff val="28597"/>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no side effects;</a:t>
          </a:r>
          <a:endParaRPr lang="uk-UA" sz="1700" kern="1200"/>
        </a:p>
      </dsp:txBody>
      <dsp:txXfrm>
        <a:off x="32967" y="2964826"/>
        <a:ext cx="7549448" cy="609393"/>
      </dsp:txXfrm>
    </dsp:sp>
    <dsp:sp modelId="{677D292F-6866-4FCD-909E-3675FF38EFB2}">
      <dsp:nvSpPr>
        <dsp:cNvPr id="0" name=""/>
        <dsp:cNvSpPr/>
      </dsp:nvSpPr>
      <dsp:spPr>
        <a:xfrm>
          <a:off x="0" y="3656146"/>
          <a:ext cx="7615382" cy="675327"/>
        </a:xfrm>
        <a:prstGeom prst="roundRect">
          <a:avLst/>
        </a:prstGeom>
        <a:gradFill rotWithShape="0">
          <a:gsLst>
            <a:gs pos="0">
              <a:schemeClr val="accent5">
                <a:shade val="50000"/>
                <a:hueOff val="134164"/>
                <a:satOff val="-3267"/>
                <a:lumOff val="14299"/>
                <a:alphaOff val="0"/>
                <a:satMod val="103000"/>
                <a:lumMod val="102000"/>
                <a:tint val="94000"/>
              </a:schemeClr>
            </a:gs>
            <a:gs pos="50000">
              <a:schemeClr val="accent5">
                <a:shade val="50000"/>
                <a:hueOff val="134164"/>
                <a:satOff val="-3267"/>
                <a:lumOff val="14299"/>
                <a:alphaOff val="0"/>
                <a:satMod val="110000"/>
                <a:lumMod val="100000"/>
                <a:shade val="100000"/>
              </a:schemeClr>
            </a:gs>
            <a:gs pos="100000">
              <a:schemeClr val="accent5">
                <a:shade val="50000"/>
                <a:hueOff val="134164"/>
                <a:satOff val="-3267"/>
                <a:lumOff val="14299"/>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limited offer, promotional price. </a:t>
          </a:r>
          <a:endParaRPr lang="uk-UA" sz="1700" kern="1200"/>
        </a:p>
      </dsp:txBody>
      <dsp:txXfrm>
        <a:off x="32967" y="3689113"/>
        <a:ext cx="7549448" cy="6093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E36CC-B431-4640-9A85-7EC885483510}">
      <dsp:nvSpPr>
        <dsp:cNvPr id="0" name=""/>
        <dsp:cNvSpPr/>
      </dsp:nvSpPr>
      <dsp:spPr>
        <a:xfrm>
          <a:off x="0" y="0"/>
          <a:ext cx="6263894" cy="84068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examining the packaging for condition, spelling mistakes or grammatical errors;</a:t>
          </a:r>
          <a:endParaRPr lang="uk-UA" sz="1800" kern="1200" dirty="0"/>
        </a:p>
      </dsp:txBody>
      <dsp:txXfrm>
        <a:off x="24623" y="24623"/>
        <a:ext cx="5258368" cy="791439"/>
      </dsp:txXfrm>
    </dsp:sp>
    <dsp:sp modelId="{98671AC6-A27C-45EF-8890-88FDFB19DAEC}">
      <dsp:nvSpPr>
        <dsp:cNvPr id="0" name=""/>
        <dsp:cNvSpPr/>
      </dsp:nvSpPr>
      <dsp:spPr>
        <a:xfrm>
          <a:off x="467758" y="957447"/>
          <a:ext cx="6263894" cy="84068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	</a:t>
          </a:r>
          <a:r>
            <a:rPr lang="en-US" sz="1800" kern="1200" dirty="0" smtClean="0"/>
            <a:t>checking the manufacture and expiry dates and ensuring any details on the outer packaging match the dates shown on the inner packaging;</a:t>
          </a:r>
          <a:endParaRPr lang="uk-UA" sz="1800" kern="1200" dirty="0"/>
        </a:p>
      </dsp:txBody>
      <dsp:txXfrm>
        <a:off x="492381" y="982070"/>
        <a:ext cx="5200444" cy="791439"/>
      </dsp:txXfrm>
    </dsp:sp>
    <dsp:sp modelId="{DA117457-84C3-4BD2-B941-A68340DD117A}">
      <dsp:nvSpPr>
        <dsp:cNvPr id="0" name=""/>
        <dsp:cNvSpPr/>
      </dsp:nvSpPr>
      <dsp:spPr>
        <a:xfrm>
          <a:off x="1009430" y="1933365"/>
          <a:ext cx="6263894" cy="84068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	</a:t>
          </a:r>
          <a:r>
            <a:rPr lang="en-US" sz="1800" kern="1200" dirty="0" smtClean="0"/>
            <a:t>ensuring the medicine looks correct, is not discolored, degraded or has an unusual smell;</a:t>
          </a:r>
          <a:endParaRPr lang="uk-UA" sz="1800" kern="1200" dirty="0"/>
        </a:p>
      </dsp:txBody>
      <dsp:txXfrm>
        <a:off x="1034053" y="1957988"/>
        <a:ext cx="5200444" cy="791439"/>
      </dsp:txXfrm>
    </dsp:sp>
    <dsp:sp modelId="{A5658BE6-1FCB-4CDC-AC1D-1140C2F75F33}">
      <dsp:nvSpPr>
        <dsp:cNvPr id="0" name=""/>
        <dsp:cNvSpPr/>
      </dsp:nvSpPr>
      <dsp:spPr>
        <a:xfrm>
          <a:off x="1403275" y="2872343"/>
          <a:ext cx="6263894" cy="84068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	</a:t>
          </a:r>
          <a:r>
            <a:rPr lang="en-US" sz="1600" kern="1200" dirty="0" smtClean="0"/>
            <a:t>discussing with your pharmacist, doctor or other healthcare professional as soon as possible if you suspect the product is not working properly or you have suffered an adverse reaction; and</a:t>
          </a:r>
          <a:endParaRPr lang="uk-UA" sz="1600" kern="1200" dirty="0"/>
        </a:p>
      </dsp:txBody>
      <dsp:txXfrm>
        <a:off x="1427898" y="2896966"/>
        <a:ext cx="5200444" cy="791439"/>
      </dsp:txXfrm>
    </dsp:sp>
    <dsp:sp modelId="{E07DB018-1D13-4E8B-A2B8-8711F92447DE}">
      <dsp:nvSpPr>
        <dsp:cNvPr id="0" name=""/>
        <dsp:cNvSpPr/>
      </dsp:nvSpPr>
      <dsp:spPr>
        <a:xfrm>
          <a:off x="1871033" y="3829791"/>
          <a:ext cx="6263894" cy="84068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t>	reporting suspicious medical products to your National Medicines Regulatory Authority.</a:t>
          </a:r>
          <a:endParaRPr lang="uk-UA" sz="2000" kern="1200" dirty="0"/>
        </a:p>
      </dsp:txBody>
      <dsp:txXfrm>
        <a:off x="1895656" y="3854414"/>
        <a:ext cx="5200444" cy="791439"/>
      </dsp:txXfrm>
    </dsp:sp>
    <dsp:sp modelId="{05BEBCAF-2DF7-4153-8E30-F56F09DD36A8}">
      <dsp:nvSpPr>
        <dsp:cNvPr id="0" name=""/>
        <dsp:cNvSpPr/>
      </dsp:nvSpPr>
      <dsp:spPr>
        <a:xfrm>
          <a:off x="5717448" y="614167"/>
          <a:ext cx="546445" cy="546445"/>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ru-RU" sz="2400" kern="1200"/>
        </a:p>
      </dsp:txBody>
      <dsp:txXfrm>
        <a:off x="5840398" y="614167"/>
        <a:ext cx="300545" cy="411200"/>
      </dsp:txXfrm>
    </dsp:sp>
    <dsp:sp modelId="{1F0701E5-67AF-4C8B-A81E-9E1A7639EE01}">
      <dsp:nvSpPr>
        <dsp:cNvPr id="0" name=""/>
        <dsp:cNvSpPr/>
      </dsp:nvSpPr>
      <dsp:spPr>
        <a:xfrm>
          <a:off x="6185207" y="1571615"/>
          <a:ext cx="546445" cy="546445"/>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ru-RU" sz="2400" kern="1200"/>
        </a:p>
      </dsp:txBody>
      <dsp:txXfrm>
        <a:off x="6308157" y="1571615"/>
        <a:ext cx="300545" cy="411200"/>
      </dsp:txXfrm>
    </dsp:sp>
    <dsp:sp modelId="{230B9ABF-DB35-40E7-8C2F-EBB1E8DB8CE4}">
      <dsp:nvSpPr>
        <dsp:cNvPr id="0" name=""/>
        <dsp:cNvSpPr/>
      </dsp:nvSpPr>
      <dsp:spPr>
        <a:xfrm>
          <a:off x="6652965" y="2515051"/>
          <a:ext cx="546445" cy="546445"/>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ru-RU" sz="2400" kern="1200"/>
        </a:p>
      </dsp:txBody>
      <dsp:txXfrm>
        <a:off x="6775915" y="2515051"/>
        <a:ext cx="300545" cy="411200"/>
      </dsp:txXfrm>
    </dsp:sp>
    <dsp:sp modelId="{4ED57B7B-28D9-41A7-9A6A-40FF778499AB}">
      <dsp:nvSpPr>
        <dsp:cNvPr id="0" name=""/>
        <dsp:cNvSpPr/>
      </dsp:nvSpPr>
      <dsp:spPr>
        <a:xfrm>
          <a:off x="7120723" y="3481840"/>
          <a:ext cx="546445" cy="546445"/>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ru-RU" sz="2400" kern="1200"/>
        </a:p>
      </dsp:txBody>
      <dsp:txXfrm>
        <a:off x="7243673" y="3481840"/>
        <a:ext cx="300545" cy="4112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2DD1C9-4BB6-422A-8F34-C157EA500BD9}" type="datetimeFigureOut">
              <a:rPr lang="en-US" smtClean="0"/>
              <a:t>3/23/2026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A997E4-EE34-411C-9FF1-22B934EF5337}" type="slidenum">
              <a:rPr lang="en-US" smtClean="0"/>
              <a:t>‹#›</a:t>
            </a:fld>
            <a:endParaRPr lang="en-US"/>
          </a:p>
        </p:txBody>
      </p:sp>
    </p:spTree>
    <p:extLst>
      <p:ext uri="{BB962C8B-B14F-4D97-AF65-F5344CB8AC3E}">
        <p14:creationId xmlns:p14="http://schemas.microsoft.com/office/powerpoint/2010/main" val="212741131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27508456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53009493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BD9794-A4CC-42D0-9A65-24C6B9EF4076}"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2309467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BD9794-A4CC-42D0-9A65-24C6B9EF4076}" type="datetimeFigureOut">
              <a:rPr lang="en-US" smtClean="0"/>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2018750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BD9794-A4CC-42D0-9A65-24C6B9EF4076}" type="datetimeFigureOut">
              <a:rPr lang="en-US" smtClean="0"/>
              <a:t>3/23/2026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2648137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BD9794-A4CC-42D0-9A65-24C6B9EF4076}" type="datetimeFigureOut">
              <a:rPr lang="en-US" smtClean="0"/>
              <a:t>3/23/2026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2817867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BD9794-A4CC-42D0-9A65-24C6B9EF4076}" type="datetimeFigureOut">
              <a:rPr lang="en-US" smtClean="0"/>
              <a:t>3/23/2026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1400246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D9794-A4CC-42D0-9A65-24C6B9EF4076}" type="datetimeFigureOut">
              <a:rPr lang="en-US" smtClean="0"/>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3354897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D9794-A4CC-42D0-9A65-24C6B9EF4076}" type="datetimeFigureOut">
              <a:rPr lang="en-US" smtClean="0"/>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2508639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712725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3382581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4" name="Rectangle 33"/>
          <p:cNvSpPr/>
          <p:nvPr userDrawn="1"/>
        </p:nvSpPr>
        <p:spPr>
          <a:xfrm>
            <a:off x="0" y="0"/>
            <a:ext cx="9144000" cy="6858000"/>
          </a:xfrm>
          <a:prstGeom prst="rect">
            <a:avLst/>
          </a:prstGeom>
          <a:gradFill flip="none" rotWithShape="1">
            <a:gsLst>
              <a:gs pos="0">
                <a:schemeClr val="bg1">
                  <a:alpha val="0"/>
                </a:schemeClr>
              </a:gs>
              <a:gs pos="50000">
                <a:schemeClr val="bg1">
                  <a:alpha val="0"/>
                </a:schemeClr>
              </a:gs>
              <a:gs pos="100000">
                <a:schemeClr val="bg1">
                  <a:lumMod val="9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645459" y="1287254"/>
            <a:ext cx="7869890" cy="488970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BD9794-A4CC-42D0-9A65-24C6B9EF4076}" type="datetimeFigureOut">
              <a:rPr lang="en-US" smtClean="0"/>
              <a:t>3/23/2026</a:t>
            </a:fld>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E8DF1E-33BB-4377-9A26-35481BA06C7C}" type="slidenum">
              <a:rPr lang="en-US" smtClean="0"/>
              <a:t>‹#›</a:t>
            </a:fld>
            <a:endParaRPr lang="en-US"/>
          </a:p>
        </p:txBody>
      </p:sp>
      <p:sp>
        <p:nvSpPr>
          <p:cNvPr id="2" name="Title Placeholder 1"/>
          <p:cNvSpPr>
            <a:spLocks noGrp="1"/>
          </p:cNvSpPr>
          <p:nvPr>
            <p:ph type="title"/>
          </p:nvPr>
        </p:nvSpPr>
        <p:spPr>
          <a:xfrm>
            <a:off x="645459" y="163208"/>
            <a:ext cx="7869890" cy="998742"/>
          </a:xfrm>
          <a:prstGeom prst="rect">
            <a:avLst/>
          </a:prstGeom>
          <a:noFill/>
        </p:spPr>
        <p:txBody>
          <a:bodyPr vert="horz" lIns="91440" tIns="45720" rIns="91440" bIns="45720" rtlCol="0" anchor="ctr">
            <a:normAutofit/>
          </a:bodyPr>
          <a:lstStyle/>
          <a:p>
            <a:r>
              <a:rPr lang="en-US" dirty="0" smtClean="0"/>
              <a:t>Click to edit Master title style</a:t>
            </a:r>
            <a:endParaRPr lang="en-US" dirty="0"/>
          </a:p>
        </p:txBody>
      </p:sp>
      <p:pic>
        <p:nvPicPr>
          <p:cNvPr id="31" name="Picture 3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964226" y="4743450"/>
            <a:ext cx="3179774" cy="2114550"/>
          </a:xfrm>
          <a:prstGeom prst="rect">
            <a:avLst/>
          </a:prstGeom>
        </p:spPr>
      </p:pic>
      <p:sp>
        <p:nvSpPr>
          <p:cNvPr id="32" name="Rectangle 31"/>
          <p:cNvSpPr/>
          <p:nvPr userDrawn="1"/>
        </p:nvSpPr>
        <p:spPr>
          <a:xfrm>
            <a:off x="5964226" y="4743450"/>
            <a:ext cx="3179774" cy="2114550"/>
          </a:xfrm>
          <a:prstGeom prst="rect">
            <a:avLst/>
          </a:prstGeom>
          <a:gradFill flip="none" rotWithShape="1">
            <a:gsLst>
              <a:gs pos="0">
                <a:schemeClr val="bg1">
                  <a:alpha val="0"/>
                </a:schemeClr>
              </a:gs>
              <a:gs pos="50000">
                <a:schemeClr val="bg1">
                  <a:alpha val="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rot="16200000">
            <a:off x="5964226" y="4743450"/>
            <a:ext cx="2114550" cy="2114550"/>
          </a:xfrm>
          <a:prstGeom prst="rect">
            <a:avLst/>
          </a:prstGeom>
          <a:gradFill flip="none" rotWithShape="1">
            <a:gsLst>
              <a:gs pos="0">
                <a:schemeClr val="bg1">
                  <a:alpha val="0"/>
                </a:schemeClr>
              </a:gs>
              <a:gs pos="50000">
                <a:schemeClr val="bg1">
                  <a:alpha val="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rot="10800000">
            <a:off x="5964225" y="2628898"/>
            <a:ext cx="3179774" cy="2114550"/>
          </a:xfrm>
          <a:prstGeom prst="rect">
            <a:avLst/>
          </a:prstGeom>
          <a:gradFill flip="none" rotWithShape="1">
            <a:gsLst>
              <a:gs pos="0">
                <a:schemeClr val="bg1">
                  <a:alpha val="0"/>
                </a:schemeClr>
              </a:gs>
              <a:gs pos="50000">
                <a:schemeClr val="bg1">
                  <a:alpha val="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3321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0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8.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1611"/>
          <a:stretch/>
        </p:blipFill>
        <p:spPr>
          <a:xfrm>
            <a:off x="0" y="0"/>
            <a:ext cx="9144000" cy="6858000"/>
          </a:xfrm>
          <a:prstGeom prst="rect">
            <a:avLst/>
          </a:prstGeom>
        </p:spPr>
      </p:pic>
      <p:sp>
        <p:nvSpPr>
          <p:cNvPr id="10" name="Title 1"/>
          <p:cNvSpPr txBox="1">
            <a:spLocks/>
          </p:cNvSpPr>
          <p:nvPr/>
        </p:nvSpPr>
        <p:spPr>
          <a:xfrm>
            <a:off x="83128" y="1525892"/>
            <a:ext cx="7033144" cy="1749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smtClean="0">
                <a:solidFill>
                  <a:srgbClr val="FF0000"/>
                </a:solidFill>
                <a:latin typeface="Verdana" panose="020B0604030504040204" pitchFamily="34" charset="0"/>
                <a:ea typeface="Verdana" panose="020B0604030504040204" pitchFamily="34" charset="0"/>
              </a:rPr>
              <a:t>Protection of the pharmaceutical market from counterfeit, </a:t>
            </a:r>
            <a:r>
              <a:rPr lang="en-US" sz="2800" b="1" dirty="0">
                <a:solidFill>
                  <a:srgbClr val="FF0000"/>
                </a:solidFill>
                <a:latin typeface="Verdana" panose="020B0604030504040204" pitchFamily="34" charset="0"/>
                <a:ea typeface="Verdana" panose="020B0604030504040204" pitchFamily="34" charset="0"/>
              </a:rPr>
              <a:t>substandard medicines and medical </a:t>
            </a:r>
            <a:r>
              <a:rPr lang="en-US" sz="2800" b="1" dirty="0" smtClean="0">
                <a:solidFill>
                  <a:srgbClr val="FF0000"/>
                </a:solidFill>
                <a:latin typeface="Verdana" panose="020B0604030504040204" pitchFamily="34" charset="0"/>
                <a:ea typeface="Verdana" panose="020B0604030504040204" pitchFamily="34" charset="0"/>
              </a:rPr>
              <a:t>devices</a:t>
            </a:r>
            <a:r>
              <a:rPr lang="en-US" sz="2800" b="1" dirty="0">
                <a:solidFill>
                  <a:srgbClr val="FF0000"/>
                </a:solidFill>
                <a:latin typeface="Verdana" panose="020B0604030504040204" pitchFamily="34" charset="0"/>
                <a:ea typeface="Verdana" panose="020B0604030504040204" pitchFamily="34" charset="0"/>
              </a:rPr>
              <a:t>.</a:t>
            </a:r>
            <a:endParaRPr lang="en-US" sz="2800" b="1" dirty="0">
              <a:ln/>
              <a:solidFill>
                <a:srgbClr val="FF0000"/>
              </a:solidFill>
              <a:effectLst>
                <a:outerShdw blurRad="38100" dist="19050" dir="2700000" algn="tl" rotWithShape="0">
                  <a:schemeClr val="dk1">
                    <a:lumMod val="50000"/>
                    <a:alpha val="40000"/>
                  </a:schemeClr>
                </a:outerShdw>
              </a:effectLst>
              <a:latin typeface="Verdana" panose="020B0604030504040204" pitchFamily="34" charset="0"/>
              <a:ea typeface="Verdana" panose="020B0604030504040204" pitchFamily="34" charset="0"/>
            </a:endParaRPr>
          </a:p>
        </p:txBody>
      </p:sp>
      <p:sp>
        <p:nvSpPr>
          <p:cNvPr id="2" name="Прямоугольник 1"/>
          <p:cNvSpPr/>
          <p:nvPr/>
        </p:nvSpPr>
        <p:spPr>
          <a:xfrm>
            <a:off x="295564" y="224227"/>
            <a:ext cx="5823527" cy="923330"/>
          </a:xfrm>
          <a:prstGeom prst="rect">
            <a:avLst/>
          </a:prstGeom>
        </p:spPr>
        <p:txBody>
          <a:bodyPr wrap="square">
            <a:spAutoFit/>
          </a:bodyPr>
          <a:lstStyle/>
          <a:p>
            <a:pPr lvl="0" algn="ctr" defTabSz="457200">
              <a:lnSpc>
                <a:spcPct val="100000"/>
              </a:lnSpc>
              <a:spcBef>
                <a:spcPts val="0"/>
              </a:spcBef>
              <a:defRPr/>
            </a:pPr>
            <a:r>
              <a:rPr lang="en-US" kern="0" dirty="0">
                <a:solidFill>
                  <a:schemeClr val="accent5">
                    <a:lumMod val="75000"/>
                  </a:schemeClr>
                </a:solidFill>
                <a:latin typeface="Times New Roman" panose="02020603050405020304" pitchFamily="18" charset="0"/>
                <a:ea typeface="Yu Gothic UI Semibold" panose="020B0700000000000000" pitchFamily="34" charset="-128"/>
                <a:cs typeface="Times New Roman" panose="02020603050405020304" pitchFamily="18" charset="0"/>
              </a:rPr>
              <a:t>ODESSA NATIONAL MEDICAL UNIVERSITY</a:t>
            </a:r>
          </a:p>
          <a:p>
            <a:pPr lvl="0" algn="ctr" defTabSz="457200">
              <a:lnSpc>
                <a:spcPct val="100000"/>
              </a:lnSpc>
              <a:spcBef>
                <a:spcPts val="0"/>
              </a:spcBef>
              <a:defRPr/>
            </a:pPr>
            <a:r>
              <a:rPr lang="en-US" kern="0" dirty="0">
                <a:solidFill>
                  <a:schemeClr val="accent5">
                    <a:lumMod val="75000"/>
                  </a:schemeClr>
                </a:solidFill>
                <a:latin typeface="Times New Roman" panose="02020603050405020304" pitchFamily="18" charset="0"/>
                <a:ea typeface="Yu Gothic UI Semibold" panose="020B0700000000000000" pitchFamily="34" charset="-128"/>
                <a:cs typeface="Times New Roman" panose="02020603050405020304" pitchFamily="18" charset="0"/>
              </a:rPr>
              <a:t> FACULTY OF PHARMACY </a:t>
            </a:r>
          </a:p>
          <a:p>
            <a:pPr lvl="0" algn="ctr" defTabSz="457200">
              <a:lnSpc>
                <a:spcPct val="100000"/>
              </a:lnSpc>
              <a:spcBef>
                <a:spcPts val="0"/>
              </a:spcBef>
              <a:defRPr/>
            </a:pPr>
            <a:r>
              <a:rPr lang="en-US" kern="0" dirty="0">
                <a:solidFill>
                  <a:schemeClr val="accent5">
                    <a:lumMod val="75000"/>
                  </a:schemeClr>
                </a:solidFill>
                <a:latin typeface="Times New Roman" panose="02020603050405020304" pitchFamily="18" charset="0"/>
                <a:ea typeface="Yu Gothic UI Semibold" panose="020B0700000000000000" pitchFamily="34" charset="-128"/>
                <a:cs typeface="Times New Roman" panose="02020603050405020304" pitchFamily="18" charset="0"/>
              </a:rPr>
              <a:t>Department of organization and economics of pharmacy</a:t>
            </a:r>
            <a:endParaRPr lang="uk-UA" kern="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864078" y="5873225"/>
            <a:ext cx="3816424" cy="646331"/>
          </a:xfrm>
          <a:prstGeom prst="rect">
            <a:avLst/>
          </a:prstGeom>
        </p:spPr>
        <p:txBody>
          <a:bodyPr wrap="square">
            <a:spAutoFit/>
          </a:bodyPr>
          <a:lstStyle/>
          <a:p>
            <a:pPr algn="ctr" defTabSz="457200">
              <a:defRPr/>
            </a:pPr>
            <a:r>
              <a:rPr lang="en-US" kern="0" dirty="0">
                <a:solidFill>
                  <a:schemeClr val="accent5">
                    <a:lumMod val="75000"/>
                  </a:schemeClr>
                </a:solidFill>
                <a:latin typeface="Times New Roman" panose="02020603050405020304" pitchFamily="18" charset="0"/>
                <a:ea typeface="Yu Gothic UI Semibold" panose="020B0700000000000000" pitchFamily="34" charset="-128"/>
                <a:cs typeface="Times New Roman" panose="02020603050405020304" pitchFamily="18" charset="0"/>
              </a:rPr>
              <a:t>Prepared by senior teacher </a:t>
            </a:r>
          </a:p>
          <a:p>
            <a:pPr algn="ctr" defTabSz="457200">
              <a:defRPr/>
            </a:pPr>
            <a:r>
              <a:rPr lang="en-US" kern="0" dirty="0">
                <a:solidFill>
                  <a:schemeClr val="accent5">
                    <a:lumMod val="75000"/>
                  </a:schemeClr>
                </a:solidFill>
                <a:latin typeface="Times New Roman" panose="02020603050405020304" pitchFamily="18" charset="0"/>
                <a:ea typeface="Yu Gothic UI Semibold" panose="020B0700000000000000" pitchFamily="34" charset="-128"/>
                <a:cs typeface="Times New Roman" panose="02020603050405020304" pitchFamily="18" charset="0"/>
              </a:rPr>
              <a:t>Stepanova Oksana</a:t>
            </a:r>
            <a:endParaRPr lang="uk-UA" kern="0" dirty="0">
              <a:solidFill>
                <a:schemeClr val="accent5">
                  <a:lumMod val="75000"/>
                </a:schemeClr>
              </a:solidFill>
              <a:latin typeface="Times New Roman" panose="02020603050405020304" pitchFamily="18" charset="0"/>
              <a:ea typeface="Yu Gothic UI Semibold" panose="020B0700000000000000" pitchFamily="34" charset="-128"/>
              <a:cs typeface="Times New Roman" panose="02020603050405020304" pitchFamily="18" charset="0"/>
            </a:endParaRPr>
          </a:p>
        </p:txBody>
      </p:sp>
    </p:spTree>
    <p:extLst>
      <p:ext uri="{BB962C8B-B14F-4D97-AF65-F5344CB8AC3E}">
        <p14:creationId xmlns:p14="http://schemas.microsoft.com/office/powerpoint/2010/main" val="24806521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491" y="277091"/>
            <a:ext cx="7823199" cy="421654"/>
          </a:xfrm>
          <a:prstGeom prst="rect">
            <a:avLst/>
          </a:prstGeom>
          <a:solidFill>
            <a:schemeClr val="bg1"/>
          </a:solidFill>
          <a:ln>
            <a:solidFill>
              <a:srgbClr val="FF0000"/>
            </a:solidFill>
          </a:ln>
        </p:spPr>
        <p:txBody>
          <a:bodyPr wrap="square">
            <a:spAutoFit/>
          </a:bodyPr>
          <a:lstStyle/>
          <a:p>
            <a:pPr algn="just">
              <a:lnSpc>
                <a:spcPct val="107000"/>
              </a:lnSpc>
              <a:spcAft>
                <a:spcPts val="800"/>
              </a:spcAft>
            </a:pPr>
            <a:r>
              <a:rPr lang="en-US" sz="2000" b="1" dirty="0">
                <a:solidFill>
                  <a:srgbClr val="C00000"/>
                </a:solidFill>
                <a:latin typeface="Verdana" panose="020B0604030504040204" pitchFamily="34" charset="0"/>
                <a:ea typeface="Verdana" panose="020B0604030504040204" pitchFamily="34" charset="0"/>
              </a:rPr>
              <a:t>The world problem of falsification of medicines</a:t>
            </a:r>
            <a:endParaRPr lang="uk-UA" sz="2000" dirty="0">
              <a:solidFill>
                <a:srgbClr val="C00000"/>
              </a:solidFill>
              <a:latin typeface="Verdana" panose="020B0604030504040204" pitchFamily="34" charset="0"/>
              <a:ea typeface="Verdana" panose="020B0604030504040204" pitchFamily="34" charset="0"/>
            </a:endParaRPr>
          </a:p>
        </p:txBody>
      </p:sp>
      <p:sp>
        <p:nvSpPr>
          <p:cNvPr id="3" name="Прямоугольник 2"/>
          <p:cNvSpPr/>
          <p:nvPr/>
        </p:nvSpPr>
        <p:spPr>
          <a:xfrm>
            <a:off x="503382" y="806487"/>
            <a:ext cx="8077200" cy="3477875"/>
          </a:xfrm>
          <a:prstGeom prst="rect">
            <a:avLst/>
          </a:prstGeom>
        </p:spPr>
        <p:txBody>
          <a:bodyPr wrap="square">
            <a:spAutoFit/>
          </a:bodyPr>
          <a:lstStyle/>
          <a:p>
            <a:pPr algn="just"/>
            <a:r>
              <a:rPr lang="en-US" sz="2000" dirty="0">
                <a:latin typeface="Verdana" panose="020B0604030504040204" pitchFamily="34" charset="0"/>
                <a:ea typeface="Verdana" panose="020B0604030504040204" pitchFamily="34" charset="0"/>
              </a:rPr>
              <a:t>Access to quality medical products is a crucial element of universal health coverage. Yet, every day, substandard and falsified medical products enter the global supply chain resulting in socioeconomic cost and damage to health. </a:t>
            </a:r>
            <a:endParaRPr lang="ru-RU" sz="2000" dirty="0" smtClean="0">
              <a:latin typeface="Verdana" panose="020B0604030504040204" pitchFamily="34" charset="0"/>
              <a:ea typeface="Verdana" panose="020B0604030504040204" pitchFamily="34" charset="0"/>
            </a:endParaRPr>
          </a:p>
          <a:p>
            <a:pPr algn="just"/>
            <a:endParaRPr lang="ru-RU" sz="2000" dirty="0">
              <a:latin typeface="Verdana" panose="020B0604030504040204" pitchFamily="34" charset="0"/>
              <a:ea typeface="Verdana" panose="020B0604030504040204" pitchFamily="34" charset="0"/>
            </a:endParaRPr>
          </a:p>
          <a:p>
            <a:pPr algn="just"/>
            <a:r>
              <a:rPr lang="en-US" sz="2000" dirty="0" smtClean="0">
                <a:latin typeface="Verdana" panose="020B0604030504040204" pitchFamily="34" charset="0"/>
                <a:ea typeface="Verdana" panose="020B0604030504040204" pitchFamily="34" charset="0"/>
              </a:rPr>
              <a:t>Substandard </a:t>
            </a:r>
            <a:r>
              <a:rPr lang="en-US" sz="2000" dirty="0">
                <a:latin typeface="Verdana" panose="020B0604030504040204" pitchFamily="34" charset="0"/>
                <a:ea typeface="Verdana" panose="020B0604030504040204" pitchFamily="34" charset="0"/>
              </a:rPr>
              <a:t>and falsified medicines, vaccines and other medical products, such as in vitro diagnostics, not only increase disease prevalence, exacerbate antimicrobial resistance and produce adverse health effects, they also waste resources, result in economic loss and increase </a:t>
            </a:r>
            <a:r>
              <a:rPr lang="en-US" sz="2000" dirty="0" err="1">
                <a:latin typeface="Verdana" panose="020B0604030504040204" pitchFamily="34" charset="0"/>
                <a:ea typeface="Verdana" panose="020B0604030504040204" pitchFamily="34" charset="0"/>
              </a:rPr>
              <a:t>outof</a:t>
            </a:r>
            <a:r>
              <a:rPr lang="en-US" sz="2000" dirty="0">
                <a:latin typeface="Verdana" panose="020B0604030504040204" pitchFamily="34" charset="0"/>
                <a:ea typeface="Verdana" panose="020B0604030504040204" pitchFamily="34" charset="0"/>
              </a:rPr>
              <a:t>-pocket spending on medical treatment.</a:t>
            </a:r>
            <a:endParaRPr lang="uk-UA" sz="2000" dirty="0">
              <a:latin typeface="Verdana" panose="020B0604030504040204" pitchFamily="34" charset="0"/>
              <a:ea typeface="Verdana" panose="020B0604030504040204" pitchFamily="34" charset="0"/>
            </a:endParaRPr>
          </a:p>
        </p:txBody>
      </p:sp>
      <p:pic>
        <p:nvPicPr>
          <p:cNvPr id="4" name="Рисунок 3"/>
          <p:cNvPicPr>
            <a:picLocks noChangeAspect="1"/>
          </p:cNvPicPr>
          <p:nvPr/>
        </p:nvPicPr>
        <p:blipFill>
          <a:blip r:embed="rId2"/>
          <a:stretch>
            <a:fillRect/>
          </a:stretch>
        </p:blipFill>
        <p:spPr>
          <a:xfrm>
            <a:off x="6318234" y="4445003"/>
            <a:ext cx="1439750" cy="1679709"/>
          </a:xfrm>
          <a:prstGeom prst="rect">
            <a:avLst/>
          </a:prstGeom>
          <a:ln>
            <a:noFill/>
          </a:ln>
          <a:effectLst>
            <a:softEdge rad="112500"/>
          </a:effectLst>
        </p:spPr>
      </p:pic>
      <p:sp>
        <p:nvSpPr>
          <p:cNvPr id="5" name="Прямоугольник 4"/>
          <p:cNvSpPr/>
          <p:nvPr/>
        </p:nvSpPr>
        <p:spPr>
          <a:xfrm>
            <a:off x="503382" y="4590359"/>
            <a:ext cx="5527965" cy="1938992"/>
          </a:xfrm>
          <a:prstGeom prst="rect">
            <a:avLst/>
          </a:prstGeom>
        </p:spPr>
        <p:txBody>
          <a:bodyPr wrap="square">
            <a:spAutoFit/>
          </a:bodyPr>
          <a:lstStyle/>
          <a:p>
            <a:r>
              <a:rPr lang="en-US" sz="2000" dirty="0" smtClean="0">
                <a:latin typeface="Verdana" panose="020B0604030504040204" pitchFamily="34" charset="0"/>
                <a:ea typeface="Verdana" panose="020B0604030504040204" pitchFamily="34" charset="0"/>
              </a:rPr>
              <a:t>Substandard and falsified medicines are produced, distributed and sold all over the world. Preventing, detecting and responding to them is a persistent public health challenge for WHO Member States.</a:t>
            </a:r>
            <a:endParaRPr lang="en-US"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734105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15321" y="175490"/>
            <a:ext cx="7823199" cy="421654"/>
          </a:xfrm>
          <a:prstGeom prst="rect">
            <a:avLst/>
          </a:prstGeom>
          <a:solidFill>
            <a:schemeClr val="bg1"/>
          </a:solidFill>
          <a:ln>
            <a:solidFill>
              <a:srgbClr val="FF0000"/>
            </a:solidFill>
          </a:ln>
        </p:spPr>
        <p:txBody>
          <a:bodyPr wrap="square">
            <a:spAutoFit/>
          </a:bodyPr>
          <a:lstStyle/>
          <a:p>
            <a:pPr algn="just">
              <a:lnSpc>
                <a:spcPct val="107000"/>
              </a:lnSpc>
              <a:spcAft>
                <a:spcPts val="800"/>
              </a:spcAft>
            </a:pPr>
            <a:r>
              <a:rPr lang="en-US" sz="2000" b="1" dirty="0">
                <a:solidFill>
                  <a:srgbClr val="C00000"/>
                </a:solidFill>
                <a:latin typeface="Verdana" panose="020B0604030504040204" pitchFamily="34" charset="0"/>
                <a:ea typeface="Verdana" panose="020B0604030504040204" pitchFamily="34" charset="0"/>
              </a:rPr>
              <a:t>The world problem of falsification of medicines</a:t>
            </a:r>
            <a:endParaRPr lang="uk-UA" sz="2000" dirty="0">
              <a:solidFill>
                <a:srgbClr val="C00000"/>
              </a:solidFill>
              <a:latin typeface="Verdana" panose="020B0604030504040204" pitchFamily="34" charset="0"/>
              <a:ea typeface="Verdana" panose="020B0604030504040204" pitchFamily="34" charset="0"/>
            </a:endParaRPr>
          </a:p>
        </p:txBody>
      </p:sp>
      <p:sp>
        <p:nvSpPr>
          <p:cNvPr id="4" name="Прямоугольник 3"/>
          <p:cNvSpPr/>
          <p:nvPr/>
        </p:nvSpPr>
        <p:spPr>
          <a:xfrm>
            <a:off x="494144" y="787967"/>
            <a:ext cx="8144375" cy="3170099"/>
          </a:xfrm>
          <a:prstGeom prst="rect">
            <a:avLst/>
          </a:prstGeom>
        </p:spPr>
        <p:txBody>
          <a:bodyPr wrap="square">
            <a:spAutoFit/>
          </a:bodyPr>
          <a:lstStyle/>
          <a:p>
            <a:r>
              <a:rPr lang="en-US" sz="2000" dirty="0">
                <a:latin typeface="Verdana" panose="020B0604030504040204" pitchFamily="34" charset="0"/>
                <a:ea typeface="Verdana" panose="020B0604030504040204" pitchFamily="34" charset="0"/>
              </a:rPr>
              <a:t>Revenues from the sale of counterfeit medicines (CM) exceed the income from the sale of drugs and account for 30 billion dollars per year (5 to 8% of the legal market). </a:t>
            </a:r>
            <a:endParaRPr lang="ru-RU" sz="2000" dirty="0" smtClean="0">
              <a:latin typeface="Verdana" panose="020B0604030504040204" pitchFamily="34" charset="0"/>
              <a:ea typeface="Verdana" panose="020B0604030504040204" pitchFamily="34" charset="0"/>
            </a:endParaRPr>
          </a:p>
          <a:p>
            <a:endParaRPr lang="ru-RU" sz="2000" dirty="0">
              <a:latin typeface="Verdana" panose="020B0604030504040204" pitchFamily="34" charset="0"/>
              <a:ea typeface="Verdana" panose="020B0604030504040204" pitchFamily="34" charset="0"/>
            </a:endParaRPr>
          </a:p>
          <a:p>
            <a:r>
              <a:rPr lang="en-US" sz="2000" dirty="0" smtClean="0">
                <a:latin typeface="Verdana" panose="020B0604030504040204" pitchFamily="34" charset="0"/>
                <a:ea typeface="Verdana" panose="020B0604030504040204" pitchFamily="34" charset="0"/>
              </a:rPr>
              <a:t>According </a:t>
            </a:r>
            <a:r>
              <a:rPr lang="en-US" sz="2000" dirty="0">
                <a:latin typeface="Verdana" panose="020B0604030504040204" pitchFamily="34" charset="0"/>
                <a:ea typeface="Verdana" panose="020B0604030504040204" pitchFamily="34" charset="0"/>
              </a:rPr>
              <a:t>to the WHO share of CM in the world are 15% of all marketed drugs, up to 30% of drugs – in Africa, Latin America and Southeast Asia, and in some CIS countries – up to 20%. In the U.S., this figure does not exceed 1%. At the same time, according to the WHO, counterfeit are up to 50% of medicines sold over the Internet.</a:t>
            </a:r>
            <a:endParaRPr lang="uk-UA"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59451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7975" y="686414"/>
            <a:ext cx="5603298" cy="4524315"/>
          </a:xfrm>
          <a:prstGeom prst="rect">
            <a:avLst/>
          </a:prstGeom>
        </p:spPr>
        <p:txBody>
          <a:bodyPr wrap="square">
            <a:spAutoFit/>
          </a:bodyPr>
          <a:lstStyle/>
          <a:p>
            <a:pPr algn="just"/>
            <a:r>
              <a:rPr lang="en-US" dirty="0">
                <a:latin typeface="Verdana" panose="020B0604030504040204" pitchFamily="34" charset="0"/>
                <a:ea typeface="Verdana" panose="020B0604030504040204" pitchFamily="34" charset="0"/>
              </a:rPr>
              <a:t>According to the Drug Enforcement Administration, the U.S. confiscated 9.5 million counterfeit pills from April 2020 to April 2021 – more than the previous two years combined. This is a likely driver of the 100,306 drug overdose deaths in the U.S. over that time. </a:t>
            </a:r>
            <a:endParaRPr lang="ru-RU" dirty="0" smtClean="0">
              <a:latin typeface="Verdana" panose="020B0604030504040204" pitchFamily="34" charset="0"/>
              <a:ea typeface="Verdana" panose="020B0604030504040204" pitchFamily="34" charset="0"/>
            </a:endParaRPr>
          </a:p>
          <a:p>
            <a:pPr algn="just"/>
            <a:endParaRPr lang="ru-RU" dirty="0">
              <a:latin typeface="Verdana" panose="020B0604030504040204" pitchFamily="34" charset="0"/>
              <a:ea typeface="Verdana" panose="020B0604030504040204" pitchFamily="34" charset="0"/>
            </a:endParaRPr>
          </a:p>
          <a:p>
            <a:pPr algn="just"/>
            <a:endParaRPr lang="ru-RU" dirty="0" smtClean="0">
              <a:latin typeface="Verdana" panose="020B0604030504040204" pitchFamily="34" charset="0"/>
              <a:ea typeface="Verdana" panose="020B0604030504040204" pitchFamily="34" charset="0"/>
            </a:endParaRPr>
          </a:p>
          <a:p>
            <a:pPr algn="just"/>
            <a:r>
              <a:rPr lang="en-US" dirty="0" smtClean="0">
                <a:latin typeface="Verdana" panose="020B0604030504040204" pitchFamily="34" charset="0"/>
                <a:ea typeface="Verdana" panose="020B0604030504040204" pitchFamily="34" charset="0"/>
              </a:rPr>
              <a:t>In </a:t>
            </a:r>
            <a:r>
              <a:rPr lang="en-US" dirty="0">
                <a:latin typeface="Verdana" panose="020B0604030504040204" pitchFamily="34" charset="0"/>
                <a:ea typeface="Verdana" panose="020B0604030504040204" pitchFamily="34" charset="0"/>
              </a:rPr>
              <a:t>addition, from November 2021 to February 2022, counterfeit versions of drugs used for chronic conditions – such as the transplant medication tacrolimus, sold under the brand name </a:t>
            </a:r>
            <a:r>
              <a:rPr lang="en-US" dirty="0" err="1">
                <a:latin typeface="Verdana" panose="020B0604030504040204" pitchFamily="34" charset="0"/>
                <a:ea typeface="Verdana" panose="020B0604030504040204" pitchFamily="34" charset="0"/>
              </a:rPr>
              <a:t>Limustin</a:t>
            </a:r>
            <a:r>
              <a:rPr lang="en-US" dirty="0">
                <a:latin typeface="Verdana" panose="020B0604030504040204" pitchFamily="34" charset="0"/>
                <a:ea typeface="Verdana" panose="020B0604030504040204" pitchFamily="34" charset="0"/>
              </a:rPr>
              <a:t>, and the anticoagulant </a:t>
            </a:r>
            <a:r>
              <a:rPr lang="en-US" dirty="0" err="1">
                <a:latin typeface="Verdana" panose="020B0604030504040204" pitchFamily="34" charset="0"/>
                <a:ea typeface="Verdana" panose="020B0604030504040204" pitchFamily="34" charset="0"/>
              </a:rPr>
              <a:t>rivaroxaban</a:t>
            </a:r>
            <a:r>
              <a:rPr lang="en-US" dirty="0">
                <a:latin typeface="Verdana" panose="020B0604030504040204" pitchFamily="34" charset="0"/>
                <a:ea typeface="Verdana" panose="020B0604030504040204" pitchFamily="34" charset="0"/>
              </a:rPr>
              <a:t>, or </a:t>
            </a:r>
            <a:r>
              <a:rPr lang="en-US" dirty="0" err="1">
                <a:latin typeface="Verdana" panose="020B0604030504040204" pitchFamily="34" charset="0"/>
                <a:ea typeface="Verdana" panose="020B0604030504040204" pitchFamily="34" charset="0"/>
              </a:rPr>
              <a:t>Xeralto</a:t>
            </a:r>
            <a:r>
              <a:rPr lang="en-US" dirty="0">
                <a:latin typeface="Verdana" panose="020B0604030504040204" pitchFamily="34" charset="0"/>
                <a:ea typeface="Verdana" panose="020B0604030504040204" pitchFamily="34" charset="0"/>
              </a:rPr>
              <a:t> – were found on Mexican pharmacy shelves.</a:t>
            </a:r>
            <a:endParaRPr lang="uk-UA" dirty="0">
              <a:latin typeface="Verdana" panose="020B0604030504040204" pitchFamily="34" charset="0"/>
              <a:ea typeface="Verdana" panose="020B0604030504040204" pitchFamily="34" charset="0"/>
            </a:endParaRPr>
          </a:p>
        </p:txBody>
      </p:sp>
      <p:sp>
        <p:nvSpPr>
          <p:cNvPr id="3" name="Прямоугольник 2"/>
          <p:cNvSpPr/>
          <p:nvPr/>
        </p:nvSpPr>
        <p:spPr>
          <a:xfrm>
            <a:off x="815321" y="175490"/>
            <a:ext cx="7823199" cy="421654"/>
          </a:xfrm>
          <a:prstGeom prst="rect">
            <a:avLst/>
          </a:prstGeom>
          <a:solidFill>
            <a:schemeClr val="bg1"/>
          </a:solidFill>
          <a:ln>
            <a:solidFill>
              <a:srgbClr val="FF0000"/>
            </a:solidFill>
          </a:ln>
        </p:spPr>
        <p:txBody>
          <a:bodyPr wrap="square">
            <a:spAutoFit/>
          </a:bodyPr>
          <a:lstStyle/>
          <a:p>
            <a:pPr algn="just">
              <a:lnSpc>
                <a:spcPct val="107000"/>
              </a:lnSpc>
              <a:spcAft>
                <a:spcPts val="800"/>
              </a:spcAft>
            </a:pPr>
            <a:r>
              <a:rPr lang="en-US" sz="2000" b="1" dirty="0">
                <a:solidFill>
                  <a:srgbClr val="C00000"/>
                </a:solidFill>
                <a:latin typeface="Verdana" panose="020B0604030504040204" pitchFamily="34" charset="0"/>
                <a:ea typeface="Verdana" panose="020B0604030504040204" pitchFamily="34" charset="0"/>
              </a:rPr>
              <a:t>The world problem of falsification of medicines</a:t>
            </a:r>
            <a:endParaRPr lang="uk-UA" sz="2000" dirty="0">
              <a:solidFill>
                <a:srgbClr val="C00000"/>
              </a:solidFill>
              <a:latin typeface="Verdana" panose="020B0604030504040204" pitchFamily="34" charset="0"/>
              <a:ea typeface="Verdana" panose="020B0604030504040204" pitchFamily="34" charset="0"/>
            </a:endParaRPr>
          </a:p>
        </p:txBody>
      </p:sp>
      <p:pic>
        <p:nvPicPr>
          <p:cNvPr id="1026" name="Picture 2" descr="Limustin, tacrolimus, rechazo de órganos, cápsula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2945" y="796208"/>
            <a:ext cx="2625649" cy="21621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AutoShape 4" descr="Ксарелто инструкция по применению, состав, показания и противопоказания"/>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1030" name="Picture 6" descr="Xarelto Rivaroxaban 10 Mg Comprimidos, 30 Tablets, Prescription at Rs  950/unit in New Delh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2286000"/>
            <a:ext cx="2292061" cy="2292061"/>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a:blip r:embed="rId4"/>
          <a:stretch>
            <a:fillRect/>
          </a:stretch>
        </p:blipFill>
        <p:spPr>
          <a:xfrm>
            <a:off x="6631199" y="3056427"/>
            <a:ext cx="2092614" cy="2092614"/>
          </a:xfrm>
          <a:prstGeom prst="rect">
            <a:avLst/>
          </a:prstGeom>
          <a:ln>
            <a:noFill/>
          </a:ln>
          <a:effectLst>
            <a:softEdge rad="112500"/>
          </a:effectLst>
        </p:spPr>
      </p:pic>
    </p:spTree>
    <p:extLst>
      <p:ext uri="{BB962C8B-B14F-4D97-AF65-F5344CB8AC3E}">
        <p14:creationId xmlns:p14="http://schemas.microsoft.com/office/powerpoint/2010/main" val="2688345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7998" y="917599"/>
            <a:ext cx="8155709" cy="5632311"/>
          </a:xfrm>
          <a:prstGeom prst="rect">
            <a:avLst/>
          </a:prstGeom>
        </p:spPr>
        <p:txBody>
          <a:bodyPr wrap="square">
            <a:spAutoFit/>
          </a:bodyPr>
          <a:lstStyle/>
          <a:p>
            <a:r>
              <a:rPr lang="en-US" sz="2000" dirty="0">
                <a:latin typeface="Verdana" panose="020B0604030504040204" pitchFamily="34" charset="0"/>
                <a:ea typeface="Verdana" panose="020B0604030504040204" pitchFamily="34" charset="0"/>
              </a:rPr>
              <a:t>Widely used drugs are cheaply falsified, inexpensive, in demand, and in the last five years there have been cases of falsification of vital and especially expensive drugs (HIV / AIDS drugs, cancer drugs, antibiotics, etc.), lifestyle drugs (Viagra, steroids). hormones to increase muscle volume, psychotropic drugs that help improve mood and general well-being, etc.). </a:t>
            </a:r>
          </a:p>
          <a:p>
            <a:endParaRPr lang="en-US" sz="2000" dirty="0" smtClean="0">
              <a:latin typeface="Verdana" panose="020B0604030504040204" pitchFamily="34" charset="0"/>
              <a:ea typeface="Verdana" panose="020B0604030504040204" pitchFamily="34" charset="0"/>
            </a:endParaRPr>
          </a:p>
          <a:p>
            <a:r>
              <a:rPr lang="en-US" sz="2000" dirty="0" smtClean="0">
                <a:solidFill>
                  <a:srgbClr val="FF0000"/>
                </a:solidFill>
                <a:latin typeface="Verdana" panose="020B0604030504040204" pitchFamily="34" charset="0"/>
                <a:ea typeface="Verdana" panose="020B0604030504040204" pitchFamily="34" charset="0"/>
              </a:rPr>
              <a:t>This </a:t>
            </a:r>
            <a:r>
              <a:rPr lang="en-US" sz="2000" dirty="0">
                <a:solidFill>
                  <a:srgbClr val="FF0000"/>
                </a:solidFill>
                <a:latin typeface="Verdana" panose="020B0604030504040204" pitchFamily="34" charset="0"/>
                <a:ea typeface="Verdana" panose="020B0604030504040204" pitchFamily="34" charset="0"/>
              </a:rPr>
              <a:t>type of counterfeit products is distributed both through illegal sales channels (for example, smuggling) and through legal means (sold through a network of pharmacies, drugstores, hospitals, other places of sale of medical products</a:t>
            </a:r>
            <a:r>
              <a:rPr lang="en-US" sz="2000" dirty="0" smtClean="0">
                <a:solidFill>
                  <a:srgbClr val="FF0000"/>
                </a:solidFill>
                <a:latin typeface="Verdana" panose="020B0604030504040204" pitchFamily="34" charset="0"/>
                <a:ea typeface="Verdana" panose="020B0604030504040204" pitchFamily="34" charset="0"/>
              </a:rPr>
              <a:t>).</a:t>
            </a:r>
          </a:p>
          <a:p>
            <a:endParaRPr lang="en-US" sz="2000" dirty="0">
              <a:latin typeface="Verdana" panose="020B0604030504040204" pitchFamily="34" charset="0"/>
              <a:ea typeface="Verdana" panose="020B0604030504040204" pitchFamily="34" charset="0"/>
            </a:endParaRPr>
          </a:p>
          <a:p>
            <a:r>
              <a:rPr lang="en-US" sz="2000" dirty="0">
                <a:latin typeface="Verdana" panose="020B0604030504040204" pitchFamily="34" charset="0"/>
                <a:ea typeface="Verdana" panose="020B0604030504040204" pitchFamily="34" charset="0"/>
              </a:rPr>
              <a:t>The Journal of Global Health has estimated the value of the global trade of counterfeit drugs is valued at ~ $300bn, with counterfeit medicine being one of the world’s fastest growing criminal enterprises.</a:t>
            </a:r>
          </a:p>
        </p:txBody>
      </p:sp>
      <p:sp>
        <p:nvSpPr>
          <p:cNvPr id="3" name="Прямоугольник 2"/>
          <p:cNvSpPr/>
          <p:nvPr/>
        </p:nvSpPr>
        <p:spPr>
          <a:xfrm>
            <a:off x="815321" y="175490"/>
            <a:ext cx="7823199" cy="421654"/>
          </a:xfrm>
          <a:prstGeom prst="rect">
            <a:avLst/>
          </a:prstGeom>
          <a:solidFill>
            <a:schemeClr val="bg1"/>
          </a:solidFill>
          <a:ln>
            <a:solidFill>
              <a:srgbClr val="FF0000"/>
            </a:solidFill>
          </a:ln>
        </p:spPr>
        <p:txBody>
          <a:bodyPr wrap="square">
            <a:spAutoFit/>
          </a:bodyPr>
          <a:lstStyle/>
          <a:p>
            <a:pPr algn="just">
              <a:lnSpc>
                <a:spcPct val="107000"/>
              </a:lnSpc>
              <a:spcAft>
                <a:spcPts val="800"/>
              </a:spcAft>
            </a:pPr>
            <a:r>
              <a:rPr lang="en-US" sz="2000" b="1" dirty="0">
                <a:solidFill>
                  <a:srgbClr val="C00000"/>
                </a:solidFill>
                <a:latin typeface="Verdana" panose="020B0604030504040204" pitchFamily="34" charset="0"/>
                <a:ea typeface="Verdana" panose="020B0604030504040204" pitchFamily="34" charset="0"/>
              </a:rPr>
              <a:t>The world problem of falsification of medicines</a:t>
            </a:r>
            <a:endParaRPr lang="uk-UA" sz="2000" dirty="0">
              <a:solidFill>
                <a:srgbClr val="C00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975349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6680" y="2607945"/>
            <a:ext cx="8164738" cy="3693319"/>
          </a:xfrm>
          <a:prstGeom prst="rect">
            <a:avLst/>
          </a:prstGeom>
        </p:spPr>
        <p:txBody>
          <a:bodyPr wrap="square">
            <a:spAutoFit/>
          </a:bodyPr>
          <a:lstStyle/>
          <a:p>
            <a:endParaRPr lang="en-US" dirty="0" smtClean="0"/>
          </a:p>
          <a:p>
            <a:r>
              <a:rPr lang="en-US" dirty="0">
                <a:solidFill>
                  <a:srgbClr val="FF0000"/>
                </a:solidFill>
                <a:latin typeface="Verdana" panose="020B0604030504040204" pitchFamily="34" charset="0"/>
                <a:ea typeface="Verdana" panose="020B0604030504040204" pitchFamily="34" charset="0"/>
              </a:rPr>
              <a:t>Experts at Pfizer have found harmful substances in counterfeit medicines including boric acid, leaded highway paint, floor polish, brick dust and heavy metals. Substandard and falsified medical products contribute to antimicrobial resistance and drug-resistant infections. </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Falsified medical products may contain no active ingredient, the wrong active ingredient or the wrong amount of the correct active ingredient</a:t>
            </a:r>
            <a:r>
              <a:rPr lang="en-US" dirty="0" smtClean="0">
                <a:latin typeface="Verdana" panose="020B0604030504040204" pitchFamily="34" charset="0"/>
                <a:ea typeface="Verdana" panose="020B0604030504040204" pitchFamily="34" charset="0"/>
              </a:rPr>
              <a:t>. They </a:t>
            </a:r>
            <a:r>
              <a:rPr lang="en-US" dirty="0">
                <a:latin typeface="Verdana" panose="020B0604030504040204" pitchFamily="34" charset="0"/>
                <a:ea typeface="Verdana" panose="020B0604030504040204" pitchFamily="34" charset="0"/>
              </a:rPr>
              <a:t>are also found to commonly contain corn starch, potato starch or chalk</a:t>
            </a:r>
            <a:r>
              <a:rPr lang="en-US" dirty="0" smtClean="0">
                <a:latin typeface="Verdana" panose="020B0604030504040204" pitchFamily="34" charset="0"/>
                <a:ea typeface="Verdana" panose="020B0604030504040204" pitchFamily="34" charset="0"/>
              </a:rPr>
              <a:t>. Some </a:t>
            </a:r>
            <a:r>
              <a:rPr lang="en-US" dirty="0">
                <a:latin typeface="Verdana" panose="020B0604030504040204" pitchFamily="34" charset="0"/>
                <a:ea typeface="Verdana" panose="020B0604030504040204" pitchFamily="34" charset="0"/>
              </a:rPr>
              <a:t>substandard and falsified medical products have been toxic in nature with either fatal levels of the wrong active ingredient or other toxic chemicals.</a:t>
            </a:r>
            <a:endParaRPr lang="uk-UA" dirty="0">
              <a:latin typeface="Verdana" panose="020B0604030504040204" pitchFamily="34" charset="0"/>
              <a:ea typeface="Verdana" panose="020B0604030504040204" pitchFamily="34" charset="0"/>
            </a:endParaRPr>
          </a:p>
        </p:txBody>
      </p:sp>
      <p:sp>
        <p:nvSpPr>
          <p:cNvPr id="3" name="Прямоугольник 2"/>
          <p:cNvSpPr/>
          <p:nvPr/>
        </p:nvSpPr>
        <p:spPr>
          <a:xfrm>
            <a:off x="526680" y="778547"/>
            <a:ext cx="6354411" cy="2031325"/>
          </a:xfrm>
          <a:prstGeom prst="rect">
            <a:avLst/>
          </a:prstGeom>
        </p:spPr>
        <p:txBody>
          <a:bodyPr wrap="square">
            <a:spAutoFit/>
          </a:bodyPr>
          <a:lstStyle/>
          <a:p>
            <a:pPr algn="just"/>
            <a:r>
              <a:rPr lang="en-US" dirty="0">
                <a:latin typeface="Verdana" panose="020B0604030504040204" pitchFamily="34" charset="0"/>
                <a:ea typeface="Verdana" panose="020B0604030504040204" pitchFamily="34" charset="0"/>
              </a:rPr>
              <a:t>Counterfeits can be very dangerous and are a serious public health risk. The primary danger in taking a counterfeit medicine is that you are putting something into your body that may not help your current condition and, more alarmingly, could result in harmful effects to your overall health.</a:t>
            </a:r>
          </a:p>
          <a:p>
            <a:endParaRPr lang="en-US" dirty="0"/>
          </a:p>
        </p:txBody>
      </p:sp>
      <p:sp>
        <p:nvSpPr>
          <p:cNvPr id="4" name="Прямоугольник 3"/>
          <p:cNvSpPr/>
          <p:nvPr/>
        </p:nvSpPr>
        <p:spPr>
          <a:xfrm>
            <a:off x="815321" y="175490"/>
            <a:ext cx="7823199" cy="421654"/>
          </a:xfrm>
          <a:prstGeom prst="rect">
            <a:avLst/>
          </a:prstGeom>
          <a:solidFill>
            <a:schemeClr val="bg1"/>
          </a:solidFill>
          <a:ln>
            <a:solidFill>
              <a:srgbClr val="FF0000"/>
            </a:solidFill>
          </a:ln>
        </p:spPr>
        <p:txBody>
          <a:bodyPr wrap="square">
            <a:spAutoFit/>
          </a:bodyPr>
          <a:lstStyle/>
          <a:p>
            <a:pPr algn="just">
              <a:lnSpc>
                <a:spcPct val="107000"/>
              </a:lnSpc>
              <a:spcAft>
                <a:spcPts val="800"/>
              </a:spcAft>
            </a:pPr>
            <a:r>
              <a:rPr lang="en-US" sz="2000" b="1" dirty="0">
                <a:solidFill>
                  <a:srgbClr val="C00000"/>
                </a:solidFill>
                <a:latin typeface="Verdana" panose="020B0604030504040204" pitchFamily="34" charset="0"/>
                <a:ea typeface="Verdana" panose="020B0604030504040204" pitchFamily="34" charset="0"/>
              </a:rPr>
              <a:t>The world problem of falsification of medicines</a:t>
            </a:r>
            <a:endParaRPr lang="uk-UA" sz="2000" dirty="0">
              <a:solidFill>
                <a:srgbClr val="C00000"/>
              </a:solidFill>
              <a:latin typeface="Verdana" panose="020B0604030504040204" pitchFamily="34" charset="0"/>
              <a:ea typeface="Verdana" panose="020B0604030504040204" pitchFamily="34" charset="0"/>
            </a:endParaRPr>
          </a:p>
        </p:txBody>
      </p:sp>
      <p:sp>
        <p:nvSpPr>
          <p:cNvPr id="5" name="Овал 4"/>
          <p:cNvSpPr/>
          <p:nvPr/>
        </p:nvSpPr>
        <p:spPr>
          <a:xfrm>
            <a:off x="4119522" y="247082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pic>
        <p:nvPicPr>
          <p:cNvPr id="6" name="Рисунок 5"/>
          <p:cNvPicPr>
            <a:picLocks noChangeAspect="1"/>
          </p:cNvPicPr>
          <p:nvPr/>
        </p:nvPicPr>
        <p:blipFill>
          <a:blip r:embed="rId2"/>
          <a:stretch>
            <a:fillRect/>
          </a:stretch>
        </p:blipFill>
        <p:spPr>
          <a:xfrm>
            <a:off x="6881091" y="692727"/>
            <a:ext cx="1871740" cy="1570182"/>
          </a:xfrm>
          <a:prstGeom prst="rect">
            <a:avLst/>
          </a:prstGeom>
          <a:ln>
            <a:noFill/>
          </a:ln>
          <a:effectLst>
            <a:softEdge rad="112500"/>
          </a:effectLst>
        </p:spPr>
      </p:pic>
      <p:sp>
        <p:nvSpPr>
          <p:cNvPr id="7" name="Овал 6"/>
          <p:cNvSpPr/>
          <p:nvPr/>
        </p:nvSpPr>
        <p:spPr>
          <a:xfrm>
            <a:off x="4119522" y="4087786"/>
            <a:ext cx="489527" cy="424872"/>
          </a:xfrm>
          <a:prstGeom prst="ellipse">
            <a:avLst/>
          </a:prstGeom>
          <a:solidFill>
            <a:srgbClr val="FFC000"/>
          </a:soli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Tree>
    <p:extLst>
      <p:ext uri="{BB962C8B-B14F-4D97-AF65-F5344CB8AC3E}">
        <p14:creationId xmlns:p14="http://schemas.microsoft.com/office/powerpoint/2010/main" val="162903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89527" y="3954311"/>
            <a:ext cx="8654473" cy="2585323"/>
          </a:xfrm>
          <a:prstGeom prst="rect">
            <a:avLst/>
          </a:prstGeom>
        </p:spPr>
        <p:txBody>
          <a:bodyPr wrap="square">
            <a:spAutoFit/>
          </a:bodyPr>
          <a:lstStyle/>
          <a:p>
            <a:endParaRPr lang="en-US" dirty="0"/>
          </a:p>
          <a:p>
            <a:endParaRPr lang="en-US" dirty="0"/>
          </a:p>
          <a:p>
            <a:r>
              <a:rPr lang="en-US" dirty="0" smtClean="0"/>
              <a:t>Any </a:t>
            </a:r>
            <a:r>
              <a:rPr lang="en-US" dirty="0"/>
              <a:t>medicinal product with a false representation of: (a) its identity, including its packaging and labelling, its name or its composition as regards any of the ingredients including excipients and the strength of those ingredients; (b) its source, including its manufacturer, its country of manufacturing, its country of origin or its marketing authorization holder; or (c) its history, including the records and documents relating to the distribution channels used. This definition does not include unintentional quality defects and is without prejudice to infringements of intellectual property rights.’;</a:t>
            </a:r>
          </a:p>
        </p:txBody>
      </p:sp>
      <p:sp>
        <p:nvSpPr>
          <p:cNvPr id="5" name="Прямоугольник 4"/>
          <p:cNvSpPr/>
          <p:nvPr/>
        </p:nvSpPr>
        <p:spPr>
          <a:xfrm>
            <a:off x="1027493" y="171721"/>
            <a:ext cx="7682398" cy="1015663"/>
          </a:xfrm>
          <a:prstGeom prst="rect">
            <a:avLst/>
          </a:prstGeom>
          <a:solidFill>
            <a:schemeClr val="accent1">
              <a:lumMod val="20000"/>
              <a:lumOff val="80000"/>
            </a:schemeClr>
          </a:solidFill>
        </p:spPr>
        <p:txBody>
          <a:bodyPr wrap="square">
            <a:spAutoFit/>
          </a:bodyPr>
          <a:lstStyle/>
          <a:p>
            <a:pPr algn="just"/>
            <a:r>
              <a:rPr lang="en-US" sz="2000" b="1" dirty="0">
                <a:solidFill>
                  <a:srgbClr val="FF0000"/>
                </a:solidFill>
                <a:latin typeface="Verdana" panose="020B0604030504040204" pitchFamily="34" charset="0"/>
                <a:ea typeface="Verdana" panose="020B0604030504040204" pitchFamily="34" charset="0"/>
              </a:rPr>
              <a:t>Substandard </a:t>
            </a:r>
            <a:r>
              <a:rPr lang="en-US" sz="2000" dirty="0">
                <a:solidFill>
                  <a:srgbClr val="FF0000"/>
                </a:solidFill>
                <a:latin typeface="Verdana" panose="020B0604030504040204" pitchFamily="34" charset="0"/>
                <a:ea typeface="Verdana" panose="020B0604030504040204" pitchFamily="34" charset="0"/>
              </a:rPr>
              <a:t>also called "out of specification", these are authorized medical products that fail to meet either their quality standards or specifications, or both. </a:t>
            </a:r>
            <a:r>
              <a:rPr lang="ru-RU" sz="2000" dirty="0">
                <a:solidFill>
                  <a:srgbClr val="FF0000"/>
                </a:solidFill>
                <a:latin typeface="Verdana" panose="020B0604030504040204" pitchFamily="34" charset="0"/>
                <a:ea typeface="Verdana" panose="020B0604030504040204" pitchFamily="34" charset="0"/>
              </a:rPr>
              <a:t>(</a:t>
            </a:r>
            <a:r>
              <a:rPr lang="en-US" sz="2000" dirty="0">
                <a:solidFill>
                  <a:srgbClr val="FF0000"/>
                </a:solidFill>
                <a:latin typeface="Verdana" panose="020B0604030504040204" pitchFamily="34" charset="0"/>
                <a:ea typeface="Verdana" panose="020B0604030504040204" pitchFamily="34" charset="0"/>
              </a:rPr>
              <a:t>WHO</a:t>
            </a:r>
            <a:r>
              <a:rPr lang="ru-RU" dirty="0">
                <a:solidFill>
                  <a:srgbClr val="FF0000"/>
                </a:solidFill>
                <a:latin typeface="Verdana" panose="020B0604030504040204" pitchFamily="34" charset="0"/>
                <a:ea typeface="Verdana" panose="020B0604030504040204" pitchFamily="34" charset="0"/>
              </a:rPr>
              <a:t>)</a:t>
            </a:r>
            <a:endParaRPr lang="en-US" dirty="0">
              <a:solidFill>
                <a:srgbClr val="FF0000"/>
              </a:solidFill>
              <a:latin typeface="Verdana" panose="020B0604030504040204" pitchFamily="34" charset="0"/>
              <a:ea typeface="Verdana" panose="020B0604030504040204" pitchFamily="34" charset="0"/>
            </a:endParaRPr>
          </a:p>
        </p:txBody>
      </p:sp>
      <p:sp>
        <p:nvSpPr>
          <p:cNvPr id="6" name="Прямоугольник 5"/>
          <p:cNvSpPr/>
          <p:nvPr/>
        </p:nvSpPr>
        <p:spPr>
          <a:xfrm>
            <a:off x="1027492" y="1338772"/>
            <a:ext cx="7617744" cy="1938992"/>
          </a:xfrm>
          <a:prstGeom prst="rect">
            <a:avLst/>
          </a:prstGeom>
        </p:spPr>
        <p:txBody>
          <a:bodyPr wrap="square">
            <a:spAutoFit/>
          </a:bodyPr>
          <a:lstStyle/>
          <a:p>
            <a:r>
              <a:rPr lang="en-US" sz="2000" b="1" dirty="0">
                <a:solidFill>
                  <a:srgbClr val="002060"/>
                </a:solidFill>
                <a:latin typeface="Verdana" panose="020B0604030504040204" pitchFamily="34" charset="0"/>
                <a:ea typeface="Verdana" panose="020B0604030504040204" pitchFamily="34" charset="0"/>
              </a:rPr>
              <a:t>Unregistered/unlicensed medical products </a:t>
            </a:r>
            <a:r>
              <a:rPr lang="en-US" sz="2000" dirty="0">
                <a:solidFill>
                  <a:srgbClr val="002060"/>
                </a:solidFill>
                <a:latin typeface="Verdana" panose="020B0604030504040204" pitchFamily="34" charset="0"/>
                <a:ea typeface="Verdana" panose="020B0604030504040204" pitchFamily="34" charset="0"/>
              </a:rPr>
              <a:t>that have not undergone evaluation and/or approval by the National or Regional Regulatory Authority for the market in which they are marketed/distributed or used, subject to permitted conditions under national or regional regulation and legislation.</a:t>
            </a:r>
            <a:endParaRPr lang="ru-RU" sz="2000" dirty="0">
              <a:solidFill>
                <a:srgbClr val="002060"/>
              </a:solidFill>
              <a:latin typeface="Verdana" panose="020B0604030504040204" pitchFamily="34" charset="0"/>
              <a:ea typeface="Verdana" panose="020B0604030504040204" pitchFamily="34" charset="0"/>
            </a:endParaRPr>
          </a:p>
        </p:txBody>
      </p:sp>
      <p:sp>
        <p:nvSpPr>
          <p:cNvPr id="7" name="Прямоугольник 6"/>
          <p:cNvSpPr/>
          <p:nvPr/>
        </p:nvSpPr>
        <p:spPr>
          <a:xfrm>
            <a:off x="1136176" y="3446480"/>
            <a:ext cx="7038007" cy="1015663"/>
          </a:xfrm>
          <a:prstGeom prst="rect">
            <a:avLst/>
          </a:prstGeom>
        </p:spPr>
        <p:txBody>
          <a:bodyPr wrap="square">
            <a:spAutoFit/>
          </a:bodyPr>
          <a:lstStyle/>
          <a:p>
            <a:pPr algn="just"/>
            <a:r>
              <a:rPr lang="en-US" sz="2000" b="1" dirty="0">
                <a:solidFill>
                  <a:srgbClr val="FF0000"/>
                </a:solidFill>
                <a:latin typeface="Verdana" panose="020B0604030504040204" pitchFamily="34" charset="0"/>
                <a:ea typeface="Verdana" panose="020B0604030504040204" pitchFamily="34" charset="0"/>
              </a:rPr>
              <a:t>Falsified medical products that deliberately/fraudulently misrepresent their identity, composition or source.</a:t>
            </a:r>
          </a:p>
        </p:txBody>
      </p:sp>
      <p:grpSp>
        <p:nvGrpSpPr>
          <p:cNvPr id="9" name="Группа 8"/>
          <p:cNvGrpSpPr/>
          <p:nvPr/>
        </p:nvGrpSpPr>
        <p:grpSpPr>
          <a:xfrm>
            <a:off x="295667" y="420950"/>
            <a:ext cx="498764" cy="3625272"/>
            <a:chOff x="295667" y="420950"/>
            <a:chExt cx="498764" cy="3625272"/>
          </a:xfrm>
        </p:grpSpPr>
        <p:sp>
          <p:nvSpPr>
            <p:cNvPr id="2" name="Овал 1"/>
            <p:cNvSpPr/>
            <p:nvPr/>
          </p:nvSpPr>
          <p:spPr>
            <a:xfrm>
              <a:off x="295668" y="4209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3" name="Овал 2"/>
            <p:cNvSpPr/>
            <p:nvPr/>
          </p:nvSpPr>
          <p:spPr>
            <a:xfrm>
              <a:off x="304904" y="1955801"/>
              <a:ext cx="489527" cy="424872"/>
            </a:xfrm>
            <a:prstGeom prst="ellipse">
              <a:avLst/>
            </a:prstGeom>
            <a:solidFill>
              <a:srgbClr val="FFC000"/>
            </a:soli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8" name="Овал 7"/>
            <p:cNvSpPr/>
            <p:nvPr/>
          </p:nvSpPr>
          <p:spPr>
            <a:xfrm>
              <a:off x="295667" y="36213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grpSp>
    </p:spTree>
    <p:extLst>
      <p:ext uri="{BB962C8B-B14F-4D97-AF65-F5344CB8AC3E}">
        <p14:creationId xmlns:p14="http://schemas.microsoft.com/office/powerpoint/2010/main" val="543827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Группа 8"/>
          <p:cNvGrpSpPr/>
          <p:nvPr/>
        </p:nvGrpSpPr>
        <p:grpSpPr>
          <a:xfrm>
            <a:off x="295667" y="420950"/>
            <a:ext cx="498764" cy="3625272"/>
            <a:chOff x="295667" y="420950"/>
            <a:chExt cx="498764" cy="3625272"/>
          </a:xfrm>
        </p:grpSpPr>
        <p:sp>
          <p:nvSpPr>
            <p:cNvPr id="2" name="Овал 1"/>
            <p:cNvSpPr/>
            <p:nvPr/>
          </p:nvSpPr>
          <p:spPr>
            <a:xfrm>
              <a:off x="295668" y="4209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3" name="Овал 2"/>
            <p:cNvSpPr/>
            <p:nvPr/>
          </p:nvSpPr>
          <p:spPr>
            <a:xfrm>
              <a:off x="304904" y="1955801"/>
              <a:ext cx="489527" cy="424872"/>
            </a:xfrm>
            <a:prstGeom prst="ellipse">
              <a:avLst/>
            </a:prstGeom>
            <a:solidFill>
              <a:srgbClr val="EE4612"/>
            </a:soli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8" name="Овал 7"/>
            <p:cNvSpPr/>
            <p:nvPr/>
          </p:nvSpPr>
          <p:spPr>
            <a:xfrm>
              <a:off x="295667" y="36213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grpSp>
      <p:sp>
        <p:nvSpPr>
          <p:cNvPr id="10" name="Прямоугольник 9"/>
          <p:cNvSpPr/>
          <p:nvPr/>
        </p:nvSpPr>
        <p:spPr>
          <a:xfrm>
            <a:off x="877558" y="310114"/>
            <a:ext cx="7906224" cy="4401205"/>
          </a:xfrm>
          <a:prstGeom prst="rect">
            <a:avLst/>
          </a:prstGeom>
        </p:spPr>
        <p:txBody>
          <a:bodyPr wrap="square">
            <a:spAutoFit/>
          </a:bodyPr>
          <a:lstStyle/>
          <a:p>
            <a:pPr algn="just"/>
            <a:r>
              <a:rPr lang="en-US" sz="2000" i="1" dirty="0">
                <a:latin typeface="Verdana" panose="020B0604030504040204" pitchFamily="34" charset="0"/>
                <a:ea typeface="Verdana" panose="020B0604030504040204" pitchFamily="34" charset="0"/>
              </a:rPr>
              <a:t>According to the  Directive 2011/62/EU OF THE EUROPEAN PARLIAMENT AND OF THE COUNCIL, Falsified medicinal product: Any medicinal product with a false representation of: </a:t>
            </a:r>
            <a:endParaRPr lang="ru-RU" sz="2000" i="1" dirty="0" smtClean="0">
              <a:latin typeface="Verdana" panose="020B0604030504040204" pitchFamily="34" charset="0"/>
              <a:ea typeface="Verdana" panose="020B0604030504040204" pitchFamily="34" charset="0"/>
            </a:endParaRPr>
          </a:p>
          <a:p>
            <a:pPr algn="just"/>
            <a:endParaRPr lang="ru-RU" sz="2000" dirty="0" smtClean="0">
              <a:latin typeface="Verdana" panose="020B0604030504040204" pitchFamily="34" charset="0"/>
              <a:ea typeface="Verdana" panose="020B0604030504040204" pitchFamily="34" charset="0"/>
            </a:endParaRPr>
          </a:p>
          <a:p>
            <a:pPr marL="342900" indent="-342900" algn="just">
              <a:buAutoNum type="alphaLcParenBoth"/>
            </a:pPr>
            <a:r>
              <a:rPr lang="en-US" sz="2000" dirty="0" smtClean="0">
                <a:solidFill>
                  <a:srgbClr val="FF0000"/>
                </a:solidFill>
                <a:latin typeface="Verdana" panose="020B0604030504040204" pitchFamily="34" charset="0"/>
                <a:ea typeface="Verdana" panose="020B0604030504040204" pitchFamily="34" charset="0"/>
              </a:rPr>
              <a:t>its </a:t>
            </a:r>
            <a:r>
              <a:rPr lang="en-US" sz="2000" dirty="0">
                <a:solidFill>
                  <a:srgbClr val="FF0000"/>
                </a:solidFill>
                <a:latin typeface="Verdana" panose="020B0604030504040204" pitchFamily="34" charset="0"/>
                <a:ea typeface="Verdana" panose="020B0604030504040204" pitchFamily="34" charset="0"/>
              </a:rPr>
              <a:t>identity, including its packaging and labelling, its name or its composition as regards any of the ingredients including excipients and the strength of those ingredients</a:t>
            </a:r>
            <a:r>
              <a:rPr lang="en-US" sz="2000" dirty="0" smtClean="0">
                <a:solidFill>
                  <a:srgbClr val="FF0000"/>
                </a:solidFill>
                <a:latin typeface="Verdana" panose="020B0604030504040204" pitchFamily="34" charset="0"/>
                <a:ea typeface="Verdana" panose="020B0604030504040204" pitchFamily="34" charset="0"/>
              </a:rPr>
              <a:t>;</a:t>
            </a:r>
            <a:endParaRPr lang="ru-RU" sz="2000" dirty="0" smtClean="0">
              <a:solidFill>
                <a:srgbClr val="FF0000"/>
              </a:solidFill>
              <a:latin typeface="Verdana" panose="020B0604030504040204" pitchFamily="34" charset="0"/>
              <a:ea typeface="Verdana" panose="020B0604030504040204" pitchFamily="34" charset="0"/>
            </a:endParaRPr>
          </a:p>
          <a:p>
            <a:pPr marL="342900" indent="-342900" algn="just">
              <a:buAutoNum type="alphaLcParenBoth"/>
            </a:pPr>
            <a:r>
              <a:rPr lang="en-US" sz="2000" dirty="0" smtClean="0">
                <a:solidFill>
                  <a:srgbClr val="FF0000"/>
                </a:solidFill>
                <a:latin typeface="Verdana" panose="020B0604030504040204" pitchFamily="34" charset="0"/>
                <a:ea typeface="Verdana" panose="020B0604030504040204" pitchFamily="34" charset="0"/>
              </a:rPr>
              <a:t> </a:t>
            </a:r>
            <a:r>
              <a:rPr lang="en-US" sz="2000" dirty="0">
                <a:solidFill>
                  <a:srgbClr val="FF0000"/>
                </a:solidFill>
                <a:latin typeface="Verdana" panose="020B0604030504040204" pitchFamily="34" charset="0"/>
                <a:ea typeface="Verdana" panose="020B0604030504040204" pitchFamily="34" charset="0"/>
              </a:rPr>
              <a:t>(b) its source, including its manufacturer, its country of manufacturing, its country of origin or its marketing </a:t>
            </a:r>
            <a:r>
              <a:rPr lang="en-US" sz="2000" dirty="0" smtClean="0">
                <a:solidFill>
                  <a:srgbClr val="FF0000"/>
                </a:solidFill>
                <a:latin typeface="Verdana" panose="020B0604030504040204" pitchFamily="34" charset="0"/>
                <a:ea typeface="Verdana" panose="020B0604030504040204" pitchFamily="34" charset="0"/>
              </a:rPr>
              <a:t>authorization </a:t>
            </a:r>
            <a:r>
              <a:rPr lang="en-US" sz="2000" dirty="0">
                <a:solidFill>
                  <a:srgbClr val="FF0000"/>
                </a:solidFill>
                <a:latin typeface="Verdana" panose="020B0604030504040204" pitchFamily="34" charset="0"/>
                <a:ea typeface="Verdana" panose="020B0604030504040204" pitchFamily="34" charset="0"/>
              </a:rPr>
              <a:t>holder; </a:t>
            </a:r>
            <a:endParaRPr lang="ru-RU" sz="2000" dirty="0" smtClean="0">
              <a:solidFill>
                <a:srgbClr val="FF0000"/>
              </a:solidFill>
              <a:latin typeface="Verdana" panose="020B0604030504040204" pitchFamily="34" charset="0"/>
              <a:ea typeface="Verdana" panose="020B0604030504040204" pitchFamily="34" charset="0"/>
            </a:endParaRPr>
          </a:p>
          <a:p>
            <a:pPr marL="342900" indent="-342900" algn="just">
              <a:buAutoNum type="alphaLcParenBoth"/>
            </a:pPr>
            <a:r>
              <a:rPr lang="en-US" sz="2000" dirty="0" smtClean="0">
                <a:solidFill>
                  <a:srgbClr val="FF0000"/>
                </a:solidFill>
                <a:latin typeface="Verdana" panose="020B0604030504040204" pitchFamily="34" charset="0"/>
                <a:ea typeface="Verdana" panose="020B0604030504040204" pitchFamily="34" charset="0"/>
              </a:rPr>
              <a:t>or </a:t>
            </a:r>
            <a:r>
              <a:rPr lang="en-US" sz="2000" dirty="0">
                <a:solidFill>
                  <a:srgbClr val="FF0000"/>
                </a:solidFill>
                <a:latin typeface="Verdana" panose="020B0604030504040204" pitchFamily="34" charset="0"/>
                <a:ea typeface="Verdana" panose="020B0604030504040204" pitchFamily="34" charset="0"/>
              </a:rPr>
              <a:t>(c) its history, including the records and documents relating to the distribution channels used. </a:t>
            </a:r>
            <a:endParaRPr lang="uk-UA" sz="2000" dirty="0">
              <a:solidFill>
                <a:srgbClr val="FF0000"/>
              </a:solidFill>
              <a:latin typeface="Verdana" panose="020B0604030504040204" pitchFamily="34" charset="0"/>
              <a:ea typeface="Verdana" panose="020B0604030504040204" pitchFamily="34" charset="0"/>
            </a:endParaRPr>
          </a:p>
        </p:txBody>
      </p:sp>
      <p:pic>
        <p:nvPicPr>
          <p:cNvPr id="11" name="Рисунок 10"/>
          <p:cNvPicPr>
            <a:picLocks noChangeAspect="1"/>
          </p:cNvPicPr>
          <p:nvPr/>
        </p:nvPicPr>
        <p:blipFill>
          <a:blip r:embed="rId2"/>
          <a:stretch>
            <a:fillRect/>
          </a:stretch>
        </p:blipFill>
        <p:spPr>
          <a:xfrm>
            <a:off x="1709304" y="4806373"/>
            <a:ext cx="3333750" cy="1866900"/>
          </a:xfrm>
          <a:prstGeom prst="rect">
            <a:avLst/>
          </a:prstGeom>
          <a:ln>
            <a:noFill/>
          </a:ln>
          <a:effectLst>
            <a:softEdge rad="112500"/>
          </a:effectLst>
        </p:spPr>
      </p:pic>
    </p:spTree>
    <p:extLst>
      <p:ext uri="{BB962C8B-B14F-4D97-AF65-F5344CB8AC3E}">
        <p14:creationId xmlns:p14="http://schemas.microsoft.com/office/powerpoint/2010/main" val="1485219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8000" y="206215"/>
            <a:ext cx="7458364" cy="1323439"/>
          </a:xfrm>
          <a:prstGeom prst="rect">
            <a:avLst/>
          </a:prstGeom>
          <a:ln>
            <a:solidFill>
              <a:srgbClr val="FF0000"/>
            </a:solidFill>
          </a:ln>
        </p:spPr>
        <p:txBody>
          <a:bodyPr wrap="square">
            <a:spAutoFit/>
          </a:bodyPr>
          <a:lstStyle/>
          <a:p>
            <a:r>
              <a:rPr lang="en-US" sz="2000" dirty="0">
                <a:latin typeface="Verdana" panose="020B0604030504040204" pitchFamily="34" charset="0"/>
                <a:ea typeface="Verdana" panose="020B0604030504040204" pitchFamily="34" charset="0"/>
              </a:rPr>
              <a:t>Counterfeits include pseudo-drugs and products that are considered by fraudsters to have a therapeutic or prophylactic effect. Distinctive features for such products are</a:t>
            </a:r>
            <a:r>
              <a:rPr lang="en-US" sz="2000" dirty="0" smtClean="0">
                <a:latin typeface="Verdana" panose="020B0604030504040204" pitchFamily="34" charset="0"/>
                <a:ea typeface="Verdana" panose="020B0604030504040204" pitchFamily="34" charset="0"/>
              </a:rPr>
              <a:t>:</a:t>
            </a:r>
            <a:endParaRPr lang="en-US" sz="2000" dirty="0">
              <a:latin typeface="Verdana" panose="020B0604030504040204" pitchFamily="34" charset="0"/>
              <a:ea typeface="Verdana" panose="020B0604030504040204" pitchFamily="34" charset="0"/>
            </a:endParaRPr>
          </a:p>
        </p:txBody>
      </p:sp>
      <p:graphicFrame>
        <p:nvGraphicFramePr>
          <p:cNvPr id="4" name="Схема 3"/>
          <p:cNvGraphicFramePr/>
          <p:nvPr>
            <p:extLst>
              <p:ext uri="{D42A27DB-BD31-4B8C-83A1-F6EECF244321}">
                <p14:modId xmlns:p14="http://schemas.microsoft.com/office/powerpoint/2010/main" val="3632595050"/>
              </p:ext>
            </p:extLst>
          </p:nvPr>
        </p:nvGraphicFramePr>
        <p:xfrm>
          <a:off x="429491" y="1698886"/>
          <a:ext cx="7615382" cy="43661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0932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4764" y="1047138"/>
            <a:ext cx="8488218" cy="923330"/>
          </a:xfrm>
          <a:prstGeom prst="rect">
            <a:avLst/>
          </a:prstGeom>
        </p:spPr>
        <p:txBody>
          <a:bodyPr wrap="square">
            <a:spAutoFit/>
          </a:bodyPr>
          <a:lstStyle/>
          <a:p>
            <a:r>
              <a:rPr lang="en-US" dirty="0" smtClean="0"/>
              <a:t>Some </a:t>
            </a:r>
            <a:r>
              <a:rPr lang="en-US" dirty="0"/>
              <a:t>falsified medical products are almost visually identical to the genuine product and very difficult to detect. However, many can be identified by:</a:t>
            </a:r>
          </a:p>
          <a:p>
            <a:r>
              <a:rPr lang="en-US" dirty="0"/>
              <a:t>	</a:t>
            </a:r>
          </a:p>
        </p:txBody>
      </p:sp>
      <p:sp>
        <p:nvSpPr>
          <p:cNvPr id="3" name="Прямоугольник 2"/>
          <p:cNvSpPr/>
          <p:nvPr/>
        </p:nvSpPr>
        <p:spPr>
          <a:xfrm>
            <a:off x="387928" y="177908"/>
            <a:ext cx="8201890" cy="421654"/>
          </a:xfrm>
          <a:prstGeom prst="rect">
            <a:avLst/>
          </a:prstGeom>
          <a:solidFill>
            <a:schemeClr val="bg1"/>
          </a:solidFill>
          <a:ln>
            <a:solidFill>
              <a:srgbClr val="FF0000"/>
            </a:solidFill>
          </a:ln>
        </p:spPr>
        <p:txBody>
          <a:bodyPr wrap="square">
            <a:spAutoFit/>
          </a:bodyPr>
          <a:lstStyle/>
          <a:p>
            <a:pPr algn="just">
              <a:lnSpc>
                <a:spcPct val="107000"/>
              </a:lnSpc>
              <a:spcAft>
                <a:spcPts val="800"/>
              </a:spcAft>
            </a:pPr>
            <a:r>
              <a:rPr lang="en-US" sz="2000" b="1" dirty="0">
                <a:solidFill>
                  <a:srgbClr val="C00000"/>
                </a:solidFill>
                <a:latin typeface="Verdana" panose="020B0604030504040204" pitchFamily="34" charset="0"/>
                <a:ea typeface="Verdana" panose="020B0604030504040204" pitchFamily="34" charset="0"/>
              </a:rPr>
              <a:t>Identifying a substandard or falsified medical product</a:t>
            </a:r>
          </a:p>
        </p:txBody>
      </p:sp>
      <p:graphicFrame>
        <p:nvGraphicFramePr>
          <p:cNvPr id="5" name="Схема 4"/>
          <p:cNvGraphicFramePr/>
          <p:nvPr>
            <p:extLst>
              <p:ext uri="{D42A27DB-BD31-4B8C-83A1-F6EECF244321}">
                <p14:modId xmlns:p14="http://schemas.microsoft.com/office/powerpoint/2010/main" val="556998783"/>
              </p:ext>
            </p:extLst>
          </p:nvPr>
        </p:nvGraphicFramePr>
        <p:xfrm>
          <a:off x="421409" y="1767267"/>
          <a:ext cx="8134928" cy="46704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p:cNvPicPr>
            <a:picLocks noChangeAspect="1"/>
          </p:cNvPicPr>
          <p:nvPr/>
        </p:nvPicPr>
        <p:blipFill>
          <a:blip r:embed="rId7"/>
          <a:stretch>
            <a:fillRect/>
          </a:stretch>
        </p:blipFill>
        <p:spPr>
          <a:xfrm>
            <a:off x="7402616" y="1767267"/>
            <a:ext cx="1104075" cy="1299019"/>
          </a:xfrm>
          <a:prstGeom prst="rect">
            <a:avLst/>
          </a:prstGeom>
          <a:ln>
            <a:noFill/>
          </a:ln>
          <a:effectLst>
            <a:softEdge rad="112500"/>
          </a:effectLst>
        </p:spPr>
      </p:pic>
    </p:spTree>
    <p:extLst>
      <p:ext uri="{BB962C8B-B14F-4D97-AF65-F5344CB8AC3E}">
        <p14:creationId xmlns:p14="http://schemas.microsoft.com/office/powerpoint/2010/main" val="4173262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7309" y="224090"/>
            <a:ext cx="7721600" cy="721801"/>
          </a:xfrm>
          <a:prstGeom prst="rect">
            <a:avLst/>
          </a:prstGeom>
          <a:solidFill>
            <a:schemeClr val="bg1"/>
          </a:solidFill>
          <a:ln>
            <a:solidFill>
              <a:srgbClr val="FF0000"/>
            </a:solidFill>
          </a:ln>
        </p:spPr>
        <p:txBody>
          <a:bodyPr wrap="square">
            <a:spAutoFit/>
          </a:bodyPr>
          <a:lstStyle/>
          <a:p>
            <a:pPr algn="ctr">
              <a:lnSpc>
                <a:spcPct val="107000"/>
              </a:lnSpc>
              <a:spcAft>
                <a:spcPts val="800"/>
              </a:spcAft>
            </a:pPr>
            <a:r>
              <a:rPr lang="en-US" sz="2000" b="1" dirty="0">
                <a:solidFill>
                  <a:srgbClr val="C00000"/>
                </a:solidFill>
                <a:latin typeface="Verdana" panose="020B0604030504040204" pitchFamily="34" charset="0"/>
                <a:ea typeface="Verdana" panose="020B0604030504040204" pitchFamily="34" charset="0"/>
              </a:rPr>
              <a:t>Substandard and falsified medical products and the Internet</a:t>
            </a:r>
            <a:endParaRPr lang="uk-UA" sz="2000" b="1" dirty="0">
              <a:solidFill>
                <a:srgbClr val="C00000"/>
              </a:solidFill>
              <a:latin typeface="Verdana" panose="020B0604030504040204" pitchFamily="34" charset="0"/>
              <a:ea typeface="Verdana" panose="020B0604030504040204" pitchFamily="34" charset="0"/>
            </a:endParaRPr>
          </a:p>
        </p:txBody>
      </p:sp>
      <p:sp>
        <p:nvSpPr>
          <p:cNvPr id="4" name="Прямоугольник 3"/>
          <p:cNvSpPr/>
          <p:nvPr/>
        </p:nvSpPr>
        <p:spPr>
          <a:xfrm>
            <a:off x="538018" y="1185130"/>
            <a:ext cx="7920181" cy="3477875"/>
          </a:xfrm>
          <a:prstGeom prst="rect">
            <a:avLst/>
          </a:prstGeom>
        </p:spPr>
        <p:txBody>
          <a:bodyPr wrap="square">
            <a:spAutoFit/>
          </a:bodyPr>
          <a:lstStyle/>
          <a:p>
            <a:pPr algn="just"/>
            <a:r>
              <a:rPr lang="en-US" sz="2000" dirty="0">
                <a:solidFill>
                  <a:srgbClr val="7030A0"/>
                </a:solidFill>
                <a:latin typeface="Verdana" panose="020B0604030504040204" pitchFamily="34" charset="0"/>
                <a:ea typeface="Verdana" panose="020B0604030504040204" pitchFamily="34" charset="0"/>
              </a:rPr>
              <a:t>Rogue online pharmacies frequently use social media platforms to reach potential customers. This suggests that more needs to be done by online platforms like social media, online forums and search engines to identify and stop illegitimate sellers of prescription drugs online. </a:t>
            </a:r>
            <a:endParaRPr lang="ru-RU" sz="2000" dirty="0" smtClean="0">
              <a:solidFill>
                <a:srgbClr val="7030A0"/>
              </a:solidFill>
              <a:latin typeface="Verdana" panose="020B0604030504040204" pitchFamily="34" charset="0"/>
              <a:ea typeface="Verdana" panose="020B0604030504040204" pitchFamily="34" charset="0"/>
            </a:endParaRPr>
          </a:p>
          <a:p>
            <a:pPr algn="just"/>
            <a:endParaRPr lang="ru-RU" sz="2000" dirty="0">
              <a:solidFill>
                <a:srgbClr val="7030A0"/>
              </a:solidFill>
              <a:latin typeface="Verdana" panose="020B0604030504040204" pitchFamily="34" charset="0"/>
              <a:ea typeface="Verdana" panose="020B0604030504040204" pitchFamily="34" charset="0"/>
            </a:endParaRPr>
          </a:p>
          <a:p>
            <a:pPr algn="just"/>
            <a:r>
              <a:rPr lang="en-US" sz="2000" dirty="0" smtClean="0">
                <a:solidFill>
                  <a:srgbClr val="7030A0"/>
                </a:solidFill>
                <a:latin typeface="Verdana" panose="020B0604030504040204" pitchFamily="34" charset="0"/>
                <a:ea typeface="Verdana" panose="020B0604030504040204" pitchFamily="34" charset="0"/>
              </a:rPr>
              <a:t>Unregulated </a:t>
            </a:r>
            <a:r>
              <a:rPr lang="en-US" sz="2000" dirty="0">
                <a:solidFill>
                  <a:srgbClr val="7030A0"/>
                </a:solidFill>
                <a:latin typeface="Verdana" panose="020B0604030504040204" pitchFamily="34" charset="0"/>
                <a:ea typeface="Verdana" panose="020B0604030504040204" pitchFamily="34" charset="0"/>
              </a:rPr>
              <a:t>websites, social media platforms, and smartphone applications can also be direct conduits of substandard and falsified medical products. Risks to consumers are significantly increased when obtaining medical products from unlicensed and unregulated sources</a:t>
            </a:r>
            <a:r>
              <a:rPr lang="en-US" sz="2000" dirty="0">
                <a:solidFill>
                  <a:srgbClr val="FF0000"/>
                </a:solidFill>
                <a:latin typeface="Verdana" panose="020B0604030504040204" pitchFamily="34" charset="0"/>
                <a:ea typeface="Verdana" panose="020B0604030504040204" pitchFamily="34" charset="0"/>
              </a:rPr>
              <a:t>.</a:t>
            </a:r>
            <a:endParaRPr lang="uk-UA" sz="2000" dirty="0">
              <a:solidFill>
                <a:srgbClr val="FF0000"/>
              </a:solidFill>
              <a:latin typeface="Verdana" panose="020B0604030504040204" pitchFamily="34" charset="0"/>
              <a:ea typeface="Verdana" panose="020B0604030504040204" pitchFamily="34" charset="0"/>
            </a:endParaRPr>
          </a:p>
        </p:txBody>
      </p:sp>
      <p:pic>
        <p:nvPicPr>
          <p:cNvPr id="5" name="Рисунок 4"/>
          <p:cNvPicPr>
            <a:picLocks noChangeAspect="1"/>
          </p:cNvPicPr>
          <p:nvPr/>
        </p:nvPicPr>
        <p:blipFill>
          <a:blip r:embed="rId2"/>
          <a:stretch>
            <a:fillRect/>
          </a:stretch>
        </p:blipFill>
        <p:spPr>
          <a:xfrm>
            <a:off x="7514475" y="2526146"/>
            <a:ext cx="530398" cy="463336"/>
          </a:xfrm>
          <a:prstGeom prst="rect">
            <a:avLst/>
          </a:prstGeom>
        </p:spPr>
      </p:pic>
    </p:spTree>
    <p:extLst>
      <p:ext uri="{BB962C8B-B14F-4D97-AF65-F5344CB8AC3E}">
        <p14:creationId xmlns:p14="http://schemas.microsoft.com/office/powerpoint/2010/main" val="3068539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66256" y="249382"/>
            <a:ext cx="8829962" cy="6502400"/>
          </a:xfrm>
          <a:prstGeom prst="rect">
            <a:avLst/>
          </a:prstGeom>
        </p:spPr>
      </p:pic>
    </p:spTree>
    <p:extLst>
      <p:ext uri="{BB962C8B-B14F-4D97-AF65-F5344CB8AC3E}">
        <p14:creationId xmlns:p14="http://schemas.microsoft.com/office/powerpoint/2010/main" val="4140602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73357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127" y="889844"/>
            <a:ext cx="6622474" cy="5632311"/>
          </a:xfrm>
          <a:prstGeom prst="rect">
            <a:avLst/>
          </a:prstGeom>
        </p:spPr>
        <p:txBody>
          <a:bodyPr wrap="square">
            <a:spAutoFit/>
          </a:bodyPr>
          <a:lstStyle/>
          <a:p>
            <a:pPr algn="just"/>
            <a:r>
              <a:rPr lang="en-US" sz="2000" dirty="0">
                <a:solidFill>
                  <a:srgbClr val="7030A0"/>
                </a:solidFill>
                <a:latin typeface="Verdana" panose="020B0604030504040204" pitchFamily="34" charset="0"/>
                <a:ea typeface="Verdana" panose="020B0604030504040204" pitchFamily="34" charset="0"/>
              </a:rPr>
              <a:t>Checklist for medicines purchased online</a:t>
            </a:r>
          </a:p>
          <a:p>
            <a:pPr algn="just"/>
            <a:r>
              <a:rPr lang="en-US" sz="2000" dirty="0">
                <a:solidFill>
                  <a:srgbClr val="7030A0"/>
                </a:solidFill>
                <a:latin typeface="Verdana" panose="020B0604030504040204" pitchFamily="34" charset="0"/>
                <a:ea typeface="Verdana" panose="020B0604030504040204" pitchFamily="34" charset="0"/>
              </a:rPr>
              <a:t>Is it exactly the medicine ordered?</a:t>
            </a:r>
          </a:p>
          <a:p>
            <a:pPr algn="just"/>
            <a:r>
              <a:rPr lang="en-US" sz="2000" dirty="0">
                <a:solidFill>
                  <a:srgbClr val="7030A0"/>
                </a:solidFill>
                <a:latin typeface="Verdana" panose="020B0604030504040204" pitchFamily="34" charset="0"/>
                <a:ea typeface="Verdana" panose="020B0604030504040204" pitchFamily="34" charset="0"/>
              </a:rPr>
              <a:t>Is it the correct dosage?</a:t>
            </a:r>
          </a:p>
          <a:p>
            <a:pPr algn="just"/>
            <a:r>
              <a:rPr lang="en-US" sz="2000" dirty="0">
                <a:solidFill>
                  <a:srgbClr val="7030A0"/>
                </a:solidFill>
                <a:latin typeface="Verdana" panose="020B0604030504040204" pitchFamily="34" charset="0"/>
                <a:ea typeface="Verdana" panose="020B0604030504040204" pitchFamily="34" charset="0"/>
              </a:rPr>
              <a:t>Is the packaging in good condition, clean, with a patient information leaflet and in the language in which it was advertised?</a:t>
            </a:r>
          </a:p>
          <a:p>
            <a:pPr algn="just"/>
            <a:r>
              <a:rPr lang="en-US" sz="2000" dirty="0">
                <a:solidFill>
                  <a:srgbClr val="FF0000"/>
                </a:solidFill>
                <a:latin typeface="Verdana" panose="020B0604030504040204" pitchFamily="34" charset="0"/>
                <a:ea typeface="Verdana" panose="020B0604030504040204" pitchFamily="34" charset="0"/>
              </a:rPr>
              <a:t>Does the medicine look, feel and smell as it should?</a:t>
            </a:r>
          </a:p>
          <a:p>
            <a:pPr algn="just"/>
            <a:r>
              <a:rPr lang="en-US" sz="2000" dirty="0">
                <a:solidFill>
                  <a:srgbClr val="FF0000"/>
                </a:solidFill>
                <a:latin typeface="Verdana" panose="020B0604030504040204" pitchFamily="34" charset="0"/>
                <a:ea typeface="Verdana" panose="020B0604030504040204" pitchFamily="34" charset="0"/>
              </a:rPr>
              <a:t>Are security seals intact with no signs of tampering?</a:t>
            </a:r>
          </a:p>
          <a:p>
            <a:pPr algn="just"/>
            <a:r>
              <a:rPr lang="en-US" sz="2000" dirty="0">
                <a:solidFill>
                  <a:srgbClr val="FF0000"/>
                </a:solidFill>
                <a:latin typeface="Verdana" panose="020B0604030504040204" pitchFamily="34" charset="0"/>
                <a:ea typeface="Verdana" panose="020B0604030504040204" pitchFamily="34" charset="0"/>
              </a:rPr>
              <a:t>Does any customs declaration or postal label declare the contents as medicines?</a:t>
            </a:r>
          </a:p>
          <a:p>
            <a:pPr algn="just"/>
            <a:r>
              <a:rPr lang="en-US" sz="2000" dirty="0">
                <a:solidFill>
                  <a:srgbClr val="FF0000"/>
                </a:solidFill>
                <a:latin typeface="Verdana" panose="020B0604030504040204" pitchFamily="34" charset="0"/>
                <a:ea typeface="Verdana" panose="020B0604030504040204" pitchFamily="34" charset="0"/>
              </a:rPr>
              <a:t>Does the batch number and expiry date on the primary internal packaging match the batch number and expiry date on the secondary (external) packaging?</a:t>
            </a:r>
          </a:p>
          <a:p>
            <a:pPr algn="just"/>
            <a:r>
              <a:rPr lang="en-US" sz="2000" dirty="0">
                <a:solidFill>
                  <a:srgbClr val="FF0000"/>
                </a:solidFill>
                <a:latin typeface="Verdana" panose="020B0604030504040204" pitchFamily="34" charset="0"/>
                <a:ea typeface="Verdana" panose="020B0604030504040204" pitchFamily="34" charset="0"/>
              </a:rPr>
              <a:t>Have you noticed any</a:t>
            </a:r>
            <a:r>
              <a:rPr lang="en-US" sz="2000" dirty="0">
                <a:solidFill>
                  <a:srgbClr val="7030A0"/>
                </a:solidFill>
                <a:latin typeface="Verdana" panose="020B0604030504040204" pitchFamily="34" charset="0"/>
                <a:ea typeface="Verdana" panose="020B0604030504040204" pitchFamily="34" charset="0"/>
              </a:rPr>
              <a:t> </a:t>
            </a:r>
            <a:r>
              <a:rPr lang="en-US" sz="2000" dirty="0">
                <a:solidFill>
                  <a:srgbClr val="FF0000"/>
                </a:solidFill>
                <a:latin typeface="Verdana" panose="020B0604030504040204" pitchFamily="34" charset="0"/>
                <a:ea typeface="Verdana" panose="020B0604030504040204" pitchFamily="34" charset="0"/>
              </a:rPr>
              <a:t>unusual activity on your credit card since the purchase?</a:t>
            </a:r>
          </a:p>
        </p:txBody>
      </p:sp>
      <p:sp>
        <p:nvSpPr>
          <p:cNvPr id="3" name="Прямоугольник 2"/>
          <p:cNvSpPr/>
          <p:nvPr/>
        </p:nvSpPr>
        <p:spPr>
          <a:xfrm>
            <a:off x="360219" y="125014"/>
            <a:ext cx="7721600" cy="721801"/>
          </a:xfrm>
          <a:prstGeom prst="rect">
            <a:avLst/>
          </a:prstGeom>
          <a:solidFill>
            <a:schemeClr val="bg1"/>
          </a:solidFill>
          <a:ln>
            <a:solidFill>
              <a:srgbClr val="FF0000"/>
            </a:solidFill>
          </a:ln>
        </p:spPr>
        <p:txBody>
          <a:bodyPr wrap="square">
            <a:spAutoFit/>
          </a:bodyPr>
          <a:lstStyle/>
          <a:p>
            <a:pPr algn="ctr">
              <a:lnSpc>
                <a:spcPct val="107000"/>
              </a:lnSpc>
              <a:spcAft>
                <a:spcPts val="800"/>
              </a:spcAft>
            </a:pPr>
            <a:r>
              <a:rPr lang="en-US" sz="2000" b="1" dirty="0">
                <a:solidFill>
                  <a:srgbClr val="C00000"/>
                </a:solidFill>
                <a:latin typeface="Verdana" panose="020B0604030504040204" pitchFamily="34" charset="0"/>
                <a:ea typeface="Verdana" panose="020B0604030504040204" pitchFamily="34" charset="0"/>
              </a:rPr>
              <a:t>Substandard and falsified medical products and the Internet</a:t>
            </a:r>
            <a:endParaRPr lang="uk-UA" sz="2000" b="1" dirty="0">
              <a:solidFill>
                <a:srgbClr val="C00000"/>
              </a:solidFill>
              <a:latin typeface="Verdana" panose="020B0604030504040204" pitchFamily="34" charset="0"/>
              <a:ea typeface="Verdana" panose="020B0604030504040204" pitchFamily="34" charset="0"/>
            </a:endParaRPr>
          </a:p>
        </p:txBody>
      </p:sp>
      <p:pic>
        <p:nvPicPr>
          <p:cNvPr id="1028" name="Picture 4" descr="The Internet of Medical Things, Part 1: A New Concept in Healthca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1" y="1093044"/>
            <a:ext cx="2181532" cy="1973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573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97345" y="732596"/>
            <a:ext cx="7199746" cy="3785652"/>
          </a:xfrm>
          <a:prstGeom prst="rect">
            <a:avLst/>
          </a:prstGeom>
        </p:spPr>
        <p:txBody>
          <a:bodyPr wrap="square">
            <a:spAutoFit/>
          </a:bodyPr>
          <a:lstStyle/>
          <a:p>
            <a:pPr algn="just"/>
            <a:r>
              <a:rPr lang="en-US" sz="2000" dirty="0">
                <a:solidFill>
                  <a:srgbClr val="7030A0"/>
                </a:solidFill>
                <a:latin typeface="Verdana" panose="020B0604030504040204" pitchFamily="34" charset="0"/>
                <a:ea typeface="Verdana" panose="020B0604030504040204" pitchFamily="34" charset="0"/>
              </a:rPr>
              <a:t>How technology is evolving to prevent counterfeit activity</a:t>
            </a:r>
          </a:p>
          <a:p>
            <a:pPr algn="just"/>
            <a:r>
              <a:rPr lang="en-US" sz="2000" dirty="0">
                <a:solidFill>
                  <a:srgbClr val="7030A0"/>
                </a:solidFill>
                <a:latin typeface="Verdana" panose="020B0604030504040204" pitchFamily="34" charset="0"/>
                <a:ea typeface="Verdana" panose="020B0604030504040204" pitchFamily="34" charset="0"/>
              </a:rPr>
              <a:t>Innovative technologies are needed to protect the complex processes (manufacturing and distribution) of medicines to ensure patient safety. These include serialization, authentication, track, and trace, among others. These can be divided into following main categories:</a:t>
            </a:r>
          </a:p>
          <a:p>
            <a:pPr algn="just"/>
            <a:r>
              <a:rPr lang="en-US" sz="2000" dirty="0">
                <a:solidFill>
                  <a:srgbClr val="7030A0"/>
                </a:solidFill>
                <a:latin typeface="Verdana" panose="020B0604030504040204" pitchFamily="34" charset="0"/>
                <a:ea typeface="Verdana" panose="020B0604030504040204" pitchFamily="34" charset="0"/>
              </a:rPr>
              <a:t>•	Radio frequency identification (RFID)</a:t>
            </a:r>
          </a:p>
          <a:p>
            <a:pPr algn="just"/>
            <a:r>
              <a:rPr lang="en-US" sz="2000" dirty="0">
                <a:solidFill>
                  <a:srgbClr val="7030A0"/>
                </a:solidFill>
                <a:latin typeface="Verdana" panose="020B0604030504040204" pitchFamily="34" charset="0"/>
                <a:ea typeface="Verdana" panose="020B0604030504040204" pitchFamily="34" charset="0"/>
              </a:rPr>
              <a:t>•	Advanced computational methods</a:t>
            </a:r>
          </a:p>
          <a:p>
            <a:pPr algn="just"/>
            <a:r>
              <a:rPr lang="en-US" sz="2000" dirty="0">
                <a:solidFill>
                  <a:srgbClr val="7030A0"/>
                </a:solidFill>
                <a:latin typeface="Verdana" panose="020B0604030504040204" pitchFamily="34" charset="0"/>
                <a:ea typeface="Verdana" panose="020B0604030504040204" pitchFamily="34" charset="0"/>
              </a:rPr>
              <a:t>•	Online verification</a:t>
            </a:r>
          </a:p>
          <a:p>
            <a:pPr algn="just"/>
            <a:r>
              <a:rPr lang="en-US" sz="2000" dirty="0">
                <a:solidFill>
                  <a:srgbClr val="7030A0"/>
                </a:solidFill>
                <a:latin typeface="Verdana" panose="020B0604030504040204" pitchFamily="34" charset="0"/>
                <a:ea typeface="Verdana" panose="020B0604030504040204" pitchFamily="34" charset="0"/>
              </a:rPr>
              <a:t>•	Blockchain technologies</a:t>
            </a:r>
          </a:p>
        </p:txBody>
      </p:sp>
    </p:spTree>
    <p:extLst>
      <p:ext uri="{BB962C8B-B14F-4D97-AF65-F5344CB8AC3E}">
        <p14:creationId xmlns:p14="http://schemas.microsoft.com/office/powerpoint/2010/main" val="3838664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4182" y="594787"/>
            <a:ext cx="7943273" cy="5632311"/>
          </a:xfrm>
          <a:prstGeom prst="rect">
            <a:avLst/>
          </a:prstGeom>
        </p:spPr>
        <p:txBody>
          <a:bodyPr wrap="square">
            <a:spAutoFit/>
          </a:bodyPr>
          <a:lstStyle/>
          <a:p>
            <a:pPr algn="ctr"/>
            <a:r>
              <a:rPr lang="en-US" sz="2000" dirty="0">
                <a:solidFill>
                  <a:srgbClr val="7030A0"/>
                </a:solidFill>
              </a:rPr>
              <a:t>Examples</a:t>
            </a:r>
            <a:r>
              <a:rPr lang="en-US" dirty="0"/>
              <a:t> </a:t>
            </a:r>
            <a:r>
              <a:rPr lang="en-US" sz="2000" dirty="0">
                <a:solidFill>
                  <a:srgbClr val="7030A0"/>
                </a:solidFill>
              </a:rPr>
              <a:t>of anti-counterfeiting technologies include:</a:t>
            </a:r>
          </a:p>
          <a:p>
            <a:r>
              <a:rPr lang="en-US" sz="2000" dirty="0">
                <a:solidFill>
                  <a:srgbClr val="7030A0"/>
                </a:solidFill>
              </a:rPr>
              <a:t>1.	</a:t>
            </a:r>
            <a:r>
              <a:rPr lang="en-US" sz="2000" b="1" dirty="0">
                <a:solidFill>
                  <a:srgbClr val="C00000"/>
                </a:solidFill>
              </a:rPr>
              <a:t>Holograms: </a:t>
            </a:r>
            <a:r>
              <a:rPr lang="en-US" sz="2000" dirty="0">
                <a:solidFill>
                  <a:srgbClr val="C00000"/>
                </a:solidFill>
              </a:rPr>
              <a:t>Holograms are three-dimensional images that are difficult to replicate. They can be applied to packaging, labels, or even the product itself, making it more difficult for counterfeiters to replicate the product.</a:t>
            </a:r>
          </a:p>
          <a:p>
            <a:r>
              <a:rPr lang="en-US" sz="2000" dirty="0">
                <a:solidFill>
                  <a:srgbClr val="C00000"/>
                </a:solidFill>
              </a:rPr>
              <a:t>2.	</a:t>
            </a:r>
            <a:r>
              <a:rPr lang="en-US" sz="2000" b="1" dirty="0">
                <a:solidFill>
                  <a:srgbClr val="C00000"/>
                </a:solidFill>
              </a:rPr>
              <a:t>RFID tags: </a:t>
            </a:r>
            <a:r>
              <a:rPr lang="en-US" sz="2000" dirty="0">
                <a:solidFill>
                  <a:srgbClr val="C00000"/>
                </a:solidFill>
              </a:rPr>
              <a:t>RFID (radio frequency identification) tags are small chips that can be embedded in a product. These tags can be scanned and contain unique information that can be used to authenticate a product.</a:t>
            </a:r>
          </a:p>
          <a:p>
            <a:r>
              <a:rPr lang="en-US" sz="2000" dirty="0">
                <a:solidFill>
                  <a:srgbClr val="C00000"/>
                </a:solidFill>
              </a:rPr>
              <a:t>3.	</a:t>
            </a:r>
            <a:r>
              <a:rPr lang="en-US" sz="2000" b="1" dirty="0">
                <a:solidFill>
                  <a:srgbClr val="C00000"/>
                </a:solidFill>
              </a:rPr>
              <a:t>Watermarked packaging</a:t>
            </a:r>
            <a:r>
              <a:rPr lang="en-US" sz="2000" dirty="0">
                <a:solidFill>
                  <a:srgbClr val="C00000"/>
                </a:solidFill>
              </a:rPr>
              <a:t>: Watermarked packaging involves adding a subtle design or pattern to the package that can be difficult to replicate. This makes it easier to identify an authentic product.</a:t>
            </a:r>
          </a:p>
          <a:p>
            <a:r>
              <a:rPr lang="en-US" sz="2000" dirty="0">
                <a:solidFill>
                  <a:srgbClr val="C00000"/>
                </a:solidFill>
              </a:rPr>
              <a:t>4.	</a:t>
            </a:r>
            <a:r>
              <a:rPr lang="en-US" sz="2000" b="1" dirty="0">
                <a:solidFill>
                  <a:srgbClr val="C00000"/>
                </a:solidFill>
              </a:rPr>
              <a:t>QR codes or barcodes</a:t>
            </a:r>
            <a:r>
              <a:rPr lang="en-US" sz="2000" dirty="0">
                <a:solidFill>
                  <a:srgbClr val="C00000"/>
                </a:solidFill>
              </a:rPr>
              <a:t>: QR codes and barcodes can be added to a product’s packaging and can be scanned by a smartphone or barcode scanner to reveal hidden information or a web page that verifies the product’s authenticity.</a:t>
            </a:r>
          </a:p>
          <a:p>
            <a:r>
              <a:rPr lang="en-US" sz="2000" dirty="0">
                <a:solidFill>
                  <a:srgbClr val="C00000"/>
                </a:solidFill>
              </a:rPr>
              <a:t>5.	</a:t>
            </a:r>
            <a:r>
              <a:rPr lang="en-US" sz="2000" b="1" dirty="0">
                <a:solidFill>
                  <a:srgbClr val="C00000"/>
                </a:solidFill>
              </a:rPr>
              <a:t>Cryptography and digital signature: </a:t>
            </a:r>
            <a:r>
              <a:rPr lang="en-US" sz="2000" dirty="0">
                <a:solidFill>
                  <a:srgbClr val="C00000"/>
                </a:solidFill>
              </a:rPr>
              <a:t>These technologies make use of complex algorithms and a digital signature that can be used to authenticate the product by verifying its signature and encryption.</a:t>
            </a:r>
          </a:p>
        </p:txBody>
      </p:sp>
    </p:spTree>
    <p:extLst>
      <p:ext uri="{BB962C8B-B14F-4D97-AF65-F5344CB8AC3E}">
        <p14:creationId xmlns:p14="http://schemas.microsoft.com/office/powerpoint/2010/main" val="2427589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4982" y="381338"/>
            <a:ext cx="6287135" cy="2554545"/>
          </a:xfrm>
          <a:prstGeom prst="rect">
            <a:avLst/>
          </a:prstGeom>
        </p:spPr>
        <p:txBody>
          <a:bodyPr wrap="square">
            <a:spAutoFit/>
          </a:bodyPr>
          <a:lstStyle/>
          <a:p>
            <a:r>
              <a:rPr lang="en-US" sz="2000" dirty="0">
                <a:solidFill>
                  <a:srgbClr val="C00000"/>
                </a:solidFill>
              </a:rPr>
              <a:t>RFID (Radio Frequency </a:t>
            </a:r>
            <a:r>
              <a:rPr lang="en-US" sz="2000" dirty="0" err="1">
                <a:solidFill>
                  <a:srgbClr val="C00000"/>
                </a:solidFill>
              </a:rPr>
              <a:t>IDentification</a:t>
            </a:r>
            <a:r>
              <a:rPr lang="en-US" sz="2000" dirty="0">
                <a:solidFill>
                  <a:srgbClr val="C00000"/>
                </a:solidFill>
              </a:rPr>
              <a:t>) technology.</a:t>
            </a:r>
          </a:p>
          <a:p>
            <a:r>
              <a:rPr lang="en-US" sz="2000" dirty="0">
                <a:solidFill>
                  <a:srgbClr val="7030A0"/>
                </a:solidFill>
              </a:rPr>
              <a:t>Let’s look at what this consists of:</a:t>
            </a:r>
          </a:p>
          <a:p>
            <a:r>
              <a:rPr lang="en-US" sz="2000" dirty="0">
                <a:solidFill>
                  <a:srgbClr val="C00000"/>
                </a:solidFill>
              </a:rPr>
              <a:t>RFID uses an electromagnetic wave system that allows automatic identification of the monitored product, obviating the need for each item to be read individually</a:t>
            </a:r>
            <a:r>
              <a:rPr lang="en-US" sz="2000" dirty="0" smtClean="0">
                <a:solidFill>
                  <a:srgbClr val="C00000"/>
                </a:solidFill>
              </a:rPr>
              <a:t>.</a:t>
            </a:r>
          </a:p>
          <a:p>
            <a:endParaRPr lang="en-US" sz="2000" dirty="0">
              <a:solidFill>
                <a:srgbClr val="7030A0"/>
              </a:solidFill>
            </a:endParaRPr>
          </a:p>
          <a:p>
            <a:endParaRPr lang="en-US" sz="2000" dirty="0" smtClean="0">
              <a:solidFill>
                <a:srgbClr val="7030A0"/>
              </a:solidFill>
            </a:endParaRPr>
          </a:p>
          <a:p>
            <a:r>
              <a:rPr lang="en-US" sz="2000" dirty="0" smtClean="0">
                <a:solidFill>
                  <a:srgbClr val="7030A0"/>
                </a:solidFill>
              </a:rPr>
              <a:t> </a:t>
            </a:r>
            <a:endParaRPr lang="en-US" sz="2000" dirty="0">
              <a:solidFill>
                <a:srgbClr val="7030A0"/>
              </a:solidFill>
            </a:endParaRPr>
          </a:p>
        </p:txBody>
      </p:sp>
      <p:pic>
        <p:nvPicPr>
          <p:cNvPr id="3" name="Рисунок 2" descr="https://temera.it/img/block/shutterstock_26129194_163489332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92117" y="378376"/>
            <a:ext cx="2002501" cy="1579733"/>
          </a:xfrm>
          <a:prstGeom prst="rect">
            <a:avLst/>
          </a:prstGeom>
          <a:ln>
            <a:noFill/>
          </a:ln>
          <a:effectLst>
            <a:softEdge rad="112500"/>
          </a:effectLst>
        </p:spPr>
      </p:pic>
      <p:sp>
        <p:nvSpPr>
          <p:cNvPr id="4" name="Прямоугольник 3"/>
          <p:cNvSpPr/>
          <p:nvPr/>
        </p:nvSpPr>
        <p:spPr>
          <a:xfrm>
            <a:off x="337126" y="2029089"/>
            <a:ext cx="8455891" cy="4678204"/>
          </a:xfrm>
          <a:prstGeom prst="rect">
            <a:avLst/>
          </a:prstGeom>
        </p:spPr>
        <p:txBody>
          <a:bodyPr wrap="square">
            <a:spAutoFit/>
          </a:bodyPr>
          <a:lstStyle/>
          <a:p>
            <a:r>
              <a:rPr lang="en-US" sz="2000" dirty="0">
                <a:solidFill>
                  <a:srgbClr val="7030A0"/>
                </a:solidFill>
              </a:rPr>
              <a:t>It consists of an alphanumeric identification code (called UID or TID) embedded in a transponder (RFID tags or boards), and a reader with antenna required to read them. RFID tags are affixed to individual products and transceiver antennas are deployed along monitored areas, which track all movement, in and out, of each label/product.</a:t>
            </a:r>
          </a:p>
          <a:p>
            <a:r>
              <a:rPr lang="en-US" sz="2000" dirty="0">
                <a:solidFill>
                  <a:srgbClr val="7030A0"/>
                </a:solidFill>
              </a:rPr>
              <a:t>The alphanumeric code inside the chip is indeed the label, which unequivocally guarantees product authenticity and provenance as it is unique and unmodifiable</a:t>
            </a:r>
            <a:r>
              <a:rPr lang="en-US" sz="2000" dirty="0" smtClean="0">
                <a:solidFill>
                  <a:srgbClr val="7030A0"/>
                </a:solidFill>
              </a:rPr>
              <a:t>.</a:t>
            </a:r>
          </a:p>
          <a:p>
            <a:r>
              <a:rPr lang="en-US" sz="2000" dirty="0" smtClean="0">
                <a:solidFill>
                  <a:srgbClr val="7030A0"/>
                </a:solidFill>
              </a:rPr>
              <a:t> </a:t>
            </a:r>
            <a:r>
              <a:rPr lang="en-US" sz="2000" dirty="0">
                <a:solidFill>
                  <a:srgbClr val="7030A0"/>
                </a:solidFill>
              </a:rPr>
              <a:t>This information is stored and, therefore, known exclusively by the person who produced the chip.</a:t>
            </a:r>
          </a:p>
          <a:p>
            <a:r>
              <a:rPr lang="en-US" sz="2000" dirty="0">
                <a:solidFill>
                  <a:srgbClr val="7030A0"/>
                </a:solidFill>
              </a:rPr>
              <a:t>This is why RFID technology is proving to be one of the most effective weapons in the fight against counterfeiting – because protects the brand in both of the key aspects that have already been mentioned, product authenticity, and production chain traceability.</a:t>
            </a:r>
          </a:p>
          <a:p>
            <a:endParaRPr lang="en-US" dirty="0">
              <a:solidFill>
                <a:srgbClr val="7030A0"/>
              </a:solidFill>
            </a:endParaRPr>
          </a:p>
        </p:txBody>
      </p:sp>
    </p:spTree>
    <p:extLst>
      <p:ext uri="{BB962C8B-B14F-4D97-AF65-F5344CB8AC3E}">
        <p14:creationId xmlns:p14="http://schemas.microsoft.com/office/powerpoint/2010/main" val="25260772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5029" y="1971277"/>
            <a:ext cx="6512098" cy="3139321"/>
          </a:xfrm>
          <a:prstGeom prst="rect">
            <a:avLst/>
          </a:prstGeom>
        </p:spPr>
        <p:txBody>
          <a:bodyPr wrap="square">
            <a:spAutoFit/>
          </a:bodyPr>
          <a:lstStyle/>
          <a:p>
            <a:pPr marL="342900" indent="-342900" algn="just">
              <a:buFont typeface="Wingdings" panose="05000000000000000000" pitchFamily="2" charset="2"/>
              <a:buChar char="q"/>
            </a:pPr>
            <a:r>
              <a:rPr lang="en-US" sz="2000" dirty="0" smtClean="0">
                <a:solidFill>
                  <a:srgbClr val="7030A0"/>
                </a:solidFill>
              </a:rPr>
              <a:t>The </a:t>
            </a:r>
            <a:r>
              <a:rPr lang="en-US" sz="2000" dirty="0">
                <a:solidFill>
                  <a:srgbClr val="7030A0"/>
                </a:solidFill>
              </a:rPr>
              <a:t>codes contain enough data for track &amp; trace plus  cryptographic signature to check for genuine product. </a:t>
            </a:r>
          </a:p>
          <a:p>
            <a:pPr marL="342900" indent="-342900" algn="just">
              <a:buFont typeface="Wingdings" panose="05000000000000000000" pitchFamily="2" charset="2"/>
              <a:buChar char="q"/>
            </a:pPr>
            <a:r>
              <a:rPr lang="en-US" sz="2000" dirty="0" err="1" smtClean="0">
                <a:solidFill>
                  <a:srgbClr val="7030A0"/>
                </a:solidFill>
              </a:rPr>
              <a:t>Datamatrix</a:t>
            </a:r>
            <a:r>
              <a:rPr lang="en-US" sz="2000" dirty="0" smtClean="0">
                <a:solidFill>
                  <a:srgbClr val="7030A0"/>
                </a:solidFill>
              </a:rPr>
              <a:t> </a:t>
            </a:r>
            <a:r>
              <a:rPr lang="en-US" sz="2000" dirty="0">
                <a:solidFill>
                  <a:srgbClr val="7030A0"/>
                </a:solidFill>
              </a:rPr>
              <a:t>codes have been laser structured onto the steel  tooling used for tablet stamping</a:t>
            </a:r>
            <a:r>
              <a:rPr lang="en-US" sz="2000" dirty="0" smtClean="0">
                <a:solidFill>
                  <a:srgbClr val="7030A0"/>
                </a:solidFill>
              </a:rPr>
              <a:t>.</a:t>
            </a:r>
          </a:p>
          <a:p>
            <a:pPr marL="342900" indent="-342900" algn="just">
              <a:buFont typeface="Wingdings" panose="05000000000000000000" pitchFamily="2" charset="2"/>
              <a:buChar char="q"/>
            </a:pPr>
            <a:r>
              <a:rPr lang="en-US" sz="2000" dirty="0" smtClean="0">
                <a:solidFill>
                  <a:srgbClr val="7030A0"/>
                </a:solidFill>
              </a:rPr>
              <a:t> </a:t>
            </a:r>
            <a:r>
              <a:rPr lang="en-US" sz="2000" dirty="0">
                <a:solidFill>
                  <a:srgbClr val="7030A0"/>
                </a:solidFill>
              </a:rPr>
              <a:t>The codes are structured at  different surface levels.</a:t>
            </a:r>
          </a:p>
          <a:p>
            <a:pPr marL="342900" indent="-342900" algn="just">
              <a:buFont typeface="Wingdings" panose="05000000000000000000" pitchFamily="2" charset="2"/>
              <a:buChar char="q"/>
            </a:pPr>
            <a:r>
              <a:rPr lang="en-US" sz="2000" dirty="0">
                <a:solidFill>
                  <a:srgbClr val="7030A0"/>
                </a:solidFill>
              </a:rPr>
              <a:t>The codes have been successfully  embossed onto tablets using a  normal industrial tableting press</a:t>
            </a:r>
            <a:r>
              <a:rPr lang="en-US" sz="2000" dirty="0" smtClean="0">
                <a:solidFill>
                  <a:srgbClr val="7030A0"/>
                </a:solidFill>
              </a:rPr>
              <a:t>.</a:t>
            </a:r>
          </a:p>
          <a:p>
            <a:pPr marL="342900" indent="-342900" algn="just">
              <a:buFont typeface="Wingdings" panose="05000000000000000000" pitchFamily="2" charset="2"/>
              <a:buChar char="q"/>
            </a:pPr>
            <a:endParaRPr lang="en-US" sz="2000" dirty="0">
              <a:solidFill>
                <a:srgbClr val="7030A0"/>
              </a:solidFill>
            </a:endParaRPr>
          </a:p>
          <a:p>
            <a:pPr marL="342900" indent="-342900">
              <a:buFont typeface="Wingdings" panose="05000000000000000000" pitchFamily="2" charset="2"/>
              <a:buChar char="q"/>
            </a:pPr>
            <a:endParaRPr lang="en-US" sz="2000" dirty="0">
              <a:solidFill>
                <a:srgbClr val="7030A0"/>
              </a:solidFill>
            </a:endParaRPr>
          </a:p>
          <a:p>
            <a:pPr marL="285750" indent="-285750">
              <a:buFont typeface="Wingdings" panose="05000000000000000000" pitchFamily="2" charset="2"/>
              <a:buChar char="q"/>
            </a:pPr>
            <a:endParaRPr lang="uk-UA" dirty="0"/>
          </a:p>
        </p:txBody>
      </p:sp>
      <p:pic>
        <p:nvPicPr>
          <p:cNvPr id="5" name="object 9"/>
          <p:cNvPicPr/>
          <p:nvPr/>
        </p:nvPicPr>
        <p:blipFill>
          <a:blip r:embed="rId2" cstate="print"/>
          <a:stretch>
            <a:fillRect/>
          </a:stretch>
        </p:blipFill>
        <p:spPr>
          <a:xfrm>
            <a:off x="6793807" y="496801"/>
            <a:ext cx="1911350" cy="1433830"/>
          </a:xfrm>
          <a:prstGeom prst="rect">
            <a:avLst/>
          </a:prstGeom>
        </p:spPr>
      </p:pic>
      <p:pic>
        <p:nvPicPr>
          <p:cNvPr id="6" name="Рисунок 5"/>
          <p:cNvPicPr>
            <a:picLocks noChangeAspect="1"/>
          </p:cNvPicPr>
          <p:nvPr/>
        </p:nvPicPr>
        <p:blipFill>
          <a:blip r:embed="rId3"/>
          <a:stretch>
            <a:fillRect/>
          </a:stretch>
        </p:blipFill>
        <p:spPr>
          <a:xfrm>
            <a:off x="6899563" y="4797373"/>
            <a:ext cx="2244437" cy="2060627"/>
          </a:xfrm>
          <a:prstGeom prst="rect">
            <a:avLst/>
          </a:prstGeom>
        </p:spPr>
      </p:pic>
      <p:sp>
        <p:nvSpPr>
          <p:cNvPr id="7" name="Прямоугольник 6"/>
          <p:cNvSpPr/>
          <p:nvPr/>
        </p:nvSpPr>
        <p:spPr>
          <a:xfrm>
            <a:off x="129309" y="242562"/>
            <a:ext cx="6557818" cy="750975"/>
          </a:xfrm>
          <a:prstGeom prst="rect">
            <a:avLst/>
          </a:prstGeom>
          <a:solidFill>
            <a:schemeClr val="bg1"/>
          </a:solidFill>
          <a:ln>
            <a:solidFill>
              <a:srgbClr val="FF0000"/>
            </a:solidFill>
          </a:ln>
        </p:spPr>
        <p:txBody>
          <a:bodyPr wrap="square">
            <a:spAutoFit/>
          </a:bodyPr>
          <a:lstStyle/>
          <a:p>
            <a:pPr algn="ctr">
              <a:lnSpc>
                <a:spcPct val="107000"/>
              </a:lnSpc>
              <a:spcAft>
                <a:spcPts val="800"/>
              </a:spcAft>
            </a:pPr>
            <a:r>
              <a:rPr lang="en-US" sz="2000" b="1" dirty="0" err="1">
                <a:solidFill>
                  <a:srgbClr val="C00000"/>
                </a:solidFill>
                <a:latin typeface="Verdana" panose="020B0604030504040204" pitchFamily="34" charset="0"/>
                <a:ea typeface="Verdana" panose="020B0604030504040204" pitchFamily="34" charset="0"/>
              </a:rPr>
              <a:t>Datamatrix</a:t>
            </a:r>
            <a:r>
              <a:rPr lang="en-US" sz="2000" b="1" dirty="0">
                <a:solidFill>
                  <a:srgbClr val="C00000"/>
                </a:solidFill>
                <a:latin typeface="Verdana" panose="020B0604030504040204" pitchFamily="34" charset="0"/>
                <a:ea typeface="Verdana" panose="020B0604030504040204" pitchFamily="34" charset="0"/>
              </a:rPr>
              <a:t> codes for self-verification between product and packaging. </a:t>
            </a:r>
          </a:p>
        </p:txBody>
      </p:sp>
    </p:spTree>
    <p:extLst>
      <p:ext uri="{BB962C8B-B14F-4D97-AF65-F5344CB8AC3E}">
        <p14:creationId xmlns:p14="http://schemas.microsoft.com/office/powerpoint/2010/main" val="2396983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10"/>
          <p:cNvSpPr txBox="1">
            <a:spLocks/>
          </p:cNvSpPr>
          <p:nvPr/>
        </p:nvSpPr>
        <p:spPr>
          <a:xfrm>
            <a:off x="343586" y="353567"/>
            <a:ext cx="7773339" cy="2546851"/>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5080" indent="-342900" algn="just">
              <a:lnSpc>
                <a:spcPct val="100000"/>
              </a:lnSpc>
              <a:spcBef>
                <a:spcPts val="100"/>
              </a:spcBef>
              <a:buFont typeface="Wingdings" panose="05000000000000000000" pitchFamily="2" charset="2"/>
              <a:buChar char="q"/>
              <a:tabLst>
                <a:tab pos="307975" algn="l"/>
                <a:tab pos="308610" algn="l"/>
              </a:tabLst>
            </a:pPr>
            <a:r>
              <a:rPr lang="en-US" sz="2000" dirty="0">
                <a:solidFill>
                  <a:srgbClr val="7030A0"/>
                </a:solidFill>
              </a:rPr>
              <a:t>Embossed codes on the tablets can be scanned and read using  appropriate «reading» system</a:t>
            </a:r>
          </a:p>
          <a:p>
            <a:pPr marL="342900" marR="427990" indent="-342900" algn="just">
              <a:lnSpc>
                <a:spcPct val="100000"/>
              </a:lnSpc>
              <a:spcBef>
                <a:spcPts val="1100"/>
              </a:spcBef>
              <a:buFont typeface="Wingdings" panose="05000000000000000000" pitchFamily="2" charset="2"/>
              <a:buChar char="q"/>
              <a:tabLst>
                <a:tab pos="280035" algn="l"/>
                <a:tab pos="280670" algn="l"/>
              </a:tabLst>
            </a:pPr>
            <a:r>
              <a:rPr lang="en-US" sz="2000" dirty="0">
                <a:solidFill>
                  <a:srgbClr val="7030A0"/>
                </a:solidFill>
              </a:rPr>
              <a:t>The scanner uses a special type of industrially proven  tomography to read through clear blister packs or slightly  porous materials to detect each interface at a microscopic  level.</a:t>
            </a:r>
          </a:p>
          <a:p>
            <a:pPr marL="342900" marR="2480945" indent="-342900" algn="just">
              <a:lnSpc>
                <a:spcPct val="100000"/>
              </a:lnSpc>
              <a:spcBef>
                <a:spcPts val="900"/>
              </a:spcBef>
              <a:buFont typeface="Wingdings" panose="05000000000000000000" pitchFamily="2" charset="2"/>
              <a:buChar char="q"/>
            </a:pPr>
            <a:r>
              <a:rPr lang="en-US" sz="2000" dirty="0">
                <a:solidFill>
                  <a:srgbClr val="7030A0"/>
                </a:solidFill>
              </a:rPr>
              <a:t>Algorithms for scanning &amp; decoding  have been proven</a:t>
            </a:r>
            <a:r>
              <a:rPr lang="en-US" spc="-5" dirty="0" smtClean="0"/>
              <a:t>.</a:t>
            </a:r>
            <a:endParaRPr lang="en-US" spc="-5" dirty="0"/>
          </a:p>
        </p:txBody>
      </p:sp>
      <p:pic>
        <p:nvPicPr>
          <p:cNvPr id="4" name="Рисунок 3"/>
          <p:cNvPicPr>
            <a:picLocks noChangeAspect="1"/>
          </p:cNvPicPr>
          <p:nvPr/>
        </p:nvPicPr>
        <p:blipFill>
          <a:blip r:embed="rId2"/>
          <a:stretch>
            <a:fillRect/>
          </a:stretch>
        </p:blipFill>
        <p:spPr>
          <a:xfrm>
            <a:off x="5137259" y="2743199"/>
            <a:ext cx="4108317" cy="4211782"/>
          </a:xfrm>
          <a:prstGeom prst="rect">
            <a:avLst/>
          </a:prstGeom>
          <a:ln>
            <a:noFill/>
          </a:ln>
          <a:effectLst>
            <a:softEdge rad="112500"/>
          </a:effectLst>
        </p:spPr>
      </p:pic>
      <p:sp>
        <p:nvSpPr>
          <p:cNvPr id="5" name="Прямоугольник 4"/>
          <p:cNvSpPr/>
          <p:nvPr/>
        </p:nvSpPr>
        <p:spPr>
          <a:xfrm>
            <a:off x="343586" y="2962066"/>
            <a:ext cx="4572000" cy="1631216"/>
          </a:xfrm>
          <a:prstGeom prst="rect">
            <a:avLst/>
          </a:prstGeom>
        </p:spPr>
        <p:txBody>
          <a:bodyPr>
            <a:spAutoFit/>
          </a:bodyPr>
          <a:lstStyle/>
          <a:p>
            <a:pPr marL="342900" indent="-342900" algn="just">
              <a:buFont typeface="Wingdings" panose="05000000000000000000" pitchFamily="2" charset="2"/>
              <a:buChar char="q"/>
            </a:pPr>
            <a:r>
              <a:rPr lang="en-US" sz="2000" dirty="0">
                <a:solidFill>
                  <a:srgbClr val="7030A0"/>
                </a:solidFill>
              </a:rPr>
              <a:t>Measurement on coated tablets and  through coatings has been achieved,  hiding the code completely in the  surface of, or beneath the coating of,  the tablet.</a:t>
            </a:r>
          </a:p>
        </p:txBody>
      </p:sp>
      <p:pic>
        <p:nvPicPr>
          <p:cNvPr id="6" name="Рисунок 5"/>
          <p:cNvPicPr>
            <a:picLocks noChangeAspect="1"/>
          </p:cNvPicPr>
          <p:nvPr/>
        </p:nvPicPr>
        <p:blipFill>
          <a:blip r:embed="rId3"/>
          <a:stretch>
            <a:fillRect/>
          </a:stretch>
        </p:blipFill>
        <p:spPr>
          <a:xfrm>
            <a:off x="538037" y="4654930"/>
            <a:ext cx="2519199" cy="1737714"/>
          </a:xfrm>
          <a:prstGeom prst="rect">
            <a:avLst/>
          </a:prstGeom>
          <a:ln>
            <a:noFill/>
          </a:ln>
          <a:effectLst>
            <a:softEdge rad="112500"/>
          </a:effectLst>
        </p:spPr>
      </p:pic>
    </p:spTree>
    <p:extLst>
      <p:ext uri="{BB962C8B-B14F-4D97-AF65-F5344CB8AC3E}">
        <p14:creationId xmlns:p14="http://schemas.microsoft.com/office/powerpoint/2010/main" val="1692765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45199" y="394721"/>
            <a:ext cx="8364437" cy="5200339"/>
          </a:xfrm>
          <a:prstGeom prst="rect">
            <a:avLst/>
          </a:prstGeom>
        </p:spPr>
      </p:pic>
    </p:spTree>
    <p:extLst>
      <p:ext uri="{BB962C8B-B14F-4D97-AF65-F5344CB8AC3E}">
        <p14:creationId xmlns:p14="http://schemas.microsoft.com/office/powerpoint/2010/main" val="2689401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69" y="289203"/>
            <a:ext cx="5159858" cy="3785652"/>
          </a:xfrm>
          <a:prstGeom prst="rect">
            <a:avLst/>
          </a:prstGeom>
        </p:spPr>
        <p:txBody>
          <a:bodyPr wrap="square">
            <a:spAutoFit/>
          </a:bodyPr>
          <a:lstStyle/>
          <a:p>
            <a:r>
              <a:rPr lang="en-US" sz="2000" dirty="0" err="1">
                <a:solidFill>
                  <a:srgbClr val="7030A0"/>
                </a:solidFill>
              </a:rPr>
              <a:t>Moulded</a:t>
            </a:r>
            <a:r>
              <a:rPr lang="en-US" sz="2000" dirty="0">
                <a:solidFill>
                  <a:srgbClr val="7030A0"/>
                </a:solidFill>
              </a:rPr>
              <a:t> hologram security features</a:t>
            </a:r>
          </a:p>
          <a:p>
            <a:r>
              <a:rPr lang="en-US" sz="2000" b="1" dirty="0">
                <a:solidFill>
                  <a:srgbClr val="7030A0"/>
                </a:solidFill>
              </a:rPr>
              <a:t>Level 1:  </a:t>
            </a:r>
            <a:r>
              <a:rPr lang="en-US" sz="2000" dirty="0">
                <a:solidFill>
                  <a:srgbClr val="7030A0"/>
                </a:solidFill>
              </a:rPr>
              <a:t>Holographic logo or pattern that diffracts the light to different </a:t>
            </a:r>
            <a:r>
              <a:rPr lang="en-US" sz="2000" dirty="0" err="1">
                <a:solidFill>
                  <a:srgbClr val="7030A0"/>
                </a:solidFill>
              </a:rPr>
              <a:t>colours</a:t>
            </a:r>
            <a:r>
              <a:rPr lang="en-US" sz="2000" dirty="0">
                <a:solidFill>
                  <a:srgbClr val="7030A0"/>
                </a:solidFill>
              </a:rPr>
              <a:t> at  different angles (see plastic cap picture on previous slide).</a:t>
            </a:r>
          </a:p>
          <a:p>
            <a:r>
              <a:rPr lang="en-US" sz="2000" b="1" dirty="0">
                <a:solidFill>
                  <a:srgbClr val="7030A0"/>
                </a:solidFill>
              </a:rPr>
              <a:t>Level 2: </a:t>
            </a:r>
            <a:r>
              <a:rPr lang="en-US" sz="2000" dirty="0">
                <a:solidFill>
                  <a:srgbClr val="7030A0"/>
                </a:solidFill>
              </a:rPr>
              <a:t>Complex hologram that changes appearance when viewed from different  angles. Example: Globe hologram (see below).</a:t>
            </a:r>
          </a:p>
          <a:p>
            <a:r>
              <a:rPr lang="en-US" sz="2000" b="1" dirty="0">
                <a:solidFill>
                  <a:srgbClr val="7030A0"/>
                </a:solidFill>
              </a:rPr>
              <a:t>Level 3: </a:t>
            </a:r>
            <a:r>
              <a:rPr lang="en-US" sz="2000" dirty="0">
                <a:solidFill>
                  <a:srgbClr val="7030A0"/>
                </a:solidFill>
              </a:rPr>
              <a:t>Hidden detail (only visible when inspected at a specific point or using a  specific method). Examples include </a:t>
            </a:r>
            <a:r>
              <a:rPr lang="en-US" sz="2000" dirty="0" err="1">
                <a:solidFill>
                  <a:srgbClr val="7030A0"/>
                </a:solidFill>
              </a:rPr>
              <a:t>microtext</a:t>
            </a:r>
            <a:r>
              <a:rPr lang="en-US" sz="2000" dirty="0">
                <a:solidFill>
                  <a:srgbClr val="7030A0"/>
                </a:solidFill>
              </a:rPr>
              <a:t>, reflected diffractive patterns.</a:t>
            </a:r>
          </a:p>
        </p:txBody>
      </p:sp>
      <p:pic>
        <p:nvPicPr>
          <p:cNvPr id="3" name="Рисунок 2"/>
          <p:cNvPicPr>
            <a:picLocks noChangeAspect="1"/>
          </p:cNvPicPr>
          <p:nvPr/>
        </p:nvPicPr>
        <p:blipFill>
          <a:blip r:embed="rId2"/>
          <a:stretch>
            <a:fillRect/>
          </a:stretch>
        </p:blipFill>
        <p:spPr>
          <a:xfrm>
            <a:off x="2868092" y="4074854"/>
            <a:ext cx="2085013" cy="1676545"/>
          </a:xfrm>
          <a:prstGeom prst="rect">
            <a:avLst/>
          </a:prstGeom>
        </p:spPr>
      </p:pic>
      <p:pic>
        <p:nvPicPr>
          <p:cNvPr id="4" name="Рисунок 3"/>
          <p:cNvPicPr>
            <a:picLocks noChangeAspect="1"/>
          </p:cNvPicPr>
          <p:nvPr/>
        </p:nvPicPr>
        <p:blipFill>
          <a:blip r:embed="rId3"/>
          <a:stretch>
            <a:fillRect/>
          </a:stretch>
        </p:blipFill>
        <p:spPr>
          <a:xfrm>
            <a:off x="155264" y="4074855"/>
            <a:ext cx="2109399" cy="1676545"/>
          </a:xfrm>
          <a:prstGeom prst="rect">
            <a:avLst/>
          </a:prstGeom>
        </p:spPr>
      </p:pic>
      <p:pic>
        <p:nvPicPr>
          <p:cNvPr id="5" name="Рисунок 4"/>
          <p:cNvPicPr>
            <a:picLocks noChangeAspect="1"/>
          </p:cNvPicPr>
          <p:nvPr/>
        </p:nvPicPr>
        <p:blipFill>
          <a:blip r:embed="rId4"/>
          <a:stretch>
            <a:fillRect/>
          </a:stretch>
        </p:blipFill>
        <p:spPr>
          <a:xfrm>
            <a:off x="5556534" y="120073"/>
            <a:ext cx="3420152" cy="2449186"/>
          </a:xfrm>
          <a:prstGeom prst="rect">
            <a:avLst/>
          </a:prstGeom>
        </p:spPr>
      </p:pic>
      <p:pic>
        <p:nvPicPr>
          <p:cNvPr id="6" name="Рисунок 5"/>
          <p:cNvPicPr>
            <a:picLocks noChangeAspect="1"/>
          </p:cNvPicPr>
          <p:nvPr/>
        </p:nvPicPr>
        <p:blipFill>
          <a:blip r:embed="rId5"/>
          <a:stretch>
            <a:fillRect/>
          </a:stretch>
        </p:blipFill>
        <p:spPr>
          <a:xfrm>
            <a:off x="5556534" y="2722900"/>
            <a:ext cx="3554276" cy="2329317"/>
          </a:xfrm>
          <a:prstGeom prst="rect">
            <a:avLst/>
          </a:prstGeom>
        </p:spPr>
      </p:pic>
    </p:spTree>
    <p:extLst>
      <p:ext uri="{BB962C8B-B14F-4D97-AF65-F5344CB8AC3E}">
        <p14:creationId xmlns:p14="http://schemas.microsoft.com/office/powerpoint/2010/main" val="2154726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672722" y="170210"/>
            <a:ext cx="2042337" cy="4633362"/>
          </a:xfrm>
          <a:prstGeom prst="rect">
            <a:avLst/>
          </a:prstGeom>
        </p:spPr>
      </p:pic>
      <p:sp>
        <p:nvSpPr>
          <p:cNvPr id="3" name="Прямоугольник 2"/>
          <p:cNvSpPr/>
          <p:nvPr/>
        </p:nvSpPr>
        <p:spPr>
          <a:xfrm>
            <a:off x="337126" y="908225"/>
            <a:ext cx="5906655" cy="5632311"/>
          </a:xfrm>
          <a:prstGeom prst="rect">
            <a:avLst/>
          </a:prstGeom>
        </p:spPr>
        <p:txBody>
          <a:bodyPr wrap="square">
            <a:spAutoFit/>
          </a:bodyPr>
          <a:lstStyle/>
          <a:p>
            <a:r>
              <a:rPr lang="en-US" sz="2000" dirty="0">
                <a:solidFill>
                  <a:srgbClr val="7030A0"/>
                </a:solidFill>
              </a:rPr>
              <a:t>Holograms including covert features</a:t>
            </a:r>
          </a:p>
          <a:p>
            <a:r>
              <a:rPr lang="en-US" sz="2000" dirty="0">
                <a:solidFill>
                  <a:srgbClr val="7030A0"/>
                </a:solidFill>
              </a:rPr>
              <a:t>the application of holographic gratings to flat or curved hardened  steel surfaces such as those used in injection </a:t>
            </a:r>
            <a:r>
              <a:rPr lang="en-US" sz="2000" dirty="0" err="1">
                <a:solidFill>
                  <a:srgbClr val="7030A0"/>
                </a:solidFill>
              </a:rPr>
              <a:t>moulds</a:t>
            </a:r>
            <a:r>
              <a:rPr lang="en-US" sz="2000" dirty="0">
                <a:solidFill>
                  <a:srgbClr val="7030A0"/>
                </a:solidFill>
              </a:rPr>
              <a:t> and embossing tools.</a:t>
            </a:r>
          </a:p>
          <a:p>
            <a:endParaRPr lang="en-US" sz="2000" dirty="0">
              <a:solidFill>
                <a:srgbClr val="7030A0"/>
              </a:solidFill>
            </a:endParaRPr>
          </a:p>
          <a:p>
            <a:r>
              <a:rPr lang="en-US" sz="2000" dirty="0">
                <a:solidFill>
                  <a:srgbClr val="7030A0"/>
                </a:solidFill>
              </a:rPr>
              <a:t>High-contrast holograms have been injection </a:t>
            </a:r>
            <a:r>
              <a:rPr lang="en-US" sz="2000" dirty="0" err="1">
                <a:solidFill>
                  <a:srgbClr val="7030A0"/>
                </a:solidFill>
              </a:rPr>
              <a:t>moulded</a:t>
            </a:r>
            <a:r>
              <a:rPr lang="en-US" sz="2000" dirty="0">
                <a:solidFill>
                  <a:srgbClr val="7030A0"/>
                </a:solidFill>
              </a:rPr>
              <a:t>  onto plastic packaging directly from injection </a:t>
            </a:r>
            <a:r>
              <a:rPr lang="en-US" sz="2000" dirty="0" err="1">
                <a:solidFill>
                  <a:srgbClr val="7030A0"/>
                </a:solidFill>
              </a:rPr>
              <a:t>moulds</a:t>
            </a:r>
            <a:r>
              <a:rPr lang="en-US" sz="2000" dirty="0">
                <a:solidFill>
                  <a:srgbClr val="7030A0"/>
                </a:solidFill>
              </a:rPr>
              <a:t>  with no secondary process.</a:t>
            </a:r>
          </a:p>
          <a:p>
            <a:r>
              <a:rPr lang="en-US" sz="2000" dirty="0">
                <a:solidFill>
                  <a:srgbClr val="7030A0"/>
                </a:solidFill>
              </a:rPr>
              <a:t>Using inserts from the special steel structuring  process, holograms have been directly embossed  onto blister packs in a standard packaging line.</a:t>
            </a:r>
          </a:p>
          <a:p>
            <a:r>
              <a:rPr lang="en-US" sz="2000" dirty="0">
                <a:solidFill>
                  <a:srgbClr val="7030A0"/>
                </a:solidFill>
              </a:rPr>
              <a:t>Holograms have also been embossed onto medical  pouches as part of a standard film converting line</a:t>
            </a:r>
            <a:r>
              <a:rPr lang="en-US" sz="2000" dirty="0" smtClean="0">
                <a:solidFill>
                  <a:srgbClr val="7030A0"/>
                </a:solidFill>
              </a:rPr>
              <a:t>.</a:t>
            </a:r>
          </a:p>
          <a:p>
            <a:endParaRPr lang="en-US" sz="2000" dirty="0">
              <a:solidFill>
                <a:srgbClr val="7030A0"/>
              </a:solidFill>
            </a:endParaRPr>
          </a:p>
          <a:p>
            <a:r>
              <a:rPr lang="en-US" sz="2000" dirty="0" smtClean="0">
                <a:solidFill>
                  <a:srgbClr val="7030A0"/>
                </a:solidFill>
              </a:rPr>
              <a:t> </a:t>
            </a:r>
            <a:r>
              <a:rPr lang="en-US" sz="2000" dirty="0">
                <a:solidFill>
                  <a:srgbClr val="7030A0"/>
                </a:solidFill>
              </a:rPr>
              <a:t>Optical gratings have been produced to locally couple  light into a plastic material and reveal a hologram that  was previously not obvious.</a:t>
            </a:r>
          </a:p>
          <a:p>
            <a:endParaRPr lang="en-US" sz="2000" dirty="0">
              <a:solidFill>
                <a:srgbClr val="7030A0"/>
              </a:solidFill>
            </a:endParaRPr>
          </a:p>
        </p:txBody>
      </p:sp>
    </p:spTree>
    <p:extLst>
      <p:ext uri="{BB962C8B-B14F-4D97-AF65-F5344CB8AC3E}">
        <p14:creationId xmlns:p14="http://schemas.microsoft.com/office/powerpoint/2010/main" val="4065695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32873" y="797709"/>
            <a:ext cx="7980218" cy="5909310"/>
          </a:xfrm>
          <a:prstGeom prst="rect">
            <a:avLst/>
          </a:prstGeom>
        </p:spPr>
        <p:txBody>
          <a:bodyPr wrap="square">
            <a:spAutoFit/>
          </a:bodyPr>
          <a:lstStyle/>
          <a:p>
            <a:r>
              <a:rPr lang="en-US" sz="2000" dirty="0">
                <a:solidFill>
                  <a:schemeClr val="accent5">
                    <a:lumMod val="75000"/>
                  </a:schemeClr>
                </a:solidFill>
              </a:rPr>
              <a:t>In addition to traditional anti-counterfeiting technologies, such as holograms, RFID tags, and watermarked packaging, there are numerous modern solutions that companies and manufacturers can use to protect their products from counterfeiting. Here are some examples:</a:t>
            </a:r>
          </a:p>
          <a:p>
            <a:r>
              <a:rPr lang="en-US" sz="2000" dirty="0">
                <a:solidFill>
                  <a:schemeClr val="accent5">
                    <a:lumMod val="75000"/>
                  </a:schemeClr>
                </a:solidFill>
              </a:rPr>
              <a:t>1.	</a:t>
            </a:r>
            <a:r>
              <a:rPr lang="en-US" sz="2000" b="1" dirty="0">
                <a:solidFill>
                  <a:schemeClr val="accent5">
                    <a:lumMod val="75000"/>
                  </a:schemeClr>
                </a:solidFill>
              </a:rPr>
              <a:t>Blockchain technology</a:t>
            </a:r>
            <a:r>
              <a:rPr lang="en-US" sz="2000" dirty="0">
                <a:solidFill>
                  <a:schemeClr val="accent5">
                    <a:lumMod val="75000"/>
                  </a:schemeClr>
                </a:solidFill>
              </a:rPr>
              <a:t>: Blockchain technology can be used to create a digital record of a product’s authenticity, making it difficult for counterfeiters to reproduce. This technology can be used to trace a product’s path through the supply chain, allowing companies and consumers to verify a product’s authenticity.</a:t>
            </a:r>
          </a:p>
          <a:p>
            <a:pPr indent="-342900">
              <a:buAutoNum type="arabicPeriod" startAt="2"/>
            </a:pPr>
            <a:r>
              <a:rPr lang="en-US" sz="2000" b="1" dirty="0">
                <a:solidFill>
                  <a:schemeClr val="accent5">
                    <a:lumMod val="75000"/>
                  </a:schemeClr>
                </a:solidFill>
              </a:rPr>
              <a:t>Artificial intelligence (AI) and machine learning (ML): </a:t>
            </a:r>
            <a:r>
              <a:rPr lang="en-US" sz="2000" dirty="0">
                <a:solidFill>
                  <a:schemeClr val="accent5">
                    <a:lumMod val="75000"/>
                  </a:schemeClr>
                </a:solidFill>
              </a:rPr>
              <a:t>AI and ML algorithms can be used to analyze large amounts of data, such as product images or packaging, to identify unique patterns and characteristics of authentic products. This makes it easier to identify and detect counterfeit products.</a:t>
            </a:r>
          </a:p>
          <a:p>
            <a:pPr indent="-342900">
              <a:buFontTx/>
              <a:buAutoNum type="arabicPeriod" startAt="2"/>
            </a:pPr>
            <a:r>
              <a:rPr lang="uk-UA" sz="2000" b="1" dirty="0">
                <a:solidFill>
                  <a:schemeClr val="accent5">
                    <a:lumMod val="75000"/>
                  </a:schemeClr>
                </a:solidFill>
              </a:rPr>
              <a:t>NFC (</a:t>
            </a:r>
            <a:r>
              <a:rPr lang="uk-UA" sz="2000" b="1" dirty="0" err="1">
                <a:solidFill>
                  <a:schemeClr val="accent5">
                    <a:lumMod val="75000"/>
                  </a:schemeClr>
                </a:solidFill>
              </a:rPr>
              <a:t>Near</a:t>
            </a:r>
            <a:r>
              <a:rPr lang="uk-UA" sz="2000" b="1" dirty="0">
                <a:solidFill>
                  <a:schemeClr val="accent5">
                    <a:lumMod val="75000"/>
                  </a:schemeClr>
                </a:solidFill>
              </a:rPr>
              <a:t> </a:t>
            </a:r>
            <a:r>
              <a:rPr lang="uk-UA" sz="2000" b="1" dirty="0" err="1">
                <a:solidFill>
                  <a:schemeClr val="accent5">
                    <a:lumMod val="75000"/>
                  </a:schemeClr>
                </a:solidFill>
              </a:rPr>
              <a:t>Field</a:t>
            </a:r>
            <a:r>
              <a:rPr lang="uk-UA" sz="2000" b="1" dirty="0">
                <a:solidFill>
                  <a:schemeClr val="accent5">
                    <a:lumMod val="75000"/>
                  </a:schemeClr>
                </a:solidFill>
              </a:rPr>
              <a:t> </a:t>
            </a:r>
            <a:r>
              <a:rPr lang="uk-UA" sz="2000" b="1" dirty="0" err="1">
                <a:solidFill>
                  <a:schemeClr val="accent5">
                    <a:lumMod val="75000"/>
                  </a:schemeClr>
                </a:solidFill>
              </a:rPr>
              <a:t>Communication</a:t>
            </a:r>
            <a:r>
              <a:rPr lang="uk-UA" sz="2000" b="1" dirty="0">
                <a:solidFill>
                  <a:schemeClr val="accent5">
                    <a:lumMod val="75000"/>
                  </a:schemeClr>
                </a:solidFill>
              </a:rPr>
              <a:t>) </a:t>
            </a:r>
            <a:r>
              <a:rPr lang="uk-UA" sz="2000" b="1" dirty="0" err="1">
                <a:solidFill>
                  <a:schemeClr val="accent5">
                    <a:lumMod val="75000"/>
                  </a:schemeClr>
                </a:solidFill>
              </a:rPr>
              <a:t>tags</a:t>
            </a:r>
            <a:r>
              <a:rPr lang="uk-UA" sz="2000" b="1" dirty="0">
                <a:solidFill>
                  <a:schemeClr val="accent5">
                    <a:lumMod val="75000"/>
                  </a:schemeClr>
                </a:solidFill>
              </a:rPr>
              <a:t>: </a:t>
            </a:r>
            <a:r>
              <a:rPr lang="uk-UA" sz="2000" dirty="0">
                <a:solidFill>
                  <a:schemeClr val="accent5">
                    <a:lumMod val="75000"/>
                  </a:schemeClr>
                </a:solidFill>
              </a:rPr>
              <a:t>NFC </a:t>
            </a:r>
            <a:r>
              <a:rPr lang="uk-UA" sz="2000" dirty="0" err="1">
                <a:solidFill>
                  <a:schemeClr val="accent5">
                    <a:lumMod val="75000"/>
                  </a:schemeClr>
                </a:solidFill>
              </a:rPr>
              <a:t>tags</a:t>
            </a:r>
            <a:r>
              <a:rPr lang="uk-UA" sz="2000" dirty="0">
                <a:solidFill>
                  <a:schemeClr val="accent5">
                    <a:lumMod val="75000"/>
                  </a:schemeClr>
                </a:solidFill>
              </a:rPr>
              <a:t> </a:t>
            </a:r>
            <a:r>
              <a:rPr lang="uk-UA" sz="2000" dirty="0" err="1">
                <a:solidFill>
                  <a:schemeClr val="accent5">
                    <a:lumMod val="75000"/>
                  </a:schemeClr>
                </a:solidFill>
              </a:rPr>
              <a:t>are</a:t>
            </a:r>
            <a:r>
              <a:rPr lang="uk-UA" sz="2000" dirty="0">
                <a:solidFill>
                  <a:schemeClr val="accent5">
                    <a:lumMod val="75000"/>
                  </a:schemeClr>
                </a:solidFill>
              </a:rPr>
              <a:t> </a:t>
            </a:r>
            <a:r>
              <a:rPr lang="uk-UA" sz="2000" dirty="0" err="1">
                <a:solidFill>
                  <a:schemeClr val="accent5">
                    <a:lumMod val="75000"/>
                  </a:schemeClr>
                </a:solidFill>
              </a:rPr>
              <a:t>small</a:t>
            </a:r>
            <a:r>
              <a:rPr lang="uk-UA" sz="2000" dirty="0">
                <a:solidFill>
                  <a:schemeClr val="accent5">
                    <a:lumMod val="75000"/>
                  </a:schemeClr>
                </a:solidFill>
              </a:rPr>
              <a:t> </a:t>
            </a:r>
            <a:r>
              <a:rPr lang="uk-UA" sz="2000" dirty="0" err="1">
                <a:solidFill>
                  <a:schemeClr val="accent5">
                    <a:lumMod val="75000"/>
                  </a:schemeClr>
                </a:solidFill>
              </a:rPr>
              <a:t>chips</a:t>
            </a:r>
            <a:r>
              <a:rPr lang="uk-UA" sz="2000" dirty="0">
                <a:solidFill>
                  <a:schemeClr val="accent5">
                    <a:lumMod val="75000"/>
                  </a:schemeClr>
                </a:solidFill>
              </a:rPr>
              <a:t> </a:t>
            </a:r>
            <a:r>
              <a:rPr lang="uk-UA" sz="2000" dirty="0" err="1">
                <a:solidFill>
                  <a:schemeClr val="accent5">
                    <a:lumMod val="75000"/>
                  </a:schemeClr>
                </a:solidFill>
              </a:rPr>
              <a:t>that</a:t>
            </a:r>
            <a:r>
              <a:rPr lang="uk-UA" sz="2000" dirty="0">
                <a:solidFill>
                  <a:schemeClr val="accent5">
                    <a:lumMod val="75000"/>
                  </a:schemeClr>
                </a:solidFill>
              </a:rPr>
              <a:t> </a:t>
            </a:r>
            <a:r>
              <a:rPr lang="uk-UA" sz="2000" dirty="0" err="1">
                <a:solidFill>
                  <a:schemeClr val="accent5">
                    <a:lumMod val="75000"/>
                  </a:schemeClr>
                </a:solidFill>
              </a:rPr>
              <a:t>can</a:t>
            </a:r>
            <a:r>
              <a:rPr lang="uk-UA" sz="2000" dirty="0">
                <a:solidFill>
                  <a:schemeClr val="accent5">
                    <a:lumMod val="75000"/>
                  </a:schemeClr>
                </a:solidFill>
              </a:rPr>
              <a:t> </a:t>
            </a:r>
            <a:r>
              <a:rPr lang="uk-UA" sz="2000" dirty="0" err="1">
                <a:solidFill>
                  <a:schemeClr val="accent5">
                    <a:lumMod val="75000"/>
                  </a:schemeClr>
                </a:solidFill>
              </a:rPr>
              <a:t>be</a:t>
            </a:r>
            <a:r>
              <a:rPr lang="uk-UA" sz="2000" dirty="0">
                <a:solidFill>
                  <a:schemeClr val="accent5">
                    <a:lumMod val="75000"/>
                  </a:schemeClr>
                </a:solidFill>
              </a:rPr>
              <a:t> </a:t>
            </a:r>
            <a:r>
              <a:rPr lang="uk-UA" sz="2000" dirty="0" err="1">
                <a:solidFill>
                  <a:schemeClr val="accent5">
                    <a:lumMod val="75000"/>
                  </a:schemeClr>
                </a:solidFill>
              </a:rPr>
              <a:t>embedded</a:t>
            </a:r>
            <a:r>
              <a:rPr lang="uk-UA" sz="2000" dirty="0">
                <a:solidFill>
                  <a:schemeClr val="accent5">
                    <a:lumMod val="75000"/>
                  </a:schemeClr>
                </a:solidFill>
              </a:rPr>
              <a:t> in a </a:t>
            </a:r>
            <a:r>
              <a:rPr lang="uk-UA" sz="2000" dirty="0" err="1">
                <a:solidFill>
                  <a:schemeClr val="accent5">
                    <a:lumMod val="75000"/>
                  </a:schemeClr>
                </a:solidFill>
              </a:rPr>
              <a:t>product</a:t>
            </a:r>
            <a:r>
              <a:rPr lang="uk-UA" sz="2000" dirty="0">
                <a:solidFill>
                  <a:schemeClr val="accent5">
                    <a:lumMod val="75000"/>
                  </a:schemeClr>
                </a:solidFill>
              </a:rPr>
              <a:t> and </a:t>
            </a:r>
            <a:r>
              <a:rPr lang="uk-UA" sz="2000" dirty="0" err="1">
                <a:solidFill>
                  <a:schemeClr val="accent5">
                    <a:lumMod val="75000"/>
                  </a:schemeClr>
                </a:solidFill>
              </a:rPr>
              <a:t>can</a:t>
            </a:r>
            <a:r>
              <a:rPr lang="uk-UA" sz="2000" dirty="0">
                <a:solidFill>
                  <a:schemeClr val="accent5">
                    <a:lumMod val="75000"/>
                  </a:schemeClr>
                </a:solidFill>
              </a:rPr>
              <a:t> </a:t>
            </a:r>
            <a:r>
              <a:rPr lang="uk-UA" sz="2000" dirty="0" err="1">
                <a:solidFill>
                  <a:schemeClr val="accent5">
                    <a:lumMod val="75000"/>
                  </a:schemeClr>
                </a:solidFill>
              </a:rPr>
              <a:t>be</a:t>
            </a:r>
            <a:r>
              <a:rPr lang="uk-UA" sz="2000" dirty="0">
                <a:solidFill>
                  <a:schemeClr val="accent5">
                    <a:lumMod val="75000"/>
                  </a:schemeClr>
                </a:solidFill>
              </a:rPr>
              <a:t> </a:t>
            </a:r>
            <a:r>
              <a:rPr lang="uk-UA" sz="2000" dirty="0" err="1">
                <a:solidFill>
                  <a:schemeClr val="accent5">
                    <a:lumMod val="75000"/>
                  </a:schemeClr>
                </a:solidFill>
              </a:rPr>
              <a:t>scanned</a:t>
            </a:r>
            <a:r>
              <a:rPr lang="uk-UA" sz="2000" dirty="0">
                <a:solidFill>
                  <a:schemeClr val="accent5">
                    <a:lumMod val="75000"/>
                  </a:schemeClr>
                </a:solidFill>
              </a:rPr>
              <a:t> </a:t>
            </a:r>
            <a:r>
              <a:rPr lang="uk-UA" sz="2000" dirty="0" err="1">
                <a:solidFill>
                  <a:schemeClr val="accent5">
                    <a:lumMod val="75000"/>
                  </a:schemeClr>
                </a:solidFill>
              </a:rPr>
              <a:t>with</a:t>
            </a:r>
            <a:r>
              <a:rPr lang="uk-UA" sz="2000" dirty="0">
                <a:solidFill>
                  <a:schemeClr val="accent5">
                    <a:lumMod val="75000"/>
                  </a:schemeClr>
                </a:solidFill>
              </a:rPr>
              <a:t> a </a:t>
            </a:r>
            <a:r>
              <a:rPr lang="uk-UA" sz="2000" dirty="0" err="1">
                <a:solidFill>
                  <a:schemeClr val="accent5">
                    <a:lumMod val="75000"/>
                  </a:schemeClr>
                </a:solidFill>
              </a:rPr>
              <a:t>smartphone</a:t>
            </a:r>
            <a:r>
              <a:rPr lang="uk-UA" sz="2000" dirty="0">
                <a:solidFill>
                  <a:schemeClr val="accent5">
                    <a:lumMod val="75000"/>
                  </a:schemeClr>
                </a:solidFill>
              </a:rPr>
              <a:t>. </a:t>
            </a:r>
            <a:r>
              <a:rPr lang="uk-UA" sz="2000" dirty="0" err="1">
                <a:solidFill>
                  <a:schemeClr val="accent5">
                    <a:lumMod val="75000"/>
                  </a:schemeClr>
                </a:solidFill>
              </a:rPr>
              <a:t>These</a:t>
            </a:r>
            <a:r>
              <a:rPr lang="uk-UA" sz="2000" dirty="0">
                <a:solidFill>
                  <a:schemeClr val="accent5">
                    <a:lumMod val="75000"/>
                  </a:schemeClr>
                </a:solidFill>
              </a:rPr>
              <a:t> </a:t>
            </a:r>
            <a:r>
              <a:rPr lang="uk-UA" sz="2000" dirty="0" err="1">
                <a:solidFill>
                  <a:schemeClr val="accent5">
                    <a:lumMod val="75000"/>
                  </a:schemeClr>
                </a:solidFill>
              </a:rPr>
              <a:t>tags</a:t>
            </a:r>
            <a:r>
              <a:rPr lang="uk-UA" sz="2000" dirty="0">
                <a:solidFill>
                  <a:schemeClr val="accent5">
                    <a:lumMod val="75000"/>
                  </a:schemeClr>
                </a:solidFill>
              </a:rPr>
              <a:t> </a:t>
            </a:r>
            <a:r>
              <a:rPr lang="uk-UA" sz="2000" dirty="0" err="1">
                <a:solidFill>
                  <a:schemeClr val="accent5">
                    <a:lumMod val="75000"/>
                  </a:schemeClr>
                </a:solidFill>
              </a:rPr>
              <a:t>can</a:t>
            </a:r>
            <a:r>
              <a:rPr lang="uk-UA" sz="2000" dirty="0">
                <a:solidFill>
                  <a:schemeClr val="accent5">
                    <a:lumMod val="75000"/>
                  </a:schemeClr>
                </a:solidFill>
              </a:rPr>
              <a:t> </a:t>
            </a:r>
            <a:r>
              <a:rPr lang="uk-UA" sz="2000" dirty="0" err="1">
                <a:solidFill>
                  <a:schemeClr val="accent5">
                    <a:lumMod val="75000"/>
                  </a:schemeClr>
                </a:solidFill>
              </a:rPr>
              <a:t>be</a:t>
            </a:r>
            <a:r>
              <a:rPr lang="uk-UA" sz="2000" dirty="0">
                <a:solidFill>
                  <a:schemeClr val="accent5">
                    <a:lumMod val="75000"/>
                  </a:schemeClr>
                </a:solidFill>
              </a:rPr>
              <a:t> </a:t>
            </a:r>
            <a:r>
              <a:rPr lang="uk-UA" sz="2000" dirty="0" err="1">
                <a:solidFill>
                  <a:schemeClr val="accent5">
                    <a:lumMod val="75000"/>
                  </a:schemeClr>
                </a:solidFill>
              </a:rPr>
              <a:t>used</a:t>
            </a:r>
            <a:r>
              <a:rPr lang="uk-UA" sz="2000" dirty="0">
                <a:solidFill>
                  <a:schemeClr val="accent5">
                    <a:lumMod val="75000"/>
                  </a:schemeClr>
                </a:solidFill>
              </a:rPr>
              <a:t> </a:t>
            </a:r>
            <a:r>
              <a:rPr lang="uk-UA" sz="2000" dirty="0" err="1">
                <a:solidFill>
                  <a:schemeClr val="accent5">
                    <a:lumMod val="75000"/>
                  </a:schemeClr>
                </a:solidFill>
              </a:rPr>
              <a:t>to</a:t>
            </a:r>
            <a:r>
              <a:rPr lang="uk-UA" sz="2000" dirty="0">
                <a:solidFill>
                  <a:schemeClr val="accent5">
                    <a:lumMod val="75000"/>
                  </a:schemeClr>
                </a:solidFill>
              </a:rPr>
              <a:t> </a:t>
            </a:r>
            <a:r>
              <a:rPr lang="uk-UA" sz="2000" dirty="0" err="1">
                <a:solidFill>
                  <a:schemeClr val="accent5">
                    <a:lumMod val="75000"/>
                  </a:schemeClr>
                </a:solidFill>
              </a:rPr>
              <a:t>store</a:t>
            </a:r>
            <a:r>
              <a:rPr lang="uk-UA" sz="2000" dirty="0">
                <a:solidFill>
                  <a:schemeClr val="accent5">
                    <a:lumMod val="75000"/>
                  </a:schemeClr>
                </a:solidFill>
              </a:rPr>
              <a:t> </a:t>
            </a:r>
            <a:r>
              <a:rPr lang="uk-UA" sz="2000" dirty="0" err="1">
                <a:solidFill>
                  <a:schemeClr val="accent5">
                    <a:lumMod val="75000"/>
                  </a:schemeClr>
                </a:solidFill>
              </a:rPr>
              <a:t>information</a:t>
            </a:r>
            <a:r>
              <a:rPr lang="uk-UA" sz="2000" dirty="0">
                <a:solidFill>
                  <a:schemeClr val="accent5">
                    <a:lumMod val="75000"/>
                  </a:schemeClr>
                </a:solidFill>
              </a:rPr>
              <a:t> </a:t>
            </a:r>
            <a:r>
              <a:rPr lang="uk-UA" sz="2000" dirty="0" err="1">
                <a:solidFill>
                  <a:schemeClr val="accent5">
                    <a:lumMod val="75000"/>
                  </a:schemeClr>
                </a:solidFill>
              </a:rPr>
              <a:t>about</a:t>
            </a:r>
            <a:r>
              <a:rPr lang="uk-UA" sz="2000" dirty="0">
                <a:solidFill>
                  <a:schemeClr val="accent5">
                    <a:lumMod val="75000"/>
                  </a:schemeClr>
                </a:solidFill>
              </a:rPr>
              <a:t> a </a:t>
            </a:r>
            <a:r>
              <a:rPr lang="uk-UA" sz="2000" dirty="0" err="1">
                <a:solidFill>
                  <a:schemeClr val="accent5">
                    <a:lumMod val="75000"/>
                  </a:schemeClr>
                </a:solidFill>
              </a:rPr>
              <a:t>product</a:t>
            </a:r>
            <a:r>
              <a:rPr lang="uk-UA" sz="2000" dirty="0">
                <a:solidFill>
                  <a:schemeClr val="accent5">
                    <a:lumMod val="75000"/>
                  </a:schemeClr>
                </a:solidFill>
              </a:rPr>
              <a:t>, </a:t>
            </a:r>
            <a:r>
              <a:rPr lang="uk-UA" sz="2000" dirty="0" err="1">
                <a:solidFill>
                  <a:schemeClr val="accent5">
                    <a:lumMod val="75000"/>
                  </a:schemeClr>
                </a:solidFill>
              </a:rPr>
              <a:t>such</a:t>
            </a:r>
            <a:r>
              <a:rPr lang="uk-UA" sz="2000" dirty="0">
                <a:solidFill>
                  <a:schemeClr val="accent5">
                    <a:lumMod val="75000"/>
                  </a:schemeClr>
                </a:solidFill>
              </a:rPr>
              <a:t> </a:t>
            </a:r>
            <a:r>
              <a:rPr lang="uk-UA" sz="2000" dirty="0" err="1">
                <a:solidFill>
                  <a:schemeClr val="accent5">
                    <a:lumMod val="75000"/>
                  </a:schemeClr>
                </a:solidFill>
              </a:rPr>
              <a:t>as</a:t>
            </a:r>
            <a:r>
              <a:rPr lang="uk-UA" sz="2000" dirty="0">
                <a:solidFill>
                  <a:schemeClr val="accent5">
                    <a:lumMod val="75000"/>
                  </a:schemeClr>
                </a:solidFill>
              </a:rPr>
              <a:t> a </a:t>
            </a:r>
            <a:r>
              <a:rPr lang="uk-UA" sz="2000" dirty="0" err="1">
                <a:solidFill>
                  <a:schemeClr val="accent5">
                    <a:lumMod val="75000"/>
                  </a:schemeClr>
                </a:solidFill>
              </a:rPr>
              <a:t>unique</a:t>
            </a:r>
            <a:r>
              <a:rPr lang="uk-UA" sz="2000" dirty="0">
                <a:solidFill>
                  <a:schemeClr val="accent5">
                    <a:lumMod val="75000"/>
                  </a:schemeClr>
                </a:solidFill>
              </a:rPr>
              <a:t> </a:t>
            </a:r>
            <a:r>
              <a:rPr lang="uk-UA" sz="2000" dirty="0" err="1">
                <a:solidFill>
                  <a:schemeClr val="accent5">
                    <a:lumMod val="75000"/>
                  </a:schemeClr>
                </a:solidFill>
              </a:rPr>
              <a:t>identifier</a:t>
            </a:r>
            <a:r>
              <a:rPr lang="uk-UA" sz="2000" dirty="0">
                <a:solidFill>
                  <a:schemeClr val="accent5">
                    <a:lumMod val="75000"/>
                  </a:schemeClr>
                </a:solidFill>
              </a:rPr>
              <a:t> </a:t>
            </a:r>
            <a:r>
              <a:rPr lang="uk-UA" sz="2000" dirty="0" err="1">
                <a:solidFill>
                  <a:schemeClr val="accent5">
                    <a:lumMod val="75000"/>
                  </a:schemeClr>
                </a:solidFill>
              </a:rPr>
              <a:t>or</a:t>
            </a:r>
            <a:r>
              <a:rPr lang="uk-UA" sz="2000" dirty="0">
                <a:solidFill>
                  <a:schemeClr val="accent5">
                    <a:lumMod val="75000"/>
                  </a:schemeClr>
                </a:solidFill>
              </a:rPr>
              <a:t> a </a:t>
            </a:r>
            <a:r>
              <a:rPr lang="uk-UA" sz="2000" dirty="0" err="1">
                <a:solidFill>
                  <a:schemeClr val="accent5">
                    <a:lumMod val="75000"/>
                  </a:schemeClr>
                </a:solidFill>
              </a:rPr>
              <a:t>link</a:t>
            </a:r>
            <a:r>
              <a:rPr lang="uk-UA" sz="2000" dirty="0">
                <a:solidFill>
                  <a:schemeClr val="accent5">
                    <a:lumMod val="75000"/>
                  </a:schemeClr>
                </a:solidFill>
              </a:rPr>
              <a:t> </a:t>
            </a:r>
            <a:r>
              <a:rPr lang="uk-UA" sz="2000" dirty="0" err="1">
                <a:solidFill>
                  <a:schemeClr val="accent5">
                    <a:lumMod val="75000"/>
                  </a:schemeClr>
                </a:solidFill>
              </a:rPr>
              <a:t>to</a:t>
            </a:r>
            <a:r>
              <a:rPr lang="uk-UA" sz="2000" dirty="0">
                <a:solidFill>
                  <a:schemeClr val="accent5">
                    <a:lumMod val="75000"/>
                  </a:schemeClr>
                </a:solidFill>
              </a:rPr>
              <a:t> a </a:t>
            </a:r>
            <a:r>
              <a:rPr lang="uk-UA" sz="2000" dirty="0" err="1">
                <a:solidFill>
                  <a:schemeClr val="accent5">
                    <a:lumMod val="75000"/>
                  </a:schemeClr>
                </a:solidFill>
              </a:rPr>
              <a:t>website</a:t>
            </a:r>
            <a:r>
              <a:rPr lang="uk-UA" sz="2000" dirty="0">
                <a:solidFill>
                  <a:schemeClr val="accent5">
                    <a:lumMod val="75000"/>
                  </a:schemeClr>
                </a:solidFill>
              </a:rPr>
              <a:t> </a:t>
            </a:r>
            <a:r>
              <a:rPr lang="uk-UA" sz="2000" dirty="0" err="1">
                <a:solidFill>
                  <a:schemeClr val="accent5">
                    <a:lumMod val="75000"/>
                  </a:schemeClr>
                </a:solidFill>
              </a:rPr>
              <a:t>that</a:t>
            </a:r>
            <a:r>
              <a:rPr lang="uk-UA" sz="2000" dirty="0">
                <a:solidFill>
                  <a:schemeClr val="accent5">
                    <a:lumMod val="75000"/>
                  </a:schemeClr>
                </a:solidFill>
              </a:rPr>
              <a:t> </a:t>
            </a:r>
            <a:r>
              <a:rPr lang="uk-UA" sz="2000" dirty="0" err="1">
                <a:solidFill>
                  <a:schemeClr val="accent5">
                    <a:lumMod val="75000"/>
                  </a:schemeClr>
                </a:solidFill>
              </a:rPr>
              <a:t>verifies</a:t>
            </a:r>
            <a:r>
              <a:rPr lang="uk-UA" sz="2000" dirty="0">
                <a:solidFill>
                  <a:schemeClr val="accent5">
                    <a:lumMod val="75000"/>
                  </a:schemeClr>
                </a:solidFill>
              </a:rPr>
              <a:t> </a:t>
            </a:r>
            <a:r>
              <a:rPr lang="uk-UA" sz="2000" dirty="0" err="1">
                <a:solidFill>
                  <a:schemeClr val="accent5">
                    <a:lumMod val="75000"/>
                  </a:schemeClr>
                </a:solidFill>
              </a:rPr>
              <a:t>its</a:t>
            </a:r>
            <a:r>
              <a:rPr lang="uk-UA" sz="2000" dirty="0">
                <a:solidFill>
                  <a:schemeClr val="accent5">
                    <a:lumMod val="75000"/>
                  </a:schemeClr>
                </a:solidFill>
              </a:rPr>
              <a:t> </a:t>
            </a:r>
            <a:r>
              <a:rPr lang="uk-UA" sz="2000" dirty="0" err="1">
                <a:solidFill>
                  <a:schemeClr val="accent5">
                    <a:lumMod val="75000"/>
                  </a:schemeClr>
                </a:solidFill>
              </a:rPr>
              <a:t>authenticity</a:t>
            </a:r>
            <a:r>
              <a:rPr lang="uk-UA" sz="2000" dirty="0">
                <a:solidFill>
                  <a:schemeClr val="accent5">
                    <a:lumMod val="75000"/>
                  </a:schemeClr>
                </a:solidFill>
              </a:rPr>
              <a:t>.</a:t>
            </a:r>
          </a:p>
          <a:p>
            <a:pPr indent="-342900">
              <a:buAutoNum type="arabicPeriod" startAt="2"/>
            </a:pPr>
            <a:endParaRPr lang="en-US" sz="2000" dirty="0">
              <a:solidFill>
                <a:schemeClr val="accent5">
                  <a:lumMod val="75000"/>
                </a:schemeClr>
              </a:solidFill>
            </a:endParaRPr>
          </a:p>
        </p:txBody>
      </p:sp>
      <p:sp>
        <p:nvSpPr>
          <p:cNvPr id="3" name="Прямоугольник 2"/>
          <p:cNvSpPr/>
          <p:nvPr/>
        </p:nvSpPr>
        <p:spPr>
          <a:xfrm>
            <a:off x="1420450" y="279461"/>
            <a:ext cx="5638082" cy="421654"/>
          </a:xfrm>
          <a:prstGeom prst="rect">
            <a:avLst/>
          </a:prstGeom>
          <a:solidFill>
            <a:schemeClr val="bg1"/>
          </a:solidFill>
          <a:ln>
            <a:solidFill>
              <a:srgbClr val="FF0000"/>
            </a:solidFill>
          </a:ln>
        </p:spPr>
        <p:txBody>
          <a:bodyPr wrap="square">
            <a:spAutoFit/>
          </a:bodyPr>
          <a:lstStyle/>
          <a:p>
            <a:pPr algn="ctr">
              <a:lnSpc>
                <a:spcPct val="107000"/>
              </a:lnSpc>
              <a:spcAft>
                <a:spcPts val="800"/>
              </a:spcAft>
            </a:pPr>
            <a:r>
              <a:rPr lang="en-US" sz="2000" b="1" dirty="0">
                <a:solidFill>
                  <a:srgbClr val="C00000"/>
                </a:solidFill>
                <a:latin typeface="Verdana" panose="020B0604030504040204" pitchFamily="34" charset="0"/>
                <a:ea typeface="Verdana" panose="020B0604030504040204" pitchFamily="34" charset="0"/>
              </a:rPr>
              <a:t>Modern day anti-counterfeit solutions</a:t>
            </a:r>
          </a:p>
        </p:txBody>
      </p:sp>
      <p:grpSp>
        <p:nvGrpSpPr>
          <p:cNvPr id="4" name="Группа 3"/>
          <p:cNvGrpSpPr/>
          <p:nvPr/>
        </p:nvGrpSpPr>
        <p:grpSpPr>
          <a:xfrm flipH="1">
            <a:off x="194067" y="1108425"/>
            <a:ext cx="434006" cy="3625272"/>
            <a:chOff x="295667" y="420950"/>
            <a:chExt cx="498764" cy="3625272"/>
          </a:xfrm>
        </p:grpSpPr>
        <p:sp>
          <p:nvSpPr>
            <p:cNvPr id="5" name="Овал 4"/>
            <p:cNvSpPr/>
            <p:nvPr/>
          </p:nvSpPr>
          <p:spPr>
            <a:xfrm>
              <a:off x="295668" y="4209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6" name="Овал 5"/>
            <p:cNvSpPr/>
            <p:nvPr/>
          </p:nvSpPr>
          <p:spPr>
            <a:xfrm>
              <a:off x="304904" y="1955801"/>
              <a:ext cx="489527" cy="424872"/>
            </a:xfrm>
            <a:prstGeom prst="ellipse">
              <a:avLst/>
            </a:prstGeom>
            <a:solidFill>
              <a:srgbClr val="FFC000"/>
            </a:soli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7" name="Овал 6"/>
            <p:cNvSpPr/>
            <p:nvPr/>
          </p:nvSpPr>
          <p:spPr>
            <a:xfrm>
              <a:off x="295667" y="36213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grpSp>
    </p:spTree>
    <p:extLst>
      <p:ext uri="{BB962C8B-B14F-4D97-AF65-F5344CB8AC3E}">
        <p14:creationId xmlns:p14="http://schemas.microsoft.com/office/powerpoint/2010/main" val="4035259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6764" y="889844"/>
            <a:ext cx="7148944" cy="4708981"/>
          </a:xfrm>
          <a:prstGeom prst="rect">
            <a:avLst/>
          </a:prstGeom>
        </p:spPr>
        <p:txBody>
          <a:bodyPr wrap="square">
            <a:spAutoFit/>
          </a:bodyPr>
          <a:lstStyle/>
          <a:p>
            <a:r>
              <a:rPr lang="en-US" dirty="0"/>
              <a:t>4.	</a:t>
            </a:r>
            <a:r>
              <a:rPr lang="en-US" sz="2000" b="1" dirty="0">
                <a:solidFill>
                  <a:schemeClr val="accent5">
                    <a:lumMod val="75000"/>
                  </a:schemeClr>
                </a:solidFill>
              </a:rPr>
              <a:t>Augmented reality (AR): </a:t>
            </a:r>
            <a:r>
              <a:rPr lang="en-US" sz="2000" dirty="0">
                <a:solidFill>
                  <a:schemeClr val="accent5">
                    <a:lumMod val="75000"/>
                  </a:schemeClr>
                </a:solidFill>
              </a:rPr>
              <a:t>AR technology can be used to create interactive experiences for consumers, such as virtual tours of a manufacturing plant or demonstrations of how a product works. This can help educate consumers about a product and facilitate the identification of authentic products.</a:t>
            </a:r>
          </a:p>
          <a:p>
            <a:r>
              <a:rPr lang="en-US" sz="2000" dirty="0">
                <a:solidFill>
                  <a:schemeClr val="accent5">
                    <a:lumMod val="75000"/>
                  </a:schemeClr>
                </a:solidFill>
              </a:rPr>
              <a:t>5.	</a:t>
            </a:r>
            <a:r>
              <a:rPr lang="en-US" sz="2000" b="1" dirty="0">
                <a:solidFill>
                  <a:schemeClr val="accent5">
                    <a:lumMod val="75000"/>
                  </a:schemeClr>
                </a:solidFill>
              </a:rPr>
              <a:t>Encryption</a:t>
            </a:r>
            <a:r>
              <a:rPr lang="en-US" sz="2000" dirty="0">
                <a:solidFill>
                  <a:schemeClr val="accent5">
                    <a:lumMod val="75000"/>
                  </a:schemeClr>
                </a:solidFill>
              </a:rPr>
              <a:t>: Encryption can be used to protect the authenticity of a product by encrypting information and creating a digital signature. This can verify the authenticity of a product and make it more difficult for counterfeiters to reproduce it.</a:t>
            </a:r>
          </a:p>
          <a:p>
            <a:r>
              <a:rPr lang="en-US" sz="2000" dirty="0">
                <a:solidFill>
                  <a:schemeClr val="accent5">
                    <a:lumMod val="75000"/>
                  </a:schemeClr>
                </a:solidFill>
              </a:rPr>
              <a:t>These modern solutions can be used in conjunction with traditional anti-counterfeiting technologies, providing an additional layer of protection for products. By keeping abreast of new anti-counterfeiting solutions, companies and manufacturers can better protect their products from counterfeiting and ensure customer safety and satisfaction.</a:t>
            </a:r>
            <a:endParaRPr lang="uk-UA" sz="2000" dirty="0">
              <a:solidFill>
                <a:schemeClr val="accent5">
                  <a:lumMod val="75000"/>
                </a:schemeClr>
              </a:solidFill>
            </a:endParaRPr>
          </a:p>
        </p:txBody>
      </p:sp>
      <p:sp>
        <p:nvSpPr>
          <p:cNvPr id="3" name="Прямоугольник 2"/>
          <p:cNvSpPr/>
          <p:nvPr/>
        </p:nvSpPr>
        <p:spPr>
          <a:xfrm>
            <a:off x="1420450" y="279461"/>
            <a:ext cx="5638082" cy="421654"/>
          </a:xfrm>
          <a:prstGeom prst="rect">
            <a:avLst/>
          </a:prstGeom>
          <a:solidFill>
            <a:schemeClr val="bg1"/>
          </a:solidFill>
          <a:ln>
            <a:solidFill>
              <a:srgbClr val="FF0000"/>
            </a:solidFill>
          </a:ln>
        </p:spPr>
        <p:txBody>
          <a:bodyPr wrap="square">
            <a:spAutoFit/>
          </a:bodyPr>
          <a:lstStyle/>
          <a:p>
            <a:pPr algn="ctr">
              <a:lnSpc>
                <a:spcPct val="107000"/>
              </a:lnSpc>
              <a:spcAft>
                <a:spcPts val="800"/>
              </a:spcAft>
            </a:pPr>
            <a:r>
              <a:rPr lang="en-US" sz="2000" b="1" dirty="0">
                <a:solidFill>
                  <a:srgbClr val="C00000"/>
                </a:solidFill>
                <a:latin typeface="Verdana" panose="020B0604030504040204" pitchFamily="34" charset="0"/>
                <a:ea typeface="Verdana" panose="020B0604030504040204" pitchFamily="34" charset="0"/>
              </a:rPr>
              <a:t>Modern day anti-counterfeit solutions</a:t>
            </a:r>
          </a:p>
        </p:txBody>
      </p:sp>
      <p:grpSp>
        <p:nvGrpSpPr>
          <p:cNvPr id="4" name="Группа 3"/>
          <p:cNvGrpSpPr/>
          <p:nvPr/>
        </p:nvGrpSpPr>
        <p:grpSpPr>
          <a:xfrm>
            <a:off x="203304" y="1191552"/>
            <a:ext cx="498764" cy="3625272"/>
            <a:chOff x="295667" y="420950"/>
            <a:chExt cx="498764" cy="3625272"/>
          </a:xfrm>
        </p:grpSpPr>
        <p:sp>
          <p:nvSpPr>
            <p:cNvPr id="5" name="Овал 4"/>
            <p:cNvSpPr/>
            <p:nvPr/>
          </p:nvSpPr>
          <p:spPr>
            <a:xfrm>
              <a:off x="295668" y="4209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6" name="Овал 5"/>
            <p:cNvSpPr/>
            <p:nvPr/>
          </p:nvSpPr>
          <p:spPr>
            <a:xfrm>
              <a:off x="304904" y="1955801"/>
              <a:ext cx="489527" cy="424872"/>
            </a:xfrm>
            <a:prstGeom prst="ellipse">
              <a:avLst/>
            </a:prstGeom>
            <a:solidFill>
              <a:srgbClr val="FFC000"/>
            </a:soli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7" name="Овал 6"/>
            <p:cNvSpPr/>
            <p:nvPr/>
          </p:nvSpPr>
          <p:spPr>
            <a:xfrm>
              <a:off x="295667" y="36213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grpSp>
    </p:spTree>
    <p:extLst>
      <p:ext uri="{BB962C8B-B14F-4D97-AF65-F5344CB8AC3E}">
        <p14:creationId xmlns:p14="http://schemas.microsoft.com/office/powerpoint/2010/main" val="25773290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Global Anti-counterfeit Pharmaceutical Packaging Market Analysis, 2022-2017"/>
          <p:cNvPicPr/>
          <p:nvPr/>
        </p:nvPicPr>
        <p:blipFill>
          <a:blip r:embed="rId2">
            <a:extLst>
              <a:ext uri="{28A0092B-C50C-407E-A947-70E740481C1C}">
                <a14:useLocalDpi xmlns:a14="http://schemas.microsoft.com/office/drawing/2010/main" val="0"/>
              </a:ext>
            </a:extLst>
          </a:blip>
          <a:srcRect/>
          <a:stretch>
            <a:fillRect/>
          </a:stretch>
        </p:blipFill>
        <p:spPr bwMode="auto">
          <a:xfrm>
            <a:off x="101600" y="0"/>
            <a:ext cx="8940800" cy="6857999"/>
          </a:xfrm>
          <a:prstGeom prst="rect">
            <a:avLst/>
          </a:prstGeom>
          <a:noFill/>
          <a:ln>
            <a:noFill/>
          </a:ln>
        </p:spPr>
      </p:pic>
    </p:spTree>
    <p:extLst>
      <p:ext uri="{BB962C8B-B14F-4D97-AF65-F5344CB8AC3E}">
        <p14:creationId xmlns:p14="http://schemas.microsoft.com/office/powerpoint/2010/main" val="37857295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2036" y="966061"/>
            <a:ext cx="7869381" cy="4370427"/>
          </a:xfrm>
          <a:prstGeom prst="rect">
            <a:avLst/>
          </a:prstGeom>
        </p:spPr>
        <p:txBody>
          <a:bodyPr wrap="square">
            <a:spAutoFit/>
          </a:bodyPr>
          <a:lstStyle/>
          <a:p>
            <a:r>
              <a:rPr lang="en-US" dirty="0"/>
              <a:t>  </a:t>
            </a:r>
          </a:p>
          <a:p>
            <a:r>
              <a:rPr lang="en-US" sz="2000" dirty="0">
                <a:solidFill>
                  <a:schemeClr val="accent5">
                    <a:lumMod val="75000"/>
                  </a:schemeClr>
                </a:solidFill>
              </a:rPr>
              <a:t>A variety of screening technologies are employed for a rapid and efficient detection substandard of falsified medicines in the field. These consume fewer resources compared to traditional quality control technologies. The three principle screening technology types are: </a:t>
            </a:r>
            <a:r>
              <a:rPr lang="en-US" sz="2000" dirty="0">
                <a:solidFill>
                  <a:srgbClr val="C00000"/>
                </a:solidFill>
              </a:rPr>
              <a:t>visual, physical, and chemical.</a:t>
            </a:r>
          </a:p>
          <a:p>
            <a:r>
              <a:rPr lang="en-US" sz="2000" dirty="0">
                <a:solidFill>
                  <a:schemeClr val="accent5">
                    <a:lumMod val="75000"/>
                  </a:schemeClr>
                </a:solidFill>
              </a:rPr>
              <a:t> </a:t>
            </a:r>
          </a:p>
          <a:p>
            <a:r>
              <a:rPr lang="en-US" sz="2000" dirty="0">
                <a:solidFill>
                  <a:schemeClr val="accent5">
                    <a:lumMod val="75000"/>
                  </a:schemeClr>
                </a:solidFill>
              </a:rPr>
              <a:t>The visual analysis includes packaging integrity, labelling, dosage units’ inspection, and used product security features such as holograms and microprinting. The physical analysis involves the evaluation of the disintegration and/or dissolution performance and employ microscopy, refractometry, and or refractive index measurements. In the chemical analysis the application of spectroscopy, spectrometry, chromatography, and or wet chemistry are typical methods.</a:t>
            </a:r>
            <a:endParaRPr lang="uk-UA" sz="2000" dirty="0">
              <a:solidFill>
                <a:schemeClr val="accent5">
                  <a:lumMod val="75000"/>
                </a:schemeClr>
              </a:solidFill>
            </a:endParaRPr>
          </a:p>
        </p:txBody>
      </p:sp>
      <p:sp>
        <p:nvSpPr>
          <p:cNvPr id="3" name="Прямоугольник 2"/>
          <p:cNvSpPr/>
          <p:nvPr/>
        </p:nvSpPr>
        <p:spPr>
          <a:xfrm>
            <a:off x="1063781" y="378691"/>
            <a:ext cx="6351419" cy="421654"/>
          </a:xfrm>
          <a:prstGeom prst="rect">
            <a:avLst/>
          </a:prstGeom>
          <a:solidFill>
            <a:schemeClr val="bg1"/>
          </a:solidFill>
          <a:ln>
            <a:solidFill>
              <a:srgbClr val="FF0000"/>
            </a:solidFill>
          </a:ln>
        </p:spPr>
        <p:txBody>
          <a:bodyPr wrap="square">
            <a:spAutoFit/>
          </a:bodyPr>
          <a:lstStyle/>
          <a:p>
            <a:pPr algn="ctr">
              <a:lnSpc>
                <a:spcPct val="107000"/>
              </a:lnSpc>
              <a:spcAft>
                <a:spcPts val="800"/>
              </a:spcAft>
            </a:pPr>
            <a:r>
              <a:rPr lang="en-US" sz="2000" b="1" dirty="0">
                <a:solidFill>
                  <a:srgbClr val="C00000"/>
                </a:solidFill>
                <a:latin typeface="Verdana" panose="020B0604030504040204" pitchFamily="34" charset="0"/>
                <a:ea typeface="Verdana" panose="020B0604030504040204" pitchFamily="34" charset="0"/>
              </a:rPr>
              <a:t>Anti-counterfeiting screening technologies</a:t>
            </a:r>
          </a:p>
        </p:txBody>
      </p:sp>
      <p:grpSp>
        <p:nvGrpSpPr>
          <p:cNvPr id="4" name="Группа 3"/>
          <p:cNvGrpSpPr/>
          <p:nvPr/>
        </p:nvGrpSpPr>
        <p:grpSpPr>
          <a:xfrm>
            <a:off x="221777" y="1219260"/>
            <a:ext cx="498764" cy="4008521"/>
            <a:chOff x="295667" y="420950"/>
            <a:chExt cx="498764" cy="3625272"/>
          </a:xfrm>
        </p:grpSpPr>
        <p:sp>
          <p:nvSpPr>
            <p:cNvPr id="5" name="Овал 4"/>
            <p:cNvSpPr/>
            <p:nvPr/>
          </p:nvSpPr>
          <p:spPr>
            <a:xfrm>
              <a:off x="295668" y="4209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6" name="Овал 5"/>
            <p:cNvSpPr/>
            <p:nvPr/>
          </p:nvSpPr>
          <p:spPr>
            <a:xfrm>
              <a:off x="304904" y="1955801"/>
              <a:ext cx="489527" cy="424872"/>
            </a:xfrm>
            <a:prstGeom prst="ellipse">
              <a:avLst/>
            </a:prstGeom>
            <a:solidFill>
              <a:srgbClr val="FFC000"/>
            </a:soli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7" name="Овал 6"/>
            <p:cNvSpPr/>
            <p:nvPr/>
          </p:nvSpPr>
          <p:spPr>
            <a:xfrm>
              <a:off x="295667" y="36213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grpSp>
    </p:spTree>
    <p:extLst>
      <p:ext uri="{BB962C8B-B14F-4D97-AF65-F5344CB8AC3E}">
        <p14:creationId xmlns:p14="http://schemas.microsoft.com/office/powerpoint/2010/main" val="3006075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Screening technologies compariso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655" y="92364"/>
            <a:ext cx="9005454" cy="6765636"/>
          </a:xfrm>
          <a:prstGeom prst="rect">
            <a:avLst/>
          </a:prstGeom>
          <a:noFill/>
          <a:ln>
            <a:noFill/>
          </a:ln>
        </p:spPr>
      </p:pic>
    </p:spTree>
    <p:extLst>
      <p:ext uri="{BB962C8B-B14F-4D97-AF65-F5344CB8AC3E}">
        <p14:creationId xmlns:p14="http://schemas.microsoft.com/office/powerpoint/2010/main" val="3079660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48145" y="689344"/>
            <a:ext cx="8395855" cy="2246769"/>
          </a:xfrm>
          <a:prstGeom prst="rect">
            <a:avLst/>
          </a:prstGeom>
        </p:spPr>
        <p:txBody>
          <a:bodyPr wrap="square">
            <a:spAutoFit/>
          </a:bodyPr>
          <a:lstStyle/>
          <a:p>
            <a:r>
              <a:rPr lang="en-US" sz="2000" dirty="0">
                <a:solidFill>
                  <a:schemeClr val="accent5">
                    <a:lumMod val="75000"/>
                  </a:schemeClr>
                </a:solidFill>
              </a:rPr>
              <a:t>So far, efforts to combat counterfeiting have focused on making the packaging harder to duplicate with unique QR codes. However, these can be peeled off and replaced with fake ones by sophisticated counterfeiters, and a vast majority of consumers do not even know to check for QR codes on their packages. Instead, pharmaceutical companies are focusing on technologies that can be easily tracked throughout the supply chain without the risk of duplication</a:t>
            </a:r>
            <a:r>
              <a:rPr lang="en-US" sz="2000" dirty="0" smtClean="0">
                <a:solidFill>
                  <a:schemeClr val="accent5">
                    <a:lumMod val="75000"/>
                  </a:schemeClr>
                </a:solidFill>
              </a:rPr>
              <a:t>.</a:t>
            </a:r>
            <a:endParaRPr lang="en-US" sz="2000" dirty="0">
              <a:solidFill>
                <a:schemeClr val="accent5">
                  <a:lumMod val="75000"/>
                </a:schemeClr>
              </a:solidFill>
            </a:endParaRPr>
          </a:p>
        </p:txBody>
      </p:sp>
      <p:sp>
        <p:nvSpPr>
          <p:cNvPr id="3" name="Прямоугольник 2"/>
          <p:cNvSpPr/>
          <p:nvPr/>
        </p:nvSpPr>
        <p:spPr>
          <a:xfrm>
            <a:off x="895927" y="2936113"/>
            <a:ext cx="7860145" cy="3139321"/>
          </a:xfrm>
          <a:prstGeom prst="rect">
            <a:avLst/>
          </a:prstGeom>
        </p:spPr>
        <p:txBody>
          <a:bodyPr wrap="square">
            <a:spAutoFit/>
          </a:bodyPr>
          <a:lstStyle/>
          <a:p>
            <a:r>
              <a:rPr lang="en-US" dirty="0">
                <a:solidFill>
                  <a:srgbClr val="C00000"/>
                </a:solidFill>
              </a:rPr>
              <a:t>There are two types of anti-counterfeit packaging strategies – overt and covert.</a:t>
            </a:r>
          </a:p>
          <a:p>
            <a:r>
              <a:rPr lang="en-US" dirty="0"/>
              <a:t> </a:t>
            </a:r>
            <a:r>
              <a:rPr lang="en-US" sz="2000" dirty="0">
                <a:solidFill>
                  <a:schemeClr val="accent5">
                    <a:lumMod val="75000"/>
                  </a:schemeClr>
                </a:solidFill>
              </a:rPr>
              <a:t>Overt packaging technologies are visible and enable quick authentication without the need for sophisticated devices. They typically involve optically uneven package designs such as </a:t>
            </a:r>
            <a:r>
              <a:rPr lang="en-US" sz="2000" dirty="0" smtClean="0">
                <a:solidFill>
                  <a:schemeClr val="accent5">
                    <a:lumMod val="75000"/>
                  </a:schemeClr>
                </a:solidFill>
              </a:rPr>
              <a:t>color-shift </a:t>
            </a:r>
            <a:r>
              <a:rPr lang="en-US" sz="2000" dirty="0">
                <a:solidFill>
                  <a:schemeClr val="accent5">
                    <a:lumMod val="75000"/>
                  </a:schemeClr>
                </a:solidFill>
              </a:rPr>
              <a:t>inks or holograms, which can be quickly verified by tilting the package at different angles. Holograms in particular can be made invisible to the naked eye and embedded with extra layers such as </a:t>
            </a:r>
            <a:r>
              <a:rPr lang="en-US" sz="2000" dirty="0" err="1">
                <a:solidFill>
                  <a:schemeClr val="accent5">
                    <a:lumMod val="75000"/>
                  </a:schemeClr>
                </a:solidFill>
              </a:rPr>
              <a:t>nano</a:t>
            </a:r>
            <a:r>
              <a:rPr lang="en-US" sz="2000" dirty="0">
                <a:solidFill>
                  <a:schemeClr val="accent5">
                    <a:lumMod val="75000"/>
                  </a:schemeClr>
                </a:solidFill>
              </a:rPr>
              <a:t>-text to safeguard their uniqueness. Vaccine manufacturers have also started attaching vaccine vial monitors to each unit, which are time-temperature indicators containing an irreversible </a:t>
            </a:r>
            <a:r>
              <a:rPr lang="en-US" sz="2000" dirty="0" err="1">
                <a:solidFill>
                  <a:schemeClr val="accent5">
                    <a:lumMod val="75000"/>
                  </a:schemeClr>
                </a:solidFill>
              </a:rPr>
              <a:t>colourless</a:t>
            </a:r>
            <a:r>
              <a:rPr lang="en-US" sz="2000" dirty="0">
                <a:solidFill>
                  <a:schemeClr val="accent5">
                    <a:lumMod val="75000"/>
                  </a:schemeClr>
                </a:solidFill>
              </a:rPr>
              <a:t> chemical.</a:t>
            </a:r>
          </a:p>
        </p:txBody>
      </p:sp>
      <p:grpSp>
        <p:nvGrpSpPr>
          <p:cNvPr id="4" name="Группа 3"/>
          <p:cNvGrpSpPr/>
          <p:nvPr/>
        </p:nvGrpSpPr>
        <p:grpSpPr>
          <a:xfrm>
            <a:off x="203304" y="1191552"/>
            <a:ext cx="498764" cy="3625272"/>
            <a:chOff x="295667" y="420950"/>
            <a:chExt cx="498764" cy="3625272"/>
          </a:xfrm>
        </p:grpSpPr>
        <p:sp>
          <p:nvSpPr>
            <p:cNvPr id="5" name="Овал 4"/>
            <p:cNvSpPr/>
            <p:nvPr/>
          </p:nvSpPr>
          <p:spPr>
            <a:xfrm>
              <a:off x="295668" y="4209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6" name="Овал 5"/>
            <p:cNvSpPr/>
            <p:nvPr/>
          </p:nvSpPr>
          <p:spPr>
            <a:xfrm>
              <a:off x="304904" y="1955801"/>
              <a:ext cx="489527" cy="424872"/>
            </a:xfrm>
            <a:prstGeom prst="ellipse">
              <a:avLst/>
            </a:prstGeom>
            <a:solidFill>
              <a:srgbClr val="FFC000"/>
            </a:soli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7" name="Овал 6"/>
            <p:cNvSpPr/>
            <p:nvPr/>
          </p:nvSpPr>
          <p:spPr>
            <a:xfrm>
              <a:off x="295667" y="36213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grpSp>
      <p:sp>
        <p:nvSpPr>
          <p:cNvPr id="8" name="Прямоугольник 7"/>
          <p:cNvSpPr/>
          <p:nvPr/>
        </p:nvSpPr>
        <p:spPr>
          <a:xfrm>
            <a:off x="1638917" y="200728"/>
            <a:ext cx="5644494" cy="421654"/>
          </a:xfrm>
          <a:prstGeom prst="rect">
            <a:avLst/>
          </a:prstGeom>
          <a:solidFill>
            <a:schemeClr val="bg1"/>
          </a:solidFill>
          <a:ln>
            <a:solidFill>
              <a:srgbClr val="FF0000"/>
            </a:solidFill>
          </a:ln>
        </p:spPr>
        <p:txBody>
          <a:bodyPr wrap="square">
            <a:spAutoFit/>
          </a:bodyPr>
          <a:lstStyle/>
          <a:p>
            <a:pPr algn="ctr">
              <a:lnSpc>
                <a:spcPct val="107000"/>
              </a:lnSpc>
              <a:spcAft>
                <a:spcPts val="800"/>
              </a:spcAft>
            </a:pPr>
            <a:r>
              <a:rPr lang="en-US" sz="2000" b="1" dirty="0">
                <a:solidFill>
                  <a:srgbClr val="C00000"/>
                </a:solidFill>
                <a:latin typeface="Verdana" panose="020B0604030504040204" pitchFamily="34" charset="0"/>
                <a:ea typeface="Verdana" panose="020B0604030504040204" pitchFamily="34" charset="0"/>
              </a:rPr>
              <a:t>anti-counterfeit packaging strategies </a:t>
            </a:r>
            <a:endParaRPr lang="uk-UA" sz="2000" b="1" dirty="0">
              <a:solidFill>
                <a:srgbClr val="C00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09005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02068" y="1104561"/>
            <a:ext cx="8294254" cy="4093428"/>
          </a:xfrm>
          <a:prstGeom prst="rect">
            <a:avLst/>
          </a:prstGeom>
        </p:spPr>
        <p:txBody>
          <a:bodyPr wrap="square">
            <a:spAutoFit/>
          </a:bodyPr>
          <a:lstStyle/>
          <a:p>
            <a:r>
              <a:rPr lang="en-US" sz="2000" dirty="0">
                <a:solidFill>
                  <a:schemeClr val="accent5">
                    <a:lumMod val="75000"/>
                  </a:schemeClr>
                </a:solidFill>
              </a:rPr>
              <a:t>Covert technologies require special detection devices and are thus hard to copy by counterfeiters. Ultraviolet inks, micro-text, molecular markers and biological tracers are frequently used by pharmaceutical companies and can only be checked with specialised lab equipment.</a:t>
            </a:r>
          </a:p>
          <a:p>
            <a:endParaRPr lang="en-US" sz="2000" dirty="0">
              <a:solidFill>
                <a:schemeClr val="accent5">
                  <a:lumMod val="75000"/>
                </a:schemeClr>
              </a:solidFill>
            </a:endParaRPr>
          </a:p>
          <a:p>
            <a:r>
              <a:rPr lang="en-US" sz="2000" dirty="0">
                <a:solidFill>
                  <a:schemeClr val="accent5">
                    <a:lumMod val="75000"/>
                  </a:schemeClr>
                </a:solidFill>
              </a:rPr>
              <a:t>Taggant systems involving radio frequency microchips are also gaining popularity, as they can be scanned from a secure location so that there is no risk of the authentication machine being tampered with. RFID tags are already being used by brands like Pfizer and GSK for some of their drugs. Another up-and-coming solution is the cryptographic signature, which can be embedded invisibly onto any package and also serves as an automatic tracker. Going forward, technologies like cryptography will play a big role in anti-counterfeit strategies, as it is foolproof and involves minimal hassle to mass-encode.</a:t>
            </a:r>
            <a:endParaRPr lang="uk-UA" sz="2000" dirty="0">
              <a:solidFill>
                <a:schemeClr val="accent5">
                  <a:lumMod val="75000"/>
                </a:schemeClr>
              </a:solidFill>
            </a:endParaRPr>
          </a:p>
        </p:txBody>
      </p:sp>
      <p:grpSp>
        <p:nvGrpSpPr>
          <p:cNvPr id="3" name="Группа 2"/>
          <p:cNvGrpSpPr/>
          <p:nvPr/>
        </p:nvGrpSpPr>
        <p:grpSpPr>
          <a:xfrm>
            <a:off x="203304" y="1191552"/>
            <a:ext cx="498764" cy="3625272"/>
            <a:chOff x="295667" y="420950"/>
            <a:chExt cx="498764" cy="3625272"/>
          </a:xfrm>
        </p:grpSpPr>
        <p:sp>
          <p:nvSpPr>
            <p:cNvPr id="4" name="Овал 3"/>
            <p:cNvSpPr/>
            <p:nvPr/>
          </p:nvSpPr>
          <p:spPr>
            <a:xfrm>
              <a:off x="295668" y="4209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5" name="Овал 4"/>
            <p:cNvSpPr/>
            <p:nvPr/>
          </p:nvSpPr>
          <p:spPr>
            <a:xfrm>
              <a:off x="304904" y="1955801"/>
              <a:ext cx="489527" cy="424872"/>
            </a:xfrm>
            <a:prstGeom prst="ellipse">
              <a:avLst/>
            </a:prstGeom>
            <a:solidFill>
              <a:srgbClr val="FFC000"/>
            </a:soli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6" name="Овал 5"/>
            <p:cNvSpPr/>
            <p:nvPr/>
          </p:nvSpPr>
          <p:spPr>
            <a:xfrm>
              <a:off x="295667" y="36213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grpSp>
      <p:pic>
        <p:nvPicPr>
          <p:cNvPr id="11" name="Рисунок 10"/>
          <p:cNvPicPr>
            <a:picLocks noChangeAspect="1"/>
          </p:cNvPicPr>
          <p:nvPr/>
        </p:nvPicPr>
        <p:blipFill>
          <a:blip r:embed="rId2"/>
          <a:stretch>
            <a:fillRect/>
          </a:stretch>
        </p:blipFill>
        <p:spPr>
          <a:xfrm>
            <a:off x="2645524" y="5197989"/>
            <a:ext cx="2573022" cy="1625796"/>
          </a:xfrm>
          <a:prstGeom prst="rect">
            <a:avLst/>
          </a:prstGeom>
          <a:ln>
            <a:noFill/>
          </a:ln>
          <a:effectLst>
            <a:softEdge rad="112500"/>
          </a:effectLst>
        </p:spPr>
      </p:pic>
    </p:spTree>
    <p:extLst>
      <p:ext uri="{BB962C8B-B14F-4D97-AF65-F5344CB8AC3E}">
        <p14:creationId xmlns:p14="http://schemas.microsoft.com/office/powerpoint/2010/main" val="36150339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5164" y="742015"/>
            <a:ext cx="7684652" cy="4401205"/>
          </a:xfrm>
          <a:prstGeom prst="rect">
            <a:avLst/>
          </a:prstGeom>
        </p:spPr>
        <p:txBody>
          <a:bodyPr wrap="square">
            <a:spAutoFit/>
          </a:bodyPr>
          <a:lstStyle/>
          <a:p>
            <a:pPr algn="just"/>
            <a:r>
              <a:rPr lang="en-US" sz="2000" dirty="0">
                <a:solidFill>
                  <a:schemeClr val="accent5">
                    <a:lumMod val="75000"/>
                  </a:schemeClr>
                </a:solidFill>
              </a:rPr>
              <a:t>A mixture of covert and overt technologies is generally regarded as ideal for providing security. Security design tapes, for instance, include covert line designs that are extremely difficult to copy and also have the overt protection of being instantly noticeable if tampered with. On the transportation side, pharma companies are investing in special containers that are tamper-proof and provide real-time alerts on their location at any point. </a:t>
            </a:r>
            <a:endParaRPr lang="en-US" sz="2000" dirty="0" smtClean="0">
              <a:solidFill>
                <a:schemeClr val="accent5">
                  <a:lumMod val="75000"/>
                </a:schemeClr>
              </a:solidFill>
            </a:endParaRPr>
          </a:p>
          <a:p>
            <a:pPr algn="just"/>
            <a:endParaRPr lang="en-US" sz="2000" dirty="0">
              <a:solidFill>
                <a:schemeClr val="accent5">
                  <a:lumMod val="75000"/>
                </a:schemeClr>
              </a:solidFill>
            </a:endParaRPr>
          </a:p>
          <a:p>
            <a:pPr algn="just"/>
            <a:endParaRPr lang="en-US" sz="2000" dirty="0" smtClean="0">
              <a:solidFill>
                <a:schemeClr val="accent5">
                  <a:lumMod val="75000"/>
                </a:schemeClr>
              </a:solidFill>
            </a:endParaRPr>
          </a:p>
          <a:p>
            <a:pPr algn="just"/>
            <a:r>
              <a:rPr lang="en-US" sz="2000" dirty="0" smtClean="0">
                <a:solidFill>
                  <a:schemeClr val="accent5">
                    <a:lumMod val="75000"/>
                  </a:schemeClr>
                </a:solidFill>
              </a:rPr>
              <a:t>The </a:t>
            </a:r>
            <a:r>
              <a:rPr lang="en-US" sz="2000" dirty="0">
                <a:solidFill>
                  <a:schemeClr val="accent5">
                    <a:lumMod val="75000"/>
                  </a:schemeClr>
                </a:solidFill>
              </a:rPr>
              <a:t>role of blockchain is also increasing in importance, as it enables full transparency through a virtual ledger to all those </a:t>
            </a:r>
            <a:r>
              <a:rPr lang="en-US" sz="2000" dirty="0" smtClean="0">
                <a:solidFill>
                  <a:schemeClr val="accent5">
                    <a:lumMod val="75000"/>
                  </a:schemeClr>
                </a:solidFill>
              </a:rPr>
              <a:t>authorized </a:t>
            </a:r>
            <a:r>
              <a:rPr lang="en-US" sz="2000" dirty="0">
                <a:solidFill>
                  <a:schemeClr val="accent5">
                    <a:lumMod val="75000"/>
                  </a:schemeClr>
                </a:solidFill>
              </a:rPr>
              <a:t>to have access. Once the supply chain is fully blockchain-enabled, every customer can track their medicine delivery right from the factory to their doorstep.</a:t>
            </a:r>
            <a:endParaRPr lang="uk-UA" sz="2000" dirty="0">
              <a:solidFill>
                <a:schemeClr val="accent5">
                  <a:lumMod val="75000"/>
                </a:schemeClr>
              </a:solidFill>
            </a:endParaRPr>
          </a:p>
        </p:txBody>
      </p:sp>
      <p:grpSp>
        <p:nvGrpSpPr>
          <p:cNvPr id="4" name="Группа 3"/>
          <p:cNvGrpSpPr/>
          <p:nvPr/>
        </p:nvGrpSpPr>
        <p:grpSpPr>
          <a:xfrm>
            <a:off x="203304" y="1191552"/>
            <a:ext cx="498764" cy="3625272"/>
            <a:chOff x="295667" y="420950"/>
            <a:chExt cx="498764" cy="3625272"/>
          </a:xfrm>
        </p:grpSpPr>
        <p:sp>
          <p:nvSpPr>
            <p:cNvPr id="5" name="Овал 4"/>
            <p:cNvSpPr/>
            <p:nvPr/>
          </p:nvSpPr>
          <p:spPr>
            <a:xfrm>
              <a:off x="295668" y="4209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6" name="Овал 5"/>
            <p:cNvSpPr/>
            <p:nvPr/>
          </p:nvSpPr>
          <p:spPr>
            <a:xfrm>
              <a:off x="304904" y="1955801"/>
              <a:ext cx="489527" cy="424872"/>
            </a:xfrm>
            <a:prstGeom prst="ellipse">
              <a:avLst/>
            </a:prstGeom>
            <a:solidFill>
              <a:srgbClr val="FFC000"/>
            </a:soli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7" name="Овал 6"/>
            <p:cNvSpPr/>
            <p:nvPr/>
          </p:nvSpPr>
          <p:spPr>
            <a:xfrm>
              <a:off x="295667" y="36213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grpSp>
      <p:sp>
        <p:nvSpPr>
          <p:cNvPr id="8" name="Овал 7"/>
          <p:cNvSpPr/>
          <p:nvPr/>
        </p:nvSpPr>
        <p:spPr>
          <a:xfrm>
            <a:off x="4114905" y="3052679"/>
            <a:ext cx="489527" cy="424872"/>
          </a:xfrm>
          <a:prstGeom prst="ellipse">
            <a:avLst/>
          </a:prstGeom>
          <a:solidFill>
            <a:srgbClr val="FF0000"/>
          </a:solidFill>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Tree>
    <p:extLst>
      <p:ext uri="{BB962C8B-B14F-4D97-AF65-F5344CB8AC3E}">
        <p14:creationId xmlns:p14="http://schemas.microsoft.com/office/powerpoint/2010/main" val="4067131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9529" y="1323769"/>
            <a:ext cx="7490690" cy="2862322"/>
          </a:xfrm>
          <a:prstGeom prst="rect">
            <a:avLst/>
          </a:prstGeom>
        </p:spPr>
        <p:txBody>
          <a:bodyPr wrap="square">
            <a:spAutoFit/>
          </a:bodyPr>
          <a:lstStyle/>
          <a:p>
            <a:pPr algn="just"/>
            <a:r>
              <a:rPr lang="en-US" sz="2000" dirty="0">
                <a:solidFill>
                  <a:schemeClr val="accent5">
                    <a:lumMod val="75000"/>
                  </a:schemeClr>
                </a:solidFill>
              </a:rPr>
              <a:t>In conclusion, packaging in the pharmaceutical industry doesn’t just protect the product but also provides medical, regulatory and marketing information to the customer. Preserving its integrity, therefore, is vital. By adopting a systematic approach to packaging and continuously upgrading it through covert and overt technology, each package can be traced and verified at all times and thus safeguarded from tampering. This, coupled with heightened vigilance and greater awareness about genuine products among consumers, will help to bring down the counterfeit drug menace once and for all.</a:t>
            </a:r>
            <a:endParaRPr lang="uk-UA" sz="2000" dirty="0">
              <a:solidFill>
                <a:schemeClr val="accent5">
                  <a:lumMod val="75000"/>
                </a:schemeClr>
              </a:solidFill>
            </a:endParaRPr>
          </a:p>
        </p:txBody>
      </p:sp>
      <p:grpSp>
        <p:nvGrpSpPr>
          <p:cNvPr id="3" name="Группа 2"/>
          <p:cNvGrpSpPr/>
          <p:nvPr/>
        </p:nvGrpSpPr>
        <p:grpSpPr>
          <a:xfrm rot="5400000">
            <a:off x="3924332" y="-1335780"/>
            <a:ext cx="320902" cy="3680692"/>
            <a:chOff x="295667" y="420950"/>
            <a:chExt cx="498764" cy="3625272"/>
          </a:xfrm>
        </p:grpSpPr>
        <p:sp>
          <p:nvSpPr>
            <p:cNvPr id="4" name="Овал 3"/>
            <p:cNvSpPr/>
            <p:nvPr/>
          </p:nvSpPr>
          <p:spPr>
            <a:xfrm>
              <a:off x="295668" y="4209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5" name="Овал 4"/>
            <p:cNvSpPr/>
            <p:nvPr/>
          </p:nvSpPr>
          <p:spPr>
            <a:xfrm>
              <a:off x="304904" y="1955801"/>
              <a:ext cx="489527" cy="424872"/>
            </a:xfrm>
            <a:prstGeom prst="ellipse">
              <a:avLst/>
            </a:prstGeom>
            <a:solidFill>
              <a:srgbClr val="FFC000"/>
            </a:soli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6" name="Овал 5"/>
            <p:cNvSpPr/>
            <p:nvPr/>
          </p:nvSpPr>
          <p:spPr>
            <a:xfrm>
              <a:off x="295667" y="3621350"/>
              <a:ext cx="489527" cy="424872"/>
            </a:xfrm>
            <a:prstGeom prst="ellipse">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grpSp>
    </p:spTree>
    <p:extLst>
      <p:ext uri="{BB962C8B-B14F-4D97-AF65-F5344CB8AC3E}">
        <p14:creationId xmlns:p14="http://schemas.microsoft.com/office/powerpoint/2010/main" val="19797731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69699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4218" y="1590642"/>
            <a:ext cx="4572000" cy="646331"/>
          </a:xfrm>
          <a:prstGeom prst="rect">
            <a:avLst/>
          </a:prstGeom>
        </p:spPr>
        <p:txBody>
          <a:bodyPr>
            <a:spAutoFit/>
          </a:bodyPr>
          <a:lstStyle/>
          <a:p>
            <a:r>
              <a:rPr lang="pl-PL" dirty="0"/>
              <a:t>https://www.youtube.com/watch?v=-VbiHC4gsTE</a:t>
            </a:r>
            <a:endParaRPr lang="uk-UA" dirty="0"/>
          </a:p>
        </p:txBody>
      </p:sp>
      <p:sp>
        <p:nvSpPr>
          <p:cNvPr id="3" name="Прямоугольник 2"/>
          <p:cNvSpPr/>
          <p:nvPr/>
        </p:nvSpPr>
        <p:spPr>
          <a:xfrm>
            <a:off x="614218" y="944311"/>
            <a:ext cx="4572000" cy="646331"/>
          </a:xfrm>
          <a:prstGeom prst="rect">
            <a:avLst/>
          </a:prstGeom>
        </p:spPr>
        <p:txBody>
          <a:bodyPr>
            <a:spAutoFit/>
          </a:bodyPr>
          <a:lstStyle/>
          <a:p>
            <a:r>
              <a:rPr lang="en-US" dirty="0"/>
              <a:t>How Criminals Are Making Millions Counterfeiting Prescription Drugs</a:t>
            </a:r>
            <a:endParaRPr lang="uk-UA" dirty="0"/>
          </a:p>
        </p:txBody>
      </p:sp>
    </p:spTree>
    <p:extLst>
      <p:ext uri="{BB962C8B-B14F-4D97-AF65-F5344CB8AC3E}">
        <p14:creationId xmlns:p14="http://schemas.microsoft.com/office/powerpoint/2010/main" val="14391163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1597</TotalTime>
  <Words>2664</Words>
  <Application>Microsoft Office PowerPoint</Application>
  <PresentationFormat>Экран (4:3)</PresentationFormat>
  <Paragraphs>144</Paragraphs>
  <Slides>33</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33</vt:i4>
      </vt:variant>
    </vt:vector>
  </HeadingPairs>
  <TitlesOfParts>
    <vt:vector size="40" baseType="lpstr">
      <vt:lpstr>Yu Gothic UI Semibold</vt:lpstr>
      <vt:lpstr>Arial</vt:lpstr>
      <vt:lpstr>Calibri</vt:lpstr>
      <vt:lpstr>Times New Roman</vt:lpstr>
      <vt:lpstr>Verdana</vt:lpstr>
      <vt:lpstr>Wingdings</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PJSC "New Engineering Technologies"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Markasian, Pavel (KIEVH)</dc:creator>
  <cp:lastModifiedBy>RePack by Diakov</cp:lastModifiedBy>
  <cp:revision>212</cp:revision>
  <dcterms:created xsi:type="dcterms:W3CDTF">2016-11-18T14:12:19Z</dcterms:created>
  <dcterms:modified xsi:type="dcterms:W3CDTF">2026-03-23T14:17:12Z</dcterms:modified>
</cp:coreProperties>
</file>