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8" r:id="rId2"/>
    <p:sldId id="264" r:id="rId3"/>
    <p:sldId id="265" r:id="rId4"/>
    <p:sldId id="259" r:id="rId5"/>
    <p:sldId id="260" r:id="rId6"/>
    <p:sldId id="266" r:id="rId7"/>
    <p:sldId id="291" r:id="rId8"/>
    <p:sldId id="285" r:id="rId9"/>
    <p:sldId id="280" r:id="rId10"/>
    <p:sldId id="281" r:id="rId11"/>
    <p:sldId id="286" r:id="rId12"/>
    <p:sldId id="282" r:id="rId13"/>
    <p:sldId id="283" r:id="rId14"/>
    <p:sldId id="267" r:id="rId15"/>
    <p:sldId id="268" r:id="rId16"/>
    <p:sldId id="261" r:id="rId17"/>
    <p:sldId id="269" r:id="rId18"/>
    <p:sldId id="270" r:id="rId19"/>
    <p:sldId id="271" r:id="rId20"/>
    <p:sldId id="278" r:id="rId21"/>
    <p:sldId id="273" r:id="rId22"/>
    <p:sldId id="272" r:id="rId23"/>
    <p:sldId id="284" r:id="rId24"/>
    <p:sldId id="287" r:id="rId25"/>
    <p:sldId id="274" r:id="rId26"/>
    <p:sldId id="275" r:id="rId27"/>
    <p:sldId id="276" r:id="rId28"/>
    <p:sldId id="289" r:id="rId29"/>
    <p:sldId id="288" r:id="rId30"/>
    <p:sldId id="290" r:id="rId31"/>
  </p:sldIdLst>
  <p:sldSz cx="9144000" cy="6858000" type="screen4x3"/>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24" autoAdjust="0"/>
  </p:normalViewPr>
  <p:slideViewPr>
    <p:cSldViewPr>
      <p:cViewPr varScale="1">
        <p:scale>
          <a:sx n="77" d="100"/>
          <a:sy n="77" d="100"/>
        </p:scale>
        <p:origin x="1546" y="67"/>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uk-UA" dirty="0"/>
          </a:p>
        </p:txBody>
      </p:sp>
      <p:sp>
        <p:nvSpPr>
          <p:cNvPr id="3" name="Дата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2B263634-1382-4B32-958E-35FD2ADF3085}" type="datetimeFigureOut">
              <a:rPr lang="uk-UA" smtClean="0"/>
              <a:pPr/>
              <a:t>06.04.2026</a:t>
            </a:fld>
            <a:endParaRPr lang="uk-UA" dirty="0"/>
          </a:p>
        </p:txBody>
      </p:sp>
      <p:sp>
        <p:nvSpPr>
          <p:cNvPr id="4" name="Образ слайда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uk-UA" dirty="0"/>
          </a:p>
        </p:txBody>
      </p:sp>
      <p:sp>
        <p:nvSpPr>
          <p:cNvPr id="5" name="Заметки 4"/>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6" name="Нижний колонтитул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uk-UA" dirty="0"/>
          </a:p>
        </p:txBody>
      </p:sp>
      <p:sp>
        <p:nvSpPr>
          <p:cNvPr id="7" name="Номер слайда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CC3614F8-214E-4065-8E87-CF440735281E}" type="slidenum">
              <a:rPr lang="uk-UA" smtClean="0"/>
              <a:pPr/>
              <a:t>‹#›</a:t>
            </a:fld>
            <a:endParaRPr lang="uk-UA"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255013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2684432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3582601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3706610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3991486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4123136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1256927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666856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1070914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77143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3285504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8A501A-0C92-472C-953A-24BD9F1B2751}" type="datetimeFigureOut">
              <a:rPr lang="ru-RU" smtClean="0"/>
              <a:pPr/>
              <a:t>06.04.2026</a:t>
            </a:fld>
            <a:endParaRPr lang="ru-RU"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42021566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debitoor.com/dictionary/expense" TargetMode="External"/><Relationship Id="rId2" Type="http://schemas.openxmlformats.org/officeDocument/2006/relationships/hyperlink" Target="https://debitoor.com/dictionary/revenue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bizfilings.com/toolkit/research-topics/finance/managing-cash-flow/managing-your-businesss-cash-flow"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https://www.accountingcoach.com/wp-content/uploads/2010/04/what-is-petty-cash.jpg"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accountingformanagement.org/what-is-a-cash-book/"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accountingformanagement.org/business-transaction/"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squareup.com/shop/hardware/gb/en/products/cash-drawer-gb" TargetMode="External"/><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hyperlink" Target="https://squareup.com/shop/hardware/gb/en/products/receipt-printer-gb"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71400"/>
            <a:ext cx="9144000" cy="2448272"/>
          </a:xfrm>
          <a:solidFill>
            <a:schemeClr val="accent1">
              <a:lumMod val="20000"/>
              <a:lumOff val="80000"/>
            </a:schemeClr>
          </a:solidFill>
        </p:spPr>
        <p:txBody>
          <a:bodyPr>
            <a:normAutofit/>
          </a:bodyPr>
          <a:lstStyle/>
          <a:p>
            <a:r>
              <a:rPr lang="en-US" sz="2800" dirty="0">
                <a:latin typeface="Bookman Old Style" pitchFamily="18" charset="0"/>
              </a:rPr>
              <a:t>Odessa National Medical University</a:t>
            </a:r>
            <a:br>
              <a:rPr lang="uk-UA" sz="2800" dirty="0">
                <a:latin typeface="Bookman Old Style" pitchFamily="18" charset="0"/>
              </a:rPr>
            </a:br>
            <a:r>
              <a:rPr lang="en-US" sz="2800" dirty="0">
                <a:latin typeface="Bookman Old Style" pitchFamily="18" charset="0"/>
              </a:rPr>
              <a:t>Faculty of Pharmacy</a:t>
            </a:r>
            <a:br>
              <a:rPr lang="uk-UA" sz="2800" dirty="0">
                <a:latin typeface="Bookman Old Style" pitchFamily="18" charset="0"/>
              </a:rPr>
            </a:br>
            <a:r>
              <a:rPr lang="en-US" sz="2800" dirty="0">
                <a:latin typeface="Bookman Old Style" pitchFamily="18" charset="0"/>
              </a:rPr>
              <a:t>Department of Organization and Economics of Pharmacy with Post-diploma specialization</a:t>
            </a:r>
            <a:endParaRPr lang="ru-RU" sz="2800" b="1" dirty="0">
              <a:solidFill>
                <a:srgbClr val="002060"/>
              </a:solidFill>
              <a:latin typeface="Bookman Old Style" pitchFamily="18" charset="0"/>
            </a:endParaRPr>
          </a:p>
        </p:txBody>
      </p:sp>
      <p:sp>
        <p:nvSpPr>
          <p:cNvPr id="4" name="Содержимое 3"/>
          <p:cNvSpPr>
            <a:spLocks noGrp="1"/>
          </p:cNvSpPr>
          <p:nvPr>
            <p:ph idx="1"/>
          </p:nvPr>
        </p:nvSpPr>
        <p:spPr>
          <a:xfrm>
            <a:off x="0" y="2276872"/>
            <a:ext cx="9144000" cy="4581128"/>
          </a:xfrm>
        </p:spPr>
        <p:txBody>
          <a:bodyPr>
            <a:normAutofit/>
          </a:bodyPr>
          <a:lstStyle/>
          <a:p>
            <a:pPr algn="ctr">
              <a:buNone/>
            </a:pPr>
            <a:endParaRPr lang="uk-UA" altLang="ru-RU" b="1" i="1" dirty="0">
              <a:solidFill>
                <a:srgbClr val="002060"/>
              </a:solidFill>
              <a:latin typeface="Times New Roman" panose="02020603050405020304" pitchFamily="18" charset="0"/>
              <a:cs typeface="Times New Roman" panose="02020603050405020304" pitchFamily="18" charset="0"/>
            </a:endParaRPr>
          </a:p>
          <a:p>
            <a:pPr algn="ctr">
              <a:buNone/>
            </a:pPr>
            <a:r>
              <a:rPr lang="en-GB" sz="2400" dirty="0">
                <a:effectLst/>
                <a:latin typeface="Times New Roman" panose="02020603050405020304" pitchFamily="18" charset="0"/>
                <a:ea typeface="Calibri" panose="020F0502020204030204" pitchFamily="34" charset="0"/>
              </a:rPr>
              <a:t>Cash accounting in pharmacies Cash operations: classification, documentation. Registrars of settlement operations in retail trade. Pharmacy Proceeds </a:t>
            </a:r>
            <a:endParaRPr lang="en-US" sz="2400" b="1" i="1" dirty="0">
              <a:solidFill>
                <a:srgbClr val="002060"/>
              </a:solidFill>
              <a:latin typeface="Times New Roman" panose="02020603050405020304" pitchFamily="18" charset="0"/>
              <a:cs typeface="Times New Roman" panose="02020603050405020304" pitchFamily="18" charset="0"/>
            </a:endParaRPr>
          </a:p>
          <a:p>
            <a:pPr algn="ctr">
              <a:buNone/>
            </a:pPr>
            <a:endParaRPr lang="en-US" b="1" i="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5944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609"/>
            <a:ext cx="8229600" cy="732095"/>
          </a:xfrm>
          <a:solidFill>
            <a:schemeClr val="tx2">
              <a:lumMod val="60000"/>
              <a:lumOff val="40000"/>
            </a:schemeClr>
          </a:solidFill>
          <a:ln>
            <a:solidFill>
              <a:srgbClr val="002060"/>
            </a:solidFill>
          </a:ln>
        </p:spPr>
        <p:txBody>
          <a:bodyPr>
            <a:normAutofit fontScale="90000"/>
          </a:bodyPr>
          <a:lstStyle/>
          <a:p>
            <a:r>
              <a:rPr lang="en-US" dirty="0"/>
              <a:t>Cash</a:t>
            </a:r>
            <a:endParaRPr lang="uk-UA" dirty="0"/>
          </a:p>
        </p:txBody>
      </p:sp>
      <p:sp>
        <p:nvSpPr>
          <p:cNvPr id="3" name="Содержимое 2"/>
          <p:cNvSpPr>
            <a:spLocks noGrp="1"/>
          </p:cNvSpPr>
          <p:nvPr>
            <p:ph idx="1"/>
          </p:nvPr>
        </p:nvSpPr>
        <p:spPr>
          <a:xfrm>
            <a:off x="179512" y="836712"/>
            <a:ext cx="8856984" cy="1972816"/>
          </a:xfrm>
          <a:solidFill>
            <a:schemeClr val="accent1">
              <a:lumMod val="20000"/>
              <a:lumOff val="80000"/>
            </a:schemeClr>
          </a:solidFill>
          <a:ln>
            <a:solidFill>
              <a:srgbClr val="002060"/>
            </a:solidFill>
          </a:ln>
        </p:spPr>
        <p:txBody>
          <a:bodyPr>
            <a:normAutofit lnSpcReduction="10000"/>
          </a:bodyPr>
          <a:lstStyle/>
          <a:p>
            <a:pPr marL="0" indent="0">
              <a:buNone/>
            </a:pPr>
            <a:r>
              <a:rPr lang="en-US" dirty="0"/>
              <a:t>Cash is the most liquid asset a company can own. A company’s cash account includes all currency and coins owned by the company as well as all deposits in the bank including checking accounts</a:t>
            </a:r>
            <a:endParaRPr lang="uk-UA" dirty="0"/>
          </a:p>
        </p:txBody>
      </p:sp>
      <p:pic>
        <p:nvPicPr>
          <p:cNvPr id="5" name="Рисунок 4">
            <a:extLst>
              <a:ext uri="{FF2B5EF4-FFF2-40B4-BE49-F238E27FC236}">
                <a16:creationId xmlns:a16="http://schemas.microsoft.com/office/drawing/2014/main" id="{822DC5DA-A6C0-4464-BFC2-20636F4D8D35}"/>
              </a:ext>
            </a:extLst>
          </p:cNvPr>
          <p:cNvPicPr>
            <a:picLocks noChangeAspect="1"/>
          </p:cNvPicPr>
          <p:nvPr/>
        </p:nvPicPr>
        <p:blipFill>
          <a:blip r:embed="rId2"/>
          <a:stretch>
            <a:fillRect/>
          </a:stretch>
        </p:blipFill>
        <p:spPr>
          <a:xfrm>
            <a:off x="683568" y="2881537"/>
            <a:ext cx="7560840" cy="3787824"/>
          </a:xfrm>
          <a:prstGeom prst="rect">
            <a:avLst/>
          </a:prstGeom>
          <a:ln>
            <a:solidFill>
              <a:srgbClr val="002060"/>
            </a:solid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1">
              <a:lumMod val="20000"/>
              <a:lumOff val="80000"/>
            </a:schemeClr>
          </a:solidFill>
        </p:spPr>
        <p:txBody>
          <a:bodyPr>
            <a:normAutofit fontScale="90000"/>
          </a:bodyPr>
          <a:lstStyle/>
          <a:p>
            <a:r>
              <a:rPr lang="en-US" dirty="0"/>
              <a:t>How many types of cash in an accounting?</a:t>
            </a:r>
            <a:endParaRPr lang="uk-UA" dirty="0"/>
          </a:p>
        </p:txBody>
      </p:sp>
      <p:sp>
        <p:nvSpPr>
          <p:cNvPr id="3" name="Содержимое 2"/>
          <p:cNvSpPr>
            <a:spLocks noGrp="1"/>
          </p:cNvSpPr>
          <p:nvPr>
            <p:ph idx="1"/>
          </p:nvPr>
        </p:nvSpPr>
        <p:spPr>
          <a:ln>
            <a:solidFill>
              <a:srgbClr val="002060"/>
            </a:solidFill>
          </a:ln>
        </p:spPr>
        <p:txBody>
          <a:bodyPr>
            <a:normAutofit lnSpcReduction="10000"/>
          </a:bodyPr>
          <a:lstStyle/>
          <a:p>
            <a:pPr marL="0" indent="0">
              <a:buNone/>
            </a:pPr>
            <a:r>
              <a:rPr lang="en-US" dirty="0"/>
              <a:t>It has three main categories –</a:t>
            </a:r>
          </a:p>
          <a:p>
            <a:pPr marL="571500" indent="-571500">
              <a:buFont typeface="+mj-lt"/>
              <a:buAutoNum type="romanUcPeriod"/>
            </a:pPr>
            <a:r>
              <a:rPr lang="en-US" b="1" dirty="0"/>
              <a:t>operating cash </a:t>
            </a:r>
            <a:r>
              <a:rPr lang="en-US" dirty="0"/>
              <a:t>flow which includes day-to-day transactions</a:t>
            </a:r>
          </a:p>
          <a:p>
            <a:pPr marL="571500" indent="-571500">
              <a:buFont typeface="+mj-lt"/>
              <a:buAutoNum type="romanUcPeriod"/>
            </a:pPr>
            <a:r>
              <a:rPr lang="en-US" b="1" dirty="0"/>
              <a:t>investing cash </a:t>
            </a:r>
            <a:r>
              <a:rPr lang="en-US" dirty="0"/>
              <a:t>flow which includes transactions which are done for expansion purpose, and</a:t>
            </a:r>
          </a:p>
          <a:p>
            <a:pPr marL="571500" indent="-571500">
              <a:buFont typeface="+mj-lt"/>
              <a:buAutoNum type="romanUcPeriod"/>
            </a:pPr>
            <a:r>
              <a:rPr lang="en-US" dirty="0"/>
              <a:t> </a:t>
            </a:r>
            <a:r>
              <a:rPr lang="en-US" b="1" dirty="0"/>
              <a:t>financing cash </a:t>
            </a:r>
            <a:r>
              <a:rPr lang="en-US" dirty="0"/>
              <a:t>flow which include transactions relating to the amount of dividend paid out to stockholders.</a:t>
            </a:r>
            <a:endParaRPr lang="uk-U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1">
              <a:lumMod val="20000"/>
              <a:lumOff val="80000"/>
            </a:schemeClr>
          </a:solidFill>
        </p:spPr>
        <p:txBody>
          <a:bodyPr>
            <a:normAutofit fontScale="90000"/>
          </a:bodyPr>
          <a:lstStyle/>
          <a:p>
            <a:r>
              <a:rPr lang="en-US" b="1" dirty="0"/>
              <a:t>What is cash accounting?</a:t>
            </a:r>
            <a:br>
              <a:rPr lang="en-US" b="1" dirty="0"/>
            </a:br>
            <a:endParaRPr lang="uk-UA" dirty="0"/>
          </a:p>
        </p:txBody>
      </p:sp>
      <p:sp>
        <p:nvSpPr>
          <p:cNvPr id="3" name="Содержимое 2"/>
          <p:cNvSpPr>
            <a:spLocks noGrp="1"/>
          </p:cNvSpPr>
          <p:nvPr>
            <p:ph idx="1"/>
          </p:nvPr>
        </p:nvSpPr>
        <p:spPr>
          <a:ln>
            <a:solidFill>
              <a:srgbClr val="002060"/>
            </a:solidFill>
          </a:ln>
        </p:spPr>
        <p:txBody>
          <a:bodyPr>
            <a:normAutofit fontScale="92500"/>
          </a:bodyPr>
          <a:lstStyle/>
          <a:p>
            <a:pPr algn="just">
              <a:buNone/>
            </a:pPr>
            <a:r>
              <a:rPr lang="en-US" b="1" i="1" dirty="0"/>
              <a:t>Cash accounting </a:t>
            </a:r>
            <a:r>
              <a:rPr lang="en-US" dirty="0"/>
              <a:t>is an accounting method that records income when it is received and records expenses in the period in which they are paid</a:t>
            </a:r>
          </a:p>
          <a:p>
            <a:pPr>
              <a:buNone/>
            </a:pPr>
            <a:r>
              <a:rPr lang="en-US" dirty="0"/>
              <a:t>Under cash accounting, </a:t>
            </a:r>
            <a:r>
              <a:rPr lang="en-US" dirty="0">
                <a:hlinkClick r:id="rId2"/>
              </a:rPr>
              <a:t>revenues</a:t>
            </a:r>
            <a:r>
              <a:rPr lang="en-US" dirty="0"/>
              <a:t> and </a:t>
            </a:r>
            <a:r>
              <a:rPr lang="en-US" dirty="0">
                <a:hlinkClick r:id="rId3"/>
              </a:rPr>
              <a:t>expenses</a:t>
            </a:r>
            <a:r>
              <a:rPr lang="en-US" dirty="0"/>
              <a:t> are recorded at the time that cash is exchanged. When cash is received from a sale, it is recorded in the accounts as a sale, and when payment is made on an expense, it’s recorded as an expense.</a:t>
            </a:r>
            <a:endParaRPr lang="uk-U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1">
              <a:lumMod val="20000"/>
              <a:lumOff val="80000"/>
            </a:schemeClr>
          </a:solidFill>
        </p:spPr>
        <p:txBody>
          <a:bodyPr>
            <a:normAutofit fontScale="90000"/>
          </a:bodyPr>
          <a:lstStyle/>
          <a:p>
            <a:r>
              <a:rPr lang="en-US" dirty="0"/>
              <a:t>Cash accounting in practice</a:t>
            </a:r>
            <a:br>
              <a:rPr lang="en-US" dirty="0"/>
            </a:br>
            <a:endParaRPr lang="uk-UA" dirty="0"/>
          </a:p>
        </p:txBody>
      </p:sp>
      <p:sp>
        <p:nvSpPr>
          <p:cNvPr id="3" name="Содержимое 2"/>
          <p:cNvSpPr>
            <a:spLocks noGrp="1"/>
          </p:cNvSpPr>
          <p:nvPr>
            <p:ph idx="1"/>
          </p:nvPr>
        </p:nvSpPr>
        <p:spPr>
          <a:ln>
            <a:solidFill>
              <a:srgbClr val="002060"/>
            </a:solidFill>
          </a:ln>
        </p:spPr>
        <p:txBody>
          <a:bodyPr>
            <a:normAutofit fontScale="70000" lnSpcReduction="20000"/>
          </a:bodyPr>
          <a:lstStyle/>
          <a:p>
            <a:r>
              <a:rPr lang="en-US" dirty="0"/>
              <a:t>The cash method of accounting is easy to apply. When a company receives money from a customer or pays one of their suppliers, these transactions are recorded for tax purposes.</a:t>
            </a:r>
          </a:p>
          <a:p>
            <a:endParaRPr lang="en-US" dirty="0"/>
          </a:p>
          <a:p>
            <a:pPr>
              <a:buNone/>
            </a:pPr>
            <a:r>
              <a:rPr lang="en-US" dirty="0"/>
              <a:t>The benefits of cash accounting</a:t>
            </a:r>
          </a:p>
          <a:p>
            <a:r>
              <a:rPr lang="en-US" dirty="0"/>
              <a:t>it is often a choice  of a companies, because it is such a straightforward way of recording a company’s income and expenses, </a:t>
            </a:r>
          </a:p>
          <a:p>
            <a:endParaRPr lang="en-US" dirty="0"/>
          </a:p>
          <a:p>
            <a:pPr>
              <a:buNone/>
            </a:pPr>
            <a:r>
              <a:rPr lang="en-US" dirty="0"/>
              <a:t>Using cash accounting gives you an immediate and up-to-date picture of your cash flow and balances. This can be useful for a small business that might not want to get caught up in too much credit and loans.</a:t>
            </a:r>
            <a:endParaRPr lang="uk-U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1">
              <a:lumMod val="20000"/>
              <a:lumOff val="80000"/>
            </a:schemeClr>
          </a:solidFill>
        </p:spPr>
        <p:txBody>
          <a:bodyPr>
            <a:normAutofit fontScale="90000"/>
          </a:bodyPr>
          <a:lstStyle/>
          <a:p>
            <a:r>
              <a:rPr lang="en-US" dirty="0"/>
              <a:t>How to record your cash transactions </a:t>
            </a:r>
            <a:endParaRPr lang="uk-UA" dirty="0"/>
          </a:p>
        </p:txBody>
      </p:sp>
      <p:sp>
        <p:nvSpPr>
          <p:cNvPr id="3" name="Содержимое 2"/>
          <p:cNvSpPr>
            <a:spLocks noGrp="1"/>
          </p:cNvSpPr>
          <p:nvPr>
            <p:ph idx="1"/>
          </p:nvPr>
        </p:nvSpPr>
        <p:spPr>
          <a:ln>
            <a:solidFill>
              <a:srgbClr val="002060"/>
            </a:solidFill>
          </a:ln>
        </p:spPr>
        <p:txBody>
          <a:bodyPr>
            <a:normAutofit fontScale="47500" lnSpcReduction="20000"/>
          </a:bodyPr>
          <a:lstStyle/>
          <a:p>
            <a:pPr fontAlgn="base">
              <a:buNone/>
            </a:pPr>
            <a:r>
              <a:rPr lang="en-US" dirty="0"/>
              <a:t>You'll want to record your cash transactions in a number of different ways, depending on the nature of your business.</a:t>
            </a:r>
          </a:p>
          <a:p>
            <a:pPr fontAlgn="base"/>
            <a:r>
              <a:rPr lang="en-US" b="1" dirty="0"/>
              <a:t>Sales and Cash Receipts Journal</a:t>
            </a:r>
            <a:r>
              <a:rPr lang="en-US" dirty="0"/>
              <a:t>: To simplify your recordkeeping, it is recommended that you combine your </a:t>
            </a:r>
            <a:r>
              <a:rPr lang="en-US" dirty="0">
                <a:hlinkClick r:id="rId2"/>
              </a:rPr>
              <a:t>sales</a:t>
            </a:r>
            <a:r>
              <a:rPr lang="en-US" dirty="0"/>
              <a:t> and cash receipts in a single journal.</a:t>
            </a:r>
          </a:p>
          <a:p>
            <a:pPr fontAlgn="base"/>
            <a:r>
              <a:rPr lang="en-US" b="1" dirty="0"/>
              <a:t>Income (receipt) and expense orders </a:t>
            </a:r>
            <a:r>
              <a:rPr lang="en-US" dirty="0"/>
              <a:t>Income and expense orders are unified forms approved by the Law for use by organizations or individual entrepreneurs using cash. Depending on what function they carry at the organization’s cash desk - income or expense - there is a cash receipt order and an expense cash order. </a:t>
            </a:r>
            <a:endParaRPr lang="en-US" b="1" dirty="0"/>
          </a:p>
          <a:p>
            <a:pPr fontAlgn="base"/>
            <a:r>
              <a:rPr lang="en-US" b="1" dirty="0"/>
              <a:t>Daily Cash Sheet</a:t>
            </a:r>
            <a:r>
              <a:rPr lang="en-US" dirty="0"/>
              <a:t>: If cash transactions are a significant part of your business, you should also prepare a daily cash sheet to reconcile your cash received and paid out for the day. If you use a daily cash sheet, you can reconcile your cash receipts with your daily deposit into your bank account.</a:t>
            </a:r>
          </a:p>
          <a:p>
            <a:pPr fontAlgn="base"/>
            <a:r>
              <a:rPr lang="en-US" b="1" dirty="0"/>
              <a:t>Cash Disbursements Journal</a:t>
            </a:r>
            <a:r>
              <a:rPr lang="en-US" dirty="0"/>
              <a:t>: Your daily cash disbursements should be recorded here.</a:t>
            </a:r>
          </a:p>
          <a:p>
            <a:pPr fontAlgn="base"/>
            <a:r>
              <a:rPr lang="en-US" b="1" dirty="0"/>
              <a:t>Bank Reconciliation</a:t>
            </a:r>
            <a:r>
              <a:rPr lang="en-US" dirty="0"/>
              <a:t>: Reconciling your records with your monthly bank statement verifies the amount you have in your checking account. It will also help you find bookkeeping errors. It could also enable you to detect (and remedy) irregularities such as employee theft.</a:t>
            </a:r>
          </a:p>
          <a:p>
            <a:pPr fontAlgn="base"/>
            <a:r>
              <a:rPr lang="en-US" b="1" dirty="0"/>
              <a:t>Petty Cash Fund</a:t>
            </a:r>
            <a:r>
              <a:rPr lang="en-US" dirty="0"/>
              <a:t>: If your customers normally pay by check, having a petty cash fund will provide you with cash on hand to pay miscellaneous small expenses. A petty cash fund isn't necessary if you use a cash register and always have currency on hand, as long you keep track of these small purchases.</a:t>
            </a:r>
          </a:p>
          <a:p>
            <a:endParaRPr lang="uk-U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AB3D1BD8-A661-4AE1-B391-77A15688B03F}"/>
              </a:ext>
            </a:extLst>
          </p:cNvPr>
          <p:cNvSpPr>
            <a:spLocks noChangeArrowheads="1"/>
          </p:cNvSpPr>
          <p:nvPr/>
        </p:nvSpPr>
        <p:spPr bwMode="auto">
          <a:xfrm>
            <a:off x="1547664" y="2204864"/>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pic>
        <p:nvPicPr>
          <p:cNvPr id="1025" name="Picture 1" descr="What is petty cash? ">
            <a:extLst>
              <a:ext uri="{FF2B5EF4-FFF2-40B4-BE49-F238E27FC236}">
                <a16:creationId xmlns:a16="http://schemas.microsoft.com/office/drawing/2014/main" id="{52BA746B-8EA8-4346-BF44-FF07F333231A}"/>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051720" y="4521446"/>
            <a:ext cx="4198938" cy="2049463"/>
          </a:xfrm>
          <a:prstGeom prst="rect">
            <a:avLst/>
          </a:prstGeom>
          <a:noFill/>
          <a:ln>
            <a:solidFill>
              <a:srgbClr val="002060"/>
            </a:solidFill>
          </a:ln>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8BF1AF6A-DB29-40D7-BEDB-1C3A3F3F8590}"/>
              </a:ext>
            </a:extLst>
          </p:cNvPr>
          <p:cNvSpPr>
            <a:spLocks noChangeArrowheads="1"/>
          </p:cNvSpPr>
          <p:nvPr/>
        </p:nvSpPr>
        <p:spPr bwMode="auto">
          <a:xfrm>
            <a:off x="1547664" y="4711527"/>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pic>
        <p:nvPicPr>
          <p:cNvPr id="7" name="Рисунок 6">
            <a:extLst>
              <a:ext uri="{FF2B5EF4-FFF2-40B4-BE49-F238E27FC236}">
                <a16:creationId xmlns:a16="http://schemas.microsoft.com/office/drawing/2014/main" id="{4EA7E4DF-569D-4322-A430-B84447DF4C2C}"/>
              </a:ext>
            </a:extLst>
          </p:cNvPr>
          <p:cNvPicPr>
            <a:picLocks noChangeAspect="1"/>
          </p:cNvPicPr>
          <p:nvPr/>
        </p:nvPicPr>
        <p:blipFill>
          <a:blip r:embed="rId4"/>
          <a:stretch>
            <a:fillRect/>
          </a:stretch>
        </p:blipFill>
        <p:spPr>
          <a:xfrm>
            <a:off x="1096468" y="314151"/>
            <a:ext cx="6467475" cy="3781425"/>
          </a:xfrm>
          <a:prstGeom prst="rect">
            <a:avLst/>
          </a:prstGeom>
        </p:spPr>
      </p:pic>
    </p:spTree>
    <p:extLst>
      <p:ext uri="{BB962C8B-B14F-4D97-AF65-F5344CB8AC3E}">
        <p14:creationId xmlns:p14="http://schemas.microsoft.com/office/powerpoint/2010/main" val="1377202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49F0B690-3AD5-4BC5-9CE4-5EAF2A4BF878}"/>
              </a:ext>
            </a:extLst>
          </p:cNvPr>
          <p:cNvSpPr>
            <a:spLocks noGrp="1"/>
          </p:cNvSpPr>
          <p:nvPr>
            <p:ph idx="1"/>
          </p:nvPr>
        </p:nvSpPr>
        <p:spPr>
          <a:xfrm>
            <a:off x="457200" y="0"/>
            <a:ext cx="8229600" cy="6741368"/>
          </a:xfrm>
          <a:ln>
            <a:solidFill>
              <a:srgbClr val="002060"/>
            </a:solidFill>
          </a:ln>
        </p:spPr>
        <p:txBody>
          <a:bodyPr>
            <a:noAutofit/>
          </a:bodyPr>
          <a:lstStyle/>
          <a:p>
            <a:pPr marL="0" indent="0">
              <a:buNone/>
            </a:pPr>
            <a:r>
              <a:rPr lang="en-US" sz="2000" dirty="0"/>
              <a:t>A "cash receipt voucher" or "cash receipt order" is a formal document used to record the receipt of cash into a cash register or petty cash fund. It serves as a record of incoming cash transactions, typically generated at the point of receiving payments from customers or other sources.</a:t>
            </a:r>
          </a:p>
          <a:p>
            <a:pPr marL="0" indent="0">
              <a:buNone/>
            </a:pPr>
            <a:endParaRPr lang="en-US" sz="2000" dirty="0"/>
          </a:p>
          <a:p>
            <a:pPr marL="0" indent="0">
              <a:buNone/>
            </a:pPr>
            <a:r>
              <a:rPr lang="en-US" sz="2000" dirty="0"/>
              <a:t>Here's a basic description of the document:</a:t>
            </a:r>
          </a:p>
          <a:p>
            <a:pPr marL="0" indent="0">
              <a:buNone/>
            </a:pPr>
            <a:endParaRPr lang="en-US" sz="2000" dirty="0"/>
          </a:p>
          <a:p>
            <a:pPr marL="0" indent="0">
              <a:buNone/>
            </a:pPr>
            <a:r>
              <a:rPr lang="en-US" sz="2000" dirty="0"/>
              <a:t>1. **Header**: The voucher usually contains a header section where essential information is recorded, such as the name or logo of the company or organization, the voucher number, and the date of issuance.</a:t>
            </a:r>
          </a:p>
          <a:p>
            <a:pPr marL="0" indent="0">
              <a:buNone/>
            </a:pPr>
            <a:endParaRPr lang="en-US" sz="2000" dirty="0"/>
          </a:p>
          <a:p>
            <a:pPr marL="0" indent="0">
              <a:buNone/>
            </a:pPr>
            <a:r>
              <a:rPr lang="en-US" sz="2000" dirty="0"/>
              <a:t>2. **Details of Transaction**: This section includes details about the transaction, such as the amount received in cash, the purpose or description of the transaction (e.g., sale of goods or services, payment of a debt), and any reference numbers or invoice numbers associated with the transaction.</a:t>
            </a:r>
          </a:p>
          <a:p>
            <a:pPr marL="0" indent="0">
              <a:buNone/>
            </a:pPr>
            <a:endParaRPr lang="en-US" sz="2000" dirty="0"/>
          </a:p>
          <a:p>
            <a:pPr marL="0" indent="0">
              <a:buNone/>
            </a:pPr>
            <a:r>
              <a:rPr lang="en-US" sz="2000" dirty="0"/>
              <a:t>3. **Accounting Information**: Depending on the organization's accounting practices, the voucher may also include accounting codes or references, such as ledger account numbers or cost center codes, to facilitate tracking and reconciliation.</a:t>
            </a:r>
          </a:p>
          <a:p>
            <a:pPr marL="0" indent="0">
              <a:buNone/>
            </a:pPr>
            <a:endParaRPr lang="en-US" sz="2000" dirty="0"/>
          </a:p>
          <a:p>
            <a:pPr marL="0" indent="0">
              <a:buNone/>
            </a:pPr>
            <a:r>
              <a:rPr lang="en-US" sz="2000" dirty="0"/>
              <a:t>4. **Authorized Signatures**: To ensure accountability and authorization, there are spaces for signatures of the individuals responsible for receiving and approving the cash receipt. This may include the signature of the cashier or recipient of the cash, as well as an approving authority, such as a supervisor or manager.</a:t>
            </a:r>
          </a:p>
          <a:p>
            <a:pPr marL="0" indent="0">
              <a:buNone/>
            </a:pPr>
            <a:endParaRPr lang="en-US" sz="2000" dirty="0"/>
          </a:p>
          <a:p>
            <a:pPr marL="0" indent="0">
              <a:buNone/>
            </a:pPr>
            <a:r>
              <a:rPr lang="en-US" sz="2000" dirty="0"/>
              <a:t>5. **Additional Notes or Comments**: There may be space provided for additional notes or comments relevant to the transaction, such as any special instructions or remarks regarding the nature of the payment.</a:t>
            </a:r>
          </a:p>
          <a:p>
            <a:pPr marL="0" indent="0">
              <a:buNone/>
            </a:pPr>
            <a:endParaRPr lang="en-US" sz="2000" dirty="0"/>
          </a:p>
          <a:p>
            <a:pPr marL="0" indent="0">
              <a:buNone/>
            </a:pPr>
            <a:r>
              <a:rPr lang="en-US" sz="2000" dirty="0"/>
              <a:t>Overall, the cash receipt voucher serves as a vital internal control mechanism for monitoring and tracking cash inflows, ensuring accuracy in financial record-keeping, and providing documentation for auditing purposes.</a:t>
            </a:r>
            <a:endParaRPr lang="uk-UA" sz="2000" dirty="0"/>
          </a:p>
        </p:txBody>
      </p:sp>
    </p:spTree>
    <p:extLst>
      <p:ext uri="{BB962C8B-B14F-4D97-AF65-F5344CB8AC3E}">
        <p14:creationId xmlns:p14="http://schemas.microsoft.com/office/powerpoint/2010/main" val="11293939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600200"/>
          </a:xfrm>
          <a:solidFill>
            <a:schemeClr val="accent1">
              <a:lumMod val="20000"/>
              <a:lumOff val="80000"/>
            </a:schemeClr>
          </a:solidFill>
        </p:spPr>
        <p:txBody>
          <a:bodyPr>
            <a:normAutofit fontScale="90000"/>
          </a:bodyPr>
          <a:lstStyle/>
          <a:p>
            <a:br>
              <a:rPr lang="en-US" dirty="0"/>
            </a:br>
            <a:r>
              <a:rPr lang="en-US" sz="3600" dirty="0"/>
              <a:t>When is the Incoming Cash Order </a:t>
            </a:r>
            <a:br>
              <a:rPr lang="en-US" sz="3600" dirty="0"/>
            </a:br>
            <a:r>
              <a:rPr lang="ru-RU" sz="3600" dirty="0"/>
              <a:t>(</a:t>
            </a:r>
            <a:r>
              <a:rPr lang="en-US" sz="3600" dirty="0"/>
              <a:t>or “</a:t>
            </a:r>
            <a:r>
              <a:rPr lang="en-US" sz="3600" dirty="0">
                <a:solidFill>
                  <a:srgbClr val="374151"/>
                </a:solidFill>
                <a:latin typeface="Söhne"/>
              </a:rPr>
              <a:t>cash receipt voucher" or "cash receipt order“)</a:t>
            </a:r>
            <a:br>
              <a:rPr lang="en-US" sz="5400" dirty="0"/>
            </a:br>
            <a:r>
              <a:rPr lang="en-US" sz="3600" dirty="0"/>
              <a:t> filled out?</a:t>
            </a:r>
            <a:br>
              <a:rPr lang="en-US" sz="3600" dirty="0"/>
            </a:br>
            <a:endParaRPr lang="uk-UA" sz="3600" dirty="0"/>
          </a:p>
        </p:txBody>
      </p:sp>
      <p:sp>
        <p:nvSpPr>
          <p:cNvPr id="3" name="Содержимое 2"/>
          <p:cNvSpPr>
            <a:spLocks noGrp="1"/>
          </p:cNvSpPr>
          <p:nvPr>
            <p:ph idx="1"/>
          </p:nvPr>
        </p:nvSpPr>
        <p:spPr>
          <a:xfrm>
            <a:off x="457200" y="1600200"/>
            <a:ext cx="8229600" cy="5141168"/>
          </a:xfrm>
          <a:ln>
            <a:solidFill>
              <a:schemeClr val="tx2"/>
            </a:solidFill>
          </a:ln>
        </p:spPr>
        <p:txBody>
          <a:bodyPr>
            <a:normAutofit fontScale="32500" lnSpcReduction="20000"/>
          </a:bodyPr>
          <a:lstStyle/>
          <a:p>
            <a:endParaRPr lang="en-US" dirty="0"/>
          </a:p>
          <a:p>
            <a:r>
              <a:rPr lang="en-US" sz="5500" dirty="0"/>
              <a:t>When cash is received at the cash desk of an organization or individual entrepreneur, it is necessary to reflect the fact of this business transaction on the accounts of accounting. </a:t>
            </a:r>
          </a:p>
          <a:p>
            <a:r>
              <a:rPr lang="en-US" sz="5500" dirty="0"/>
              <a:t>It is compiled in a unified manner in a single copy and is signed by the chief accountant, accountant, cashier accountant, organization cashier or other authorized person.</a:t>
            </a:r>
          </a:p>
          <a:p>
            <a:pPr>
              <a:buNone/>
            </a:pPr>
            <a:endParaRPr lang="en-US" sz="5500" dirty="0"/>
          </a:p>
          <a:p>
            <a:r>
              <a:rPr lang="en-US" sz="5500" dirty="0"/>
              <a:t>The cash receipt order consists of two blocks:</a:t>
            </a:r>
          </a:p>
          <a:p>
            <a:pPr>
              <a:buFont typeface="Wingdings" panose="05000000000000000000" pitchFamily="2" charset="2"/>
              <a:buChar char="ü"/>
            </a:pPr>
            <a:r>
              <a:rPr lang="en-US" sz="5500" dirty="0"/>
              <a:t>An Order itself;</a:t>
            </a:r>
          </a:p>
          <a:p>
            <a:pPr>
              <a:buFont typeface="Wingdings" panose="05000000000000000000" pitchFamily="2" charset="2"/>
              <a:buChar char="ü"/>
            </a:pPr>
            <a:r>
              <a:rPr lang="en-US" sz="5500" dirty="0"/>
              <a:t>A receipt (that, after filling out, is torn off and given to the person who contributed the money to the cashier)</a:t>
            </a:r>
          </a:p>
          <a:p>
            <a:r>
              <a:rPr lang="en-US" sz="5500" dirty="0"/>
              <a:t>You can write out a receiver either manually or using a computer. Corrections in the receipt order are not allowed. If you make a mistake, the order must be rewritten. Otherwise, such a document is not valid and violates cash discipline.</a:t>
            </a:r>
          </a:p>
          <a:p>
            <a:pPr>
              <a:buNone/>
            </a:pPr>
            <a:endParaRPr lang="en-US" sz="5500" dirty="0"/>
          </a:p>
          <a:p>
            <a:r>
              <a:rPr lang="en-US" sz="5500" dirty="0"/>
              <a:t>On the second block of the PKO "Receipt", after filling, the seal of the legal entity or entrepreneur is put. The stamp puts the need so that half falls on the cash receipt order and the second half on the receipt, now there is not.</a:t>
            </a:r>
          </a:p>
          <a:p>
            <a:endParaRPr lang="en-US" dirty="0"/>
          </a:p>
          <a:p>
            <a:endParaRPr lang="uk-U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6109"/>
            <a:ext cx="8229600" cy="1196752"/>
          </a:xfrm>
          <a:solidFill>
            <a:schemeClr val="accent1">
              <a:lumMod val="20000"/>
              <a:lumOff val="80000"/>
            </a:schemeClr>
          </a:solidFill>
        </p:spPr>
        <p:txBody>
          <a:bodyPr>
            <a:normAutofit fontScale="90000"/>
          </a:bodyPr>
          <a:lstStyle/>
          <a:p>
            <a:r>
              <a:rPr lang="en-US" sz="3100" dirty="0"/>
              <a:t>In what cases is an Incoming Cash Order filled out?</a:t>
            </a:r>
            <a:br>
              <a:rPr lang="en-US" dirty="0"/>
            </a:br>
            <a:endParaRPr lang="uk-UA" dirty="0"/>
          </a:p>
        </p:txBody>
      </p:sp>
      <p:sp>
        <p:nvSpPr>
          <p:cNvPr id="3" name="Содержимое 2"/>
          <p:cNvSpPr>
            <a:spLocks noGrp="1"/>
          </p:cNvSpPr>
          <p:nvPr>
            <p:ph idx="1"/>
          </p:nvPr>
        </p:nvSpPr>
        <p:spPr>
          <a:ln>
            <a:solidFill>
              <a:srgbClr val="002060"/>
            </a:solidFill>
          </a:ln>
        </p:spPr>
        <p:txBody>
          <a:bodyPr>
            <a:normAutofit fontScale="77500" lnSpcReduction="20000"/>
          </a:bodyPr>
          <a:lstStyle/>
          <a:p>
            <a:pPr>
              <a:buFont typeface="Wingdings" pitchFamily="2" charset="2"/>
              <a:buChar char="ü"/>
            </a:pPr>
            <a:r>
              <a:rPr lang="en-US" dirty="0"/>
              <a:t>receipt at the cash desk of revenue</a:t>
            </a:r>
          </a:p>
          <a:p>
            <a:pPr>
              <a:buFont typeface="Wingdings" pitchFamily="2" charset="2"/>
              <a:buChar char="ü"/>
            </a:pPr>
            <a:r>
              <a:rPr lang="en-US" dirty="0"/>
              <a:t>total amount at the end of the shift</a:t>
            </a:r>
          </a:p>
          <a:p>
            <a:pPr>
              <a:buFont typeface="Wingdings" pitchFamily="2" charset="2"/>
              <a:buChar char="ü"/>
            </a:pPr>
            <a:r>
              <a:rPr lang="en-US" dirty="0"/>
              <a:t>repayment of borrowed fund  </a:t>
            </a:r>
          </a:p>
          <a:p>
            <a:pPr>
              <a:buFont typeface="Wingdings" pitchFamily="2" charset="2"/>
              <a:buChar char="ü"/>
            </a:pPr>
            <a:r>
              <a:rPr lang="en-US" dirty="0"/>
              <a:t>return from the accountable person (your organization issued the employee money for the report, the employee purchased the necessary and brings the balance of the advance payment to the cash desk of the organization or entrepreneur)</a:t>
            </a:r>
          </a:p>
          <a:p>
            <a:pPr>
              <a:buFont typeface="Wingdings" pitchFamily="2" charset="2"/>
              <a:buChar char="ü"/>
            </a:pPr>
            <a:r>
              <a:rPr lang="en-US" dirty="0"/>
              <a:t>withdrawal of funds from the current account of legal entities (if you withdraw money from the organization’s current account for wages, household needs, etc., then this money must first be paid to the organization’s cash desk).</a:t>
            </a:r>
            <a:endParaRPr lang="uk-U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EBB1C342-58EE-4C3A-ABC0-6F3F6EAFA176}"/>
              </a:ext>
            </a:extLst>
          </p:cNvPr>
          <p:cNvSpPr>
            <a:spLocks noGrp="1"/>
          </p:cNvSpPr>
          <p:nvPr>
            <p:ph idx="1"/>
          </p:nvPr>
        </p:nvSpPr>
        <p:spPr>
          <a:xfrm>
            <a:off x="457200" y="404664"/>
            <a:ext cx="8229600" cy="5721499"/>
          </a:xfrm>
          <a:ln>
            <a:solidFill>
              <a:srgbClr val="002060"/>
            </a:solidFill>
          </a:ln>
        </p:spPr>
        <p:txBody>
          <a:bodyPr>
            <a:normAutofit fontScale="40000" lnSpcReduction="20000"/>
          </a:bodyPr>
          <a:lstStyle/>
          <a:p>
            <a:pPr marL="0" indent="0" algn="l">
              <a:buNone/>
            </a:pPr>
            <a:r>
              <a:rPr lang="en-US" sz="3800" b="0" i="0" dirty="0">
                <a:solidFill>
                  <a:srgbClr val="374151"/>
                </a:solidFill>
                <a:effectLst/>
                <a:latin typeface="Söhne"/>
              </a:rPr>
              <a:t>A </a:t>
            </a:r>
            <a:r>
              <a:rPr lang="en-US" sz="3800" b="1" i="0" dirty="0">
                <a:solidFill>
                  <a:srgbClr val="374151"/>
                </a:solidFill>
                <a:effectLst/>
                <a:latin typeface="Söhne"/>
              </a:rPr>
              <a:t>"cash expenditure order" </a:t>
            </a:r>
            <a:r>
              <a:rPr lang="en-US" sz="3800" b="0" i="0" dirty="0">
                <a:solidFill>
                  <a:srgbClr val="374151"/>
                </a:solidFill>
                <a:effectLst/>
                <a:latin typeface="Söhne"/>
              </a:rPr>
              <a:t>is a formal document used to authorize the disbursement of cash from a cash register or petty cash fund for specific expenses. It's commonly utilized in businesses or organizations to track and control cash outflows and ensure that expenditures are properly documented and authorized. Here's a description of the typical components of a cash expenditure order:</a:t>
            </a:r>
          </a:p>
          <a:p>
            <a:pPr algn="l">
              <a:buFont typeface="+mj-lt"/>
              <a:buAutoNum type="arabicPeriod"/>
            </a:pPr>
            <a:r>
              <a:rPr lang="en-US" sz="3800" b="1" i="0" dirty="0">
                <a:solidFill>
                  <a:srgbClr val="374151"/>
                </a:solidFill>
                <a:effectLst/>
                <a:latin typeface="Söhne"/>
              </a:rPr>
              <a:t>Header</a:t>
            </a:r>
            <a:r>
              <a:rPr lang="en-US" sz="3800" b="0" i="0" dirty="0">
                <a:solidFill>
                  <a:srgbClr val="374151"/>
                </a:solidFill>
                <a:effectLst/>
                <a:latin typeface="Söhne"/>
              </a:rPr>
              <a:t>: Similar to other financial documents, the cash expenditure order usually begins with a header section containing essential information such as the name or logo of the company, the order number, and the date of issuance.</a:t>
            </a:r>
          </a:p>
          <a:p>
            <a:pPr algn="l">
              <a:buFont typeface="+mj-lt"/>
              <a:buAutoNum type="arabicPeriod"/>
            </a:pPr>
            <a:r>
              <a:rPr lang="en-US" sz="3800" b="1" i="0" dirty="0">
                <a:solidFill>
                  <a:srgbClr val="374151"/>
                </a:solidFill>
                <a:effectLst/>
                <a:latin typeface="Söhne"/>
              </a:rPr>
              <a:t>Details of Expenditure</a:t>
            </a:r>
            <a:r>
              <a:rPr lang="en-US" sz="3800" b="0" i="0" dirty="0">
                <a:solidFill>
                  <a:srgbClr val="374151"/>
                </a:solidFill>
                <a:effectLst/>
                <a:latin typeface="Söhne"/>
              </a:rPr>
              <a:t>: This section provides a breakdown of the expenditure, including the amount of cash to be disbursed, the purpose of the expenditure (e.g., office supplies, transportation, maintenance), and any relevant reference numbers or codes associated with the expense.</a:t>
            </a:r>
          </a:p>
          <a:p>
            <a:pPr algn="l">
              <a:buFont typeface="+mj-lt"/>
              <a:buAutoNum type="arabicPeriod"/>
            </a:pPr>
            <a:r>
              <a:rPr lang="en-US" sz="3800" b="1" i="0" dirty="0">
                <a:solidFill>
                  <a:srgbClr val="374151"/>
                </a:solidFill>
                <a:effectLst/>
                <a:latin typeface="Söhne"/>
              </a:rPr>
              <a:t>Accounting Information</a:t>
            </a:r>
            <a:r>
              <a:rPr lang="en-US" sz="3800" b="0" i="0" dirty="0">
                <a:solidFill>
                  <a:srgbClr val="374151"/>
                </a:solidFill>
                <a:effectLst/>
                <a:latin typeface="Söhne"/>
              </a:rPr>
              <a:t>: To ensure proper accounting and allocation of expenses, the cash expenditure order may include accounting codes or references, such as ledger account numbers or cost center codes, to indicate where the expenditure should be charged.</a:t>
            </a:r>
          </a:p>
          <a:p>
            <a:pPr algn="l">
              <a:buFont typeface="+mj-lt"/>
              <a:buAutoNum type="arabicPeriod"/>
            </a:pPr>
            <a:r>
              <a:rPr lang="en-US" sz="3800" b="1" i="0" dirty="0">
                <a:solidFill>
                  <a:srgbClr val="374151"/>
                </a:solidFill>
                <a:effectLst/>
                <a:latin typeface="Söhne"/>
              </a:rPr>
              <a:t>Authorized Signatures</a:t>
            </a:r>
            <a:r>
              <a:rPr lang="en-US" sz="3800" b="0" i="0" dirty="0">
                <a:solidFill>
                  <a:srgbClr val="374151"/>
                </a:solidFill>
                <a:effectLst/>
                <a:latin typeface="Söhne"/>
              </a:rPr>
              <a:t>: Accountability and authorization are key aspects of the cash expenditure order. Therefore, there are spaces provided for the signatures of individuals responsible for approving and disbursing the cash. This typically includes the signature of the person authorizing the expenditure (e.g., a manager or supervisor) and the signature of the cashier or person responsible for disbursing the cash.</a:t>
            </a:r>
          </a:p>
          <a:p>
            <a:pPr algn="l">
              <a:buFont typeface="+mj-lt"/>
              <a:buAutoNum type="arabicPeriod"/>
            </a:pPr>
            <a:r>
              <a:rPr lang="en-US" sz="3800" b="1" i="0" dirty="0">
                <a:solidFill>
                  <a:srgbClr val="374151"/>
                </a:solidFill>
                <a:effectLst/>
                <a:latin typeface="Söhne"/>
              </a:rPr>
              <a:t>Receipts or Supporting Documentation</a:t>
            </a:r>
            <a:r>
              <a:rPr lang="en-US" sz="3800" b="0" i="0" dirty="0">
                <a:solidFill>
                  <a:srgbClr val="374151"/>
                </a:solidFill>
                <a:effectLst/>
                <a:latin typeface="Söhne"/>
              </a:rPr>
              <a:t>: Depending on the organization's policies and procedures, the cash expenditure order may require attaching receipts or other supporting documentation to validate the expenditure and ensure transparency and accuracy in financial record-keeping.</a:t>
            </a:r>
          </a:p>
          <a:p>
            <a:pPr algn="l">
              <a:buFont typeface="+mj-lt"/>
              <a:buAutoNum type="arabicPeriod"/>
            </a:pPr>
            <a:r>
              <a:rPr lang="en-US" sz="3800" b="1" i="0" dirty="0">
                <a:solidFill>
                  <a:srgbClr val="374151"/>
                </a:solidFill>
                <a:effectLst/>
                <a:latin typeface="Söhne"/>
              </a:rPr>
              <a:t>Additional Notes or Comments</a:t>
            </a:r>
            <a:r>
              <a:rPr lang="en-US" sz="3800" b="0" i="0" dirty="0">
                <a:solidFill>
                  <a:srgbClr val="374151"/>
                </a:solidFill>
                <a:effectLst/>
                <a:latin typeface="Söhne"/>
              </a:rPr>
              <a:t>: There may be space provided for additional notes or comments related to the expenditure, such as any special instructions or remarks regarding the nature of the expense.</a:t>
            </a:r>
          </a:p>
          <a:p>
            <a:pPr marL="0" indent="0" algn="l">
              <a:buNone/>
            </a:pPr>
            <a:r>
              <a:rPr lang="en-US" sz="3800" b="0" i="0" dirty="0">
                <a:solidFill>
                  <a:srgbClr val="374151"/>
                </a:solidFill>
                <a:effectLst/>
                <a:latin typeface="Söhne"/>
              </a:rPr>
              <a:t>Overall, the cash expenditure order serves as a vital internal control tool for managing cash disbursements, ensuring that expenditures are authorized, documented, and properly accounted for, and facilitating transparency and accountability in financial management processes.</a:t>
            </a:r>
          </a:p>
          <a:p>
            <a:endParaRPr lang="uk-UA" dirty="0"/>
          </a:p>
        </p:txBody>
      </p:sp>
    </p:spTree>
    <p:extLst>
      <p:ext uri="{BB962C8B-B14F-4D97-AF65-F5344CB8AC3E}">
        <p14:creationId xmlns:p14="http://schemas.microsoft.com/office/powerpoint/2010/main" val="23094594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0648"/>
            <a:ext cx="8229600" cy="1143000"/>
          </a:xfrm>
          <a:solidFill>
            <a:schemeClr val="accent1">
              <a:lumMod val="20000"/>
              <a:lumOff val="80000"/>
            </a:schemeClr>
          </a:solidFill>
        </p:spPr>
        <p:txBody>
          <a:bodyPr>
            <a:normAutofit/>
          </a:bodyPr>
          <a:lstStyle/>
          <a:p>
            <a:r>
              <a:rPr lang="en-US" sz="2800" dirty="0"/>
              <a:t>When is the </a:t>
            </a:r>
            <a:r>
              <a:rPr lang="en-US" sz="2800" b="1" i="0" dirty="0">
                <a:solidFill>
                  <a:srgbClr val="374151"/>
                </a:solidFill>
                <a:effectLst/>
                <a:latin typeface="Söhne"/>
              </a:rPr>
              <a:t>cash expenditure order </a:t>
            </a:r>
            <a:r>
              <a:rPr lang="en-US" sz="2800" dirty="0"/>
              <a:t>filled out?</a:t>
            </a:r>
            <a:br>
              <a:rPr lang="en-US" sz="2800" dirty="0"/>
            </a:br>
            <a:endParaRPr lang="uk-UA" sz="2800" dirty="0"/>
          </a:p>
        </p:txBody>
      </p:sp>
      <p:sp>
        <p:nvSpPr>
          <p:cNvPr id="3" name="Содержимое 2"/>
          <p:cNvSpPr>
            <a:spLocks noGrp="1"/>
          </p:cNvSpPr>
          <p:nvPr>
            <p:ph idx="1"/>
          </p:nvPr>
        </p:nvSpPr>
        <p:spPr>
          <a:ln>
            <a:solidFill>
              <a:srgbClr val="002060"/>
            </a:solidFill>
          </a:ln>
        </p:spPr>
        <p:txBody>
          <a:bodyPr>
            <a:normAutofit fontScale="70000" lnSpcReduction="20000"/>
          </a:bodyPr>
          <a:lstStyle/>
          <a:p>
            <a:pPr marL="0" indent="0" algn="just">
              <a:buNone/>
            </a:pPr>
            <a:r>
              <a:rPr lang="en-US" dirty="0"/>
              <a:t>By analogy with an incoming cash order, it is filled in when money needs to be given from the organization’s cash desk.</a:t>
            </a:r>
            <a:r>
              <a:rPr lang="ru-RU" dirty="0"/>
              <a:t> </a:t>
            </a:r>
            <a:r>
              <a:rPr lang="en-US" dirty="0"/>
              <a:t>So i</a:t>
            </a:r>
            <a:r>
              <a:rPr lang="en-US" sz="3200" dirty="0"/>
              <a:t>t refers to a document used to authorize the withdrawal of cash from a cash register or petty cash fund for specific expenses.</a:t>
            </a:r>
            <a:endParaRPr lang="en-US" dirty="0"/>
          </a:p>
          <a:p>
            <a:r>
              <a:rPr lang="en-US" dirty="0"/>
              <a:t> it is compiled on a unified single copy and is stored in the cash book of the organization.</a:t>
            </a:r>
          </a:p>
          <a:p>
            <a:r>
              <a:rPr lang="en-US" dirty="0"/>
              <a:t>signed by the chief accountant, accountant, cashier, organization cashier or other authorized person.</a:t>
            </a:r>
          </a:p>
          <a:p>
            <a:pPr>
              <a:buNone/>
            </a:pPr>
            <a:endParaRPr lang="en-US" dirty="0"/>
          </a:p>
          <a:p>
            <a:pPr algn="just"/>
            <a:r>
              <a:rPr lang="en-US" dirty="0"/>
              <a:t>You can write out it either manually or using a computer. </a:t>
            </a:r>
            <a:endParaRPr lang="uk-UA" dirty="0"/>
          </a:p>
          <a:p>
            <a:pPr algn="just"/>
            <a:r>
              <a:rPr lang="en-US" b="1" dirty="0"/>
              <a:t>Corrections in the </a:t>
            </a:r>
            <a:r>
              <a:rPr lang="en-US" sz="3200" b="1" dirty="0"/>
              <a:t>cash expenditure order </a:t>
            </a:r>
            <a:r>
              <a:rPr lang="en-US" b="1" dirty="0"/>
              <a:t>are not allowed. </a:t>
            </a:r>
            <a:r>
              <a:rPr lang="en-US" dirty="0"/>
              <a:t>If you make a mistake, the order must be rewritten. Otherwise, such a document is not valid and violates cash discipline.</a:t>
            </a:r>
            <a:endParaRPr lang="uk-U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a:solidFill>
            <a:schemeClr val="accent1">
              <a:lumMod val="20000"/>
              <a:lumOff val="80000"/>
            </a:schemeClr>
          </a:solidFill>
        </p:spPr>
        <p:txBody>
          <a:bodyPr>
            <a:normAutofit fontScale="90000"/>
          </a:bodyPr>
          <a:lstStyle/>
          <a:p>
            <a:r>
              <a:rPr lang="en-US" sz="2800" dirty="0"/>
              <a:t>In what cases is a </a:t>
            </a:r>
            <a:r>
              <a:rPr lang="en-US" sz="2800" b="1" i="0" dirty="0">
                <a:solidFill>
                  <a:srgbClr val="374151"/>
                </a:solidFill>
                <a:effectLst/>
                <a:latin typeface="Söhne"/>
              </a:rPr>
              <a:t>cash expenditure order </a:t>
            </a:r>
            <a:r>
              <a:rPr lang="en-US" sz="2800" dirty="0"/>
              <a:t>filled out?</a:t>
            </a:r>
            <a:br>
              <a:rPr lang="en-US" sz="2800" dirty="0"/>
            </a:br>
            <a:endParaRPr lang="uk-UA" sz="2800" dirty="0"/>
          </a:p>
        </p:txBody>
      </p:sp>
      <p:sp>
        <p:nvSpPr>
          <p:cNvPr id="3" name="Содержимое 2"/>
          <p:cNvSpPr>
            <a:spLocks noGrp="1"/>
          </p:cNvSpPr>
          <p:nvPr>
            <p:ph idx="1"/>
          </p:nvPr>
        </p:nvSpPr>
        <p:spPr>
          <a:ln>
            <a:solidFill>
              <a:srgbClr val="002060"/>
            </a:solidFill>
          </a:ln>
        </p:spPr>
        <p:txBody>
          <a:bodyPr>
            <a:normAutofit fontScale="92500" lnSpcReduction="20000"/>
          </a:bodyPr>
          <a:lstStyle/>
          <a:p>
            <a:pPr>
              <a:buFont typeface="Wingdings" pitchFamily="2" charset="2"/>
              <a:buChar char="ü"/>
            </a:pPr>
            <a:r>
              <a:rPr lang="en-US" dirty="0"/>
              <a:t>the need to issue to accountable persons for the purchase of necessary goods or materials for the organization;</a:t>
            </a:r>
          </a:p>
          <a:p>
            <a:pPr>
              <a:buFont typeface="Wingdings" pitchFamily="2" charset="2"/>
              <a:buChar char="ü"/>
            </a:pPr>
            <a:r>
              <a:rPr lang="en-US" dirty="0"/>
              <a:t>issue to accountable persons for personal and travel expenses;</a:t>
            </a:r>
          </a:p>
          <a:p>
            <a:pPr>
              <a:buFont typeface="Wingdings" pitchFamily="2" charset="2"/>
              <a:buChar char="ü"/>
            </a:pPr>
            <a:r>
              <a:rPr lang="en-US" dirty="0"/>
              <a:t>delivery of cash to the bank to the bank account of the organization;</a:t>
            </a:r>
          </a:p>
          <a:p>
            <a:pPr>
              <a:buFont typeface="Wingdings" pitchFamily="2" charset="2"/>
              <a:buChar char="ü"/>
            </a:pPr>
            <a:r>
              <a:rPr lang="en-US" dirty="0"/>
              <a:t>payment of wages (advance) to employees in cash at the checkout;</a:t>
            </a:r>
          </a:p>
          <a:p>
            <a:pPr>
              <a:buFont typeface="Wingdings" pitchFamily="2" charset="2"/>
              <a:buChar char="ü"/>
            </a:pPr>
            <a:r>
              <a:rPr lang="en-US" dirty="0"/>
              <a:t>payment of dividends to founders</a:t>
            </a:r>
            <a:endParaRPr lang="uk-U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332656"/>
            <a:ext cx="8229600" cy="908720"/>
          </a:xfrm>
        </p:spPr>
        <p:txBody>
          <a:bodyPr>
            <a:normAutofit fontScale="90000"/>
          </a:bodyPr>
          <a:lstStyle/>
          <a:p>
            <a:r>
              <a:rPr lang="en-US" b="1" dirty="0"/>
              <a:t>Maintaining Daily Cash Sheets</a:t>
            </a:r>
            <a:br>
              <a:rPr lang="en-US" b="1" dirty="0"/>
            </a:br>
            <a:endParaRPr lang="uk-UA" dirty="0"/>
          </a:p>
        </p:txBody>
      </p:sp>
      <p:sp>
        <p:nvSpPr>
          <p:cNvPr id="3" name="Содержимое 2"/>
          <p:cNvSpPr>
            <a:spLocks noGrp="1"/>
          </p:cNvSpPr>
          <p:nvPr>
            <p:ph idx="1"/>
          </p:nvPr>
        </p:nvSpPr>
        <p:spPr>
          <a:xfrm>
            <a:off x="457200" y="1196752"/>
            <a:ext cx="8229600" cy="4929411"/>
          </a:xfrm>
        </p:spPr>
        <p:txBody>
          <a:bodyPr>
            <a:normAutofit fontScale="85000" lnSpcReduction="20000"/>
          </a:bodyPr>
          <a:lstStyle/>
          <a:p>
            <a:pPr fontAlgn="base"/>
            <a:r>
              <a:rPr lang="en-US" dirty="0"/>
              <a:t>A cash sheet is a daily reconciliation of cash received and cash paid out. If a good deal of your business is transacted in cash, such as in a retail pharmacy, you should prepare a cash sheet at the end of each day. </a:t>
            </a:r>
          </a:p>
          <a:p>
            <a:pPr fontAlgn="base"/>
            <a:endParaRPr lang="en-US" dirty="0"/>
          </a:p>
          <a:p>
            <a:pPr fontAlgn="base"/>
            <a:r>
              <a:rPr lang="en-US" dirty="0"/>
              <a:t>Maintaining cash sheets provides an alert to any shortage or surplus of cash for the day. Some businesses opt to simply count the cash in the register at the end of the day without maintaining a cash sheet, leaving them clueless to any shortages or overages. A shortage could be the result of theft, or it could simply result from your failure to record a special transaction, such as an expense you paid in cash—but without a cash sheet, you'll never know.</a:t>
            </a:r>
            <a:endParaRPr lang="uk-U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3600" b="1" dirty="0"/>
              <a:t>Daily Cash Transaction Worksheet</a:t>
            </a:r>
            <a:endParaRPr lang="uk-UA" sz="3600" dirty="0"/>
          </a:p>
        </p:txBody>
      </p:sp>
      <p:pic>
        <p:nvPicPr>
          <p:cNvPr id="2051" name="Picture 3"/>
          <p:cNvPicPr>
            <a:picLocks noGrp="1" noChangeAspect="1" noChangeArrowheads="1"/>
          </p:cNvPicPr>
          <p:nvPr>
            <p:ph idx="1"/>
          </p:nvPr>
        </p:nvPicPr>
        <p:blipFill>
          <a:blip r:embed="rId2" cstate="print"/>
          <a:srcRect/>
          <a:stretch>
            <a:fillRect/>
          </a:stretch>
        </p:blipFill>
        <p:spPr bwMode="auto">
          <a:xfrm>
            <a:off x="1475656" y="1412776"/>
            <a:ext cx="4608512" cy="4752528"/>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1">
              <a:lumMod val="20000"/>
              <a:lumOff val="80000"/>
            </a:schemeClr>
          </a:solidFill>
        </p:spPr>
        <p:txBody>
          <a:bodyPr>
            <a:normAutofit fontScale="90000"/>
          </a:bodyPr>
          <a:lstStyle/>
          <a:p>
            <a:br>
              <a:rPr lang="ru-RU" b="1" dirty="0"/>
            </a:br>
            <a:r>
              <a:rPr lang="en-US" sz="3100" b="1" dirty="0"/>
              <a:t>CASH BOOK : MEANING AND SIMPLE CASH BOOK</a:t>
            </a:r>
            <a:r>
              <a:rPr lang="en-US" sz="3100" dirty="0"/>
              <a:t> </a:t>
            </a:r>
            <a:br>
              <a:rPr lang="en-US" dirty="0"/>
            </a:br>
            <a:endParaRPr lang="uk-UA" dirty="0"/>
          </a:p>
        </p:txBody>
      </p:sp>
      <p:sp>
        <p:nvSpPr>
          <p:cNvPr id="3" name="Содержимое 2"/>
          <p:cNvSpPr>
            <a:spLocks noGrp="1"/>
          </p:cNvSpPr>
          <p:nvPr>
            <p:ph idx="1"/>
          </p:nvPr>
        </p:nvSpPr>
        <p:spPr>
          <a:ln>
            <a:solidFill>
              <a:srgbClr val="002060"/>
            </a:solidFill>
          </a:ln>
        </p:spPr>
        <p:txBody>
          <a:bodyPr>
            <a:normAutofit lnSpcReduction="10000"/>
          </a:bodyPr>
          <a:lstStyle/>
          <a:p>
            <a:pPr>
              <a:buNone/>
            </a:pPr>
            <a:r>
              <a:rPr lang="en-US" dirty="0"/>
              <a:t>Cash Book is a Book in which all cash receipts and cash payments are</a:t>
            </a:r>
            <a:r>
              <a:rPr lang="ru-RU" dirty="0"/>
              <a:t> </a:t>
            </a:r>
            <a:r>
              <a:rPr lang="en-US" dirty="0"/>
              <a:t>recorded. It is also one of the books of original entry. It starts with the cash</a:t>
            </a:r>
            <a:r>
              <a:rPr lang="ru-RU" dirty="0"/>
              <a:t> </a:t>
            </a:r>
            <a:r>
              <a:rPr lang="en-US" dirty="0"/>
              <a:t>or bank balance at the beginning of the period. </a:t>
            </a:r>
            <a:br>
              <a:rPr lang="en-US" dirty="0"/>
            </a:br>
            <a:r>
              <a:rPr lang="en-US" dirty="0"/>
              <a:t>Cash Books may be of the following Types:</a:t>
            </a:r>
            <a:br>
              <a:rPr lang="en-US" dirty="0"/>
            </a:br>
            <a:r>
              <a:rPr lang="ru-RU" dirty="0"/>
              <a:t>1 - </a:t>
            </a:r>
            <a:r>
              <a:rPr lang="en-US" dirty="0"/>
              <a:t>Simple Cash Book</a:t>
            </a:r>
            <a:br>
              <a:rPr lang="en-US" dirty="0"/>
            </a:br>
            <a:r>
              <a:rPr lang="ru-RU" dirty="0"/>
              <a:t>2 - </a:t>
            </a:r>
            <a:r>
              <a:rPr lang="en-US" dirty="0"/>
              <a:t>Bank Column Cash Book</a:t>
            </a:r>
            <a:br>
              <a:rPr lang="en-US" dirty="0"/>
            </a:br>
            <a:r>
              <a:rPr lang="ru-RU" dirty="0"/>
              <a:t>3 - </a:t>
            </a:r>
            <a:r>
              <a:rPr lang="en-US" dirty="0"/>
              <a:t>Petty Cash Book </a:t>
            </a:r>
            <a:br>
              <a:rPr lang="en-US" dirty="0"/>
            </a:br>
            <a:endParaRPr lang="uk-U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1">
              <a:lumMod val="20000"/>
              <a:lumOff val="80000"/>
            </a:schemeClr>
          </a:solidFill>
        </p:spPr>
        <p:txBody>
          <a:bodyPr>
            <a:normAutofit fontScale="90000"/>
          </a:bodyPr>
          <a:lstStyle/>
          <a:p>
            <a:r>
              <a:rPr lang="en-US" sz="3100" b="1" dirty="0"/>
              <a:t>Single column cash book</a:t>
            </a:r>
            <a:br>
              <a:rPr lang="en-US" b="1" dirty="0"/>
            </a:br>
            <a:endParaRPr lang="uk-UA" dirty="0"/>
          </a:p>
        </p:txBody>
      </p:sp>
      <p:sp>
        <p:nvSpPr>
          <p:cNvPr id="3" name="Содержимое 2"/>
          <p:cNvSpPr>
            <a:spLocks noGrp="1"/>
          </p:cNvSpPr>
          <p:nvPr>
            <p:ph idx="1"/>
          </p:nvPr>
        </p:nvSpPr>
        <p:spPr>
          <a:ln>
            <a:solidFill>
              <a:srgbClr val="002060"/>
            </a:solidFill>
          </a:ln>
        </p:spPr>
        <p:txBody>
          <a:bodyPr>
            <a:normAutofit fontScale="77500" lnSpcReduction="20000"/>
          </a:bodyPr>
          <a:lstStyle/>
          <a:p>
            <a:r>
              <a:rPr lang="en-US" dirty="0"/>
              <a:t>The </a:t>
            </a:r>
            <a:r>
              <a:rPr lang="en-US" b="1" dirty="0"/>
              <a:t>single column cash book</a:t>
            </a:r>
            <a:r>
              <a:rPr lang="en-US" dirty="0"/>
              <a:t> (also known as </a:t>
            </a:r>
            <a:r>
              <a:rPr lang="en-US" b="1" dirty="0"/>
              <a:t>simple cash book</a:t>
            </a:r>
            <a:r>
              <a:rPr lang="en-US" dirty="0"/>
              <a:t>) is a </a:t>
            </a:r>
            <a:r>
              <a:rPr lang="en-US" dirty="0">
                <a:hlinkClick r:id="rId2"/>
              </a:rPr>
              <a:t>cash book</a:t>
            </a:r>
            <a:r>
              <a:rPr lang="en-US" dirty="0"/>
              <a:t> that is used to record only cash transactions of a business. It is very identical to a traditional cash account in which all cash receipts are recorded on left hand (debit) side and all cash payments are recorded on right hand (credit) side in a chronological order.</a:t>
            </a:r>
          </a:p>
          <a:p>
            <a:r>
              <a:rPr lang="en-US" dirty="0"/>
              <a:t>The single column cash book has only one money column on both debit and credit sides titled as “amount” which is periodically totaled and balanced like a T-account. As stated earlier, a single column cash book records only cash related transactions. The entries relating to checks issued, checks received, purchases discount, and sales discount are not recorded in single column cash book.</a:t>
            </a:r>
          </a:p>
          <a:p>
            <a:pPr>
              <a:buNone/>
            </a:pPr>
            <a:endParaRPr lang="uk-U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229600" cy="620688"/>
          </a:xfrm>
        </p:spPr>
        <p:txBody>
          <a:bodyPr>
            <a:normAutofit fontScale="90000"/>
          </a:bodyPr>
          <a:lstStyle/>
          <a:p>
            <a:br>
              <a:rPr lang="en-US" b="1" dirty="0"/>
            </a:br>
            <a:r>
              <a:rPr lang="en-US" b="1" dirty="0"/>
              <a:t>Format:</a:t>
            </a:r>
            <a:br>
              <a:rPr lang="en-US" b="1" dirty="0"/>
            </a:br>
            <a:endParaRPr lang="uk-UA"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755576" y="980728"/>
            <a:ext cx="7344816" cy="2088232"/>
          </a:xfrm>
          <a:prstGeom prst="rect">
            <a:avLst/>
          </a:prstGeom>
          <a:noFill/>
          <a:ln w="9525">
            <a:noFill/>
            <a:miter lim="800000"/>
            <a:headEnd/>
            <a:tailEnd/>
          </a:ln>
        </p:spPr>
      </p:pic>
      <p:sp>
        <p:nvSpPr>
          <p:cNvPr id="5" name="Прямоугольник 4"/>
          <p:cNvSpPr/>
          <p:nvPr/>
        </p:nvSpPr>
        <p:spPr>
          <a:xfrm>
            <a:off x="323528" y="3140968"/>
            <a:ext cx="8640960" cy="3539430"/>
          </a:xfrm>
          <a:prstGeom prst="rect">
            <a:avLst/>
          </a:prstGeom>
        </p:spPr>
        <p:txBody>
          <a:bodyPr wrap="square">
            <a:spAutoFit/>
          </a:bodyPr>
          <a:lstStyle/>
          <a:p>
            <a:r>
              <a:rPr lang="en-US" sz="1600" dirty="0"/>
              <a:t>The purpose of five columns used on both sides of a single column cash book is briefly explained below:</a:t>
            </a:r>
          </a:p>
          <a:p>
            <a:r>
              <a:rPr lang="en-US" sz="1600" b="1" dirty="0"/>
              <a:t>Date:</a:t>
            </a:r>
            <a:r>
              <a:rPr lang="en-US" sz="1600" dirty="0"/>
              <a:t> The date column of the cash book is used to record the year, month and actual date of each </a:t>
            </a:r>
            <a:r>
              <a:rPr lang="en-US" sz="1600" dirty="0">
                <a:hlinkClick r:id="rId3"/>
              </a:rPr>
              <a:t>cash transaction</a:t>
            </a:r>
            <a:r>
              <a:rPr lang="en-US" sz="1600" dirty="0"/>
              <a:t>. This column ensures the chronological record of each </a:t>
            </a:r>
            <a:r>
              <a:rPr lang="en-US" sz="1600" dirty="0">
                <a:hlinkClick r:id="rId3"/>
              </a:rPr>
              <a:t>business transaction</a:t>
            </a:r>
            <a:r>
              <a:rPr lang="en-US" sz="1600" dirty="0"/>
              <a:t> involving receipt or payment of cash.</a:t>
            </a:r>
          </a:p>
          <a:p>
            <a:r>
              <a:rPr lang="en-US" sz="1600" b="1" dirty="0"/>
              <a:t>Description:</a:t>
            </a:r>
            <a:r>
              <a:rPr lang="en-US" sz="1600" dirty="0"/>
              <a:t> The description column is used to record the account titles to be debited or credited as a result of each cash transaction. A short explanation (also known as narration) of each cash transaction may also be written in this column. This column is sometime titled as “particulars”.</a:t>
            </a:r>
          </a:p>
          <a:p>
            <a:r>
              <a:rPr lang="en-US" sz="1600" b="1" dirty="0"/>
              <a:t>Voucher No:</a:t>
            </a:r>
            <a:r>
              <a:rPr lang="en-US" sz="1600" dirty="0"/>
              <a:t> Voucher is a document that supports a business transaction. This column is used to record the serial number of a receipt voucher or payment voucher.</a:t>
            </a:r>
          </a:p>
          <a:p>
            <a:r>
              <a:rPr lang="en-US" sz="1600" b="1" dirty="0"/>
              <a:t>Posting reference:</a:t>
            </a:r>
            <a:r>
              <a:rPr lang="en-US" sz="1600" dirty="0"/>
              <a:t> This column is used to write the page number of each ledger account named in the description column of the cash book.</a:t>
            </a:r>
          </a:p>
          <a:p>
            <a:r>
              <a:rPr lang="en-US" sz="1600" b="1" dirty="0"/>
              <a:t>Amount:</a:t>
            </a:r>
            <a:r>
              <a:rPr lang="en-US" sz="1600" dirty="0"/>
              <a:t> The amount column of single column cash book is used to record the money value of each cash transaction.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Illustration</a:t>
            </a:r>
            <a:endParaRPr lang="uk-UA" dirty="0"/>
          </a:p>
        </p:txBody>
      </p:sp>
      <p:pic>
        <p:nvPicPr>
          <p:cNvPr id="4098" name="Picture 2"/>
          <p:cNvPicPr>
            <a:picLocks noGrp="1" noChangeAspect="1" noChangeArrowheads="1"/>
          </p:cNvPicPr>
          <p:nvPr>
            <p:ph idx="1"/>
          </p:nvPr>
        </p:nvPicPr>
        <p:blipFill>
          <a:blip r:embed="rId2" cstate="print"/>
          <a:srcRect/>
          <a:stretch>
            <a:fillRect/>
          </a:stretch>
        </p:blipFill>
        <p:spPr bwMode="auto">
          <a:xfrm>
            <a:off x="1614487" y="1929606"/>
            <a:ext cx="5915025" cy="386715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POINT OF SALE </a:t>
            </a:r>
            <a:endParaRPr lang="uk-UA" dirty="0"/>
          </a:p>
        </p:txBody>
      </p:sp>
      <p:pic>
        <p:nvPicPr>
          <p:cNvPr id="6146" name="Picture 2"/>
          <p:cNvPicPr>
            <a:picLocks noGrp="1" noChangeAspect="1" noChangeArrowheads="1"/>
          </p:cNvPicPr>
          <p:nvPr>
            <p:ph idx="1"/>
          </p:nvPr>
        </p:nvPicPr>
        <p:blipFill>
          <a:blip r:embed="rId2" cstate="print"/>
          <a:srcRect/>
          <a:stretch>
            <a:fillRect/>
          </a:stretch>
        </p:blipFill>
        <p:spPr bwMode="auto">
          <a:xfrm>
            <a:off x="2195736" y="2060849"/>
            <a:ext cx="4896544" cy="3888432"/>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1224136"/>
          </a:xfrm>
          <a:solidFill>
            <a:schemeClr val="accent1">
              <a:lumMod val="20000"/>
              <a:lumOff val="80000"/>
            </a:schemeClr>
          </a:solidFill>
        </p:spPr>
        <p:txBody>
          <a:bodyPr>
            <a:normAutofit/>
          </a:bodyPr>
          <a:lstStyle/>
          <a:p>
            <a:r>
              <a:rPr lang="en-GB" sz="2800" dirty="0">
                <a:effectLst/>
                <a:latin typeface="Times New Roman" panose="02020603050405020304" pitchFamily="18" charset="0"/>
                <a:ea typeface="Calibri" panose="020F0502020204030204" pitchFamily="34" charset="0"/>
              </a:rPr>
              <a:t>Registrars of settlement operations in retail trade</a:t>
            </a:r>
            <a:br>
              <a:rPr lang="en-US" sz="2800" dirty="0"/>
            </a:br>
            <a:endParaRPr lang="uk-UA" sz="2800"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276366" y="3444101"/>
            <a:ext cx="3838575" cy="2800350"/>
          </a:xfrm>
          <a:prstGeom prst="rect">
            <a:avLst/>
          </a:prstGeom>
          <a:noFill/>
          <a:ln w="9525">
            <a:noFill/>
            <a:miter lim="800000"/>
            <a:headEnd/>
            <a:tailEnd/>
          </a:ln>
        </p:spPr>
      </p:pic>
      <p:sp>
        <p:nvSpPr>
          <p:cNvPr id="5" name="Прямоугольник 4"/>
          <p:cNvSpPr/>
          <p:nvPr/>
        </p:nvSpPr>
        <p:spPr>
          <a:xfrm>
            <a:off x="251520" y="1412776"/>
            <a:ext cx="8496944" cy="2031325"/>
          </a:xfrm>
          <a:prstGeom prst="rect">
            <a:avLst/>
          </a:prstGeom>
        </p:spPr>
        <p:txBody>
          <a:bodyPr wrap="square">
            <a:spAutoFit/>
          </a:bodyPr>
          <a:lstStyle/>
          <a:p>
            <a:pPr algn="just"/>
            <a:r>
              <a:rPr lang="en-US" dirty="0"/>
              <a:t>As the name implies, a cash register is a piece of equipment for registering cash payments. A cash register only handles payment operations at the till. It is not connected to a computerized  system </a:t>
            </a:r>
          </a:p>
          <a:p>
            <a:r>
              <a:rPr lang="en-US" dirty="0"/>
              <a:t>Although the built-in cash drawer clearly makes it ideal as an all-in-one solution for cash payments, you can enter card transactions too by just pushing the appropriate button, after you have processed the card transaction on an independent card machine. Receipts, too, are also printed from the cash register. </a:t>
            </a:r>
            <a:endParaRPr lang="uk-U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0"/>
            <a:ext cx="8229600" cy="692696"/>
          </a:xfrm>
        </p:spPr>
        <p:txBody>
          <a:bodyPr/>
          <a:lstStyle/>
          <a:p>
            <a:r>
              <a:rPr lang="en-US" sz="2400" dirty="0"/>
              <a:t>POINT OF SALE (POS) </a:t>
            </a:r>
            <a:endParaRPr lang="uk-UA" sz="2400"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324956" y="2970456"/>
            <a:ext cx="4392488" cy="3114303"/>
          </a:xfrm>
          <a:prstGeom prst="rect">
            <a:avLst/>
          </a:prstGeom>
          <a:noFill/>
          <a:ln w="9525">
            <a:noFill/>
            <a:miter lim="800000"/>
            <a:headEnd/>
            <a:tailEnd/>
          </a:ln>
        </p:spPr>
      </p:pic>
      <p:sp>
        <p:nvSpPr>
          <p:cNvPr id="5" name="Прямоугольник 4"/>
          <p:cNvSpPr/>
          <p:nvPr/>
        </p:nvSpPr>
        <p:spPr>
          <a:xfrm>
            <a:off x="323528" y="764704"/>
            <a:ext cx="8640960" cy="2031325"/>
          </a:xfrm>
          <a:prstGeom prst="rect">
            <a:avLst/>
          </a:prstGeom>
        </p:spPr>
        <p:txBody>
          <a:bodyPr wrap="square">
            <a:spAutoFit/>
          </a:bodyPr>
          <a:lstStyle/>
          <a:p>
            <a:pPr algn="just"/>
            <a:r>
              <a:rPr lang="en-US" dirty="0"/>
              <a:t>The point of sale (POS) is the place where a retail transaction is completed. At the point of sale, the merchant calculates the amount owed by the customer, indicates that amount, may prepare an invoice for the customer (which may be a cash register printout), and indicates the options for the customer to make payment. It is also the point at which a customer makes a payment to the merchant in exchange for goods or after provision of a service. After receiving payment, the merchant may issue a receipt for the transaction, which is usually printed but can also be dispensed with or sent electronically.</a:t>
            </a:r>
            <a:endParaRPr lang="uk-UA" dirty="0"/>
          </a:p>
        </p:txBody>
      </p:sp>
      <p:sp>
        <p:nvSpPr>
          <p:cNvPr id="6" name="TextBox 5">
            <a:extLst>
              <a:ext uri="{FF2B5EF4-FFF2-40B4-BE49-F238E27FC236}">
                <a16:creationId xmlns:a16="http://schemas.microsoft.com/office/drawing/2014/main" id="{E64385B0-5435-4578-A45A-2972E5FF355F}"/>
              </a:ext>
            </a:extLst>
          </p:cNvPr>
          <p:cNvSpPr txBox="1"/>
          <p:nvPr/>
        </p:nvSpPr>
        <p:spPr>
          <a:xfrm>
            <a:off x="4392488" y="3068960"/>
            <a:ext cx="4572000" cy="2585323"/>
          </a:xfrm>
          <a:prstGeom prst="rect">
            <a:avLst/>
          </a:prstGeom>
          <a:noFill/>
        </p:spPr>
        <p:txBody>
          <a:bodyPr wrap="square">
            <a:spAutoFit/>
          </a:bodyPr>
          <a:lstStyle/>
          <a:p>
            <a:pPr indent="449580" algn="just"/>
            <a:r>
              <a:rPr lang="en-GB" sz="1800" dirty="0">
                <a:effectLst/>
                <a:latin typeface="Times New Roman" panose="02020603050405020304" pitchFamily="18" charset="0"/>
                <a:ea typeface="Times New Roman" panose="02020603050405020304" pitchFamily="18" charset="0"/>
              </a:rPr>
              <a:t>A cash register (also known as a “till”) is the machine used by businesses to calculate and record financial transactions. Most have a keypad that’s used to input values, as well as the functionality to attach a barcode scanner, </a:t>
            </a:r>
            <a:r>
              <a:rPr lang="en-GB" sz="1800" u="none" strike="noStrike" dirty="0">
                <a:effectLst/>
                <a:latin typeface="Times New Roman" panose="02020603050405020304" pitchFamily="18" charset="0"/>
                <a:ea typeface="Times New Roman" panose="02020603050405020304" pitchFamily="18" charset="0"/>
                <a:hlinkClick r:id="rId3"/>
              </a:rPr>
              <a:t>cash drawer</a:t>
            </a:r>
            <a:r>
              <a:rPr lang="en-GB" sz="1800" dirty="0">
                <a:effectLst/>
                <a:latin typeface="Times New Roman" panose="02020603050405020304" pitchFamily="18" charset="0"/>
                <a:ea typeface="Times New Roman" panose="02020603050405020304" pitchFamily="18" charset="0"/>
              </a:rPr>
              <a:t>, </a:t>
            </a:r>
            <a:r>
              <a:rPr lang="en-GB" sz="1800" u="none" strike="noStrike" dirty="0">
                <a:effectLst/>
                <a:latin typeface="Times New Roman" panose="02020603050405020304" pitchFamily="18" charset="0"/>
                <a:ea typeface="Times New Roman" panose="02020603050405020304" pitchFamily="18" charset="0"/>
                <a:hlinkClick r:id="rId4"/>
              </a:rPr>
              <a:t>receipt printer</a:t>
            </a:r>
            <a:r>
              <a:rPr lang="en-GB" sz="1800" dirty="0">
                <a:effectLst/>
                <a:latin typeface="Times New Roman" panose="02020603050405020304" pitchFamily="18" charset="0"/>
                <a:ea typeface="Times New Roman" panose="02020603050405020304" pitchFamily="18" charset="0"/>
              </a:rPr>
              <a:t> and scales. Many cash registers today are digital, featuring a touchscreen rather than a manual keypad and mechanical inner.</a:t>
            </a:r>
            <a:endParaRPr lang="ru-UA" sz="1200" dirty="0">
              <a:effectLst/>
              <a:latin typeface="Times New Roman" panose="02020603050405020304" pitchFamily="18" charset="0"/>
              <a:ea typeface="Times New Roman" panose="02020603050405020304"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7932695-7039-41F6-BDE8-A194A599722B}"/>
              </a:ext>
            </a:extLst>
          </p:cNvPr>
          <p:cNvSpPr>
            <a:spLocks noGrp="1"/>
          </p:cNvSpPr>
          <p:nvPr>
            <p:ph type="title"/>
          </p:nvPr>
        </p:nvSpPr>
        <p:spPr>
          <a:xfrm>
            <a:off x="457200" y="274638"/>
            <a:ext cx="8229600" cy="459258"/>
          </a:xfrm>
          <a:solidFill>
            <a:schemeClr val="accent1">
              <a:lumMod val="20000"/>
              <a:lumOff val="80000"/>
            </a:schemeClr>
          </a:solidFill>
        </p:spPr>
        <p:txBody>
          <a:bodyPr>
            <a:normAutofit fontScale="90000"/>
          </a:bodyPr>
          <a:lstStyle/>
          <a:p>
            <a:br>
              <a:rPr lang="en-US" b="1" i="0" dirty="0">
                <a:solidFill>
                  <a:srgbClr val="34313F"/>
                </a:solidFill>
                <a:effectLst/>
                <a:latin typeface="system-ui"/>
              </a:rPr>
            </a:br>
            <a:r>
              <a:rPr lang="en-US" b="1" i="0" dirty="0">
                <a:solidFill>
                  <a:srgbClr val="34313F"/>
                </a:solidFill>
                <a:effectLst/>
                <a:latin typeface="system-ui"/>
              </a:rPr>
              <a:t>What is a Sales Receipt?</a:t>
            </a:r>
            <a:br>
              <a:rPr lang="en-US" b="1" i="0" dirty="0">
                <a:solidFill>
                  <a:srgbClr val="34313F"/>
                </a:solidFill>
                <a:effectLst/>
                <a:latin typeface="system-ui"/>
              </a:rPr>
            </a:br>
            <a:endParaRPr lang="ru-UA" dirty="0"/>
          </a:p>
        </p:txBody>
      </p:sp>
      <p:pic>
        <p:nvPicPr>
          <p:cNvPr id="1026" name="Picture 2">
            <a:extLst>
              <a:ext uri="{FF2B5EF4-FFF2-40B4-BE49-F238E27FC236}">
                <a16:creationId xmlns:a16="http://schemas.microsoft.com/office/drawing/2014/main" id="{CDB6BD75-B2F4-4EF5-B04F-09D7EDCE1A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1124744"/>
            <a:ext cx="6264696" cy="4320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7142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a:extLst>
              <a:ext uri="{FF2B5EF4-FFF2-40B4-BE49-F238E27FC236}">
                <a16:creationId xmlns:a16="http://schemas.microsoft.com/office/drawing/2014/main" id="{66798FD1-4A41-42CC-BE56-C1A9DAA615FD}"/>
              </a:ext>
            </a:extLst>
          </p:cNvPr>
          <p:cNvSpPr txBox="1">
            <a:spLocks noGrp="1"/>
          </p:cNvSpPr>
          <p:nvPr>
            <p:ph idx="1"/>
          </p:nvPr>
        </p:nvSpPr>
        <p:spPr>
          <a:xfrm>
            <a:off x="457200" y="188640"/>
            <a:ext cx="8229600" cy="6063198"/>
          </a:xfrm>
          <a:prstGeom prst="rect">
            <a:avLst/>
          </a:prstGeom>
          <a:noFill/>
          <a:ln>
            <a:solidFill>
              <a:srgbClr val="002060"/>
            </a:solidFill>
          </a:ln>
        </p:spPr>
        <p:txBody>
          <a:bodyPr wrap="square">
            <a:spAutoFit/>
          </a:bodyPr>
          <a:lstStyle/>
          <a:p>
            <a:pPr marL="0" indent="0">
              <a:buNone/>
            </a:pPr>
            <a:r>
              <a:rPr lang="en-US" sz="2000" dirty="0"/>
              <a:t>A sales receipt is a document issued by a seller to a buyer as a proof of purchase for goods or services. It serves as evidence that a transaction has occurred and typically includes details such as:</a:t>
            </a:r>
          </a:p>
          <a:p>
            <a:pPr>
              <a:buFont typeface="Wingdings" panose="05000000000000000000" pitchFamily="2" charset="2"/>
              <a:buChar char="ü"/>
            </a:pPr>
            <a:r>
              <a:rPr lang="en-US" sz="2000" dirty="0"/>
              <a:t> Seller Information: Name or business name, address, contact information, and possibly a logo.</a:t>
            </a:r>
          </a:p>
          <a:p>
            <a:pPr>
              <a:buFont typeface="Wingdings" panose="05000000000000000000" pitchFamily="2" charset="2"/>
              <a:buChar char="ü"/>
            </a:pPr>
            <a:r>
              <a:rPr lang="en-US" sz="2000" dirty="0"/>
              <a:t>Buyer Information: Name or company name of the purchaser.</a:t>
            </a:r>
          </a:p>
          <a:p>
            <a:pPr>
              <a:buFont typeface="Wingdings" panose="05000000000000000000" pitchFamily="2" charset="2"/>
              <a:buChar char="ü"/>
            </a:pPr>
            <a:r>
              <a:rPr lang="en-US" sz="2000" dirty="0"/>
              <a:t>Transaction Details: Date and time of the transaction, description of the goods or services purchased, quantity, unit price, and total amount paid.</a:t>
            </a:r>
          </a:p>
          <a:p>
            <a:pPr>
              <a:buFont typeface="Wingdings" panose="05000000000000000000" pitchFamily="2" charset="2"/>
              <a:buChar char="ü"/>
            </a:pPr>
            <a:r>
              <a:rPr lang="en-US" sz="2000" dirty="0"/>
              <a:t>Payment Information: Method of payment (cash, credit/debit card, check), and any relevant payment details such as card number or check number.</a:t>
            </a:r>
          </a:p>
          <a:p>
            <a:pPr>
              <a:buFont typeface="Wingdings" panose="05000000000000000000" pitchFamily="2" charset="2"/>
              <a:buChar char="ü"/>
            </a:pPr>
            <a:r>
              <a:rPr lang="en-US" sz="2000" dirty="0"/>
              <a:t>Transaction Number or Receipt Number: A unique identifier for the receipt, which can be useful for tracking purposes.</a:t>
            </a:r>
          </a:p>
          <a:p>
            <a:pPr>
              <a:buFont typeface="Wingdings" panose="05000000000000000000" pitchFamily="2" charset="2"/>
              <a:buChar char="ü"/>
            </a:pPr>
            <a:r>
              <a:rPr lang="en-US" sz="2000" dirty="0"/>
              <a:t>Tax Information: If applicable, details of any taxes applied to the transaction, such as sales tax or value-added tax (VAT).</a:t>
            </a:r>
          </a:p>
          <a:p>
            <a:pPr>
              <a:buFont typeface="Wingdings" panose="05000000000000000000" pitchFamily="2" charset="2"/>
              <a:buChar char="ü"/>
            </a:pPr>
            <a:r>
              <a:rPr lang="en-US" sz="2000" dirty="0"/>
              <a:t>Sales receipts are important for both buyers and sellers. For buyers, they provide proof of purchase, which may be necessary for returns, exchanges, or warranty claims. For sellers, they serve as a record of sales transactions for accounting and tax purposes.</a:t>
            </a:r>
          </a:p>
        </p:txBody>
      </p:sp>
    </p:spTree>
    <p:extLst>
      <p:ext uri="{BB962C8B-B14F-4D97-AF65-F5344CB8AC3E}">
        <p14:creationId xmlns:p14="http://schemas.microsoft.com/office/powerpoint/2010/main" val="27443924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60648"/>
            <a:ext cx="8229600" cy="2260848"/>
          </a:xfrm>
        </p:spPr>
        <p:txBody>
          <a:bodyPr>
            <a:normAutofit fontScale="70000" lnSpcReduction="20000"/>
          </a:bodyPr>
          <a:lstStyle/>
          <a:p>
            <a:r>
              <a:rPr lang="en-US" dirty="0"/>
              <a:t>X and Z reports summarize sales, returns, and other activity  during a register shift. </a:t>
            </a:r>
          </a:p>
          <a:p>
            <a:r>
              <a:rPr lang="en-US" dirty="0"/>
              <a:t>X reports cover everything from the register shift opening until when the report is run, and</a:t>
            </a:r>
          </a:p>
          <a:p>
            <a:r>
              <a:rPr lang="en-US" dirty="0"/>
              <a:t>Z reports cover the entire shift from open to close. </a:t>
            </a:r>
          </a:p>
          <a:p>
            <a:r>
              <a:rPr lang="en-US" dirty="0"/>
              <a:t>X and Z reports must be run at the register, can be filtered by employee, and can be printed or reprinted as needed.</a:t>
            </a:r>
            <a:endParaRPr lang="uk-UA" dirty="0"/>
          </a:p>
        </p:txBody>
      </p:sp>
      <p:pic>
        <p:nvPicPr>
          <p:cNvPr id="5" name="Рисунок 4">
            <a:extLst>
              <a:ext uri="{FF2B5EF4-FFF2-40B4-BE49-F238E27FC236}">
                <a16:creationId xmlns:a16="http://schemas.microsoft.com/office/drawing/2014/main" id="{DA8ABA77-3854-4085-9704-70E2002CADEA}"/>
              </a:ext>
            </a:extLst>
          </p:cNvPr>
          <p:cNvPicPr>
            <a:picLocks noChangeAspect="1"/>
          </p:cNvPicPr>
          <p:nvPr/>
        </p:nvPicPr>
        <p:blipFill>
          <a:blip r:embed="rId2"/>
          <a:stretch>
            <a:fillRect/>
          </a:stretch>
        </p:blipFill>
        <p:spPr>
          <a:xfrm>
            <a:off x="119062" y="2780928"/>
            <a:ext cx="9024938" cy="3992571"/>
          </a:xfrm>
          <a:prstGeom prst="rect">
            <a:avLst/>
          </a:prstGeom>
          <a:ln>
            <a:solidFill>
              <a:schemeClr val="accent1">
                <a:lumMod val="75000"/>
              </a:schemeClr>
            </a:solid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3" y="26304"/>
            <a:ext cx="8229600" cy="571500"/>
          </a:xfrm>
          <a:solidFill>
            <a:schemeClr val="accent1">
              <a:lumMod val="20000"/>
              <a:lumOff val="80000"/>
            </a:schemeClr>
          </a:solidFill>
        </p:spPr>
        <p:txBody>
          <a:bodyPr>
            <a:normAutofit fontScale="90000"/>
          </a:bodyPr>
          <a:lstStyle/>
          <a:p>
            <a:br>
              <a:rPr lang="en-US" dirty="0"/>
            </a:br>
            <a:r>
              <a:rPr lang="en-US" dirty="0"/>
              <a:t>X Report – Mid-Shift</a:t>
            </a:r>
            <a:br>
              <a:rPr lang="en-US" dirty="0"/>
            </a:br>
            <a:endParaRPr lang="uk-UA" dirty="0"/>
          </a:p>
        </p:txBody>
      </p:sp>
      <p:sp>
        <p:nvSpPr>
          <p:cNvPr id="3" name="Содержимое 2"/>
          <p:cNvSpPr>
            <a:spLocks noGrp="1"/>
          </p:cNvSpPr>
          <p:nvPr>
            <p:ph idx="1"/>
          </p:nvPr>
        </p:nvSpPr>
        <p:spPr>
          <a:xfrm>
            <a:off x="4211960" y="908720"/>
            <a:ext cx="4608512" cy="5922976"/>
          </a:xfrm>
          <a:solidFill>
            <a:schemeClr val="accent1">
              <a:lumMod val="20000"/>
              <a:lumOff val="80000"/>
            </a:schemeClr>
          </a:solidFill>
          <a:ln>
            <a:solidFill>
              <a:schemeClr val="accent1">
                <a:lumMod val="75000"/>
              </a:schemeClr>
            </a:solidFill>
          </a:ln>
        </p:spPr>
        <p:txBody>
          <a:bodyPr>
            <a:normAutofit fontScale="85000" lnSpcReduction="20000"/>
          </a:bodyPr>
          <a:lstStyle/>
          <a:p>
            <a:r>
              <a:rPr lang="en-US" dirty="0"/>
              <a:t>Daily X reports are snapshots of sales and activities. You can generate as many X reports as you like, before the final report of the day, the Z report.</a:t>
            </a:r>
          </a:p>
          <a:p>
            <a:endParaRPr lang="en-US" dirty="0"/>
          </a:p>
          <a:p>
            <a:r>
              <a:rPr lang="en-US" dirty="0"/>
              <a:t>Managers use X reports to check for discrepancies in the cash drawer at the end of a shift. X reports are also used to check the status of sales during the day and the number of money-outs/money-ins that need to be accounted for.</a:t>
            </a:r>
          </a:p>
        </p:txBody>
      </p:sp>
      <p:pic>
        <p:nvPicPr>
          <p:cNvPr id="7" name="Рисунок 6">
            <a:extLst>
              <a:ext uri="{FF2B5EF4-FFF2-40B4-BE49-F238E27FC236}">
                <a16:creationId xmlns:a16="http://schemas.microsoft.com/office/drawing/2014/main" id="{F47A531A-470B-4FC7-99F0-BD2AE7839A4E}"/>
              </a:ext>
            </a:extLst>
          </p:cNvPr>
          <p:cNvPicPr>
            <a:picLocks noChangeAspect="1"/>
          </p:cNvPicPr>
          <p:nvPr/>
        </p:nvPicPr>
        <p:blipFill>
          <a:blip r:embed="rId2"/>
          <a:stretch>
            <a:fillRect/>
          </a:stretch>
        </p:blipFill>
        <p:spPr>
          <a:xfrm>
            <a:off x="179512" y="908720"/>
            <a:ext cx="3438525" cy="5964831"/>
          </a:xfrm>
          <a:prstGeom prst="rect">
            <a:avLst/>
          </a:prstGeom>
          <a:ln>
            <a:solidFill>
              <a:schemeClr val="tx2">
                <a:lumMod val="75000"/>
              </a:schemeClr>
            </a:solid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908720"/>
          </a:xfrm>
          <a:solidFill>
            <a:schemeClr val="tx2">
              <a:lumMod val="20000"/>
              <a:lumOff val="80000"/>
            </a:schemeClr>
          </a:solidFill>
        </p:spPr>
        <p:txBody>
          <a:bodyPr>
            <a:normAutofit fontScale="90000"/>
          </a:bodyPr>
          <a:lstStyle/>
          <a:p>
            <a:br>
              <a:rPr lang="en-US" dirty="0"/>
            </a:br>
            <a:r>
              <a:rPr lang="en-US" dirty="0"/>
              <a:t>Z Report – End of Shift</a:t>
            </a:r>
            <a:br>
              <a:rPr lang="en-US" dirty="0"/>
            </a:br>
            <a:endParaRPr lang="uk-UA" dirty="0"/>
          </a:p>
        </p:txBody>
      </p:sp>
      <p:sp>
        <p:nvSpPr>
          <p:cNvPr id="3" name="Содержимое 2"/>
          <p:cNvSpPr>
            <a:spLocks noGrp="1"/>
          </p:cNvSpPr>
          <p:nvPr>
            <p:ph idx="1"/>
          </p:nvPr>
        </p:nvSpPr>
        <p:spPr>
          <a:xfrm>
            <a:off x="4644008" y="1124744"/>
            <a:ext cx="4125144" cy="5569246"/>
          </a:xfrm>
          <a:solidFill>
            <a:schemeClr val="accent1">
              <a:lumMod val="20000"/>
              <a:lumOff val="80000"/>
            </a:schemeClr>
          </a:solidFill>
        </p:spPr>
        <p:txBody>
          <a:bodyPr>
            <a:normAutofit fontScale="62500" lnSpcReduction="20000"/>
          </a:bodyPr>
          <a:lstStyle/>
          <a:p>
            <a:r>
              <a:rPr lang="en-US" dirty="0"/>
              <a:t>The Daily Z report is the end-of-day report run when you are closing the trading day.</a:t>
            </a:r>
          </a:p>
          <a:p>
            <a:endParaRPr lang="en-US" dirty="0"/>
          </a:p>
          <a:p>
            <a:r>
              <a:rPr lang="en-US" dirty="0"/>
              <a:t>The Daily Z report shows the final overview of the day’s sales, refunds, payment methods, and more. Outputting the report also resets the grand totals so a new trading day can start from scratch.</a:t>
            </a:r>
          </a:p>
          <a:p>
            <a:endParaRPr lang="en-US" dirty="0"/>
          </a:p>
          <a:p>
            <a:r>
              <a:rPr lang="en-US" dirty="0"/>
              <a:t>There is no redoing of a Z report. Once it is generated and grand totals are reset, any changes you want to make are moved to the following trading day. This makes a Z report the key sales report of the day for accounting purposes.</a:t>
            </a:r>
            <a:endParaRPr lang="uk-UA" dirty="0"/>
          </a:p>
        </p:txBody>
      </p:sp>
      <p:pic>
        <p:nvPicPr>
          <p:cNvPr id="7" name="Рисунок 6">
            <a:extLst>
              <a:ext uri="{FF2B5EF4-FFF2-40B4-BE49-F238E27FC236}">
                <a16:creationId xmlns:a16="http://schemas.microsoft.com/office/drawing/2014/main" id="{9E3A47F8-FE37-4E40-BF84-EE1C01FDA84F}"/>
              </a:ext>
            </a:extLst>
          </p:cNvPr>
          <p:cNvPicPr>
            <a:picLocks noChangeAspect="1"/>
          </p:cNvPicPr>
          <p:nvPr/>
        </p:nvPicPr>
        <p:blipFill>
          <a:blip r:embed="rId2"/>
          <a:stretch>
            <a:fillRect/>
          </a:stretch>
        </p:blipFill>
        <p:spPr>
          <a:xfrm>
            <a:off x="251520" y="1124744"/>
            <a:ext cx="4032448" cy="5569246"/>
          </a:xfrm>
          <a:prstGeom prst="rect">
            <a:avLst/>
          </a:prstGeom>
          <a:ln>
            <a:solidFill>
              <a:schemeClr val="tx2">
                <a:lumMod val="60000"/>
                <a:lumOff val="40000"/>
              </a:schemeClr>
            </a:solid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59A5991-CC12-46A2-9E7D-5BB90EDD27D7}"/>
              </a:ext>
            </a:extLst>
          </p:cNvPr>
          <p:cNvSpPr>
            <a:spLocks noGrp="1"/>
          </p:cNvSpPr>
          <p:nvPr>
            <p:ph type="title"/>
          </p:nvPr>
        </p:nvSpPr>
        <p:spPr>
          <a:solidFill>
            <a:schemeClr val="accent1">
              <a:lumMod val="20000"/>
              <a:lumOff val="80000"/>
            </a:schemeClr>
          </a:solidFill>
        </p:spPr>
        <p:txBody>
          <a:bodyPr/>
          <a:lstStyle/>
          <a:p>
            <a:r>
              <a:rPr lang="en-US" dirty="0">
                <a:solidFill>
                  <a:srgbClr val="374151"/>
                </a:solidFill>
                <a:latin typeface="Söhne"/>
              </a:rPr>
              <a:t>Cash balance limit </a:t>
            </a:r>
            <a:endParaRPr lang="uk-UA" dirty="0"/>
          </a:p>
        </p:txBody>
      </p:sp>
      <p:sp>
        <p:nvSpPr>
          <p:cNvPr id="3" name="Объект 2">
            <a:extLst>
              <a:ext uri="{FF2B5EF4-FFF2-40B4-BE49-F238E27FC236}">
                <a16:creationId xmlns:a16="http://schemas.microsoft.com/office/drawing/2014/main" id="{F224C431-4FBA-42EB-BC70-3A5B237E4592}"/>
              </a:ext>
            </a:extLst>
          </p:cNvPr>
          <p:cNvSpPr>
            <a:spLocks noGrp="1"/>
          </p:cNvSpPr>
          <p:nvPr>
            <p:ph idx="1"/>
          </p:nvPr>
        </p:nvSpPr>
        <p:spPr>
          <a:ln>
            <a:solidFill>
              <a:srgbClr val="002060"/>
            </a:solidFill>
          </a:ln>
        </p:spPr>
        <p:txBody>
          <a:bodyPr/>
          <a:lstStyle/>
          <a:p>
            <a:pPr marL="0" indent="0">
              <a:buNone/>
            </a:pPr>
            <a:r>
              <a:rPr lang="en-US" b="0" i="0" dirty="0">
                <a:solidFill>
                  <a:srgbClr val="374151"/>
                </a:solidFill>
                <a:effectLst/>
                <a:latin typeface="Söhne"/>
              </a:rPr>
              <a:t>Cash balance limit in the cash register - the maximum amount of cash that can remain in the cash register after working hours to ensure operations at the beginning of the next working day.</a:t>
            </a:r>
            <a:endParaRPr lang="uk-UA" dirty="0"/>
          </a:p>
        </p:txBody>
      </p:sp>
    </p:spTree>
    <p:extLst>
      <p:ext uri="{BB962C8B-B14F-4D97-AF65-F5344CB8AC3E}">
        <p14:creationId xmlns:p14="http://schemas.microsoft.com/office/powerpoint/2010/main" val="42438271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C16FD8C-F3AB-4019-9F4F-E57C8EA4753D}"/>
              </a:ext>
            </a:extLst>
          </p:cNvPr>
          <p:cNvSpPr>
            <a:spLocks noGrp="1"/>
          </p:cNvSpPr>
          <p:nvPr>
            <p:ph type="title"/>
          </p:nvPr>
        </p:nvSpPr>
        <p:spPr>
          <a:xfrm>
            <a:off x="457200" y="0"/>
            <a:ext cx="8229600" cy="1143000"/>
          </a:xfrm>
          <a:solidFill>
            <a:schemeClr val="tx2">
              <a:lumMod val="20000"/>
              <a:lumOff val="80000"/>
            </a:schemeClr>
          </a:solidFill>
        </p:spPr>
        <p:txBody>
          <a:bodyPr>
            <a:normAutofit/>
          </a:bodyPr>
          <a:lstStyle/>
          <a:p>
            <a:r>
              <a:rPr lang="en-US" sz="3600" dirty="0">
                <a:latin typeface="Times New Roman" panose="02020603050405020304" pitchFamily="18" charset="0"/>
                <a:cs typeface="Times New Roman" panose="02020603050405020304" pitchFamily="18" charset="0"/>
              </a:rPr>
              <a:t>Pharmacy proceeds</a:t>
            </a:r>
            <a:endParaRPr lang="uk-UA" sz="3600" dirty="0">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B6C0A265-29E0-4647-85C5-17B40D0C1978}"/>
              </a:ext>
            </a:extLst>
          </p:cNvPr>
          <p:cNvSpPr>
            <a:spLocks noGrp="1"/>
          </p:cNvSpPr>
          <p:nvPr>
            <p:ph idx="1"/>
          </p:nvPr>
        </p:nvSpPr>
        <p:spPr>
          <a:xfrm>
            <a:off x="457200" y="1484784"/>
            <a:ext cx="8229600" cy="4641379"/>
          </a:xfrm>
          <a:ln>
            <a:solidFill>
              <a:srgbClr val="002060"/>
            </a:solidFill>
          </a:ln>
        </p:spPr>
        <p:txBody>
          <a:bodyPr>
            <a:normAutofit fontScale="62500" lnSpcReduction="20000"/>
          </a:bodyPr>
          <a:lstStyle/>
          <a:p>
            <a:r>
              <a:rPr lang="en-US" dirty="0"/>
              <a:t>"Pharmacy proceeds" typically refer to the income or revenue generated by a pharmacy from the sale of medications, healthcare products, and related services. It represents the total amount of money earned by the pharmacy through its operations.</a:t>
            </a:r>
          </a:p>
          <a:p>
            <a:endParaRPr lang="en-US" dirty="0"/>
          </a:p>
          <a:p>
            <a:r>
              <a:rPr lang="en-US" dirty="0"/>
              <a:t>The term "proceeds" in this context is used to indicate the financial gains or receipts resulting from the sale of pharmaceutical products and services. These proceeds can include revenue from prescription drugs, over-the-counter medications, medical supplies, and other healthcare-related items.</a:t>
            </a:r>
          </a:p>
          <a:p>
            <a:endParaRPr lang="en-US" dirty="0"/>
          </a:p>
          <a:p>
            <a:r>
              <a:rPr lang="en-US" dirty="0"/>
              <a:t>Pharmacy proceeds are a key aspect of the financial performance of a pharmacy business, and tracking and managing them effectively is essential for maintaining profitability and sustainability. This involves monitoring sales, managing inventory, controlling costs, and maximizing revenue through various strategies such as pricing optimization, marketing efforts, and providing quality customer service.</a:t>
            </a:r>
            <a:endParaRPr lang="uk-UA" dirty="0"/>
          </a:p>
        </p:txBody>
      </p:sp>
    </p:spTree>
    <p:extLst>
      <p:ext uri="{BB962C8B-B14F-4D97-AF65-F5344CB8AC3E}">
        <p14:creationId xmlns:p14="http://schemas.microsoft.com/office/powerpoint/2010/main" val="41124460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295EE2F-29C4-4304-B979-5476E2E4B1A1}"/>
              </a:ext>
            </a:extLst>
          </p:cNvPr>
          <p:cNvSpPr>
            <a:spLocks noGrp="1"/>
          </p:cNvSpPr>
          <p:nvPr>
            <p:ph type="title"/>
          </p:nvPr>
        </p:nvSpPr>
        <p:spPr>
          <a:solidFill>
            <a:schemeClr val="accent1">
              <a:lumMod val="20000"/>
              <a:lumOff val="80000"/>
            </a:schemeClr>
          </a:solidFill>
        </p:spPr>
        <p:txBody>
          <a:bodyPr/>
          <a:lstStyle/>
          <a:p>
            <a:r>
              <a:rPr lang="en-US" b="0" i="0" dirty="0">
                <a:solidFill>
                  <a:srgbClr val="374151"/>
                </a:solidFill>
                <a:effectLst/>
                <a:latin typeface="Söhne"/>
              </a:rPr>
              <a:t>Cash proceed</a:t>
            </a:r>
            <a:endParaRPr lang="uk-UA" dirty="0"/>
          </a:p>
        </p:txBody>
      </p:sp>
      <p:sp>
        <p:nvSpPr>
          <p:cNvPr id="3" name="Объект 2">
            <a:extLst>
              <a:ext uri="{FF2B5EF4-FFF2-40B4-BE49-F238E27FC236}">
                <a16:creationId xmlns:a16="http://schemas.microsoft.com/office/drawing/2014/main" id="{D80EC944-0253-400B-BDE8-1DCDA149D22E}"/>
              </a:ext>
            </a:extLst>
          </p:cNvPr>
          <p:cNvSpPr>
            <a:spLocks noGrp="1"/>
          </p:cNvSpPr>
          <p:nvPr>
            <p:ph idx="1"/>
          </p:nvPr>
        </p:nvSpPr>
        <p:spPr>
          <a:ln>
            <a:solidFill>
              <a:srgbClr val="002060"/>
            </a:solidFill>
          </a:ln>
        </p:spPr>
        <p:txBody>
          <a:bodyPr>
            <a:normAutofit/>
          </a:bodyPr>
          <a:lstStyle/>
          <a:p>
            <a:r>
              <a:rPr lang="en-US" b="0" i="0" dirty="0">
                <a:solidFill>
                  <a:srgbClr val="374151"/>
                </a:solidFill>
                <a:effectLst/>
                <a:latin typeface="Söhne"/>
              </a:rPr>
              <a:t>Cash proceed is collected by pharmacies independently received through the use of payment devices and through financial service points or through relevant services to which, according to the legislation of Ukraine, the right to transport currency and cash collection has been granted</a:t>
            </a:r>
          </a:p>
        </p:txBody>
      </p:sp>
    </p:spTree>
    <p:extLst>
      <p:ext uri="{BB962C8B-B14F-4D97-AF65-F5344CB8AC3E}">
        <p14:creationId xmlns:p14="http://schemas.microsoft.com/office/powerpoint/2010/main" val="198714638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5281</TotalTime>
  <Words>3477</Words>
  <Application>Microsoft Office PowerPoint</Application>
  <PresentationFormat>Экран (4:3)</PresentationFormat>
  <Paragraphs>139</Paragraphs>
  <Slides>30</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30</vt:i4>
      </vt:variant>
    </vt:vector>
  </HeadingPairs>
  <TitlesOfParts>
    <vt:vector size="38" baseType="lpstr">
      <vt:lpstr>Arial</vt:lpstr>
      <vt:lpstr>Bookman Old Style</vt:lpstr>
      <vt:lpstr>Calibri</vt:lpstr>
      <vt:lpstr>Söhne</vt:lpstr>
      <vt:lpstr>system-ui</vt:lpstr>
      <vt:lpstr>Times New Roman</vt:lpstr>
      <vt:lpstr>Wingdings</vt:lpstr>
      <vt:lpstr>Тема Office</vt:lpstr>
      <vt:lpstr>Odessa National Medical University Faculty of Pharmacy Department of Organization and Economics of Pharmacy with Post-diploma specialization</vt:lpstr>
      <vt:lpstr>Cash</vt:lpstr>
      <vt:lpstr>How many types of cash in an accounting?</vt:lpstr>
      <vt:lpstr>What is cash accounting? </vt:lpstr>
      <vt:lpstr>Cash accounting in practice </vt:lpstr>
      <vt:lpstr>How to record your cash transactions </vt:lpstr>
      <vt:lpstr>Презентация PowerPoint</vt:lpstr>
      <vt:lpstr>Презентация PowerPoint</vt:lpstr>
      <vt:lpstr> When is the Incoming Cash Order  (or “cash receipt voucher" or "cash receipt order“)  filled out? </vt:lpstr>
      <vt:lpstr>In what cases is an Incoming Cash Order filled out? </vt:lpstr>
      <vt:lpstr>Презентация PowerPoint</vt:lpstr>
      <vt:lpstr>When is the cash expenditure order filled out? </vt:lpstr>
      <vt:lpstr>In what cases is a cash expenditure order filled out? </vt:lpstr>
      <vt:lpstr>Maintaining Daily Cash Sheets </vt:lpstr>
      <vt:lpstr>Daily Cash Transaction Worksheet</vt:lpstr>
      <vt:lpstr> CASH BOOK : MEANING AND SIMPLE CASH BOOK  </vt:lpstr>
      <vt:lpstr>Single column cash book </vt:lpstr>
      <vt:lpstr> Format: </vt:lpstr>
      <vt:lpstr>Illustration</vt:lpstr>
      <vt:lpstr>POINT OF SALE </vt:lpstr>
      <vt:lpstr>Registrars of settlement operations in retail trade </vt:lpstr>
      <vt:lpstr>POINT OF SALE (POS) </vt:lpstr>
      <vt:lpstr> What is a Sales Receipt? </vt:lpstr>
      <vt:lpstr>Презентация PowerPoint</vt:lpstr>
      <vt:lpstr>Презентация PowerPoint</vt:lpstr>
      <vt:lpstr> X Report – Mid-Shift </vt:lpstr>
      <vt:lpstr> Z Report – End of Shift </vt:lpstr>
      <vt:lpstr>Cash balance limit </vt:lpstr>
      <vt:lpstr>Pharmacy proceeds</vt:lpstr>
      <vt:lpstr>Cash proceed</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Oksana</dc:creator>
  <cp:lastModifiedBy>Бєляєва Оксана Іванівна</cp:lastModifiedBy>
  <cp:revision>193</cp:revision>
  <cp:lastPrinted>2016-12-07T14:05:20Z</cp:lastPrinted>
  <dcterms:created xsi:type="dcterms:W3CDTF">2016-12-07T08:54:09Z</dcterms:created>
  <dcterms:modified xsi:type="dcterms:W3CDTF">2026-04-06T10:52:12Z</dcterms:modified>
</cp:coreProperties>
</file>