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8" r:id="rId2"/>
    <p:sldId id="275" r:id="rId3"/>
    <p:sldId id="276" r:id="rId4"/>
    <p:sldId id="281" r:id="rId5"/>
    <p:sldId id="265" r:id="rId6"/>
    <p:sldId id="278" r:id="rId7"/>
    <p:sldId id="277" r:id="rId8"/>
    <p:sldId id="282" r:id="rId9"/>
    <p:sldId id="279" r:id="rId10"/>
    <p:sldId id="283" r:id="rId11"/>
    <p:sldId id="284" r:id="rId12"/>
    <p:sldId id="285" r:id="rId13"/>
    <p:sldId id="286" r:id="rId14"/>
    <p:sldId id="269" r:id="rId15"/>
    <p:sldId id="272" r:id="rId16"/>
    <p:sldId id="273" r:id="rId17"/>
    <p:sldId id="259" r:id="rId18"/>
    <p:sldId id="274" r:id="rId19"/>
    <p:sldId id="260" r:id="rId20"/>
    <p:sldId id="264" r:id="rId21"/>
    <p:sldId id="261" r:id="rId22"/>
    <p:sldId id="262" r:id="rId23"/>
    <p:sldId id="287" r:id="rId24"/>
    <p:sldId id="263" r:id="rId25"/>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77" d="100"/>
          <a:sy n="77" d="100"/>
        </p:scale>
        <p:origin x="1546"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B263634-1382-4B32-958E-35FD2ADF3085}" type="datetimeFigureOut">
              <a:rPr lang="uk-UA" smtClean="0"/>
              <a:pPr/>
              <a:t>06.04.2026</a:t>
            </a:fld>
            <a:endParaRPr lang="uk-UA" dirty="0"/>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CC3614F8-214E-4065-8E87-CF440735281E}" type="slidenum">
              <a:rPr lang="uk-UA" smtClean="0"/>
              <a:pPr/>
              <a:t>‹#›</a:t>
            </a:fld>
            <a:endParaRPr lang="uk-U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5501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268443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58260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70661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99148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123136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256927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66685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1070914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7714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328550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A501A-0C92-472C-953A-24BD9F1B2751}" type="datetimeFigureOut">
              <a:rPr lang="ru-RU" smtClean="0"/>
              <a:pPr/>
              <a:t>06.04.2026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E870E-546B-4AE6-9C04-A4D5D1649190}" type="slidenum">
              <a:rPr lang="ru-RU" smtClean="0"/>
              <a:pPr/>
              <a:t>‹#›</a:t>
            </a:fld>
            <a:endParaRPr lang="ru-RU" dirty="0"/>
          </a:p>
        </p:txBody>
      </p:sp>
    </p:spTree>
    <p:extLst>
      <p:ext uri="{BB962C8B-B14F-4D97-AF65-F5344CB8AC3E}">
        <p14:creationId xmlns:p14="http://schemas.microsoft.com/office/powerpoint/2010/main" val="4202156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g2.com/glossary/cash-on-delivery-definition"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zakon.rada.gov.ua/laws/show/333-2009-&#1087;"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00"/>
            <a:ext cx="9144000" cy="2448272"/>
          </a:xfrm>
          <a:solidFill>
            <a:schemeClr val="accent1">
              <a:lumMod val="20000"/>
              <a:lumOff val="80000"/>
            </a:schemeClr>
          </a:solidFill>
        </p:spPr>
        <p:txBody>
          <a:bodyPr>
            <a:normAutofit/>
          </a:bodyPr>
          <a:lstStyle/>
          <a:p>
            <a:r>
              <a:rPr lang="en-US" sz="2800" dirty="0">
                <a:latin typeface="Bookman Old Style" pitchFamily="18" charset="0"/>
              </a:rPr>
              <a:t>Odessa National Medical University</a:t>
            </a:r>
            <a:br>
              <a:rPr lang="uk-UA" sz="2800" dirty="0">
                <a:latin typeface="Bookman Old Style" pitchFamily="18" charset="0"/>
              </a:rPr>
            </a:br>
            <a:r>
              <a:rPr lang="en-US" sz="2800" dirty="0">
                <a:latin typeface="Bookman Old Style" pitchFamily="18" charset="0"/>
              </a:rPr>
              <a:t>Faculty of Pharmacy</a:t>
            </a:r>
            <a:br>
              <a:rPr lang="uk-UA" sz="2800" dirty="0">
                <a:latin typeface="Bookman Old Style" pitchFamily="18" charset="0"/>
              </a:rPr>
            </a:br>
            <a:r>
              <a:rPr lang="en-US" sz="2800" dirty="0">
                <a:latin typeface="Bookman Old Style" pitchFamily="18" charset="0"/>
              </a:rPr>
              <a:t>Department of Organization and Economics of Pharmacy with postdiploma specialization</a:t>
            </a:r>
            <a:endParaRPr lang="ru-RU" sz="2800" b="1" dirty="0">
              <a:solidFill>
                <a:srgbClr val="002060"/>
              </a:solidFill>
              <a:latin typeface="Bookman Old Style" pitchFamily="18" charset="0"/>
            </a:endParaRPr>
          </a:p>
        </p:txBody>
      </p:sp>
      <p:sp>
        <p:nvSpPr>
          <p:cNvPr id="4" name="Содержимое 3"/>
          <p:cNvSpPr>
            <a:spLocks noGrp="1"/>
          </p:cNvSpPr>
          <p:nvPr>
            <p:ph idx="1"/>
          </p:nvPr>
        </p:nvSpPr>
        <p:spPr>
          <a:xfrm>
            <a:off x="0" y="2276872"/>
            <a:ext cx="9144000" cy="4581128"/>
          </a:xfrm>
        </p:spPr>
        <p:txBody>
          <a:bodyPr>
            <a:normAutofit/>
          </a:bodyPr>
          <a:lstStyle/>
          <a:p>
            <a:pPr algn="ctr">
              <a:buNone/>
            </a:pP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r>
              <a:rPr lang="en-US" altLang="ru-RU" b="1" i="1" dirty="0">
                <a:solidFill>
                  <a:srgbClr val="002060"/>
                </a:solidFill>
                <a:latin typeface="Times New Roman" panose="02020603050405020304" pitchFamily="18" charset="0"/>
                <a:cs typeface="Times New Roman" panose="02020603050405020304" pitchFamily="18" charset="0"/>
              </a:rPr>
              <a:t>Inventory management process in pharmacies: ordering, purchasing, storage and inventory control. Basic principles of medicines’ pricing policy in pharmacies</a:t>
            </a:r>
            <a:endParaRPr lang="uk-UA" altLang="ru-RU" b="1" i="1" dirty="0">
              <a:solidFill>
                <a:srgbClr val="002060"/>
              </a:solidFill>
              <a:latin typeface="Times New Roman" panose="02020603050405020304" pitchFamily="18" charset="0"/>
              <a:cs typeface="Times New Roman" panose="02020603050405020304" pitchFamily="18" charset="0"/>
            </a:endParaRPr>
          </a:p>
          <a:p>
            <a:pPr algn="ctr">
              <a:buNone/>
            </a:pPr>
            <a:endParaRPr lang="en-US" b="1" i="1" dirty="0">
              <a:solidFill>
                <a:srgbClr val="002060"/>
              </a:solidFill>
              <a:latin typeface="Times New Roman" panose="02020603050405020304" pitchFamily="18" charset="0"/>
              <a:cs typeface="Times New Roman" panose="02020603050405020304" pitchFamily="18" charset="0"/>
            </a:endParaRPr>
          </a:p>
          <a:p>
            <a:pPr algn="ctr">
              <a:buNone/>
            </a:pPr>
            <a:endParaRPr lang="en-US" b="1" i="1" dirty="0">
              <a:solidFill>
                <a:srgbClr val="002060"/>
              </a:solidFill>
              <a:latin typeface="Times New Roman" panose="02020603050405020304" pitchFamily="18" charset="0"/>
              <a:cs typeface="Times New Roman" panose="02020603050405020304" pitchFamily="18" charset="0"/>
            </a:endParaRPr>
          </a:p>
          <a:p>
            <a:pPr algn="r">
              <a:buNone/>
            </a:pPr>
            <a:r>
              <a:rPr lang="en-US" b="1" i="1" dirty="0">
                <a:solidFill>
                  <a:srgbClr val="002060"/>
                </a:solidFill>
                <a:latin typeface="Times New Roman" panose="02020603050405020304" pitchFamily="18" charset="0"/>
                <a:cs typeface="Times New Roman" panose="02020603050405020304" pitchFamily="18" charset="0"/>
              </a:rPr>
              <a:t> </a:t>
            </a:r>
            <a:endParaRPr lang="uk-UA" dirty="0"/>
          </a:p>
        </p:txBody>
      </p:sp>
    </p:spTree>
    <p:extLst>
      <p:ext uri="{BB962C8B-B14F-4D97-AF65-F5344CB8AC3E}">
        <p14:creationId xmlns:p14="http://schemas.microsoft.com/office/powerpoint/2010/main" val="66594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6C60B8E-75FF-4176-9DB4-83F8E030D357}"/>
              </a:ext>
            </a:extLst>
          </p:cNvPr>
          <p:cNvSpPr>
            <a:spLocks noGrp="1"/>
          </p:cNvSpPr>
          <p:nvPr>
            <p:ph idx="1"/>
          </p:nvPr>
        </p:nvSpPr>
        <p:spPr>
          <a:xfrm>
            <a:off x="4067944" y="1196752"/>
            <a:ext cx="4618856" cy="3528393"/>
          </a:xfrm>
        </p:spPr>
        <p:txBody>
          <a:bodyPr>
            <a:normAutofit/>
          </a:bodyPr>
          <a:lstStyle/>
          <a:p>
            <a:pPr marL="0" indent="0">
              <a:buNone/>
            </a:pPr>
            <a:r>
              <a:rPr lang="en-US" sz="1800" dirty="0">
                <a:latin typeface="Book Antiqua" panose="02040602050305030304" pitchFamily="18" charset="0"/>
              </a:rPr>
              <a:t>After completing this lecture, the student should be recognize the concepts of :</a:t>
            </a:r>
          </a:p>
          <a:p>
            <a:pPr>
              <a:buFont typeface="Wingdings" panose="05000000000000000000" pitchFamily="2" charset="2"/>
              <a:buChar char="Ø"/>
            </a:pPr>
            <a:r>
              <a:rPr lang="en-US" sz="1800" dirty="0">
                <a:latin typeface="Book Antiqua" panose="02040602050305030304" pitchFamily="18" charset="0"/>
              </a:rPr>
              <a:t>Inventory management process</a:t>
            </a:r>
          </a:p>
          <a:p>
            <a:pPr>
              <a:buFont typeface="Wingdings" panose="05000000000000000000" pitchFamily="2" charset="2"/>
              <a:buChar char="Ø"/>
            </a:pPr>
            <a:r>
              <a:rPr lang="en-US" sz="1800" dirty="0">
                <a:latin typeface="Book Antiqua" panose="02040602050305030304" pitchFamily="18" charset="0"/>
              </a:rPr>
              <a:t>Stocking</a:t>
            </a:r>
          </a:p>
          <a:p>
            <a:pPr>
              <a:buFont typeface="Wingdings" panose="05000000000000000000" pitchFamily="2" charset="2"/>
              <a:buChar char="Ø"/>
            </a:pPr>
            <a:r>
              <a:rPr lang="en-US" sz="1800" dirty="0">
                <a:latin typeface="Book Antiqua" panose="02040602050305030304" pitchFamily="18" charset="0"/>
              </a:rPr>
              <a:t>Expiration dates</a:t>
            </a:r>
          </a:p>
          <a:p>
            <a:pPr>
              <a:buFont typeface="Wingdings" panose="05000000000000000000" pitchFamily="2" charset="2"/>
              <a:buChar char="Ø"/>
            </a:pPr>
            <a:r>
              <a:rPr lang="en-US" sz="1800" dirty="0">
                <a:latin typeface="Book Antiqua" panose="02040602050305030304" pitchFamily="18" charset="0"/>
              </a:rPr>
              <a:t>Turnover of medicines</a:t>
            </a:r>
          </a:p>
          <a:p>
            <a:pPr>
              <a:buFont typeface="Wingdings" panose="05000000000000000000" pitchFamily="2" charset="2"/>
              <a:buChar char="Ø"/>
            </a:pPr>
            <a:r>
              <a:rPr lang="en-US" sz="1800" dirty="0">
                <a:latin typeface="Book Antiqua" panose="02040602050305030304" pitchFamily="18" charset="0"/>
              </a:rPr>
              <a:t>Ordering of inventory</a:t>
            </a:r>
          </a:p>
          <a:p>
            <a:pPr>
              <a:buFont typeface="Wingdings" panose="05000000000000000000" pitchFamily="2" charset="2"/>
              <a:buChar char="Ø"/>
            </a:pPr>
            <a:r>
              <a:rPr lang="en-US" sz="1800" dirty="0">
                <a:latin typeface="Book Antiqua" panose="02040602050305030304" pitchFamily="18" charset="0"/>
              </a:rPr>
              <a:t>Availability</a:t>
            </a:r>
          </a:p>
          <a:p>
            <a:pPr>
              <a:buFont typeface="Wingdings" panose="05000000000000000000" pitchFamily="2" charset="2"/>
              <a:buChar char="Ø"/>
            </a:pPr>
            <a:r>
              <a:rPr lang="en-US" sz="1800" dirty="0">
                <a:latin typeface="Book Antiqua" panose="02040602050305030304" pitchFamily="18" charset="0"/>
              </a:rPr>
              <a:t>Pricing  </a:t>
            </a:r>
            <a:endParaRPr lang="uk-UA" sz="1800" dirty="0">
              <a:latin typeface="Book Antiqua" panose="02040602050305030304" pitchFamily="18" charset="0"/>
            </a:endParaRPr>
          </a:p>
        </p:txBody>
      </p:sp>
      <p:sp>
        <p:nvSpPr>
          <p:cNvPr id="4" name="Заголовок 1">
            <a:extLst>
              <a:ext uri="{FF2B5EF4-FFF2-40B4-BE49-F238E27FC236}">
                <a16:creationId xmlns:a16="http://schemas.microsoft.com/office/drawing/2014/main" id="{4D472E8F-B091-4CC3-9F0B-83FEBCA33722}"/>
              </a:ext>
            </a:extLst>
          </p:cNvPr>
          <p:cNvSpPr txBox="1">
            <a:spLocks/>
          </p:cNvSpPr>
          <p:nvPr/>
        </p:nvSpPr>
        <p:spPr>
          <a:xfrm>
            <a:off x="486627" y="404664"/>
            <a:ext cx="8229600" cy="457199"/>
          </a:xfrm>
          <a:prstGeom prst="rect">
            <a:avLst/>
          </a:prstGeom>
          <a:solidFill>
            <a:schemeClr val="bg1">
              <a:lumMod val="95000"/>
            </a:schemeClr>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a:latin typeface="Book Antiqua" panose="02040602050305030304" pitchFamily="18" charset="0"/>
              </a:rPr>
              <a:t>Learning objectives</a:t>
            </a:r>
            <a:endParaRPr lang="uk-UA" sz="2400" dirty="0">
              <a:latin typeface="Book Antiqua" panose="02040602050305030304" pitchFamily="18" charset="0"/>
            </a:endParaRPr>
          </a:p>
        </p:txBody>
      </p:sp>
      <p:pic>
        <p:nvPicPr>
          <p:cNvPr id="6" name="Рисунок 5">
            <a:extLst>
              <a:ext uri="{FF2B5EF4-FFF2-40B4-BE49-F238E27FC236}">
                <a16:creationId xmlns:a16="http://schemas.microsoft.com/office/drawing/2014/main" id="{58E03BD5-8E97-4520-9A86-F44C1ED9762F}"/>
              </a:ext>
            </a:extLst>
          </p:cNvPr>
          <p:cNvPicPr>
            <a:picLocks noChangeAspect="1"/>
          </p:cNvPicPr>
          <p:nvPr/>
        </p:nvPicPr>
        <p:blipFill>
          <a:blip r:embed="rId2"/>
          <a:stretch>
            <a:fillRect/>
          </a:stretch>
        </p:blipFill>
        <p:spPr>
          <a:xfrm>
            <a:off x="-4605" y="1196753"/>
            <a:ext cx="4072549" cy="2880320"/>
          </a:xfrm>
          <a:prstGeom prst="rect">
            <a:avLst/>
          </a:prstGeom>
        </p:spPr>
      </p:pic>
    </p:spTree>
    <p:extLst>
      <p:ext uri="{BB962C8B-B14F-4D97-AF65-F5344CB8AC3E}">
        <p14:creationId xmlns:p14="http://schemas.microsoft.com/office/powerpoint/2010/main" val="1105746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EE8823-C3B1-4737-960E-2AD0B681267F}"/>
              </a:ext>
            </a:extLst>
          </p:cNvPr>
          <p:cNvSpPr>
            <a:spLocks noGrp="1"/>
          </p:cNvSpPr>
          <p:nvPr>
            <p:ph type="title"/>
          </p:nvPr>
        </p:nvSpPr>
        <p:spPr>
          <a:xfrm>
            <a:off x="457200" y="274638"/>
            <a:ext cx="8229600" cy="457199"/>
          </a:xfrm>
          <a:solidFill>
            <a:schemeClr val="bg1">
              <a:lumMod val="95000"/>
            </a:schemeClr>
          </a:solidFill>
        </p:spPr>
        <p:txBody>
          <a:bodyPr>
            <a:normAutofit fontScale="90000"/>
          </a:bodyPr>
          <a:lstStyle/>
          <a:p>
            <a:r>
              <a:rPr lang="en-US" sz="2400" dirty="0">
                <a:latin typeface="Book Antiqua" panose="02040602050305030304" pitchFamily="18" charset="0"/>
              </a:rPr>
              <a:t>Content </a:t>
            </a:r>
            <a:endParaRPr lang="uk-UA" sz="2400" dirty="0">
              <a:latin typeface="Book Antiqua" panose="02040602050305030304" pitchFamily="18" charset="0"/>
            </a:endParaRPr>
          </a:p>
        </p:txBody>
      </p:sp>
      <p:sp>
        <p:nvSpPr>
          <p:cNvPr id="3" name="Объект 2">
            <a:extLst>
              <a:ext uri="{FF2B5EF4-FFF2-40B4-BE49-F238E27FC236}">
                <a16:creationId xmlns:a16="http://schemas.microsoft.com/office/drawing/2014/main" id="{F046239D-97F4-4D15-99B9-79890F0287FA}"/>
              </a:ext>
            </a:extLst>
          </p:cNvPr>
          <p:cNvSpPr>
            <a:spLocks noGrp="1"/>
          </p:cNvSpPr>
          <p:nvPr>
            <p:ph idx="1"/>
          </p:nvPr>
        </p:nvSpPr>
        <p:spPr>
          <a:xfrm>
            <a:off x="2339752" y="1038944"/>
            <a:ext cx="5961856" cy="3024336"/>
          </a:xfrm>
        </p:spPr>
        <p:txBody>
          <a:bodyPr>
            <a:normAutofit/>
          </a:bodyPr>
          <a:lstStyle/>
          <a:p>
            <a:pPr marL="0" indent="0" algn="just">
              <a:buNone/>
            </a:pPr>
            <a:r>
              <a:rPr lang="en-US" sz="2000" i="0" dirty="0">
                <a:solidFill>
                  <a:srgbClr val="333333"/>
                </a:solidFill>
                <a:effectLst/>
                <a:latin typeface="Book Antiqua" panose="02040602050305030304" pitchFamily="18" charset="0"/>
              </a:rPr>
              <a:t>1/ Inventory management in a pharmacies</a:t>
            </a:r>
          </a:p>
          <a:p>
            <a:pPr marL="0" indent="0" algn="just">
              <a:buNone/>
            </a:pPr>
            <a:r>
              <a:rPr lang="en-US" sz="2000" dirty="0">
                <a:latin typeface="Book Antiqua" panose="02040602050305030304" pitchFamily="18" charset="0"/>
              </a:rPr>
              <a:t>2/ Purpose and goals of inventory management</a:t>
            </a:r>
          </a:p>
          <a:p>
            <a:pPr marL="0" indent="0" algn="just">
              <a:buNone/>
            </a:pPr>
            <a:r>
              <a:rPr lang="en-US" sz="2000" dirty="0">
                <a:latin typeface="Book Antiqua" panose="02040602050305030304" pitchFamily="18" charset="0"/>
              </a:rPr>
              <a:t>3/ Steps to Master  Inventory Management</a:t>
            </a:r>
          </a:p>
          <a:p>
            <a:pPr marL="0" indent="0" algn="just">
              <a:buNone/>
            </a:pPr>
            <a:r>
              <a:rPr lang="en-US" sz="2000" dirty="0">
                <a:latin typeface="Book Antiqua" panose="02040602050305030304" pitchFamily="18" charset="0"/>
              </a:rPr>
              <a:t>4/ </a:t>
            </a:r>
            <a:r>
              <a:rPr lang="en-US" sz="2000" spc="-75" dirty="0">
                <a:solidFill>
                  <a:srgbClr val="000000"/>
                </a:solidFill>
                <a:latin typeface="Book Antiqua" panose="02040602050305030304" pitchFamily="18" charset="0"/>
                <a:cs typeface="Times New Roman" panose="02020603050405020304" pitchFamily="18" charset="0"/>
              </a:rPr>
              <a:t>Organization of Pharmacy Inventory</a:t>
            </a:r>
          </a:p>
          <a:p>
            <a:pPr marL="0" indent="0" algn="just">
              <a:buNone/>
            </a:pPr>
            <a:r>
              <a:rPr lang="en-US" sz="2000" spc="-75" dirty="0">
                <a:solidFill>
                  <a:srgbClr val="000000"/>
                </a:solidFill>
                <a:latin typeface="Book Antiqua" panose="02040602050305030304" pitchFamily="18" charset="0"/>
                <a:cs typeface="Times New Roman" panose="02020603050405020304" pitchFamily="18" charset="0"/>
              </a:rPr>
              <a:t>5/ </a:t>
            </a:r>
            <a:r>
              <a:rPr lang="en-US" sz="2000" spc="-75" dirty="0">
                <a:solidFill>
                  <a:srgbClr val="000000"/>
                </a:solidFill>
                <a:latin typeface="Book Antiqua" panose="02040602050305030304" pitchFamily="18" charset="0"/>
                <a:ea typeface="+mj-ea"/>
                <a:cs typeface="Times New Roman" panose="02020603050405020304" pitchFamily="18" charset="0"/>
              </a:rPr>
              <a:t>Medication Supply Chain in </a:t>
            </a:r>
            <a:r>
              <a:rPr lang="en-US" sz="2000" spc="-75" dirty="0">
                <a:solidFill>
                  <a:srgbClr val="000000"/>
                </a:solidFill>
                <a:latin typeface="Book Antiqua" panose="02040602050305030304" pitchFamily="18" charset="0"/>
                <a:cs typeface="Times New Roman" panose="02020603050405020304" pitchFamily="18" charset="0"/>
              </a:rPr>
              <a:t>Retail Pharmacy Store</a:t>
            </a:r>
          </a:p>
          <a:p>
            <a:pPr marL="0" indent="0" algn="just">
              <a:buNone/>
            </a:pPr>
            <a:r>
              <a:rPr lang="en-US" sz="2000" spc="-75" dirty="0">
                <a:solidFill>
                  <a:srgbClr val="000000"/>
                </a:solidFill>
                <a:latin typeface="Book Antiqua" panose="02040602050305030304" pitchFamily="18" charset="0"/>
                <a:cs typeface="Times New Roman" panose="02020603050405020304" pitchFamily="18" charset="0"/>
              </a:rPr>
              <a:t>6/ Types of Pharmaceutical Distributors</a:t>
            </a:r>
          </a:p>
          <a:p>
            <a:pPr marL="0" indent="0" algn="just">
              <a:buNone/>
            </a:pPr>
            <a:r>
              <a:rPr lang="en-US" sz="2000" spc="-75" dirty="0">
                <a:solidFill>
                  <a:srgbClr val="000000"/>
                </a:solidFill>
                <a:latin typeface="Book Antiqua" panose="02040602050305030304" pitchFamily="18" charset="0"/>
                <a:cs typeface="Times New Roman" panose="02020603050405020304" pitchFamily="18" charset="0"/>
              </a:rPr>
              <a:t>7/</a:t>
            </a:r>
            <a:r>
              <a:rPr lang="en-US" altLang="ru-UA" sz="2000" spc="-75" dirty="0">
                <a:solidFill>
                  <a:srgbClr val="000000"/>
                </a:solidFill>
                <a:latin typeface="Book Antiqua" panose="02040602050305030304" pitchFamily="18" charset="0"/>
                <a:cs typeface="Times New Roman" panose="02020603050405020304" pitchFamily="18" charset="0"/>
              </a:rPr>
              <a:t> Pharmacy Ordering Process</a:t>
            </a:r>
          </a:p>
          <a:p>
            <a:pPr marL="0" indent="0" algn="just">
              <a:buNone/>
            </a:pPr>
            <a:r>
              <a:rPr lang="en-US" sz="2000" spc="-75" dirty="0">
                <a:solidFill>
                  <a:srgbClr val="000000"/>
                </a:solidFill>
                <a:latin typeface="Book Antiqua" panose="02040602050305030304" pitchFamily="18" charset="0"/>
                <a:cs typeface="Times New Roman" panose="02020603050405020304" pitchFamily="18" charset="0"/>
              </a:rPr>
              <a:t>8/ Pricing and Payment Processes</a:t>
            </a:r>
            <a:endParaRPr lang="uk-UA" sz="2000" dirty="0">
              <a:latin typeface="Book Antiqua" panose="02040602050305030304" pitchFamily="18" charset="0"/>
            </a:endParaRPr>
          </a:p>
        </p:txBody>
      </p:sp>
      <p:pic>
        <p:nvPicPr>
          <p:cNvPr id="7" name="Рисунок 6">
            <a:extLst>
              <a:ext uri="{FF2B5EF4-FFF2-40B4-BE49-F238E27FC236}">
                <a16:creationId xmlns:a16="http://schemas.microsoft.com/office/drawing/2014/main" id="{07402D04-AA27-4911-8F74-822C7ABC1EC3}"/>
              </a:ext>
            </a:extLst>
          </p:cNvPr>
          <p:cNvPicPr>
            <a:picLocks noChangeAspect="1"/>
          </p:cNvPicPr>
          <p:nvPr/>
        </p:nvPicPr>
        <p:blipFill>
          <a:blip r:embed="rId2"/>
          <a:stretch>
            <a:fillRect/>
          </a:stretch>
        </p:blipFill>
        <p:spPr>
          <a:xfrm>
            <a:off x="251521" y="739312"/>
            <a:ext cx="2088232" cy="1819275"/>
          </a:xfrm>
          <a:prstGeom prst="rect">
            <a:avLst/>
          </a:prstGeom>
        </p:spPr>
      </p:pic>
    </p:spTree>
    <p:extLst>
      <p:ext uri="{BB962C8B-B14F-4D97-AF65-F5344CB8AC3E}">
        <p14:creationId xmlns:p14="http://schemas.microsoft.com/office/powerpoint/2010/main" val="81801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4499AB-4F4C-42F5-AE67-D0B3C2C423B7}"/>
              </a:ext>
            </a:extLst>
          </p:cNvPr>
          <p:cNvSpPr>
            <a:spLocks noGrp="1"/>
          </p:cNvSpPr>
          <p:nvPr>
            <p:ph type="title"/>
          </p:nvPr>
        </p:nvSpPr>
        <p:spPr>
          <a:xfrm>
            <a:off x="457200" y="632877"/>
            <a:ext cx="8229600" cy="490066"/>
          </a:xfrm>
          <a:solidFill>
            <a:schemeClr val="bg1">
              <a:lumMod val="95000"/>
            </a:schemeClr>
          </a:solidFill>
        </p:spPr>
        <p:txBody>
          <a:bodyPr>
            <a:normAutofit/>
          </a:bodyPr>
          <a:lstStyle/>
          <a:p>
            <a:r>
              <a:rPr lang="en-US" sz="2400" dirty="0">
                <a:latin typeface="Book Antiqua" panose="02040602050305030304" pitchFamily="18" charset="0"/>
                <a:ea typeface="+mn-ea"/>
                <a:cs typeface="+mn-cs"/>
              </a:rPr>
              <a:t>Actuality of Topic</a:t>
            </a:r>
            <a:endParaRPr lang="uk-UA" sz="2400" dirty="0">
              <a:latin typeface="Book Antiqua" panose="02040602050305030304" pitchFamily="18" charset="0"/>
              <a:ea typeface="+mn-ea"/>
              <a:cs typeface="+mn-cs"/>
            </a:endParaRPr>
          </a:p>
        </p:txBody>
      </p:sp>
      <p:pic>
        <p:nvPicPr>
          <p:cNvPr id="5" name="Объект 4">
            <a:extLst>
              <a:ext uri="{FF2B5EF4-FFF2-40B4-BE49-F238E27FC236}">
                <a16:creationId xmlns:a16="http://schemas.microsoft.com/office/drawing/2014/main" id="{73618CAA-B835-4A70-844D-9ECA8018FE1D}"/>
              </a:ext>
            </a:extLst>
          </p:cNvPr>
          <p:cNvPicPr>
            <a:picLocks noGrp="1" noChangeAspect="1"/>
          </p:cNvPicPr>
          <p:nvPr>
            <p:ph idx="1"/>
          </p:nvPr>
        </p:nvPicPr>
        <p:blipFill>
          <a:blip r:embed="rId2"/>
          <a:stretch>
            <a:fillRect/>
          </a:stretch>
        </p:blipFill>
        <p:spPr>
          <a:xfrm>
            <a:off x="179512" y="1700809"/>
            <a:ext cx="3935288" cy="4524314"/>
          </a:xfrm>
          <a:ln>
            <a:solidFill>
              <a:srgbClr val="002060"/>
            </a:solidFill>
          </a:ln>
        </p:spPr>
      </p:pic>
      <p:sp>
        <p:nvSpPr>
          <p:cNvPr id="7" name="TextBox 6">
            <a:extLst>
              <a:ext uri="{FF2B5EF4-FFF2-40B4-BE49-F238E27FC236}">
                <a16:creationId xmlns:a16="http://schemas.microsoft.com/office/drawing/2014/main" id="{63FC2CF6-4569-453B-8C47-4B6A7E382207}"/>
              </a:ext>
            </a:extLst>
          </p:cNvPr>
          <p:cNvSpPr txBox="1"/>
          <p:nvPr/>
        </p:nvSpPr>
        <p:spPr>
          <a:xfrm>
            <a:off x="4114800" y="1700808"/>
            <a:ext cx="4572000" cy="4524315"/>
          </a:xfrm>
          <a:prstGeom prst="rect">
            <a:avLst/>
          </a:prstGeom>
          <a:solidFill>
            <a:schemeClr val="bg1">
              <a:lumMod val="95000"/>
            </a:schemeClr>
          </a:solidFill>
          <a:ln>
            <a:solidFill>
              <a:srgbClr val="002060"/>
            </a:solidFill>
          </a:ln>
        </p:spPr>
        <p:txBody>
          <a:bodyPr wrap="square">
            <a:spAutoFit/>
          </a:bodyPr>
          <a:lstStyle/>
          <a:p>
            <a:pPr algn="ctr"/>
            <a:r>
              <a:rPr lang="en-US" dirty="0">
                <a:latin typeface="Book Antiqua" panose="02040602050305030304" pitchFamily="18" charset="0"/>
              </a:rPr>
              <a:t>MANAGING PHARMACY INVENTORY</a:t>
            </a:r>
          </a:p>
          <a:p>
            <a:pPr algn="ctr"/>
            <a:r>
              <a:rPr lang="en-US" dirty="0">
                <a:latin typeface="Book Antiqua" panose="02040602050305030304" pitchFamily="18" charset="0"/>
              </a:rPr>
              <a:t> is important to keep product numbers stable and to determine and control the stock levels required for optimal profit. Good inventory management involves having enough inventory on hand to meet the demands of the customer, yet not too much to exceed inventory goals. Pharmacies must stock, or have ready access to, all medications that may be written by the prescribers in their practice. When inventory is “too tight,” a pharmacy frequently runs short of a needed medication. Running short can cause loss of a sale and/or an inconvenience to the patient/client.</a:t>
            </a:r>
            <a:endParaRPr lang="uk-UA" dirty="0">
              <a:latin typeface="Book Antiqua" panose="02040602050305030304" pitchFamily="18" charset="0"/>
            </a:endParaRPr>
          </a:p>
        </p:txBody>
      </p:sp>
    </p:spTree>
    <p:extLst>
      <p:ext uri="{BB962C8B-B14F-4D97-AF65-F5344CB8AC3E}">
        <p14:creationId xmlns:p14="http://schemas.microsoft.com/office/powerpoint/2010/main" val="1803850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411E136-7D92-4070-9016-1B0E9716E6C8}"/>
              </a:ext>
            </a:extLst>
          </p:cNvPr>
          <p:cNvSpPr>
            <a:spLocks noGrp="1"/>
          </p:cNvSpPr>
          <p:nvPr>
            <p:ph idx="1"/>
          </p:nvPr>
        </p:nvSpPr>
        <p:spPr>
          <a:xfrm>
            <a:off x="395536" y="593337"/>
            <a:ext cx="8229600" cy="4525963"/>
          </a:xfrm>
        </p:spPr>
        <p:txBody>
          <a:bodyPr>
            <a:normAutofit/>
          </a:bodyPr>
          <a:lstStyle/>
          <a:p>
            <a:pPr marL="0" indent="0" algn="ctr">
              <a:buNone/>
            </a:pPr>
            <a:r>
              <a:rPr lang="en-US" sz="1800" b="1" i="0" dirty="0">
                <a:solidFill>
                  <a:srgbClr val="333333"/>
                </a:solidFill>
                <a:effectLst/>
                <a:latin typeface="Book Antiqua" panose="02040602050305030304" pitchFamily="18" charset="0"/>
              </a:rPr>
              <a:t>Inventory management in a pharmacy</a:t>
            </a:r>
            <a:r>
              <a:rPr lang="en-US" sz="1800" b="0" i="0" dirty="0">
                <a:solidFill>
                  <a:srgbClr val="333333"/>
                </a:solidFill>
                <a:effectLst/>
                <a:latin typeface="Book Antiqua" panose="02040602050305030304" pitchFamily="18" charset="0"/>
              </a:rPr>
              <a:t> is vast, complex, and covers many aspects of the pharmacy retail business. You need to have the right solution that helps you in analyzing inventory forecasting, pricing, cost of storing inventory and replenishing exhausted goods, managing space to store inventory, shipping and return/exchange processes and policies, demand and sales forecasting, and inventory status.</a:t>
            </a:r>
            <a:endParaRPr lang="uk-UA" sz="1800" dirty="0">
              <a:latin typeface="Book Antiqua" panose="02040602050305030304" pitchFamily="18" charset="0"/>
            </a:endParaRPr>
          </a:p>
        </p:txBody>
      </p:sp>
      <p:sp>
        <p:nvSpPr>
          <p:cNvPr id="6" name="TextBox 5">
            <a:extLst>
              <a:ext uri="{FF2B5EF4-FFF2-40B4-BE49-F238E27FC236}">
                <a16:creationId xmlns:a16="http://schemas.microsoft.com/office/drawing/2014/main" id="{F1886CAD-17CF-42F8-A99D-75EFF6237CBD}"/>
              </a:ext>
            </a:extLst>
          </p:cNvPr>
          <p:cNvSpPr txBox="1"/>
          <p:nvPr/>
        </p:nvSpPr>
        <p:spPr>
          <a:xfrm>
            <a:off x="1007604" y="225801"/>
            <a:ext cx="7128792" cy="735073"/>
          </a:xfrm>
          <a:prstGeom prst="rect">
            <a:avLst/>
          </a:prstGeom>
          <a:noFill/>
        </p:spPr>
        <p:txBody>
          <a:bodyPr wrap="square">
            <a:spAutoFit/>
          </a:bodyPr>
          <a:lstStyle/>
          <a:p>
            <a:pPr algn="ctr"/>
            <a:r>
              <a:rPr lang="en-US" b="1" dirty="0">
                <a:solidFill>
                  <a:srgbClr val="000000"/>
                </a:solidFill>
                <a:effectLst/>
                <a:latin typeface="Book Antiqua" panose="02040602050305030304" pitchFamily="18" charset="0"/>
              </a:rPr>
              <a:t>What is Inventory Management?</a:t>
            </a:r>
          </a:p>
          <a:p>
            <a:pPr indent="457200" algn="ctr">
              <a:lnSpc>
                <a:spcPct val="150000"/>
              </a:lnSpc>
            </a:pPr>
            <a:r>
              <a:rPr lang="en-US" sz="1800" b="1" dirty="0">
                <a:effectLst/>
                <a:latin typeface="Times New Roman" panose="02020603050405020304" pitchFamily="18" charset="0"/>
                <a:ea typeface="Helvetica" panose="020B0604020202020204" pitchFamily="34" charset="0"/>
              </a:rPr>
              <a:t> </a:t>
            </a:r>
            <a:r>
              <a:rPr lang="uk-UA" sz="1800" b="1" dirty="0">
                <a:effectLst/>
                <a:latin typeface="Times New Roman" panose="02020603050405020304" pitchFamily="18" charset="0"/>
                <a:ea typeface="Helvetica" panose="020B0604020202020204" pitchFamily="34" charset="0"/>
              </a:rPr>
              <a:t> </a:t>
            </a:r>
            <a:endParaRPr lang="ru-UA" sz="1400" dirty="0">
              <a:effectLst/>
              <a:latin typeface="Times New Roman" panose="02020603050405020304" pitchFamily="18" charset="0"/>
              <a:ea typeface="Times New Roman" panose="02020603050405020304" pitchFamily="18" charset="0"/>
            </a:endParaRPr>
          </a:p>
        </p:txBody>
      </p:sp>
      <p:pic>
        <p:nvPicPr>
          <p:cNvPr id="8" name="Рисунок 7">
            <a:extLst>
              <a:ext uri="{FF2B5EF4-FFF2-40B4-BE49-F238E27FC236}">
                <a16:creationId xmlns:a16="http://schemas.microsoft.com/office/drawing/2014/main" id="{843D7A8F-4C09-43B8-81F5-0D9B33389843}"/>
              </a:ext>
            </a:extLst>
          </p:cNvPr>
          <p:cNvPicPr>
            <a:picLocks noChangeAspect="1"/>
          </p:cNvPicPr>
          <p:nvPr/>
        </p:nvPicPr>
        <p:blipFill>
          <a:blip r:embed="rId2"/>
          <a:stretch>
            <a:fillRect/>
          </a:stretch>
        </p:blipFill>
        <p:spPr>
          <a:xfrm>
            <a:off x="395536" y="2348880"/>
            <a:ext cx="8277225" cy="3427859"/>
          </a:xfrm>
          <a:prstGeom prst="rect">
            <a:avLst/>
          </a:prstGeom>
          <a:ln>
            <a:solidFill>
              <a:srgbClr val="002060"/>
            </a:solidFill>
          </a:ln>
        </p:spPr>
      </p:pic>
    </p:spTree>
    <p:extLst>
      <p:ext uri="{BB962C8B-B14F-4D97-AF65-F5344CB8AC3E}">
        <p14:creationId xmlns:p14="http://schemas.microsoft.com/office/powerpoint/2010/main" val="3615924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962510-A8D2-40B7-80AB-CF875F714DBC}"/>
              </a:ext>
            </a:extLst>
          </p:cNvPr>
          <p:cNvSpPr>
            <a:spLocks noGrp="1"/>
          </p:cNvSpPr>
          <p:nvPr>
            <p:ph type="title"/>
          </p:nvPr>
        </p:nvSpPr>
        <p:spPr>
          <a:xfrm>
            <a:off x="457200" y="195096"/>
            <a:ext cx="8229600" cy="425591"/>
          </a:xfrm>
          <a:solidFill>
            <a:schemeClr val="bg1">
              <a:lumMod val="85000"/>
            </a:schemeClr>
          </a:solidFill>
        </p:spPr>
        <p:txBody>
          <a:bodyPr>
            <a:normAutofit/>
          </a:bodyPr>
          <a:lstStyle/>
          <a:p>
            <a:r>
              <a:rPr lang="en-US" sz="1800" dirty="0">
                <a:solidFill>
                  <a:srgbClr val="333333"/>
                </a:solidFill>
                <a:latin typeface="Book Antiqua" panose="02040602050305030304" pitchFamily="18" charset="0"/>
                <a:ea typeface="+mn-ea"/>
                <a:cs typeface="+mn-cs"/>
              </a:rPr>
              <a:t>Key challenges in stock management in pharmacies</a:t>
            </a:r>
          </a:p>
        </p:txBody>
      </p:sp>
      <p:pic>
        <p:nvPicPr>
          <p:cNvPr id="5" name="Объект 4">
            <a:extLst>
              <a:ext uri="{FF2B5EF4-FFF2-40B4-BE49-F238E27FC236}">
                <a16:creationId xmlns:a16="http://schemas.microsoft.com/office/drawing/2014/main" id="{E628C9D8-2EE8-4F2D-81F7-FB6E166901E9}"/>
              </a:ext>
            </a:extLst>
          </p:cNvPr>
          <p:cNvPicPr>
            <a:picLocks noGrp="1" noChangeAspect="1"/>
          </p:cNvPicPr>
          <p:nvPr>
            <p:ph idx="1"/>
          </p:nvPr>
        </p:nvPicPr>
        <p:blipFill>
          <a:blip r:embed="rId2"/>
          <a:stretch>
            <a:fillRect/>
          </a:stretch>
        </p:blipFill>
        <p:spPr>
          <a:xfrm>
            <a:off x="4499992" y="836711"/>
            <a:ext cx="4572000" cy="4943873"/>
          </a:xfrm>
        </p:spPr>
      </p:pic>
      <p:sp>
        <p:nvSpPr>
          <p:cNvPr id="7" name="TextBox 6">
            <a:extLst>
              <a:ext uri="{FF2B5EF4-FFF2-40B4-BE49-F238E27FC236}">
                <a16:creationId xmlns:a16="http://schemas.microsoft.com/office/drawing/2014/main" id="{266D85B3-6331-4C20-817E-D51587D4AD75}"/>
              </a:ext>
            </a:extLst>
          </p:cNvPr>
          <p:cNvSpPr txBox="1"/>
          <p:nvPr/>
        </p:nvSpPr>
        <p:spPr>
          <a:xfrm>
            <a:off x="251520" y="1060293"/>
            <a:ext cx="4248472" cy="3855094"/>
          </a:xfrm>
          <a:prstGeom prst="rect">
            <a:avLst/>
          </a:prstGeom>
          <a:noFill/>
          <a:ln>
            <a:solidFill>
              <a:schemeClr val="bg1">
                <a:lumMod val="95000"/>
              </a:schemeClr>
            </a:solidFill>
          </a:ln>
        </p:spPr>
        <p:txBody>
          <a:bodyPr wrap="square">
            <a:spAutoFit/>
          </a:bodyPr>
          <a:lstStyle/>
          <a:p>
            <a:pPr>
              <a:lnSpc>
                <a:spcPts val="1800"/>
              </a:lnSpc>
              <a:spcBef>
                <a:spcPts val="1800"/>
              </a:spcBef>
              <a:spcAft>
                <a:spcPts val="1800"/>
              </a:spcAft>
            </a:pP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US" dirty="0">
                <a:solidFill>
                  <a:srgbClr val="333333"/>
                </a:solidFill>
                <a:latin typeface="Book Antiqua" panose="02040602050305030304" pitchFamily="18" charset="0"/>
              </a:rPr>
              <a:t>Regulatory compliance</a:t>
            </a:r>
          </a:p>
          <a:p>
            <a:pPr marL="342900" lvl="0" indent="-342900">
              <a:lnSpc>
                <a:spcPct val="115000"/>
              </a:lnSpc>
              <a:spcAft>
                <a:spcPts val="1000"/>
              </a:spcAft>
              <a:buSzPts val="1000"/>
              <a:buFont typeface="Symbol" panose="05050102010706020507" pitchFamily="18" charset="2"/>
              <a:buChar char=""/>
              <a:tabLst>
                <a:tab pos="457200" algn="l"/>
              </a:tabLst>
            </a:pPr>
            <a:r>
              <a:rPr lang="en-US" dirty="0">
                <a:solidFill>
                  <a:srgbClr val="333333"/>
                </a:solidFill>
                <a:latin typeface="Book Antiqua" panose="02040602050305030304" pitchFamily="18" charset="0"/>
              </a:rPr>
              <a:t>Expiration management</a:t>
            </a:r>
          </a:p>
          <a:p>
            <a:pPr marL="342900" lvl="0" indent="-342900">
              <a:lnSpc>
                <a:spcPct val="115000"/>
              </a:lnSpc>
              <a:spcAft>
                <a:spcPts val="1000"/>
              </a:spcAft>
              <a:buSzPts val="1000"/>
              <a:buFont typeface="Symbol" panose="05050102010706020507" pitchFamily="18" charset="2"/>
              <a:buChar char=""/>
              <a:tabLst>
                <a:tab pos="457200" algn="l"/>
              </a:tabLst>
            </a:pPr>
            <a:r>
              <a:rPr lang="en-US" dirty="0">
                <a:solidFill>
                  <a:srgbClr val="333333"/>
                </a:solidFill>
                <a:latin typeface="Book Antiqua" panose="02040602050305030304" pitchFamily="18" charset="0"/>
              </a:rPr>
              <a:t>Demand forecasting and stockouts</a:t>
            </a:r>
          </a:p>
          <a:p>
            <a:pPr marL="342900" lvl="0" indent="-342900">
              <a:lnSpc>
                <a:spcPct val="115000"/>
              </a:lnSpc>
              <a:spcAft>
                <a:spcPts val="1000"/>
              </a:spcAft>
              <a:buSzPts val="1000"/>
              <a:buFont typeface="Symbol" panose="05050102010706020507" pitchFamily="18" charset="2"/>
              <a:buChar char=""/>
              <a:tabLst>
                <a:tab pos="457200" algn="l"/>
              </a:tabLst>
            </a:pPr>
            <a:r>
              <a:rPr lang="en-US" dirty="0">
                <a:solidFill>
                  <a:srgbClr val="333333"/>
                </a:solidFill>
                <a:latin typeface="Book Antiqua" panose="02040602050305030304" pitchFamily="18" charset="0"/>
              </a:rPr>
              <a:t>Overstocking and holding costs</a:t>
            </a:r>
          </a:p>
          <a:p>
            <a:pPr marL="342900" lvl="0" indent="-342900">
              <a:lnSpc>
                <a:spcPct val="115000"/>
              </a:lnSpc>
              <a:spcAft>
                <a:spcPts val="1000"/>
              </a:spcAft>
              <a:buSzPts val="1000"/>
              <a:buFont typeface="Symbol" panose="05050102010706020507" pitchFamily="18" charset="2"/>
              <a:buChar char=""/>
              <a:tabLst>
                <a:tab pos="457200" algn="l"/>
              </a:tabLst>
            </a:pPr>
            <a:r>
              <a:rPr lang="en-US" dirty="0">
                <a:solidFill>
                  <a:srgbClr val="333333"/>
                </a:solidFill>
                <a:latin typeface="Book Antiqua" panose="02040602050305030304" pitchFamily="18" charset="0"/>
              </a:rPr>
              <a:t>Supplier and purchases order management</a:t>
            </a:r>
          </a:p>
          <a:p>
            <a:pPr marL="342900" lvl="0" indent="-342900">
              <a:lnSpc>
                <a:spcPct val="115000"/>
              </a:lnSpc>
              <a:spcAft>
                <a:spcPts val="1000"/>
              </a:spcAft>
              <a:buSzPts val="1000"/>
              <a:buFont typeface="Symbol" panose="05050102010706020507" pitchFamily="18" charset="2"/>
              <a:buChar char=""/>
              <a:tabLst>
                <a:tab pos="457200" algn="l"/>
              </a:tabLst>
            </a:pPr>
            <a:r>
              <a:rPr lang="en-US" dirty="0">
                <a:solidFill>
                  <a:srgbClr val="333333"/>
                </a:solidFill>
                <a:latin typeface="Book Antiqua" panose="02040602050305030304" pitchFamily="18" charset="0"/>
              </a:rPr>
              <a:t>Tracking controlled substances</a:t>
            </a:r>
          </a:p>
          <a:p>
            <a:pPr marL="342900" lvl="0" indent="-342900">
              <a:lnSpc>
                <a:spcPct val="115000"/>
              </a:lnSpc>
              <a:spcAft>
                <a:spcPts val="1000"/>
              </a:spcAft>
              <a:buSzPts val="1000"/>
              <a:buFont typeface="Symbol" panose="05050102010706020507" pitchFamily="18" charset="2"/>
              <a:buChar char=""/>
              <a:tabLst>
                <a:tab pos="457200" algn="l"/>
              </a:tabLst>
            </a:pPr>
            <a:r>
              <a:rPr lang="en-US" dirty="0">
                <a:solidFill>
                  <a:srgbClr val="333333"/>
                </a:solidFill>
                <a:latin typeface="Book Antiqua" panose="02040602050305030304" pitchFamily="18" charset="0"/>
              </a:rPr>
              <a:t>Managing substitutes</a:t>
            </a:r>
          </a:p>
        </p:txBody>
      </p:sp>
    </p:spTree>
    <p:extLst>
      <p:ext uri="{BB962C8B-B14F-4D97-AF65-F5344CB8AC3E}">
        <p14:creationId xmlns:p14="http://schemas.microsoft.com/office/powerpoint/2010/main" val="3979309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4DE9CA-4CE2-4228-864B-D86E801A3D86}"/>
              </a:ext>
            </a:extLst>
          </p:cNvPr>
          <p:cNvSpPr>
            <a:spLocks noGrp="1"/>
          </p:cNvSpPr>
          <p:nvPr>
            <p:ph type="title"/>
          </p:nvPr>
        </p:nvSpPr>
        <p:spPr>
          <a:xfrm>
            <a:off x="431056" y="260648"/>
            <a:ext cx="8229600" cy="576064"/>
          </a:xfrm>
          <a:solidFill>
            <a:schemeClr val="bg1">
              <a:lumMod val="85000"/>
            </a:schemeClr>
          </a:solidFill>
        </p:spPr>
        <p:txBody>
          <a:bodyPr>
            <a:normAutofit fontScale="90000"/>
          </a:bodyPr>
          <a:lstStyle/>
          <a:p>
            <a:br>
              <a:rPr lang="en-US" sz="1800" i="1" dirty="0">
                <a:effectLst/>
                <a:latin typeface="Times New Roman" panose="02020603050405020304" pitchFamily="18" charset="0"/>
                <a:ea typeface="Helvetica" panose="020B0604020202020204" pitchFamily="34" charset="0"/>
              </a:rPr>
            </a:br>
            <a:br>
              <a:rPr lang="en-US" sz="1800" i="1" dirty="0">
                <a:effectLst/>
                <a:latin typeface="Times New Roman" panose="02020603050405020304" pitchFamily="18" charset="0"/>
                <a:ea typeface="Helvetica" panose="020B0604020202020204" pitchFamily="34" charset="0"/>
              </a:rPr>
            </a:br>
            <a:r>
              <a:rPr lang="en-US" sz="2000" dirty="0">
                <a:latin typeface="Book Antiqua" panose="02040602050305030304" pitchFamily="18" charset="0"/>
                <a:ea typeface="+mn-ea"/>
                <a:cs typeface="+mn-cs"/>
              </a:rPr>
              <a:t>Purpose and goals of inventory management</a:t>
            </a:r>
            <a:br>
              <a:rPr lang="ru-UA" sz="1800" dirty="0">
                <a:effectLst/>
                <a:latin typeface="Times New Roman" panose="02020603050405020304" pitchFamily="18" charset="0"/>
                <a:ea typeface="Times New Roman" panose="02020603050405020304" pitchFamily="18" charset="0"/>
              </a:rPr>
            </a:br>
            <a:endParaRPr lang="uk-UA" dirty="0"/>
          </a:p>
        </p:txBody>
      </p:sp>
      <p:sp>
        <p:nvSpPr>
          <p:cNvPr id="7" name="Объект 6">
            <a:extLst>
              <a:ext uri="{FF2B5EF4-FFF2-40B4-BE49-F238E27FC236}">
                <a16:creationId xmlns:a16="http://schemas.microsoft.com/office/drawing/2014/main" id="{13F468F7-DC19-4857-A6F6-68281EFEE682}"/>
              </a:ext>
            </a:extLst>
          </p:cNvPr>
          <p:cNvSpPr>
            <a:spLocks noGrp="1"/>
          </p:cNvSpPr>
          <p:nvPr>
            <p:ph idx="1"/>
          </p:nvPr>
        </p:nvSpPr>
        <p:spPr>
          <a:xfrm>
            <a:off x="3347864" y="1052736"/>
            <a:ext cx="5312792" cy="4752528"/>
          </a:xfrm>
          <a:solidFill>
            <a:schemeClr val="bg1">
              <a:lumMod val="95000"/>
            </a:schemeClr>
          </a:solidFill>
        </p:spPr>
        <p:txBody>
          <a:bodyPr>
            <a:normAutofit lnSpcReduction="10000"/>
          </a:bodyPr>
          <a:lstStyle/>
          <a:p>
            <a:r>
              <a:rPr lang="en-US" sz="1800" dirty="0">
                <a:latin typeface="Book Antiqua" panose="02040602050305030304" pitchFamily="18" charset="0"/>
              </a:rPr>
              <a:t>Ensuring there is adequate stock of medications </a:t>
            </a:r>
          </a:p>
          <a:p>
            <a:r>
              <a:rPr lang="en-US" sz="1800" dirty="0">
                <a:latin typeface="Book Antiqua" panose="02040602050305030304" pitchFamily="18" charset="0"/>
              </a:rPr>
              <a:t>Minimizing the occurrence of unexpected out-of-stocks to decrease the impact on patient care.</a:t>
            </a:r>
          </a:p>
          <a:p>
            <a:r>
              <a:rPr lang="en-US" sz="1800" dirty="0">
                <a:latin typeface="Book Antiqua" panose="02040602050305030304" pitchFamily="18" charset="0"/>
              </a:rPr>
              <a:t>Decreasing the carrying cost of maintaining an inventory.</a:t>
            </a:r>
          </a:p>
          <a:p>
            <a:r>
              <a:rPr lang="en-US" sz="1800" dirty="0">
                <a:latin typeface="Book Antiqua" panose="02040602050305030304" pitchFamily="18" charset="0"/>
              </a:rPr>
              <a:t>Lowering costs of ordering medications from wholesalers.</a:t>
            </a:r>
          </a:p>
          <a:p>
            <a:r>
              <a:rPr lang="en-US" sz="1800" dirty="0">
                <a:latin typeface="Book Antiqua" panose="02040602050305030304" pitchFamily="18" charset="0"/>
              </a:rPr>
              <a:t>Ensuring minimal time is spent ordering medications and purchasing tasks.</a:t>
            </a:r>
          </a:p>
          <a:p>
            <a:r>
              <a:rPr lang="en-US" sz="1800" dirty="0">
                <a:latin typeface="Book Antiqua" panose="02040602050305030304" pitchFamily="18" charset="0"/>
              </a:rPr>
              <a:t>Preventing costs associated with damage and expiration of inventory.</a:t>
            </a:r>
          </a:p>
          <a:p>
            <a:r>
              <a:rPr lang="en-US" sz="1800" dirty="0">
                <a:latin typeface="Book Antiqua" panose="02040602050305030304" pitchFamily="18" charset="0"/>
              </a:rPr>
              <a:t>Decreasing total costs to the pharmacy and overall health care organization by focusing on purchasing products with the lowest cost.</a:t>
            </a:r>
            <a:endParaRPr lang="uk-UA" sz="1800" dirty="0">
              <a:latin typeface="Book Antiqua" panose="02040602050305030304" pitchFamily="18" charset="0"/>
            </a:endParaRPr>
          </a:p>
        </p:txBody>
      </p:sp>
      <p:pic>
        <p:nvPicPr>
          <p:cNvPr id="9" name="Рисунок 8">
            <a:extLst>
              <a:ext uri="{FF2B5EF4-FFF2-40B4-BE49-F238E27FC236}">
                <a16:creationId xmlns:a16="http://schemas.microsoft.com/office/drawing/2014/main" id="{32ED2ABE-357B-4417-8550-1F8C9F3F97F7}"/>
              </a:ext>
            </a:extLst>
          </p:cNvPr>
          <p:cNvPicPr>
            <a:picLocks noChangeAspect="1"/>
          </p:cNvPicPr>
          <p:nvPr/>
        </p:nvPicPr>
        <p:blipFill>
          <a:blip r:embed="rId2"/>
          <a:stretch>
            <a:fillRect/>
          </a:stretch>
        </p:blipFill>
        <p:spPr>
          <a:xfrm>
            <a:off x="251520" y="1556792"/>
            <a:ext cx="2880320" cy="3240360"/>
          </a:xfrm>
          <a:prstGeom prst="rect">
            <a:avLst/>
          </a:prstGeom>
        </p:spPr>
      </p:pic>
    </p:spTree>
    <p:extLst>
      <p:ext uri="{BB962C8B-B14F-4D97-AF65-F5344CB8AC3E}">
        <p14:creationId xmlns:p14="http://schemas.microsoft.com/office/powerpoint/2010/main" val="97766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FFA7A1-B30A-4C3E-8B8F-389EC0CB7E32}"/>
              </a:ext>
            </a:extLst>
          </p:cNvPr>
          <p:cNvSpPr>
            <a:spLocks noGrp="1"/>
          </p:cNvSpPr>
          <p:nvPr>
            <p:ph type="title"/>
          </p:nvPr>
        </p:nvSpPr>
        <p:spPr>
          <a:xfrm>
            <a:off x="491752" y="845940"/>
            <a:ext cx="8181975" cy="562074"/>
          </a:xfrm>
          <a:solidFill>
            <a:schemeClr val="bg1">
              <a:lumMod val="95000"/>
            </a:schemeClr>
          </a:solidFill>
        </p:spPr>
        <p:txBody>
          <a:bodyPr>
            <a:normAutofit/>
          </a:bodyPr>
          <a:lstStyle/>
          <a:p>
            <a:pPr fontAlgn="base"/>
            <a:r>
              <a:rPr lang="en-US" sz="1800" dirty="0">
                <a:latin typeface="Times New Roman" panose="02020603050405020304" pitchFamily="18" charset="0"/>
              </a:rPr>
              <a:t>What Steps do Pharmacists Take to Master their Inventory Management?</a:t>
            </a:r>
          </a:p>
        </p:txBody>
      </p:sp>
      <p:pic>
        <p:nvPicPr>
          <p:cNvPr id="5" name="Объект 4">
            <a:extLst>
              <a:ext uri="{FF2B5EF4-FFF2-40B4-BE49-F238E27FC236}">
                <a16:creationId xmlns:a16="http://schemas.microsoft.com/office/drawing/2014/main" id="{B95E1952-D067-42FE-998A-688330D3E6AB}"/>
              </a:ext>
            </a:extLst>
          </p:cNvPr>
          <p:cNvPicPr>
            <a:picLocks noGrp="1" noChangeAspect="1"/>
          </p:cNvPicPr>
          <p:nvPr>
            <p:ph idx="1"/>
          </p:nvPr>
        </p:nvPicPr>
        <p:blipFill>
          <a:blip r:embed="rId2"/>
          <a:stretch>
            <a:fillRect/>
          </a:stretch>
        </p:blipFill>
        <p:spPr>
          <a:xfrm>
            <a:off x="491753" y="1412776"/>
            <a:ext cx="8181975" cy="3543300"/>
          </a:xfrm>
        </p:spPr>
      </p:pic>
    </p:spTree>
    <p:extLst>
      <p:ext uri="{BB962C8B-B14F-4D97-AF65-F5344CB8AC3E}">
        <p14:creationId xmlns:p14="http://schemas.microsoft.com/office/powerpoint/2010/main" val="672529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D72474A4-5EC8-4C74-897C-B6185D82E6C8}"/>
              </a:ext>
            </a:extLst>
          </p:cNvPr>
          <p:cNvPicPr>
            <a:picLocks noGrp="1" noChangeAspect="1"/>
          </p:cNvPicPr>
          <p:nvPr>
            <p:ph idx="1"/>
          </p:nvPr>
        </p:nvPicPr>
        <p:blipFill>
          <a:blip r:embed="rId2"/>
          <a:stretch>
            <a:fillRect/>
          </a:stretch>
        </p:blipFill>
        <p:spPr>
          <a:xfrm>
            <a:off x="431304" y="1628800"/>
            <a:ext cx="8229600" cy="4422992"/>
          </a:xfrm>
          <a:ln>
            <a:solidFill>
              <a:schemeClr val="accent3">
                <a:lumMod val="50000"/>
              </a:schemeClr>
            </a:solidFill>
          </a:ln>
        </p:spPr>
      </p:pic>
      <p:sp>
        <p:nvSpPr>
          <p:cNvPr id="6" name="Заголовок 1">
            <a:extLst>
              <a:ext uri="{FF2B5EF4-FFF2-40B4-BE49-F238E27FC236}">
                <a16:creationId xmlns:a16="http://schemas.microsoft.com/office/drawing/2014/main" id="{33B40AE3-F391-4B9C-B546-1EE8EE316BE2}"/>
              </a:ext>
            </a:extLst>
          </p:cNvPr>
          <p:cNvSpPr txBox="1">
            <a:spLocks/>
          </p:cNvSpPr>
          <p:nvPr/>
        </p:nvSpPr>
        <p:spPr>
          <a:xfrm>
            <a:off x="431304" y="699261"/>
            <a:ext cx="8229600" cy="936104"/>
          </a:xfrm>
          <a:prstGeom prst="rect">
            <a:avLst/>
          </a:prstGeom>
          <a:solidFill>
            <a:schemeClr val="bg1">
              <a:lumMod val="95000"/>
            </a:schemeClr>
          </a:solidFill>
          <a:ln>
            <a:solidFill>
              <a:schemeClr val="tx1">
                <a:lumMod val="50000"/>
                <a:lumOff val="50000"/>
              </a:schemeClr>
            </a:solidFill>
          </a:ln>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spc="-75" dirty="0">
                <a:solidFill>
                  <a:srgbClr val="000000"/>
                </a:solidFill>
                <a:latin typeface="Book Antiqua" panose="02040602050305030304" pitchFamily="18" charset="0"/>
                <a:cs typeface="Times New Roman" panose="02020603050405020304" pitchFamily="18" charset="0"/>
              </a:rPr>
              <a:t>How do you Organize your Pharmacy Inventory? </a:t>
            </a:r>
          </a:p>
          <a:p>
            <a:r>
              <a:rPr lang="en-US" sz="1800" spc="-75"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Main features of the pharmacy inventory management system</a:t>
            </a:r>
            <a:endParaRPr lang="en-US" sz="1800" dirty="0">
              <a:solidFill>
                <a:srgbClr val="333333"/>
              </a:solidFill>
              <a:latin typeface="Book Antiqua" panose="02040602050305030304" pitchFamily="18" charset="0"/>
              <a:ea typeface="+mn-ea"/>
              <a:cs typeface="+mn-cs"/>
            </a:endParaRPr>
          </a:p>
        </p:txBody>
      </p:sp>
    </p:spTree>
    <p:extLst>
      <p:ext uri="{BB962C8B-B14F-4D97-AF65-F5344CB8AC3E}">
        <p14:creationId xmlns:p14="http://schemas.microsoft.com/office/powerpoint/2010/main" val="1778049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66CB4E-4498-473C-8C4A-7C429A6A942E}"/>
              </a:ext>
            </a:extLst>
          </p:cNvPr>
          <p:cNvSpPr>
            <a:spLocks noGrp="1"/>
          </p:cNvSpPr>
          <p:nvPr>
            <p:ph type="title"/>
          </p:nvPr>
        </p:nvSpPr>
        <p:spPr>
          <a:xfrm>
            <a:off x="467792" y="188640"/>
            <a:ext cx="8229600" cy="752041"/>
          </a:xfrm>
          <a:solidFill>
            <a:schemeClr val="bg1">
              <a:lumMod val="95000"/>
            </a:schemeClr>
          </a:solidFill>
          <a:ln>
            <a:solidFill>
              <a:srgbClr val="002060"/>
            </a:solidFill>
          </a:ln>
        </p:spPr>
        <p:txBody>
          <a:bodyPr>
            <a:normAutofit fontScale="90000"/>
          </a:bodyPr>
          <a:lstStyle/>
          <a:p>
            <a:br>
              <a:rPr lang="en-US" dirty="0"/>
            </a:br>
            <a:r>
              <a:rPr lang="en-US" sz="2700" spc="-75" dirty="0">
                <a:solidFill>
                  <a:srgbClr val="000000"/>
                </a:solidFill>
                <a:latin typeface="Book Antiqua" panose="02040602050305030304" pitchFamily="18" charset="0"/>
                <a:cs typeface="Times New Roman" panose="02020603050405020304" pitchFamily="18" charset="0"/>
              </a:rPr>
              <a:t>Inventory Management Process for Retail Pharmacy Store</a:t>
            </a:r>
            <a:br>
              <a:rPr lang="en-US" sz="2700" spc="-75" dirty="0">
                <a:solidFill>
                  <a:srgbClr val="000000"/>
                </a:solidFill>
                <a:latin typeface="Book Antiqua" panose="02040602050305030304" pitchFamily="18" charset="0"/>
                <a:cs typeface="Times New Roman" panose="02020603050405020304" pitchFamily="18" charset="0"/>
              </a:rPr>
            </a:br>
            <a:br>
              <a:rPr lang="en-US" sz="2700" b="0" i="0" dirty="0">
                <a:solidFill>
                  <a:srgbClr val="212121"/>
                </a:solidFill>
                <a:effectLst/>
                <a:latin typeface="Gilroy"/>
              </a:rPr>
            </a:br>
            <a:endParaRPr lang="uk-UA" sz="2700" dirty="0"/>
          </a:p>
        </p:txBody>
      </p:sp>
      <p:sp>
        <p:nvSpPr>
          <p:cNvPr id="3" name="Объект 2">
            <a:extLst>
              <a:ext uri="{FF2B5EF4-FFF2-40B4-BE49-F238E27FC236}">
                <a16:creationId xmlns:a16="http://schemas.microsoft.com/office/drawing/2014/main" id="{319A009E-D3EC-456E-A01D-8A6B6C395F03}"/>
              </a:ext>
            </a:extLst>
          </p:cNvPr>
          <p:cNvSpPr>
            <a:spLocks noGrp="1"/>
          </p:cNvSpPr>
          <p:nvPr>
            <p:ph idx="1"/>
          </p:nvPr>
        </p:nvSpPr>
        <p:spPr>
          <a:xfrm>
            <a:off x="457200" y="1011651"/>
            <a:ext cx="8229600" cy="4865620"/>
          </a:xfrm>
          <a:ln>
            <a:solidFill>
              <a:srgbClr val="002060"/>
            </a:solidFill>
          </a:ln>
        </p:spPr>
        <p:txBody>
          <a:bodyPr/>
          <a:lstStyle/>
          <a:p>
            <a:pPr marL="0" indent="0" algn="ctr">
              <a:buNone/>
            </a:pPr>
            <a:endParaRPr lang="uk-UA" sz="1800" spc="-75" dirty="0">
              <a:solidFill>
                <a:srgbClr val="000000"/>
              </a:solidFill>
              <a:latin typeface="Book Antiqua" panose="02040602050305030304" pitchFamily="18" charset="0"/>
              <a:ea typeface="+mj-ea"/>
              <a:cs typeface="Times New Roman" panose="02020603050405020304" pitchFamily="18" charset="0"/>
            </a:endParaRPr>
          </a:p>
        </p:txBody>
      </p:sp>
      <p:sp>
        <p:nvSpPr>
          <p:cNvPr id="5" name="TextBox 4">
            <a:extLst>
              <a:ext uri="{FF2B5EF4-FFF2-40B4-BE49-F238E27FC236}">
                <a16:creationId xmlns:a16="http://schemas.microsoft.com/office/drawing/2014/main" id="{1F0D1CA3-C335-4275-AAA3-F6C3BD7B7DEE}"/>
              </a:ext>
            </a:extLst>
          </p:cNvPr>
          <p:cNvSpPr txBox="1"/>
          <p:nvPr/>
        </p:nvSpPr>
        <p:spPr>
          <a:xfrm>
            <a:off x="755576" y="1096746"/>
            <a:ext cx="7704856" cy="677108"/>
          </a:xfrm>
          <a:prstGeom prst="rect">
            <a:avLst/>
          </a:prstGeom>
          <a:solidFill>
            <a:schemeClr val="tx2">
              <a:lumMod val="60000"/>
              <a:lumOff val="40000"/>
            </a:schemeClr>
          </a:solidFill>
        </p:spPr>
        <p:txBody>
          <a:bodyPr wrap="square">
            <a:spAutoFit/>
          </a:bodyPr>
          <a:lstStyle/>
          <a:p>
            <a:pPr algn="ctr"/>
            <a:r>
              <a:rPr lang="en-US" sz="2000" b="1" spc="-75" dirty="0">
                <a:solidFill>
                  <a:srgbClr val="000000"/>
                </a:solidFill>
                <a:latin typeface="Book Antiqua" panose="02040602050305030304" pitchFamily="18" charset="0"/>
                <a:ea typeface="+mj-ea"/>
                <a:cs typeface="Times New Roman" panose="02020603050405020304" pitchFamily="18" charset="0"/>
              </a:rPr>
              <a:t>The Medication Supply Chain  </a:t>
            </a:r>
          </a:p>
          <a:p>
            <a:endParaRPr lang="uk-UA" dirty="0"/>
          </a:p>
        </p:txBody>
      </p:sp>
      <p:pic>
        <p:nvPicPr>
          <p:cNvPr id="7" name="Рисунок 6">
            <a:extLst>
              <a:ext uri="{FF2B5EF4-FFF2-40B4-BE49-F238E27FC236}">
                <a16:creationId xmlns:a16="http://schemas.microsoft.com/office/drawing/2014/main" id="{7A20D139-4879-4033-A03A-D37050E381AF}"/>
              </a:ext>
            </a:extLst>
          </p:cNvPr>
          <p:cNvPicPr>
            <a:picLocks noChangeAspect="1"/>
          </p:cNvPicPr>
          <p:nvPr/>
        </p:nvPicPr>
        <p:blipFill>
          <a:blip r:embed="rId2"/>
          <a:stretch>
            <a:fillRect/>
          </a:stretch>
        </p:blipFill>
        <p:spPr>
          <a:xfrm>
            <a:off x="1403648" y="1844824"/>
            <a:ext cx="6156176" cy="4032447"/>
          </a:xfrm>
          <a:prstGeom prst="rect">
            <a:avLst/>
          </a:prstGeom>
        </p:spPr>
      </p:pic>
    </p:spTree>
    <p:extLst>
      <p:ext uri="{BB962C8B-B14F-4D97-AF65-F5344CB8AC3E}">
        <p14:creationId xmlns:p14="http://schemas.microsoft.com/office/powerpoint/2010/main" val="292966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456494-C8B3-4C42-9B1D-2B6B58837457}"/>
              </a:ext>
            </a:extLst>
          </p:cNvPr>
          <p:cNvSpPr>
            <a:spLocks noGrp="1"/>
          </p:cNvSpPr>
          <p:nvPr>
            <p:ph type="title"/>
          </p:nvPr>
        </p:nvSpPr>
        <p:spPr>
          <a:xfrm>
            <a:off x="457200" y="274638"/>
            <a:ext cx="8229600" cy="438972"/>
          </a:xfrm>
          <a:solidFill>
            <a:schemeClr val="bg1">
              <a:lumMod val="95000"/>
            </a:schemeClr>
          </a:solidFill>
        </p:spPr>
        <p:txBody>
          <a:bodyPr>
            <a:normAutofit fontScale="90000"/>
          </a:bodyPr>
          <a:lstStyle/>
          <a:p>
            <a:br>
              <a:rPr lang="en-US" sz="1800" b="1" i="1" dirty="0">
                <a:solidFill>
                  <a:srgbClr val="222222"/>
                </a:solidFill>
                <a:effectLst/>
                <a:latin typeface="Merriweather" panose="00000500000000000000" pitchFamily="2" charset="-52"/>
                <a:ea typeface="Times New Roman" panose="02020603050405020304" pitchFamily="18" charset="0"/>
                <a:cs typeface="Times New Roman" panose="02020603050405020304" pitchFamily="18" charset="0"/>
              </a:rPr>
            </a:br>
            <a:br>
              <a:rPr lang="en-US" sz="1800" b="1" i="1" dirty="0">
                <a:solidFill>
                  <a:srgbClr val="222222"/>
                </a:solidFill>
                <a:effectLst/>
                <a:latin typeface="Merriweather" panose="00000500000000000000" pitchFamily="2" charset="-52"/>
                <a:ea typeface="Times New Roman" panose="02020603050405020304" pitchFamily="18" charset="0"/>
                <a:cs typeface="Times New Roman" panose="02020603050405020304" pitchFamily="18" charset="0"/>
              </a:rPr>
            </a:br>
            <a:r>
              <a:rPr lang="en-US" sz="1800" b="1" i="1" dirty="0">
                <a:solidFill>
                  <a:srgbClr val="222222"/>
                </a:solidFill>
                <a:effectLst/>
                <a:latin typeface="Merriweather" panose="00000500000000000000" pitchFamily="2" charset="-52"/>
                <a:ea typeface="Times New Roman" panose="02020603050405020304" pitchFamily="18" charset="0"/>
                <a:cs typeface="Times New Roman" panose="02020603050405020304" pitchFamily="18" charset="0"/>
              </a:rPr>
              <a:t>Types of Pharmaceutical Distributors</a:t>
            </a:r>
            <a:br>
              <a:rPr lang="ru-UA" sz="1800" b="1" i="1" dirty="0">
                <a:effectLst/>
                <a:latin typeface="Calibri Light" panose="020F0302020204030204" pitchFamily="34" charset="0"/>
                <a:ea typeface="Times New Roman" panose="02020603050405020304" pitchFamily="18" charset="0"/>
                <a:cs typeface="Times New Roman" panose="02020603050405020304" pitchFamily="18" charset="0"/>
              </a:rPr>
            </a:br>
            <a:endParaRPr lang="uk-UA" dirty="0"/>
          </a:p>
        </p:txBody>
      </p:sp>
      <p:sp>
        <p:nvSpPr>
          <p:cNvPr id="3" name="Объект 2">
            <a:extLst>
              <a:ext uri="{FF2B5EF4-FFF2-40B4-BE49-F238E27FC236}">
                <a16:creationId xmlns:a16="http://schemas.microsoft.com/office/drawing/2014/main" id="{3AB5C95C-738C-4EF0-BA58-FF4C9582B967}"/>
              </a:ext>
            </a:extLst>
          </p:cNvPr>
          <p:cNvSpPr>
            <a:spLocks noGrp="1"/>
          </p:cNvSpPr>
          <p:nvPr>
            <p:ph idx="1"/>
          </p:nvPr>
        </p:nvSpPr>
        <p:spPr>
          <a:xfrm>
            <a:off x="3851920" y="944724"/>
            <a:ext cx="3456384" cy="957018"/>
          </a:xfrm>
          <a:solidFill>
            <a:schemeClr val="tx2">
              <a:lumMod val="20000"/>
              <a:lumOff val="80000"/>
            </a:schemeClr>
          </a:solidFill>
          <a:ln>
            <a:solidFill>
              <a:srgbClr val="002060"/>
            </a:solidFill>
          </a:ln>
        </p:spPr>
        <p:txBody>
          <a:bodyPr>
            <a:normAutofit lnSpcReduction="10000"/>
          </a:bodyPr>
          <a:lstStyle/>
          <a:p>
            <a:pPr algn="ctr"/>
            <a:r>
              <a:rPr lang="en-US" sz="1800" dirty="0">
                <a:solidFill>
                  <a:srgbClr val="222222"/>
                </a:solidFill>
                <a:effectLst/>
                <a:latin typeface="Book Antiqua" panose="02040602050305030304" pitchFamily="18" charset="0"/>
                <a:ea typeface="Times New Roman" panose="02020603050405020304" pitchFamily="18" charset="0"/>
              </a:rPr>
              <a:t>national</a:t>
            </a:r>
          </a:p>
          <a:p>
            <a:pPr algn="ctr"/>
            <a:r>
              <a:rPr lang="en-US" sz="1800" dirty="0">
                <a:solidFill>
                  <a:srgbClr val="222222"/>
                </a:solidFill>
                <a:effectLst/>
                <a:latin typeface="Book Antiqua" panose="02040602050305030304" pitchFamily="18" charset="0"/>
                <a:ea typeface="Times New Roman" panose="02020603050405020304" pitchFamily="18" charset="0"/>
              </a:rPr>
              <a:t>regional</a:t>
            </a:r>
          </a:p>
          <a:p>
            <a:pPr algn="ctr"/>
            <a:r>
              <a:rPr lang="en-US" sz="1800" dirty="0">
                <a:solidFill>
                  <a:srgbClr val="222222"/>
                </a:solidFill>
                <a:effectLst/>
                <a:latin typeface="Book Antiqua" panose="02040602050305030304" pitchFamily="18" charset="0"/>
                <a:ea typeface="Times New Roman" panose="02020603050405020304" pitchFamily="18" charset="0"/>
              </a:rPr>
              <a:t>specialty</a:t>
            </a:r>
            <a:endParaRPr lang="en-US" sz="1800" dirty="0">
              <a:effectLst/>
              <a:latin typeface="Book Antiqua" panose="02040602050305030304" pitchFamily="18" charset="0"/>
              <a:ea typeface="Times New Roman" panose="02020603050405020304" pitchFamily="18" charset="0"/>
            </a:endParaRPr>
          </a:p>
          <a:p>
            <a:endParaRPr lang="uk-UA" dirty="0"/>
          </a:p>
        </p:txBody>
      </p:sp>
      <p:sp>
        <p:nvSpPr>
          <p:cNvPr id="5" name="TextBox 4">
            <a:extLst>
              <a:ext uri="{FF2B5EF4-FFF2-40B4-BE49-F238E27FC236}">
                <a16:creationId xmlns:a16="http://schemas.microsoft.com/office/drawing/2014/main" id="{3DAAE528-C5C7-4A32-87D6-C91C005AC524}"/>
              </a:ext>
            </a:extLst>
          </p:cNvPr>
          <p:cNvSpPr txBox="1"/>
          <p:nvPr/>
        </p:nvSpPr>
        <p:spPr>
          <a:xfrm>
            <a:off x="2771799" y="2132856"/>
            <a:ext cx="6145667" cy="4050340"/>
          </a:xfrm>
          <a:prstGeom prst="rect">
            <a:avLst/>
          </a:prstGeom>
          <a:solidFill>
            <a:schemeClr val="tx2">
              <a:lumMod val="20000"/>
              <a:lumOff val="80000"/>
            </a:schemeClr>
          </a:solidFill>
          <a:ln>
            <a:solidFill>
              <a:srgbClr val="002060"/>
            </a:solidFill>
          </a:ln>
        </p:spPr>
        <p:txBody>
          <a:bodyPr wrap="square">
            <a:spAutoFit/>
          </a:bodyPr>
          <a:lstStyle/>
          <a:p>
            <a:pPr algn="ctr">
              <a:lnSpc>
                <a:spcPct val="115000"/>
              </a:lnSpc>
              <a:spcBef>
                <a:spcPts val="1200"/>
              </a:spcBef>
              <a:spcAft>
                <a:spcPts val="300"/>
              </a:spcAft>
            </a:pPr>
            <a:r>
              <a:rPr lang="en-US" sz="1800" b="1" i="1" dirty="0">
                <a:solidFill>
                  <a:srgbClr val="222222"/>
                </a:solidFill>
                <a:effectLst/>
                <a:latin typeface="Merriweather" panose="00000500000000000000" pitchFamily="2" charset="-52"/>
                <a:ea typeface="Times New Roman" panose="02020603050405020304" pitchFamily="18" charset="0"/>
                <a:cs typeface="Times New Roman" panose="02020603050405020304" pitchFamily="18" charset="0"/>
              </a:rPr>
              <a:t>Choosing Reliable Distributor Partners</a:t>
            </a:r>
            <a:endParaRPr lang="en-US" sz="1600" dirty="0">
              <a:effectLst/>
              <a:latin typeface="Times New Roman" panose="02020603050405020304" pitchFamily="18"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US" sz="1800" i="1" dirty="0">
                <a:solidFill>
                  <a:srgbClr val="222222"/>
                </a:solidFill>
                <a:effectLst/>
                <a:latin typeface="Lato" panose="020F0502020204030203" pitchFamily="34" charset="0"/>
                <a:ea typeface="Times New Roman" panose="02020603050405020304" pitchFamily="18" charset="0"/>
              </a:rPr>
              <a:t>Cost</a:t>
            </a:r>
            <a:r>
              <a:rPr lang="en-US" sz="1800" dirty="0">
                <a:solidFill>
                  <a:srgbClr val="222222"/>
                </a:solidFill>
                <a:effectLst/>
                <a:latin typeface="Lato" panose="020F0502020204030203" pitchFamily="34" charset="0"/>
                <a:ea typeface="Times New Roman" panose="02020603050405020304" pitchFamily="18" charset="0"/>
              </a:rPr>
              <a:t> – Who offers the most competitive pricing and discounts?</a:t>
            </a:r>
            <a:endParaRPr lang="en-US" sz="1600" dirty="0">
              <a:effectLst/>
              <a:latin typeface="Times New Roman" panose="02020603050405020304" pitchFamily="18"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US" sz="1800" i="1" dirty="0">
                <a:solidFill>
                  <a:srgbClr val="222222"/>
                </a:solidFill>
                <a:effectLst/>
                <a:latin typeface="Lato" panose="020F0502020204030203" pitchFamily="34" charset="0"/>
                <a:ea typeface="Times New Roman" panose="02020603050405020304" pitchFamily="18" charset="0"/>
              </a:rPr>
              <a:t>Availability</a:t>
            </a:r>
            <a:r>
              <a:rPr lang="en-US" sz="1800" dirty="0">
                <a:solidFill>
                  <a:srgbClr val="222222"/>
                </a:solidFill>
                <a:effectLst/>
                <a:latin typeface="Lato" panose="020F0502020204030203" pitchFamily="34" charset="0"/>
                <a:ea typeface="Times New Roman" panose="02020603050405020304" pitchFamily="18" charset="0"/>
              </a:rPr>
              <a:t> – Which distributors have the medications you need in stock without shortages?</a:t>
            </a:r>
            <a:endParaRPr lang="en-US" sz="1600" dirty="0">
              <a:effectLst/>
              <a:latin typeface="Times New Roman" panose="02020603050405020304" pitchFamily="18"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US" sz="1800" i="1" dirty="0">
                <a:solidFill>
                  <a:srgbClr val="222222"/>
                </a:solidFill>
                <a:effectLst/>
                <a:latin typeface="Lato" panose="020F0502020204030203" pitchFamily="34" charset="0"/>
                <a:ea typeface="Times New Roman" panose="02020603050405020304" pitchFamily="18" charset="0"/>
              </a:rPr>
              <a:t>Delivery reliability</a:t>
            </a:r>
            <a:r>
              <a:rPr lang="en-US" sz="1800" dirty="0">
                <a:solidFill>
                  <a:srgbClr val="222222"/>
                </a:solidFill>
                <a:effectLst/>
                <a:latin typeface="Lato" panose="020F0502020204030203" pitchFamily="34" charset="0"/>
                <a:ea typeface="Times New Roman" panose="02020603050405020304" pitchFamily="18" charset="0"/>
              </a:rPr>
              <a:t> – Who consistently delivers complete, accurate orders on time?</a:t>
            </a:r>
            <a:endParaRPr lang="en-US" sz="1600" dirty="0">
              <a:effectLst/>
              <a:latin typeface="Times New Roman" panose="02020603050405020304" pitchFamily="18"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US" sz="1800" i="1" dirty="0">
                <a:solidFill>
                  <a:srgbClr val="222222"/>
                </a:solidFill>
                <a:effectLst/>
                <a:latin typeface="Lato" panose="020F0502020204030203" pitchFamily="34" charset="0"/>
                <a:ea typeface="Times New Roman" panose="02020603050405020304" pitchFamily="18" charset="0"/>
              </a:rPr>
              <a:t>Customer service</a:t>
            </a:r>
            <a:r>
              <a:rPr lang="en-US" sz="1800" dirty="0">
                <a:solidFill>
                  <a:srgbClr val="222222"/>
                </a:solidFill>
                <a:effectLst/>
                <a:latin typeface="Lato" panose="020F0502020204030203" pitchFamily="34" charset="0"/>
                <a:ea typeface="Times New Roman" panose="02020603050405020304" pitchFamily="18" charset="0"/>
              </a:rPr>
              <a:t> – Who provides responsive support before/after sales?</a:t>
            </a:r>
            <a:endParaRPr lang="en-US" sz="1600" dirty="0">
              <a:effectLst/>
              <a:latin typeface="Times New Roman" panose="02020603050405020304" pitchFamily="18"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US" sz="1800" i="1" dirty="0">
                <a:solidFill>
                  <a:srgbClr val="222222"/>
                </a:solidFill>
                <a:effectLst/>
                <a:latin typeface="Lato" panose="020F0502020204030203" pitchFamily="34" charset="0"/>
                <a:ea typeface="Times New Roman" panose="02020603050405020304" pitchFamily="18" charset="0"/>
              </a:rPr>
              <a:t>Ordering process</a:t>
            </a:r>
            <a:r>
              <a:rPr lang="en-US" sz="1800" dirty="0">
                <a:solidFill>
                  <a:srgbClr val="222222"/>
                </a:solidFill>
                <a:effectLst/>
                <a:latin typeface="Lato" panose="020F0502020204030203" pitchFamily="34" charset="0"/>
                <a:ea typeface="Times New Roman" panose="02020603050405020304" pitchFamily="18" charset="0"/>
              </a:rPr>
              <a:t> – Which system is easiest for pharmacy staff to use?</a:t>
            </a:r>
            <a:endParaRPr lang="en-US" sz="1600" dirty="0">
              <a:effectLst/>
              <a:latin typeface="Times New Roman" panose="02020603050405020304" pitchFamily="18"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US" sz="1800" i="1" dirty="0">
                <a:solidFill>
                  <a:srgbClr val="222222"/>
                </a:solidFill>
                <a:effectLst/>
                <a:latin typeface="Lato" panose="020F0502020204030203" pitchFamily="34" charset="0"/>
                <a:ea typeface="Times New Roman" panose="02020603050405020304" pitchFamily="18" charset="0"/>
              </a:rPr>
              <a:t>Contract terms</a:t>
            </a:r>
            <a:r>
              <a:rPr lang="en-US" sz="1800" dirty="0">
                <a:solidFill>
                  <a:srgbClr val="222222"/>
                </a:solidFill>
                <a:effectLst/>
                <a:latin typeface="Lato" panose="020F0502020204030203" pitchFamily="34" charset="0"/>
                <a:ea typeface="Times New Roman" panose="02020603050405020304" pitchFamily="18" charset="0"/>
              </a:rPr>
              <a:t> – Is the agreement flexible if business needs change?</a:t>
            </a:r>
            <a:endParaRPr lang="en-US" sz="1600" dirty="0">
              <a:effectLst/>
              <a:latin typeface="Times New Roman" panose="02020603050405020304" pitchFamily="18" charset="0"/>
              <a:ea typeface="Times New Roman" panose="02020603050405020304" pitchFamily="18" charset="0"/>
            </a:endParaRPr>
          </a:p>
          <a:p>
            <a:pPr algn="l"/>
            <a:r>
              <a:rPr lang="en-US" sz="1800" dirty="0">
                <a:solidFill>
                  <a:srgbClr val="222222"/>
                </a:solidFill>
                <a:effectLst/>
                <a:latin typeface="Lato" panose="020F0502020204030203" pitchFamily="34"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E4832B8F-9483-47BF-9212-5A29ED6B99F9}"/>
              </a:ext>
            </a:extLst>
          </p:cNvPr>
          <p:cNvPicPr>
            <a:picLocks noChangeAspect="1"/>
          </p:cNvPicPr>
          <p:nvPr/>
        </p:nvPicPr>
        <p:blipFill>
          <a:blip r:embed="rId2"/>
          <a:stretch>
            <a:fillRect/>
          </a:stretch>
        </p:blipFill>
        <p:spPr>
          <a:xfrm>
            <a:off x="323528" y="1268760"/>
            <a:ext cx="2247900" cy="4638675"/>
          </a:xfrm>
          <a:prstGeom prst="rect">
            <a:avLst/>
          </a:prstGeom>
        </p:spPr>
      </p:pic>
    </p:spTree>
    <p:extLst>
      <p:ext uri="{BB962C8B-B14F-4D97-AF65-F5344CB8AC3E}">
        <p14:creationId xmlns:p14="http://schemas.microsoft.com/office/powerpoint/2010/main" val="2580144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1FC93A-821F-4387-BC88-B6E14305D50C}"/>
              </a:ext>
            </a:extLst>
          </p:cNvPr>
          <p:cNvSpPr>
            <a:spLocks noGrp="1"/>
          </p:cNvSpPr>
          <p:nvPr>
            <p:ph type="title"/>
          </p:nvPr>
        </p:nvSpPr>
        <p:spPr>
          <a:xfrm>
            <a:off x="457200" y="467630"/>
            <a:ext cx="8229600" cy="657114"/>
          </a:xfrm>
        </p:spPr>
        <p:txBody>
          <a:bodyPr>
            <a:normAutofit fontScale="90000"/>
          </a:bodyPr>
          <a:lstStyle/>
          <a:p>
            <a:br>
              <a:rPr lang="en-US" altLang="ru-UA" sz="2700" spc="-75" dirty="0">
                <a:solidFill>
                  <a:srgbClr val="000000"/>
                </a:solidFill>
                <a:latin typeface="Book Antiqua" panose="02040602050305030304" pitchFamily="18" charset="0"/>
                <a:cs typeface="Times New Roman" panose="02020603050405020304" pitchFamily="18" charset="0"/>
              </a:rPr>
            </a:br>
            <a:br>
              <a:rPr lang="en-US" altLang="ru-UA" sz="2700" spc="-75" dirty="0">
                <a:solidFill>
                  <a:srgbClr val="000000"/>
                </a:solidFill>
                <a:latin typeface="Book Antiqua" panose="02040602050305030304" pitchFamily="18" charset="0"/>
                <a:cs typeface="Times New Roman" panose="02020603050405020304" pitchFamily="18" charset="0"/>
              </a:rPr>
            </a:br>
            <a:r>
              <a:rPr lang="en-US" altLang="ru-UA" sz="2700" spc="-75" dirty="0">
                <a:solidFill>
                  <a:srgbClr val="000000"/>
                </a:solidFill>
                <a:latin typeface="Book Antiqua" panose="02040602050305030304" pitchFamily="18" charset="0"/>
                <a:cs typeface="Times New Roman" panose="02020603050405020304" pitchFamily="18" charset="0"/>
              </a:rPr>
              <a:t>The Pharmacy Ordering Process</a:t>
            </a:r>
            <a:br>
              <a:rPr lang="uk-UA" altLang="ru-UA" b="1" i="1" dirty="0">
                <a:latin typeface="Calibri Light" panose="020F0302020204030204" pitchFamily="34" charset="0"/>
                <a:ea typeface="Times New Roman" panose="02020603050405020304" pitchFamily="18" charset="0"/>
                <a:cs typeface="Times New Roman" panose="02020603050405020304" pitchFamily="18" charset="0"/>
              </a:rPr>
            </a:br>
            <a:endParaRPr lang="uk-UA" dirty="0"/>
          </a:p>
        </p:txBody>
      </p:sp>
      <p:pic>
        <p:nvPicPr>
          <p:cNvPr id="6" name="Рисунок 5">
            <a:extLst>
              <a:ext uri="{FF2B5EF4-FFF2-40B4-BE49-F238E27FC236}">
                <a16:creationId xmlns:a16="http://schemas.microsoft.com/office/drawing/2014/main" id="{1B5934D8-E4AD-4F1B-B92C-DE2D6744DF86}"/>
              </a:ext>
            </a:extLst>
          </p:cNvPr>
          <p:cNvPicPr>
            <a:picLocks noChangeAspect="1"/>
          </p:cNvPicPr>
          <p:nvPr/>
        </p:nvPicPr>
        <p:blipFill>
          <a:blip r:embed="rId2"/>
          <a:stretch>
            <a:fillRect/>
          </a:stretch>
        </p:blipFill>
        <p:spPr>
          <a:xfrm>
            <a:off x="755576" y="1196752"/>
            <a:ext cx="8324850" cy="5000625"/>
          </a:xfrm>
          <a:prstGeom prst="rect">
            <a:avLst/>
          </a:prstGeom>
        </p:spPr>
      </p:pic>
    </p:spTree>
    <p:extLst>
      <p:ext uri="{BB962C8B-B14F-4D97-AF65-F5344CB8AC3E}">
        <p14:creationId xmlns:p14="http://schemas.microsoft.com/office/powerpoint/2010/main" val="3036221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DA4CEC-A0E7-46AE-B7C7-D7E243D4DA6D}"/>
              </a:ext>
            </a:extLst>
          </p:cNvPr>
          <p:cNvSpPr>
            <a:spLocks noGrp="1"/>
          </p:cNvSpPr>
          <p:nvPr>
            <p:ph type="title"/>
          </p:nvPr>
        </p:nvSpPr>
        <p:spPr>
          <a:xfrm>
            <a:off x="457200" y="404664"/>
            <a:ext cx="8229600" cy="576064"/>
          </a:xfrm>
          <a:solidFill>
            <a:schemeClr val="bg1">
              <a:lumMod val="95000"/>
            </a:schemeClr>
          </a:solidFill>
        </p:spPr>
        <p:txBody>
          <a:bodyPr>
            <a:normAutofit fontScale="90000"/>
          </a:bodyPr>
          <a:lstStyle/>
          <a:p>
            <a:br>
              <a:rPr lang="en-US" sz="1800" b="1" i="1" dirty="0">
                <a:solidFill>
                  <a:srgbClr val="222222"/>
                </a:solidFill>
                <a:effectLst/>
                <a:latin typeface="Merriweather" panose="00000500000000000000" pitchFamily="2" charset="-52"/>
                <a:ea typeface="Times New Roman" panose="02020603050405020304" pitchFamily="18" charset="0"/>
                <a:cs typeface="Times New Roman" panose="02020603050405020304" pitchFamily="18" charset="0"/>
              </a:rPr>
            </a:br>
            <a:br>
              <a:rPr lang="en-US" sz="1800" b="1" i="1" dirty="0">
                <a:solidFill>
                  <a:srgbClr val="222222"/>
                </a:solidFill>
                <a:effectLst/>
                <a:latin typeface="Merriweather" panose="00000500000000000000" pitchFamily="2" charset="-52"/>
                <a:ea typeface="Times New Roman" panose="02020603050405020304" pitchFamily="18" charset="0"/>
                <a:cs typeface="Times New Roman" panose="02020603050405020304" pitchFamily="18" charset="0"/>
              </a:rPr>
            </a:br>
            <a:r>
              <a:rPr lang="en-US" sz="2700" spc="-75" dirty="0">
                <a:solidFill>
                  <a:srgbClr val="000000"/>
                </a:solidFill>
                <a:latin typeface="Book Antiqua" panose="02040602050305030304" pitchFamily="18" charset="0"/>
                <a:cs typeface="Times New Roman" panose="02020603050405020304" pitchFamily="18" charset="0"/>
              </a:rPr>
              <a:t>Pricing and Payment Processes</a:t>
            </a:r>
            <a:br>
              <a:rPr lang="ru-UA" sz="1800" b="1" i="1" dirty="0">
                <a:effectLst/>
                <a:latin typeface="Calibri Light" panose="020F0302020204030204" pitchFamily="34" charset="0"/>
                <a:ea typeface="Times New Roman" panose="02020603050405020304" pitchFamily="18" charset="0"/>
                <a:cs typeface="Times New Roman" panose="02020603050405020304" pitchFamily="18" charset="0"/>
              </a:rPr>
            </a:br>
            <a:endParaRPr lang="uk-UA" dirty="0"/>
          </a:p>
        </p:txBody>
      </p:sp>
      <p:pic>
        <p:nvPicPr>
          <p:cNvPr id="5" name="Объект 4">
            <a:extLst>
              <a:ext uri="{FF2B5EF4-FFF2-40B4-BE49-F238E27FC236}">
                <a16:creationId xmlns:a16="http://schemas.microsoft.com/office/drawing/2014/main" id="{88A4FDF2-2B55-4EF4-B192-60ABCF425E7B}"/>
              </a:ext>
            </a:extLst>
          </p:cNvPr>
          <p:cNvPicPr>
            <a:picLocks noGrp="1" noChangeAspect="1"/>
          </p:cNvPicPr>
          <p:nvPr>
            <p:ph idx="1"/>
          </p:nvPr>
        </p:nvPicPr>
        <p:blipFill>
          <a:blip r:embed="rId2"/>
          <a:stretch>
            <a:fillRect/>
          </a:stretch>
        </p:blipFill>
        <p:spPr>
          <a:xfrm>
            <a:off x="179512" y="1402844"/>
            <a:ext cx="4032448" cy="3785652"/>
          </a:xfrm>
          <a:ln>
            <a:solidFill>
              <a:srgbClr val="002060"/>
            </a:solidFill>
          </a:ln>
        </p:spPr>
      </p:pic>
      <p:sp>
        <p:nvSpPr>
          <p:cNvPr id="7" name="TextBox 6">
            <a:extLst>
              <a:ext uri="{FF2B5EF4-FFF2-40B4-BE49-F238E27FC236}">
                <a16:creationId xmlns:a16="http://schemas.microsoft.com/office/drawing/2014/main" id="{33EA731E-F0DD-4F6A-B935-F8E7641C2C8A}"/>
              </a:ext>
            </a:extLst>
          </p:cNvPr>
          <p:cNvSpPr txBox="1"/>
          <p:nvPr/>
        </p:nvSpPr>
        <p:spPr>
          <a:xfrm>
            <a:off x="4211960" y="1402844"/>
            <a:ext cx="4752528" cy="3785652"/>
          </a:xfrm>
          <a:prstGeom prst="rect">
            <a:avLst/>
          </a:prstGeom>
          <a:noFill/>
          <a:ln>
            <a:solidFill>
              <a:srgbClr val="002060"/>
            </a:solidFill>
          </a:ln>
        </p:spPr>
        <p:txBody>
          <a:bodyPr wrap="square">
            <a:spAutoFit/>
          </a:bodyPr>
          <a:lstStyle/>
          <a:p>
            <a:pPr marL="285750" indent="-285750">
              <a:buFont typeface="Wingdings" panose="05000000000000000000" pitchFamily="2" charset="2"/>
              <a:buChar char="Ø"/>
            </a:pPr>
            <a:r>
              <a:rPr lang="en-US" sz="1600" b="1" i="0" dirty="0">
                <a:solidFill>
                  <a:srgbClr val="111111"/>
                </a:solidFill>
                <a:effectLst/>
                <a:latin typeface="Barlow" panose="020B0604020202020204" pitchFamily="2" charset="0"/>
              </a:rPr>
              <a:t>Immediate payment </a:t>
            </a:r>
          </a:p>
          <a:p>
            <a:r>
              <a:rPr lang="en-US" sz="1600" b="0" i="0" dirty="0">
                <a:solidFill>
                  <a:srgbClr val="111111"/>
                </a:solidFill>
                <a:effectLst/>
                <a:latin typeface="Barlow" panose="020B0604020202020204" pitchFamily="2" charset="0"/>
              </a:rPr>
              <a:t>requires the buyer to make payment instantly upon receipt of the goods or services or invoice issuance. This term is often used interchangeably with </a:t>
            </a:r>
            <a:r>
              <a:rPr lang="en-US" sz="1600" b="0" i="0" dirty="0">
                <a:solidFill>
                  <a:schemeClr val="tx2">
                    <a:lumMod val="50000"/>
                  </a:schemeClr>
                </a:solidFill>
                <a:effectLst/>
                <a:latin typeface="Barlow" panose="020B0604020202020204" pitchFamily="2" charset="0"/>
              </a:rPr>
              <a:t>“</a:t>
            </a:r>
            <a:r>
              <a:rPr lang="en-US" sz="1600" i="0" u="sng" strike="noStrike" dirty="0">
                <a:solidFill>
                  <a:schemeClr val="tx2">
                    <a:lumMod val="50000"/>
                  </a:schemeClr>
                </a:solidFill>
                <a:effectLst/>
                <a:latin typeface="Barlow" panose="020B0604020202020204" pitchFamily="2" charset="0"/>
                <a:hlinkClick r:id="rId3">
                  <a:extLst>
                    <a:ext uri="{A12FA001-AC4F-418D-AE19-62706E023703}">
                      <ahyp:hlinkClr xmlns:ahyp="http://schemas.microsoft.com/office/drawing/2018/hyperlinkcolor" val="tx"/>
                    </a:ext>
                  </a:extLst>
                </a:hlinkClick>
              </a:rPr>
              <a:t>cash on delivery</a:t>
            </a:r>
            <a:r>
              <a:rPr lang="en-US" sz="1600" i="0" u="sng" dirty="0">
                <a:solidFill>
                  <a:schemeClr val="tx2">
                    <a:lumMod val="50000"/>
                  </a:schemeClr>
                </a:solidFill>
                <a:effectLst/>
                <a:latin typeface="Barlow" panose="020B0604020202020204" pitchFamily="2" charset="0"/>
              </a:rPr>
              <a:t>” or “payable on receipt.”   </a:t>
            </a:r>
          </a:p>
          <a:p>
            <a:pPr marL="285750" indent="-285750" algn="l">
              <a:buFont typeface="Wingdings" panose="05000000000000000000" pitchFamily="2" charset="2"/>
              <a:buChar char="Ø"/>
            </a:pPr>
            <a:r>
              <a:rPr lang="en-US" sz="1600" b="1" i="0" dirty="0">
                <a:solidFill>
                  <a:srgbClr val="111111"/>
                </a:solidFill>
                <a:effectLst/>
                <a:latin typeface="Barlow" panose="020B0604020202020204" pitchFamily="2" charset="0"/>
              </a:rPr>
              <a:t>Net 7, Net 10, Net 15, Net 60, Net 90, Net xx, etc.</a:t>
            </a:r>
          </a:p>
          <a:p>
            <a:pPr algn="l"/>
            <a:r>
              <a:rPr lang="en-US" sz="1600" b="0" i="0" dirty="0">
                <a:solidFill>
                  <a:srgbClr val="111111"/>
                </a:solidFill>
                <a:effectLst/>
                <a:latin typeface="Barlow" panose="020B0604020202020204" pitchFamily="2" charset="0"/>
              </a:rPr>
              <a:t>indicate the number of days customers must pay an invoice in full since the invoice date. The word “net” means the total amount paid after discounts. There are many variations of this type of payment term.</a:t>
            </a:r>
          </a:p>
          <a:p>
            <a:pPr algn="just">
              <a:buFont typeface="Wingdings" panose="05000000000000000000" pitchFamily="2" charset="2"/>
              <a:buChar char="Ø"/>
            </a:pPr>
            <a:r>
              <a:rPr lang="en-US" sz="1600" b="1" i="0" dirty="0">
                <a:solidFill>
                  <a:srgbClr val="111111"/>
                </a:solidFill>
                <a:effectLst/>
                <a:latin typeface="Barlow" panose="020B0604020202020204" pitchFamily="2" charset="0"/>
              </a:rPr>
              <a:t>Net 30, end of the month (EOM),</a:t>
            </a:r>
            <a:r>
              <a:rPr lang="en-US" sz="1600" b="0" i="0" dirty="0">
                <a:solidFill>
                  <a:srgbClr val="111111"/>
                </a:solidFill>
                <a:effectLst/>
                <a:latin typeface="Barlow" panose="020B0604020202020204" pitchFamily="2" charset="0"/>
              </a:rPr>
              <a:t> means the payment is due by the end of the month following the invoice date.  This can be useful if your billing cycle doesn't align perfectly with calendar months.</a:t>
            </a:r>
          </a:p>
        </p:txBody>
      </p:sp>
    </p:spTree>
    <p:extLst>
      <p:ext uri="{BB962C8B-B14F-4D97-AF65-F5344CB8AC3E}">
        <p14:creationId xmlns:p14="http://schemas.microsoft.com/office/powerpoint/2010/main" val="3749532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5CC7087F-830E-43B9-8053-999FC8200F51}"/>
              </a:ext>
            </a:extLst>
          </p:cNvPr>
          <p:cNvPicPr>
            <a:picLocks noGrp="1" noChangeAspect="1"/>
          </p:cNvPicPr>
          <p:nvPr>
            <p:ph idx="1"/>
          </p:nvPr>
        </p:nvPicPr>
        <p:blipFill>
          <a:blip r:embed="rId2"/>
          <a:stretch>
            <a:fillRect/>
          </a:stretch>
        </p:blipFill>
        <p:spPr>
          <a:xfrm>
            <a:off x="611560" y="548680"/>
            <a:ext cx="7848872" cy="5577483"/>
          </a:xfrm>
          <a:ln>
            <a:solidFill>
              <a:schemeClr val="accent1">
                <a:lumMod val="50000"/>
              </a:schemeClr>
            </a:solidFill>
          </a:ln>
        </p:spPr>
      </p:pic>
    </p:spTree>
    <p:extLst>
      <p:ext uri="{BB962C8B-B14F-4D97-AF65-F5344CB8AC3E}">
        <p14:creationId xmlns:p14="http://schemas.microsoft.com/office/powerpoint/2010/main" val="3239469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2393376A-1E6C-4CE0-BEA3-C8EBD4019D03}"/>
              </a:ext>
            </a:extLst>
          </p:cNvPr>
          <p:cNvPicPr>
            <a:picLocks noGrp="1" noChangeAspect="1"/>
          </p:cNvPicPr>
          <p:nvPr>
            <p:ph idx="1"/>
          </p:nvPr>
        </p:nvPicPr>
        <p:blipFill>
          <a:blip r:embed="rId2"/>
          <a:stretch>
            <a:fillRect/>
          </a:stretch>
        </p:blipFill>
        <p:spPr>
          <a:xfrm>
            <a:off x="467544" y="548680"/>
            <a:ext cx="8136904" cy="5534075"/>
          </a:xfrm>
          <a:ln>
            <a:solidFill>
              <a:schemeClr val="tx2">
                <a:lumMod val="50000"/>
              </a:schemeClr>
            </a:solidFill>
          </a:ln>
        </p:spPr>
      </p:pic>
    </p:spTree>
    <p:extLst>
      <p:ext uri="{BB962C8B-B14F-4D97-AF65-F5344CB8AC3E}">
        <p14:creationId xmlns:p14="http://schemas.microsoft.com/office/powerpoint/2010/main" val="3959603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1B754957-1FD6-4E07-8991-202A49526BBF}"/>
              </a:ext>
            </a:extLst>
          </p:cNvPr>
          <p:cNvPicPr>
            <a:picLocks noGrp="1" noChangeAspect="1"/>
          </p:cNvPicPr>
          <p:nvPr>
            <p:ph idx="1"/>
          </p:nvPr>
        </p:nvPicPr>
        <p:blipFill>
          <a:blip r:embed="rId2"/>
          <a:stretch>
            <a:fillRect/>
          </a:stretch>
        </p:blipFill>
        <p:spPr>
          <a:xfrm>
            <a:off x="467544" y="332656"/>
            <a:ext cx="8208912" cy="6120680"/>
          </a:xfrm>
        </p:spPr>
      </p:pic>
    </p:spTree>
    <p:extLst>
      <p:ext uri="{BB962C8B-B14F-4D97-AF65-F5344CB8AC3E}">
        <p14:creationId xmlns:p14="http://schemas.microsoft.com/office/powerpoint/2010/main" val="2132247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411760" y="260648"/>
            <a:ext cx="6347048" cy="1080120"/>
          </a:xfrm>
          <a:solidFill>
            <a:schemeClr val="accent1">
              <a:lumMod val="20000"/>
              <a:lumOff val="80000"/>
            </a:schemeClr>
          </a:solidFill>
          <a:ln w="9525">
            <a:solidFill>
              <a:schemeClr val="tx1"/>
            </a:solidFill>
          </a:ln>
        </p:spPr>
        <p:txBody>
          <a:bodyPr>
            <a:normAutofit lnSpcReduction="10000"/>
          </a:bodyPr>
          <a:lstStyle/>
          <a:p>
            <a:pPr marL="0" indent="0" algn="ctr">
              <a:buNone/>
            </a:pPr>
            <a:r>
              <a:rPr lang="en-US" sz="2400" dirty="0">
                <a:latin typeface="Book Antiqua" panose="02040602050305030304" pitchFamily="18" charset="0"/>
              </a:rPr>
              <a:t>Price regulation for pharmaceuticals in Ukraine is based on the Law on prices and price regulation</a:t>
            </a:r>
          </a:p>
        </p:txBody>
      </p:sp>
      <p:sp>
        <p:nvSpPr>
          <p:cNvPr id="4" name="Прямоугольник 3"/>
          <p:cNvSpPr/>
          <p:nvPr/>
        </p:nvSpPr>
        <p:spPr>
          <a:xfrm>
            <a:off x="251520" y="1772816"/>
            <a:ext cx="8640960" cy="3785652"/>
          </a:xfrm>
          <a:prstGeom prst="rect">
            <a:avLst/>
          </a:prstGeom>
          <a:solidFill>
            <a:schemeClr val="bg2"/>
          </a:solidFill>
          <a:ln>
            <a:solidFill>
              <a:schemeClr val="tx2">
                <a:lumMod val="75000"/>
              </a:schemeClr>
            </a:solidFill>
          </a:ln>
        </p:spPr>
        <p:txBody>
          <a:bodyPr wrap="square">
            <a:spAutoFit/>
          </a:bodyPr>
          <a:lstStyle/>
          <a:p>
            <a:pPr algn="ctr" fontAlgn="base"/>
            <a:r>
              <a:rPr lang="en-US" sz="2400" dirty="0">
                <a:latin typeface="Book Antiqua" panose="02040602050305030304" pitchFamily="18" charset="0"/>
              </a:rPr>
              <a:t>The usual price types for the out-patient sector are as follows:</a:t>
            </a:r>
          </a:p>
          <a:p>
            <a:pPr algn="ctr" fontAlgn="base"/>
            <a:endParaRPr lang="en-US" sz="2400" dirty="0">
              <a:latin typeface="Book Antiqua" panose="02040602050305030304" pitchFamily="18" charset="0"/>
            </a:endParaRPr>
          </a:p>
          <a:p>
            <a:pPr algn="ctr" fontAlgn="base">
              <a:buFont typeface="Wingdings" pitchFamily="2" charset="2"/>
              <a:buChar char="ü"/>
            </a:pPr>
            <a:r>
              <a:rPr lang="en-US" sz="2400" dirty="0">
                <a:latin typeface="Book Antiqua" panose="02040602050305030304" pitchFamily="18" charset="0"/>
              </a:rPr>
              <a:t>Ex-factory price (price set at the level of the </a:t>
            </a:r>
            <a:r>
              <a:rPr lang="en-US" sz="2400" b="1" dirty="0">
                <a:latin typeface="Book Antiqua" panose="02040602050305030304" pitchFamily="18" charset="0"/>
              </a:rPr>
              <a:t>manufacturer</a:t>
            </a:r>
            <a:r>
              <a:rPr lang="en-US" sz="2400" dirty="0">
                <a:latin typeface="Book Antiqua" panose="02040602050305030304" pitchFamily="18" charset="0"/>
              </a:rPr>
              <a:t>)</a:t>
            </a:r>
          </a:p>
          <a:p>
            <a:pPr algn="ctr" fontAlgn="base"/>
            <a:endParaRPr lang="en-US" sz="2400" dirty="0">
              <a:latin typeface="Book Antiqua" panose="02040602050305030304" pitchFamily="18" charset="0"/>
            </a:endParaRPr>
          </a:p>
          <a:p>
            <a:pPr algn="ctr" fontAlgn="base">
              <a:buFont typeface="Wingdings" pitchFamily="2" charset="2"/>
              <a:buChar char="ü"/>
            </a:pPr>
            <a:r>
              <a:rPr lang="en-US" sz="2400" dirty="0">
                <a:latin typeface="Book Antiqua" panose="02040602050305030304" pitchFamily="18" charset="0"/>
              </a:rPr>
              <a:t>Pharmacy purchasing price (price set at the level of the </a:t>
            </a:r>
            <a:r>
              <a:rPr lang="en-US" sz="2400" b="1" dirty="0">
                <a:latin typeface="Book Antiqua" panose="02040602050305030304" pitchFamily="18" charset="0"/>
              </a:rPr>
              <a:t>distributor/wholesaler</a:t>
            </a:r>
            <a:r>
              <a:rPr lang="en-US" sz="2400" dirty="0">
                <a:latin typeface="Book Antiqua" panose="02040602050305030304" pitchFamily="18" charset="0"/>
              </a:rPr>
              <a:t>)</a:t>
            </a:r>
          </a:p>
          <a:p>
            <a:pPr algn="ctr" fontAlgn="base"/>
            <a:endParaRPr lang="en-US" sz="2400" dirty="0">
              <a:latin typeface="Book Antiqua" panose="02040602050305030304" pitchFamily="18" charset="0"/>
            </a:endParaRPr>
          </a:p>
          <a:p>
            <a:pPr algn="ctr" fontAlgn="base">
              <a:buFont typeface="Wingdings" pitchFamily="2" charset="2"/>
              <a:buChar char="ü"/>
            </a:pPr>
            <a:r>
              <a:rPr lang="en-US" sz="2400" dirty="0">
                <a:latin typeface="Book Antiqua" panose="02040602050305030304" pitchFamily="18" charset="0"/>
              </a:rPr>
              <a:t>Pharmacy retail price, also called ‘consumer price’ or ‘end price’ (price set at the level of the </a:t>
            </a:r>
            <a:r>
              <a:rPr lang="en-US" sz="2400" b="1" dirty="0">
                <a:latin typeface="Book Antiqua" panose="02040602050305030304" pitchFamily="18" charset="0"/>
              </a:rPr>
              <a:t>pharmacy</a:t>
            </a:r>
            <a:r>
              <a:rPr lang="en-US" sz="2400" dirty="0">
                <a:latin typeface="Book Antiqua" panose="02040602050305030304" pitchFamily="18" charset="0"/>
              </a:rPr>
              <a:t>)</a:t>
            </a:r>
          </a:p>
          <a:p>
            <a:pPr algn="ctr" fontAlgn="base"/>
            <a:endParaRPr lang="en-US" sz="2400" dirty="0"/>
          </a:p>
        </p:txBody>
      </p:sp>
      <p:pic>
        <p:nvPicPr>
          <p:cNvPr id="5" name="Рисунок 4">
            <a:extLst>
              <a:ext uri="{FF2B5EF4-FFF2-40B4-BE49-F238E27FC236}">
                <a16:creationId xmlns:a16="http://schemas.microsoft.com/office/drawing/2014/main" id="{47A2A528-930D-4C6A-9BF1-CB4FB171FE38}"/>
              </a:ext>
            </a:extLst>
          </p:cNvPr>
          <p:cNvPicPr>
            <a:picLocks noChangeAspect="1"/>
          </p:cNvPicPr>
          <p:nvPr/>
        </p:nvPicPr>
        <p:blipFill>
          <a:blip r:embed="rId2"/>
          <a:stretch>
            <a:fillRect/>
          </a:stretch>
        </p:blipFill>
        <p:spPr>
          <a:xfrm>
            <a:off x="15280" y="0"/>
            <a:ext cx="2324472" cy="177281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6E2D4BB-8587-4300-B499-08BF9BC8A0B7}"/>
              </a:ext>
            </a:extLst>
          </p:cNvPr>
          <p:cNvPicPr>
            <a:picLocks noGrp="1" noChangeAspect="1"/>
          </p:cNvPicPr>
          <p:nvPr>
            <p:ph idx="1"/>
          </p:nvPr>
        </p:nvPicPr>
        <p:blipFill>
          <a:blip r:embed="rId2"/>
          <a:stretch>
            <a:fillRect/>
          </a:stretch>
        </p:blipFill>
        <p:spPr>
          <a:xfrm>
            <a:off x="683568" y="620688"/>
            <a:ext cx="8352928" cy="5505475"/>
          </a:xfrm>
        </p:spPr>
      </p:pic>
    </p:spTree>
    <p:extLst>
      <p:ext uri="{BB962C8B-B14F-4D97-AF65-F5344CB8AC3E}">
        <p14:creationId xmlns:p14="http://schemas.microsoft.com/office/powerpoint/2010/main" val="184076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91880" y="188640"/>
            <a:ext cx="5652120" cy="5616624"/>
          </a:xfrm>
          <a:solidFill>
            <a:schemeClr val="accent1">
              <a:lumMod val="20000"/>
              <a:lumOff val="80000"/>
            </a:schemeClr>
          </a:solidFill>
          <a:ln>
            <a:solidFill>
              <a:schemeClr val="accent1">
                <a:lumMod val="75000"/>
              </a:schemeClr>
            </a:solidFill>
          </a:ln>
        </p:spPr>
        <p:txBody>
          <a:bodyPr>
            <a:normAutofit/>
          </a:bodyPr>
          <a:lstStyle/>
          <a:p>
            <a:pPr marL="0" indent="0" algn="ctr">
              <a:buNone/>
            </a:pPr>
            <a:r>
              <a:rPr lang="en-US" sz="1900" dirty="0">
                <a:latin typeface="Book Antiqua" panose="02040602050305030304" pitchFamily="18" charset="0"/>
              </a:rPr>
              <a:t>In Ukraine, depending on their perceived importance, medicines are classified using two separate lists:</a:t>
            </a:r>
          </a:p>
          <a:p>
            <a:pPr lvl="0" algn="ctr"/>
            <a:r>
              <a:rPr lang="en-US" sz="1900" u="sng" dirty="0">
                <a:latin typeface="Book Antiqua" panose="02040602050305030304" pitchFamily="18" charset="0"/>
              </a:rPr>
              <a:t>National List of Essential Medicines</a:t>
            </a:r>
            <a:r>
              <a:rPr lang="en-US" sz="1900" dirty="0">
                <a:latin typeface="Book Antiqua" panose="02040602050305030304" pitchFamily="18" charset="0"/>
              </a:rPr>
              <a:t> </a:t>
            </a:r>
          </a:p>
          <a:p>
            <a:pPr lvl="0" algn="ctr"/>
            <a:r>
              <a:rPr lang="en-US" sz="1900" u="sng" dirty="0">
                <a:latin typeface="Book Antiqua" panose="02040602050305030304" pitchFamily="18" charset="0"/>
              </a:rPr>
              <a:t>List of Reimbursable Medicines*</a:t>
            </a:r>
            <a:r>
              <a:rPr lang="en-US" sz="1900" dirty="0">
                <a:latin typeface="Book Antiqua" panose="02040602050305030304" pitchFamily="18" charset="0"/>
              </a:rPr>
              <a:t> </a:t>
            </a:r>
          </a:p>
          <a:p>
            <a:pPr marL="0" lvl="0" indent="0" algn="ctr">
              <a:buNone/>
            </a:pPr>
            <a:endParaRPr lang="en-US" sz="2200" dirty="0">
              <a:latin typeface="Book Antiqua" panose="02040602050305030304" pitchFamily="18" charset="0"/>
            </a:endParaRPr>
          </a:p>
          <a:p>
            <a:pPr marL="0" lvl="0" indent="0" algn="ctr">
              <a:buNone/>
            </a:pPr>
            <a:r>
              <a:rPr lang="en-US" sz="2200" dirty="0">
                <a:latin typeface="Book Antiqua" panose="02040602050305030304" pitchFamily="18" charset="0"/>
              </a:rPr>
              <a:t>*</a:t>
            </a:r>
            <a:r>
              <a:rPr lang="en-US" sz="2200" i="1" dirty="0">
                <a:latin typeface="Book Antiqua" panose="02040602050305030304" pitchFamily="18" charset="0"/>
              </a:rPr>
              <a:t>Affordable medicines</a:t>
            </a:r>
          </a:p>
          <a:p>
            <a:pPr marL="0" indent="0" algn="ctr">
              <a:buNone/>
            </a:pPr>
            <a:r>
              <a:rPr lang="en-GB" sz="2200" b="0" i="1" dirty="0">
                <a:solidFill>
                  <a:srgbClr val="5A5858"/>
                </a:solidFill>
                <a:effectLst/>
                <a:latin typeface="Book Antiqua" panose="02040602050305030304" pitchFamily="18" charset="0"/>
              </a:rPr>
              <a:t>On April 1, 2017, the Ukrainian government launched the Affordable Medicines National Prescription Drugs Cost Reimbursement Program providing for full or partial reimbursement of essential medicines for treatment of cardiovascular diseases, asthma diabetes mellitus types 1,2 etc.  </a:t>
            </a:r>
            <a:endParaRPr lang="uk-UA" sz="2200" dirty="0">
              <a:latin typeface="Book Antiqua" panose="02040602050305030304" pitchFamily="18" charset="0"/>
            </a:endParaRPr>
          </a:p>
        </p:txBody>
      </p:sp>
      <p:pic>
        <p:nvPicPr>
          <p:cNvPr id="4" name="Рисунок 3">
            <a:extLst>
              <a:ext uri="{FF2B5EF4-FFF2-40B4-BE49-F238E27FC236}">
                <a16:creationId xmlns:a16="http://schemas.microsoft.com/office/drawing/2014/main" id="{59053BD2-B6D7-4032-9C96-D06F79DA26B1}"/>
              </a:ext>
            </a:extLst>
          </p:cNvPr>
          <p:cNvPicPr>
            <a:picLocks noChangeAspect="1"/>
          </p:cNvPicPr>
          <p:nvPr/>
        </p:nvPicPr>
        <p:blipFill>
          <a:blip r:embed="rId2"/>
          <a:stretch>
            <a:fillRect/>
          </a:stretch>
        </p:blipFill>
        <p:spPr>
          <a:xfrm>
            <a:off x="40928" y="1196752"/>
            <a:ext cx="3419872" cy="28575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43808" y="202630"/>
            <a:ext cx="5688632" cy="562074"/>
          </a:xfrm>
          <a:solidFill>
            <a:schemeClr val="bg1">
              <a:lumMod val="95000"/>
            </a:schemeClr>
          </a:solidFill>
        </p:spPr>
        <p:txBody>
          <a:bodyPr>
            <a:normAutofit fontScale="90000"/>
          </a:bodyPr>
          <a:lstStyle/>
          <a:p>
            <a:pPr lvl="0"/>
            <a:br>
              <a:rPr lang="en-US" sz="3100" u="sng" dirty="0">
                <a:latin typeface="Book Antiqua" panose="02040602050305030304" pitchFamily="18" charset="0"/>
              </a:rPr>
            </a:br>
            <a:r>
              <a:rPr lang="en-US" sz="2700" u="sng" dirty="0">
                <a:latin typeface="Book Antiqua" panose="02040602050305030304" pitchFamily="18" charset="0"/>
              </a:rPr>
              <a:t>National List of Essential Medicines</a:t>
            </a:r>
            <a:r>
              <a:rPr lang="en-US" sz="2700" dirty="0">
                <a:latin typeface="Book Antiqua" panose="02040602050305030304" pitchFamily="18" charset="0"/>
              </a:rPr>
              <a:t> </a:t>
            </a:r>
            <a:br>
              <a:rPr lang="en-US" dirty="0"/>
            </a:br>
            <a:endParaRPr lang="uk-UA" dirty="0"/>
          </a:p>
        </p:txBody>
      </p:sp>
      <p:pic>
        <p:nvPicPr>
          <p:cNvPr id="2051" name="Picture 3"/>
          <p:cNvPicPr>
            <a:picLocks noGrp="1" noChangeAspect="1" noChangeArrowheads="1"/>
          </p:cNvPicPr>
          <p:nvPr>
            <p:ph idx="1"/>
          </p:nvPr>
        </p:nvPicPr>
        <p:blipFill>
          <a:blip r:embed="rId2" cstate="print"/>
          <a:srcRect/>
          <a:stretch>
            <a:fillRect/>
          </a:stretch>
        </p:blipFill>
        <p:spPr bwMode="auto">
          <a:xfrm>
            <a:off x="2843808" y="1052736"/>
            <a:ext cx="5688632" cy="4467365"/>
          </a:xfrm>
          <a:prstGeom prst="rect">
            <a:avLst/>
          </a:prstGeom>
          <a:noFill/>
          <a:ln w="28575">
            <a:solidFill>
              <a:schemeClr val="tx1"/>
            </a:solidFill>
            <a:miter lim="800000"/>
            <a:headEnd/>
            <a:tailEnd/>
          </a:ln>
        </p:spPr>
      </p:pic>
      <p:sp>
        <p:nvSpPr>
          <p:cNvPr id="6" name="Прямоугольник 5"/>
          <p:cNvSpPr/>
          <p:nvPr/>
        </p:nvSpPr>
        <p:spPr>
          <a:xfrm>
            <a:off x="1979712" y="6021288"/>
            <a:ext cx="6120680" cy="646331"/>
          </a:xfrm>
          <a:prstGeom prst="rect">
            <a:avLst/>
          </a:prstGeom>
        </p:spPr>
        <p:txBody>
          <a:bodyPr wrap="square">
            <a:spAutoFit/>
          </a:bodyPr>
          <a:lstStyle/>
          <a:p>
            <a:r>
              <a:rPr lang="en-US" dirty="0">
                <a:hlinkClick r:id="rId3"/>
              </a:rPr>
              <a:t>https://zakon.rada.gov.ua/laws/show/333-2009-</a:t>
            </a:r>
            <a:r>
              <a:rPr lang="uk-UA" dirty="0">
                <a:hlinkClick r:id="rId3"/>
              </a:rPr>
              <a:t>п#</a:t>
            </a:r>
            <a:r>
              <a:rPr lang="en-US" dirty="0">
                <a:hlinkClick r:id="rId3"/>
              </a:rPr>
              <a:t>n15</a:t>
            </a:r>
            <a:endParaRPr lang="ru-RU" dirty="0"/>
          </a:p>
          <a:p>
            <a:endParaRPr lang="uk-UA" dirty="0"/>
          </a:p>
        </p:txBody>
      </p:sp>
      <p:pic>
        <p:nvPicPr>
          <p:cNvPr id="4" name="Рисунок 3">
            <a:extLst>
              <a:ext uri="{FF2B5EF4-FFF2-40B4-BE49-F238E27FC236}">
                <a16:creationId xmlns:a16="http://schemas.microsoft.com/office/drawing/2014/main" id="{BE863367-4FAC-4A2F-B94E-6E01CC393CE7}"/>
              </a:ext>
            </a:extLst>
          </p:cNvPr>
          <p:cNvPicPr>
            <a:picLocks noChangeAspect="1"/>
          </p:cNvPicPr>
          <p:nvPr/>
        </p:nvPicPr>
        <p:blipFill>
          <a:blip r:embed="rId4"/>
          <a:stretch>
            <a:fillRect/>
          </a:stretch>
        </p:blipFill>
        <p:spPr>
          <a:xfrm>
            <a:off x="35992" y="729349"/>
            <a:ext cx="2699792" cy="22764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504" y="1196752"/>
            <a:ext cx="8928992" cy="864096"/>
          </a:xfrm>
          <a:solidFill>
            <a:schemeClr val="bg1">
              <a:lumMod val="95000"/>
            </a:schemeClr>
          </a:solidFill>
        </p:spPr>
        <p:txBody>
          <a:bodyPr/>
          <a:lstStyle/>
          <a:p>
            <a:pPr algn="ctr">
              <a:buNone/>
            </a:pPr>
            <a:r>
              <a:rPr lang="en-US" sz="2000" dirty="0">
                <a:latin typeface="Book Antiqua" panose="02040602050305030304" pitchFamily="18" charset="0"/>
              </a:rPr>
              <a:t>Levels the maximum allowable markup for medicines included on regulatory lists</a:t>
            </a:r>
          </a:p>
          <a:p>
            <a:pPr algn="just">
              <a:buNone/>
            </a:pPr>
            <a:endParaRPr lang="uk-UA" dirty="0"/>
          </a:p>
        </p:txBody>
      </p:sp>
      <p:pic>
        <p:nvPicPr>
          <p:cNvPr id="1028" name="Picture 4"/>
          <p:cNvPicPr>
            <a:picLocks noChangeAspect="1" noChangeArrowheads="1"/>
          </p:cNvPicPr>
          <p:nvPr/>
        </p:nvPicPr>
        <p:blipFill>
          <a:blip r:embed="rId2" cstate="print"/>
          <a:srcRect/>
          <a:stretch>
            <a:fillRect/>
          </a:stretch>
        </p:blipFill>
        <p:spPr bwMode="auto">
          <a:xfrm>
            <a:off x="899592" y="1880828"/>
            <a:ext cx="7344815" cy="3096343"/>
          </a:xfrm>
          <a:prstGeom prst="rect">
            <a:avLst/>
          </a:prstGeom>
          <a:noFill/>
          <a:ln w="9525">
            <a:noFill/>
            <a:miter lim="800000"/>
            <a:headEnd/>
            <a:tailEnd/>
          </a:ln>
        </p:spPr>
      </p:pic>
      <p:sp>
        <p:nvSpPr>
          <p:cNvPr id="7" name="Прямоугольник 6"/>
          <p:cNvSpPr/>
          <p:nvPr/>
        </p:nvSpPr>
        <p:spPr>
          <a:xfrm>
            <a:off x="2195736" y="5090955"/>
            <a:ext cx="5112568" cy="707886"/>
          </a:xfrm>
          <a:prstGeom prst="rect">
            <a:avLst/>
          </a:prstGeom>
          <a:solidFill>
            <a:srgbClr val="FF0000"/>
          </a:solidFill>
        </p:spPr>
        <p:txBody>
          <a:bodyPr wrap="square">
            <a:spAutoFit/>
          </a:bodyPr>
          <a:lstStyle/>
          <a:p>
            <a:pPr algn="ctr"/>
            <a:r>
              <a:rPr lang="en-US" sz="2000" b="1" dirty="0">
                <a:latin typeface="Book Antiqua" panose="02040602050305030304" pitchFamily="18" charset="0"/>
              </a:rPr>
              <a:t>!!! except for narcotic, psychotropic substances, precursors and medical gases</a:t>
            </a:r>
          </a:p>
        </p:txBody>
      </p:sp>
      <p:sp>
        <p:nvSpPr>
          <p:cNvPr id="8" name="Прямоугольник 7"/>
          <p:cNvSpPr/>
          <p:nvPr/>
        </p:nvSpPr>
        <p:spPr>
          <a:xfrm>
            <a:off x="1086107" y="5877272"/>
            <a:ext cx="6840760" cy="646331"/>
          </a:xfrm>
          <a:prstGeom prst="rect">
            <a:avLst/>
          </a:prstGeom>
        </p:spPr>
        <p:txBody>
          <a:bodyPr wrap="square">
            <a:spAutoFit/>
          </a:bodyPr>
          <a:lstStyle/>
          <a:p>
            <a:pPr algn="ctr"/>
            <a:r>
              <a:rPr lang="en-US" b="1" dirty="0">
                <a:latin typeface="Book Antiqua" panose="02040602050305030304" pitchFamily="18" charset="0"/>
              </a:rPr>
              <a:t>Mark-ups are not applied to the medicinal products that are not included in the mentioned above lists </a:t>
            </a:r>
          </a:p>
        </p:txBody>
      </p:sp>
      <p:pic>
        <p:nvPicPr>
          <p:cNvPr id="4" name="Рисунок 3">
            <a:extLst>
              <a:ext uri="{FF2B5EF4-FFF2-40B4-BE49-F238E27FC236}">
                <a16:creationId xmlns:a16="http://schemas.microsoft.com/office/drawing/2014/main" id="{B1C48955-3475-4002-A4B8-0E1985CCFB2E}"/>
              </a:ext>
            </a:extLst>
          </p:cNvPr>
          <p:cNvPicPr>
            <a:picLocks noChangeAspect="1"/>
          </p:cNvPicPr>
          <p:nvPr/>
        </p:nvPicPr>
        <p:blipFill>
          <a:blip r:embed="rId3"/>
          <a:stretch>
            <a:fillRect/>
          </a:stretch>
        </p:blipFill>
        <p:spPr>
          <a:xfrm>
            <a:off x="1504528" y="16603"/>
            <a:ext cx="5875784" cy="110814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42966"/>
            <a:ext cx="8229600" cy="1516483"/>
          </a:xfrm>
          <a:solidFill>
            <a:schemeClr val="tx2">
              <a:lumMod val="20000"/>
              <a:lumOff val="80000"/>
            </a:schemeClr>
          </a:solidFill>
          <a:ln w="12700">
            <a:solidFill>
              <a:schemeClr val="tx1"/>
            </a:solidFill>
          </a:ln>
        </p:spPr>
        <p:txBody>
          <a:bodyPr>
            <a:normAutofit/>
          </a:bodyPr>
          <a:lstStyle/>
          <a:p>
            <a:pPr indent="12700" algn="ctr">
              <a:buNone/>
            </a:pPr>
            <a:r>
              <a:rPr lang="en-US" sz="2000" dirty="0">
                <a:latin typeface="Book Antiqua" panose="02040602050305030304" pitchFamily="18" charset="0"/>
              </a:rPr>
              <a:t>Reduced value added tax (VAT) rates or VAT exemptions (in special cases) apply to medicines. </a:t>
            </a:r>
          </a:p>
          <a:p>
            <a:pPr indent="12700" algn="ctr">
              <a:buNone/>
            </a:pPr>
            <a:r>
              <a:rPr lang="en-US" sz="2000" dirty="0">
                <a:latin typeface="Book Antiqua" panose="02040602050305030304" pitchFamily="18" charset="0"/>
              </a:rPr>
              <a:t>The reduced 7% VAT rate (instead of the standard 20% rate) applies to transactions with medicines that have passed state registration</a:t>
            </a:r>
            <a:endParaRPr lang="uk-UA" sz="2000" dirty="0">
              <a:latin typeface="Book Antiqua" panose="02040602050305030304" pitchFamily="18" charset="0"/>
            </a:endParaRPr>
          </a:p>
        </p:txBody>
      </p:sp>
      <p:sp>
        <p:nvSpPr>
          <p:cNvPr id="5" name="Прямоугольник 4"/>
          <p:cNvSpPr/>
          <p:nvPr/>
        </p:nvSpPr>
        <p:spPr>
          <a:xfrm>
            <a:off x="457200" y="2315034"/>
            <a:ext cx="8136904" cy="1938992"/>
          </a:xfrm>
          <a:prstGeom prst="rect">
            <a:avLst/>
          </a:prstGeom>
          <a:solidFill>
            <a:schemeClr val="accent1">
              <a:lumMod val="20000"/>
              <a:lumOff val="80000"/>
            </a:schemeClr>
          </a:solidFill>
          <a:ln w="12700">
            <a:solidFill>
              <a:schemeClr val="tx1"/>
            </a:solidFill>
          </a:ln>
        </p:spPr>
        <p:txBody>
          <a:bodyPr wrap="square">
            <a:spAutoFit/>
          </a:bodyPr>
          <a:lstStyle/>
          <a:p>
            <a:pPr algn="ctr"/>
            <a:r>
              <a:rPr lang="en-US" sz="2000" dirty="0">
                <a:latin typeface="Book Antiqua" panose="02040602050305030304" pitchFamily="18" charset="0"/>
              </a:rPr>
              <a:t>The price of a medicine and, as a result, pharmaceutical expenditure, may be increased by  taxes, which are known to account for a considerable part of the medicine price in middle- and low-income countries. </a:t>
            </a:r>
          </a:p>
          <a:p>
            <a:pPr algn="ctr"/>
            <a:r>
              <a:rPr lang="en-US" sz="2000" dirty="0">
                <a:latin typeface="Book Antiqua" panose="02040602050305030304" pitchFamily="18" charset="0"/>
              </a:rPr>
              <a:t>In European countries (as well as in Ukraine), only </a:t>
            </a:r>
          </a:p>
          <a:p>
            <a:pPr algn="ctr"/>
            <a:r>
              <a:rPr lang="en-US" sz="2000" b="1" dirty="0">
                <a:latin typeface="Book Antiqua" panose="02040602050305030304" pitchFamily="18" charset="0"/>
              </a:rPr>
              <a:t>value-added tax </a:t>
            </a:r>
            <a:r>
              <a:rPr lang="en-US" sz="2000" dirty="0">
                <a:latin typeface="Book Antiqua" panose="02040602050305030304" pitchFamily="18" charset="0"/>
              </a:rPr>
              <a:t>is applied to medicines.</a:t>
            </a:r>
            <a:endParaRPr lang="uk-UA" sz="2000" dirty="0">
              <a:latin typeface="Book Antiqua" panose="02040602050305030304" pitchFamily="18" charset="0"/>
            </a:endParaRPr>
          </a:p>
        </p:txBody>
      </p:sp>
      <p:pic>
        <p:nvPicPr>
          <p:cNvPr id="9" name="Рисунок 8">
            <a:extLst>
              <a:ext uri="{FF2B5EF4-FFF2-40B4-BE49-F238E27FC236}">
                <a16:creationId xmlns:a16="http://schemas.microsoft.com/office/drawing/2014/main" id="{2740271B-FC8F-44B6-B866-0FABE042F827}"/>
              </a:ext>
            </a:extLst>
          </p:cNvPr>
          <p:cNvPicPr>
            <a:picLocks noChangeAspect="1"/>
          </p:cNvPicPr>
          <p:nvPr/>
        </p:nvPicPr>
        <p:blipFill>
          <a:blip r:embed="rId2"/>
          <a:stretch>
            <a:fillRect/>
          </a:stretch>
        </p:blipFill>
        <p:spPr>
          <a:xfrm>
            <a:off x="2555776" y="476672"/>
            <a:ext cx="3819525" cy="142115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54495B60-B4C2-417E-9ADD-006FF5098832}"/>
              </a:ext>
            </a:extLst>
          </p:cNvPr>
          <p:cNvPicPr>
            <a:picLocks noGrp="1" noChangeAspect="1"/>
          </p:cNvPicPr>
          <p:nvPr>
            <p:ph idx="1"/>
          </p:nvPr>
        </p:nvPicPr>
        <p:blipFill>
          <a:blip r:embed="rId2"/>
          <a:stretch>
            <a:fillRect/>
          </a:stretch>
        </p:blipFill>
        <p:spPr>
          <a:xfrm>
            <a:off x="213196" y="368660"/>
            <a:ext cx="4358804" cy="2808312"/>
          </a:xfrm>
          <a:prstGeom prst="rect">
            <a:avLst/>
          </a:prstGeom>
        </p:spPr>
      </p:pic>
      <p:sp>
        <p:nvSpPr>
          <p:cNvPr id="5" name="TextBox 4">
            <a:extLst>
              <a:ext uri="{FF2B5EF4-FFF2-40B4-BE49-F238E27FC236}">
                <a16:creationId xmlns:a16="http://schemas.microsoft.com/office/drawing/2014/main" id="{8DC18F06-2320-470A-A36E-C324C7E423B9}"/>
              </a:ext>
            </a:extLst>
          </p:cNvPr>
          <p:cNvSpPr txBox="1"/>
          <p:nvPr/>
        </p:nvSpPr>
        <p:spPr>
          <a:xfrm>
            <a:off x="179512" y="4293096"/>
            <a:ext cx="8712968" cy="669542"/>
          </a:xfrm>
          <a:prstGeom prst="rect">
            <a:avLst/>
          </a:prstGeom>
          <a:solidFill>
            <a:schemeClr val="accent2">
              <a:lumMod val="20000"/>
              <a:lumOff val="80000"/>
            </a:schemeClr>
          </a:solidFill>
        </p:spPr>
        <p:txBody>
          <a:bodyPr wrap="square">
            <a:spAutoFit/>
          </a:bodyPr>
          <a:lstStyle/>
          <a:p>
            <a:pPr indent="449580" algn="just">
              <a:lnSpc>
                <a:spcPct val="150000"/>
              </a:lnSpc>
              <a:spcAft>
                <a:spcPts val="100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Retail price= Wholesale price + mark-up + VAT(7%)</a:t>
            </a:r>
            <a:endParaRPr lang="ru-U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3801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5172" y="836712"/>
            <a:ext cx="8387308" cy="5472608"/>
          </a:xfrm>
          <a:ln>
            <a:solidFill>
              <a:schemeClr val="accent1">
                <a:lumMod val="75000"/>
              </a:schemeClr>
            </a:solidFill>
          </a:ln>
        </p:spPr>
        <p:txBody>
          <a:bodyPr>
            <a:normAutofit fontScale="25000" lnSpcReduction="20000"/>
          </a:bodyPr>
          <a:lstStyle/>
          <a:p>
            <a:pPr algn="ctr"/>
            <a:endParaRPr lang="ru-RU" sz="3600" dirty="0">
              <a:latin typeface="Book Antiqua" pitchFamily="18" charset="0"/>
            </a:endParaRPr>
          </a:p>
          <a:p>
            <a:pPr>
              <a:lnSpc>
                <a:spcPct val="120000"/>
              </a:lnSpc>
              <a:spcBef>
                <a:spcPts val="0"/>
              </a:spcBef>
              <a:buNone/>
            </a:pPr>
            <a:r>
              <a:rPr lang="en-US" sz="5600" b="1" u="sng" dirty="0">
                <a:latin typeface="Book Antiqua" pitchFamily="18" charset="0"/>
              </a:rPr>
              <a:t>Azithromycin tabs</a:t>
            </a:r>
            <a:r>
              <a:rPr lang="ru-RU" sz="5600" b="1" u="sng" dirty="0">
                <a:latin typeface="Book Antiqua" pitchFamily="18" charset="0"/>
              </a:rPr>
              <a:t>. 500 </a:t>
            </a:r>
            <a:r>
              <a:rPr lang="en-US" sz="5600" b="1" u="sng" dirty="0">
                <a:latin typeface="Book Antiqua" pitchFamily="18" charset="0"/>
              </a:rPr>
              <a:t>mg</a:t>
            </a:r>
            <a:r>
              <a:rPr lang="ru-RU" sz="5600" b="1" u="sng" dirty="0">
                <a:latin typeface="Book Antiqua" pitchFamily="18" charset="0"/>
              </a:rPr>
              <a:t> № 3 </a:t>
            </a:r>
            <a:r>
              <a:rPr lang="en-US" sz="5600" b="1" u="sng" dirty="0">
                <a:latin typeface="Book Antiqua" pitchFamily="18" charset="0"/>
              </a:rPr>
              <a:t>(pricing example)</a:t>
            </a:r>
          </a:p>
          <a:p>
            <a:pPr algn="just">
              <a:lnSpc>
                <a:spcPct val="120000"/>
              </a:lnSpc>
              <a:spcBef>
                <a:spcPts val="0"/>
              </a:spcBef>
              <a:buNone/>
            </a:pPr>
            <a:r>
              <a:rPr lang="en-US" sz="6400" b="1" i="1" dirty="0">
                <a:solidFill>
                  <a:schemeClr val="accent1">
                    <a:lumMod val="75000"/>
                  </a:schemeClr>
                </a:solidFill>
                <a:latin typeface="Book Antiqua" pitchFamily="18" charset="0"/>
              </a:rPr>
              <a:t>PRICING ON DISTRIBUTOR  LEVEL</a:t>
            </a:r>
            <a:endParaRPr lang="ru-RU" sz="6400" b="1" i="1" dirty="0">
              <a:solidFill>
                <a:schemeClr val="accent1">
                  <a:lumMod val="75000"/>
                </a:schemeClr>
              </a:solidFill>
              <a:latin typeface="Book Antiqua" pitchFamily="18" charset="0"/>
            </a:endParaRPr>
          </a:p>
          <a:p>
            <a:pPr lvl="4" algn="just">
              <a:lnSpc>
                <a:spcPct val="120000"/>
              </a:lnSpc>
              <a:spcBef>
                <a:spcPts val="0"/>
              </a:spcBef>
              <a:buFont typeface="Arial" panose="020B0604020202020204" pitchFamily="34" charset="0"/>
              <a:buChar char="•"/>
            </a:pPr>
            <a:r>
              <a:rPr lang="en-US" sz="6400" dirty="0">
                <a:latin typeface="Times New Roman" pitchFamily="18" charset="0"/>
                <a:cs typeface="Times New Roman" pitchFamily="18" charset="0"/>
              </a:rPr>
              <a:t>Manufactory's price</a:t>
            </a:r>
            <a:r>
              <a:rPr lang="ru-RU" sz="6400" dirty="0">
                <a:latin typeface="Times New Roman" pitchFamily="18" charset="0"/>
                <a:cs typeface="Times New Roman" pitchFamily="18" charset="0"/>
              </a:rPr>
              <a:t> – </a:t>
            </a:r>
            <a:r>
              <a:rPr lang="ru-RU" sz="6400" b="1" dirty="0">
                <a:latin typeface="Times New Roman" pitchFamily="18" charset="0"/>
                <a:cs typeface="Times New Roman" pitchFamily="18" charset="0"/>
              </a:rPr>
              <a:t>46</a:t>
            </a:r>
            <a:r>
              <a:rPr lang="en-US" sz="6400" b="1" dirty="0">
                <a:latin typeface="Times New Roman" pitchFamily="18" charset="0"/>
                <a:cs typeface="Times New Roman" pitchFamily="18" charset="0"/>
              </a:rPr>
              <a:t>.</a:t>
            </a:r>
            <a:r>
              <a:rPr lang="ru-RU" sz="6400" b="1" dirty="0">
                <a:latin typeface="Times New Roman" pitchFamily="18" charset="0"/>
                <a:cs typeface="Times New Roman" pitchFamily="18" charset="0"/>
              </a:rPr>
              <a:t>02 </a:t>
            </a:r>
            <a:r>
              <a:rPr lang="en-US" sz="6400" b="1" dirty="0">
                <a:latin typeface="Times New Roman" pitchFamily="18" charset="0"/>
                <a:cs typeface="Times New Roman" pitchFamily="18" charset="0"/>
              </a:rPr>
              <a:t> UAH </a:t>
            </a:r>
            <a:endParaRPr lang="ru-RU" sz="6400" b="1" dirty="0">
              <a:latin typeface="Times New Roman" pitchFamily="18" charset="0"/>
              <a:cs typeface="Times New Roman" pitchFamily="18" charset="0"/>
            </a:endParaRPr>
          </a:p>
          <a:p>
            <a:pPr lvl="4">
              <a:lnSpc>
                <a:spcPct val="120000"/>
              </a:lnSpc>
              <a:spcBef>
                <a:spcPts val="0"/>
              </a:spcBef>
              <a:buFont typeface="Arial" panose="020B0604020202020204" pitchFamily="34" charset="0"/>
              <a:buChar char="•"/>
            </a:pPr>
            <a:r>
              <a:rPr lang="en-US" sz="6400" dirty="0">
                <a:latin typeface="Times New Roman" pitchFamily="18" charset="0"/>
                <a:cs typeface="Times New Roman" pitchFamily="18" charset="0"/>
              </a:rPr>
              <a:t>Wholesale markup</a:t>
            </a:r>
            <a:r>
              <a:rPr lang="ru-RU" sz="6400" dirty="0">
                <a:latin typeface="Times New Roman" pitchFamily="18" charset="0"/>
                <a:cs typeface="Times New Roman" pitchFamily="18" charset="0"/>
              </a:rPr>
              <a:t> – 10 % </a:t>
            </a:r>
            <a:r>
              <a:rPr lang="en-US" sz="6400" dirty="0">
                <a:latin typeface="Times New Roman" pitchFamily="18" charset="0"/>
                <a:cs typeface="Times New Roman" pitchFamily="18" charset="0"/>
              </a:rPr>
              <a:t>(1.10)</a:t>
            </a:r>
            <a:endParaRPr lang="uk-UA" sz="6400" dirty="0">
              <a:latin typeface="Times New Roman" pitchFamily="18" charset="0"/>
              <a:cs typeface="Times New Roman" pitchFamily="18" charset="0"/>
            </a:endParaRPr>
          </a:p>
          <a:p>
            <a:pPr lvl="4">
              <a:lnSpc>
                <a:spcPct val="120000"/>
              </a:lnSpc>
              <a:spcBef>
                <a:spcPts val="0"/>
              </a:spcBef>
              <a:buFont typeface="Arial" panose="020B0604020202020204" pitchFamily="34" charset="0"/>
              <a:buChar char="•"/>
            </a:pPr>
            <a:r>
              <a:rPr lang="en-US" sz="6400" dirty="0">
                <a:latin typeface="Times New Roman" pitchFamily="18" charset="0"/>
                <a:cs typeface="Times New Roman" pitchFamily="18" charset="0"/>
              </a:rPr>
              <a:t>Wholesale price</a:t>
            </a:r>
            <a:r>
              <a:rPr lang="ru-RU" sz="6400" dirty="0">
                <a:latin typeface="Times New Roman" pitchFamily="18" charset="0"/>
                <a:cs typeface="Times New Roman" pitchFamily="18" charset="0"/>
              </a:rPr>
              <a:t> </a:t>
            </a:r>
            <a:r>
              <a:rPr lang="en-US" sz="6400" dirty="0">
                <a:latin typeface="Times New Roman" pitchFamily="18" charset="0"/>
                <a:cs typeface="Times New Roman" pitchFamily="18" charset="0"/>
              </a:rPr>
              <a:t> without tax   </a:t>
            </a:r>
            <a:r>
              <a:rPr lang="ru-RU" sz="6400" dirty="0">
                <a:latin typeface="Times New Roman" pitchFamily="18" charset="0"/>
                <a:cs typeface="Times New Roman" pitchFamily="18" charset="0"/>
              </a:rPr>
              <a:t>46,02</a:t>
            </a:r>
            <a:r>
              <a:rPr lang="en-US"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х</a:t>
            </a:r>
            <a:r>
              <a:rPr lang="ru-RU" sz="6400" dirty="0">
                <a:latin typeface="Times New Roman" pitchFamily="18" charset="0"/>
                <a:cs typeface="Times New Roman" pitchFamily="18" charset="0"/>
              </a:rPr>
              <a:t> 1,10=</a:t>
            </a:r>
            <a:r>
              <a:rPr lang="en-US" sz="6400" dirty="0">
                <a:latin typeface="Times New Roman" pitchFamily="18" charset="0"/>
                <a:cs typeface="Times New Roman" pitchFamily="18" charset="0"/>
              </a:rPr>
              <a:t>50.62 UAH</a:t>
            </a:r>
          </a:p>
          <a:p>
            <a:pPr lvl="4">
              <a:lnSpc>
                <a:spcPct val="120000"/>
              </a:lnSpc>
              <a:spcBef>
                <a:spcPts val="0"/>
              </a:spcBef>
              <a:buFont typeface="Arial" panose="020B0604020202020204" pitchFamily="34" charset="0"/>
              <a:buChar char="•"/>
            </a:pPr>
            <a:r>
              <a:rPr lang="en-US" sz="6400" dirty="0">
                <a:latin typeface="Times New Roman" pitchFamily="18" charset="0"/>
                <a:cs typeface="Times New Roman" pitchFamily="18" charset="0"/>
              </a:rPr>
              <a:t>VAT 7% (1.07) - this tax applies to all registered medicines </a:t>
            </a:r>
          </a:p>
          <a:p>
            <a:pPr lvl="4">
              <a:lnSpc>
                <a:spcPct val="120000"/>
              </a:lnSpc>
              <a:spcBef>
                <a:spcPts val="0"/>
              </a:spcBef>
              <a:buFont typeface="Arial" panose="020B0604020202020204" pitchFamily="34" charset="0"/>
              <a:buChar char="•"/>
            </a:pPr>
            <a:r>
              <a:rPr lang="en-US" sz="6400" dirty="0">
                <a:latin typeface="Times New Roman" pitchFamily="18" charset="0"/>
                <a:cs typeface="Times New Roman" pitchFamily="18" charset="0"/>
              </a:rPr>
              <a:t>Wholesale price</a:t>
            </a:r>
            <a:r>
              <a:rPr lang="ru-RU" sz="6400" dirty="0">
                <a:latin typeface="Times New Roman" pitchFamily="18" charset="0"/>
                <a:cs typeface="Times New Roman" pitchFamily="18" charset="0"/>
              </a:rPr>
              <a:t> </a:t>
            </a:r>
            <a:r>
              <a:rPr lang="en-US" sz="6400" dirty="0">
                <a:latin typeface="Times New Roman" pitchFamily="18" charset="0"/>
                <a:cs typeface="Times New Roman" pitchFamily="18" charset="0"/>
              </a:rPr>
              <a:t> with VAT                           50.62*1.07 = </a:t>
            </a:r>
            <a:r>
              <a:rPr lang="en-US" sz="6400" b="1" dirty="0">
                <a:latin typeface="Times New Roman" pitchFamily="18" charset="0"/>
                <a:cs typeface="Times New Roman" pitchFamily="18" charset="0"/>
              </a:rPr>
              <a:t>54.16 UAH</a:t>
            </a:r>
            <a:endParaRPr lang="ru-RU" sz="6400" b="1" dirty="0">
              <a:latin typeface="Times New Roman" pitchFamily="18" charset="0"/>
              <a:cs typeface="Times New Roman" pitchFamily="18" charset="0"/>
            </a:endParaRPr>
          </a:p>
          <a:p>
            <a:pPr marL="0" indent="0">
              <a:lnSpc>
                <a:spcPct val="120000"/>
              </a:lnSpc>
              <a:spcBef>
                <a:spcPts val="0"/>
              </a:spcBef>
              <a:buNone/>
            </a:pPr>
            <a:endParaRPr lang="en-US" sz="6400" b="1" i="1" dirty="0">
              <a:latin typeface="Book Antiqua" pitchFamily="18" charset="0"/>
            </a:endParaRPr>
          </a:p>
          <a:p>
            <a:pPr marL="0" indent="0">
              <a:lnSpc>
                <a:spcPct val="120000"/>
              </a:lnSpc>
              <a:spcBef>
                <a:spcPts val="0"/>
              </a:spcBef>
              <a:buNone/>
            </a:pPr>
            <a:r>
              <a:rPr lang="en-US" sz="6400" b="1" i="1" u="sng" dirty="0">
                <a:solidFill>
                  <a:schemeClr val="accent1">
                    <a:lumMod val="75000"/>
                  </a:schemeClr>
                </a:solidFill>
                <a:latin typeface="Book Antiqua" pitchFamily="18" charset="0"/>
              </a:rPr>
              <a:t>PRICING ON PHARMACY LEVEL </a:t>
            </a:r>
          </a:p>
          <a:p>
            <a:pPr>
              <a:lnSpc>
                <a:spcPct val="120000"/>
              </a:lnSpc>
              <a:spcBef>
                <a:spcPts val="0"/>
              </a:spcBef>
            </a:pPr>
            <a:r>
              <a:rPr lang="en-US" sz="6400" dirty="0">
                <a:latin typeface="Times New Roman" pitchFamily="18" charset="0"/>
                <a:cs typeface="Times New Roman" pitchFamily="18" charset="0"/>
              </a:rPr>
              <a:t>Wholesale price</a:t>
            </a:r>
            <a:r>
              <a:rPr lang="ru-RU" sz="6400" dirty="0">
                <a:latin typeface="Times New Roman" pitchFamily="18" charset="0"/>
                <a:cs typeface="Times New Roman" pitchFamily="18" charset="0"/>
              </a:rPr>
              <a:t> </a:t>
            </a:r>
            <a:r>
              <a:rPr lang="en-US" sz="6400" dirty="0">
                <a:latin typeface="Times New Roman" pitchFamily="18" charset="0"/>
                <a:cs typeface="Times New Roman" pitchFamily="18" charset="0"/>
              </a:rPr>
              <a:t>50.62</a:t>
            </a:r>
            <a:endParaRPr lang="ru-RU" sz="6400" dirty="0">
              <a:latin typeface="Times New Roman" pitchFamily="18" charset="0"/>
              <a:cs typeface="Times New Roman" pitchFamily="18" charset="0"/>
            </a:endParaRPr>
          </a:p>
          <a:p>
            <a:pPr marL="0" indent="0" algn="just" fontAlgn="base">
              <a:lnSpc>
                <a:spcPct val="120000"/>
              </a:lnSpc>
              <a:spcBef>
                <a:spcPts val="0"/>
              </a:spcBef>
              <a:buFontTx/>
              <a:buChar char="•"/>
              <a:tabLst>
                <a:tab pos="714375" algn="l"/>
              </a:tabLst>
            </a:pPr>
            <a:r>
              <a:rPr lang="en-US" sz="6400" dirty="0">
                <a:latin typeface="Times New Roman" pitchFamily="18" charset="0"/>
                <a:cs typeface="Times New Roman" pitchFamily="18" charset="0"/>
              </a:rPr>
              <a:t>      Retail markup </a:t>
            </a:r>
            <a:r>
              <a:rPr lang="ru-RU" sz="6400" dirty="0">
                <a:latin typeface="Times New Roman" pitchFamily="18" charset="0"/>
                <a:cs typeface="Times New Roman" pitchFamily="18" charset="0"/>
              </a:rPr>
              <a:t>25% </a:t>
            </a:r>
            <a:r>
              <a:rPr lang="en-US" sz="6400" dirty="0">
                <a:latin typeface="Times New Roman" pitchFamily="18" charset="0"/>
                <a:cs typeface="Times New Roman" pitchFamily="18" charset="0"/>
              </a:rPr>
              <a:t>(Azithromycin includes on the National List of Essential Medicines)</a:t>
            </a:r>
          </a:p>
          <a:p>
            <a:pPr marL="0" indent="0" algn="just" fontAlgn="base">
              <a:lnSpc>
                <a:spcPct val="120000"/>
              </a:lnSpc>
              <a:spcBef>
                <a:spcPts val="0"/>
              </a:spcBef>
              <a:buFontTx/>
              <a:buChar char="•"/>
              <a:tabLst>
                <a:tab pos="714375" algn="l"/>
              </a:tabLst>
            </a:pPr>
            <a:r>
              <a:rPr lang="en-US" sz="6400" dirty="0">
                <a:latin typeface="Times New Roman" pitchFamily="18" charset="0"/>
                <a:cs typeface="Times New Roman" pitchFamily="18" charset="0"/>
              </a:rPr>
              <a:t>      Retail price 50.62</a:t>
            </a:r>
            <a:r>
              <a:rPr lang="ru-RU" sz="6400" dirty="0">
                <a:latin typeface="Times New Roman" pitchFamily="18" charset="0"/>
                <a:cs typeface="Times New Roman" pitchFamily="18" charset="0"/>
              </a:rPr>
              <a:t> х 1,</a:t>
            </a:r>
            <a:r>
              <a:rPr lang="en-US" sz="6400" dirty="0">
                <a:latin typeface="Times New Roman" pitchFamily="18" charset="0"/>
                <a:cs typeface="Times New Roman" pitchFamily="18" charset="0"/>
              </a:rPr>
              <a:t>25  (+25%)</a:t>
            </a:r>
            <a:r>
              <a:rPr lang="ru-RU" sz="6400" dirty="0">
                <a:latin typeface="Times New Roman" pitchFamily="18" charset="0"/>
                <a:cs typeface="Times New Roman" pitchFamily="18" charset="0"/>
              </a:rPr>
              <a:t> = </a:t>
            </a:r>
            <a:r>
              <a:rPr lang="en-US" sz="6400" dirty="0">
                <a:latin typeface="Times New Roman" pitchFamily="18" charset="0"/>
                <a:cs typeface="Times New Roman" pitchFamily="18" charset="0"/>
              </a:rPr>
              <a:t>63.27 UAH without VAT </a:t>
            </a:r>
          </a:p>
          <a:p>
            <a:pPr marL="0" indent="0" algn="just" fontAlgn="base">
              <a:lnSpc>
                <a:spcPct val="120000"/>
              </a:lnSpc>
              <a:spcBef>
                <a:spcPts val="0"/>
              </a:spcBef>
              <a:buFontTx/>
              <a:buChar char="•"/>
              <a:tabLst>
                <a:tab pos="714375" algn="l"/>
              </a:tabLst>
            </a:pPr>
            <a:r>
              <a:rPr lang="en-US" sz="6400" dirty="0">
                <a:latin typeface="Times New Roman" pitchFamily="18" charset="0"/>
                <a:cs typeface="Times New Roman" pitchFamily="18" charset="0"/>
              </a:rPr>
              <a:t>      Retail price with VAT 63.27</a:t>
            </a:r>
            <a:r>
              <a:rPr lang="ru-RU" sz="6400" dirty="0">
                <a:latin typeface="Times New Roman" pitchFamily="18" charset="0"/>
                <a:cs typeface="Times New Roman" pitchFamily="18" charset="0"/>
              </a:rPr>
              <a:t> х 1,07 </a:t>
            </a:r>
            <a:r>
              <a:rPr lang="en-US" sz="6400" dirty="0">
                <a:latin typeface="Times New Roman" pitchFamily="18" charset="0"/>
                <a:cs typeface="Times New Roman" pitchFamily="18" charset="0"/>
              </a:rPr>
              <a:t>(+7%) </a:t>
            </a:r>
            <a:r>
              <a:rPr lang="ru-RU" sz="6400" dirty="0">
                <a:latin typeface="Times New Roman" pitchFamily="18" charset="0"/>
                <a:cs typeface="Times New Roman" pitchFamily="18" charset="0"/>
              </a:rPr>
              <a:t>= 6</a:t>
            </a:r>
            <a:r>
              <a:rPr lang="en-US" sz="6400" dirty="0">
                <a:latin typeface="Times New Roman" pitchFamily="18" charset="0"/>
                <a:cs typeface="Times New Roman" pitchFamily="18" charset="0"/>
              </a:rPr>
              <a:t>7.70</a:t>
            </a:r>
            <a:r>
              <a:rPr lang="ru-RU" sz="6400" dirty="0">
                <a:latin typeface="Times New Roman" pitchFamily="18" charset="0"/>
                <a:cs typeface="Times New Roman" pitchFamily="18" charset="0"/>
              </a:rPr>
              <a:t> </a:t>
            </a:r>
            <a:r>
              <a:rPr lang="en-US" sz="6400" dirty="0">
                <a:latin typeface="Times New Roman" pitchFamily="18" charset="0"/>
                <a:cs typeface="Times New Roman" pitchFamily="18" charset="0"/>
              </a:rPr>
              <a:t>UAH – </a:t>
            </a:r>
            <a:r>
              <a:rPr lang="en-US" sz="6400" b="1" dirty="0">
                <a:latin typeface="Times New Roman" pitchFamily="18" charset="0"/>
                <a:cs typeface="Times New Roman" pitchFamily="18" charset="0"/>
              </a:rPr>
              <a:t>retail price (end/consumer price) for patients</a:t>
            </a:r>
            <a:endParaRPr lang="en-US" sz="6400" dirty="0">
              <a:latin typeface="Times New Roman" pitchFamily="18" charset="0"/>
              <a:cs typeface="Times New Roman" pitchFamily="18" charset="0"/>
            </a:endParaRPr>
          </a:p>
          <a:p>
            <a:pPr marL="0" indent="0" algn="ctr">
              <a:lnSpc>
                <a:spcPct val="120000"/>
              </a:lnSpc>
              <a:spcBef>
                <a:spcPts val="0"/>
              </a:spcBef>
              <a:buNone/>
            </a:pPr>
            <a:r>
              <a:rPr lang="en-US" sz="6400" dirty="0">
                <a:latin typeface="Times New Roman" pitchFamily="18" charset="0"/>
                <a:cs typeface="Times New Roman" pitchFamily="18" charset="0"/>
              </a:rPr>
              <a:t>                                            </a:t>
            </a:r>
            <a:endParaRPr lang="ru-RU" sz="6400" dirty="0">
              <a:latin typeface="Times New Roman" pitchFamily="18" charset="0"/>
              <a:cs typeface="Times New Roman" pitchFamily="18" charset="0"/>
            </a:endParaRPr>
          </a:p>
          <a:p>
            <a:pPr marL="0" lvl="0" indent="0" fontAlgn="base">
              <a:lnSpc>
                <a:spcPct val="120000"/>
              </a:lnSpc>
              <a:spcBef>
                <a:spcPts val="0"/>
              </a:spcBef>
              <a:buFontTx/>
              <a:buChar char="•"/>
              <a:tabLst>
                <a:tab pos="714375" algn="l"/>
              </a:tabLst>
            </a:pPr>
            <a:r>
              <a:rPr lang="en-US" altLang="zh-CN" sz="6400" dirty="0">
                <a:latin typeface="Times New Roman" pitchFamily="18" charset="0"/>
                <a:ea typeface="Times New Roman" pitchFamily="18" charset="0"/>
                <a:cs typeface="Times New Roman" pitchFamily="18" charset="0"/>
              </a:rPr>
              <a:t>       </a:t>
            </a:r>
            <a:r>
              <a:rPr lang="uk-UA" altLang="zh-CN" sz="6400" dirty="0">
                <a:latin typeface="Times New Roman" pitchFamily="18" charset="0"/>
                <a:ea typeface="Times New Roman" pitchFamily="18" charset="0"/>
                <a:cs typeface="Times New Roman" pitchFamily="18" charset="0"/>
              </a:rPr>
              <a:t>Retail </a:t>
            </a:r>
            <a:r>
              <a:rPr lang="en-US" altLang="zh-CN" sz="6400" dirty="0">
                <a:latin typeface="Times New Roman" pitchFamily="18" charset="0"/>
                <a:ea typeface="Times New Roman" pitchFamily="18" charset="0"/>
                <a:cs typeface="Times New Roman" pitchFamily="18" charset="0"/>
              </a:rPr>
              <a:t>markup</a:t>
            </a:r>
            <a:r>
              <a:rPr lang="uk-UA" altLang="zh-CN" sz="6400" dirty="0">
                <a:latin typeface="Times New Roman" pitchFamily="18" charset="0"/>
                <a:ea typeface="Times New Roman" pitchFamily="18" charset="0"/>
                <a:cs typeface="Times New Roman" pitchFamily="18" charset="0"/>
              </a:rPr>
              <a:t> 10</a:t>
            </a:r>
            <a:r>
              <a:rPr lang="ru-RU" altLang="zh-CN" sz="6400" dirty="0">
                <a:latin typeface="Times New Roman" pitchFamily="18" charset="0"/>
                <a:ea typeface="Times New Roman" pitchFamily="18" charset="0"/>
                <a:cs typeface="Times New Roman" pitchFamily="18" charset="0"/>
              </a:rPr>
              <a:t>% </a:t>
            </a:r>
            <a:r>
              <a:rPr lang="en-US" altLang="zh-CN" sz="6400" dirty="0">
                <a:latin typeface="Times New Roman" pitchFamily="18" charset="0"/>
                <a:ea typeface="Times New Roman" pitchFamily="18" charset="0"/>
                <a:cs typeface="Times New Roman" pitchFamily="18" charset="0"/>
              </a:rPr>
              <a:t>(if purchase by health care institutions at the budget funds)</a:t>
            </a:r>
          </a:p>
          <a:p>
            <a:pPr marL="0" lvl="0" indent="0" fontAlgn="base">
              <a:lnSpc>
                <a:spcPct val="120000"/>
              </a:lnSpc>
              <a:spcBef>
                <a:spcPts val="0"/>
              </a:spcBef>
              <a:buFontTx/>
              <a:buChar char="•"/>
              <a:tabLst>
                <a:tab pos="714375" algn="l"/>
              </a:tabLst>
            </a:pPr>
            <a:r>
              <a:rPr lang="en-US" sz="6400" dirty="0">
                <a:latin typeface="Times New Roman" pitchFamily="18" charset="0"/>
                <a:cs typeface="Times New Roman" pitchFamily="18" charset="0"/>
              </a:rPr>
              <a:t>       Retail price without VAT </a:t>
            </a:r>
            <a:r>
              <a:rPr lang="en-US" altLang="zh-CN" sz="6400" dirty="0">
                <a:latin typeface="Times New Roman" pitchFamily="18" charset="0"/>
                <a:ea typeface="Times New Roman" pitchFamily="18" charset="0"/>
                <a:cs typeface="Times New Roman" pitchFamily="18" charset="0"/>
              </a:rPr>
              <a:t>50.62</a:t>
            </a:r>
            <a:r>
              <a:rPr lang="ru-RU" altLang="zh-CN" sz="6400" dirty="0">
                <a:latin typeface="Times New Roman" pitchFamily="18" charset="0"/>
                <a:ea typeface="Times New Roman" pitchFamily="18" charset="0"/>
                <a:cs typeface="Times New Roman" pitchFamily="18" charset="0"/>
              </a:rPr>
              <a:t> х 1,</a:t>
            </a:r>
            <a:r>
              <a:rPr lang="en-US" altLang="zh-CN" sz="6400" dirty="0">
                <a:latin typeface="Times New Roman" pitchFamily="18" charset="0"/>
                <a:ea typeface="Times New Roman" pitchFamily="18" charset="0"/>
                <a:cs typeface="Times New Roman" pitchFamily="18" charset="0"/>
              </a:rPr>
              <a:t>10</a:t>
            </a:r>
            <a:r>
              <a:rPr lang="ru-RU" altLang="zh-CN" sz="6400" dirty="0">
                <a:latin typeface="Times New Roman" pitchFamily="18" charset="0"/>
                <a:ea typeface="Times New Roman" pitchFamily="18" charset="0"/>
                <a:cs typeface="Times New Roman" pitchFamily="18" charset="0"/>
              </a:rPr>
              <a:t> = </a:t>
            </a:r>
            <a:r>
              <a:rPr lang="en-US" altLang="zh-CN" sz="6400" dirty="0">
                <a:latin typeface="Times New Roman" pitchFamily="18" charset="0"/>
                <a:ea typeface="Times New Roman" pitchFamily="18" charset="0"/>
                <a:cs typeface="Times New Roman" pitchFamily="18" charset="0"/>
              </a:rPr>
              <a:t>55.68 UAH</a:t>
            </a:r>
          </a:p>
          <a:p>
            <a:pPr marL="0" lvl="0" indent="0" algn="just" fontAlgn="base">
              <a:lnSpc>
                <a:spcPct val="120000"/>
              </a:lnSpc>
              <a:spcBef>
                <a:spcPts val="0"/>
              </a:spcBef>
              <a:buFontTx/>
              <a:buChar char="•"/>
              <a:tabLst>
                <a:tab pos="714375" algn="l"/>
              </a:tabLst>
            </a:pPr>
            <a:r>
              <a:rPr lang="en-US" sz="6400" dirty="0">
                <a:latin typeface="Times New Roman" pitchFamily="18" charset="0"/>
                <a:cs typeface="Times New Roman" pitchFamily="18" charset="0"/>
              </a:rPr>
              <a:t>       Retail price with VAT </a:t>
            </a:r>
            <a:r>
              <a:rPr lang="en-US" altLang="zh-CN" sz="6400" dirty="0">
                <a:latin typeface="Times New Roman" pitchFamily="18" charset="0"/>
                <a:ea typeface="Times New Roman" pitchFamily="18" charset="0"/>
                <a:cs typeface="Times New Roman" pitchFamily="18" charset="0"/>
              </a:rPr>
              <a:t>5.68 </a:t>
            </a:r>
            <a:r>
              <a:rPr lang="ru-RU" altLang="zh-CN" sz="6400" dirty="0" err="1">
                <a:latin typeface="Times New Roman" pitchFamily="18" charset="0"/>
                <a:ea typeface="Times New Roman" pitchFamily="18" charset="0"/>
                <a:cs typeface="Times New Roman" pitchFamily="18" charset="0"/>
              </a:rPr>
              <a:t>х</a:t>
            </a:r>
            <a:r>
              <a:rPr lang="en-US" altLang="zh-CN" sz="6400" dirty="0">
                <a:latin typeface="Times New Roman" pitchFamily="18" charset="0"/>
                <a:ea typeface="Times New Roman" pitchFamily="18" charset="0"/>
                <a:cs typeface="Times New Roman" pitchFamily="18" charset="0"/>
              </a:rPr>
              <a:t> 1,07 = 59.58 UAH – </a:t>
            </a:r>
            <a:r>
              <a:rPr lang="en-US" sz="6400" b="1" dirty="0">
                <a:latin typeface="Times New Roman" pitchFamily="18" charset="0"/>
                <a:cs typeface="Times New Roman" pitchFamily="18" charset="0"/>
              </a:rPr>
              <a:t>retail price (end/consumer price) </a:t>
            </a:r>
            <a:r>
              <a:rPr lang="en-US" altLang="zh-CN" sz="6400" dirty="0">
                <a:latin typeface="Times New Roman" pitchFamily="18" charset="0"/>
                <a:ea typeface="Times New Roman" pitchFamily="18" charset="0"/>
                <a:cs typeface="Times New Roman" pitchFamily="18" charset="0"/>
              </a:rPr>
              <a:t>for health care institutions </a:t>
            </a:r>
            <a:endParaRPr lang="en-US" altLang="zh-CN" sz="6400" dirty="0">
              <a:latin typeface="Times New Roman" pitchFamily="18" charset="0"/>
              <a:cs typeface="Times New Roman" pitchFamily="18" charset="0"/>
            </a:endParaRPr>
          </a:p>
          <a:p>
            <a:pPr marL="0" lvl="0" indent="0" eaLnBrk="0" fontAlgn="base" hangingPunct="0">
              <a:lnSpc>
                <a:spcPct val="120000"/>
              </a:lnSpc>
              <a:spcBef>
                <a:spcPts val="0"/>
              </a:spcBef>
              <a:buNone/>
              <a:tabLst>
                <a:tab pos="714375" algn="l"/>
              </a:tabLst>
            </a:pPr>
            <a:r>
              <a:rPr lang="en-US" altLang="zh-CN" sz="6400" dirty="0">
                <a:latin typeface="Times New Roman" pitchFamily="18" charset="0"/>
                <a:cs typeface="Times New Roman" pitchFamily="18" charset="0"/>
              </a:rPr>
              <a:t>        Retail mark-up  55,68-50,62=5,06 UAH</a:t>
            </a:r>
            <a:endParaRPr lang="uk-UA" altLang="zh-CN" sz="6400" dirty="0">
              <a:latin typeface="Times New Roman" pitchFamily="18" charset="0"/>
              <a:cs typeface="Times New Roman" pitchFamily="18" charset="0"/>
            </a:endParaRPr>
          </a:p>
          <a:p>
            <a:pPr marL="0" lvl="0" indent="0" eaLnBrk="0" fontAlgn="base" hangingPunct="0">
              <a:lnSpc>
                <a:spcPct val="120000"/>
              </a:lnSpc>
              <a:spcBef>
                <a:spcPts val="0"/>
              </a:spcBef>
              <a:buNone/>
              <a:tabLst>
                <a:tab pos="714375" algn="l"/>
              </a:tabLst>
            </a:pPr>
            <a:r>
              <a:rPr lang="en-US" altLang="zh-CN" sz="6400" dirty="0">
                <a:latin typeface="Times New Roman" pitchFamily="18" charset="0"/>
                <a:cs typeface="Times New Roman" pitchFamily="18" charset="0"/>
              </a:rPr>
              <a:t>		                </a:t>
            </a:r>
            <a:r>
              <a:rPr lang="uk-UA" altLang="zh-CN" sz="6400" dirty="0">
                <a:latin typeface="Times New Roman" pitchFamily="18" charset="0"/>
                <a:cs typeface="Times New Roman" pitchFamily="18" charset="0"/>
              </a:rPr>
              <a:t>63,27-50,62=12,65 </a:t>
            </a:r>
            <a:r>
              <a:rPr lang="en-US" altLang="zh-CN" sz="6400" dirty="0">
                <a:latin typeface="Times New Roman" pitchFamily="18" charset="0"/>
                <a:cs typeface="Times New Roman" pitchFamily="18" charset="0"/>
              </a:rPr>
              <a:t>UAH</a:t>
            </a:r>
          </a:p>
          <a:p>
            <a:endParaRPr lang="uk-UA" sz="4000" dirty="0">
              <a:latin typeface="Times New Roman" pitchFamily="18" charset="0"/>
              <a:cs typeface="Times New Roman" pitchFamily="18" charset="0"/>
            </a:endParaRPr>
          </a:p>
        </p:txBody>
      </p:sp>
      <p:cxnSp>
        <p:nvCxnSpPr>
          <p:cNvPr id="4" name="Прямая со стрелкой 3">
            <a:extLst>
              <a:ext uri="{FF2B5EF4-FFF2-40B4-BE49-F238E27FC236}">
                <a16:creationId xmlns:a16="http://schemas.microsoft.com/office/drawing/2014/main" id="{CEFEDF97-7BB7-4FC6-8339-B60819A6B99C}"/>
              </a:ext>
            </a:extLst>
          </p:cNvPr>
          <p:cNvCxnSpPr/>
          <p:nvPr/>
        </p:nvCxnSpPr>
        <p:spPr>
          <a:xfrm>
            <a:off x="5220072" y="2564904"/>
            <a:ext cx="72008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8" name="Рисунок 7">
            <a:extLst>
              <a:ext uri="{FF2B5EF4-FFF2-40B4-BE49-F238E27FC236}">
                <a16:creationId xmlns:a16="http://schemas.microsoft.com/office/drawing/2014/main" id="{01257B0B-94AB-43BC-BED6-F05C7F1163B3}"/>
              </a:ext>
            </a:extLst>
          </p:cNvPr>
          <p:cNvPicPr>
            <a:picLocks noChangeAspect="1"/>
          </p:cNvPicPr>
          <p:nvPr/>
        </p:nvPicPr>
        <p:blipFill>
          <a:blip r:embed="rId2"/>
          <a:stretch>
            <a:fillRect/>
          </a:stretch>
        </p:blipFill>
        <p:spPr>
          <a:xfrm>
            <a:off x="6157168" y="116632"/>
            <a:ext cx="2971800" cy="1619250"/>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6840</TotalTime>
  <Words>1240</Words>
  <Application>Microsoft Office PowerPoint</Application>
  <PresentationFormat>Экран (4:3)</PresentationFormat>
  <Paragraphs>116</Paragraphs>
  <Slides>24</Slides>
  <Notes>0</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24</vt:i4>
      </vt:variant>
    </vt:vector>
  </HeadingPairs>
  <TitlesOfParts>
    <vt:vector size="37" baseType="lpstr">
      <vt:lpstr>Arial</vt:lpstr>
      <vt:lpstr>Barlow</vt:lpstr>
      <vt:lpstr>Book Antiqua</vt:lpstr>
      <vt:lpstr>Bookman Old Style</vt:lpstr>
      <vt:lpstr>Calibri</vt:lpstr>
      <vt:lpstr>Calibri Light</vt:lpstr>
      <vt:lpstr>Gilroy</vt:lpstr>
      <vt:lpstr>Lato</vt:lpstr>
      <vt:lpstr>Merriweather</vt:lpstr>
      <vt:lpstr>Symbol</vt:lpstr>
      <vt:lpstr>Times New Roman</vt:lpstr>
      <vt:lpstr>Wingdings</vt:lpstr>
      <vt:lpstr>Тема Office</vt:lpstr>
      <vt:lpstr>Odessa National Medical University Faculty of Pharmacy Department of Organization and Economics of Pharmacy with postdiploma specialization</vt:lpstr>
      <vt:lpstr>Презентация PowerPoint</vt:lpstr>
      <vt:lpstr>Content </vt:lpstr>
      <vt:lpstr>Actuality of Topic</vt:lpstr>
      <vt:lpstr>Презентация PowerPoint</vt:lpstr>
      <vt:lpstr>Key challenges in stock management in pharmacies</vt:lpstr>
      <vt:lpstr>  Purpose and goals of inventory management </vt:lpstr>
      <vt:lpstr>What Steps do Pharmacists Take to Master their Inventory Management?</vt:lpstr>
      <vt:lpstr>Презентация PowerPoint</vt:lpstr>
      <vt:lpstr> Inventory Management Process for Retail Pharmacy Store  </vt:lpstr>
      <vt:lpstr>  Types of Pharmaceutical Distributors </vt:lpstr>
      <vt:lpstr>  The Pharmacy Ordering Process </vt:lpstr>
      <vt:lpstr>  Pricing and Payment Processes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National List of Essential Medicines  </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Oksana</dc:creator>
  <cp:lastModifiedBy>Бєляєва Оксана Іванівна</cp:lastModifiedBy>
  <cp:revision>213</cp:revision>
  <cp:lastPrinted>2016-12-07T14:05:20Z</cp:lastPrinted>
  <dcterms:created xsi:type="dcterms:W3CDTF">2016-12-07T08:54:09Z</dcterms:created>
  <dcterms:modified xsi:type="dcterms:W3CDTF">2026-04-06T10:52:41Z</dcterms:modified>
</cp:coreProperties>
</file>