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277" r:id="rId25"/>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588" autoAdjust="0"/>
    <p:restoredTop sz="94624" autoAdjust="0"/>
  </p:normalViewPr>
  <p:slideViewPr>
    <p:cSldViewPr>
      <p:cViewPr varScale="1">
        <p:scale>
          <a:sx n="81" d="100"/>
          <a:sy n="81" d="100"/>
        </p:scale>
        <p:origin x="1886"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18.02.2025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5DEFB8-2933-4087-A329-06290AB53A1B}" type="datetimeFigureOut">
              <a:rPr lang="uk-UA" smtClean="0"/>
              <a:pPr/>
              <a:t>18.02.2025</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3F171-3AB4-4A81-AA5D-5849C4243246}"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0" y="0"/>
            <a:ext cx="9144000" cy="1700808"/>
          </a:xfrm>
          <a:solidFill>
            <a:schemeClr val="accent4">
              <a:lumMod val="20000"/>
              <a:lumOff val="80000"/>
            </a:schemeClr>
          </a:solidFill>
          <a:ln>
            <a:solidFill>
              <a:srgbClr val="7030A0"/>
            </a:solidFill>
          </a:ln>
        </p:spPr>
        <p:txBody>
          <a:bodyPr>
            <a:normAutofit fontScale="90000"/>
          </a:bodyPr>
          <a:lstStyle/>
          <a:p>
            <a:r>
              <a:rPr lang="en-US" sz="2800" dirty="0">
                <a:latin typeface="Bookman Old Style" pitchFamily="18" charset="0"/>
              </a:rPr>
              <a:t>Odessa National Medical University</a:t>
            </a:r>
            <a:br>
              <a:rPr lang="uk-UA" sz="2800" dirty="0">
                <a:latin typeface="Bookman Old Style" pitchFamily="18" charset="0"/>
              </a:rPr>
            </a:br>
            <a:r>
              <a:rPr lang="en-US" sz="2800" dirty="0">
                <a:latin typeface="Bookman Old Style" pitchFamily="18" charset="0"/>
              </a:rPr>
              <a:t>Faculty of Pharmacy</a:t>
            </a:r>
            <a:br>
              <a:rPr lang="uk-UA" sz="2800" dirty="0">
                <a:latin typeface="Bookman Old Style" pitchFamily="18" charset="0"/>
              </a:rPr>
            </a:br>
            <a:r>
              <a:rPr lang="en-US" sz="2800" dirty="0">
                <a:latin typeface="Bookman Old Style" pitchFamily="18" charset="0"/>
              </a:rPr>
              <a:t>Department of Organization and Economics of Pharmacy with post-diploma specialization</a:t>
            </a:r>
            <a:endParaRPr lang="ru-RU" sz="2800" b="1" dirty="0">
              <a:solidFill>
                <a:srgbClr val="002060"/>
              </a:solidFill>
              <a:latin typeface="Bookman Old Style" pitchFamily="18" charset="0"/>
            </a:endParaRPr>
          </a:p>
        </p:txBody>
      </p:sp>
      <p:sp>
        <p:nvSpPr>
          <p:cNvPr id="5" name="Содержимое 3"/>
          <p:cNvSpPr>
            <a:spLocks noGrp="1"/>
          </p:cNvSpPr>
          <p:nvPr>
            <p:ph type="subTitle" idx="1"/>
          </p:nvPr>
        </p:nvSpPr>
        <p:spPr>
          <a:xfrm>
            <a:off x="0" y="2060848"/>
            <a:ext cx="9144000" cy="4536504"/>
          </a:xfrm>
          <a:solidFill>
            <a:schemeClr val="accent4">
              <a:lumMod val="20000"/>
              <a:lumOff val="80000"/>
            </a:schemeClr>
          </a:solidFill>
        </p:spPr>
        <p:txBody>
          <a:bodyPr>
            <a:normAutofit/>
          </a:bodyPr>
          <a:lstStyle/>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pPr algn="ctr">
              <a:buNone/>
            </a:pPr>
            <a:r>
              <a:rPr lang="en-US" altLang="ru-RU" b="1" dirty="0">
                <a:solidFill>
                  <a:schemeClr val="tx2">
                    <a:lumMod val="75000"/>
                  </a:schemeClr>
                </a:solidFill>
                <a:latin typeface="Times New Roman" panose="02020603050405020304" pitchFamily="18" charset="0"/>
                <a:cs typeface="Times New Roman" panose="02020603050405020304" pitchFamily="18" charset="0"/>
              </a:rPr>
              <a:t>Lecture </a:t>
            </a:r>
            <a:endParaRPr lang="uk-UA" altLang="ru-RU" b="1" dirty="0">
              <a:solidFill>
                <a:schemeClr val="tx2">
                  <a:lumMod val="75000"/>
                </a:schemeClr>
              </a:solidFill>
              <a:latin typeface="Times New Roman" panose="02020603050405020304" pitchFamily="18" charset="0"/>
              <a:cs typeface="Times New Roman" panose="02020603050405020304" pitchFamily="18" charset="0"/>
            </a:endParaRPr>
          </a:p>
          <a:p>
            <a:pPr>
              <a:lnSpc>
                <a:spcPct val="150000"/>
              </a:lnSpc>
            </a:pPr>
            <a:r>
              <a:rPr lang="en-US" b="1" dirty="0">
                <a:solidFill>
                  <a:schemeClr val="tx2">
                    <a:lumMod val="75000"/>
                  </a:schemeClr>
                </a:solidFill>
                <a:latin typeface="Times New Roman"/>
                <a:ea typeface="Times New Roman"/>
                <a:cs typeface="Times New Roman"/>
              </a:rPr>
              <a:t>Payroll Accounting in Pharmacy</a:t>
            </a:r>
            <a:endParaRPr lang="uk-UA" sz="2400" b="1" dirty="0">
              <a:solidFill>
                <a:schemeClr val="tx2">
                  <a:lumMod val="75000"/>
                </a:schemeClr>
              </a:solidFill>
              <a:ea typeface="Calibri"/>
              <a:cs typeface="Times New Roman"/>
            </a:endParaRPr>
          </a:p>
          <a:p>
            <a:pPr algn="ctr">
              <a:buNone/>
            </a:pPr>
            <a:endParaRPr lang="ru-RU" b="1" i="1" dirty="0">
              <a:solidFill>
                <a:srgbClr val="002060"/>
              </a:solidFill>
              <a:latin typeface="Times New Roman" panose="02020603050405020304" pitchFamily="18" charset="0"/>
              <a:cs typeface="Times New Roman" panose="02020603050405020304" pitchFamily="18" charset="0"/>
            </a:endParaRPr>
          </a:p>
          <a:p>
            <a:pPr algn="r">
              <a:buNone/>
            </a:pPr>
            <a:r>
              <a:rPr lang="en-US" i="1" dirty="0">
                <a:solidFill>
                  <a:srgbClr val="002060"/>
                </a:solidFill>
                <a:latin typeface="Times New Roman" panose="02020603050405020304" pitchFamily="18" charset="0"/>
                <a:cs typeface="Times New Roman" panose="02020603050405020304" pitchFamily="18" charset="0"/>
              </a:rPr>
              <a:t>Lecturer</a:t>
            </a:r>
            <a:endParaRPr lang="ru-RU" i="1" dirty="0">
              <a:solidFill>
                <a:srgbClr val="002060"/>
              </a:solidFill>
              <a:latin typeface="Times New Roman" panose="02020603050405020304" pitchFamily="18" charset="0"/>
              <a:cs typeface="Times New Roman" panose="02020603050405020304" pitchFamily="18" charset="0"/>
            </a:endParaRPr>
          </a:p>
          <a:p>
            <a:pPr algn="r"/>
            <a:r>
              <a:rPr lang="en-US" i="1" dirty="0">
                <a:solidFill>
                  <a:srgbClr val="002060"/>
                </a:solidFill>
                <a:latin typeface="Times New Roman" panose="02020603050405020304" pitchFamily="18" charset="0"/>
                <a:cs typeface="Times New Roman" panose="02020603050405020304" pitchFamily="18" charset="0"/>
              </a:rPr>
              <a:t>Assoc</a:t>
            </a:r>
            <a:r>
              <a:rPr lang="ru-RU" i="1" dirty="0">
                <a:solidFill>
                  <a:srgbClr val="002060"/>
                </a:solidFill>
                <a:latin typeface="Times New Roman" panose="02020603050405020304" pitchFamily="18" charset="0"/>
                <a:cs typeface="Times New Roman" panose="02020603050405020304" pitchFamily="18" charset="0"/>
              </a:rPr>
              <a:t>.</a:t>
            </a:r>
            <a:r>
              <a:rPr lang="en-US" i="1" dirty="0">
                <a:solidFill>
                  <a:srgbClr val="002060"/>
                </a:solidFill>
                <a:latin typeface="Times New Roman" panose="02020603050405020304" pitchFamily="18" charset="0"/>
                <a:cs typeface="Times New Roman" panose="02020603050405020304" pitchFamily="18" charset="0"/>
              </a:rPr>
              <a:t>prof., PhD in Pharmacy </a:t>
            </a:r>
          </a:p>
          <a:p>
            <a:pPr algn="r"/>
            <a:r>
              <a:rPr lang="en-US" i="1" dirty="0">
                <a:solidFill>
                  <a:srgbClr val="002060"/>
                </a:solidFill>
                <a:latin typeface="Times New Roman" panose="02020603050405020304" pitchFamily="18" charset="0"/>
                <a:cs typeface="Times New Roman" panose="02020603050405020304" pitchFamily="18" charset="0"/>
              </a:rPr>
              <a:t>Oksana</a:t>
            </a:r>
            <a:r>
              <a:rPr lang="ru-RU" i="1" dirty="0">
                <a:solidFill>
                  <a:srgbClr val="002060"/>
                </a:solidFill>
                <a:latin typeface="Times New Roman" panose="02020603050405020304" pitchFamily="18" charset="0"/>
                <a:cs typeface="Times New Roman" panose="02020603050405020304" pitchFamily="18" charset="0"/>
              </a:rPr>
              <a:t> </a:t>
            </a:r>
            <a:r>
              <a:rPr lang="en-US" i="1" dirty="0" err="1">
                <a:solidFill>
                  <a:srgbClr val="002060"/>
                </a:solidFill>
                <a:latin typeface="Times New Roman" panose="02020603050405020304" pitchFamily="18" charset="0"/>
                <a:cs typeface="Times New Roman" panose="02020603050405020304" pitchFamily="18" charset="0"/>
              </a:rPr>
              <a:t>Bieliaieva</a:t>
            </a:r>
            <a:endParaRPr lang="ru-RU" dirty="0">
              <a:solidFill>
                <a:srgbClr val="002060"/>
              </a:solidFill>
            </a:endParaRPr>
          </a:p>
          <a:p>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628800"/>
          </a:xfrm>
          <a:solidFill>
            <a:schemeClr val="tx2">
              <a:lumMod val="20000"/>
              <a:lumOff val="80000"/>
            </a:schemeClr>
          </a:solidFill>
        </p:spPr>
        <p:txBody>
          <a:bodyPr>
            <a:normAutofit/>
          </a:bodyPr>
          <a:lstStyle/>
          <a:p>
            <a:r>
              <a:rPr lang="en-US" sz="2800">
                <a:latin typeface="Book Antiqua" pitchFamily="18" charset="0"/>
              </a:rPr>
              <a:t> </a:t>
            </a:r>
            <a:r>
              <a:rPr lang="en-US" sz="3200" b="1" i="1">
                <a:latin typeface="Book Antiqua" pitchFamily="18" charset="0"/>
              </a:rPr>
              <a:t>Definition </a:t>
            </a:r>
            <a:endParaRPr lang="uk-UA" sz="3200" b="1" i="1">
              <a:latin typeface="Book Antiqua" pitchFamily="18" charset="0"/>
            </a:endParaRPr>
          </a:p>
        </p:txBody>
      </p:sp>
      <p:sp>
        <p:nvSpPr>
          <p:cNvPr id="4" name="Прямоугольник 3"/>
          <p:cNvSpPr/>
          <p:nvPr/>
        </p:nvSpPr>
        <p:spPr>
          <a:xfrm>
            <a:off x="0" y="2204864"/>
            <a:ext cx="9144000" cy="4154984"/>
          </a:xfrm>
          <a:prstGeom prst="rect">
            <a:avLst/>
          </a:prstGeom>
          <a:solidFill>
            <a:schemeClr val="bg2">
              <a:lumMod val="90000"/>
            </a:schemeClr>
          </a:solidFill>
        </p:spPr>
        <p:txBody>
          <a:bodyPr wrap="square">
            <a:spAutoFit/>
          </a:bodyPr>
          <a:lstStyle/>
          <a:p>
            <a:pPr algn="just"/>
            <a:r>
              <a:rPr lang="en-US" sz="2000" dirty="0">
                <a:latin typeface="Book Antiqua" pitchFamily="18" charset="0"/>
              </a:rPr>
              <a:t> </a:t>
            </a:r>
            <a:r>
              <a:rPr lang="en-US" sz="2000" b="1" dirty="0">
                <a:latin typeface="Book Antiqua" pitchFamily="18" charset="0"/>
              </a:rPr>
              <a:t>SALARY</a:t>
            </a:r>
            <a:r>
              <a:rPr lang="en-US" sz="2000" dirty="0">
                <a:latin typeface="Book Antiqua" pitchFamily="18" charset="0"/>
              </a:rPr>
              <a:t> is a fixed amount of money or compensation paid to an employee by an employer in return for work performed. Salary is commonly paid in fixed intervals, usually paid every month </a:t>
            </a:r>
          </a:p>
          <a:p>
            <a:pPr algn="just"/>
            <a:endParaRPr lang="en-US" sz="2000" b="1" dirty="0">
              <a:latin typeface="Book Antiqua" pitchFamily="18" charset="0"/>
            </a:endParaRPr>
          </a:p>
          <a:p>
            <a:pPr algn="just"/>
            <a:endParaRPr lang="en-US" sz="2000" b="1" dirty="0">
              <a:latin typeface="Book Antiqua" pitchFamily="18" charset="0"/>
            </a:endParaRPr>
          </a:p>
          <a:p>
            <a:pPr algn="just"/>
            <a:r>
              <a:rPr lang="uk-UA" sz="2000" b="1" dirty="0">
                <a:latin typeface="Book Antiqua" pitchFamily="18" charset="0"/>
              </a:rPr>
              <a:t>WAGE</a:t>
            </a:r>
            <a:r>
              <a:rPr lang="uk-UA" sz="2000" dirty="0">
                <a:latin typeface="Book Antiqua" pitchFamily="18" charset="0"/>
              </a:rPr>
              <a:t> </a:t>
            </a:r>
            <a:r>
              <a:rPr lang="en-US" sz="2000" dirty="0">
                <a:latin typeface="Book Antiqua" pitchFamily="18" charset="0"/>
              </a:rPr>
              <a:t>is a monetary compensation paid by an employer to an employee in exchange for work done</a:t>
            </a:r>
            <a:r>
              <a:rPr lang="uk-UA" sz="2000" dirty="0">
                <a:latin typeface="Book Antiqua" pitchFamily="18" charset="0"/>
              </a:rPr>
              <a:t>. </a:t>
            </a:r>
            <a:r>
              <a:rPr lang="en-US" sz="2000" dirty="0">
                <a:latin typeface="Book Antiqua" pitchFamily="18" charset="0"/>
              </a:rPr>
              <a:t>Payment may be calculated as a fixed amount for each task completed or at an hourly or daily rate, or based on an easily measured quantity of work done.</a:t>
            </a:r>
          </a:p>
          <a:p>
            <a:pPr algn="just"/>
            <a:endParaRPr lang="en-US" sz="2000" dirty="0">
              <a:latin typeface="Book Antiqua" pitchFamily="18" charset="0"/>
            </a:endParaRPr>
          </a:p>
          <a:p>
            <a:endParaRPr lang="en-US" dirty="0"/>
          </a:p>
          <a:p>
            <a:r>
              <a:rPr lang="en-US" dirty="0"/>
              <a:t> </a:t>
            </a:r>
            <a:endParaRPr lang="uk-UA" dirty="0"/>
          </a:p>
          <a:p>
            <a:pPr lvl="0"/>
            <a:endParaRPr lang="uk-UA" sz="1000" dirty="0">
              <a:latin typeface="Arial" pitchFamily="34" charset="0"/>
              <a:cs typeface="Arial" pitchFamily="34" charset="0"/>
            </a:endParaRPr>
          </a:p>
          <a:p>
            <a:endParaRPr lang="uk-UA" dirty="0">
              <a:latin typeface="Bookman Old Style"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0" y="0"/>
            <a:ext cx="1962150" cy="146685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6724650" y="0"/>
            <a:ext cx="2419350" cy="16288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2348880"/>
            <a:ext cx="8964488" cy="4320480"/>
          </a:xfrm>
          <a:solidFill>
            <a:schemeClr val="bg2"/>
          </a:solidFill>
        </p:spPr>
        <p:txBody>
          <a:bodyPr>
            <a:normAutofit fontScale="25000" lnSpcReduction="20000"/>
          </a:bodyPr>
          <a:lstStyle/>
          <a:p>
            <a:pPr>
              <a:buNone/>
            </a:pPr>
            <a:r>
              <a:rPr lang="en-US" sz="7200" dirty="0">
                <a:latin typeface="Book Antiqua" pitchFamily="18" charset="0"/>
              </a:rPr>
              <a:t>Differences between wages and salary are as follows:</a:t>
            </a:r>
          </a:p>
          <a:p>
            <a:pPr>
              <a:buFont typeface="Wingdings" pitchFamily="2" charset="2"/>
              <a:buChar char="ü"/>
            </a:pPr>
            <a:r>
              <a:rPr lang="en-US" sz="7200" dirty="0">
                <a:latin typeface="Book Antiqua" pitchFamily="18" charset="0"/>
              </a:rPr>
              <a:t>Salaries are generally paid for intellectual job and wages for functional or physical work</a:t>
            </a:r>
          </a:p>
          <a:p>
            <a:pPr>
              <a:buFont typeface="Wingdings" pitchFamily="2" charset="2"/>
              <a:buChar char="ü"/>
            </a:pPr>
            <a:r>
              <a:rPr lang="en-US" sz="7200" dirty="0">
                <a:latin typeface="Book Antiqua" pitchFamily="18" charset="0"/>
              </a:rPr>
              <a:t>Wage earners are paid by the hours or days whereas salary earners are paid by generally in monthly</a:t>
            </a:r>
          </a:p>
          <a:p>
            <a:pPr>
              <a:buFont typeface="Wingdings" pitchFamily="2" charset="2"/>
              <a:buChar char="ü"/>
            </a:pPr>
            <a:r>
              <a:rPr lang="en-US" sz="7200" dirty="0">
                <a:latin typeface="Book Antiqua" pitchFamily="18" charset="0"/>
              </a:rPr>
              <a:t>Salary earners usually receive paid time when they are networking. Wage earners often have to give up pay for time off</a:t>
            </a:r>
          </a:p>
          <a:p>
            <a:pPr>
              <a:buFont typeface="Wingdings" pitchFamily="2" charset="2"/>
              <a:buChar char="ü"/>
            </a:pPr>
            <a:r>
              <a:rPr lang="en-US" sz="7200" dirty="0">
                <a:latin typeface="Book Antiqua" pitchFamily="18" charset="0"/>
              </a:rPr>
              <a:t>Salary is given to those who are engaged in administrative or office work job. Whereas wages are paid to those, who are engaged in manufacturing processes that require unskilled or semi-skilled workers</a:t>
            </a:r>
          </a:p>
          <a:p>
            <a:pPr>
              <a:buFont typeface="Wingdings" pitchFamily="2" charset="2"/>
              <a:buChar char="ü"/>
            </a:pPr>
            <a:r>
              <a:rPr lang="en-US" sz="7200" dirty="0">
                <a:latin typeface="Book Antiqua" pitchFamily="18" charset="0"/>
              </a:rPr>
              <a:t>Salaries are often calculated as packages. Wage earners get paid more for working more than 40 hours per week</a:t>
            </a:r>
          </a:p>
          <a:p>
            <a:pPr>
              <a:buFont typeface="Wingdings" pitchFamily="2" charset="2"/>
              <a:buChar char="ü"/>
            </a:pPr>
            <a:r>
              <a:rPr lang="en-US" sz="7200" dirty="0">
                <a:latin typeface="Book Antiqua" pitchFamily="18" charset="0"/>
              </a:rPr>
              <a:t>Salary workers are rarely offered overtime pay. Salaries can contain all kinds of benefits and perks</a:t>
            </a:r>
          </a:p>
          <a:p>
            <a:pPr>
              <a:buFont typeface="Wingdings" pitchFamily="2" charset="2"/>
              <a:buChar char="ü"/>
            </a:pPr>
            <a:r>
              <a:rPr lang="en-US" sz="7200" dirty="0">
                <a:latin typeface="Book Antiqua" pitchFamily="18" charset="0"/>
              </a:rPr>
              <a:t>Salary is paid on the basis of the performance of an individual. Whereas wages are paid on an hourly basis i.e. the amount of work done in hours.</a:t>
            </a:r>
          </a:p>
          <a:p>
            <a:endParaRPr lang="uk-UA" dirty="0"/>
          </a:p>
        </p:txBody>
      </p:sp>
      <p:pic>
        <p:nvPicPr>
          <p:cNvPr id="1026" name="Picture 2"/>
          <p:cNvPicPr>
            <a:picLocks noChangeAspect="1" noChangeArrowheads="1"/>
          </p:cNvPicPr>
          <p:nvPr/>
        </p:nvPicPr>
        <p:blipFill>
          <a:blip r:embed="rId2" cstate="print"/>
          <a:srcRect/>
          <a:stretch>
            <a:fillRect/>
          </a:stretch>
        </p:blipFill>
        <p:spPr bwMode="auto">
          <a:xfrm>
            <a:off x="0" y="0"/>
            <a:ext cx="9144000" cy="230505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lstStyle/>
          <a:p>
            <a:r>
              <a:rPr lang="en-US" b="1" i="1" dirty="0">
                <a:latin typeface="Book Antiqua" pitchFamily="18" charset="0"/>
              </a:rPr>
              <a:t>System</a:t>
            </a:r>
            <a:r>
              <a:rPr lang="uk-UA" b="1" i="1" dirty="0">
                <a:latin typeface="Book Antiqua" pitchFamily="18" charset="0"/>
              </a:rPr>
              <a:t> </a:t>
            </a:r>
            <a:r>
              <a:rPr lang="uk-UA" b="1" i="1" dirty="0" err="1">
                <a:latin typeface="Book Antiqua" pitchFamily="18" charset="0"/>
              </a:rPr>
              <a:t>of</a:t>
            </a:r>
            <a:r>
              <a:rPr lang="uk-UA" b="1" i="1" dirty="0">
                <a:latin typeface="Book Antiqua" pitchFamily="18" charset="0"/>
              </a:rPr>
              <a:t> </a:t>
            </a:r>
            <a:r>
              <a:rPr lang="uk-UA" b="1" i="1" dirty="0" err="1">
                <a:latin typeface="Book Antiqua" pitchFamily="18" charset="0"/>
              </a:rPr>
              <a:t>payment</a:t>
            </a:r>
            <a:r>
              <a:rPr lang="uk-UA" b="1" i="1" dirty="0">
                <a:latin typeface="Book Antiqua" pitchFamily="18" charset="0"/>
              </a:rPr>
              <a:t> </a:t>
            </a:r>
            <a:endParaRPr lang="uk-UA" b="1" dirty="0">
              <a:latin typeface="Book Antiqua" pitchFamily="18" charset="0"/>
            </a:endParaRPr>
          </a:p>
        </p:txBody>
      </p:sp>
      <p:sp>
        <p:nvSpPr>
          <p:cNvPr id="3" name="Содержимое 2"/>
          <p:cNvSpPr>
            <a:spLocks noGrp="1"/>
          </p:cNvSpPr>
          <p:nvPr>
            <p:ph idx="1"/>
          </p:nvPr>
        </p:nvSpPr>
        <p:spPr>
          <a:xfrm>
            <a:off x="0" y="1268760"/>
            <a:ext cx="9144000" cy="5400600"/>
          </a:xfrm>
          <a:solidFill>
            <a:schemeClr val="bg2">
              <a:lumMod val="90000"/>
            </a:schemeClr>
          </a:solidFill>
        </p:spPr>
        <p:txBody>
          <a:bodyPr>
            <a:normAutofit fontScale="25000" lnSpcReduction="20000"/>
          </a:bodyPr>
          <a:lstStyle/>
          <a:p>
            <a:pPr lvl="0" algn="ctr">
              <a:buNone/>
            </a:pPr>
            <a:r>
              <a:rPr lang="en-US" sz="9600" b="1" dirty="0">
                <a:latin typeface="Book Antiqua" pitchFamily="18" charset="0"/>
              </a:rPr>
              <a:t>I. TIME RATE </a:t>
            </a:r>
            <a:r>
              <a:rPr lang="en-US" sz="9600" b="1" noProof="1">
                <a:latin typeface="Book Antiqua" pitchFamily="18" charset="0"/>
              </a:rPr>
              <a:t>SYSTEM</a:t>
            </a:r>
          </a:p>
          <a:p>
            <a:pPr marL="0" indent="0" algn="just">
              <a:buNone/>
            </a:pPr>
            <a:endParaRPr lang="en-US" sz="9600" dirty="0">
              <a:latin typeface="Book Antiqua" pitchFamily="18" charset="0"/>
            </a:endParaRPr>
          </a:p>
          <a:p>
            <a:pPr marL="0" indent="0" algn="just">
              <a:buNone/>
            </a:pPr>
            <a:r>
              <a:rPr lang="en-US" sz="9600" dirty="0">
                <a:latin typeface="Book Antiqua" pitchFamily="18" charset="0"/>
              </a:rPr>
              <a:t>	Time Rate System is otherwise called as Time Work, Day Work. It is the oldest method of remuneration. The time rate system is that system of wage payment in which the workers are paid on the basis of time spent by them in the pharmacy.  </a:t>
            </a:r>
          </a:p>
          <a:p>
            <a:pPr marL="0" indent="0" algn="just">
              <a:buNone/>
            </a:pPr>
            <a:r>
              <a:rPr lang="en-US" sz="9600" dirty="0">
                <a:latin typeface="Book Antiqua" pitchFamily="18" charset="0"/>
              </a:rPr>
              <a:t>	This Time Rate System calculation is based on the working hours (days) of the employee, that is the amount of time spent on the work along with the amount of work delivered within the specific period of time.</a:t>
            </a:r>
          </a:p>
          <a:p>
            <a:pPr marL="0" indent="0">
              <a:buNone/>
            </a:pPr>
            <a:r>
              <a:rPr lang="en-US" sz="9600" dirty="0">
                <a:latin typeface="Book Antiqua" pitchFamily="18" charset="0"/>
              </a:rPr>
              <a:t> </a:t>
            </a:r>
          </a:p>
          <a:p>
            <a:pPr algn="ctr">
              <a:buNone/>
            </a:pPr>
            <a:r>
              <a:rPr lang="en-US" sz="9600" dirty="0">
                <a:latin typeface="Book Antiqua" pitchFamily="18" charset="0"/>
              </a:rPr>
              <a:t>Formula: </a:t>
            </a:r>
          </a:p>
          <a:p>
            <a:r>
              <a:rPr lang="en-US" sz="9600" dirty="0">
                <a:latin typeface="Book Antiqua" pitchFamily="18" charset="0"/>
              </a:rPr>
              <a:t>Wages= Total hours worked * Wages rate per hour       or</a:t>
            </a:r>
          </a:p>
          <a:p>
            <a:endParaRPr lang="en-US" sz="9600" dirty="0">
              <a:latin typeface="Book Antiqua" pitchFamily="18" charset="0"/>
            </a:endParaRPr>
          </a:p>
          <a:p>
            <a:r>
              <a:rPr lang="en-US" sz="9600" dirty="0">
                <a:latin typeface="Book Antiqua" pitchFamily="18" charset="0"/>
              </a:rPr>
              <a:t>Wages= Total days worked * Wages rate per day</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1340768"/>
            <a:ext cx="8964488" cy="5400600"/>
          </a:xfrm>
          <a:solidFill>
            <a:schemeClr val="bg2">
              <a:lumMod val="90000"/>
            </a:schemeClr>
          </a:solidFill>
        </p:spPr>
        <p:txBody>
          <a:bodyPr>
            <a:normAutofit/>
          </a:bodyPr>
          <a:lstStyle/>
          <a:p>
            <a:pPr lvl="0" algn="ctr">
              <a:buNone/>
            </a:pPr>
            <a:r>
              <a:rPr lang="en-US" sz="2400" b="1" dirty="0">
                <a:latin typeface="Book Antiqua" pitchFamily="18" charset="0"/>
              </a:rPr>
              <a:t>II. </a:t>
            </a:r>
            <a:r>
              <a:rPr lang="uk-UA" sz="2400" b="1" dirty="0">
                <a:latin typeface="Book Antiqua" pitchFamily="18" charset="0"/>
              </a:rPr>
              <a:t>PIECE RATE SYSTEM</a:t>
            </a:r>
          </a:p>
          <a:p>
            <a:pPr algn="just"/>
            <a:r>
              <a:rPr lang="en-GB" sz="2400" dirty="0">
                <a:latin typeface="Book Antiqua" pitchFamily="18" charset="0"/>
              </a:rPr>
              <a:t>It is another system of wage payment in cost accounting. Piece work (or piecework) is any type of employment in which a worker is paid a fixed piece rate for each unit produced or action performed, regardless of time.   It is also known as payment by result or output. The total wages earned by a worker is calculated by using the following formula.</a:t>
            </a:r>
          </a:p>
          <a:p>
            <a:br>
              <a:rPr lang="en-GB" dirty="0">
                <a:latin typeface="Book Antiqua" pitchFamily="18" charset="0"/>
              </a:rPr>
            </a:br>
            <a:r>
              <a:rPr lang="en-GB" sz="2000" dirty="0">
                <a:latin typeface="Book Antiqua" pitchFamily="18" charset="0"/>
              </a:rPr>
              <a:t>Total Wages Earned= Total units of outputs produced * Wage rate per unit of output</a:t>
            </a:r>
          </a:p>
          <a:p>
            <a:r>
              <a:rPr lang="en-GB" sz="2000" dirty="0">
                <a:latin typeface="Book Antiqua" pitchFamily="18" charset="0"/>
              </a:rPr>
              <a:t>or</a:t>
            </a:r>
            <a:br>
              <a:rPr lang="en-GB" sz="2000" dirty="0">
                <a:latin typeface="Book Antiqua" pitchFamily="18" charset="0"/>
              </a:rPr>
            </a:br>
            <a:r>
              <a:rPr lang="en-GB" sz="2000" dirty="0">
                <a:latin typeface="Book Antiqua" pitchFamily="18" charset="0"/>
              </a:rPr>
              <a:t>Total Wages Earned= Output * Piece Rate</a:t>
            </a:r>
          </a:p>
          <a:p>
            <a:endParaRPr lang="uk-UA" dirty="0"/>
          </a:p>
        </p:txBody>
      </p:sp>
      <p:sp>
        <p:nvSpPr>
          <p:cNvPr id="4" name="Заголовок 1"/>
          <p:cNvSpPr>
            <a:spLocks noGrp="1"/>
          </p:cNvSpPr>
          <p:nvPr>
            <p:ph type="title"/>
          </p:nvPr>
        </p:nvSpPr>
        <p:spPr>
          <a:xfrm>
            <a:off x="0" y="0"/>
            <a:ext cx="9144000" cy="1143000"/>
          </a:xfrm>
          <a:solidFill>
            <a:schemeClr val="tx2">
              <a:lumMod val="20000"/>
              <a:lumOff val="80000"/>
            </a:schemeClr>
          </a:solidFill>
        </p:spPr>
        <p:txBody>
          <a:bodyPr>
            <a:normAutofit/>
          </a:bodyPr>
          <a:lstStyle/>
          <a:p>
            <a:r>
              <a:rPr lang="en-US" sz="3600" b="1" i="1" dirty="0">
                <a:latin typeface="Book Antiqua" pitchFamily="18" charset="0"/>
              </a:rPr>
              <a:t>System of payment </a:t>
            </a:r>
            <a:endParaRPr lang="en-US" sz="3600" b="1" dirty="0">
              <a:latin typeface="Book Antiqu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br>
              <a:rPr lang="en-US" b="1" dirty="0"/>
            </a:br>
            <a:r>
              <a:rPr lang="uk-UA" b="1" i="1" dirty="0" err="1">
                <a:latin typeface="Book Antiqua" pitchFamily="18" charset="0"/>
              </a:rPr>
              <a:t>Working</a:t>
            </a:r>
            <a:r>
              <a:rPr lang="uk-UA" b="1" i="1" dirty="0">
                <a:latin typeface="Book Antiqua" pitchFamily="18" charset="0"/>
              </a:rPr>
              <a:t> </a:t>
            </a:r>
            <a:r>
              <a:rPr lang="en-US" b="1" i="1" dirty="0">
                <a:latin typeface="Book Antiqua" pitchFamily="18" charset="0"/>
              </a:rPr>
              <a:t>T</a:t>
            </a:r>
            <a:r>
              <a:rPr lang="uk-UA" b="1" i="1" dirty="0" err="1">
                <a:latin typeface="Book Antiqua" pitchFamily="18" charset="0"/>
              </a:rPr>
              <a:t>ime</a:t>
            </a:r>
            <a:br>
              <a:rPr lang="uk-UA" b="1" dirty="0">
                <a:latin typeface="Book Antiqua" pitchFamily="18" charset="0"/>
              </a:rPr>
            </a:br>
            <a:endParaRPr lang="uk-UA" dirty="0">
              <a:latin typeface="Book Antiqua" pitchFamily="18" charset="0"/>
            </a:endParaRPr>
          </a:p>
        </p:txBody>
      </p:sp>
      <p:sp>
        <p:nvSpPr>
          <p:cNvPr id="3" name="Содержимое 2"/>
          <p:cNvSpPr>
            <a:spLocks noGrp="1"/>
          </p:cNvSpPr>
          <p:nvPr>
            <p:ph idx="1"/>
          </p:nvPr>
        </p:nvSpPr>
        <p:spPr>
          <a:xfrm>
            <a:off x="251520" y="1340768"/>
            <a:ext cx="8712968" cy="5184576"/>
          </a:xfrm>
          <a:solidFill>
            <a:schemeClr val="bg2">
              <a:lumMod val="90000"/>
            </a:schemeClr>
          </a:solidFill>
        </p:spPr>
        <p:txBody>
          <a:bodyPr>
            <a:normAutofit/>
          </a:bodyPr>
          <a:lstStyle/>
          <a:p>
            <a:pPr algn="just"/>
            <a:r>
              <a:rPr lang="en-US" sz="2400" dirty="0">
                <a:latin typeface="Book Antiqua" pitchFamily="18" charset="0"/>
              </a:rPr>
              <a:t>Generally the length of a working week is restricted to </a:t>
            </a:r>
            <a:r>
              <a:rPr lang="en-US" sz="2400" b="1" dirty="0">
                <a:latin typeface="Book Antiqua" pitchFamily="18" charset="0"/>
              </a:rPr>
              <a:t>40 hours </a:t>
            </a:r>
            <a:r>
              <a:rPr lang="en-US" sz="2400" dirty="0">
                <a:latin typeface="Book Antiqua" pitchFamily="18" charset="0"/>
              </a:rPr>
              <a:t>(e.g. head of a pharmacy, vice head of a pharmacy, accountant)</a:t>
            </a:r>
          </a:p>
          <a:p>
            <a:pPr marL="0" indent="0" algn="just">
              <a:buNone/>
            </a:pPr>
            <a:endParaRPr lang="en-US" sz="2400" dirty="0">
              <a:latin typeface="Book Antiqua" pitchFamily="18" charset="0"/>
            </a:endParaRPr>
          </a:p>
          <a:p>
            <a:pPr algn="just"/>
            <a:r>
              <a:rPr lang="en-US" sz="2400" dirty="0">
                <a:latin typeface="Book Antiqua" pitchFamily="18" charset="0"/>
              </a:rPr>
              <a:t>Usually, it is a five-day working week (8 hours per day)</a:t>
            </a:r>
          </a:p>
          <a:p>
            <a:pPr marL="0" indent="0" algn="just">
              <a:buNone/>
            </a:pPr>
            <a:endParaRPr lang="en-US" sz="2400" dirty="0">
              <a:latin typeface="Book Antiqua" pitchFamily="18" charset="0"/>
            </a:endParaRPr>
          </a:p>
          <a:p>
            <a:pPr algn="just"/>
            <a:r>
              <a:rPr lang="en-US" sz="2400" dirty="0">
                <a:latin typeface="Book Antiqua" pitchFamily="18" charset="0"/>
              </a:rPr>
              <a:t>For employees performing work under harmful working conditions the working week is limited to </a:t>
            </a:r>
            <a:r>
              <a:rPr lang="en-US" sz="2400" b="1" dirty="0">
                <a:latin typeface="Book Antiqua" pitchFamily="18" charset="0"/>
              </a:rPr>
              <a:t>36 hours </a:t>
            </a:r>
            <a:r>
              <a:rPr lang="en-US" sz="2400" dirty="0">
                <a:latin typeface="Book Antiqua" pitchFamily="18" charset="0"/>
              </a:rPr>
              <a:t>(7h12min per day) (e.g. pharmacists, provisor-analytic).</a:t>
            </a:r>
            <a:endParaRPr lang="uk-UA" sz="2400" dirty="0">
              <a:latin typeface="Book Antiqua" pitchFamily="18" charset="0"/>
            </a:endParaRPr>
          </a:p>
          <a:p>
            <a:pPr marL="0" indent="0" algn="just">
              <a:buNone/>
            </a:pPr>
            <a:endParaRPr lang="uk-UA" sz="2400" dirty="0">
              <a:latin typeface="Book Antiqua" pitchFamily="18" charset="0"/>
            </a:endParaRPr>
          </a:p>
          <a:p>
            <a:pPr marL="0" indent="0" algn="just">
              <a:buNone/>
            </a:pPr>
            <a:r>
              <a:rPr lang="uk-UA" sz="2400" dirty="0">
                <a:latin typeface="Book Antiqua" pitchFamily="18" charset="0"/>
              </a:rPr>
              <a:t>36/5= 7.2 = </a:t>
            </a:r>
            <a:r>
              <a:rPr lang="en-US" sz="2400" dirty="0">
                <a:latin typeface="Book Antiqua" pitchFamily="18" charset="0"/>
              </a:rPr>
              <a:t>7h12min per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268760"/>
            <a:ext cx="9144000" cy="5040560"/>
          </a:xfrm>
          <a:solidFill>
            <a:schemeClr val="bg2">
              <a:lumMod val="90000"/>
            </a:schemeClr>
          </a:solidFill>
        </p:spPr>
        <p:txBody>
          <a:bodyPr>
            <a:normAutofit/>
          </a:bodyPr>
          <a:lstStyle/>
          <a:p>
            <a:pPr fontAlgn="base">
              <a:buNone/>
            </a:pPr>
            <a:r>
              <a:rPr lang="en-US" sz="2600" dirty="0">
                <a:latin typeface="Book Antiqua" pitchFamily="18" charset="0"/>
              </a:rPr>
              <a:t>A shorter working time will be established:</a:t>
            </a:r>
          </a:p>
          <a:p>
            <a:pPr fontAlgn="base">
              <a:buNone/>
            </a:pPr>
            <a:endParaRPr lang="en-US" sz="2600" dirty="0">
              <a:latin typeface="Book Antiqua" pitchFamily="18" charset="0"/>
            </a:endParaRPr>
          </a:p>
          <a:p>
            <a:pPr lvl="0" fontAlgn="base">
              <a:buFont typeface="Wingdings" pitchFamily="2" charset="2"/>
              <a:buChar char="Ø"/>
            </a:pPr>
            <a:r>
              <a:rPr lang="en-US" sz="2600" dirty="0">
                <a:latin typeface="Book Antiqua" pitchFamily="18" charset="0"/>
              </a:rPr>
              <a:t>       36 hours a week</a:t>
            </a:r>
          </a:p>
          <a:p>
            <a:pPr marL="0" lvl="0" indent="0" fontAlgn="base">
              <a:buNone/>
            </a:pPr>
            <a:r>
              <a:rPr lang="en-US" sz="2600" dirty="0">
                <a:latin typeface="Book Antiqua" pitchFamily="18" charset="0"/>
              </a:rPr>
              <a:t>	for employees between 16 and 18 years of age</a:t>
            </a:r>
          </a:p>
          <a:p>
            <a:pPr lvl="0" indent="369888" algn="just" fontAlgn="base">
              <a:buNone/>
            </a:pPr>
            <a:endParaRPr lang="en-US" sz="2600" dirty="0">
              <a:latin typeface="Book Antiqua" pitchFamily="18" charset="0"/>
            </a:endParaRPr>
          </a:p>
          <a:p>
            <a:pPr lvl="0" algn="just" fontAlgn="base">
              <a:buFont typeface="Wingdings" pitchFamily="2" charset="2"/>
              <a:buChar char="Ø"/>
            </a:pPr>
            <a:r>
              <a:rPr lang="en-US" sz="2600" dirty="0">
                <a:latin typeface="Book Antiqua" pitchFamily="18" charset="0"/>
              </a:rPr>
              <a:t>       24 hours a week</a:t>
            </a:r>
          </a:p>
          <a:p>
            <a:pPr lvl="0" indent="12700" algn="just" fontAlgn="base"/>
            <a:r>
              <a:rPr lang="en-US" sz="2600" dirty="0">
                <a:latin typeface="Book Antiqua" pitchFamily="18" charset="0"/>
              </a:rPr>
              <a:t>  for employees between 15 and 16 years of age</a:t>
            </a:r>
          </a:p>
          <a:p>
            <a:pPr lvl="0" indent="12700" algn="just" fontAlgn="base"/>
            <a:r>
              <a:rPr lang="en-US" sz="2600" dirty="0">
                <a:latin typeface="Book Antiqua" pitchFamily="18" charset="0"/>
              </a:rPr>
              <a:t>  school students from 14 to 15 years of age,     </a:t>
            </a:r>
          </a:p>
          <a:p>
            <a:pPr lvl="0" indent="12700" algn="just" fontAlgn="base">
              <a:buNone/>
            </a:pPr>
            <a:r>
              <a:rPr lang="en-US" sz="2600" dirty="0">
                <a:latin typeface="Book Antiqua" pitchFamily="18" charset="0"/>
              </a:rPr>
              <a:t>    working during their vacation</a:t>
            </a:r>
          </a:p>
          <a:p>
            <a:pPr lvl="0" fontAlgn="base">
              <a:buNone/>
            </a:pPr>
            <a:endParaRPr lang="uk-UA" dirty="0">
              <a:latin typeface="Book Antiqua" pitchFamily="18" charset="0"/>
            </a:endParaRPr>
          </a:p>
          <a:p>
            <a:endParaRPr lang="uk-UA" dirty="0"/>
          </a:p>
        </p:txBody>
      </p:sp>
      <p:sp>
        <p:nvSpPr>
          <p:cNvPr id="4"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br>
              <a:rPr lang="en-US" b="1"/>
            </a:br>
            <a:r>
              <a:rPr lang="uk-UA" b="1" i="1" err="1">
                <a:latin typeface="Book Antiqua" pitchFamily="18" charset="0"/>
              </a:rPr>
              <a:t>Working</a:t>
            </a:r>
            <a:r>
              <a:rPr lang="uk-UA" b="1" i="1">
                <a:latin typeface="Book Antiqua" pitchFamily="18" charset="0"/>
              </a:rPr>
              <a:t> </a:t>
            </a:r>
            <a:r>
              <a:rPr lang="en-US" b="1" i="1" err="1">
                <a:latin typeface="Book Antiqua" pitchFamily="18" charset="0"/>
              </a:rPr>
              <a:t>T</a:t>
            </a:r>
            <a:r>
              <a:rPr lang="uk-UA" b="1" i="1" err="1">
                <a:latin typeface="Book Antiqua" pitchFamily="18" charset="0"/>
              </a:rPr>
              <a:t>ime</a:t>
            </a:r>
            <a:br>
              <a:rPr lang="uk-UA" b="1">
                <a:latin typeface="Book Antiqua" pitchFamily="18" charset="0"/>
              </a:rPr>
            </a:br>
            <a:endParaRPr lang="uk-UA">
              <a:latin typeface="Book Antiqua"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268760"/>
            <a:ext cx="9144000" cy="5328592"/>
          </a:xfrm>
          <a:solidFill>
            <a:schemeClr val="bg2">
              <a:lumMod val="90000"/>
            </a:schemeClr>
          </a:solidFill>
        </p:spPr>
        <p:txBody>
          <a:bodyPr>
            <a:normAutofit fontScale="77500" lnSpcReduction="20000"/>
          </a:bodyPr>
          <a:lstStyle/>
          <a:p>
            <a:r>
              <a:rPr lang="en-US" sz="3400" dirty="0">
                <a:latin typeface="Book Antiqua" pitchFamily="18" charset="0"/>
              </a:rPr>
              <a:t>Employees are allowed to have breaks for resting and taking meals which last </a:t>
            </a:r>
            <a:r>
              <a:rPr lang="en-US" sz="3400" b="1" u="sng" dirty="0">
                <a:latin typeface="Book Antiqua" pitchFamily="18" charset="0"/>
              </a:rPr>
              <a:t>up to two hours</a:t>
            </a:r>
            <a:r>
              <a:rPr lang="en-US" sz="3400" dirty="0">
                <a:latin typeface="Book Antiqua" pitchFamily="18" charset="0"/>
              </a:rPr>
              <a:t>. The breaks are not included into the working time. </a:t>
            </a:r>
          </a:p>
          <a:p>
            <a:r>
              <a:rPr lang="en-US" sz="3400" dirty="0">
                <a:latin typeface="Book Antiqua" pitchFamily="18" charset="0"/>
              </a:rPr>
              <a:t>By a five-day working week employees have </a:t>
            </a:r>
            <a:r>
              <a:rPr lang="en-US" sz="3400" b="1" u="sng" dirty="0">
                <a:latin typeface="Book Antiqua" pitchFamily="18" charset="0"/>
              </a:rPr>
              <a:t>two days-off  </a:t>
            </a:r>
            <a:r>
              <a:rPr lang="en-US" sz="3400" dirty="0">
                <a:latin typeface="Book Antiqua" pitchFamily="18" charset="0"/>
              </a:rPr>
              <a:t>(Saturday and Sunday). If a public holiday or a free day concurs with a day-off, the day-off is postponed to the next working day after such public holiday or a free day. In general, no work shall be done on days-off. It is allowed in exceptional cases that single employees work on such days.</a:t>
            </a:r>
          </a:p>
          <a:p>
            <a:r>
              <a:rPr lang="en-US" sz="3400" dirty="0">
                <a:latin typeface="Book Antiqua" pitchFamily="18" charset="0"/>
              </a:rPr>
              <a:t>Work on public holidays also is allowed in exceptional cases according to the legislation</a:t>
            </a:r>
          </a:p>
          <a:p>
            <a:r>
              <a:rPr lang="en-US" sz="3400" dirty="0">
                <a:latin typeface="Book Antiqua" pitchFamily="18" charset="0"/>
              </a:rPr>
              <a:t>There are </a:t>
            </a:r>
            <a:r>
              <a:rPr lang="en-US" sz="3400" b="1" u="sng" dirty="0">
                <a:latin typeface="Book Antiqua" pitchFamily="18" charset="0"/>
              </a:rPr>
              <a:t>eleven public holidays </a:t>
            </a:r>
            <a:r>
              <a:rPr lang="en-US" sz="3400" dirty="0">
                <a:latin typeface="Book Antiqua" pitchFamily="18" charset="0"/>
              </a:rPr>
              <a:t>a year. Public holidays are paid and not included in the minimum annual holiday entitlement.</a:t>
            </a:r>
          </a:p>
          <a:p>
            <a:endParaRPr lang="uk-UA" dirty="0"/>
          </a:p>
        </p:txBody>
      </p:sp>
      <p:sp>
        <p:nvSpPr>
          <p:cNvPr id="4"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br>
              <a:rPr lang="en-US" b="1" dirty="0"/>
            </a:br>
            <a:r>
              <a:rPr lang="uk-UA" b="1" i="1" dirty="0" err="1">
                <a:latin typeface="Book Antiqua" pitchFamily="18" charset="0"/>
              </a:rPr>
              <a:t>Time</a:t>
            </a:r>
            <a:r>
              <a:rPr lang="uk-UA" b="1" i="1" dirty="0">
                <a:latin typeface="Book Antiqua" pitchFamily="18" charset="0"/>
              </a:rPr>
              <a:t> </a:t>
            </a:r>
            <a:r>
              <a:rPr lang="uk-UA" b="1" i="1" dirty="0" err="1">
                <a:latin typeface="Book Antiqua" pitchFamily="18" charset="0"/>
              </a:rPr>
              <a:t>Off</a:t>
            </a:r>
            <a:br>
              <a:rPr lang="uk-UA" b="1" dirty="0"/>
            </a:br>
            <a:br>
              <a:rPr lang="uk-UA" b="1" dirty="0">
                <a:latin typeface="Book Antiqua" pitchFamily="18" charset="0"/>
              </a:rPr>
            </a:br>
            <a:endParaRPr lang="uk-UA" dirty="0">
              <a:latin typeface="Book Antiqua"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br>
              <a:rPr lang="en-US" b="1" dirty="0"/>
            </a:br>
            <a:br>
              <a:rPr lang="en-US" b="1" dirty="0"/>
            </a:br>
            <a:r>
              <a:rPr lang="uk-UA" b="1" i="1" dirty="0" err="1">
                <a:latin typeface="Book Antiqua" pitchFamily="18" charset="0"/>
              </a:rPr>
              <a:t>Time</a:t>
            </a:r>
            <a:r>
              <a:rPr lang="uk-UA" b="1" i="1" dirty="0">
                <a:latin typeface="Book Antiqua" pitchFamily="18" charset="0"/>
              </a:rPr>
              <a:t> </a:t>
            </a:r>
            <a:r>
              <a:rPr lang="uk-UA" b="1" i="1" dirty="0" err="1">
                <a:latin typeface="Book Antiqua" pitchFamily="18" charset="0"/>
              </a:rPr>
              <a:t>Off</a:t>
            </a:r>
            <a:r>
              <a:rPr lang="en-US" b="1" i="1" dirty="0">
                <a:latin typeface="Book Antiqua" pitchFamily="18" charset="0"/>
              </a:rPr>
              <a:t> (202</a:t>
            </a:r>
            <a:r>
              <a:rPr lang="uk-UA" b="1" i="1" dirty="0">
                <a:latin typeface="Book Antiqua" pitchFamily="18" charset="0"/>
              </a:rPr>
              <a:t>5</a:t>
            </a:r>
            <a:r>
              <a:rPr lang="en-US" b="1" i="1" dirty="0">
                <a:latin typeface="Book Antiqua" pitchFamily="18" charset="0"/>
              </a:rPr>
              <a:t>)</a:t>
            </a:r>
            <a:br>
              <a:rPr lang="uk-UA" b="1" dirty="0"/>
            </a:br>
            <a:br>
              <a:rPr lang="uk-UA" b="1" dirty="0">
                <a:latin typeface="Book Antiqua" pitchFamily="18" charset="0"/>
              </a:rPr>
            </a:br>
            <a:endParaRPr lang="uk-UA" dirty="0">
              <a:latin typeface="Book Antiqua" pitchFamily="18" charset="0"/>
            </a:endParaRPr>
          </a:p>
        </p:txBody>
      </p:sp>
      <p:sp>
        <p:nvSpPr>
          <p:cNvPr id="6" name="TextBox 5">
            <a:extLst>
              <a:ext uri="{FF2B5EF4-FFF2-40B4-BE49-F238E27FC236}">
                <a16:creationId xmlns:a16="http://schemas.microsoft.com/office/drawing/2014/main" id="{B2FEEDD7-11CD-4849-9034-2B67455293A7}"/>
              </a:ext>
            </a:extLst>
          </p:cNvPr>
          <p:cNvSpPr txBox="1"/>
          <p:nvPr/>
        </p:nvSpPr>
        <p:spPr>
          <a:xfrm>
            <a:off x="467544" y="1484784"/>
            <a:ext cx="8064896" cy="4858189"/>
          </a:xfrm>
          <a:prstGeom prst="rect">
            <a:avLst/>
          </a:prstGeom>
          <a:solidFill>
            <a:schemeClr val="accent4">
              <a:lumMod val="20000"/>
              <a:lumOff val="80000"/>
            </a:schemeClr>
          </a:solidFill>
          <a:ln>
            <a:solidFill>
              <a:srgbClr val="7030A0"/>
            </a:solidFill>
          </a:ln>
        </p:spPr>
        <p:txBody>
          <a:bodyPr wrap="square">
            <a:spAutoFit/>
          </a:bodyPr>
          <a:lstStyle/>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January 1, 2024 (Monday)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New Year's Day</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March 8, 2024 (Friday)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International Women's Day</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May 1, 2024 (Wednesday)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Labor Day</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May 6, 2024 (Monday)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Easter</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May 8, 2024 (Wednesday)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Victory Day over Nazism in World War II</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June 24, 2024 (Monday)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Trinity</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June 28, 2024 (Friday)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Constitution Day</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July 15, 2024 (Monday)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Statehood Day</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August 26, 2024 (Monday)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Independence Day of Ukraine</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October 1, 2024 (Tuesday)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Defender of Ukraine Day</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p>
            <a:pPr fontAlgn="base">
              <a:lnSpc>
                <a:spcPct val="115000"/>
              </a:lnSpc>
              <a:spcAft>
                <a:spcPts val="1000"/>
              </a:spcAft>
            </a:pP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December 25, 2024 (Wednesday)</a:t>
            </a:r>
            <a:r>
              <a:rPr lang="en-US" sz="18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en-US" sz="1800" dirty="0">
                <a:solidFill>
                  <a:srgbClr val="000000"/>
                </a:solidFill>
                <a:effectLst/>
                <a:latin typeface="Book Antiqua" panose="02040602050305030304" pitchFamily="18" charset="0"/>
                <a:ea typeface="Times New Roman" panose="02020603050405020304" pitchFamily="18" charset="0"/>
                <a:cs typeface="Segoe UI" panose="020B0502040204020203" pitchFamily="34" charset="0"/>
              </a:rPr>
              <a:t>Christmas</a:t>
            </a: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r>
              <a:rPr lang="uk-UA" b="1" u="sng" err="1"/>
              <a:t>Payroll</a:t>
            </a:r>
            <a:br>
              <a:rPr lang="uk-UA" b="1"/>
            </a:br>
            <a:endParaRPr lang="uk-UA"/>
          </a:p>
        </p:txBody>
      </p:sp>
      <p:sp>
        <p:nvSpPr>
          <p:cNvPr id="3" name="Содержимое 2"/>
          <p:cNvSpPr>
            <a:spLocks noGrp="1"/>
          </p:cNvSpPr>
          <p:nvPr>
            <p:ph idx="1"/>
          </p:nvPr>
        </p:nvSpPr>
        <p:spPr>
          <a:xfrm>
            <a:off x="323528" y="1412776"/>
            <a:ext cx="8229600" cy="4525963"/>
          </a:xfrm>
          <a:solidFill>
            <a:schemeClr val="bg2">
              <a:lumMod val="90000"/>
            </a:schemeClr>
          </a:solidFill>
        </p:spPr>
        <p:txBody>
          <a:bodyPr>
            <a:normAutofit/>
          </a:bodyPr>
          <a:lstStyle/>
          <a:p>
            <a:pPr algn="just"/>
            <a:r>
              <a:rPr lang="en-US" sz="2400" dirty="0">
                <a:latin typeface="Book Antiqua" pitchFamily="18" charset="0"/>
              </a:rPr>
              <a:t>The Constitution of Ukraine guarantees everyone the right to get at least the minimum wage as determined by law</a:t>
            </a:r>
          </a:p>
          <a:p>
            <a:pPr algn="just"/>
            <a:r>
              <a:rPr lang="en-US" sz="2400" dirty="0">
                <a:latin typeface="Book Antiqua" pitchFamily="18" charset="0"/>
              </a:rPr>
              <a:t>The minimum wage in Ukraine is determined at the national level.  Minimum wage is revised every year by the Law of Ukraine on State Budget</a:t>
            </a:r>
          </a:p>
          <a:p>
            <a:pPr algn="just"/>
            <a:r>
              <a:rPr lang="en-US" sz="2400" dirty="0">
                <a:latin typeface="Book Antiqua" pitchFamily="18" charset="0"/>
              </a:rPr>
              <a:t>Starting from 1 January 202</a:t>
            </a:r>
            <a:r>
              <a:rPr lang="uk-UA" sz="2400" dirty="0">
                <a:latin typeface="Book Antiqua" pitchFamily="18" charset="0"/>
              </a:rPr>
              <a:t>5</a:t>
            </a:r>
            <a:r>
              <a:rPr lang="en-US" sz="2400" dirty="0">
                <a:latin typeface="Book Antiqua" pitchFamily="18" charset="0"/>
              </a:rPr>
              <a:t>, a minimum wage is UAH</a:t>
            </a:r>
            <a:r>
              <a:rPr lang="uk-UA" sz="2400" dirty="0">
                <a:latin typeface="Book Antiqua" pitchFamily="18" charset="0"/>
              </a:rPr>
              <a:t>8000 а</a:t>
            </a:r>
            <a:r>
              <a:rPr lang="en-US" sz="2400" dirty="0">
                <a:latin typeface="Book Antiqua" pitchFamily="18" charset="0"/>
              </a:rPr>
              <a:t> month / UAH 4</a:t>
            </a:r>
            <a:r>
              <a:rPr lang="uk-UA" sz="2400" dirty="0">
                <a:latin typeface="Book Antiqua" pitchFamily="18" charset="0"/>
              </a:rPr>
              <a:t>8</a:t>
            </a:r>
            <a:r>
              <a:rPr lang="en-US" sz="2400" dirty="0">
                <a:latin typeface="Book Antiqua" pitchFamily="18" charset="0"/>
              </a:rPr>
              <a:t> an hour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340768"/>
            <a:ext cx="9144000" cy="4785395"/>
          </a:xfrm>
          <a:solidFill>
            <a:schemeClr val="bg2">
              <a:lumMod val="90000"/>
            </a:schemeClr>
          </a:solidFill>
        </p:spPr>
        <p:txBody>
          <a:bodyPr/>
          <a:lstStyle/>
          <a:p>
            <a:pPr marL="0" indent="0" algn="just">
              <a:buNone/>
            </a:pPr>
            <a:r>
              <a:rPr lang="en-US" sz="2800" dirty="0">
                <a:latin typeface="Book Antiqua" pitchFamily="18" charset="0"/>
              </a:rPr>
              <a:t>The salary in Ukraine is payable to employees </a:t>
            </a:r>
            <a:r>
              <a:rPr lang="en-US" sz="2800" b="1" dirty="0">
                <a:latin typeface="Book Antiqua" pitchFamily="18" charset="0"/>
              </a:rPr>
              <a:t>twice per month </a:t>
            </a:r>
            <a:r>
              <a:rPr lang="en-US" sz="2800" dirty="0">
                <a:latin typeface="Book Antiqua" pitchFamily="18" charset="0"/>
              </a:rPr>
              <a:t>with an interval between payments not exceeding 16 days (advance payment and final salary payment)* </a:t>
            </a:r>
          </a:p>
          <a:p>
            <a:pPr algn="ctr" fontAlgn="base">
              <a:buNone/>
            </a:pPr>
            <a:endParaRPr lang="en-US" sz="2800" dirty="0">
              <a:latin typeface="Book Antiqua" pitchFamily="18" charset="0"/>
            </a:endParaRPr>
          </a:p>
          <a:p>
            <a:pPr algn="ctr" fontAlgn="base">
              <a:buNone/>
            </a:pPr>
            <a:r>
              <a:rPr lang="en-US" sz="2800" dirty="0">
                <a:latin typeface="Book Antiqua" pitchFamily="18" charset="0"/>
              </a:rPr>
              <a:t>Payroll Cycle - Twice a month:</a:t>
            </a:r>
          </a:p>
          <a:p>
            <a:pPr algn="ctr" fontAlgn="base">
              <a:buNone/>
            </a:pPr>
            <a:r>
              <a:rPr lang="en-US" sz="2800" dirty="0">
                <a:latin typeface="Book Antiqua" pitchFamily="18" charset="0"/>
              </a:rPr>
              <a:t>Cycle 1:     15-20th of each month</a:t>
            </a:r>
          </a:p>
          <a:p>
            <a:pPr algn="ctr" fontAlgn="base">
              <a:buNone/>
            </a:pPr>
            <a:r>
              <a:rPr lang="en-US" sz="2800" dirty="0">
                <a:latin typeface="Book Antiqua" pitchFamily="18" charset="0"/>
              </a:rPr>
              <a:t>Cycle 2:     31-7th of following month</a:t>
            </a:r>
          </a:p>
          <a:p>
            <a:endParaRPr lang="uk-UA" dirty="0"/>
          </a:p>
        </p:txBody>
      </p:sp>
      <p:sp>
        <p:nvSpPr>
          <p:cNvPr id="4"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r>
              <a:rPr lang="uk-UA" b="1" u="sng" err="1"/>
              <a:t>Payroll</a:t>
            </a:r>
            <a:br>
              <a:rPr lang="uk-UA" b="1"/>
            </a:br>
            <a:endParaRPr lang="uk-UA"/>
          </a:p>
        </p:txBody>
      </p:sp>
      <p:sp>
        <p:nvSpPr>
          <p:cNvPr id="5" name="TextBox 4">
            <a:extLst>
              <a:ext uri="{FF2B5EF4-FFF2-40B4-BE49-F238E27FC236}">
                <a16:creationId xmlns:a16="http://schemas.microsoft.com/office/drawing/2014/main" id="{01227883-0415-4262-8367-3F119DCFDFD2}"/>
              </a:ext>
            </a:extLst>
          </p:cNvPr>
          <p:cNvSpPr txBox="1"/>
          <p:nvPr/>
        </p:nvSpPr>
        <p:spPr>
          <a:xfrm>
            <a:off x="755576" y="5373216"/>
            <a:ext cx="7560840" cy="923330"/>
          </a:xfrm>
          <a:prstGeom prst="rect">
            <a:avLst/>
          </a:prstGeom>
          <a:noFill/>
          <a:ln>
            <a:solidFill>
              <a:schemeClr val="tx1"/>
            </a:solidFill>
          </a:ln>
        </p:spPr>
        <p:txBody>
          <a:bodyPr wrap="square">
            <a:spAutoFit/>
          </a:bodyPr>
          <a:lstStyle/>
          <a:p>
            <a:r>
              <a:rPr lang="en-US" b="0" i="0" dirty="0">
                <a:solidFill>
                  <a:srgbClr val="202124"/>
                </a:solidFill>
                <a:effectLst/>
                <a:latin typeface="arial" panose="020B0604020202020204" pitchFamily="34" charset="0"/>
              </a:rPr>
              <a:t>*if payday does occur on a holiday or weekend, </a:t>
            </a:r>
            <a:r>
              <a:rPr lang="en-US" b="1" i="0" dirty="0">
                <a:solidFill>
                  <a:srgbClr val="202124"/>
                </a:solidFill>
                <a:effectLst/>
                <a:latin typeface="arial" panose="020B0604020202020204" pitchFamily="34" charset="0"/>
              </a:rPr>
              <a:t>it's standard practice for any organization to pay its employees the day before a holiday occurs</a:t>
            </a:r>
            <a:r>
              <a:rPr lang="en-US" b="0" i="0" dirty="0">
                <a:solidFill>
                  <a:srgbClr val="202124"/>
                </a:solidFill>
                <a:effectLst/>
                <a:latin typeface="arial" panose="020B0604020202020204" pitchFamily="34" charset="0"/>
              </a:rPr>
              <a:t>.</a:t>
            </a:r>
            <a:endParaRPr lang="ru-UA" dirty="0">
              <a:latin typeface="Palatino Linotype" panose="0204050205050503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196753"/>
            <a:ext cx="9144000" cy="1800199"/>
          </a:xfrm>
        </p:spPr>
        <p:txBody>
          <a:bodyPr>
            <a:normAutofit lnSpcReduction="10000"/>
          </a:bodyPr>
          <a:lstStyle/>
          <a:p>
            <a:pPr marL="0" indent="0" algn="just">
              <a:buNone/>
            </a:pPr>
            <a:r>
              <a:rPr lang="en-US" sz="2000" dirty="0">
                <a:latin typeface="Book Antiqua" pitchFamily="18" charset="0"/>
              </a:rPr>
              <a:t>The calculation of salary is performed according to the “</a:t>
            </a:r>
            <a:r>
              <a:rPr lang="en-US" sz="2000" i="1" dirty="0">
                <a:latin typeface="Book Antiqua" pitchFamily="18" charset="0"/>
              </a:rPr>
              <a:t>Timesheet</a:t>
            </a:r>
            <a:r>
              <a:rPr lang="en-US" sz="2000" dirty="0">
                <a:latin typeface="Book Antiqua" pitchFamily="18" charset="0"/>
              </a:rPr>
              <a:t>” reflecting the days (hours) worked by each employee. It should contain information on vacation days, sick leave, business trips, overtime, and work on weekends and holidays, etc. It is obligatory to maintain the Timesheet for all the companies in Ukraine (including small enterprises) as the respective documents serve as a grounds for salary accrual.</a:t>
            </a:r>
          </a:p>
          <a:p>
            <a:endParaRPr lang="uk-UA" dirty="0"/>
          </a:p>
        </p:txBody>
      </p:sp>
      <p:sp>
        <p:nvSpPr>
          <p:cNvPr id="4"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r>
              <a:rPr lang="uk-UA" b="1" u="sng" err="1"/>
              <a:t>Payroll</a:t>
            </a:r>
            <a:br>
              <a:rPr lang="uk-UA" b="1"/>
            </a:br>
            <a:endParaRPr lang="uk-UA"/>
          </a:p>
        </p:txBody>
      </p:sp>
      <p:pic>
        <p:nvPicPr>
          <p:cNvPr id="5" name="Picture 2"/>
          <p:cNvPicPr>
            <a:picLocks noChangeAspect="1" noChangeArrowheads="1"/>
          </p:cNvPicPr>
          <p:nvPr/>
        </p:nvPicPr>
        <p:blipFill>
          <a:blip r:embed="rId2" cstate="print"/>
          <a:srcRect/>
          <a:stretch>
            <a:fillRect/>
          </a:stretch>
        </p:blipFill>
        <p:spPr>
          <a:xfrm>
            <a:off x="107504" y="3068960"/>
            <a:ext cx="9036496" cy="378904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76672"/>
            <a:ext cx="9144000" cy="1143000"/>
          </a:xfrm>
          <a:solidFill>
            <a:schemeClr val="tx2">
              <a:lumMod val="20000"/>
              <a:lumOff val="80000"/>
            </a:schemeClr>
          </a:solidFill>
        </p:spPr>
        <p:txBody>
          <a:bodyPr>
            <a:normAutofit fontScale="90000"/>
          </a:bodyPr>
          <a:lstStyle/>
          <a:p>
            <a:r>
              <a:rPr lang="uk-UA" b="1" i="1" dirty="0" err="1">
                <a:latin typeface="Book Antiqua" pitchFamily="18" charset="0"/>
              </a:rPr>
              <a:t>Components</a:t>
            </a:r>
            <a:r>
              <a:rPr lang="uk-UA" b="1" i="1" dirty="0">
                <a:latin typeface="Book Antiqua" pitchFamily="18" charset="0"/>
              </a:rPr>
              <a:t> </a:t>
            </a:r>
            <a:r>
              <a:rPr lang="uk-UA" b="1" i="1" dirty="0" err="1">
                <a:latin typeface="Book Antiqua" pitchFamily="18" charset="0"/>
              </a:rPr>
              <a:t>of</a:t>
            </a:r>
            <a:r>
              <a:rPr lang="uk-UA" b="1" i="1" dirty="0">
                <a:latin typeface="Book Antiqua" pitchFamily="18" charset="0"/>
              </a:rPr>
              <a:t> </a:t>
            </a:r>
            <a:r>
              <a:rPr lang="en-US" b="1" i="1" dirty="0">
                <a:latin typeface="Book Antiqua" pitchFamily="18" charset="0"/>
              </a:rPr>
              <a:t>L</a:t>
            </a:r>
            <a:r>
              <a:rPr lang="uk-UA" b="1" i="1" dirty="0" err="1">
                <a:latin typeface="Book Antiqua" pitchFamily="18" charset="0"/>
              </a:rPr>
              <a:t>abour</a:t>
            </a:r>
            <a:r>
              <a:rPr lang="uk-UA" b="1" i="1" dirty="0">
                <a:latin typeface="Book Antiqua" pitchFamily="18" charset="0"/>
              </a:rPr>
              <a:t> </a:t>
            </a:r>
            <a:r>
              <a:rPr lang="en-US" b="1" i="1" dirty="0">
                <a:latin typeface="Book Antiqua" pitchFamily="18" charset="0"/>
              </a:rPr>
              <a:t>R</a:t>
            </a:r>
            <a:r>
              <a:rPr lang="uk-UA" b="1" i="1" dirty="0" err="1">
                <a:latin typeface="Book Antiqua" pitchFamily="18" charset="0"/>
              </a:rPr>
              <a:t>emuneration</a:t>
            </a:r>
            <a:r>
              <a:rPr lang="uk-UA" b="1" i="1" dirty="0">
                <a:latin typeface="Book Antiqua" pitchFamily="18" charset="0"/>
              </a:rPr>
              <a:t> </a:t>
            </a:r>
            <a:br>
              <a:rPr lang="uk-UA" b="1" i="1" dirty="0">
                <a:latin typeface="Book Antiqua" pitchFamily="18" charset="0"/>
              </a:rPr>
            </a:br>
            <a:endParaRPr lang="uk-UA" b="1" i="1" dirty="0">
              <a:latin typeface="Book Antiqua" pitchFamily="18" charset="0"/>
            </a:endParaRPr>
          </a:p>
        </p:txBody>
      </p:sp>
      <p:sp>
        <p:nvSpPr>
          <p:cNvPr id="3" name="Содержимое 2"/>
          <p:cNvSpPr>
            <a:spLocks noGrp="1"/>
          </p:cNvSpPr>
          <p:nvPr>
            <p:ph idx="1"/>
          </p:nvPr>
        </p:nvSpPr>
        <p:spPr>
          <a:xfrm>
            <a:off x="395536" y="2132856"/>
            <a:ext cx="8640960" cy="3312368"/>
          </a:xfrm>
          <a:solidFill>
            <a:schemeClr val="bg2">
              <a:lumMod val="90000"/>
            </a:schemeClr>
          </a:solidFill>
        </p:spPr>
        <p:txBody>
          <a:bodyPr>
            <a:normAutofit/>
          </a:bodyPr>
          <a:lstStyle/>
          <a:p>
            <a:pPr marL="0" lvl="0" indent="0">
              <a:buNone/>
            </a:pPr>
            <a:r>
              <a:rPr lang="en-US" dirty="0">
                <a:latin typeface="Book Antiqua" pitchFamily="18" charset="0"/>
              </a:rPr>
              <a:t>1- base pay</a:t>
            </a:r>
          </a:p>
          <a:p>
            <a:pPr marL="0" lvl="0" indent="0">
              <a:buNone/>
            </a:pPr>
            <a:r>
              <a:rPr lang="en-US" dirty="0">
                <a:latin typeface="Book Antiqua" pitchFamily="18" charset="0"/>
              </a:rPr>
              <a:t>2- additional pay</a:t>
            </a:r>
            <a:endParaRPr lang="uk-UA" dirty="0">
              <a:latin typeface="Book Antiqua" pitchFamily="18" charset="0"/>
            </a:endParaRPr>
          </a:p>
          <a:p>
            <a:pPr marL="0" lvl="0" indent="0">
              <a:buNone/>
            </a:pPr>
            <a:r>
              <a:rPr lang="en-US" dirty="0">
                <a:latin typeface="Book Antiqua" pitchFamily="18" charset="0"/>
              </a:rPr>
              <a:t>3-other incentive-based and compensation pay</a:t>
            </a:r>
            <a:endParaRPr lang="uk-UA" dirty="0">
              <a:latin typeface="Book Antiqua" pitchFamily="18" charset="0"/>
            </a:endParaRPr>
          </a:p>
          <a:p>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br>
              <a:rPr lang="en-US" b="1" i="1">
                <a:latin typeface="Book Antiqua" pitchFamily="18" charset="0"/>
              </a:rPr>
            </a:br>
            <a:r>
              <a:rPr lang="uk-UA" b="1" i="1" err="1">
                <a:latin typeface="Book Antiqua" pitchFamily="18" charset="0"/>
              </a:rPr>
              <a:t>Base</a:t>
            </a:r>
            <a:r>
              <a:rPr lang="uk-UA" b="1" i="1">
                <a:latin typeface="Book Antiqua" pitchFamily="18" charset="0"/>
              </a:rPr>
              <a:t> </a:t>
            </a:r>
            <a:r>
              <a:rPr lang="uk-UA" b="1" i="1" err="1">
                <a:latin typeface="Book Antiqua" pitchFamily="18" charset="0"/>
              </a:rPr>
              <a:t>Pay</a:t>
            </a:r>
            <a:br>
              <a:rPr lang="uk-UA" b="1" i="1">
                <a:latin typeface="Book Antiqua" pitchFamily="18" charset="0"/>
              </a:rPr>
            </a:br>
            <a:endParaRPr lang="uk-UA" b="1" i="1">
              <a:latin typeface="Book Antiqua" pitchFamily="18" charset="0"/>
            </a:endParaRPr>
          </a:p>
        </p:txBody>
      </p:sp>
      <p:sp>
        <p:nvSpPr>
          <p:cNvPr id="3" name="Содержимое 2"/>
          <p:cNvSpPr>
            <a:spLocks noGrp="1"/>
          </p:cNvSpPr>
          <p:nvPr>
            <p:ph idx="1"/>
          </p:nvPr>
        </p:nvSpPr>
        <p:spPr>
          <a:xfrm>
            <a:off x="251520" y="1340768"/>
            <a:ext cx="8892480" cy="5184576"/>
          </a:xfrm>
          <a:solidFill>
            <a:schemeClr val="bg2">
              <a:lumMod val="90000"/>
            </a:schemeClr>
          </a:solidFill>
        </p:spPr>
        <p:txBody>
          <a:bodyPr>
            <a:normAutofit/>
          </a:bodyPr>
          <a:lstStyle/>
          <a:p>
            <a:pPr algn="just"/>
            <a:r>
              <a:rPr lang="en-US" sz="2400" dirty="0">
                <a:latin typeface="Book Antiqua" pitchFamily="18" charset="0"/>
              </a:rPr>
              <a:t>Base pay is the initial salary paid to an employee. </a:t>
            </a:r>
          </a:p>
          <a:p>
            <a:pPr algn="just"/>
            <a:r>
              <a:rPr lang="en-US" sz="2400" dirty="0">
                <a:latin typeface="Book Antiqua" pitchFamily="18" charset="0"/>
              </a:rPr>
              <a:t>It is a fixed amount to be paid to an employee (tariff rate).</a:t>
            </a:r>
          </a:p>
          <a:p>
            <a:pPr algn="just"/>
            <a:r>
              <a:rPr lang="en-US" sz="2400" dirty="0">
                <a:latin typeface="Book Antiqua" pitchFamily="18" charset="0"/>
              </a:rPr>
              <a:t>It does not include all forms of compensation, for instance, shift differential pay, on-call pay, pay for special assignments and incentive-based pay.      </a:t>
            </a:r>
          </a:p>
          <a:p>
            <a:pPr algn="just"/>
            <a:r>
              <a:rPr lang="en-US" sz="2400" dirty="0">
                <a:latin typeface="Book Antiqua" pitchFamily="18" charset="0"/>
              </a:rPr>
              <a:t>It is the rate of compensation an employee receives in exchange for services.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r>
              <a:rPr lang="en-US" b="1" i="1" dirty="0">
                <a:latin typeface="Book Antiqua" pitchFamily="18" charset="0"/>
              </a:rPr>
              <a:t>Base Pay</a:t>
            </a:r>
            <a:br>
              <a:rPr lang="uk-UA" b="1" i="1" dirty="0">
                <a:latin typeface="Book Antiqua" pitchFamily="18" charset="0"/>
              </a:rPr>
            </a:br>
            <a:endParaRPr lang="uk-UA" dirty="0"/>
          </a:p>
        </p:txBody>
      </p:sp>
      <p:sp>
        <p:nvSpPr>
          <p:cNvPr id="3" name="Содержимое 2"/>
          <p:cNvSpPr>
            <a:spLocks noGrp="1"/>
          </p:cNvSpPr>
          <p:nvPr>
            <p:ph idx="1"/>
          </p:nvPr>
        </p:nvSpPr>
        <p:spPr>
          <a:xfrm>
            <a:off x="0" y="1124744"/>
            <a:ext cx="9144000" cy="5733256"/>
          </a:xfrm>
          <a:solidFill>
            <a:schemeClr val="bg2"/>
          </a:solidFill>
        </p:spPr>
        <p:txBody>
          <a:bodyPr>
            <a:noAutofit/>
          </a:bodyPr>
          <a:lstStyle/>
          <a:p>
            <a:pPr>
              <a:buNone/>
            </a:pPr>
            <a:r>
              <a:rPr lang="en-US" sz="2000" dirty="0">
                <a:latin typeface="Book Antiqua" pitchFamily="18" charset="0"/>
              </a:rPr>
              <a:t>Base salary is calculated according to the following formula: </a:t>
            </a:r>
          </a:p>
          <a:p>
            <a:pPr>
              <a:buNone/>
            </a:pPr>
            <a:endParaRPr lang="en-US" sz="2000" dirty="0">
              <a:latin typeface="Book Antiqua" pitchFamily="18" charset="0"/>
            </a:endParaRPr>
          </a:p>
          <a:p>
            <a:pPr algn="ctr">
              <a:buNone/>
            </a:pPr>
            <a:r>
              <a:rPr lang="en-US" sz="2000" dirty="0">
                <a:latin typeface="Book Antiqua" pitchFamily="18" charset="0"/>
              </a:rPr>
              <a:t>an employee’s salary (tariff) rate </a:t>
            </a:r>
          </a:p>
          <a:p>
            <a:pPr algn="ctr">
              <a:buNone/>
            </a:pPr>
            <a:r>
              <a:rPr lang="en-US" sz="2000" dirty="0">
                <a:latin typeface="Book Antiqua" pitchFamily="18" charset="0"/>
              </a:rPr>
              <a:t>------------------------------------------------</a:t>
            </a:r>
          </a:p>
          <a:p>
            <a:pPr algn="ctr">
              <a:buNone/>
            </a:pPr>
            <a:r>
              <a:rPr lang="en-US" sz="2000" dirty="0">
                <a:latin typeface="Book Antiqua" pitchFamily="18" charset="0"/>
              </a:rPr>
              <a:t>number of working days in a month    </a:t>
            </a:r>
          </a:p>
          <a:p>
            <a:pPr algn="ctr">
              <a:buNone/>
            </a:pPr>
            <a:r>
              <a:rPr lang="en-US" sz="2000" dirty="0">
                <a:latin typeface="Book Antiqua" pitchFamily="18" charset="0"/>
              </a:rPr>
              <a:t>  x  </a:t>
            </a:r>
          </a:p>
          <a:p>
            <a:pPr algn="ctr">
              <a:buNone/>
            </a:pPr>
            <a:r>
              <a:rPr lang="en-US" sz="2000" dirty="0">
                <a:latin typeface="Book Antiqua" pitchFamily="18" charset="0"/>
              </a:rPr>
              <a:t>number of days worked according to the Timesheet     </a:t>
            </a:r>
          </a:p>
          <a:p>
            <a:pPr>
              <a:buNone/>
            </a:pPr>
            <a:r>
              <a:rPr lang="en-US" sz="2000" dirty="0">
                <a:latin typeface="Book Antiqua" pitchFamily="18" charset="0"/>
              </a:rPr>
              <a:t>                                                                                                             </a:t>
            </a:r>
            <a:endParaRPr lang="en-US" sz="2000" i="1" dirty="0">
              <a:latin typeface="Book Antiqua" pitchFamily="18" charset="0"/>
            </a:endParaRPr>
          </a:p>
          <a:p>
            <a:pPr>
              <a:buNone/>
            </a:pPr>
            <a:r>
              <a:rPr lang="en-US" sz="2000" i="1" dirty="0">
                <a:latin typeface="Book Antiqua" pitchFamily="18" charset="0"/>
              </a:rPr>
              <a:t>How an incomplete month pay is calculated?</a:t>
            </a:r>
            <a:endParaRPr lang="en-US" sz="2000" b="1" dirty="0">
              <a:latin typeface="Book Antiqua" pitchFamily="18" charset="0"/>
            </a:endParaRPr>
          </a:p>
          <a:p>
            <a:pPr algn="ctr">
              <a:buNone/>
            </a:pPr>
            <a:r>
              <a:rPr lang="en-US" sz="2000" dirty="0">
                <a:latin typeface="Book Antiqua" pitchFamily="18" charset="0"/>
              </a:rPr>
              <a:t>Salary for an incomplete month of work is calculated as follows:</a:t>
            </a:r>
          </a:p>
          <a:p>
            <a:pPr algn="ctr">
              <a:buNone/>
            </a:pPr>
            <a:endParaRPr lang="en-US" sz="2000" dirty="0">
              <a:latin typeface="Book Antiqua" pitchFamily="18" charset="0"/>
            </a:endParaRPr>
          </a:p>
          <a:p>
            <a:pPr algn="ctr">
              <a:buNone/>
            </a:pPr>
            <a:r>
              <a:rPr lang="en-US" sz="2000" dirty="0">
                <a:latin typeface="Book Antiqua" pitchFamily="18" charset="0"/>
              </a:rPr>
              <a:t>monthly rate of pay</a:t>
            </a:r>
            <a:br>
              <a:rPr lang="en-US" sz="2000" dirty="0">
                <a:latin typeface="Book Antiqua" pitchFamily="18" charset="0"/>
              </a:rPr>
            </a:br>
            <a:r>
              <a:rPr lang="en-US" sz="2000" dirty="0">
                <a:latin typeface="Book Antiqua" pitchFamily="18" charset="0"/>
              </a:rPr>
              <a:t>------------------------------------</a:t>
            </a:r>
            <a:br>
              <a:rPr lang="en-US" sz="2000" dirty="0">
                <a:latin typeface="Book Antiqua" pitchFamily="18" charset="0"/>
              </a:rPr>
            </a:br>
            <a:r>
              <a:rPr lang="en-US" sz="2000" dirty="0">
                <a:latin typeface="Book Antiqua" pitchFamily="18" charset="0"/>
              </a:rPr>
              <a:t>total number of working days in that month</a:t>
            </a:r>
          </a:p>
          <a:p>
            <a:pPr algn="ctr">
              <a:buNone/>
            </a:pPr>
            <a:r>
              <a:rPr lang="en-US" sz="2000" dirty="0">
                <a:latin typeface="Book Antiqua" pitchFamily="18" charset="0"/>
              </a:rPr>
              <a:t>×</a:t>
            </a:r>
          </a:p>
          <a:p>
            <a:pPr algn="ctr">
              <a:buNone/>
            </a:pPr>
            <a:r>
              <a:rPr lang="en-US" sz="2000" dirty="0">
                <a:latin typeface="Book Antiqua" pitchFamily="18" charset="0"/>
              </a:rPr>
              <a:t>total number of days the employee actually worked in that month</a:t>
            </a:r>
          </a:p>
          <a:p>
            <a:endParaRPr lang="uk-UA" sz="1800" dirty="0">
              <a:latin typeface="Book Antiqua"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rmAutofit fontScale="90000"/>
          </a:bodyPr>
          <a:lstStyle/>
          <a:p>
            <a:r>
              <a:rPr lang="en-US" b="1" i="1">
                <a:latin typeface="Book Antiqua" pitchFamily="18" charset="0"/>
              </a:rPr>
              <a:t>A</a:t>
            </a:r>
            <a:r>
              <a:rPr lang="uk-UA" b="1" i="1" err="1">
                <a:latin typeface="Book Antiqua" pitchFamily="18" charset="0"/>
              </a:rPr>
              <a:t>dditional</a:t>
            </a:r>
            <a:r>
              <a:rPr lang="uk-UA" b="1" i="1">
                <a:latin typeface="Book Antiqua" pitchFamily="18" charset="0"/>
              </a:rPr>
              <a:t> </a:t>
            </a:r>
            <a:r>
              <a:rPr lang="uk-UA" b="1" i="1" err="1">
                <a:latin typeface="Book Antiqua" pitchFamily="18" charset="0"/>
              </a:rPr>
              <a:t>pay</a:t>
            </a:r>
            <a:br>
              <a:rPr lang="uk-UA" b="1" i="1">
                <a:latin typeface="Book Antiqua" pitchFamily="18" charset="0"/>
              </a:rPr>
            </a:br>
            <a:endParaRPr lang="uk-UA" i="1">
              <a:latin typeface="Book Antiqua" pitchFamily="18" charset="0"/>
            </a:endParaRPr>
          </a:p>
        </p:txBody>
      </p:sp>
      <p:sp>
        <p:nvSpPr>
          <p:cNvPr id="3" name="Содержимое 2"/>
          <p:cNvSpPr>
            <a:spLocks noGrp="1"/>
          </p:cNvSpPr>
          <p:nvPr>
            <p:ph idx="1"/>
          </p:nvPr>
        </p:nvSpPr>
        <p:spPr>
          <a:xfrm>
            <a:off x="0" y="1600200"/>
            <a:ext cx="9144000" cy="5257800"/>
          </a:xfrm>
          <a:solidFill>
            <a:schemeClr val="bg2"/>
          </a:solidFill>
        </p:spPr>
        <p:txBody>
          <a:bodyPr>
            <a:normAutofit/>
          </a:bodyPr>
          <a:lstStyle/>
          <a:p>
            <a:pPr marL="0" indent="0" algn="just">
              <a:buNone/>
            </a:pPr>
            <a:r>
              <a:rPr lang="en-US" sz="2800" dirty="0">
                <a:latin typeface="Book Antiqua" pitchFamily="18" charset="0"/>
              </a:rPr>
              <a:t>Additional pay includes allowances, one-time payments, period activity pay, and temporary increases to hourly rates/salaries, sick pay, holiday pay, overtime, extra workload (fulfillment of duties of a temporary absent official/fulfillment of duties in a vacant office), for a particularly important work, for </a:t>
            </a:r>
            <a:r>
              <a:rPr lang="en-US" sz="2800" dirty="0" err="1">
                <a:latin typeface="Book Antiqua" pitchFamily="18" charset="0"/>
              </a:rPr>
              <a:t>labour</a:t>
            </a:r>
            <a:r>
              <a:rPr lang="en-US" sz="2800" dirty="0">
                <a:latin typeface="Book Antiqua" pitchFamily="18" charset="0"/>
              </a:rPr>
              <a:t> intensity, work on weekends</a:t>
            </a:r>
          </a:p>
          <a:p>
            <a:pPr marL="0" indent="0" algn="just">
              <a:buNone/>
            </a:pPr>
            <a:r>
              <a:rPr lang="en-US" sz="2800" dirty="0">
                <a:latin typeface="Book Antiqua" pitchFamily="18" charset="0"/>
              </a:rPr>
              <a:t>*extra workload – maximum bonus 50%</a:t>
            </a:r>
            <a:endParaRPr lang="en-US" sz="2800" b="1" dirty="0">
              <a:latin typeface="Book Antiqua"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lstStyle/>
          <a:p>
            <a:r>
              <a:rPr lang="en-US" b="1" i="1" dirty="0">
                <a:latin typeface="Book Antiqua" pitchFamily="18" charset="0"/>
              </a:rPr>
              <a:t>Additional pay</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251520" y="1628800"/>
            <a:ext cx="8640960" cy="2880320"/>
          </a:xfrm>
          <a:prstGeom prst="rect">
            <a:avLst/>
          </a:prstGeom>
          <a:noFill/>
          <a:ln w="12700">
            <a:solidFill>
              <a:schemeClr val="tx1"/>
            </a:solid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323528" y="4941168"/>
            <a:ext cx="8568952" cy="1656184"/>
          </a:xfrm>
          <a:prstGeom prst="rect">
            <a:avLst/>
          </a:prstGeom>
          <a:noFill/>
          <a:ln w="19050">
            <a:solidFill>
              <a:schemeClr val="tx1"/>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r>
              <a:rPr lang="en-US" b="1" i="1" dirty="0">
                <a:latin typeface="Book Antiqua" pitchFamily="18" charset="0"/>
              </a:rPr>
              <a:t>Additional pay</a:t>
            </a:r>
            <a:br>
              <a:rPr lang="en-US" b="1" i="1" dirty="0">
                <a:latin typeface="Book Antiqua" pitchFamily="18" charset="0"/>
              </a:rPr>
            </a:br>
            <a:r>
              <a:rPr lang="en-US" b="1" i="1" dirty="0">
                <a:latin typeface="Book Antiqua" pitchFamily="18" charset="0"/>
              </a:rPr>
              <a:t>Annual (holiday) leave</a:t>
            </a:r>
            <a:endParaRPr lang="uk-UA"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827585" y="1340768"/>
            <a:ext cx="7560840" cy="5328592"/>
          </a:xfrm>
          <a:prstGeom prst="rect">
            <a:avLst/>
          </a:prstGeom>
          <a:noFill/>
          <a:ln w="12700">
            <a:solidFill>
              <a:schemeClr val="tx1"/>
            </a:solid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print"/>
          <a:srcRect/>
          <a:stretch>
            <a:fillRect/>
          </a:stretch>
        </p:blipFill>
        <p:spPr bwMode="auto">
          <a:xfrm>
            <a:off x="539552" y="1412776"/>
            <a:ext cx="8136904" cy="5184576"/>
          </a:xfrm>
          <a:prstGeom prst="rect">
            <a:avLst/>
          </a:prstGeom>
          <a:noFill/>
          <a:ln w="9525">
            <a:noFill/>
            <a:miter lim="800000"/>
            <a:headEnd/>
            <a:tailEnd/>
          </a:ln>
        </p:spPr>
      </p:pic>
      <p:sp>
        <p:nvSpPr>
          <p:cNvPr id="5"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r>
              <a:rPr lang="en-US" b="1" i="1" dirty="0">
                <a:latin typeface="Book Antiqua" pitchFamily="18" charset="0"/>
              </a:rPr>
              <a:t>Additional pay</a:t>
            </a:r>
            <a:br>
              <a:rPr lang="en-US" b="1" i="1" dirty="0">
                <a:latin typeface="Book Antiqua" pitchFamily="18" charset="0"/>
              </a:rPr>
            </a:br>
            <a:r>
              <a:rPr lang="en-US" b="1" i="1" dirty="0">
                <a:latin typeface="Book Antiqua" pitchFamily="18" charset="0"/>
              </a:rPr>
              <a:t>Sick pay</a:t>
            </a:r>
            <a:endParaRPr lang="uk-U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268760"/>
            <a:ext cx="9144000" cy="2736304"/>
          </a:xfrm>
          <a:solidFill>
            <a:schemeClr val="bg2"/>
          </a:solidFill>
        </p:spPr>
        <p:txBody>
          <a:bodyPr>
            <a:normAutofit fontScale="77500" lnSpcReduction="20000"/>
          </a:bodyPr>
          <a:lstStyle/>
          <a:p>
            <a:pPr algn="just"/>
            <a:r>
              <a:rPr lang="en-US" sz="2400" dirty="0">
                <a:latin typeface="Book Antiqua" pitchFamily="18" charset="0"/>
              </a:rPr>
              <a:t>If an employee is absent from work due to sickness, he or she must provide the employer with a document substantiating the absence. An employer compensates the first five calendar days of a sick leave, and the other sick leave days are compensated by the Social Security Fund of Ukraine for Temporary Disability.</a:t>
            </a:r>
          </a:p>
          <a:p>
            <a:pPr algn="just"/>
            <a:r>
              <a:rPr lang="en-US" sz="2400" dirty="0">
                <a:latin typeface="Book Antiqua" pitchFamily="18" charset="0"/>
              </a:rPr>
              <a:t>According to the decree of the Cabinet of Ministers of Ukraine, all calendar days of sick leave including statutory holidays and non-working days are payable. Sick leave allowance is calculated based on the employee’s average salary to be determined with the application of a special algorithm prescribed by Ukrainian law. Moreover, an employee’s sick allowance depends on his/her social security record</a:t>
            </a:r>
          </a:p>
          <a:p>
            <a:endParaRPr lang="uk-UA" dirty="0"/>
          </a:p>
        </p:txBody>
      </p:sp>
      <p:sp>
        <p:nvSpPr>
          <p:cNvPr id="4"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r>
              <a:rPr lang="en-US" b="1" i="1" dirty="0">
                <a:latin typeface="Book Antiqua" pitchFamily="18" charset="0"/>
              </a:rPr>
              <a:t>Additional pay</a:t>
            </a:r>
            <a:br>
              <a:rPr lang="en-US" b="1" i="1" dirty="0">
                <a:latin typeface="Book Antiqua" pitchFamily="18" charset="0"/>
              </a:rPr>
            </a:br>
            <a:r>
              <a:rPr lang="en-US" sz="3100" b="1" dirty="0">
                <a:latin typeface="Book Antiqua" pitchFamily="18" charset="0"/>
              </a:rPr>
              <a:t>Sick pay</a:t>
            </a:r>
            <a:endParaRPr lang="uk-UA" sz="3100" dirty="0"/>
          </a:p>
        </p:txBody>
      </p:sp>
      <p:pic>
        <p:nvPicPr>
          <p:cNvPr id="5" name="Рисунок 4" descr="Charts_GPRDec17_CountrySpotUkraine_2"/>
          <p:cNvPicPr/>
          <p:nvPr/>
        </p:nvPicPr>
        <p:blipFill>
          <a:blip r:embed="rId2" cstate="print"/>
          <a:srcRect/>
          <a:stretch>
            <a:fillRect/>
          </a:stretch>
        </p:blipFill>
        <p:spPr>
          <a:xfrm>
            <a:off x="2051720" y="4077072"/>
            <a:ext cx="5256584" cy="2780928"/>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i="1" err="1"/>
              <a:t>Maternity</a:t>
            </a:r>
            <a:r>
              <a:rPr lang="uk-UA" i="1"/>
              <a:t> </a:t>
            </a:r>
            <a:r>
              <a:rPr lang="uk-UA" i="1" err="1"/>
              <a:t>and</a:t>
            </a:r>
            <a:r>
              <a:rPr lang="uk-UA" i="1"/>
              <a:t> </a:t>
            </a:r>
            <a:r>
              <a:rPr lang="uk-UA" i="1" err="1"/>
              <a:t>Childcare</a:t>
            </a:r>
            <a:br>
              <a:rPr lang="uk-UA" b="1" i="1"/>
            </a:br>
            <a:endParaRPr lang="uk-UA"/>
          </a:p>
        </p:txBody>
      </p:sp>
      <p:sp>
        <p:nvSpPr>
          <p:cNvPr id="3" name="Содержимое 2"/>
          <p:cNvSpPr>
            <a:spLocks noGrp="1"/>
          </p:cNvSpPr>
          <p:nvPr>
            <p:ph idx="1"/>
          </p:nvPr>
        </p:nvSpPr>
        <p:spPr>
          <a:solidFill>
            <a:schemeClr val="bg2">
              <a:lumMod val="90000"/>
            </a:schemeClr>
          </a:solidFill>
        </p:spPr>
        <p:txBody>
          <a:bodyPr/>
          <a:lstStyle/>
          <a:p>
            <a:r>
              <a:rPr lang="en-US" dirty="0">
                <a:latin typeface="Book Antiqua" pitchFamily="18" charset="0"/>
              </a:rPr>
              <a:t>Ukrainian law provides </a:t>
            </a:r>
            <a:r>
              <a:rPr lang="en-US" i="1" u="sng" dirty="0">
                <a:latin typeface="Book Antiqua" pitchFamily="18" charset="0"/>
              </a:rPr>
              <a:t>maternity leave </a:t>
            </a:r>
            <a:r>
              <a:rPr lang="en-US" dirty="0">
                <a:latin typeface="Book Antiqua" pitchFamily="18" charset="0"/>
              </a:rPr>
              <a:t>for pregnant employees who have given birth, of 126 calendar days (or 140 calendar days for multiple births or in case of a complicated confinement). Maternity leave is fully paid (100% of an employee's average salary) from the Social Security Fund of Ukraine.</a:t>
            </a:r>
          </a:p>
          <a:p>
            <a:endParaRPr lang="uk-UA" dirty="0"/>
          </a:p>
        </p:txBody>
      </p:sp>
      <p:sp>
        <p:nvSpPr>
          <p:cNvPr id="4" name="Заголовок 1"/>
          <p:cNvSpPr txBox="1">
            <a:spLocks/>
          </p:cNvSpPr>
          <p:nvPr/>
        </p:nvSpPr>
        <p:spPr>
          <a:xfrm>
            <a:off x="0" y="0"/>
            <a:ext cx="9144000" cy="1143000"/>
          </a:xfrm>
          <a:prstGeom prst="rect">
            <a:avLst/>
          </a:prstGeom>
          <a:solidFill>
            <a:schemeClr val="tx2">
              <a:lumMod val="20000"/>
              <a:lumOff val="80000"/>
            </a:schemeClr>
          </a:solidFill>
        </p:spPr>
        <p:txBody>
          <a:bodyPr vert="horz" lIns="91440" tIns="45720" rIns="91440" bIns="45720" rtlCol="0" anchor="ctr">
            <a:normAutofit fontScale="37500" lnSpcReduction="20000"/>
          </a:bodyPr>
          <a:lstStyle/>
          <a:p>
            <a:pPr algn="ctr">
              <a:spcBef>
                <a:spcPct val="0"/>
              </a:spcBef>
            </a:pPr>
            <a:endParaRPr kumimoji="0" lang="en-US" sz="4400" b="1" i="1" u="none" strike="noStrike" kern="1200" cap="none" spc="0" normalizeH="0" baseline="0" noProof="0" dirty="0">
              <a:ln>
                <a:noFill/>
              </a:ln>
              <a:solidFill>
                <a:schemeClr val="tx1"/>
              </a:solidFill>
              <a:effectLst/>
              <a:uLnTx/>
              <a:uFillTx/>
              <a:latin typeface="Book Antiqua" pitchFamily="18" charset="0"/>
              <a:ea typeface="+mj-ea"/>
              <a:cs typeface="+mj-cs"/>
            </a:endParaRPr>
          </a:p>
          <a:p>
            <a:pPr algn="ctr">
              <a:spcBef>
                <a:spcPct val="0"/>
              </a:spcBef>
            </a:pPr>
            <a:r>
              <a:rPr kumimoji="0" lang="en-US" sz="6200" b="1" i="1" u="none" strike="noStrike" kern="1200" cap="none" spc="0" normalizeH="0" baseline="0" noProof="0" dirty="0">
                <a:ln>
                  <a:noFill/>
                </a:ln>
                <a:solidFill>
                  <a:schemeClr val="tx1"/>
                </a:solidFill>
                <a:effectLst/>
                <a:uLnTx/>
                <a:uFillTx/>
                <a:latin typeface="Book Antiqua" pitchFamily="18" charset="0"/>
                <a:ea typeface="+mj-ea"/>
                <a:cs typeface="+mj-cs"/>
              </a:rPr>
              <a:t>Additional pay</a:t>
            </a:r>
          </a:p>
          <a:p>
            <a:pPr algn="ctr">
              <a:spcBef>
                <a:spcPct val="0"/>
              </a:spcBef>
            </a:pPr>
            <a:br>
              <a:rPr kumimoji="0" lang="en-US" sz="6200" b="1" i="1" u="none" strike="noStrike" kern="1200" cap="none" spc="0" normalizeH="0" baseline="0" noProof="0" dirty="0">
                <a:ln>
                  <a:noFill/>
                </a:ln>
                <a:solidFill>
                  <a:schemeClr val="tx1"/>
                </a:solidFill>
                <a:effectLst/>
                <a:uLnTx/>
                <a:uFillTx/>
                <a:latin typeface="Book Antiqua" pitchFamily="18" charset="0"/>
                <a:ea typeface="+mj-ea"/>
                <a:cs typeface="+mj-cs"/>
              </a:rPr>
            </a:br>
            <a:r>
              <a:rPr kumimoji="0" lang="en-US" sz="6200" b="1" i="1" u="none" strike="noStrike" kern="1200" cap="none" spc="0" normalizeH="0" baseline="0" noProof="0" dirty="0">
                <a:ln>
                  <a:noFill/>
                </a:ln>
                <a:solidFill>
                  <a:schemeClr val="tx1"/>
                </a:solidFill>
                <a:effectLst/>
                <a:uLnTx/>
                <a:uFillTx/>
                <a:latin typeface="Book Antiqua" pitchFamily="18" charset="0"/>
                <a:ea typeface="+mj-ea"/>
                <a:cs typeface="+mj-cs"/>
              </a:rPr>
              <a:t> </a:t>
            </a:r>
            <a:r>
              <a:rPr lang="en-US" sz="6200" b="1" dirty="0">
                <a:latin typeface="Book Antiqua" pitchFamily="18" charset="0"/>
              </a:rPr>
              <a:t>Maternity and Childcare</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uk-UA"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br>
              <a:rPr lang="en-US" b="1"/>
            </a:br>
            <a:r>
              <a:rPr lang="en-US" sz="4000" b="1" i="1">
                <a:latin typeface="Book Antiqua" pitchFamily="18" charset="0"/>
              </a:rPr>
              <a:t>Payroll</a:t>
            </a:r>
            <a:r>
              <a:rPr lang="en-US" b="1"/>
              <a:t> </a:t>
            </a:r>
            <a:r>
              <a:rPr lang="en-US" sz="4000" b="1" i="1">
                <a:latin typeface="Book Antiqua" pitchFamily="18" charset="0"/>
              </a:rPr>
              <a:t>Deductions</a:t>
            </a:r>
            <a:br>
              <a:rPr lang="uk-UA" b="1"/>
            </a:br>
            <a:endParaRPr lang="uk-UA"/>
          </a:p>
        </p:txBody>
      </p:sp>
      <p:sp>
        <p:nvSpPr>
          <p:cNvPr id="3" name="Содержимое 2"/>
          <p:cNvSpPr>
            <a:spLocks noGrp="1"/>
          </p:cNvSpPr>
          <p:nvPr>
            <p:ph idx="1"/>
          </p:nvPr>
        </p:nvSpPr>
        <p:spPr>
          <a:xfrm>
            <a:off x="457200" y="1600200"/>
            <a:ext cx="8229600" cy="4925144"/>
          </a:xfrm>
          <a:solidFill>
            <a:schemeClr val="bg2">
              <a:lumMod val="90000"/>
            </a:schemeClr>
          </a:solidFill>
        </p:spPr>
        <p:txBody>
          <a:bodyPr>
            <a:normAutofit fontScale="70000" lnSpcReduction="20000"/>
          </a:bodyPr>
          <a:lstStyle/>
          <a:p>
            <a:pPr algn="ctr" fontAlgn="base">
              <a:buNone/>
            </a:pPr>
            <a:r>
              <a:rPr lang="en-US" b="1" dirty="0">
                <a:latin typeface="Book Antiqua" pitchFamily="18" charset="0"/>
              </a:rPr>
              <a:t>Mandatory payroll deductions</a:t>
            </a:r>
            <a:endParaRPr lang="uk-UA" dirty="0">
              <a:latin typeface="Book Antiqua" pitchFamily="18" charset="0"/>
            </a:endParaRPr>
          </a:p>
          <a:p>
            <a:pPr lvl="0" fontAlgn="base"/>
            <a:r>
              <a:rPr lang="uk-UA" dirty="0">
                <a:latin typeface="Book Antiqua" pitchFamily="18" charset="0"/>
              </a:rPr>
              <a:t>PERSONAL  INCOME  TAX </a:t>
            </a:r>
            <a:r>
              <a:rPr lang="en-US" dirty="0">
                <a:latin typeface="Book Antiqua" pitchFamily="18" charset="0"/>
              </a:rPr>
              <a:t> </a:t>
            </a:r>
            <a:r>
              <a:rPr lang="en-US" i="1" dirty="0">
                <a:latin typeface="Book Antiqua" pitchFamily="18" charset="0"/>
              </a:rPr>
              <a:t>(an employee)</a:t>
            </a:r>
          </a:p>
          <a:p>
            <a:pPr lvl="0" fontAlgn="base">
              <a:buNone/>
            </a:pPr>
            <a:r>
              <a:rPr lang="en-US" dirty="0">
                <a:latin typeface="Book Antiqua" pitchFamily="18" charset="0"/>
              </a:rPr>
              <a:t>      at the rate of </a:t>
            </a:r>
            <a:r>
              <a:rPr lang="en-US" b="1" dirty="0">
                <a:latin typeface="Book Antiqua" pitchFamily="18" charset="0"/>
              </a:rPr>
              <a:t>18%</a:t>
            </a:r>
            <a:r>
              <a:rPr lang="en-US" dirty="0">
                <a:latin typeface="Book Antiqua" pitchFamily="18" charset="0"/>
              </a:rPr>
              <a:t>   </a:t>
            </a:r>
          </a:p>
          <a:p>
            <a:pPr lvl="0" fontAlgn="base"/>
            <a:endParaRPr lang="en-US" dirty="0">
              <a:latin typeface="Book Antiqua" pitchFamily="18" charset="0"/>
            </a:endParaRPr>
          </a:p>
          <a:p>
            <a:pPr lvl="0" fontAlgn="base"/>
            <a:r>
              <a:rPr lang="en-US" dirty="0">
                <a:latin typeface="Book Antiqua" pitchFamily="18" charset="0"/>
              </a:rPr>
              <a:t>MILITARY TAX </a:t>
            </a:r>
            <a:r>
              <a:rPr lang="en-US" i="1" dirty="0">
                <a:latin typeface="Book Antiqua" pitchFamily="18" charset="0"/>
              </a:rPr>
              <a:t>(an employee)</a:t>
            </a:r>
          </a:p>
          <a:p>
            <a:pPr lvl="0" fontAlgn="base">
              <a:buNone/>
            </a:pPr>
            <a:r>
              <a:rPr lang="en-US" dirty="0">
                <a:latin typeface="Book Antiqua" pitchFamily="18" charset="0"/>
              </a:rPr>
              <a:t>      at the rate of </a:t>
            </a:r>
            <a:r>
              <a:rPr lang="en-US" b="1" dirty="0">
                <a:latin typeface="Book Antiqua" pitchFamily="18" charset="0"/>
              </a:rPr>
              <a:t>5%</a:t>
            </a:r>
            <a:r>
              <a:rPr lang="en-US" dirty="0">
                <a:latin typeface="Book Antiqua" pitchFamily="18" charset="0"/>
              </a:rPr>
              <a:t>   </a:t>
            </a:r>
          </a:p>
          <a:p>
            <a:pPr fontAlgn="base"/>
            <a:endParaRPr lang="en-US" dirty="0">
              <a:latin typeface="Book Antiqua" pitchFamily="18" charset="0"/>
            </a:endParaRPr>
          </a:p>
          <a:p>
            <a:pPr fontAlgn="base"/>
            <a:r>
              <a:rPr lang="en-US" dirty="0">
                <a:latin typeface="Book Antiqua" pitchFamily="18" charset="0"/>
              </a:rPr>
              <a:t>SOCIAL SECURITY CONTRIBUTIONS </a:t>
            </a:r>
            <a:r>
              <a:rPr lang="en-US" i="1" dirty="0">
                <a:latin typeface="Book Antiqua" pitchFamily="18" charset="0"/>
              </a:rPr>
              <a:t>(an employer)</a:t>
            </a:r>
            <a:endParaRPr lang="en-US" b="1" i="1" dirty="0">
              <a:latin typeface="Book Antiqua" pitchFamily="18" charset="0"/>
            </a:endParaRPr>
          </a:p>
          <a:p>
            <a:pPr algn="just" fontAlgn="base">
              <a:buNone/>
            </a:pPr>
            <a:r>
              <a:rPr lang="en-US" dirty="0">
                <a:latin typeface="Book Antiqua" pitchFamily="18" charset="0"/>
              </a:rPr>
              <a:t>     Employers are liable to pay Unified Social Security Contributions. The social security contribution in Ukraine is 22% of the gross earnings (salaries and benefits paid to employees)</a:t>
            </a:r>
          </a:p>
          <a:p>
            <a:pPr algn="just" fontAlgn="base">
              <a:buNone/>
            </a:pPr>
            <a:r>
              <a:rPr lang="en-US" dirty="0">
                <a:latin typeface="Book Antiqua" pitchFamily="18" charset="0"/>
              </a:rPr>
              <a:t>     The 22% from gross salary is divided among different funds (unemployment fund, accident fund, pension contribution and temporary disability fund).</a:t>
            </a:r>
          </a:p>
          <a:p>
            <a:endParaRPr lang="uk-U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1340768"/>
            <a:ext cx="8640960" cy="4785395"/>
          </a:xfrm>
          <a:solidFill>
            <a:schemeClr val="bg2"/>
          </a:solidFill>
        </p:spPr>
        <p:txBody>
          <a:bodyPr/>
          <a:lstStyle/>
          <a:p>
            <a:pPr lvl="0" algn="just">
              <a:buNone/>
            </a:pPr>
            <a:r>
              <a:rPr lang="en-US" dirty="0">
                <a:latin typeface="Book Antiqua" pitchFamily="18" charset="0"/>
              </a:rPr>
              <a:t>Voluntary deductions are those that you offer and your employees accept. Such deductions may include:</a:t>
            </a:r>
          </a:p>
          <a:p>
            <a:pPr lvl="0" algn="just"/>
            <a:r>
              <a:rPr lang="en-US" dirty="0">
                <a:latin typeface="Book Antiqua" pitchFamily="18" charset="0"/>
              </a:rPr>
              <a:t> disability and life insurance;  </a:t>
            </a:r>
          </a:p>
          <a:p>
            <a:pPr lvl="0" algn="just"/>
            <a:r>
              <a:rPr lang="en-US" dirty="0">
                <a:latin typeface="Book Antiqua" pitchFamily="18" charset="0"/>
              </a:rPr>
              <a:t>union dues; </a:t>
            </a:r>
          </a:p>
          <a:p>
            <a:pPr lvl="0" algn="just"/>
            <a:r>
              <a:rPr lang="en-US" dirty="0">
                <a:latin typeface="Book Antiqua" pitchFamily="18" charset="0"/>
              </a:rPr>
              <a:t>charitable contributions, and other </a:t>
            </a:r>
          </a:p>
        </p:txBody>
      </p:sp>
      <p:sp>
        <p:nvSpPr>
          <p:cNvPr id="4"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br>
              <a:rPr lang="en-US" b="1"/>
            </a:br>
            <a:r>
              <a:rPr lang="en-US" sz="3600" b="1" i="1">
                <a:latin typeface="Book Antiqua" pitchFamily="18" charset="0"/>
              </a:rPr>
              <a:t>Voluntary Deductions</a:t>
            </a:r>
            <a:br>
              <a:rPr lang="en-US" sz="3600" b="1" i="1">
                <a:latin typeface="Book Antiqua" pitchFamily="18" charset="0"/>
              </a:rPr>
            </a:br>
            <a:r>
              <a:rPr lang="en-US" sz="4000" b="1" i="1">
                <a:latin typeface="Book Antiqua" pitchFamily="18" charset="0"/>
              </a:rPr>
              <a:t> </a:t>
            </a:r>
            <a:br>
              <a:rPr lang="uk-UA" b="1"/>
            </a:br>
            <a:endParaRPr lang="uk-UA"/>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a:solidFill>
            <a:schemeClr val="tx2">
              <a:lumMod val="20000"/>
              <a:lumOff val="80000"/>
            </a:schemeClr>
          </a:solidFill>
        </p:spPr>
        <p:txBody>
          <a:bodyPr/>
          <a:lstStyle/>
          <a:p>
            <a:pPr>
              <a:buNone/>
            </a:pPr>
            <a:endParaRPr lang="uk-UA"/>
          </a:p>
          <a:p>
            <a:pPr>
              <a:buNone/>
            </a:pPr>
            <a:endParaRPr lang="uk-UA"/>
          </a:p>
          <a:p>
            <a:pPr>
              <a:buNone/>
            </a:pPr>
            <a:endParaRPr lang="uk-UA"/>
          </a:p>
          <a:p>
            <a:pPr algn="ctr">
              <a:buNone/>
            </a:pPr>
            <a:r>
              <a:rPr lang="en-US" sz="5400" i="1">
                <a:solidFill>
                  <a:schemeClr val="accent2">
                    <a:lumMod val="50000"/>
                  </a:schemeClr>
                </a:solidFill>
                <a:latin typeface="Bookman Old Style" pitchFamily="18" charset="0"/>
              </a:rPr>
              <a:t>Thank you </a:t>
            </a:r>
          </a:p>
          <a:p>
            <a:pPr algn="ctr">
              <a:buNone/>
            </a:pPr>
            <a:r>
              <a:rPr lang="en-US" sz="5400" i="1">
                <a:solidFill>
                  <a:schemeClr val="accent2">
                    <a:lumMod val="50000"/>
                  </a:schemeClr>
                </a:solidFill>
                <a:latin typeface="Bookman Old Style" pitchFamily="18" charset="0"/>
              </a:rPr>
              <a:t>for your attention</a:t>
            </a:r>
            <a:endParaRPr lang="uk-UA" sz="5400" i="1">
              <a:solidFill>
                <a:schemeClr val="accent2">
                  <a:lumMod val="50000"/>
                </a:schemeClr>
              </a:solidFill>
              <a:latin typeface="Bookman Old Style"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2888</TotalTime>
  <Words>1747</Words>
  <Application>Microsoft Office PowerPoint</Application>
  <PresentationFormat>Экран (4:3)</PresentationFormat>
  <Paragraphs>146</Paragraphs>
  <Slides>24</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24</vt:i4>
      </vt:variant>
    </vt:vector>
  </HeadingPairs>
  <TitlesOfParts>
    <vt:vector size="33" baseType="lpstr">
      <vt:lpstr>Arial</vt:lpstr>
      <vt:lpstr>Arial</vt:lpstr>
      <vt:lpstr>Book Antiqua</vt:lpstr>
      <vt:lpstr>Bookman Old Style</vt:lpstr>
      <vt:lpstr>Calibri</vt:lpstr>
      <vt:lpstr>Palatino Linotype</vt:lpstr>
      <vt:lpstr>Times New Roman</vt:lpstr>
      <vt:lpstr>Wingdings</vt:lpstr>
      <vt:lpstr>Тема Office</vt:lpstr>
      <vt:lpstr>Odessa National Medical University Faculty of Pharmacy Department of Organization and Economics of Pharmacy with post-diploma specialization</vt:lpstr>
      <vt:lpstr> Definition </vt:lpstr>
      <vt:lpstr>Презентация PowerPoint</vt:lpstr>
      <vt:lpstr>System of payment </vt:lpstr>
      <vt:lpstr>System of payment </vt:lpstr>
      <vt:lpstr> Working Time </vt:lpstr>
      <vt:lpstr> Working Time </vt:lpstr>
      <vt:lpstr> Time Off  </vt:lpstr>
      <vt:lpstr>  Time Off (2025)  </vt:lpstr>
      <vt:lpstr>Payroll </vt:lpstr>
      <vt:lpstr>Payroll </vt:lpstr>
      <vt:lpstr>Payroll </vt:lpstr>
      <vt:lpstr>Components of Labour Remuneration  </vt:lpstr>
      <vt:lpstr> Base Pay </vt:lpstr>
      <vt:lpstr>Base Pay </vt:lpstr>
      <vt:lpstr>Additional pay </vt:lpstr>
      <vt:lpstr>Additional pay</vt:lpstr>
      <vt:lpstr>Additional pay Annual (holiday) leave</vt:lpstr>
      <vt:lpstr>Additional pay Sick pay</vt:lpstr>
      <vt:lpstr>Additional pay Sick pay</vt:lpstr>
      <vt:lpstr>Maternity and Childcare </vt:lpstr>
      <vt:lpstr> Payroll Deductions </vt:lpstr>
      <vt:lpstr> Voluntary Deductions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e210275boi</dc:creator>
  <cp:lastModifiedBy>Бєляєва Оксана Іванівна</cp:lastModifiedBy>
  <cp:revision>187</cp:revision>
  <dcterms:created xsi:type="dcterms:W3CDTF">2020-09-24T06:58:05Z</dcterms:created>
  <dcterms:modified xsi:type="dcterms:W3CDTF">2025-02-18T08:03:21Z</dcterms:modified>
</cp:coreProperties>
</file>