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9" r:id="rId4"/>
    <p:sldId id="280" r:id="rId5"/>
    <p:sldId id="281" r:id="rId6"/>
    <p:sldId id="282" r:id="rId7"/>
    <p:sldId id="283" r:id="rId8"/>
    <p:sldId id="284" r:id="rId9"/>
    <p:sldId id="286" r:id="rId10"/>
    <p:sldId id="287" r:id="rId11"/>
    <p:sldId id="285" r:id="rId12"/>
    <p:sldId id="289" r:id="rId13"/>
    <p:sldId id="288" r:id="rId14"/>
  </p:sldIdLst>
  <p:sldSz cx="9144000" cy="6858000" type="screen4x3"/>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varScale="1">
        <p:scale>
          <a:sx n="77" d="100"/>
          <a:sy n="77" d="100"/>
        </p:scale>
        <p:origin x="1546"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endParaRPr lang="uk-UA"/>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uk-UA"/>
          </a:p>
        </p:txBody>
      </p:sp>
      <p:sp>
        <p:nvSpPr>
          <p:cNvPr id="4" name="Дата 3"/>
          <p:cNvSpPr>
            <a:spLocks noGrp="1"/>
          </p:cNvSpPr>
          <p:nvPr>
            <p:ph type="dt" sz="half" idx="10"/>
          </p:nvPr>
        </p:nvSpPr>
        <p:spPr/>
        <p:txBody>
          <a:bodyPr/>
          <a:lstStyle/>
          <a:p>
            <a:fld id="{1A5DEFB8-2933-4087-A329-06290AB53A1B}" type="datetimeFigureOut">
              <a:rPr lang="uk-UA" smtClean="0"/>
              <a:pPr/>
              <a:t>06.04.2026</a:t>
            </a:fld>
            <a:endParaRPr lang="uk-UA" dirty="0"/>
          </a:p>
        </p:txBody>
      </p:sp>
      <p:sp>
        <p:nvSpPr>
          <p:cNvPr id="5" name="Нижний колонтитул 4"/>
          <p:cNvSpPr>
            <a:spLocks noGrp="1"/>
          </p:cNvSpPr>
          <p:nvPr>
            <p:ph type="ftr" sz="quarter" idx="11"/>
          </p:nvPr>
        </p:nvSpPr>
        <p:spPr/>
        <p:txBody>
          <a:bodyPr/>
          <a:lstStyle/>
          <a:p>
            <a:endParaRPr lang="uk-UA" dirty="0"/>
          </a:p>
        </p:txBody>
      </p:sp>
      <p:sp>
        <p:nvSpPr>
          <p:cNvPr id="6" name="Номер слайда 5"/>
          <p:cNvSpPr>
            <a:spLocks noGrp="1"/>
          </p:cNvSpPr>
          <p:nvPr>
            <p:ph type="sldNum" sz="quarter" idx="12"/>
          </p:nvPr>
        </p:nvSpPr>
        <p:spPr/>
        <p:txBody>
          <a:bodyPr/>
          <a:lstStyle/>
          <a:p>
            <a:fld id="{05F3F171-3AB4-4A81-AA5D-5849C4243246}" type="slidenum">
              <a:rPr lang="uk-UA" smtClean="0"/>
              <a:pPr/>
              <a:t>‹#›</a:t>
            </a:fld>
            <a:endParaRPr lang="uk-U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p:cNvSpPr>
            <a:spLocks noGrp="1"/>
          </p:cNvSpPr>
          <p:nvPr>
            <p:ph type="dt" sz="half" idx="10"/>
          </p:nvPr>
        </p:nvSpPr>
        <p:spPr/>
        <p:txBody>
          <a:bodyPr/>
          <a:lstStyle/>
          <a:p>
            <a:fld id="{1A5DEFB8-2933-4087-A329-06290AB53A1B}" type="datetimeFigureOut">
              <a:rPr lang="uk-UA" smtClean="0"/>
              <a:pPr/>
              <a:t>06.04.2026</a:t>
            </a:fld>
            <a:endParaRPr lang="uk-UA" dirty="0"/>
          </a:p>
        </p:txBody>
      </p:sp>
      <p:sp>
        <p:nvSpPr>
          <p:cNvPr id="5" name="Нижний колонтитул 4"/>
          <p:cNvSpPr>
            <a:spLocks noGrp="1"/>
          </p:cNvSpPr>
          <p:nvPr>
            <p:ph type="ftr" sz="quarter" idx="11"/>
          </p:nvPr>
        </p:nvSpPr>
        <p:spPr/>
        <p:txBody>
          <a:bodyPr/>
          <a:lstStyle/>
          <a:p>
            <a:endParaRPr lang="uk-UA" dirty="0"/>
          </a:p>
        </p:txBody>
      </p:sp>
      <p:sp>
        <p:nvSpPr>
          <p:cNvPr id="6" name="Номер слайда 5"/>
          <p:cNvSpPr>
            <a:spLocks noGrp="1"/>
          </p:cNvSpPr>
          <p:nvPr>
            <p:ph type="sldNum" sz="quarter" idx="12"/>
          </p:nvPr>
        </p:nvSpPr>
        <p:spPr/>
        <p:txBody>
          <a:bodyPr/>
          <a:lstStyle/>
          <a:p>
            <a:fld id="{05F3F171-3AB4-4A81-AA5D-5849C4243246}" type="slidenum">
              <a:rPr lang="uk-UA" smtClean="0"/>
              <a:pPr/>
              <a:t>‹#›</a:t>
            </a:fld>
            <a:endParaRPr lang="uk-U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endParaRPr lang="uk-UA"/>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1A5DEFB8-2933-4087-A329-06290AB53A1B}" type="datetimeFigureOut">
              <a:rPr lang="uk-UA" smtClean="0"/>
              <a:pPr/>
              <a:t>06.04.2026</a:t>
            </a:fld>
            <a:endParaRPr lang="uk-UA" dirty="0"/>
          </a:p>
        </p:txBody>
      </p:sp>
      <p:sp>
        <p:nvSpPr>
          <p:cNvPr id="5" name="Нижний колонтитул 4"/>
          <p:cNvSpPr>
            <a:spLocks noGrp="1"/>
          </p:cNvSpPr>
          <p:nvPr>
            <p:ph type="ftr" sz="quarter" idx="11"/>
          </p:nvPr>
        </p:nvSpPr>
        <p:spPr/>
        <p:txBody>
          <a:bodyPr/>
          <a:lstStyle/>
          <a:p>
            <a:endParaRPr lang="uk-UA" dirty="0"/>
          </a:p>
        </p:txBody>
      </p:sp>
      <p:sp>
        <p:nvSpPr>
          <p:cNvPr id="6" name="Номер слайда 5"/>
          <p:cNvSpPr>
            <a:spLocks noGrp="1"/>
          </p:cNvSpPr>
          <p:nvPr>
            <p:ph type="sldNum" sz="quarter" idx="12"/>
          </p:nvPr>
        </p:nvSpPr>
        <p:spPr/>
        <p:txBody>
          <a:bodyPr/>
          <a:lstStyle/>
          <a:p>
            <a:fld id="{05F3F171-3AB4-4A81-AA5D-5849C4243246}" type="slidenum">
              <a:rPr lang="uk-UA" smtClean="0"/>
              <a:pPr/>
              <a:t>‹#›</a:t>
            </a:fld>
            <a:endParaRPr lang="uk-U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Дата 4"/>
          <p:cNvSpPr>
            <a:spLocks noGrp="1"/>
          </p:cNvSpPr>
          <p:nvPr>
            <p:ph type="dt" sz="half" idx="10"/>
          </p:nvPr>
        </p:nvSpPr>
        <p:spPr/>
        <p:txBody>
          <a:bodyPr/>
          <a:lstStyle/>
          <a:p>
            <a:fld id="{1A5DEFB8-2933-4087-A329-06290AB53A1B}" type="datetimeFigureOut">
              <a:rPr lang="uk-UA" smtClean="0"/>
              <a:pPr/>
              <a:t>06.04.2026</a:t>
            </a:fld>
            <a:endParaRPr lang="uk-UA" dirty="0"/>
          </a:p>
        </p:txBody>
      </p:sp>
      <p:sp>
        <p:nvSpPr>
          <p:cNvPr id="6" name="Нижний колонтитул 5"/>
          <p:cNvSpPr>
            <a:spLocks noGrp="1"/>
          </p:cNvSpPr>
          <p:nvPr>
            <p:ph type="ftr" sz="quarter" idx="11"/>
          </p:nvPr>
        </p:nvSpPr>
        <p:spPr/>
        <p:txBody>
          <a:bodyPr/>
          <a:lstStyle/>
          <a:p>
            <a:endParaRPr lang="uk-UA" dirty="0"/>
          </a:p>
        </p:txBody>
      </p:sp>
      <p:sp>
        <p:nvSpPr>
          <p:cNvPr id="7" name="Номер слайда 6"/>
          <p:cNvSpPr>
            <a:spLocks noGrp="1"/>
          </p:cNvSpPr>
          <p:nvPr>
            <p:ph type="sldNum" sz="quarter" idx="12"/>
          </p:nvPr>
        </p:nvSpPr>
        <p:spPr/>
        <p:txBody>
          <a:bodyPr/>
          <a:lstStyle/>
          <a:p>
            <a:fld id="{05F3F171-3AB4-4A81-AA5D-5849C4243246}" type="slidenum">
              <a:rPr lang="uk-UA" smtClean="0"/>
              <a:pPr/>
              <a:t>‹#›</a:t>
            </a:fld>
            <a:endParaRPr lang="uk-U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endParaRPr lang="uk-UA"/>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7" name="Дата 6"/>
          <p:cNvSpPr>
            <a:spLocks noGrp="1"/>
          </p:cNvSpPr>
          <p:nvPr>
            <p:ph type="dt" sz="half" idx="10"/>
          </p:nvPr>
        </p:nvSpPr>
        <p:spPr/>
        <p:txBody>
          <a:bodyPr/>
          <a:lstStyle/>
          <a:p>
            <a:fld id="{1A5DEFB8-2933-4087-A329-06290AB53A1B}" type="datetimeFigureOut">
              <a:rPr lang="uk-UA" smtClean="0"/>
              <a:pPr/>
              <a:t>06.04.2026</a:t>
            </a:fld>
            <a:endParaRPr lang="uk-UA" dirty="0"/>
          </a:p>
        </p:txBody>
      </p:sp>
      <p:sp>
        <p:nvSpPr>
          <p:cNvPr id="8" name="Нижний колонтитул 7"/>
          <p:cNvSpPr>
            <a:spLocks noGrp="1"/>
          </p:cNvSpPr>
          <p:nvPr>
            <p:ph type="ftr" sz="quarter" idx="11"/>
          </p:nvPr>
        </p:nvSpPr>
        <p:spPr/>
        <p:txBody>
          <a:bodyPr/>
          <a:lstStyle/>
          <a:p>
            <a:endParaRPr lang="uk-UA" dirty="0"/>
          </a:p>
        </p:txBody>
      </p:sp>
      <p:sp>
        <p:nvSpPr>
          <p:cNvPr id="9" name="Номер слайда 8"/>
          <p:cNvSpPr>
            <a:spLocks noGrp="1"/>
          </p:cNvSpPr>
          <p:nvPr>
            <p:ph type="sldNum" sz="quarter" idx="12"/>
          </p:nvPr>
        </p:nvSpPr>
        <p:spPr/>
        <p:txBody>
          <a:bodyPr/>
          <a:lstStyle/>
          <a:p>
            <a:fld id="{05F3F171-3AB4-4A81-AA5D-5849C4243246}" type="slidenum">
              <a:rPr lang="uk-UA" smtClean="0"/>
              <a:pPr/>
              <a:t>‹#›</a:t>
            </a:fld>
            <a:endParaRPr lang="uk-U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Дата 2"/>
          <p:cNvSpPr>
            <a:spLocks noGrp="1"/>
          </p:cNvSpPr>
          <p:nvPr>
            <p:ph type="dt" sz="half" idx="10"/>
          </p:nvPr>
        </p:nvSpPr>
        <p:spPr/>
        <p:txBody>
          <a:bodyPr/>
          <a:lstStyle/>
          <a:p>
            <a:fld id="{1A5DEFB8-2933-4087-A329-06290AB53A1B}" type="datetimeFigureOut">
              <a:rPr lang="uk-UA" smtClean="0"/>
              <a:pPr/>
              <a:t>06.04.2026</a:t>
            </a:fld>
            <a:endParaRPr lang="uk-UA" dirty="0"/>
          </a:p>
        </p:txBody>
      </p:sp>
      <p:sp>
        <p:nvSpPr>
          <p:cNvPr id="4" name="Нижний колонтитул 3"/>
          <p:cNvSpPr>
            <a:spLocks noGrp="1"/>
          </p:cNvSpPr>
          <p:nvPr>
            <p:ph type="ftr" sz="quarter" idx="11"/>
          </p:nvPr>
        </p:nvSpPr>
        <p:spPr/>
        <p:txBody>
          <a:bodyPr/>
          <a:lstStyle/>
          <a:p>
            <a:endParaRPr lang="uk-UA" dirty="0"/>
          </a:p>
        </p:txBody>
      </p:sp>
      <p:sp>
        <p:nvSpPr>
          <p:cNvPr id="5" name="Номер слайда 4"/>
          <p:cNvSpPr>
            <a:spLocks noGrp="1"/>
          </p:cNvSpPr>
          <p:nvPr>
            <p:ph type="sldNum" sz="quarter" idx="12"/>
          </p:nvPr>
        </p:nvSpPr>
        <p:spPr/>
        <p:txBody>
          <a:bodyPr/>
          <a:lstStyle/>
          <a:p>
            <a:fld id="{05F3F171-3AB4-4A81-AA5D-5849C4243246}" type="slidenum">
              <a:rPr lang="uk-UA" smtClean="0"/>
              <a:pPr/>
              <a:t>‹#›</a:t>
            </a:fld>
            <a:endParaRPr lang="uk-U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A5DEFB8-2933-4087-A329-06290AB53A1B}" type="datetimeFigureOut">
              <a:rPr lang="uk-UA" smtClean="0"/>
              <a:pPr/>
              <a:t>06.04.2026</a:t>
            </a:fld>
            <a:endParaRPr lang="uk-UA" dirty="0"/>
          </a:p>
        </p:txBody>
      </p:sp>
      <p:sp>
        <p:nvSpPr>
          <p:cNvPr id="3" name="Нижний колонтитул 2"/>
          <p:cNvSpPr>
            <a:spLocks noGrp="1"/>
          </p:cNvSpPr>
          <p:nvPr>
            <p:ph type="ftr" sz="quarter" idx="11"/>
          </p:nvPr>
        </p:nvSpPr>
        <p:spPr/>
        <p:txBody>
          <a:bodyPr/>
          <a:lstStyle/>
          <a:p>
            <a:endParaRPr lang="uk-UA" dirty="0"/>
          </a:p>
        </p:txBody>
      </p:sp>
      <p:sp>
        <p:nvSpPr>
          <p:cNvPr id="4" name="Номер слайда 3"/>
          <p:cNvSpPr>
            <a:spLocks noGrp="1"/>
          </p:cNvSpPr>
          <p:nvPr>
            <p:ph type="sldNum" sz="quarter" idx="12"/>
          </p:nvPr>
        </p:nvSpPr>
        <p:spPr/>
        <p:txBody>
          <a:bodyPr/>
          <a:lstStyle/>
          <a:p>
            <a:fld id="{05F3F171-3AB4-4A81-AA5D-5849C4243246}" type="slidenum">
              <a:rPr lang="uk-UA" smtClean="0"/>
              <a:pPr/>
              <a:t>‹#›</a:t>
            </a:fld>
            <a:endParaRPr lang="uk-U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endParaRPr lang="uk-UA"/>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1A5DEFB8-2933-4087-A329-06290AB53A1B}" type="datetimeFigureOut">
              <a:rPr lang="uk-UA" smtClean="0"/>
              <a:pPr/>
              <a:t>06.04.2026</a:t>
            </a:fld>
            <a:endParaRPr lang="uk-UA" dirty="0"/>
          </a:p>
        </p:txBody>
      </p:sp>
      <p:sp>
        <p:nvSpPr>
          <p:cNvPr id="6" name="Нижний колонтитул 5"/>
          <p:cNvSpPr>
            <a:spLocks noGrp="1"/>
          </p:cNvSpPr>
          <p:nvPr>
            <p:ph type="ftr" sz="quarter" idx="11"/>
          </p:nvPr>
        </p:nvSpPr>
        <p:spPr/>
        <p:txBody>
          <a:bodyPr/>
          <a:lstStyle/>
          <a:p>
            <a:endParaRPr lang="uk-UA" dirty="0"/>
          </a:p>
        </p:txBody>
      </p:sp>
      <p:sp>
        <p:nvSpPr>
          <p:cNvPr id="7" name="Номер слайда 6"/>
          <p:cNvSpPr>
            <a:spLocks noGrp="1"/>
          </p:cNvSpPr>
          <p:nvPr>
            <p:ph type="sldNum" sz="quarter" idx="12"/>
          </p:nvPr>
        </p:nvSpPr>
        <p:spPr/>
        <p:txBody>
          <a:bodyPr/>
          <a:lstStyle/>
          <a:p>
            <a:fld id="{05F3F171-3AB4-4A81-AA5D-5849C4243246}" type="slidenum">
              <a:rPr lang="uk-UA" smtClean="0"/>
              <a:pPr/>
              <a:t>‹#›</a:t>
            </a:fld>
            <a:endParaRPr lang="uk-U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endParaRPr lang="uk-UA"/>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1A5DEFB8-2933-4087-A329-06290AB53A1B}" type="datetimeFigureOut">
              <a:rPr lang="uk-UA" smtClean="0"/>
              <a:pPr/>
              <a:t>06.04.2026</a:t>
            </a:fld>
            <a:endParaRPr lang="uk-UA" dirty="0"/>
          </a:p>
        </p:txBody>
      </p:sp>
      <p:sp>
        <p:nvSpPr>
          <p:cNvPr id="6" name="Нижний колонтитул 5"/>
          <p:cNvSpPr>
            <a:spLocks noGrp="1"/>
          </p:cNvSpPr>
          <p:nvPr>
            <p:ph type="ftr" sz="quarter" idx="11"/>
          </p:nvPr>
        </p:nvSpPr>
        <p:spPr/>
        <p:txBody>
          <a:bodyPr/>
          <a:lstStyle/>
          <a:p>
            <a:endParaRPr lang="uk-UA" dirty="0"/>
          </a:p>
        </p:txBody>
      </p:sp>
      <p:sp>
        <p:nvSpPr>
          <p:cNvPr id="7" name="Номер слайда 6"/>
          <p:cNvSpPr>
            <a:spLocks noGrp="1"/>
          </p:cNvSpPr>
          <p:nvPr>
            <p:ph type="sldNum" sz="quarter" idx="12"/>
          </p:nvPr>
        </p:nvSpPr>
        <p:spPr/>
        <p:txBody>
          <a:bodyPr/>
          <a:lstStyle/>
          <a:p>
            <a:fld id="{05F3F171-3AB4-4A81-AA5D-5849C4243246}" type="slidenum">
              <a:rPr lang="uk-UA" smtClean="0"/>
              <a:pPr/>
              <a:t>‹#›</a:t>
            </a:fld>
            <a:endParaRPr lang="uk-U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p:cNvSpPr>
            <a:spLocks noGrp="1"/>
          </p:cNvSpPr>
          <p:nvPr>
            <p:ph type="dt" sz="half" idx="10"/>
          </p:nvPr>
        </p:nvSpPr>
        <p:spPr/>
        <p:txBody>
          <a:bodyPr/>
          <a:lstStyle/>
          <a:p>
            <a:fld id="{1A5DEFB8-2933-4087-A329-06290AB53A1B}" type="datetimeFigureOut">
              <a:rPr lang="uk-UA" smtClean="0"/>
              <a:pPr/>
              <a:t>06.04.2026</a:t>
            </a:fld>
            <a:endParaRPr lang="uk-UA" dirty="0"/>
          </a:p>
        </p:txBody>
      </p:sp>
      <p:sp>
        <p:nvSpPr>
          <p:cNvPr id="5" name="Нижний колонтитул 4"/>
          <p:cNvSpPr>
            <a:spLocks noGrp="1"/>
          </p:cNvSpPr>
          <p:nvPr>
            <p:ph type="ftr" sz="quarter" idx="11"/>
          </p:nvPr>
        </p:nvSpPr>
        <p:spPr/>
        <p:txBody>
          <a:bodyPr/>
          <a:lstStyle/>
          <a:p>
            <a:endParaRPr lang="uk-UA" dirty="0"/>
          </a:p>
        </p:txBody>
      </p:sp>
      <p:sp>
        <p:nvSpPr>
          <p:cNvPr id="6" name="Номер слайда 5"/>
          <p:cNvSpPr>
            <a:spLocks noGrp="1"/>
          </p:cNvSpPr>
          <p:nvPr>
            <p:ph type="sldNum" sz="quarter" idx="12"/>
          </p:nvPr>
        </p:nvSpPr>
        <p:spPr/>
        <p:txBody>
          <a:bodyPr/>
          <a:lstStyle/>
          <a:p>
            <a:fld id="{05F3F171-3AB4-4A81-AA5D-5849C4243246}" type="slidenum">
              <a:rPr lang="uk-UA" smtClean="0"/>
              <a:pPr/>
              <a:t>‹#›</a:t>
            </a:fld>
            <a:endParaRPr lang="uk-U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endParaRPr lang="uk-UA"/>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p:cNvSpPr>
            <a:spLocks noGrp="1"/>
          </p:cNvSpPr>
          <p:nvPr>
            <p:ph type="dt" sz="half" idx="10"/>
          </p:nvPr>
        </p:nvSpPr>
        <p:spPr/>
        <p:txBody>
          <a:bodyPr/>
          <a:lstStyle/>
          <a:p>
            <a:fld id="{1A5DEFB8-2933-4087-A329-06290AB53A1B}" type="datetimeFigureOut">
              <a:rPr lang="uk-UA" smtClean="0"/>
              <a:pPr/>
              <a:t>06.04.2026</a:t>
            </a:fld>
            <a:endParaRPr lang="uk-UA" dirty="0"/>
          </a:p>
        </p:txBody>
      </p:sp>
      <p:sp>
        <p:nvSpPr>
          <p:cNvPr id="5" name="Нижний колонтитул 4"/>
          <p:cNvSpPr>
            <a:spLocks noGrp="1"/>
          </p:cNvSpPr>
          <p:nvPr>
            <p:ph type="ftr" sz="quarter" idx="11"/>
          </p:nvPr>
        </p:nvSpPr>
        <p:spPr/>
        <p:txBody>
          <a:bodyPr/>
          <a:lstStyle/>
          <a:p>
            <a:endParaRPr lang="uk-UA" dirty="0"/>
          </a:p>
        </p:txBody>
      </p:sp>
      <p:sp>
        <p:nvSpPr>
          <p:cNvPr id="6" name="Номер слайда 5"/>
          <p:cNvSpPr>
            <a:spLocks noGrp="1"/>
          </p:cNvSpPr>
          <p:nvPr>
            <p:ph type="sldNum" sz="quarter" idx="12"/>
          </p:nvPr>
        </p:nvSpPr>
        <p:spPr/>
        <p:txBody>
          <a:bodyPr/>
          <a:lstStyle/>
          <a:p>
            <a:fld id="{05F3F171-3AB4-4A81-AA5D-5849C4243246}" type="slidenum">
              <a:rPr lang="uk-UA" smtClean="0"/>
              <a:pPr/>
              <a:t>‹#›</a:t>
            </a:fld>
            <a:endParaRPr lang="uk-U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endParaRPr lang="uk-UA"/>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5DEFB8-2933-4087-A329-06290AB53A1B}" type="datetimeFigureOut">
              <a:rPr lang="uk-UA" smtClean="0"/>
              <a:pPr/>
              <a:t>06.04.2026</a:t>
            </a:fld>
            <a:endParaRPr lang="uk-UA"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dirty="0"/>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F3F171-3AB4-4A81-AA5D-5849C4243246}" type="slidenum">
              <a:rPr lang="uk-UA" smtClean="0"/>
              <a:pPr/>
              <a:t>‹#›</a:t>
            </a:fld>
            <a:endParaRPr lang="uk-UA"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en.wikipedia.org/wiki/Economic_surplus"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ctrTitle"/>
          </p:nvPr>
        </p:nvSpPr>
        <p:spPr>
          <a:xfrm>
            <a:off x="0" y="0"/>
            <a:ext cx="9144000" cy="1658665"/>
          </a:xfrm>
          <a:solidFill>
            <a:schemeClr val="accent1">
              <a:lumMod val="20000"/>
              <a:lumOff val="80000"/>
            </a:schemeClr>
          </a:solidFill>
        </p:spPr>
        <p:txBody>
          <a:bodyPr>
            <a:normAutofit fontScale="90000"/>
          </a:bodyPr>
          <a:lstStyle/>
          <a:p>
            <a:r>
              <a:rPr lang="en-US" sz="2800" dirty="0">
                <a:latin typeface="Bookman Old Style" pitchFamily="18" charset="0"/>
              </a:rPr>
              <a:t>Odessa National Medical University</a:t>
            </a:r>
            <a:br>
              <a:rPr lang="uk-UA" sz="2800" dirty="0">
                <a:latin typeface="Bookman Old Style" pitchFamily="18" charset="0"/>
              </a:rPr>
            </a:br>
            <a:r>
              <a:rPr lang="en-US" sz="2800" dirty="0">
                <a:latin typeface="Bookman Old Style" pitchFamily="18" charset="0"/>
              </a:rPr>
              <a:t>Faculty of Pharmacy</a:t>
            </a:r>
            <a:br>
              <a:rPr lang="uk-UA" sz="2800" dirty="0">
                <a:latin typeface="Bookman Old Style" pitchFamily="18" charset="0"/>
              </a:rPr>
            </a:br>
            <a:r>
              <a:rPr lang="en-US" sz="2800" dirty="0">
                <a:latin typeface="Bookman Old Style" pitchFamily="18" charset="0"/>
              </a:rPr>
              <a:t>Department of Organization and Economics of Pharmacy</a:t>
            </a:r>
            <a:endParaRPr lang="ru-RU" sz="2800" b="1" dirty="0">
              <a:solidFill>
                <a:srgbClr val="002060"/>
              </a:solidFill>
              <a:latin typeface="Bookman Old Style" pitchFamily="18" charset="0"/>
            </a:endParaRPr>
          </a:p>
        </p:txBody>
      </p:sp>
      <p:sp>
        <p:nvSpPr>
          <p:cNvPr id="5" name="Содержимое 3"/>
          <p:cNvSpPr>
            <a:spLocks noGrp="1"/>
          </p:cNvSpPr>
          <p:nvPr>
            <p:ph type="subTitle" idx="1"/>
          </p:nvPr>
        </p:nvSpPr>
        <p:spPr>
          <a:xfrm>
            <a:off x="0" y="1700808"/>
            <a:ext cx="9144000" cy="5157192"/>
          </a:xfrm>
        </p:spPr>
        <p:txBody>
          <a:bodyPr>
            <a:normAutofit/>
          </a:bodyPr>
          <a:lstStyle/>
          <a:p>
            <a:pPr algn="ctr">
              <a:buNone/>
            </a:pPr>
            <a:endParaRPr lang="uk-UA" altLang="ru-RU" b="1" i="1" dirty="0">
              <a:solidFill>
                <a:srgbClr val="002060"/>
              </a:solidFill>
              <a:latin typeface="Times New Roman" panose="02020603050405020304" pitchFamily="18" charset="0"/>
              <a:cs typeface="Times New Roman" panose="02020603050405020304" pitchFamily="18" charset="0"/>
            </a:endParaRPr>
          </a:p>
          <a:p>
            <a:pPr algn="ctr">
              <a:buNone/>
            </a:pPr>
            <a:r>
              <a:rPr lang="en-US" altLang="ru-RU">
                <a:solidFill>
                  <a:schemeClr val="tx2">
                    <a:lumMod val="75000"/>
                  </a:schemeClr>
                </a:solidFill>
                <a:latin typeface="Times New Roman" panose="02020603050405020304" pitchFamily="18" charset="0"/>
                <a:cs typeface="Times New Roman" panose="02020603050405020304" pitchFamily="18" charset="0"/>
              </a:rPr>
              <a:t> </a:t>
            </a:r>
            <a:endParaRPr lang="uk-UA" altLang="ru-RU" dirty="0">
              <a:solidFill>
                <a:schemeClr val="tx2">
                  <a:lumMod val="75000"/>
                </a:schemeClr>
              </a:solidFill>
              <a:latin typeface="Times New Roman" panose="02020603050405020304" pitchFamily="18" charset="0"/>
              <a:cs typeface="Times New Roman" panose="02020603050405020304" pitchFamily="18" charset="0"/>
            </a:endParaRPr>
          </a:p>
          <a:p>
            <a:pPr>
              <a:lnSpc>
                <a:spcPct val="150000"/>
              </a:lnSpc>
            </a:pPr>
            <a:r>
              <a:rPr lang="en-US" dirty="0">
                <a:solidFill>
                  <a:schemeClr val="tx2">
                    <a:lumMod val="75000"/>
                  </a:schemeClr>
                </a:solidFill>
                <a:latin typeface="Times New Roman"/>
                <a:ea typeface="Times New Roman"/>
                <a:cs typeface="Times New Roman"/>
              </a:rPr>
              <a:t>Organization of Stocktaking in Pharmacies </a:t>
            </a:r>
            <a:endParaRPr lang="uk-UA" sz="2400" dirty="0">
              <a:solidFill>
                <a:schemeClr val="tx2">
                  <a:lumMod val="75000"/>
                </a:schemeClr>
              </a:solidFill>
              <a:ea typeface="Calibri"/>
              <a:cs typeface="Times New Roman"/>
            </a:endParaRPr>
          </a:p>
          <a:p>
            <a:pPr algn="ctr">
              <a:buNone/>
            </a:pPr>
            <a:endParaRPr lang="ru-RU" b="1" i="1" dirty="0">
              <a:solidFill>
                <a:srgbClr val="002060"/>
              </a:solidFill>
              <a:latin typeface="Times New Roman" panose="02020603050405020304" pitchFamily="18" charset="0"/>
              <a:cs typeface="Times New Roman" panose="02020603050405020304" pitchFamily="18" charset="0"/>
            </a:endParaRPr>
          </a:p>
          <a:p>
            <a:pPr algn="ctr">
              <a:buNone/>
            </a:pPr>
            <a:r>
              <a:rPr lang="en-US" b="1" i="1" dirty="0">
                <a:solidFill>
                  <a:srgbClr val="002060"/>
                </a:solidFill>
                <a:latin typeface="Times New Roman" panose="02020603050405020304" pitchFamily="18" charset="0"/>
                <a:cs typeface="Times New Roman" panose="02020603050405020304" pitchFamily="18" charset="0"/>
              </a:rPr>
              <a:t> </a:t>
            </a:r>
            <a:endParaRPr lang="ru-RU" dirty="0">
              <a:solidFill>
                <a:srgbClr val="002060"/>
              </a:solidFill>
            </a:endParaRPr>
          </a:p>
          <a:p>
            <a:endParaRPr lang="uk-U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3"/>
          <p:cNvSpPr>
            <a:spLocks noGrp="1"/>
          </p:cNvSpPr>
          <p:nvPr>
            <p:ph idx="1"/>
          </p:nvPr>
        </p:nvSpPr>
        <p:spPr>
          <a:xfrm>
            <a:off x="0" y="764704"/>
            <a:ext cx="9144000" cy="1944216"/>
          </a:xfrm>
          <a:solidFill>
            <a:schemeClr val="bg2"/>
          </a:solidFill>
        </p:spPr>
        <p:txBody>
          <a:bodyPr>
            <a:normAutofit/>
          </a:bodyPr>
          <a:lstStyle/>
          <a:p>
            <a:pPr marL="514350" indent="-514350" algn="ctr">
              <a:buNone/>
            </a:pPr>
            <a:endParaRPr lang="en-US" sz="2800" i="1" dirty="0"/>
          </a:p>
          <a:p>
            <a:pPr marL="514350" indent="-514350" algn="ctr">
              <a:buNone/>
            </a:pPr>
            <a:r>
              <a:rPr lang="en-US" sz="2800" i="1" dirty="0"/>
              <a:t>Inventory</a:t>
            </a:r>
            <a:r>
              <a:rPr lang="en-US" sz="2800" dirty="0"/>
              <a:t> is the total amount of goods </a:t>
            </a:r>
          </a:p>
          <a:p>
            <a:pPr marL="514350" indent="-514350" algn="ctr">
              <a:buNone/>
            </a:pPr>
            <a:r>
              <a:rPr lang="en-US" sz="2800" dirty="0"/>
              <a:t>contained in a pharmacy at any given time</a:t>
            </a:r>
          </a:p>
          <a:p>
            <a:pPr marL="514350" indent="-514350">
              <a:buNone/>
            </a:pPr>
            <a:endParaRPr lang="uk-UA" dirty="0"/>
          </a:p>
        </p:txBody>
      </p:sp>
      <p:pic>
        <p:nvPicPr>
          <p:cNvPr id="21505" name="Picture 1"/>
          <p:cNvPicPr>
            <a:picLocks noChangeAspect="1" noChangeArrowheads="1"/>
          </p:cNvPicPr>
          <p:nvPr/>
        </p:nvPicPr>
        <p:blipFill>
          <a:blip r:embed="rId2" cstate="print"/>
          <a:srcRect/>
          <a:stretch>
            <a:fillRect/>
          </a:stretch>
        </p:blipFill>
        <p:spPr bwMode="auto">
          <a:xfrm>
            <a:off x="2339752" y="2780928"/>
            <a:ext cx="4536504" cy="2492896"/>
          </a:xfrm>
          <a:prstGeom prst="rect">
            <a:avLst/>
          </a:prstGeom>
          <a:noFill/>
          <a:ln w="9525">
            <a:noFill/>
            <a:miter lim="800000"/>
            <a:headEnd/>
            <a:tailEnd/>
          </a:ln>
        </p:spPr>
      </p:pic>
      <p:sp>
        <p:nvSpPr>
          <p:cNvPr id="21507" name="Rectangle 3"/>
          <p:cNvSpPr>
            <a:spLocks noChangeArrowheads="1"/>
          </p:cNvSpPr>
          <p:nvPr/>
        </p:nvSpPr>
        <p:spPr bwMode="auto">
          <a:xfrm>
            <a:off x="827584" y="5412795"/>
            <a:ext cx="756084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lang="uk-UA" sz="2800" dirty="0" err="1"/>
              <a:t>The</a:t>
            </a:r>
            <a:r>
              <a:rPr lang="uk-UA" sz="2800" dirty="0"/>
              <a:t> </a:t>
            </a:r>
            <a:r>
              <a:rPr lang="uk-UA" sz="2800" dirty="0" err="1"/>
              <a:t>word</a:t>
            </a:r>
            <a:r>
              <a:rPr lang="uk-UA" sz="2800" dirty="0"/>
              <a:t> </a:t>
            </a:r>
            <a:r>
              <a:rPr lang="uk-UA" sz="2800" dirty="0" err="1"/>
              <a:t>'inventory'</a:t>
            </a:r>
            <a:r>
              <a:rPr lang="uk-UA" sz="2800" dirty="0"/>
              <a:t> </a:t>
            </a:r>
            <a:r>
              <a:rPr lang="uk-UA" sz="2800" dirty="0" err="1"/>
              <a:t>can</a:t>
            </a:r>
            <a:r>
              <a:rPr lang="uk-UA" sz="2800" dirty="0"/>
              <a:t> </a:t>
            </a:r>
            <a:r>
              <a:rPr lang="uk-UA" sz="2800" dirty="0" err="1"/>
              <a:t>refer</a:t>
            </a:r>
            <a:r>
              <a:rPr lang="uk-UA" sz="2800" dirty="0"/>
              <a:t> </a:t>
            </a:r>
            <a:r>
              <a:rPr lang="uk-UA" sz="2800" dirty="0" err="1"/>
              <a:t>to</a:t>
            </a:r>
            <a:r>
              <a:rPr lang="uk-UA" sz="2800" dirty="0"/>
              <a:t> </a:t>
            </a:r>
            <a:r>
              <a:rPr lang="uk-UA" sz="2800" dirty="0" err="1"/>
              <a:t>both</a:t>
            </a:r>
            <a:r>
              <a:rPr lang="uk-UA" sz="2800" dirty="0"/>
              <a:t> </a:t>
            </a:r>
            <a:r>
              <a:rPr lang="uk-UA" sz="2800" dirty="0" err="1"/>
              <a:t>the</a:t>
            </a:r>
            <a:r>
              <a:rPr lang="uk-UA" sz="2800" dirty="0"/>
              <a:t> </a:t>
            </a:r>
            <a:r>
              <a:rPr lang="uk-UA" sz="2800" dirty="0" err="1"/>
              <a:t>total</a:t>
            </a:r>
            <a:r>
              <a:rPr lang="uk-UA" sz="2800" dirty="0"/>
              <a:t> </a:t>
            </a:r>
            <a:r>
              <a:rPr lang="uk-UA" sz="2800" dirty="0" err="1"/>
              <a:t>amount</a:t>
            </a:r>
            <a:r>
              <a:rPr lang="uk-UA" sz="2800" dirty="0"/>
              <a:t> of </a:t>
            </a:r>
            <a:r>
              <a:rPr lang="uk-UA" sz="2800" dirty="0" err="1"/>
              <a:t>goods</a:t>
            </a:r>
            <a:r>
              <a:rPr lang="uk-UA" sz="2800" dirty="0"/>
              <a:t> </a:t>
            </a:r>
            <a:r>
              <a:rPr lang="uk-UA" sz="2800" dirty="0" err="1"/>
              <a:t>and</a:t>
            </a:r>
            <a:r>
              <a:rPr lang="uk-UA" sz="2800" dirty="0"/>
              <a:t> </a:t>
            </a:r>
            <a:r>
              <a:rPr lang="uk-UA" sz="2800" dirty="0" err="1"/>
              <a:t>the</a:t>
            </a:r>
            <a:r>
              <a:rPr lang="uk-UA" sz="2800" dirty="0"/>
              <a:t> </a:t>
            </a:r>
            <a:r>
              <a:rPr lang="uk-UA" sz="2800" dirty="0" err="1"/>
              <a:t>act</a:t>
            </a:r>
            <a:r>
              <a:rPr lang="uk-UA" sz="2800" dirty="0"/>
              <a:t> of </a:t>
            </a:r>
            <a:r>
              <a:rPr lang="uk-UA" sz="2800" dirty="0" err="1"/>
              <a:t>counting</a:t>
            </a:r>
            <a:r>
              <a:rPr lang="uk-UA" sz="2800" dirty="0"/>
              <a:t> </a:t>
            </a:r>
            <a:r>
              <a:rPr lang="uk-UA" sz="2800" dirty="0" err="1"/>
              <a:t>them</a:t>
            </a:r>
            <a:r>
              <a:rPr lang="uk-UA" sz="2800" dirty="0"/>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836712"/>
          </a:xfrm>
          <a:solidFill>
            <a:schemeClr val="tx2">
              <a:lumMod val="20000"/>
              <a:lumOff val="80000"/>
            </a:schemeClr>
          </a:solidFill>
        </p:spPr>
        <p:txBody>
          <a:bodyPr>
            <a:normAutofit/>
          </a:bodyPr>
          <a:lstStyle/>
          <a:p>
            <a:r>
              <a:rPr lang="en-US" sz="2800" dirty="0">
                <a:latin typeface="Book Antiqua" pitchFamily="18" charset="0"/>
              </a:rPr>
              <a:t> Definition, purposes</a:t>
            </a:r>
            <a:endParaRPr lang="uk-UA" sz="2800" dirty="0">
              <a:latin typeface="Book Antiqua" pitchFamily="18" charset="0"/>
            </a:endParaRPr>
          </a:p>
        </p:txBody>
      </p:sp>
      <p:sp>
        <p:nvSpPr>
          <p:cNvPr id="4" name="Прямоугольник 3"/>
          <p:cNvSpPr/>
          <p:nvPr/>
        </p:nvSpPr>
        <p:spPr>
          <a:xfrm>
            <a:off x="0" y="980728"/>
            <a:ext cx="9144000" cy="830997"/>
          </a:xfrm>
          <a:prstGeom prst="rect">
            <a:avLst/>
          </a:prstGeom>
          <a:solidFill>
            <a:schemeClr val="accent1">
              <a:lumMod val="40000"/>
              <a:lumOff val="60000"/>
            </a:schemeClr>
          </a:solidFill>
        </p:spPr>
        <p:txBody>
          <a:bodyPr wrap="square">
            <a:spAutoFit/>
          </a:bodyPr>
          <a:lstStyle/>
          <a:p>
            <a:pPr lvl="0"/>
            <a:r>
              <a:rPr lang="en-US" sz="1600" dirty="0">
                <a:latin typeface="Times New Roman" panose="02020603050405020304" pitchFamily="18" charset="0"/>
                <a:cs typeface="Times New Roman" panose="02020603050405020304" pitchFamily="18" charset="0"/>
              </a:rPr>
              <a:t> </a:t>
            </a:r>
            <a:r>
              <a:rPr lang="en-US" sz="16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Stocktaking (I</a:t>
            </a:r>
            <a:r>
              <a:rPr lang="uk-UA" sz="1600" dirty="0">
                <a:solidFill>
                  <a:srgbClr val="222222"/>
                </a:solidFill>
                <a:latin typeface="Times New Roman" panose="02020603050405020304" pitchFamily="18" charset="0"/>
                <a:ea typeface="Calibri" pitchFamily="34" charset="0"/>
                <a:cs typeface="Times New Roman" pitchFamily="18" charset="0"/>
              </a:rPr>
              <a:t>nventory checking</a:t>
            </a:r>
            <a:r>
              <a:rPr lang="en-US" sz="1600" dirty="0">
                <a:solidFill>
                  <a:srgbClr val="222222"/>
                </a:solidFill>
                <a:latin typeface="Times New Roman" panose="02020603050405020304" pitchFamily="18" charset="0"/>
                <a:ea typeface="Calibri" pitchFamily="34" charset="0"/>
                <a:cs typeface="Times New Roman" pitchFamily="18" charset="0"/>
              </a:rPr>
              <a:t>, Physical Inventory</a:t>
            </a:r>
            <a:r>
              <a:rPr lang="en-US" sz="16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 is the process of physical counting, weighing or otherwise calculating of the quantities and condition of all items in stock and recording the results. </a:t>
            </a:r>
            <a:endParaRPr lang="uk-UA" sz="1600" dirty="0">
              <a:latin typeface="Times New Roman" panose="02020603050405020304" pitchFamily="18" charset="0"/>
              <a:cs typeface="Times New Roman" panose="02020603050405020304" pitchFamily="18" charset="0"/>
            </a:endParaRPr>
          </a:p>
          <a:p>
            <a:endParaRPr lang="uk-UA" sz="1600" dirty="0">
              <a:latin typeface="Times New Roman" panose="02020603050405020304" pitchFamily="18" charset="0"/>
              <a:cs typeface="Times New Roman" panose="02020603050405020304" pitchFamily="18" charset="0"/>
            </a:endParaRPr>
          </a:p>
        </p:txBody>
      </p:sp>
      <p:sp>
        <p:nvSpPr>
          <p:cNvPr id="20481" name="Rectangle 1"/>
          <p:cNvSpPr>
            <a:spLocks noGrp="1" noChangeArrowheads="1"/>
          </p:cNvSpPr>
          <p:nvPr>
            <p:ph idx="1"/>
          </p:nvPr>
        </p:nvSpPr>
        <p:spPr bwMode="auto">
          <a:xfrm>
            <a:off x="251520" y="2564030"/>
            <a:ext cx="8640960"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333333"/>
                </a:solidFill>
                <a:effectLst/>
                <a:latin typeface="Book Antiqua" pitchFamily="18" charset="0"/>
                <a:ea typeface="Times New Roman" pitchFamily="18" charset="0"/>
                <a:cs typeface="Times New Roman" pitchFamily="18" charset="0"/>
              </a:rPr>
              <a:t>The main reasons for doing Stocktaking are as follows: </a:t>
            </a:r>
            <a:endParaRPr kumimoji="0" lang="uk-UA" sz="2000" b="0" i="0" u="none" strike="noStrike" cap="none" normalizeH="0" baseline="0" dirty="0">
              <a:ln>
                <a:noFill/>
              </a:ln>
              <a:solidFill>
                <a:schemeClr val="tx1"/>
              </a:solidFill>
              <a:effectLst/>
              <a:latin typeface="Book Antiqua" pitchFamily="18"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333333"/>
                </a:solidFill>
                <a:effectLst/>
                <a:latin typeface="Book Antiqua" pitchFamily="18" charset="0"/>
                <a:ea typeface="Times New Roman" pitchFamily="18" charset="0"/>
                <a:cs typeface="Times New Roman" pitchFamily="18" charset="0"/>
              </a:rPr>
              <a:t>• To ensure the accuracy of the stock records.  </a:t>
            </a:r>
            <a:endParaRPr kumimoji="0" lang="uk-UA" sz="2000" b="0" i="0" u="none" strike="noStrike" cap="none" normalizeH="0" baseline="0" dirty="0">
              <a:ln>
                <a:noFill/>
              </a:ln>
              <a:solidFill>
                <a:schemeClr val="tx1"/>
              </a:solidFill>
              <a:effectLst/>
              <a:latin typeface="Book Antiqua" pitchFamily="18"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333333"/>
                </a:solidFill>
                <a:effectLst/>
                <a:latin typeface="Book Antiqua" pitchFamily="18" charset="0"/>
                <a:ea typeface="Times New Roman" pitchFamily="18" charset="0"/>
                <a:cs typeface="Times New Roman" pitchFamily="18" charset="0"/>
              </a:rPr>
              <a:t>• To verify the value of stock shown in the balance sheet by physical confirmation and value a stock in terms of cost and potential sales. </a:t>
            </a:r>
            <a:endParaRPr kumimoji="0" lang="uk-UA" sz="2000" b="0" i="0" u="none" strike="noStrike" cap="none" normalizeH="0" baseline="0" dirty="0">
              <a:ln>
                <a:noFill/>
              </a:ln>
              <a:solidFill>
                <a:schemeClr val="tx1"/>
              </a:solidFill>
              <a:effectLst/>
              <a:latin typeface="Book Antiqua" pitchFamily="18"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333333"/>
                </a:solidFill>
                <a:effectLst/>
                <a:latin typeface="Book Antiqua" pitchFamily="18" charset="0"/>
                <a:ea typeface="Times New Roman" pitchFamily="18" charset="0"/>
                <a:cs typeface="Times New Roman" pitchFamily="18" charset="0"/>
              </a:rPr>
              <a:t>• To detect wastage or pilfering at an early stage and put in place processes to reduce and or eliminate. </a:t>
            </a:r>
            <a:endParaRPr kumimoji="0" lang="uk-UA" sz="2000" b="0" i="0" u="none" strike="noStrike" cap="none" normalizeH="0" baseline="0" dirty="0">
              <a:ln>
                <a:noFill/>
              </a:ln>
              <a:solidFill>
                <a:schemeClr val="tx1"/>
              </a:solidFill>
              <a:effectLst/>
              <a:latin typeface="Book Antiqua" pitchFamily="18"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333333"/>
                </a:solidFill>
                <a:effectLst/>
                <a:latin typeface="Book Antiqua" pitchFamily="18" charset="0"/>
                <a:ea typeface="Times New Roman" pitchFamily="18" charset="0"/>
                <a:cs typeface="Times New Roman" pitchFamily="18" charset="0"/>
              </a:rPr>
              <a:t>• To reveal any weakness in the system for the supervision and control of stock. i.e. eliminate over- stocking and /or under-stocking.  </a:t>
            </a:r>
            <a:endParaRPr kumimoji="0" lang="uk-UA" sz="2000" b="0" i="0" u="none" strike="noStrike" cap="none" normalizeH="0" baseline="0" dirty="0">
              <a:ln>
                <a:noFill/>
              </a:ln>
              <a:solidFill>
                <a:schemeClr val="tx1"/>
              </a:solidFill>
              <a:effectLst/>
              <a:latin typeface="Book Antiqua" pitchFamily="18"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a:ln>
                  <a:noFill/>
                </a:ln>
                <a:solidFill>
                  <a:srgbClr val="333333"/>
                </a:solidFill>
                <a:effectLst/>
                <a:latin typeface="Book Antiqua" pitchFamily="18" charset="0"/>
                <a:ea typeface="Times New Roman" pitchFamily="18" charset="0"/>
                <a:cs typeface="Times New Roman" pitchFamily="18" charset="0"/>
              </a:rPr>
              <a:t>To identify any missing or damaged items that need to be located, repaired, or replaced</a:t>
            </a:r>
            <a:endParaRPr kumimoji="0" lang="en-US" sz="2000" b="0" i="0" u="none" strike="noStrike" cap="none" normalizeH="0" baseline="0" dirty="0">
              <a:ln>
                <a:noFill/>
              </a:ln>
              <a:solidFill>
                <a:schemeClr val="tx1"/>
              </a:solidFill>
              <a:effectLst/>
              <a:latin typeface="Book Antiqua" pitchFamily="18"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052736"/>
          </a:xfrm>
          <a:solidFill>
            <a:schemeClr val="tx2">
              <a:lumMod val="20000"/>
              <a:lumOff val="80000"/>
            </a:schemeClr>
          </a:solidFill>
        </p:spPr>
        <p:txBody>
          <a:bodyPr>
            <a:normAutofit/>
          </a:bodyPr>
          <a:lstStyle/>
          <a:p>
            <a:r>
              <a:rPr lang="en-US" sz="2800" b="1" i="1" dirty="0"/>
              <a:t>Classification of kinds</a:t>
            </a:r>
            <a:r>
              <a:rPr lang="uk-UA" sz="2800" b="1" i="1" dirty="0"/>
              <a:t> of stocktakings </a:t>
            </a:r>
            <a:r>
              <a:rPr lang="en-US" sz="2800" b="1" i="1" dirty="0"/>
              <a:t>(</a:t>
            </a:r>
            <a:r>
              <a:rPr lang="uk-UA" sz="2800" b="1" i="1" dirty="0"/>
              <a:t>inventory</a:t>
            </a:r>
            <a:r>
              <a:rPr lang="en-US" sz="2800" b="1" i="1" dirty="0"/>
              <a:t>)</a:t>
            </a:r>
            <a:endParaRPr lang="uk-UA" sz="2800" dirty="0"/>
          </a:p>
        </p:txBody>
      </p:sp>
      <p:sp>
        <p:nvSpPr>
          <p:cNvPr id="3" name="Содержимое 2"/>
          <p:cNvSpPr>
            <a:spLocks noGrp="1"/>
          </p:cNvSpPr>
          <p:nvPr>
            <p:ph idx="1"/>
          </p:nvPr>
        </p:nvSpPr>
        <p:spPr>
          <a:xfrm>
            <a:off x="179512" y="1196752"/>
            <a:ext cx="8784976" cy="5400600"/>
          </a:xfrm>
          <a:solidFill>
            <a:schemeClr val="bg2">
              <a:lumMod val="90000"/>
            </a:schemeClr>
          </a:solidFill>
        </p:spPr>
        <p:txBody>
          <a:bodyPr>
            <a:normAutofit fontScale="55000" lnSpcReduction="20000"/>
          </a:bodyPr>
          <a:lstStyle/>
          <a:p>
            <a:pPr lvl="0"/>
            <a:r>
              <a:rPr lang="en-US" sz="3500" b="1" dirty="0">
                <a:latin typeface="Book Antiqua" pitchFamily="18" charset="0"/>
              </a:rPr>
              <a:t>Opening stocktaking:</a:t>
            </a:r>
            <a:r>
              <a:rPr lang="en-US" sz="3500" dirty="0">
                <a:latin typeface="Book Antiqua" pitchFamily="18" charset="0"/>
              </a:rPr>
              <a:t> It takes place at the founding of a company, and shows the assets and liabilities. </a:t>
            </a:r>
          </a:p>
          <a:p>
            <a:pPr lvl="0"/>
            <a:r>
              <a:rPr lang="en-US" sz="3500" b="1" dirty="0">
                <a:latin typeface="Book Antiqua" pitchFamily="18" charset="0"/>
              </a:rPr>
              <a:t>Mid-year, year-end stocktaking:</a:t>
            </a:r>
            <a:r>
              <a:rPr lang="en-US" sz="3500" dirty="0">
                <a:latin typeface="Book Antiqua" pitchFamily="18" charset="0"/>
              </a:rPr>
              <a:t> It supports the balance sheet of a company. It shows the quantity (value, condition) of all assets  that the company has on the balance sheet date, or just a part of it (part stocktaking).</a:t>
            </a:r>
          </a:p>
          <a:p>
            <a:pPr lvl="0"/>
            <a:r>
              <a:rPr lang="en-US" sz="3500" b="1" dirty="0">
                <a:latin typeface="Book Antiqua" pitchFamily="18" charset="0"/>
              </a:rPr>
              <a:t>Full (complete) stocktaking:</a:t>
            </a:r>
            <a:r>
              <a:rPr lang="en-US" sz="3500" dirty="0">
                <a:latin typeface="Book Antiqua" pitchFamily="18" charset="0"/>
              </a:rPr>
              <a:t> It shows all assets and liabilities of a company on a given date, including the ones not present at an owned site, but at a remote location.</a:t>
            </a:r>
          </a:p>
          <a:p>
            <a:pPr lvl="0"/>
            <a:r>
              <a:rPr lang="en-US" sz="3500" b="1" dirty="0">
                <a:latin typeface="Book Antiqua" pitchFamily="18" charset="0"/>
              </a:rPr>
              <a:t>Part stocktaking:</a:t>
            </a:r>
            <a:r>
              <a:rPr lang="en-US" sz="3500" dirty="0">
                <a:latin typeface="Book Antiqua" pitchFamily="18" charset="0"/>
              </a:rPr>
              <a:t> It covers an entire section of a type of an asset or liability. We consider as part stocktaking when a single site, warehouse or zone is taken as well.</a:t>
            </a:r>
          </a:p>
          <a:p>
            <a:pPr lvl="0"/>
            <a:r>
              <a:rPr lang="en-US" sz="3500" b="1" dirty="0">
                <a:latin typeface="Book Antiqua" pitchFamily="18" charset="0"/>
              </a:rPr>
              <a:t>Handover stocktaking:</a:t>
            </a:r>
            <a:r>
              <a:rPr lang="en-US" sz="3500" dirty="0">
                <a:latin typeface="Book Antiqua" pitchFamily="18" charset="0"/>
              </a:rPr>
              <a:t> It is done when the person responsible for an area changes. The previous person responsible passes the assets the new one. </a:t>
            </a:r>
          </a:p>
          <a:p>
            <a:pPr lvl="0"/>
            <a:r>
              <a:rPr lang="en-US" sz="3500" b="1" dirty="0">
                <a:latin typeface="Book Antiqua" pitchFamily="18" charset="0"/>
              </a:rPr>
              <a:t>Exceptional stocktaking:</a:t>
            </a:r>
            <a:r>
              <a:rPr lang="en-US" sz="3500" dirty="0">
                <a:latin typeface="Book Antiqua" pitchFamily="18" charset="0"/>
              </a:rPr>
              <a:t> The date of the stocktaking is not known for the unit to be inspected (warehouse, store). It is recommended in case of suspected abuse, sales of items of great value or without invoice.</a:t>
            </a:r>
          </a:p>
          <a:p>
            <a:endParaRPr lang="uk-U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908720"/>
          </a:xfrm>
          <a:solidFill>
            <a:schemeClr val="tx2">
              <a:lumMod val="20000"/>
              <a:lumOff val="80000"/>
            </a:schemeClr>
          </a:solidFill>
        </p:spPr>
        <p:txBody>
          <a:bodyPr>
            <a:normAutofit fontScale="90000"/>
          </a:bodyPr>
          <a:lstStyle/>
          <a:p>
            <a:pPr indent="450215">
              <a:lnSpc>
                <a:spcPct val="115000"/>
              </a:lnSpc>
              <a:spcAft>
                <a:spcPts val="0"/>
              </a:spcAft>
            </a:pPr>
            <a:r>
              <a:rPr lang="en-US" sz="2800" b="1" i="1" dirty="0">
                <a:solidFill>
                  <a:srgbClr val="202020"/>
                </a:solidFill>
                <a:latin typeface="Times New Roman"/>
                <a:ea typeface="Calibri"/>
                <a:cs typeface="Times New Roman"/>
              </a:rPr>
              <a:t>M</a:t>
            </a:r>
            <a:r>
              <a:rPr lang="uk-UA" sz="2800" b="1" i="1" dirty="0" err="1">
                <a:solidFill>
                  <a:srgbClr val="202020"/>
                </a:solidFill>
                <a:latin typeface="Times New Roman"/>
                <a:ea typeface="Calibri"/>
                <a:cs typeface="Times New Roman"/>
              </a:rPr>
              <a:t>ethods</a:t>
            </a:r>
            <a:r>
              <a:rPr lang="uk-UA" sz="2800" b="1" i="1" dirty="0">
                <a:solidFill>
                  <a:srgbClr val="202020"/>
                </a:solidFill>
                <a:latin typeface="Times New Roman"/>
                <a:ea typeface="Calibri"/>
                <a:cs typeface="Times New Roman"/>
              </a:rPr>
              <a:t> </a:t>
            </a:r>
            <a:r>
              <a:rPr lang="uk-UA" sz="2800" b="1" i="1" dirty="0" err="1">
                <a:solidFill>
                  <a:srgbClr val="202020"/>
                </a:solidFill>
                <a:latin typeface="Times New Roman"/>
                <a:ea typeface="Calibri"/>
                <a:cs typeface="Times New Roman"/>
              </a:rPr>
              <a:t>for</a:t>
            </a:r>
            <a:r>
              <a:rPr lang="uk-UA" sz="2800" b="1" i="1" dirty="0">
                <a:solidFill>
                  <a:srgbClr val="202020"/>
                </a:solidFill>
                <a:latin typeface="Times New Roman"/>
                <a:ea typeface="Calibri"/>
                <a:cs typeface="Times New Roman"/>
              </a:rPr>
              <a:t> </a:t>
            </a:r>
            <a:r>
              <a:rPr lang="uk-UA" sz="2800" b="1" i="1" dirty="0" err="1">
                <a:solidFill>
                  <a:srgbClr val="202020"/>
                </a:solidFill>
                <a:latin typeface="Times New Roman"/>
                <a:ea typeface="Calibri"/>
                <a:cs typeface="Times New Roman"/>
              </a:rPr>
              <a:t>counting</a:t>
            </a:r>
            <a:br>
              <a:rPr lang="uk-UA" sz="2800" dirty="0">
                <a:ea typeface="Calibri"/>
                <a:cs typeface="Times New Roman"/>
              </a:rPr>
            </a:br>
            <a:endParaRPr lang="uk-UA" sz="2800" dirty="0"/>
          </a:p>
        </p:txBody>
      </p:sp>
      <p:sp>
        <p:nvSpPr>
          <p:cNvPr id="3" name="Содержимое 2"/>
          <p:cNvSpPr>
            <a:spLocks noGrp="1"/>
          </p:cNvSpPr>
          <p:nvPr>
            <p:ph idx="1"/>
          </p:nvPr>
        </p:nvSpPr>
        <p:spPr>
          <a:xfrm>
            <a:off x="179512" y="980728"/>
            <a:ext cx="8784976" cy="5688632"/>
          </a:xfrm>
          <a:solidFill>
            <a:schemeClr val="bg2"/>
          </a:solidFill>
        </p:spPr>
        <p:txBody>
          <a:bodyPr>
            <a:normAutofit fontScale="70000" lnSpcReduction="20000"/>
          </a:bodyPr>
          <a:lstStyle/>
          <a:p>
            <a:pPr lvl="0">
              <a:buNone/>
            </a:pPr>
            <a:r>
              <a:rPr lang="en-US" b="1" dirty="0">
                <a:latin typeface="Times New Roman" panose="02020603050405020304" pitchFamily="18" charset="0"/>
                <a:cs typeface="Times New Roman" panose="02020603050405020304" pitchFamily="18" charset="0"/>
              </a:rPr>
              <a:t>Computer Generated Count Sheets</a:t>
            </a:r>
            <a:r>
              <a:rPr lang="en-US" dirty="0">
                <a:latin typeface="Times New Roman" panose="02020603050405020304" pitchFamily="18" charset="0"/>
                <a:cs typeface="Times New Roman" panose="02020603050405020304" pitchFamily="18" charset="0"/>
              </a:rPr>
              <a:t> </a:t>
            </a:r>
          </a:p>
          <a:p>
            <a:pPr>
              <a:buNone/>
            </a:pPr>
            <a:r>
              <a:rPr lang="en-US" dirty="0">
                <a:latin typeface="Times New Roman" panose="02020603050405020304" pitchFamily="18" charset="0"/>
                <a:cs typeface="Times New Roman" panose="02020603050405020304" pitchFamily="18" charset="0"/>
              </a:rPr>
              <a:t>– Computer Generated Count Sheets are preprinted lists of inventory generated by software that can be used to record  on hand counts.</a:t>
            </a:r>
          </a:p>
          <a:p>
            <a:pPr lvl="0">
              <a:buNone/>
            </a:pPr>
            <a:r>
              <a:rPr lang="en-US" b="1" dirty="0">
                <a:latin typeface="Times New Roman" panose="02020603050405020304" pitchFamily="18" charset="0"/>
                <a:cs typeface="Times New Roman" panose="02020603050405020304" pitchFamily="18" charset="0"/>
              </a:rPr>
              <a:t>Manual Count Sheets</a:t>
            </a:r>
            <a:endParaRPr lang="en-US" dirty="0">
              <a:latin typeface="Times New Roman" panose="02020603050405020304" pitchFamily="18" charset="0"/>
              <a:cs typeface="Times New Roman" panose="02020603050405020304" pitchFamily="18" charset="0"/>
            </a:endParaRPr>
          </a:p>
          <a:p>
            <a:pPr>
              <a:buNone/>
            </a:pPr>
            <a:r>
              <a:rPr lang="en-US" dirty="0">
                <a:latin typeface="Times New Roman" panose="02020603050405020304" pitchFamily="18" charset="0"/>
                <a:cs typeface="Times New Roman" panose="02020603050405020304" pitchFamily="18" charset="0"/>
              </a:rPr>
              <a:t> – Manual Count Sheets are merely ruled forms that allow  to record the product id, quantity and, if needed, retail of merchandise being counted. Unlike Count Sheets that pre-determine the merchandise listed, this manual method can be effective for wall to wall </a:t>
            </a:r>
            <a:r>
              <a:rPr lang="en-US" dirty="0" err="1">
                <a:latin typeface="Times New Roman" panose="02020603050405020304" pitchFamily="18" charset="0"/>
                <a:cs typeface="Times New Roman" panose="02020603050405020304" pitchFamily="18" charset="0"/>
              </a:rPr>
              <a:t>counts.When</a:t>
            </a:r>
            <a:r>
              <a:rPr lang="en-US" dirty="0">
                <a:latin typeface="Times New Roman" panose="02020603050405020304" pitchFamily="18" charset="0"/>
                <a:cs typeface="Times New Roman" panose="02020603050405020304" pitchFamily="18" charset="0"/>
              </a:rPr>
              <a:t> this method is used, count teams should be used: one person to call out the classes or SKUs, prices and counts while the other records them. This method involves using count sheets and pencils to record inventory numbers manually.</a:t>
            </a:r>
          </a:p>
          <a:p>
            <a:pPr lvl="0">
              <a:buNone/>
            </a:pPr>
            <a:r>
              <a:rPr lang="en-US" b="1" dirty="0">
                <a:latin typeface="Times New Roman" panose="02020603050405020304" pitchFamily="18" charset="0"/>
                <a:cs typeface="Times New Roman" panose="02020603050405020304" pitchFamily="18" charset="0"/>
              </a:rPr>
              <a:t>Portable Inventory Devices</a:t>
            </a:r>
            <a:r>
              <a:rPr lang="en-US" dirty="0">
                <a:latin typeface="Times New Roman" panose="02020603050405020304" pitchFamily="18" charset="0"/>
                <a:cs typeface="Times New Roman" panose="02020603050405020304" pitchFamily="18" charset="0"/>
              </a:rPr>
              <a:t> </a:t>
            </a:r>
          </a:p>
          <a:p>
            <a:pPr>
              <a:buNone/>
            </a:pPr>
            <a:r>
              <a:rPr lang="en-US" dirty="0">
                <a:latin typeface="Times New Roman" panose="02020603050405020304" pitchFamily="18" charset="0"/>
                <a:cs typeface="Times New Roman" panose="02020603050405020304" pitchFamily="18" charset="0"/>
              </a:rPr>
              <a:t>– Portable Inventory Scanners can be the most efficient method for taking an inventory, especially when barcodes are used on the merchandise. They eliminate the need for a two person count team, though all detail counts should still be verified.</a:t>
            </a:r>
          </a:p>
          <a:p>
            <a:pPr lvl="0">
              <a:buNone/>
            </a:pPr>
            <a:r>
              <a:rPr lang="en-US" b="1" dirty="0">
                <a:latin typeface="Times New Roman" panose="02020603050405020304" pitchFamily="18" charset="0"/>
                <a:cs typeface="Times New Roman" panose="02020603050405020304" pitchFamily="18" charset="0"/>
              </a:rPr>
              <a:t>Inventory Services</a:t>
            </a:r>
            <a:r>
              <a:rPr lang="en-US" dirty="0">
                <a:latin typeface="Times New Roman" panose="02020603050405020304" pitchFamily="18" charset="0"/>
                <a:cs typeface="Times New Roman" panose="02020603050405020304" pitchFamily="18" charset="0"/>
              </a:rPr>
              <a:t> </a:t>
            </a:r>
          </a:p>
          <a:p>
            <a:pPr>
              <a:buNone/>
            </a:pPr>
            <a:r>
              <a:rPr lang="en-US" dirty="0">
                <a:latin typeface="Times New Roman" panose="02020603050405020304" pitchFamily="18" charset="0"/>
                <a:cs typeface="Times New Roman" panose="02020603050405020304" pitchFamily="18" charset="0"/>
              </a:rPr>
              <a:t>– Several third party companies specialize in taking physical counts.</a:t>
            </a:r>
          </a:p>
          <a:p>
            <a:endParaRPr lang="uk-U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Grp="1" noChangeAspect="1" noChangeArrowheads="1"/>
          </p:cNvPicPr>
          <p:nvPr>
            <p:ph idx="1"/>
          </p:nvPr>
        </p:nvPicPr>
        <p:blipFill>
          <a:blip r:embed="rId2" cstate="print"/>
          <a:srcRect/>
          <a:stretch>
            <a:fillRect/>
          </a:stretch>
        </p:blipFill>
        <p:spPr bwMode="auto">
          <a:xfrm>
            <a:off x="0" y="0"/>
            <a:ext cx="4290839" cy="3943350"/>
          </a:xfrm>
          <a:prstGeom prst="rect">
            <a:avLst/>
          </a:prstGeom>
          <a:noFill/>
          <a:ln w="9525">
            <a:noFill/>
            <a:miter lim="800000"/>
            <a:headEnd/>
            <a:tailEnd/>
          </a:ln>
        </p:spPr>
      </p:pic>
      <p:pic>
        <p:nvPicPr>
          <p:cNvPr id="35843" name="Picture 3"/>
          <p:cNvPicPr>
            <a:picLocks noChangeAspect="1" noChangeArrowheads="1"/>
          </p:cNvPicPr>
          <p:nvPr/>
        </p:nvPicPr>
        <p:blipFill>
          <a:blip r:embed="rId3" cstate="print"/>
          <a:srcRect/>
          <a:stretch>
            <a:fillRect/>
          </a:stretch>
        </p:blipFill>
        <p:spPr bwMode="auto">
          <a:xfrm>
            <a:off x="4283968" y="0"/>
            <a:ext cx="4248472" cy="3933056"/>
          </a:xfrm>
          <a:prstGeom prst="rect">
            <a:avLst/>
          </a:prstGeom>
          <a:noFill/>
          <a:ln w="9525">
            <a:noFill/>
            <a:miter lim="800000"/>
            <a:headEnd/>
            <a:tailEnd/>
          </a:ln>
        </p:spPr>
      </p:pic>
      <p:sp>
        <p:nvSpPr>
          <p:cNvPr id="35844" name="Rectangle 4"/>
          <p:cNvSpPr>
            <a:spLocks noChangeArrowheads="1"/>
          </p:cNvSpPr>
          <p:nvPr/>
        </p:nvSpPr>
        <p:spPr bwMode="auto">
          <a:xfrm>
            <a:off x="0" y="4149080"/>
            <a:ext cx="91440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T</a:t>
            </a:r>
            <a:r>
              <a:rPr kumimoji="0" lang="uk-UA" sz="1600" b="0" i="0" u="none" strike="noStrike" cap="none" normalizeH="0" baseline="0" dirty="0" err="1">
                <a:ln>
                  <a:noFill/>
                </a:ln>
                <a:solidFill>
                  <a:srgbClr val="000000"/>
                </a:solidFill>
                <a:effectLst/>
                <a:latin typeface="Times New Roman" pitchFamily="18" charset="0"/>
                <a:ea typeface="Calibri" pitchFamily="34" charset="0"/>
                <a:cs typeface="Times New Roman" pitchFamily="18" charset="0"/>
              </a:rPr>
              <a:t>he</a:t>
            </a:r>
            <a:r>
              <a:rPr kumimoji="0" lang="uk-UA" sz="16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 </a:t>
            </a:r>
            <a:r>
              <a:rPr kumimoji="0" lang="uk-UA" sz="1600" b="0" i="0" u="none" strike="noStrike" cap="none" normalizeH="0" baseline="0" dirty="0" err="1">
                <a:ln>
                  <a:noFill/>
                </a:ln>
                <a:solidFill>
                  <a:srgbClr val="000000"/>
                </a:solidFill>
                <a:effectLst/>
                <a:latin typeface="Times New Roman" pitchFamily="18" charset="0"/>
                <a:ea typeface="Calibri" pitchFamily="34" charset="0"/>
                <a:cs typeface="Times New Roman" pitchFamily="18" charset="0"/>
              </a:rPr>
              <a:t>goal</a:t>
            </a:r>
            <a:r>
              <a:rPr kumimoji="0" lang="uk-UA" sz="16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 of </a:t>
            </a:r>
            <a:r>
              <a:rPr kumimoji="0" lang="uk-UA" sz="1600" b="0" i="0" u="none" strike="noStrike" cap="none" normalizeH="0" baseline="0" dirty="0" err="1">
                <a:ln>
                  <a:noFill/>
                </a:ln>
                <a:solidFill>
                  <a:srgbClr val="000000"/>
                </a:solidFill>
                <a:effectLst/>
                <a:latin typeface="Times New Roman" pitchFamily="18" charset="0"/>
                <a:ea typeface="Calibri" pitchFamily="34" charset="0"/>
                <a:cs typeface="Times New Roman" pitchFamily="18" charset="0"/>
              </a:rPr>
              <a:t>the</a:t>
            </a:r>
            <a:r>
              <a:rPr kumimoji="0" lang="uk-UA" sz="16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 </a:t>
            </a:r>
            <a:r>
              <a:rPr kumimoji="0" lang="uk-UA" sz="1600" b="0" i="0" u="none" strike="noStrike" cap="none" normalizeH="0" baseline="0" dirty="0" err="1">
                <a:ln>
                  <a:noFill/>
                </a:ln>
                <a:solidFill>
                  <a:srgbClr val="000000"/>
                </a:solidFill>
                <a:effectLst/>
                <a:latin typeface="Times New Roman" pitchFamily="18" charset="0"/>
                <a:ea typeface="Calibri" pitchFamily="34" charset="0"/>
                <a:cs typeface="Times New Roman" pitchFamily="18" charset="0"/>
              </a:rPr>
              <a:t>annual</a:t>
            </a:r>
            <a:r>
              <a:rPr kumimoji="0" lang="uk-UA" sz="16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 inventory </a:t>
            </a:r>
            <a:r>
              <a:rPr kumimoji="0" lang="uk-UA" sz="1600" b="0" i="0" u="none" strike="noStrike" cap="none" normalizeH="0" baseline="0" dirty="0" err="1">
                <a:ln>
                  <a:noFill/>
                </a:ln>
                <a:solidFill>
                  <a:srgbClr val="000000"/>
                </a:solidFill>
                <a:effectLst/>
                <a:latin typeface="Times New Roman" pitchFamily="18" charset="0"/>
                <a:ea typeface="Calibri" pitchFamily="34" charset="0"/>
                <a:cs typeface="Times New Roman" pitchFamily="18" charset="0"/>
              </a:rPr>
              <a:t>count</a:t>
            </a:r>
            <a:r>
              <a:rPr kumimoji="0" lang="uk-UA" sz="16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 </a:t>
            </a:r>
            <a:r>
              <a:rPr kumimoji="0" lang="uk-UA" sz="1600" b="0" i="0" u="none" strike="noStrike" cap="none" normalizeH="0" baseline="0" dirty="0" err="1">
                <a:ln>
                  <a:noFill/>
                </a:ln>
                <a:solidFill>
                  <a:srgbClr val="000000"/>
                </a:solidFill>
                <a:effectLst/>
                <a:latin typeface="Times New Roman" pitchFamily="18" charset="0"/>
                <a:ea typeface="Calibri" pitchFamily="34" charset="0"/>
                <a:cs typeface="Times New Roman" pitchFamily="18" charset="0"/>
              </a:rPr>
              <a:t>is</a:t>
            </a:r>
            <a:r>
              <a:rPr kumimoji="0" lang="uk-UA" sz="16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 </a:t>
            </a:r>
            <a:r>
              <a:rPr kumimoji="0" lang="uk-UA" sz="1600" b="0" i="0" u="none" strike="noStrike" cap="none" normalizeH="0" baseline="0" dirty="0" err="1">
                <a:ln>
                  <a:noFill/>
                </a:ln>
                <a:solidFill>
                  <a:srgbClr val="000000"/>
                </a:solidFill>
                <a:effectLst/>
                <a:latin typeface="Times New Roman" pitchFamily="18" charset="0"/>
                <a:ea typeface="Calibri" pitchFamily="34" charset="0"/>
                <a:cs typeface="Times New Roman" pitchFamily="18" charset="0"/>
              </a:rPr>
              <a:t>to</a:t>
            </a:r>
            <a:r>
              <a:rPr kumimoji="0" lang="en-US" sz="16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a:t>
            </a:r>
            <a:endParaRPr kumimoji="0" lang="uk-UA" sz="1600" b="0" i="0" u="none" strike="noStrike" cap="none" normalizeH="0" baseline="0" dirty="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a:ln>
                  <a:noFill/>
                </a:ln>
                <a:solidFill>
                  <a:srgbClr val="333333"/>
                </a:solidFill>
                <a:effectLst/>
                <a:latin typeface="Arial" pitchFamily="34" charset="0"/>
                <a:ea typeface="Times New Roman" pitchFamily="18" charset="0"/>
                <a:cs typeface="Times New Roman" pitchFamily="18" charset="0"/>
              </a:rPr>
              <a:t>Determine the inventory on hand</a:t>
            </a:r>
            <a:endParaRPr kumimoji="0" lang="uk-UA" sz="1600" b="0" i="0" u="none" strike="noStrike" cap="none" normalizeH="0" baseline="0" dirty="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a:ln>
                  <a:noFill/>
                </a:ln>
                <a:solidFill>
                  <a:srgbClr val="333333"/>
                </a:solidFill>
                <a:effectLst/>
                <a:latin typeface="Arial" pitchFamily="34" charset="0"/>
                <a:ea typeface="Times New Roman" pitchFamily="18" charset="0"/>
                <a:cs typeface="Times New Roman" pitchFamily="18" charset="0"/>
              </a:rPr>
              <a:t>Determine the cost of goods sold for the period</a:t>
            </a:r>
            <a:endParaRPr kumimoji="0" lang="uk-UA" sz="1600" b="0" i="0" u="none" strike="noStrike" cap="none" normalizeH="0" baseline="0" dirty="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a:ln>
                  <a:noFill/>
                </a:ln>
                <a:solidFill>
                  <a:srgbClr val="333333"/>
                </a:solidFill>
                <a:effectLst/>
                <a:latin typeface="Arial" pitchFamily="34" charset="0"/>
                <a:ea typeface="Times New Roman" pitchFamily="18" charset="0"/>
                <a:cs typeface="Times New Roman" pitchFamily="18" charset="0"/>
              </a:rPr>
              <a:t>Check accuracy of inventory records </a:t>
            </a:r>
            <a:endParaRPr kumimoji="0" lang="uk-UA" sz="1600" b="0" i="0" u="none" strike="noStrike" cap="none" normalizeH="0" baseline="0" dirty="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a:ln>
                  <a:noFill/>
                </a:ln>
                <a:solidFill>
                  <a:srgbClr val="333333"/>
                </a:solidFill>
                <a:effectLst/>
                <a:latin typeface="Arial" pitchFamily="34" charset="0"/>
                <a:ea typeface="Times New Roman" pitchFamily="18" charset="0"/>
                <a:cs typeface="Times New Roman" pitchFamily="18" charset="0"/>
              </a:rPr>
              <a:t>Determine amount of inventory lost due to wasted raw materials, shoplifting or employee theft </a:t>
            </a:r>
            <a:endParaRPr kumimoji="0" lang="en-US" sz="16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Grp="1" noChangeAspect="1" noChangeArrowheads="1"/>
          </p:cNvPicPr>
          <p:nvPr>
            <p:ph idx="1"/>
          </p:nvPr>
        </p:nvPicPr>
        <p:blipFill>
          <a:blip r:embed="rId2" cstate="print"/>
          <a:srcRect/>
          <a:stretch>
            <a:fillRect/>
          </a:stretch>
        </p:blipFill>
        <p:spPr bwMode="auto">
          <a:xfrm>
            <a:off x="0" y="0"/>
            <a:ext cx="4499992" cy="3810000"/>
          </a:xfrm>
          <a:prstGeom prst="rect">
            <a:avLst/>
          </a:prstGeom>
          <a:noFill/>
          <a:ln w="9525">
            <a:noFill/>
            <a:miter lim="800000"/>
            <a:headEnd/>
            <a:tailEnd/>
          </a:ln>
        </p:spPr>
      </p:pic>
      <p:pic>
        <p:nvPicPr>
          <p:cNvPr id="36867" name="Picture 3"/>
          <p:cNvPicPr>
            <a:picLocks noChangeAspect="1" noChangeArrowheads="1"/>
          </p:cNvPicPr>
          <p:nvPr/>
        </p:nvPicPr>
        <p:blipFill>
          <a:blip r:embed="rId3" cstate="print"/>
          <a:srcRect/>
          <a:stretch>
            <a:fillRect/>
          </a:stretch>
        </p:blipFill>
        <p:spPr bwMode="auto">
          <a:xfrm>
            <a:off x="4499992" y="2636912"/>
            <a:ext cx="4644008" cy="4032448"/>
          </a:xfrm>
          <a:prstGeom prst="rect">
            <a:avLst/>
          </a:prstGeom>
          <a:noFill/>
          <a:ln w="9525">
            <a:noFill/>
            <a:miter lim="800000"/>
            <a:headEnd/>
            <a:tailEnd/>
          </a:ln>
        </p:spPr>
      </p:pic>
      <p:pic>
        <p:nvPicPr>
          <p:cNvPr id="36868" name="Picture 4" descr="inventory tag"/>
          <p:cNvPicPr>
            <a:picLocks noChangeAspect="1" noChangeArrowheads="1"/>
          </p:cNvPicPr>
          <p:nvPr/>
        </p:nvPicPr>
        <p:blipFill>
          <a:blip r:embed="rId4" cstate="print"/>
          <a:srcRect/>
          <a:stretch>
            <a:fillRect/>
          </a:stretch>
        </p:blipFill>
        <p:spPr bwMode="auto">
          <a:xfrm>
            <a:off x="4716016" y="260648"/>
            <a:ext cx="4121150" cy="2232248"/>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143000"/>
          </a:xfrm>
          <a:solidFill>
            <a:schemeClr val="tx2">
              <a:lumMod val="20000"/>
              <a:lumOff val="80000"/>
            </a:schemeClr>
          </a:solidFill>
        </p:spPr>
        <p:txBody>
          <a:bodyPr>
            <a:normAutofit fontScale="90000"/>
          </a:bodyPr>
          <a:lstStyle/>
          <a:p>
            <a:br>
              <a:rPr lang="en-US" b="1" i="1" dirty="0"/>
            </a:br>
            <a:r>
              <a:rPr lang="uk-UA" b="1" i="1" dirty="0"/>
              <a:t>Physical inventory </a:t>
            </a:r>
            <a:r>
              <a:rPr lang="en-US" b="1" i="1" dirty="0"/>
              <a:t>procedure</a:t>
            </a:r>
            <a:br>
              <a:rPr lang="uk-UA" dirty="0"/>
            </a:br>
            <a:endParaRPr lang="uk-UA" dirty="0"/>
          </a:p>
        </p:txBody>
      </p:sp>
      <p:sp>
        <p:nvSpPr>
          <p:cNvPr id="3" name="Содержимое 2"/>
          <p:cNvSpPr>
            <a:spLocks noGrp="1"/>
          </p:cNvSpPr>
          <p:nvPr>
            <p:ph idx="1"/>
          </p:nvPr>
        </p:nvSpPr>
        <p:spPr>
          <a:xfrm>
            <a:off x="457200" y="1600200"/>
            <a:ext cx="8229600" cy="4709120"/>
          </a:xfrm>
          <a:solidFill>
            <a:schemeClr val="bg2">
              <a:lumMod val="90000"/>
            </a:schemeClr>
          </a:solidFill>
        </p:spPr>
        <p:txBody>
          <a:bodyPr>
            <a:normAutofit lnSpcReduction="10000"/>
          </a:bodyPr>
          <a:lstStyle/>
          <a:p>
            <a:pPr algn="ctr">
              <a:buNone/>
            </a:pPr>
            <a:r>
              <a:rPr lang="en-US" dirty="0">
                <a:latin typeface="Book Antiqua" pitchFamily="18" charset="0"/>
              </a:rPr>
              <a:t>3</a:t>
            </a:r>
            <a:r>
              <a:rPr lang="uk-UA" dirty="0">
                <a:latin typeface="Book Antiqua" pitchFamily="18" charset="0"/>
              </a:rPr>
              <a:t> </a:t>
            </a:r>
            <a:r>
              <a:rPr lang="uk-UA" dirty="0" err="1">
                <a:latin typeface="Book Antiqua" pitchFamily="18" charset="0"/>
              </a:rPr>
              <a:t>phases</a:t>
            </a:r>
            <a:r>
              <a:rPr lang="uk-UA" dirty="0">
                <a:latin typeface="Book Antiqua" pitchFamily="18" charset="0"/>
              </a:rPr>
              <a:t> of a </a:t>
            </a:r>
            <a:r>
              <a:rPr lang="uk-UA" dirty="0" err="1">
                <a:latin typeface="Book Antiqua" pitchFamily="18" charset="0"/>
              </a:rPr>
              <a:t>physical</a:t>
            </a:r>
            <a:r>
              <a:rPr lang="uk-UA" dirty="0">
                <a:latin typeface="Book Antiqua" pitchFamily="18" charset="0"/>
              </a:rPr>
              <a:t> inventory:</a:t>
            </a:r>
          </a:p>
          <a:p>
            <a:pPr marL="571500" lvl="0" indent="-571500">
              <a:buFont typeface="+mj-lt"/>
              <a:buAutoNum type="romanUcPeriod"/>
            </a:pPr>
            <a:r>
              <a:rPr lang="uk-UA" dirty="0" err="1">
                <a:latin typeface="Book Antiqua" pitchFamily="18" charset="0"/>
              </a:rPr>
              <a:t>Planning</a:t>
            </a:r>
            <a:r>
              <a:rPr lang="uk-UA" dirty="0">
                <a:latin typeface="Book Antiqua" pitchFamily="18" charset="0"/>
              </a:rPr>
              <a:t> </a:t>
            </a:r>
            <a:r>
              <a:rPr lang="uk-UA" dirty="0" err="1">
                <a:latin typeface="Book Antiqua" pitchFamily="18" charset="0"/>
              </a:rPr>
              <a:t>and</a:t>
            </a:r>
            <a:r>
              <a:rPr lang="uk-UA" dirty="0">
                <a:latin typeface="Book Antiqua" pitchFamily="18" charset="0"/>
              </a:rPr>
              <a:t> </a:t>
            </a:r>
            <a:r>
              <a:rPr lang="uk-UA" dirty="0" err="1">
                <a:latin typeface="Book Antiqua" pitchFamily="18" charset="0"/>
              </a:rPr>
              <a:t>preparation</a:t>
            </a:r>
            <a:r>
              <a:rPr lang="en-US" dirty="0">
                <a:latin typeface="Book Antiqua" pitchFamily="18" charset="0"/>
              </a:rPr>
              <a:t> (</a:t>
            </a:r>
            <a:r>
              <a:rPr lang="uk-UA" b="1" dirty="0" err="1">
                <a:latin typeface="Book Antiqua" pitchFamily="18" charset="0"/>
              </a:rPr>
              <a:t>date</a:t>
            </a:r>
            <a:r>
              <a:rPr lang="uk-UA" b="1" dirty="0">
                <a:latin typeface="Book Antiqua" pitchFamily="18" charset="0"/>
              </a:rPr>
              <a:t> </a:t>
            </a:r>
            <a:r>
              <a:rPr lang="uk-UA" b="1" dirty="0" err="1">
                <a:latin typeface="Book Antiqua" pitchFamily="18" charset="0"/>
              </a:rPr>
              <a:t>and</a:t>
            </a:r>
            <a:r>
              <a:rPr lang="uk-UA" b="1" dirty="0">
                <a:latin typeface="Book Antiqua" pitchFamily="18" charset="0"/>
              </a:rPr>
              <a:t> </a:t>
            </a:r>
            <a:r>
              <a:rPr lang="uk-UA" b="1" dirty="0" err="1">
                <a:latin typeface="Book Antiqua" pitchFamily="18" charset="0"/>
              </a:rPr>
              <a:t>time</a:t>
            </a:r>
            <a:r>
              <a:rPr lang="uk-UA" dirty="0">
                <a:latin typeface="Book Antiqua" pitchFamily="18" charset="0"/>
              </a:rPr>
              <a:t> </a:t>
            </a:r>
            <a:r>
              <a:rPr lang="en-US" dirty="0">
                <a:latin typeface="Book Antiqua" pitchFamily="18" charset="0"/>
              </a:rPr>
              <a:t>, </a:t>
            </a:r>
            <a:r>
              <a:rPr lang="uk-UA" b="1" dirty="0" err="1">
                <a:latin typeface="Book Antiqua" pitchFamily="18" charset="0"/>
              </a:rPr>
              <a:t>counting</a:t>
            </a:r>
            <a:r>
              <a:rPr lang="uk-UA" b="1" dirty="0">
                <a:latin typeface="Book Antiqua" pitchFamily="18" charset="0"/>
              </a:rPr>
              <a:t> </a:t>
            </a:r>
            <a:r>
              <a:rPr lang="uk-UA" b="1" dirty="0" err="1">
                <a:latin typeface="Book Antiqua" pitchFamily="18" charset="0"/>
              </a:rPr>
              <a:t>team</a:t>
            </a:r>
            <a:r>
              <a:rPr lang="uk-UA" b="1" dirty="0">
                <a:latin typeface="Book Antiqua" pitchFamily="18" charset="0"/>
              </a:rPr>
              <a:t>(s</a:t>
            </a:r>
            <a:r>
              <a:rPr lang="en-US" b="1" dirty="0">
                <a:latin typeface="Book Antiqua" pitchFamily="18" charset="0"/>
              </a:rPr>
              <a:t>),</a:t>
            </a:r>
            <a:r>
              <a:rPr lang="uk-UA" dirty="0">
                <a:latin typeface="Book Antiqua" pitchFamily="18" charset="0"/>
              </a:rPr>
              <a:t> </a:t>
            </a:r>
            <a:r>
              <a:rPr lang="uk-UA" b="1" dirty="0" err="1">
                <a:latin typeface="Book Antiqua" pitchFamily="18" charset="0"/>
              </a:rPr>
              <a:t>method</a:t>
            </a:r>
            <a:r>
              <a:rPr lang="en-US" b="1" dirty="0">
                <a:latin typeface="Book Antiqua" pitchFamily="18" charset="0"/>
              </a:rPr>
              <a:t>)</a:t>
            </a:r>
            <a:r>
              <a:rPr lang="uk-UA" dirty="0">
                <a:latin typeface="Book Antiqua" pitchFamily="18" charset="0"/>
              </a:rPr>
              <a:t> </a:t>
            </a:r>
            <a:r>
              <a:rPr lang="en-US" dirty="0">
                <a:latin typeface="Book Antiqua" pitchFamily="18" charset="0"/>
              </a:rPr>
              <a:t> </a:t>
            </a:r>
          </a:p>
          <a:p>
            <a:pPr marL="571500" lvl="0" indent="-571500">
              <a:buFont typeface="+mj-lt"/>
              <a:buAutoNum type="romanUcPeriod"/>
            </a:pPr>
            <a:endParaRPr lang="uk-UA" dirty="0">
              <a:latin typeface="Book Antiqua" pitchFamily="18" charset="0"/>
            </a:endParaRPr>
          </a:p>
          <a:p>
            <a:pPr marL="571500" lvl="0" indent="-571500">
              <a:buFont typeface="+mj-lt"/>
              <a:buAutoNum type="romanUcPeriod"/>
            </a:pPr>
            <a:r>
              <a:rPr lang="en-US" dirty="0">
                <a:latin typeface="Book Antiqua" pitchFamily="18" charset="0"/>
              </a:rPr>
              <a:t>Execution of physical inventory (</a:t>
            </a:r>
            <a:r>
              <a:rPr lang="en-US" b="1" dirty="0">
                <a:latin typeface="Book Antiqua" pitchFamily="18" charset="0"/>
              </a:rPr>
              <a:t>rules to achieve an accurate and effective count</a:t>
            </a:r>
            <a:r>
              <a:rPr lang="en-US" dirty="0">
                <a:latin typeface="Book Antiqua" pitchFamily="18" charset="0"/>
              </a:rPr>
              <a:t>)</a:t>
            </a:r>
          </a:p>
          <a:p>
            <a:pPr marL="571500" lvl="0" indent="-571500" algn="just">
              <a:buFont typeface="+mj-lt"/>
              <a:buAutoNum type="romanUcPeriod"/>
            </a:pPr>
            <a:endParaRPr lang="uk-UA" dirty="0">
              <a:latin typeface="Book Antiqua" pitchFamily="18" charset="0"/>
            </a:endParaRPr>
          </a:p>
          <a:p>
            <a:pPr marL="571500" lvl="0" indent="-571500" algn="just">
              <a:buFont typeface="+mj-lt"/>
              <a:buAutoNum type="romanUcPeriod"/>
            </a:pPr>
            <a:r>
              <a:rPr lang="uk-UA" dirty="0" err="1">
                <a:latin typeface="Book Antiqua" pitchFamily="18" charset="0"/>
              </a:rPr>
              <a:t>Analysis</a:t>
            </a:r>
            <a:r>
              <a:rPr lang="uk-UA" dirty="0">
                <a:latin typeface="Book Antiqua" pitchFamily="18" charset="0"/>
              </a:rPr>
              <a:t> of </a:t>
            </a:r>
            <a:r>
              <a:rPr lang="uk-UA" dirty="0" err="1">
                <a:latin typeface="Book Antiqua" pitchFamily="18" charset="0"/>
              </a:rPr>
              <a:t>results</a:t>
            </a:r>
            <a:r>
              <a:rPr lang="en-US" dirty="0">
                <a:latin typeface="Book Antiqua" pitchFamily="18" charset="0"/>
              </a:rPr>
              <a:t> (</a:t>
            </a:r>
            <a:r>
              <a:rPr lang="en-US" b="1" dirty="0">
                <a:latin typeface="Book Antiqua" pitchFamily="18" charset="0"/>
              </a:rPr>
              <a:t>s</a:t>
            </a:r>
            <a:r>
              <a:rPr lang="uk-UA" b="1" dirty="0" err="1">
                <a:latin typeface="Book Antiqua" pitchFamily="18" charset="0"/>
              </a:rPr>
              <a:t>hortages</a:t>
            </a:r>
            <a:r>
              <a:rPr lang="uk-UA" b="1" dirty="0">
                <a:latin typeface="Book Antiqua" pitchFamily="18" charset="0"/>
              </a:rPr>
              <a:t> </a:t>
            </a:r>
            <a:r>
              <a:rPr lang="uk-UA" b="1" dirty="0" err="1">
                <a:latin typeface="Book Antiqua" pitchFamily="18" charset="0"/>
              </a:rPr>
              <a:t>or</a:t>
            </a:r>
            <a:r>
              <a:rPr lang="uk-UA" b="1" dirty="0">
                <a:latin typeface="Book Antiqua" pitchFamily="18" charset="0"/>
              </a:rPr>
              <a:t> </a:t>
            </a:r>
            <a:r>
              <a:rPr lang="uk-UA" b="1" dirty="0" err="1">
                <a:latin typeface="Book Antiqua" pitchFamily="18" charset="0"/>
              </a:rPr>
              <a:t>overages</a:t>
            </a:r>
            <a:r>
              <a:rPr lang="en-US" dirty="0">
                <a:latin typeface="Book Antiqua" pitchFamily="18" charset="0"/>
              </a:rPr>
              <a:t>)</a:t>
            </a:r>
            <a:endParaRPr lang="uk-UA" dirty="0">
              <a:latin typeface="Book Antiqua" pitchFamily="18" charset="0"/>
            </a:endParaRPr>
          </a:p>
          <a:p>
            <a:endParaRPr lang="uk-U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980728"/>
          </a:xfrm>
          <a:solidFill>
            <a:schemeClr val="tx2">
              <a:lumMod val="20000"/>
              <a:lumOff val="80000"/>
            </a:schemeClr>
          </a:solidFill>
        </p:spPr>
        <p:txBody>
          <a:bodyPr>
            <a:normAutofit fontScale="90000"/>
          </a:bodyPr>
          <a:lstStyle/>
          <a:p>
            <a:br>
              <a:rPr lang="en-US" sz="2800" dirty="0">
                <a:latin typeface="Book Antiqua" pitchFamily="18" charset="0"/>
              </a:rPr>
            </a:br>
            <a:r>
              <a:rPr lang="en-US" sz="2800" dirty="0">
                <a:latin typeface="Book Antiqua" pitchFamily="18" charset="0"/>
              </a:rPr>
              <a:t>General procedure involved in taking an inventory </a:t>
            </a:r>
            <a:br>
              <a:rPr lang="en-US" sz="2800" dirty="0">
                <a:latin typeface="Book Antiqua" pitchFamily="18" charset="0"/>
              </a:rPr>
            </a:br>
            <a:endParaRPr lang="uk-UA" sz="2800" dirty="0">
              <a:latin typeface="Book Antiqua" pitchFamily="18" charset="0"/>
            </a:endParaRPr>
          </a:p>
        </p:txBody>
      </p:sp>
      <p:sp>
        <p:nvSpPr>
          <p:cNvPr id="3" name="Содержимое 2"/>
          <p:cNvSpPr>
            <a:spLocks noGrp="1"/>
          </p:cNvSpPr>
          <p:nvPr>
            <p:ph idx="1"/>
          </p:nvPr>
        </p:nvSpPr>
        <p:spPr>
          <a:xfrm>
            <a:off x="323528" y="1268760"/>
            <a:ext cx="8712968" cy="5112568"/>
          </a:xfrm>
          <a:solidFill>
            <a:schemeClr val="bg1">
              <a:lumMod val="85000"/>
            </a:schemeClr>
          </a:solidFill>
        </p:spPr>
        <p:txBody>
          <a:bodyPr>
            <a:normAutofit fontScale="85000" lnSpcReduction="10000"/>
          </a:bodyPr>
          <a:lstStyle/>
          <a:p>
            <a:pPr>
              <a:buFont typeface="Wingdings" pitchFamily="2" charset="2"/>
              <a:buChar char="ü"/>
            </a:pPr>
            <a:r>
              <a:rPr lang="en-US" dirty="0"/>
              <a:t>deciding the method of taking inventory;</a:t>
            </a:r>
          </a:p>
          <a:p>
            <a:pPr>
              <a:buFont typeface="Wingdings" pitchFamily="2" charset="2"/>
              <a:buChar char="ü"/>
            </a:pPr>
            <a:r>
              <a:rPr lang="en-US" dirty="0"/>
              <a:t>deciding a date and time for taking inventory;</a:t>
            </a:r>
          </a:p>
          <a:p>
            <a:pPr>
              <a:buFont typeface="Wingdings" pitchFamily="2" charset="2"/>
              <a:buChar char="ü"/>
            </a:pPr>
            <a:r>
              <a:rPr lang="en-US" dirty="0"/>
              <a:t>closing a store’s sales floor for taking inventory;</a:t>
            </a:r>
          </a:p>
          <a:p>
            <a:pPr>
              <a:buFont typeface="Wingdings" pitchFamily="2" charset="2"/>
              <a:buChar char="ü"/>
            </a:pPr>
            <a:r>
              <a:rPr lang="en-US" dirty="0"/>
              <a:t>alerting customers using signs about a store closure when a store is closed for taking inventory;</a:t>
            </a:r>
          </a:p>
          <a:p>
            <a:pPr>
              <a:buFont typeface="Wingdings" pitchFamily="2" charset="2"/>
              <a:buChar char="ü"/>
            </a:pPr>
            <a:r>
              <a:rPr lang="en-US" dirty="0"/>
              <a:t>planning and determining a person as the inventory supervisor;</a:t>
            </a:r>
          </a:p>
          <a:p>
            <a:pPr>
              <a:buFont typeface="Wingdings" pitchFamily="2" charset="2"/>
              <a:buChar char="ü"/>
            </a:pPr>
            <a:r>
              <a:rPr lang="en-US" dirty="0"/>
              <a:t>creating inventory worksheets for different departments in a store;</a:t>
            </a:r>
          </a:p>
          <a:p>
            <a:pPr>
              <a:buFont typeface="Wingdings" pitchFamily="2" charset="2"/>
              <a:buChar char="ü"/>
            </a:pPr>
            <a:r>
              <a:rPr lang="en-US" dirty="0"/>
              <a:t>keeping the backroom stock area clean and organized; and</a:t>
            </a:r>
          </a:p>
          <a:p>
            <a:pPr>
              <a:buFont typeface="Wingdings" pitchFamily="2" charset="2"/>
              <a:buChar char="ü"/>
            </a:pPr>
            <a:r>
              <a:rPr lang="en-US" dirty="0"/>
              <a:t>dealing with </a:t>
            </a:r>
            <a:r>
              <a:rPr lang="en-US" dirty="0" err="1"/>
              <a:t>unsaleable</a:t>
            </a:r>
            <a:r>
              <a:rPr lang="en-US" dirty="0"/>
              <a:t> products (damage or expired medications)</a:t>
            </a:r>
          </a:p>
          <a:p>
            <a:pPr>
              <a:buNone/>
            </a:pPr>
            <a:endParaRPr lang="uk-U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836712"/>
          </a:xfrm>
          <a:solidFill>
            <a:schemeClr val="tx2">
              <a:lumMod val="20000"/>
              <a:lumOff val="80000"/>
            </a:schemeClr>
          </a:solidFill>
        </p:spPr>
        <p:txBody>
          <a:bodyPr>
            <a:normAutofit fontScale="90000"/>
          </a:bodyPr>
          <a:lstStyle/>
          <a:p>
            <a:br>
              <a:rPr lang="en-US" dirty="0"/>
            </a:br>
            <a:r>
              <a:rPr lang="en-US" dirty="0">
                <a:latin typeface="Book Antiqua" pitchFamily="18" charset="0"/>
              </a:rPr>
              <a:t>Steps involved in taking inventory are:</a:t>
            </a:r>
            <a:br>
              <a:rPr lang="en-US" dirty="0">
                <a:latin typeface="Book Antiqua" pitchFamily="18" charset="0"/>
              </a:rPr>
            </a:br>
            <a:endParaRPr lang="uk-UA" dirty="0">
              <a:latin typeface="Book Antiqua" pitchFamily="18" charset="0"/>
            </a:endParaRPr>
          </a:p>
        </p:txBody>
      </p:sp>
      <p:sp>
        <p:nvSpPr>
          <p:cNvPr id="3" name="Содержимое 2"/>
          <p:cNvSpPr>
            <a:spLocks noGrp="1"/>
          </p:cNvSpPr>
          <p:nvPr>
            <p:ph idx="1"/>
          </p:nvPr>
        </p:nvSpPr>
        <p:spPr>
          <a:xfrm>
            <a:off x="0" y="1196752"/>
            <a:ext cx="9144000" cy="5661248"/>
          </a:xfrm>
          <a:solidFill>
            <a:schemeClr val="bg2"/>
          </a:solidFill>
        </p:spPr>
        <p:txBody>
          <a:bodyPr>
            <a:normAutofit fontScale="25000" lnSpcReduction="20000"/>
          </a:bodyPr>
          <a:lstStyle/>
          <a:p>
            <a:pPr>
              <a:buFont typeface="Wingdings" pitchFamily="2" charset="2"/>
              <a:buChar char="ü"/>
            </a:pPr>
            <a:r>
              <a:rPr lang="en-US" sz="8000" dirty="0">
                <a:latin typeface="Book Antiqua" pitchFamily="18" charset="0"/>
              </a:rPr>
              <a:t>persons appointed to take inventory will be divided into a team of two members for each department of a pharmacy;</a:t>
            </a:r>
          </a:p>
          <a:p>
            <a:pPr>
              <a:buFont typeface="Wingdings" pitchFamily="2" charset="2"/>
              <a:buChar char="ü"/>
            </a:pPr>
            <a:r>
              <a:rPr lang="en-US" sz="8000" dirty="0">
                <a:latin typeface="Book Antiqua" pitchFamily="18" charset="0"/>
              </a:rPr>
              <a:t>the inventory supervisor will allocate each team to a particular department with a worksheet;</a:t>
            </a:r>
          </a:p>
          <a:p>
            <a:pPr>
              <a:buFont typeface="Wingdings" pitchFamily="2" charset="2"/>
              <a:buChar char="ü"/>
            </a:pPr>
            <a:r>
              <a:rPr lang="en-US" sz="8000" dirty="0">
                <a:latin typeface="Book Antiqua" pitchFamily="18" charset="0"/>
              </a:rPr>
              <a:t>one member from each team will count the goods kept in each department and the other person will record it on the worksheet;</a:t>
            </a:r>
          </a:p>
          <a:p>
            <a:pPr>
              <a:buFont typeface="Wingdings" pitchFamily="2" charset="2"/>
              <a:buChar char="ü"/>
            </a:pPr>
            <a:r>
              <a:rPr lang="en-US" sz="8000" dirty="0">
                <a:latin typeface="Book Antiqua" pitchFamily="18" charset="0"/>
              </a:rPr>
              <a:t>each completed section will be marked with a piece of tape, a 3×5 card, or any other method to ensure that every thing is counted and counted only once;</a:t>
            </a:r>
          </a:p>
          <a:p>
            <a:pPr>
              <a:buFont typeface="Wingdings" pitchFamily="2" charset="2"/>
              <a:buChar char="ü"/>
            </a:pPr>
            <a:r>
              <a:rPr lang="en-US" sz="8000" dirty="0">
                <a:latin typeface="Book Antiqua" pitchFamily="18" charset="0"/>
              </a:rPr>
              <a:t>an inventory supervisor will then take each team to their concerned department to ensure that everything is accounted;</a:t>
            </a:r>
          </a:p>
          <a:p>
            <a:pPr>
              <a:buFont typeface="Wingdings" pitchFamily="2" charset="2"/>
              <a:buChar char="ü"/>
            </a:pPr>
            <a:r>
              <a:rPr lang="en-US" sz="8000" dirty="0">
                <a:latin typeface="Book Antiqua" pitchFamily="18" charset="0"/>
              </a:rPr>
              <a:t>the count in the inventory worksheets will be multiplied with the retail unit price by bookkeeper;</a:t>
            </a:r>
          </a:p>
          <a:p>
            <a:pPr>
              <a:buFont typeface="Wingdings" pitchFamily="2" charset="2"/>
              <a:buChar char="ü"/>
            </a:pPr>
            <a:r>
              <a:rPr lang="en-US" sz="8000" dirty="0">
                <a:latin typeface="Book Antiqua" pitchFamily="18" charset="0"/>
              </a:rPr>
              <a:t>the average gross margin estimated for each section is subtracted from the retail price of total goods;</a:t>
            </a:r>
          </a:p>
          <a:p>
            <a:pPr>
              <a:buFont typeface="Wingdings" pitchFamily="2" charset="2"/>
              <a:buChar char="ü"/>
            </a:pPr>
            <a:r>
              <a:rPr lang="en-US" sz="8000" dirty="0">
                <a:latin typeface="Book Antiqua" pitchFamily="18" charset="0"/>
              </a:rPr>
              <a:t>department managers will then assign margins to each worksheet;</a:t>
            </a:r>
          </a:p>
          <a:p>
            <a:pPr>
              <a:buFont typeface="Wingdings" pitchFamily="2" charset="2"/>
              <a:buChar char="ü"/>
            </a:pPr>
            <a:r>
              <a:rPr lang="en-US" sz="8000" dirty="0">
                <a:latin typeface="Book Antiqua" pitchFamily="18" charset="0"/>
              </a:rPr>
              <a:t>the department worksheets are totaled together to obtain each department’s inventory; and</a:t>
            </a:r>
          </a:p>
          <a:p>
            <a:pPr>
              <a:buFont typeface="Wingdings" pitchFamily="2" charset="2"/>
              <a:buChar char="ü"/>
            </a:pPr>
            <a:r>
              <a:rPr lang="en-US" sz="8000" dirty="0">
                <a:latin typeface="Book Antiqua" pitchFamily="18" charset="0"/>
              </a:rPr>
              <a:t>each department’s inventory is counted to get the total pharmacy’s inventory.</a:t>
            </a:r>
          </a:p>
          <a:p>
            <a:endParaRPr lang="uk-U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836712"/>
          </a:xfrm>
          <a:solidFill>
            <a:schemeClr val="tx2">
              <a:lumMod val="20000"/>
              <a:lumOff val="80000"/>
            </a:schemeClr>
          </a:solidFill>
        </p:spPr>
        <p:txBody>
          <a:bodyPr>
            <a:normAutofit fontScale="90000"/>
          </a:bodyPr>
          <a:lstStyle/>
          <a:p>
            <a:br>
              <a:rPr lang="ru-RU" dirty="0"/>
            </a:br>
            <a:r>
              <a:rPr lang="en-US" sz="2700" dirty="0">
                <a:latin typeface="Times New Roman" panose="02020603050405020304" pitchFamily="18" charset="0"/>
                <a:cs typeface="Times New Roman" panose="02020603050405020304" pitchFamily="18" charset="0"/>
              </a:rPr>
              <a:t>Possible sources of differences</a:t>
            </a:r>
            <a:br>
              <a:rPr lang="uk-UA" dirty="0"/>
            </a:br>
            <a:endParaRPr lang="uk-UA" dirty="0"/>
          </a:p>
        </p:txBody>
      </p:sp>
      <p:sp>
        <p:nvSpPr>
          <p:cNvPr id="3" name="Содержимое 2"/>
          <p:cNvSpPr>
            <a:spLocks noGrp="1"/>
          </p:cNvSpPr>
          <p:nvPr>
            <p:ph idx="1"/>
          </p:nvPr>
        </p:nvSpPr>
        <p:spPr>
          <a:xfrm>
            <a:off x="467544" y="1124745"/>
            <a:ext cx="8229600" cy="2736304"/>
          </a:xfrm>
          <a:solidFill>
            <a:schemeClr val="bg2"/>
          </a:solidFill>
        </p:spPr>
        <p:txBody>
          <a:bodyPr>
            <a:normAutofit fontScale="85000" lnSpcReduction="10000"/>
          </a:bodyPr>
          <a:lstStyle/>
          <a:p>
            <a:r>
              <a:rPr lang="en-US" dirty="0">
                <a:latin typeface="Book Antiqua" pitchFamily="18" charset="0"/>
              </a:rPr>
              <a:t>Negligent managing</a:t>
            </a:r>
          </a:p>
          <a:p>
            <a:r>
              <a:rPr lang="en-US" dirty="0">
                <a:latin typeface="Book Antiqua" pitchFamily="18" charset="0"/>
              </a:rPr>
              <a:t>Misplacement of goods</a:t>
            </a:r>
          </a:p>
          <a:p>
            <a:pPr lvl="0"/>
            <a:r>
              <a:rPr lang="en-US" dirty="0">
                <a:latin typeface="Book Antiqua" pitchFamily="18" charset="0"/>
              </a:rPr>
              <a:t>Internal theft</a:t>
            </a:r>
          </a:p>
          <a:p>
            <a:pPr lvl="0"/>
            <a:r>
              <a:rPr lang="en-US" dirty="0">
                <a:latin typeface="Book Antiqua" pitchFamily="18" charset="0"/>
              </a:rPr>
              <a:t>Shoplifting</a:t>
            </a:r>
          </a:p>
          <a:p>
            <a:pPr lvl="0"/>
            <a:r>
              <a:rPr lang="en-US" dirty="0">
                <a:latin typeface="Book Antiqua" pitchFamily="18" charset="0"/>
              </a:rPr>
              <a:t>Administrative error </a:t>
            </a:r>
          </a:p>
          <a:p>
            <a:pPr lvl="0"/>
            <a:r>
              <a:rPr lang="en-US" dirty="0">
                <a:latin typeface="Book Antiqua" pitchFamily="18" charset="0"/>
              </a:rPr>
              <a:t>Vendor fraud</a:t>
            </a:r>
          </a:p>
          <a:p>
            <a:pPr lvl="0">
              <a:buNone/>
            </a:pPr>
            <a:endParaRPr lang="en-US" dirty="0">
              <a:latin typeface="Book Antiqua" pitchFamily="18" charset="0"/>
            </a:endParaRPr>
          </a:p>
          <a:p>
            <a:endParaRPr lang="uk-UA" dirty="0"/>
          </a:p>
        </p:txBody>
      </p:sp>
      <p:sp>
        <p:nvSpPr>
          <p:cNvPr id="4" name="Содержимое 2">
            <a:extLst>
              <a:ext uri="{FF2B5EF4-FFF2-40B4-BE49-F238E27FC236}">
                <a16:creationId xmlns:a16="http://schemas.microsoft.com/office/drawing/2014/main" id="{C0E5C07A-E08C-4CD8-9C12-5E7F5D82F9A3}"/>
              </a:ext>
            </a:extLst>
          </p:cNvPr>
          <p:cNvSpPr txBox="1">
            <a:spLocks/>
          </p:cNvSpPr>
          <p:nvPr/>
        </p:nvSpPr>
        <p:spPr>
          <a:xfrm>
            <a:off x="457200" y="4149082"/>
            <a:ext cx="8229600" cy="1977081"/>
          </a:xfrm>
          <a:prstGeom prst="rect">
            <a:avLst/>
          </a:prstGeom>
          <a:solidFill>
            <a:schemeClr val="accent3">
              <a:lumMod val="20000"/>
              <a:lumOff val="80000"/>
            </a:schemeClr>
          </a:soli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r>
              <a:rPr lang="en-US" sz="2400" dirty="0">
                <a:latin typeface="Times New Roman" panose="02020603050405020304" pitchFamily="18" charset="0"/>
                <a:cs typeface="Times New Roman" panose="02020603050405020304" pitchFamily="18" charset="0"/>
              </a:rPr>
              <a:t>Excess inventory or surplus -  revenue of a company</a:t>
            </a:r>
          </a:p>
          <a:p>
            <a:pPr>
              <a:buFont typeface="Arial" pitchFamily="34" charset="0"/>
              <a:buNone/>
            </a:pPr>
            <a:endParaRPr lang="uk-UA" baseline="30000" dirty="0"/>
          </a:p>
          <a:p>
            <a:pPr>
              <a:buFont typeface="Arial" pitchFamily="34" charset="0"/>
              <a:buNone/>
            </a:pPr>
            <a:r>
              <a:rPr lang="en-US" sz="2400" dirty="0">
                <a:latin typeface="Times New Roman" panose="02020603050405020304" pitchFamily="18" charset="0"/>
                <a:cs typeface="Times New Roman" panose="02020603050405020304" pitchFamily="18" charset="0"/>
              </a:rPr>
              <a:t>Shortage – employee reimburse to a company</a:t>
            </a:r>
            <a:endParaRPr lang="uk-UA"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solidFill>
            <a:schemeClr val="accent3">
              <a:lumMod val="20000"/>
              <a:lumOff val="80000"/>
            </a:schemeClr>
          </a:solidFill>
        </p:spPr>
        <p:txBody>
          <a:bodyPr/>
          <a:lstStyle/>
          <a:p>
            <a:pPr>
              <a:buNone/>
            </a:pPr>
            <a:r>
              <a:rPr lang="en-US" sz="2400" dirty="0">
                <a:latin typeface="Times New Roman" panose="02020603050405020304" pitchFamily="18" charset="0"/>
                <a:cs typeface="Times New Roman" panose="02020603050405020304" pitchFamily="18" charset="0"/>
              </a:rPr>
              <a:t>Excess inventory or </a:t>
            </a:r>
            <a:r>
              <a:rPr lang="en-US" sz="2400" u="sng" dirty="0">
                <a:latin typeface="Times New Roman" panose="02020603050405020304" pitchFamily="18" charset="0"/>
                <a:cs typeface="Times New Roman" panose="02020603050405020304" pitchFamily="18" charset="0"/>
                <a:hlinkClick r:id="rId2" tooltip="Economic surplus"/>
              </a:rPr>
              <a:t>surplus</a:t>
            </a:r>
            <a:r>
              <a:rPr lang="uk-UA" sz="2400" baseline="30000" dirty="0">
                <a:latin typeface="Times New Roman" panose="02020603050405020304" pitchFamily="18" charset="0"/>
                <a:cs typeface="Times New Roman" panose="02020603050405020304" pitchFamily="18" charset="0"/>
              </a:rPr>
              <a:t> </a:t>
            </a:r>
            <a:r>
              <a:rPr lang="en-US" sz="2400" baseline="30000" dirty="0">
                <a:latin typeface="Times New Roman" panose="02020603050405020304" pitchFamily="18" charset="0"/>
                <a:cs typeface="Times New Roman" panose="02020603050405020304" pitchFamily="18" charset="0"/>
              </a:rPr>
              <a:t> - revenue of a company</a:t>
            </a:r>
          </a:p>
          <a:p>
            <a:pPr>
              <a:buNone/>
            </a:pPr>
            <a:endParaRPr lang="uk-UA" baseline="30000" dirty="0"/>
          </a:p>
          <a:p>
            <a:pPr>
              <a:buNone/>
            </a:pPr>
            <a:r>
              <a:rPr lang="en-US" sz="2400" dirty="0">
                <a:latin typeface="Times New Roman" panose="02020603050405020304" pitchFamily="18" charset="0"/>
                <a:cs typeface="Times New Roman" panose="02020603050405020304" pitchFamily="18" charset="0"/>
              </a:rPr>
              <a:t>Shortage</a:t>
            </a:r>
            <a:r>
              <a:rPr lang="uk-UA" sz="2400" dirty="0">
                <a:latin typeface="Times New Roman" panose="02020603050405020304" pitchFamily="18" charset="0"/>
                <a:cs typeface="Times New Roman" panose="02020603050405020304" pitchFamily="18" charset="0"/>
              </a:rPr>
              <a:t> (</a:t>
            </a:r>
            <a:r>
              <a:rPr lang="en-US" sz="1800" dirty="0">
                <a:solidFill>
                  <a:srgbClr val="000000"/>
                </a:solidFill>
                <a:effectLst/>
                <a:latin typeface="Times New Roman" panose="02020603050405020304" pitchFamily="18" charset="0"/>
                <a:ea typeface="Times New Roman" panose="02020603050405020304" pitchFamily="18" charset="0"/>
              </a:rPr>
              <a:t>deficiencies </a:t>
            </a:r>
            <a:r>
              <a:rPr lang="uk-UA" sz="1800" dirty="0">
                <a:solidFill>
                  <a:srgbClr val="000000"/>
                </a:solidFill>
                <a:effectLst/>
                <a:latin typeface="Times New Roman" panose="02020603050405020304" pitchFamily="18" charset="0"/>
                <a:ea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 employee reimburse to a company</a:t>
            </a:r>
            <a:endParaRPr lang="uk-UA"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solidFill>
            <a:schemeClr val="bg2">
              <a:lumMod val="90000"/>
            </a:schemeClr>
          </a:solidFill>
        </p:spPr>
        <p:txBody>
          <a:bodyPr/>
          <a:lstStyle/>
          <a:p>
            <a:pPr>
              <a:buNone/>
            </a:pPr>
            <a:r>
              <a:rPr lang="uk-UA" dirty="0" err="1"/>
              <a:t>So</a:t>
            </a:r>
            <a:r>
              <a:rPr lang="uk-UA" dirty="0"/>
              <a:t>, </a:t>
            </a:r>
            <a:r>
              <a:rPr lang="uk-UA" dirty="0" err="1"/>
              <a:t>stocktaking</a:t>
            </a:r>
            <a:r>
              <a:rPr lang="uk-UA" dirty="0"/>
              <a:t>:</a:t>
            </a:r>
          </a:p>
          <a:p>
            <a:pPr lvl="0"/>
            <a:r>
              <a:rPr lang="uk-UA" dirty="0" err="1"/>
              <a:t>is</a:t>
            </a:r>
            <a:r>
              <a:rPr lang="uk-UA" dirty="0"/>
              <a:t> </a:t>
            </a:r>
            <a:r>
              <a:rPr lang="uk-UA" dirty="0" err="1"/>
              <a:t>the</a:t>
            </a:r>
            <a:r>
              <a:rPr lang="uk-UA" dirty="0"/>
              <a:t> </a:t>
            </a:r>
            <a:r>
              <a:rPr lang="uk-UA" dirty="0" err="1"/>
              <a:t>basis</a:t>
            </a:r>
            <a:r>
              <a:rPr lang="uk-UA" dirty="0"/>
              <a:t> </a:t>
            </a:r>
            <a:r>
              <a:rPr lang="uk-UA" dirty="0" err="1"/>
              <a:t>of</a:t>
            </a:r>
            <a:r>
              <a:rPr lang="uk-UA" dirty="0"/>
              <a:t> a </a:t>
            </a:r>
            <a:r>
              <a:rPr lang="uk-UA" dirty="0" err="1"/>
              <a:t>precise</a:t>
            </a:r>
            <a:r>
              <a:rPr lang="uk-UA" dirty="0"/>
              <a:t> </a:t>
            </a:r>
            <a:r>
              <a:rPr lang="uk-UA" dirty="0" err="1"/>
              <a:t>inventory</a:t>
            </a:r>
            <a:r>
              <a:rPr lang="uk-UA" dirty="0"/>
              <a:t> </a:t>
            </a:r>
            <a:r>
              <a:rPr lang="uk-UA" dirty="0" err="1"/>
              <a:t>information</a:t>
            </a:r>
            <a:r>
              <a:rPr lang="uk-UA" dirty="0"/>
              <a:t>, </a:t>
            </a:r>
            <a:r>
              <a:rPr lang="uk-UA" dirty="0" err="1"/>
              <a:t>and</a:t>
            </a:r>
            <a:r>
              <a:rPr lang="uk-UA" dirty="0"/>
              <a:t> </a:t>
            </a:r>
            <a:r>
              <a:rPr lang="uk-UA" dirty="0" err="1"/>
              <a:t>purchasing</a:t>
            </a:r>
            <a:r>
              <a:rPr lang="uk-UA" dirty="0"/>
              <a:t> </a:t>
            </a:r>
            <a:r>
              <a:rPr lang="uk-UA" dirty="0" err="1"/>
              <a:t>strategy</a:t>
            </a:r>
            <a:endParaRPr lang="uk-UA" dirty="0"/>
          </a:p>
          <a:p>
            <a:pPr lvl="0"/>
            <a:r>
              <a:rPr lang="uk-UA" dirty="0" err="1"/>
              <a:t>is</a:t>
            </a:r>
            <a:r>
              <a:rPr lang="uk-UA" dirty="0"/>
              <a:t> </a:t>
            </a:r>
            <a:r>
              <a:rPr lang="uk-UA" dirty="0" err="1"/>
              <a:t>one</a:t>
            </a:r>
            <a:r>
              <a:rPr lang="uk-UA" dirty="0"/>
              <a:t> </a:t>
            </a:r>
            <a:r>
              <a:rPr lang="uk-UA" dirty="0" err="1"/>
              <a:t>of</a:t>
            </a:r>
            <a:r>
              <a:rPr lang="uk-UA" dirty="0"/>
              <a:t> </a:t>
            </a:r>
            <a:r>
              <a:rPr lang="uk-UA" dirty="0" err="1"/>
              <a:t>the</a:t>
            </a:r>
            <a:r>
              <a:rPr lang="uk-UA" dirty="0"/>
              <a:t> </a:t>
            </a:r>
            <a:r>
              <a:rPr lang="uk-UA" dirty="0" err="1"/>
              <a:t>best</a:t>
            </a:r>
            <a:r>
              <a:rPr lang="uk-UA" dirty="0"/>
              <a:t> </a:t>
            </a:r>
            <a:r>
              <a:rPr lang="uk-UA" dirty="0" err="1"/>
              <a:t>countermeasures</a:t>
            </a:r>
            <a:r>
              <a:rPr lang="uk-UA" dirty="0"/>
              <a:t> </a:t>
            </a:r>
            <a:r>
              <a:rPr lang="uk-UA" dirty="0" err="1"/>
              <a:t>for</a:t>
            </a:r>
            <a:r>
              <a:rPr lang="uk-UA" dirty="0"/>
              <a:t> </a:t>
            </a:r>
            <a:r>
              <a:rPr lang="uk-UA" dirty="0" err="1"/>
              <a:t>theft</a:t>
            </a:r>
            <a:r>
              <a:rPr lang="uk-UA" dirty="0"/>
              <a:t>,</a:t>
            </a:r>
          </a:p>
          <a:p>
            <a:pPr marL="0" lvl="0" indent="0">
              <a:buNone/>
            </a:pPr>
            <a:r>
              <a:rPr lang="uk-UA" dirty="0" err="1"/>
              <a:t>controls</a:t>
            </a:r>
            <a:r>
              <a:rPr lang="uk-UA" dirty="0"/>
              <a:t> </a:t>
            </a:r>
            <a:r>
              <a:rPr lang="uk-UA" dirty="0" err="1"/>
              <a:t>sales</a:t>
            </a:r>
            <a:r>
              <a:rPr lang="uk-UA" dirty="0"/>
              <a:t> </a:t>
            </a:r>
            <a:r>
              <a:rPr lang="uk-UA" dirty="0" err="1"/>
              <a:t>without</a:t>
            </a:r>
            <a:r>
              <a:rPr lang="uk-UA" dirty="0"/>
              <a:t> </a:t>
            </a:r>
            <a:r>
              <a:rPr lang="uk-UA" dirty="0" err="1"/>
              <a:t>invoice</a:t>
            </a:r>
            <a:r>
              <a:rPr lang="uk-UA" dirty="0"/>
              <a:t>.</a:t>
            </a:r>
          </a:p>
          <a:p>
            <a:endParaRPr lang="uk-UA"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2972</TotalTime>
  <Words>1073</Words>
  <Application>Microsoft Office PowerPoint</Application>
  <PresentationFormat>Экран (4:3)</PresentationFormat>
  <Paragraphs>83</Paragraphs>
  <Slides>13</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13</vt:i4>
      </vt:variant>
    </vt:vector>
  </HeadingPairs>
  <TitlesOfParts>
    <vt:vector size="20" baseType="lpstr">
      <vt:lpstr>Arial</vt:lpstr>
      <vt:lpstr>Book Antiqua</vt:lpstr>
      <vt:lpstr>Bookman Old Style</vt:lpstr>
      <vt:lpstr>Calibri</vt:lpstr>
      <vt:lpstr>Times New Roman</vt:lpstr>
      <vt:lpstr>Wingdings</vt:lpstr>
      <vt:lpstr>Тема Office</vt:lpstr>
      <vt:lpstr>Odessa National Medical University Faculty of Pharmacy Department of Organization and Economics of Pharmacy</vt:lpstr>
      <vt:lpstr>Презентация PowerPoint</vt:lpstr>
      <vt:lpstr> Definition, purposes</vt:lpstr>
      <vt:lpstr>Classification of kinds of stocktakings (inventory)</vt:lpstr>
      <vt:lpstr>Methods for counting </vt:lpstr>
      <vt:lpstr>Презентация PowerPoint</vt:lpstr>
      <vt:lpstr>Презентация PowerPoint</vt:lpstr>
      <vt:lpstr> Physical inventory procedure </vt:lpstr>
      <vt:lpstr> General procedure involved in taking an inventory  </vt:lpstr>
      <vt:lpstr> Steps involved in taking inventory are: </vt:lpstr>
      <vt:lpstr> Possible sources of differences </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e210275boi</dc:creator>
  <cp:lastModifiedBy>Бєляєва Оксана Іванівна</cp:lastModifiedBy>
  <cp:revision>149</cp:revision>
  <dcterms:created xsi:type="dcterms:W3CDTF">2020-09-24T06:58:05Z</dcterms:created>
  <dcterms:modified xsi:type="dcterms:W3CDTF">2026-04-06T10:54:12Z</dcterms:modified>
</cp:coreProperties>
</file>