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91" r:id="rId4"/>
    <p:sldId id="287" r:id="rId5"/>
    <p:sldId id="283" r:id="rId6"/>
    <p:sldId id="284" r:id="rId7"/>
    <p:sldId id="290" r:id="rId8"/>
    <p:sldId id="292" r:id="rId9"/>
    <p:sldId id="286" r:id="rId10"/>
    <p:sldId id="285" r:id="rId11"/>
    <p:sldId id="259" r:id="rId12"/>
    <p:sldId id="278" r:id="rId13"/>
    <p:sldId id="288" r:id="rId14"/>
    <p:sldId id="289" r:id="rId15"/>
    <p:sldId id="266" r:id="rId16"/>
    <p:sldId id="267" r:id="rId17"/>
    <p:sldId id="280" r:id="rId18"/>
    <p:sldId id="261" r:id="rId19"/>
    <p:sldId id="279" r:id="rId20"/>
    <p:sldId id="293" r:id="rId21"/>
    <p:sldId id="262" r:id="rId22"/>
    <p:sldId id="263" r:id="rId23"/>
    <p:sldId id="264" r:id="rId24"/>
    <p:sldId id="265" r:id="rId25"/>
    <p:sldId id="281" r:id="rId26"/>
  </p:sldIdLst>
  <p:sldSz cx="9144000" cy="6858000" type="screen4x3"/>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Бєляєва Оксана Іванівна" initials="БОІ" lastIdx="1" clrIdx="0">
    <p:extLst>
      <p:ext uri="{19B8F6BF-5375-455C-9EA6-DF929625EA0E}">
        <p15:presenceInfo xmlns:p15="http://schemas.microsoft.com/office/powerpoint/2012/main" userId="S::oksana.belyayeva@onmedu.edu.ua::9b9919c4-79b3-4360-a07c-ba1f18a89cf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563" autoAdjust="0"/>
  </p:normalViewPr>
  <p:slideViewPr>
    <p:cSldViewPr>
      <p:cViewPr varScale="1">
        <p:scale>
          <a:sx n="77" d="100"/>
          <a:sy n="77" d="100"/>
        </p:scale>
        <p:origin x="1546"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66F701-7B71-45D8-B503-5AFFC3F9FF52}" type="datetimeFigureOut">
              <a:rPr lang="uk-UA" smtClean="0"/>
              <a:t>06.04.2026</a:t>
            </a:fld>
            <a:endParaRPr lang="uk-UA"/>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02D8E4-DC63-4BA8-ADAB-409D77700293}" type="slidenum">
              <a:rPr lang="uk-UA" smtClean="0"/>
              <a:t>‹#›</a:t>
            </a:fld>
            <a:endParaRPr lang="uk-UA"/>
          </a:p>
        </p:txBody>
      </p:sp>
    </p:spTree>
    <p:extLst>
      <p:ext uri="{BB962C8B-B14F-4D97-AF65-F5344CB8AC3E}">
        <p14:creationId xmlns:p14="http://schemas.microsoft.com/office/powerpoint/2010/main" val="19410522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5"/>
          </p:nvPr>
        </p:nvSpPr>
        <p:spPr/>
        <p:txBody>
          <a:bodyPr/>
          <a:lstStyle/>
          <a:p>
            <a:fld id="{3F02D8E4-DC63-4BA8-ADAB-409D77700293}" type="slidenum">
              <a:rPr lang="uk-UA" smtClean="0"/>
              <a:t>7</a:t>
            </a:fld>
            <a:endParaRPr lang="uk-UA"/>
          </a:p>
        </p:txBody>
      </p:sp>
    </p:spTree>
    <p:extLst>
      <p:ext uri="{BB962C8B-B14F-4D97-AF65-F5344CB8AC3E}">
        <p14:creationId xmlns:p14="http://schemas.microsoft.com/office/powerpoint/2010/main" val="19485381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endParaRPr lang="uk-UA"/>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uk-UA"/>
          </a:p>
        </p:txBody>
      </p:sp>
      <p:sp>
        <p:nvSpPr>
          <p:cNvPr id="4" name="Дата 3"/>
          <p:cNvSpPr>
            <a:spLocks noGrp="1"/>
          </p:cNvSpPr>
          <p:nvPr>
            <p:ph type="dt" sz="half" idx="10"/>
          </p:nvPr>
        </p:nvSpPr>
        <p:spPr/>
        <p:txBody>
          <a:bodyPr/>
          <a:lstStyle/>
          <a:p>
            <a:fld id="{1A5DEFB8-2933-4087-A329-06290AB53A1B}" type="datetimeFigureOut">
              <a:rPr lang="uk-UA" smtClean="0"/>
              <a:pPr/>
              <a:t>06.04.2026</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05F3F171-3AB4-4A81-AA5D-5849C4243246}" type="slidenum">
              <a:rPr lang="uk-UA" smtClean="0"/>
              <a:pPr/>
              <a:t>‹#›</a:t>
            </a:fld>
            <a:endParaRPr lang="uk-U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10"/>
          </p:nvPr>
        </p:nvSpPr>
        <p:spPr/>
        <p:txBody>
          <a:bodyPr/>
          <a:lstStyle/>
          <a:p>
            <a:fld id="{1A5DEFB8-2933-4087-A329-06290AB53A1B}" type="datetimeFigureOut">
              <a:rPr lang="uk-UA" smtClean="0"/>
              <a:pPr/>
              <a:t>06.04.2026</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05F3F171-3AB4-4A81-AA5D-5849C4243246}" type="slidenum">
              <a:rPr lang="uk-UA" smtClean="0"/>
              <a:pPr/>
              <a:t>‹#›</a:t>
            </a:fld>
            <a:endParaRPr lang="uk-U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endParaRPr lang="uk-UA"/>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1A5DEFB8-2933-4087-A329-06290AB53A1B}" type="datetimeFigureOut">
              <a:rPr lang="uk-UA" smtClean="0"/>
              <a:pPr/>
              <a:t>06.04.2026</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05F3F171-3AB4-4A81-AA5D-5849C4243246}" type="slidenum">
              <a:rPr lang="uk-UA" smtClean="0"/>
              <a:pPr/>
              <a:t>‹#›</a:t>
            </a:fld>
            <a:endParaRPr lang="uk-U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Дата 4"/>
          <p:cNvSpPr>
            <a:spLocks noGrp="1"/>
          </p:cNvSpPr>
          <p:nvPr>
            <p:ph type="dt" sz="half" idx="10"/>
          </p:nvPr>
        </p:nvSpPr>
        <p:spPr/>
        <p:txBody>
          <a:bodyPr/>
          <a:lstStyle/>
          <a:p>
            <a:fld id="{1A5DEFB8-2933-4087-A329-06290AB53A1B}" type="datetimeFigureOut">
              <a:rPr lang="uk-UA" smtClean="0"/>
              <a:pPr/>
              <a:t>06.04.2026</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05F3F171-3AB4-4A81-AA5D-5849C4243246}" type="slidenum">
              <a:rPr lang="uk-UA" smtClean="0"/>
              <a:pPr/>
              <a:t>‹#›</a:t>
            </a:fld>
            <a:endParaRPr lang="uk-U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endParaRPr lang="uk-UA"/>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7" name="Дата 6"/>
          <p:cNvSpPr>
            <a:spLocks noGrp="1"/>
          </p:cNvSpPr>
          <p:nvPr>
            <p:ph type="dt" sz="half" idx="10"/>
          </p:nvPr>
        </p:nvSpPr>
        <p:spPr/>
        <p:txBody>
          <a:bodyPr/>
          <a:lstStyle/>
          <a:p>
            <a:fld id="{1A5DEFB8-2933-4087-A329-06290AB53A1B}" type="datetimeFigureOut">
              <a:rPr lang="uk-UA" smtClean="0"/>
              <a:pPr/>
              <a:t>06.04.2026</a:t>
            </a:fld>
            <a:endParaRPr lang="uk-UA"/>
          </a:p>
        </p:txBody>
      </p:sp>
      <p:sp>
        <p:nvSpPr>
          <p:cNvPr id="8" name="Нижний колонтитул 7"/>
          <p:cNvSpPr>
            <a:spLocks noGrp="1"/>
          </p:cNvSpPr>
          <p:nvPr>
            <p:ph type="ftr" sz="quarter" idx="11"/>
          </p:nvPr>
        </p:nvSpPr>
        <p:spPr/>
        <p:txBody>
          <a:bodyPr/>
          <a:lstStyle/>
          <a:p>
            <a:endParaRPr lang="uk-UA"/>
          </a:p>
        </p:txBody>
      </p:sp>
      <p:sp>
        <p:nvSpPr>
          <p:cNvPr id="9" name="Номер слайда 8"/>
          <p:cNvSpPr>
            <a:spLocks noGrp="1"/>
          </p:cNvSpPr>
          <p:nvPr>
            <p:ph type="sldNum" sz="quarter" idx="12"/>
          </p:nvPr>
        </p:nvSpPr>
        <p:spPr/>
        <p:txBody>
          <a:bodyPr/>
          <a:lstStyle/>
          <a:p>
            <a:fld id="{05F3F171-3AB4-4A81-AA5D-5849C4243246}" type="slidenum">
              <a:rPr lang="uk-UA" smtClean="0"/>
              <a:pPr/>
              <a:t>‹#›</a:t>
            </a:fld>
            <a:endParaRPr lang="uk-U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Дата 2"/>
          <p:cNvSpPr>
            <a:spLocks noGrp="1"/>
          </p:cNvSpPr>
          <p:nvPr>
            <p:ph type="dt" sz="half" idx="10"/>
          </p:nvPr>
        </p:nvSpPr>
        <p:spPr/>
        <p:txBody>
          <a:bodyPr/>
          <a:lstStyle/>
          <a:p>
            <a:fld id="{1A5DEFB8-2933-4087-A329-06290AB53A1B}" type="datetimeFigureOut">
              <a:rPr lang="uk-UA" smtClean="0"/>
              <a:pPr/>
              <a:t>06.04.2026</a:t>
            </a:fld>
            <a:endParaRPr lang="uk-UA"/>
          </a:p>
        </p:txBody>
      </p:sp>
      <p:sp>
        <p:nvSpPr>
          <p:cNvPr id="4" name="Нижний колонтитул 3"/>
          <p:cNvSpPr>
            <a:spLocks noGrp="1"/>
          </p:cNvSpPr>
          <p:nvPr>
            <p:ph type="ftr" sz="quarter" idx="11"/>
          </p:nvPr>
        </p:nvSpPr>
        <p:spPr/>
        <p:txBody>
          <a:bodyPr/>
          <a:lstStyle/>
          <a:p>
            <a:endParaRPr lang="uk-UA"/>
          </a:p>
        </p:txBody>
      </p:sp>
      <p:sp>
        <p:nvSpPr>
          <p:cNvPr id="5" name="Номер слайда 4"/>
          <p:cNvSpPr>
            <a:spLocks noGrp="1"/>
          </p:cNvSpPr>
          <p:nvPr>
            <p:ph type="sldNum" sz="quarter" idx="12"/>
          </p:nvPr>
        </p:nvSpPr>
        <p:spPr/>
        <p:txBody>
          <a:bodyPr/>
          <a:lstStyle/>
          <a:p>
            <a:fld id="{05F3F171-3AB4-4A81-AA5D-5849C4243246}" type="slidenum">
              <a:rPr lang="uk-UA" smtClean="0"/>
              <a:pPr/>
              <a:t>‹#›</a:t>
            </a:fld>
            <a:endParaRPr lang="uk-U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A5DEFB8-2933-4087-A329-06290AB53A1B}" type="datetimeFigureOut">
              <a:rPr lang="uk-UA" smtClean="0"/>
              <a:pPr/>
              <a:t>06.04.2026</a:t>
            </a:fld>
            <a:endParaRPr lang="uk-UA"/>
          </a:p>
        </p:txBody>
      </p:sp>
      <p:sp>
        <p:nvSpPr>
          <p:cNvPr id="3" name="Нижний колонтитул 2"/>
          <p:cNvSpPr>
            <a:spLocks noGrp="1"/>
          </p:cNvSpPr>
          <p:nvPr>
            <p:ph type="ftr" sz="quarter" idx="11"/>
          </p:nvPr>
        </p:nvSpPr>
        <p:spPr/>
        <p:txBody>
          <a:bodyPr/>
          <a:lstStyle/>
          <a:p>
            <a:endParaRPr lang="uk-UA"/>
          </a:p>
        </p:txBody>
      </p:sp>
      <p:sp>
        <p:nvSpPr>
          <p:cNvPr id="4" name="Номер слайда 3"/>
          <p:cNvSpPr>
            <a:spLocks noGrp="1"/>
          </p:cNvSpPr>
          <p:nvPr>
            <p:ph type="sldNum" sz="quarter" idx="12"/>
          </p:nvPr>
        </p:nvSpPr>
        <p:spPr/>
        <p:txBody>
          <a:bodyPr/>
          <a:lstStyle/>
          <a:p>
            <a:fld id="{05F3F171-3AB4-4A81-AA5D-5849C4243246}" type="slidenum">
              <a:rPr lang="uk-UA" smtClean="0"/>
              <a:pPr/>
              <a:t>‹#›</a:t>
            </a:fld>
            <a:endParaRPr lang="uk-U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endParaRPr lang="uk-UA"/>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1A5DEFB8-2933-4087-A329-06290AB53A1B}" type="datetimeFigureOut">
              <a:rPr lang="uk-UA" smtClean="0"/>
              <a:pPr/>
              <a:t>06.04.2026</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05F3F171-3AB4-4A81-AA5D-5849C4243246}" type="slidenum">
              <a:rPr lang="uk-UA" smtClean="0"/>
              <a:pPr/>
              <a:t>‹#›</a:t>
            </a:fld>
            <a:endParaRPr lang="uk-U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endParaRPr lang="uk-UA"/>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1A5DEFB8-2933-4087-A329-06290AB53A1B}" type="datetimeFigureOut">
              <a:rPr lang="uk-UA" smtClean="0"/>
              <a:pPr/>
              <a:t>06.04.2026</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05F3F171-3AB4-4A81-AA5D-5849C4243246}" type="slidenum">
              <a:rPr lang="uk-UA" smtClean="0"/>
              <a:pPr/>
              <a:t>‹#›</a:t>
            </a:fld>
            <a:endParaRPr lang="uk-U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10"/>
          </p:nvPr>
        </p:nvSpPr>
        <p:spPr/>
        <p:txBody>
          <a:bodyPr/>
          <a:lstStyle/>
          <a:p>
            <a:fld id="{1A5DEFB8-2933-4087-A329-06290AB53A1B}" type="datetimeFigureOut">
              <a:rPr lang="uk-UA" smtClean="0"/>
              <a:pPr/>
              <a:t>06.04.2026</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05F3F171-3AB4-4A81-AA5D-5849C4243246}" type="slidenum">
              <a:rPr lang="uk-UA" smtClean="0"/>
              <a:pPr/>
              <a:t>‹#›</a:t>
            </a:fld>
            <a:endParaRPr lang="uk-U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endParaRPr lang="uk-UA"/>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10"/>
          </p:nvPr>
        </p:nvSpPr>
        <p:spPr/>
        <p:txBody>
          <a:bodyPr/>
          <a:lstStyle/>
          <a:p>
            <a:fld id="{1A5DEFB8-2933-4087-A329-06290AB53A1B}" type="datetimeFigureOut">
              <a:rPr lang="uk-UA" smtClean="0"/>
              <a:pPr/>
              <a:t>06.04.2026</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05F3F171-3AB4-4A81-AA5D-5849C4243246}" type="slidenum">
              <a:rPr lang="uk-UA" smtClean="0"/>
              <a:pPr/>
              <a:t>‹#›</a:t>
            </a:fld>
            <a:endParaRPr lang="uk-U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endParaRPr lang="uk-UA"/>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5DEFB8-2933-4087-A329-06290AB53A1B}" type="datetimeFigureOut">
              <a:rPr lang="uk-UA" smtClean="0"/>
              <a:pPr/>
              <a:t>06.04.2026</a:t>
            </a:fld>
            <a:endParaRPr lang="uk-UA"/>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F3F171-3AB4-4A81-AA5D-5849C4243246}" type="slidenum">
              <a:rPr lang="uk-UA" smtClean="0"/>
              <a:pPr/>
              <a:t>‹#›</a:t>
            </a:fld>
            <a:endParaRPr lang="uk-U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ctrTitle"/>
          </p:nvPr>
        </p:nvSpPr>
        <p:spPr>
          <a:xfrm>
            <a:off x="0" y="0"/>
            <a:ext cx="9144000" cy="1658665"/>
          </a:xfrm>
          <a:solidFill>
            <a:schemeClr val="accent1">
              <a:lumMod val="20000"/>
              <a:lumOff val="80000"/>
            </a:schemeClr>
          </a:solidFill>
        </p:spPr>
        <p:txBody>
          <a:bodyPr>
            <a:normAutofit/>
          </a:bodyPr>
          <a:lstStyle/>
          <a:p>
            <a:r>
              <a:rPr lang="en-US" sz="2800" dirty="0"/>
              <a:t>Odessa National Medical University</a:t>
            </a:r>
            <a:br>
              <a:rPr lang="uk-UA" sz="2800" dirty="0"/>
            </a:br>
            <a:r>
              <a:rPr lang="en-US" sz="2800" dirty="0"/>
              <a:t>Faculty of Pharmacy</a:t>
            </a:r>
            <a:br>
              <a:rPr lang="uk-UA" sz="2800" dirty="0"/>
            </a:br>
            <a:r>
              <a:rPr lang="en-US" sz="2800" dirty="0"/>
              <a:t>department of Organization and Economics of Pharmacy</a:t>
            </a:r>
            <a:endParaRPr lang="ru-RU" sz="2800" b="1" dirty="0">
              <a:solidFill>
                <a:srgbClr val="002060"/>
              </a:solidFill>
              <a:latin typeface="Bookman Old Style" pitchFamily="18" charset="0"/>
            </a:endParaRPr>
          </a:p>
        </p:txBody>
      </p:sp>
      <p:sp>
        <p:nvSpPr>
          <p:cNvPr id="5" name="Содержимое 3"/>
          <p:cNvSpPr>
            <a:spLocks noGrp="1"/>
          </p:cNvSpPr>
          <p:nvPr>
            <p:ph type="subTitle" idx="1"/>
          </p:nvPr>
        </p:nvSpPr>
        <p:spPr>
          <a:xfrm>
            <a:off x="0" y="1700808"/>
            <a:ext cx="9144000" cy="5157192"/>
          </a:xfrm>
          <a:solidFill>
            <a:schemeClr val="bg2"/>
          </a:solidFill>
        </p:spPr>
        <p:txBody>
          <a:bodyPr>
            <a:normAutofit/>
          </a:bodyPr>
          <a:lstStyle/>
          <a:p>
            <a:pPr algn="ctr">
              <a:buNone/>
            </a:pPr>
            <a:endParaRPr lang="uk-UA" altLang="ru-RU" b="1" i="1" dirty="0">
              <a:solidFill>
                <a:srgbClr val="002060"/>
              </a:solidFill>
              <a:latin typeface="Times New Roman" panose="02020603050405020304" pitchFamily="18" charset="0"/>
              <a:cs typeface="Times New Roman" panose="02020603050405020304" pitchFamily="18" charset="0"/>
            </a:endParaRPr>
          </a:p>
          <a:p>
            <a:pPr algn="ctr">
              <a:buNone/>
            </a:pPr>
            <a:endParaRPr lang="uk-UA" altLang="ru-RU" b="1" i="1" dirty="0">
              <a:solidFill>
                <a:srgbClr val="002060"/>
              </a:solidFill>
              <a:latin typeface="Times New Roman" panose="02020603050405020304" pitchFamily="18" charset="0"/>
              <a:cs typeface="Times New Roman" panose="02020603050405020304" pitchFamily="18" charset="0"/>
            </a:endParaRPr>
          </a:p>
          <a:p>
            <a:r>
              <a:rPr lang="en-GB" b="1" dirty="0">
                <a:solidFill>
                  <a:schemeClr val="tx2">
                    <a:lumMod val="75000"/>
                  </a:schemeClr>
                </a:solidFill>
              </a:rPr>
              <a:t>State regulation of pharmaceutical activity. Licensing to pharmaceutical activity</a:t>
            </a:r>
            <a:endParaRPr lang="uk-UA" dirty="0"/>
          </a:p>
          <a:p>
            <a:pPr algn="ctr">
              <a:buNone/>
            </a:pPr>
            <a:endParaRPr lang="uk-UA" altLang="ru-RU" b="1" i="1" dirty="0">
              <a:solidFill>
                <a:srgbClr val="002060"/>
              </a:solidFill>
              <a:latin typeface="Times New Roman" panose="02020603050405020304" pitchFamily="18" charset="0"/>
              <a:cs typeface="Times New Roman" panose="02020603050405020304" pitchFamily="18" charset="0"/>
            </a:endParaRPr>
          </a:p>
          <a:p>
            <a:r>
              <a:rPr lang="en-US" b="1" i="1" dirty="0">
                <a:solidFill>
                  <a:srgbClr val="002060"/>
                </a:solidFill>
                <a:latin typeface="Times New Roman" panose="02020603050405020304" pitchFamily="18" charset="0"/>
                <a:cs typeface="Times New Roman" panose="02020603050405020304" pitchFamily="18" charset="0"/>
              </a:rPr>
              <a:t>Ass</a:t>
            </a:r>
            <a:r>
              <a:rPr lang="ru-RU" b="1" i="1" dirty="0">
                <a:solidFill>
                  <a:srgbClr val="002060"/>
                </a:solidFill>
                <a:latin typeface="Times New Roman" panose="02020603050405020304" pitchFamily="18" charset="0"/>
                <a:cs typeface="Times New Roman" panose="02020603050405020304" pitchFamily="18" charset="0"/>
              </a:rPr>
              <a:t>.</a:t>
            </a:r>
            <a:r>
              <a:rPr lang="en-US" b="1" i="1" dirty="0" err="1">
                <a:solidFill>
                  <a:srgbClr val="002060"/>
                </a:solidFill>
                <a:latin typeface="Times New Roman" panose="02020603050405020304" pitchFamily="18" charset="0"/>
                <a:cs typeface="Times New Roman" panose="02020603050405020304" pitchFamily="18" charset="0"/>
              </a:rPr>
              <a:t>prof</a:t>
            </a:r>
            <a:r>
              <a:rPr lang="en-US" b="1" i="1" dirty="0">
                <a:solidFill>
                  <a:srgbClr val="002060"/>
                </a:solidFill>
                <a:latin typeface="Times New Roman" panose="02020603050405020304" pitchFamily="18" charset="0"/>
                <a:cs typeface="Times New Roman" panose="02020603050405020304" pitchFamily="18" charset="0"/>
              </a:rPr>
              <a:t>., PhD in Pharmacy Oksana</a:t>
            </a:r>
            <a:r>
              <a:rPr lang="ru-RU" b="1" i="1" dirty="0">
                <a:solidFill>
                  <a:srgbClr val="002060"/>
                </a:solidFill>
                <a:latin typeface="Times New Roman" panose="02020603050405020304" pitchFamily="18" charset="0"/>
                <a:cs typeface="Times New Roman" panose="02020603050405020304" pitchFamily="18" charset="0"/>
              </a:rPr>
              <a:t> </a:t>
            </a:r>
            <a:r>
              <a:rPr lang="en-US" b="1" i="1" dirty="0">
                <a:solidFill>
                  <a:srgbClr val="002060"/>
                </a:solidFill>
                <a:latin typeface="Times New Roman" panose="02020603050405020304" pitchFamily="18" charset="0"/>
                <a:cs typeface="Times New Roman" panose="02020603050405020304" pitchFamily="18" charset="0"/>
              </a:rPr>
              <a:t>Bieliaieva</a:t>
            </a:r>
            <a:endParaRPr lang="ru-RU" dirty="0">
              <a:solidFill>
                <a:srgbClr val="002060"/>
              </a:solidFill>
            </a:endParaRPr>
          </a:p>
          <a:p>
            <a:endParaRPr lang="uk-U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0" y="0"/>
            <a:ext cx="9144000" cy="1124744"/>
          </a:xfrm>
          <a:solidFill>
            <a:schemeClr val="accent1">
              <a:lumMod val="20000"/>
              <a:lumOff val="80000"/>
            </a:schemeClr>
          </a:solidFill>
        </p:spPr>
        <p:txBody>
          <a:bodyPr vert="horz" lIns="91440" tIns="45720" rIns="91440" bIns="45720" rtlCol="0" anchor="ctr">
            <a:normAutofit fontScale="90000"/>
          </a:bodyPr>
          <a:lstStyle/>
          <a:p>
            <a:r>
              <a:rPr lang="en-US" sz="2800" b="1" dirty="0"/>
              <a:t>The lecture plan</a:t>
            </a:r>
            <a:br>
              <a:rPr lang="uk-UA" sz="2800" dirty="0"/>
            </a:br>
            <a:br>
              <a:rPr lang="uk-UA" sz="2800" dirty="0"/>
            </a:br>
            <a:endParaRPr lang="ru-RU" sz="2800" b="1" dirty="0">
              <a:solidFill>
                <a:srgbClr val="002060"/>
              </a:solidFill>
              <a:latin typeface="Times New Roman" panose="02020603050405020304" pitchFamily="18" charset="0"/>
              <a:cs typeface="Times New Roman" panose="02020603050405020304" pitchFamily="18" charset="0"/>
            </a:endParaRPr>
          </a:p>
        </p:txBody>
      </p:sp>
      <p:sp>
        <p:nvSpPr>
          <p:cNvPr id="5" name="Содержимое 3"/>
          <p:cNvSpPr>
            <a:spLocks noGrp="1"/>
          </p:cNvSpPr>
          <p:nvPr>
            <p:ph idx="1"/>
          </p:nvPr>
        </p:nvSpPr>
        <p:spPr>
          <a:xfrm>
            <a:off x="0" y="1124744"/>
            <a:ext cx="9144000" cy="5733256"/>
          </a:xfrm>
          <a:solidFill>
            <a:schemeClr val="bg2"/>
          </a:solidFill>
        </p:spPr>
        <p:txBody>
          <a:bodyPr>
            <a:normAutofit/>
          </a:bodyPr>
          <a:lstStyle/>
          <a:p>
            <a:pPr marL="514350" indent="-514350" algn="just">
              <a:buFont typeface="+mj-lt"/>
              <a:buAutoNum type="arabicPeriod"/>
            </a:pPr>
            <a:r>
              <a:rPr lang="en-US" sz="2800" dirty="0">
                <a:latin typeface="Book Antiqua" pitchFamily="18" charset="0"/>
              </a:rPr>
              <a:t>Pharmacy as a health care institution and as a business entity</a:t>
            </a:r>
          </a:p>
          <a:p>
            <a:pPr marL="514350" indent="-514350" algn="just">
              <a:buFont typeface="+mj-lt"/>
              <a:buAutoNum type="arabicPeriod"/>
            </a:pPr>
            <a:r>
              <a:rPr lang="en-US" sz="2800" dirty="0">
                <a:latin typeface="Book Antiqua" pitchFamily="18" charset="0"/>
              </a:rPr>
              <a:t>Classification of pharmacies</a:t>
            </a:r>
          </a:p>
          <a:p>
            <a:pPr marL="514350" indent="-514350" algn="just">
              <a:buFont typeface="+mj-lt"/>
              <a:buAutoNum type="arabicPeriod"/>
            </a:pPr>
            <a:r>
              <a:rPr lang="en-US" sz="2800" dirty="0">
                <a:latin typeface="Book Antiqua" pitchFamily="18" charset="0"/>
              </a:rPr>
              <a:t>The main tasks and functions of the Pharmacy</a:t>
            </a:r>
          </a:p>
          <a:p>
            <a:pPr marL="514350" indent="-514350" algn="just">
              <a:buFont typeface="+mj-lt"/>
              <a:buAutoNum type="arabicPeriod"/>
            </a:pPr>
            <a:r>
              <a:rPr lang="en-US" sz="2800" dirty="0">
                <a:latin typeface="Book Antiqua" pitchFamily="18" charset="0"/>
              </a:rPr>
              <a:t>Organizational structure of the Pharmacy, the main functions of its departments</a:t>
            </a:r>
          </a:p>
          <a:p>
            <a:pPr marL="514350" indent="-514350" algn="just">
              <a:buFont typeface="+mj-lt"/>
              <a:buAutoNum type="arabicPeriod"/>
            </a:pPr>
            <a:r>
              <a:rPr lang="en-US" sz="2800" dirty="0">
                <a:latin typeface="Book Antiqua" pitchFamily="18" charset="0"/>
              </a:rPr>
              <a:t>Structural subdivisions of the Pharmacy, definition, characteristics</a:t>
            </a:r>
          </a:p>
          <a:p>
            <a:pPr marL="514350" indent="-514350" algn="just">
              <a:buFont typeface="+mj-lt"/>
              <a:buAutoNum type="arabicPeriod"/>
            </a:pPr>
            <a:r>
              <a:rPr lang="en-US" sz="2800" dirty="0">
                <a:latin typeface="Book Antiqua" pitchFamily="18" charset="0"/>
              </a:rPr>
              <a:t>Premises, equipment  of pharmacies</a:t>
            </a:r>
          </a:p>
          <a:p>
            <a:pPr marL="514350" indent="-514350" algn="just">
              <a:buFont typeface="+mj-lt"/>
              <a:buAutoNum type="arabicPeriod"/>
            </a:pPr>
            <a:r>
              <a:rPr lang="en-US" sz="2800" dirty="0">
                <a:latin typeface="Book Antiqua" pitchFamily="18" charset="0"/>
              </a:rPr>
              <a:t>Sanitary requirements for pharmacies</a:t>
            </a:r>
          </a:p>
          <a:p>
            <a:pPr marL="514350" indent="-514350" algn="just">
              <a:buFont typeface="+mj-lt"/>
              <a:buAutoNum type="arabicPeriod"/>
            </a:pPr>
            <a:r>
              <a:rPr lang="en-US" sz="2800" dirty="0">
                <a:latin typeface="Book Antiqua" pitchFamily="18" charset="0"/>
              </a:rPr>
              <a:t>The staff of the Pharmacy</a:t>
            </a:r>
            <a:endParaRPr lang="uk-U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a:ln>
            <a:solidFill>
              <a:schemeClr val="tx2">
                <a:lumMod val="50000"/>
              </a:schemeClr>
            </a:solidFill>
          </a:ln>
        </p:spPr>
        <p:txBody>
          <a:bodyPr>
            <a:normAutofit/>
          </a:bodyPr>
          <a:lstStyle/>
          <a:p>
            <a:r>
              <a:rPr lang="en-US" sz="2800" dirty="0">
                <a:latin typeface="Times New Roman" pitchFamily="18" charset="0"/>
                <a:cs typeface="Times New Roman" pitchFamily="18" charset="0"/>
              </a:rPr>
              <a:t>Main International drug </a:t>
            </a:r>
            <a:r>
              <a:rPr lang="uk-UA" sz="2800" dirty="0">
                <a:latin typeface="Times New Roman" pitchFamily="18" charset="0"/>
                <a:cs typeface="Times New Roman" pitchFamily="18" charset="0"/>
              </a:rPr>
              <a:t>regulat</a:t>
            </a:r>
            <a:r>
              <a:rPr lang="en-US" sz="2800" dirty="0">
                <a:latin typeface="Times New Roman" pitchFamily="18" charset="0"/>
                <a:cs typeface="Times New Roman" pitchFamily="18" charset="0"/>
              </a:rPr>
              <a:t>ors </a:t>
            </a:r>
            <a:r>
              <a:rPr lang="ru-RU" sz="2800" dirty="0">
                <a:latin typeface="Times New Roman" pitchFamily="18" charset="0"/>
                <a:cs typeface="Times New Roman" pitchFamily="18" charset="0"/>
              </a:rPr>
              <a:t> </a:t>
            </a:r>
            <a:endParaRPr lang="uk-UA" sz="2800" dirty="0">
              <a:latin typeface="Times New Roman" pitchFamily="18" charset="0"/>
              <a:cs typeface="Times New Roman" pitchFamily="18" charset="0"/>
            </a:endParaRPr>
          </a:p>
        </p:txBody>
      </p:sp>
      <p:sp>
        <p:nvSpPr>
          <p:cNvPr id="3" name="Содержимое 2"/>
          <p:cNvSpPr>
            <a:spLocks noGrp="1"/>
          </p:cNvSpPr>
          <p:nvPr>
            <p:ph idx="1"/>
          </p:nvPr>
        </p:nvSpPr>
        <p:spPr>
          <a:solidFill>
            <a:schemeClr val="bg2"/>
          </a:solidFill>
          <a:ln>
            <a:solidFill>
              <a:schemeClr val="bg2">
                <a:lumMod val="10000"/>
              </a:schemeClr>
            </a:solidFill>
          </a:ln>
        </p:spPr>
        <p:txBody>
          <a:bodyPr/>
          <a:lstStyle/>
          <a:p>
            <a:pPr lvl="0"/>
            <a:r>
              <a:rPr lang="en-GB" sz="2800" dirty="0">
                <a:latin typeface="Times New Roman" pitchFamily="18" charset="0"/>
                <a:cs typeface="Times New Roman" pitchFamily="18" charset="0"/>
              </a:rPr>
              <a:t>WHO (World Health Organization)</a:t>
            </a:r>
          </a:p>
          <a:p>
            <a:pPr lvl="0"/>
            <a:r>
              <a:rPr lang="en-GB" sz="2800" dirty="0">
                <a:latin typeface="Times New Roman" pitchFamily="18" charset="0"/>
                <a:cs typeface="Times New Roman" pitchFamily="18" charset="0"/>
              </a:rPr>
              <a:t>FDA, US (Food and Drug Administration)</a:t>
            </a:r>
          </a:p>
          <a:p>
            <a:pPr lvl="0"/>
            <a:r>
              <a:rPr lang="en-GB" sz="2800" dirty="0">
                <a:latin typeface="Times New Roman" pitchFamily="18" charset="0"/>
                <a:cs typeface="Times New Roman" pitchFamily="18" charset="0"/>
              </a:rPr>
              <a:t>MHRA,UK (Medicines and Healthcare Products Regulatory Agency)</a:t>
            </a:r>
          </a:p>
          <a:p>
            <a:endParaRPr lang="uk-U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a:ln>
            <a:solidFill>
              <a:schemeClr val="tx2">
                <a:lumMod val="50000"/>
              </a:schemeClr>
            </a:solidFill>
          </a:ln>
        </p:spPr>
        <p:txBody>
          <a:bodyPr>
            <a:normAutofit/>
          </a:bodyPr>
          <a:lstStyle/>
          <a:p>
            <a:r>
              <a:rPr lang="en-US" sz="2400" dirty="0">
                <a:latin typeface="Times New Roman" pitchFamily="18" charset="0"/>
                <a:cs typeface="Times New Roman" pitchFamily="18" charset="0"/>
              </a:rPr>
              <a:t>The Institutional Framework for Regulating the Ukrainian Pharmaceutical Market</a:t>
            </a:r>
            <a:endParaRPr lang="uk-UA" sz="2400" dirty="0">
              <a:latin typeface="Times New Roman" pitchFamily="18" charset="0"/>
              <a:cs typeface="Times New Roman" pitchFamily="18" charset="0"/>
            </a:endParaRPr>
          </a:p>
        </p:txBody>
      </p:sp>
      <p:pic>
        <p:nvPicPr>
          <p:cNvPr id="5122" name="Picture 2"/>
          <p:cNvPicPr>
            <a:picLocks noGrp="1" noChangeAspect="1" noChangeArrowheads="1"/>
          </p:cNvPicPr>
          <p:nvPr>
            <p:ph idx="1"/>
          </p:nvPr>
        </p:nvPicPr>
        <p:blipFill>
          <a:blip r:embed="rId2" cstate="print"/>
          <a:srcRect/>
          <a:stretch>
            <a:fillRect/>
          </a:stretch>
        </p:blipFill>
        <p:spPr bwMode="auto">
          <a:xfrm>
            <a:off x="467544" y="1772816"/>
            <a:ext cx="7992887" cy="3744415"/>
          </a:xfrm>
          <a:prstGeom prst="rect">
            <a:avLst/>
          </a:prstGeom>
          <a:noFill/>
          <a:ln w="9525">
            <a:solidFill>
              <a:schemeClr val="tx2">
                <a:lumMod val="50000"/>
              </a:schemeClr>
            </a:solid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a:ln>
            <a:solidFill>
              <a:schemeClr val="tx2">
                <a:lumMod val="50000"/>
              </a:schemeClr>
            </a:solidFill>
          </a:ln>
        </p:spPr>
        <p:txBody>
          <a:bodyPr>
            <a:normAutofit/>
          </a:bodyPr>
          <a:lstStyle/>
          <a:p>
            <a:r>
              <a:rPr lang="en-US" sz="2800" dirty="0">
                <a:latin typeface="Times New Roman" pitchFamily="18" charset="0"/>
                <a:cs typeface="Times New Roman" pitchFamily="18" charset="0"/>
              </a:rPr>
              <a:t>The Role of the Efficient Pharmaceutical Market Regulation System</a:t>
            </a:r>
            <a:endParaRPr lang="uk-UA" sz="2800" dirty="0">
              <a:latin typeface="Times New Roman" pitchFamily="18" charset="0"/>
              <a:cs typeface="Times New Roman" pitchFamily="18" charset="0"/>
            </a:endParaRPr>
          </a:p>
        </p:txBody>
      </p:sp>
      <p:pic>
        <p:nvPicPr>
          <p:cNvPr id="1026" name="Picture 2"/>
          <p:cNvPicPr>
            <a:picLocks noGrp="1" noChangeAspect="1" noChangeArrowheads="1"/>
          </p:cNvPicPr>
          <p:nvPr>
            <p:ph idx="1"/>
          </p:nvPr>
        </p:nvPicPr>
        <p:blipFill>
          <a:blip r:embed="rId2" cstate="print"/>
          <a:srcRect/>
          <a:stretch>
            <a:fillRect/>
          </a:stretch>
        </p:blipFill>
        <p:spPr bwMode="auto">
          <a:xfrm>
            <a:off x="539552" y="1700808"/>
            <a:ext cx="8064896" cy="4464496"/>
          </a:xfrm>
          <a:prstGeom prst="rect">
            <a:avLst/>
          </a:prstGeom>
          <a:noFill/>
          <a:ln w="9525">
            <a:solidFill>
              <a:schemeClr val="tx1"/>
            </a:solid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a:ln>
            <a:solidFill>
              <a:schemeClr val="tx2">
                <a:lumMod val="50000"/>
              </a:schemeClr>
            </a:solidFill>
          </a:ln>
        </p:spPr>
        <p:txBody>
          <a:bodyPr>
            <a:normAutofit fontScale="90000"/>
          </a:bodyPr>
          <a:lstStyle/>
          <a:p>
            <a:r>
              <a:rPr lang="en-US" sz="3100" dirty="0">
                <a:latin typeface="Times New Roman" pitchFamily="18" charset="0"/>
                <a:cs typeface="Times New Roman" pitchFamily="18" charset="0"/>
              </a:rPr>
              <a:t>Elements</a:t>
            </a:r>
            <a:r>
              <a:rPr lang="en-US" dirty="0"/>
              <a:t> </a:t>
            </a:r>
            <a:r>
              <a:rPr lang="en-US" sz="3100" dirty="0">
                <a:latin typeface="Times New Roman" pitchFamily="18" charset="0"/>
                <a:cs typeface="Times New Roman" pitchFamily="18" charset="0"/>
              </a:rPr>
              <a:t>of Regulator System in the Pharmaceutical Market</a:t>
            </a:r>
            <a:endParaRPr lang="uk-UA" sz="3100" dirty="0">
              <a:latin typeface="Times New Roman" pitchFamily="18" charset="0"/>
              <a:cs typeface="Times New Roman" pitchFamily="18" charset="0"/>
            </a:endParaRPr>
          </a:p>
        </p:txBody>
      </p:sp>
      <p:pic>
        <p:nvPicPr>
          <p:cNvPr id="2050" name="Picture 2"/>
          <p:cNvPicPr>
            <a:picLocks noGrp="1" noChangeAspect="1" noChangeArrowheads="1"/>
          </p:cNvPicPr>
          <p:nvPr>
            <p:ph idx="1"/>
          </p:nvPr>
        </p:nvPicPr>
        <p:blipFill>
          <a:blip r:embed="rId2" cstate="print"/>
          <a:srcRect/>
          <a:stretch>
            <a:fillRect/>
          </a:stretch>
        </p:blipFill>
        <p:spPr bwMode="auto">
          <a:xfrm>
            <a:off x="611560" y="1628800"/>
            <a:ext cx="8064896" cy="4752528"/>
          </a:xfrm>
          <a:prstGeom prst="rect">
            <a:avLst/>
          </a:prstGeom>
          <a:solidFill>
            <a:schemeClr val="tx1"/>
          </a:solidFill>
          <a:ln w="9525">
            <a:solidFill>
              <a:schemeClr val="tx2">
                <a:lumMod val="50000"/>
              </a:schemeClr>
            </a:solid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p:spPr>
        <p:txBody>
          <a:bodyPr>
            <a:normAutofit/>
          </a:bodyPr>
          <a:lstStyle/>
          <a:p>
            <a:r>
              <a:rPr lang="en-US" sz="2800" b="1" dirty="0">
                <a:latin typeface="Times New Roman" pitchFamily="18" charset="0"/>
                <a:cs typeface="Times New Roman" pitchFamily="18" charset="0"/>
              </a:rPr>
              <a:t>Definition</a:t>
            </a:r>
            <a:endParaRPr lang="uk-UA" sz="2800" b="1" dirty="0">
              <a:latin typeface="Times New Roman" pitchFamily="18" charset="0"/>
              <a:cs typeface="Times New Roman" pitchFamily="18" charset="0"/>
            </a:endParaRPr>
          </a:p>
        </p:txBody>
      </p:sp>
      <p:sp>
        <p:nvSpPr>
          <p:cNvPr id="3" name="Содержимое 2"/>
          <p:cNvSpPr>
            <a:spLocks noGrp="1"/>
          </p:cNvSpPr>
          <p:nvPr>
            <p:ph idx="1"/>
          </p:nvPr>
        </p:nvSpPr>
        <p:spPr>
          <a:solidFill>
            <a:schemeClr val="bg2"/>
          </a:solidFill>
          <a:ln>
            <a:solidFill>
              <a:schemeClr val="accent1">
                <a:lumMod val="50000"/>
              </a:schemeClr>
            </a:solidFill>
          </a:ln>
        </p:spPr>
        <p:txBody>
          <a:bodyPr>
            <a:normAutofit fontScale="92500" lnSpcReduction="10000"/>
          </a:bodyPr>
          <a:lstStyle/>
          <a:p>
            <a:pPr marL="0" indent="0" algn="just">
              <a:buNone/>
              <a:tabLst>
                <a:tab pos="542925" algn="l"/>
              </a:tabLst>
            </a:pPr>
            <a:r>
              <a:rPr lang="en-US" dirty="0">
                <a:latin typeface="Times New Roman" pitchFamily="18" charset="0"/>
                <a:cs typeface="Times New Roman" pitchFamily="18" charset="0"/>
              </a:rPr>
              <a:t>A </a:t>
            </a:r>
            <a:r>
              <a:rPr lang="en-US" b="1" dirty="0">
                <a:latin typeface="Times New Roman" pitchFamily="18" charset="0"/>
                <a:cs typeface="Times New Roman" pitchFamily="18" charset="0"/>
              </a:rPr>
              <a:t>license</a:t>
            </a:r>
            <a:r>
              <a:rPr lang="en-US" dirty="0">
                <a:latin typeface="Times New Roman" pitchFamily="18" charset="0"/>
                <a:cs typeface="Times New Roman" pitchFamily="18" charset="0"/>
              </a:rPr>
              <a:t> (American English) or </a:t>
            </a:r>
            <a:r>
              <a:rPr lang="en-US" b="1" dirty="0">
                <a:latin typeface="Times New Roman" pitchFamily="18" charset="0"/>
                <a:cs typeface="Times New Roman" pitchFamily="18" charset="0"/>
              </a:rPr>
              <a:t>licence</a:t>
            </a:r>
            <a:r>
              <a:rPr lang="en-US" dirty="0">
                <a:latin typeface="Times New Roman" pitchFamily="18" charset="0"/>
                <a:cs typeface="Times New Roman" pitchFamily="18" charset="0"/>
              </a:rPr>
              <a:t> (British English) is an official permission or permit to do, use, or own something (as well as the document of that permission or permit)</a:t>
            </a:r>
            <a:endParaRPr lang="uk-UA" dirty="0">
              <a:latin typeface="Times New Roman" pitchFamily="18" charset="0"/>
              <a:cs typeface="Times New Roman" pitchFamily="18" charset="0"/>
            </a:endParaRPr>
          </a:p>
          <a:p>
            <a:pPr marL="0" indent="0" algn="ctr">
              <a:buNone/>
              <a:tabLst>
                <a:tab pos="542925" algn="l"/>
              </a:tabLst>
            </a:pPr>
            <a:r>
              <a:rPr lang="en-US" sz="2600" b="1" i="1" dirty="0">
                <a:latin typeface="Times New Roman" pitchFamily="18" charset="0"/>
                <a:cs typeface="Times New Roman" pitchFamily="18" charset="0"/>
              </a:rPr>
              <a:t>OR</a:t>
            </a:r>
            <a:endParaRPr lang="uk-UA" sz="2600" b="1" i="1" dirty="0">
              <a:latin typeface="Times New Roman" pitchFamily="18" charset="0"/>
              <a:cs typeface="Times New Roman" pitchFamily="18" charset="0"/>
            </a:endParaRPr>
          </a:p>
          <a:p>
            <a:pPr marL="0" indent="0" algn="just">
              <a:buNone/>
              <a:tabLst>
                <a:tab pos="542925" algn="l"/>
              </a:tabLst>
            </a:pPr>
            <a:r>
              <a:rPr lang="en-US" b="1" dirty="0">
                <a:latin typeface="Times New Roman" pitchFamily="18" charset="0"/>
                <a:cs typeface="Times New Roman" pitchFamily="18" charset="0"/>
              </a:rPr>
              <a:t>License</a:t>
            </a:r>
            <a:r>
              <a:rPr lang="en-US" dirty="0">
                <a:latin typeface="Times New Roman" pitchFamily="18" charset="0"/>
                <a:cs typeface="Times New Roman" pitchFamily="18" charset="0"/>
              </a:rPr>
              <a:t> – document of a state standard, certifying the licensee’s right to conducting economic activity, specified in this document, within the established term under condition of fulfillment of terms of licensing</a:t>
            </a:r>
          </a:p>
          <a:p>
            <a:endParaRPr lang="uk-U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3DABFAAD-E1CB-4391-A7EF-59D0FED9A17D}"/>
              </a:ext>
            </a:extLst>
          </p:cNvPr>
          <p:cNvPicPr>
            <a:picLocks noGrp="1" noChangeAspect="1"/>
          </p:cNvPicPr>
          <p:nvPr>
            <p:ph idx="1"/>
          </p:nvPr>
        </p:nvPicPr>
        <p:blipFill>
          <a:blip r:embed="rId2"/>
          <a:stretch>
            <a:fillRect/>
          </a:stretch>
        </p:blipFill>
        <p:spPr>
          <a:xfrm>
            <a:off x="179512" y="23325"/>
            <a:ext cx="8712968" cy="6834675"/>
          </a:xfrm>
        </p:spPr>
      </p:pic>
    </p:spTree>
    <p:extLst>
      <p:ext uri="{BB962C8B-B14F-4D97-AF65-F5344CB8AC3E}">
        <p14:creationId xmlns:p14="http://schemas.microsoft.com/office/powerpoint/2010/main" val="31694814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a:ln>
            <a:solidFill>
              <a:schemeClr val="tx2">
                <a:lumMod val="50000"/>
              </a:schemeClr>
            </a:solidFill>
          </a:ln>
        </p:spPr>
        <p:txBody>
          <a:bodyPr>
            <a:normAutofit/>
          </a:bodyPr>
          <a:lstStyle/>
          <a:p>
            <a:r>
              <a:rPr lang="en-US" sz="2400" dirty="0">
                <a:latin typeface="Times New Roman" pitchFamily="18" charset="0"/>
                <a:cs typeface="Times New Roman" pitchFamily="18" charset="0"/>
              </a:rPr>
              <a:t>The Licensing Procedure for Manufacturing, Importing and Trading of Medicinal Products</a:t>
            </a:r>
            <a:endParaRPr lang="uk-UA" sz="2400" dirty="0">
              <a:latin typeface="Times New Roman" pitchFamily="18" charset="0"/>
              <a:cs typeface="Times New Roman" pitchFamily="18" charset="0"/>
            </a:endParaRPr>
          </a:p>
        </p:txBody>
      </p:sp>
      <p:pic>
        <p:nvPicPr>
          <p:cNvPr id="4098" name="Picture 2"/>
          <p:cNvPicPr>
            <a:picLocks noGrp="1" noChangeAspect="1" noChangeArrowheads="1"/>
          </p:cNvPicPr>
          <p:nvPr>
            <p:ph idx="1"/>
          </p:nvPr>
        </p:nvPicPr>
        <p:blipFill>
          <a:blip r:embed="rId2" cstate="print"/>
          <a:srcRect/>
          <a:stretch>
            <a:fillRect/>
          </a:stretch>
        </p:blipFill>
        <p:spPr bwMode="auto">
          <a:xfrm>
            <a:off x="611561" y="1700808"/>
            <a:ext cx="7848872" cy="4536504"/>
          </a:xfrm>
          <a:prstGeom prst="rect">
            <a:avLst/>
          </a:prstGeom>
          <a:noFill/>
          <a:ln w="9525">
            <a:solidFill>
              <a:schemeClr val="tx2">
                <a:lumMod val="50000"/>
              </a:schemeClr>
            </a:solid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1">
              <a:lumMod val="20000"/>
              <a:lumOff val="80000"/>
            </a:schemeClr>
          </a:solidFill>
          <a:ln>
            <a:solidFill>
              <a:schemeClr val="accent1">
                <a:lumMod val="50000"/>
              </a:schemeClr>
            </a:solidFill>
          </a:ln>
        </p:spPr>
        <p:txBody>
          <a:bodyPr>
            <a:normAutofit/>
          </a:bodyPr>
          <a:lstStyle/>
          <a:p>
            <a:r>
              <a:rPr lang="en-GB" sz="2800" dirty="0">
                <a:latin typeface="Times New Roman" pitchFamily="18" charset="0"/>
                <a:cs typeface="Times New Roman" pitchFamily="18" charset="0"/>
              </a:rPr>
              <a:t>Pharmaceutical Market: Licensing Components</a:t>
            </a:r>
            <a:endParaRPr lang="uk-UA" sz="2800" dirty="0">
              <a:latin typeface="Times New Roman" pitchFamily="18" charset="0"/>
              <a:cs typeface="Times New Roman" pitchFamily="18" charset="0"/>
            </a:endParaRPr>
          </a:p>
        </p:txBody>
      </p:sp>
      <p:pic>
        <p:nvPicPr>
          <p:cNvPr id="3074" name="Picture 2"/>
          <p:cNvPicPr>
            <a:picLocks noGrp="1" noChangeAspect="1" noChangeArrowheads="1"/>
          </p:cNvPicPr>
          <p:nvPr>
            <p:ph idx="1"/>
          </p:nvPr>
        </p:nvPicPr>
        <p:blipFill>
          <a:blip r:embed="rId2" cstate="print"/>
          <a:srcRect/>
          <a:stretch>
            <a:fillRect/>
          </a:stretch>
        </p:blipFill>
        <p:spPr bwMode="auto">
          <a:xfrm>
            <a:off x="1443037" y="1844824"/>
            <a:ext cx="6257925" cy="3888432"/>
          </a:xfrm>
          <a:prstGeom prst="rect">
            <a:avLst/>
          </a:prstGeom>
          <a:noFill/>
          <a:ln w="9525">
            <a:solidFill>
              <a:schemeClr val="tx2">
                <a:lumMod val="50000"/>
              </a:schemeClr>
            </a:solid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0"/>
            <a:ext cx="8568952" cy="1417638"/>
          </a:xfrm>
          <a:solidFill>
            <a:schemeClr val="tx2">
              <a:lumMod val="20000"/>
              <a:lumOff val="80000"/>
            </a:schemeClr>
          </a:solidFill>
          <a:ln>
            <a:solidFill>
              <a:schemeClr val="tx2">
                <a:lumMod val="75000"/>
              </a:schemeClr>
            </a:solidFill>
          </a:ln>
        </p:spPr>
        <p:txBody>
          <a:bodyPr>
            <a:normAutofit/>
          </a:bodyPr>
          <a:lstStyle/>
          <a:p>
            <a:pPr algn="l"/>
            <a:r>
              <a:rPr lang="en-US" sz="2400" b="1" dirty="0">
                <a:latin typeface="Book Antiqua" pitchFamily="18" charset="0"/>
              </a:rPr>
              <a:t>Pharmacy institutions include: pharmacy warehouses (wholesales), pharmacies and their structural subdivisions</a:t>
            </a:r>
            <a:endParaRPr lang="uk-UA" sz="2400" dirty="0">
              <a:latin typeface="Book Antiqua" pitchFamily="18" charset="0"/>
            </a:endParaRPr>
          </a:p>
        </p:txBody>
      </p:sp>
      <p:sp>
        <p:nvSpPr>
          <p:cNvPr id="3" name="Содержимое 2"/>
          <p:cNvSpPr>
            <a:spLocks noGrp="1"/>
          </p:cNvSpPr>
          <p:nvPr>
            <p:ph idx="1"/>
          </p:nvPr>
        </p:nvSpPr>
        <p:spPr>
          <a:xfrm>
            <a:off x="2843808" y="1556792"/>
            <a:ext cx="6120680" cy="4857403"/>
          </a:xfrm>
          <a:solidFill>
            <a:schemeClr val="accent3">
              <a:lumMod val="20000"/>
              <a:lumOff val="80000"/>
            </a:schemeClr>
          </a:solidFill>
          <a:ln>
            <a:solidFill>
              <a:schemeClr val="tx2">
                <a:lumMod val="50000"/>
              </a:schemeClr>
            </a:solidFill>
          </a:ln>
        </p:spPr>
        <p:txBody>
          <a:bodyPr>
            <a:normAutofit fontScale="62500" lnSpcReduction="20000"/>
          </a:bodyPr>
          <a:lstStyle/>
          <a:p>
            <a:pPr>
              <a:buNone/>
            </a:pPr>
            <a:r>
              <a:rPr lang="en-US" b="1" i="1" dirty="0"/>
              <a:t>Pharmacy - </a:t>
            </a:r>
            <a:r>
              <a:rPr lang="en-US" i="1" dirty="0"/>
              <a:t>a health care institution whose main task is to provide the population, healthcare institutions, other enterprises, institutions and organizations with medicines</a:t>
            </a:r>
            <a:r>
              <a:rPr lang="uk-UA" dirty="0"/>
              <a:t>.</a:t>
            </a:r>
          </a:p>
          <a:p>
            <a:pPr>
              <a:buNone/>
            </a:pPr>
            <a:endParaRPr lang="uk-UA" b="1" i="1" dirty="0"/>
          </a:p>
          <a:p>
            <a:pPr>
              <a:buNone/>
            </a:pPr>
            <a:r>
              <a:rPr lang="en-US" b="1" i="1" dirty="0"/>
              <a:t>Pharmacy Point (Satellite) - </a:t>
            </a:r>
            <a:r>
              <a:rPr lang="en-US" i="1" dirty="0"/>
              <a:t>is a structural subdivision of the pharmacy, which is based at healthcare institutions, operates in conjunction with the pharmacy, the main task of which is to provide the population with medicines through retail trade.</a:t>
            </a:r>
          </a:p>
          <a:p>
            <a:pPr>
              <a:buNone/>
            </a:pPr>
            <a:endParaRPr lang="uk-UA" b="1" i="1" dirty="0"/>
          </a:p>
          <a:p>
            <a:pPr>
              <a:buNone/>
            </a:pPr>
            <a:r>
              <a:rPr lang="en-US" b="1" i="1" dirty="0"/>
              <a:t>Pharmacy warehouse (base)</a:t>
            </a:r>
            <a:r>
              <a:rPr lang="uk-UA" dirty="0"/>
              <a:t>- </a:t>
            </a:r>
            <a:r>
              <a:rPr lang="en-US" dirty="0"/>
              <a:t>is a healthcare institution supply with medicines and medical goods   to medical institutions, wholesale or retail entities, manufacturers by the wholesale activity.</a:t>
            </a:r>
            <a:endParaRPr lang="uk-UA" dirty="0"/>
          </a:p>
          <a:p>
            <a:pPr>
              <a:buNone/>
            </a:pPr>
            <a:endParaRPr lang="uk-UA" dirty="0"/>
          </a:p>
        </p:txBody>
      </p:sp>
      <p:sp>
        <p:nvSpPr>
          <p:cNvPr id="4" name="Прямоугольник 3"/>
          <p:cNvSpPr/>
          <p:nvPr/>
        </p:nvSpPr>
        <p:spPr>
          <a:xfrm>
            <a:off x="323528" y="2132856"/>
            <a:ext cx="1944216" cy="830997"/>
          </a:xfrm>
          <a:prstGeom prst="rect">
            <a:avLst/>
          </a:prstGeom>
          <a:ln w="3175">
            <a:solidFill>
              <a:schemeClr val="tx1"/>
            </a:solidFill>
          </a:ln>
        </p:spPr>
        <p:txBody>
          <a:bodyPr vert="horz" wrap="square">
            <a:spAutoFit/>
          </a:bodyPr>
          <a:lstStyle/>
          <a:p>
            <a:r>
              <a:rPr lang="en-US" sz="2400" b="1" dirty="0">
                <a:ln w="6350">
                  <a:solidFill>
                    <a:schemeClr val="tx1"/>
                  </a:solidFill>
                </a:ln>
                <a:latin typeface="Book Antiqua" pitchFamily="18" charset="0"/>
              </a:rPr>
              <a:t>Drug retailers</a:t>
            </a:r>
            <a:endParaRPr lang="uk-UA" sz="2400" b="1" dirty="0">
              <a:ln w="6350">
                <a:solidFill>
                  <a:schemeClr val="tx1"/>
                </a:solidFill>
              </a:ln>
              <a:latin typeface="Book Antiqua" pitchFamily="18" charset="0"/>
            </a:endParaRPr>
          </a:p>
        </p:txBody>
      </p:sp>
      <p:sp>
        <p:nvSpPr>
          <p:cNvPr id="5" name="Прямоугольник 4"/>
          <p:cNvSpPr/>
          <p:nvPr/>
        </p:nvSpPr>
        <p:spPr>
          <a:xfrm>
            <a:off x="395536" y="4653136"/>
            <a:ext cx="1944216" cy="830997"/>
          </a:xfrm>
          <a:prstGeom prst="rect">
            <a:avLst/>
          </a:prstGeom>
          <a:ln w="3175">
            <a:solidFill>
              <a:schemeClr val="tx1"/>
            </a:solidFill>
          </a:ln>
        </p:spPr>
        <p:txBody>
          <a:bodyPr vert="horz" wrap="square">
            <a:spAutoFit/>
          </a:bodyPr>
          <a:lstStyle/>
          <a:p>
            <a:r>
              <a:rPr lang="en-US" sz="2400" b="1" dirty="0">
                <a:ln w="6350">
                  <a:solidFill>
                    <a:schemeClr val="tx1"/>
                  </a:solidFill>
                </a:ln>
                <a:latin typeface="Book Antiqua" pitchFamily="18" charset="0"/>
              </a:rPr>
              <a:t>Drug wholesaler</a:t>
            </a:r>
            <a:endParaRPr lang="uk-UA" sz="2400" b="1" dirty="0">
              <a:ln w="6350">
                <a:solidFill>
                  <a:schemeClr val="tx1"/>
                </a:solidFill>
              </a:ln>
              <a:latin typeface="Book Antiqua" pitchFamily="18" charset="0"/>
            </a:endParaRPr>
          </a:p>
        </p:txBody>
      </p:sp>
      <p:cxnSp>
        <p:nvCxnSpPr>
          <p:cNvPr id="7" name="Прямая со стрелкой 6"/>
          <p:cNvCxnSpPr>
            <a:stCxn id="4" idx="3"/>
          </p:cNvCxnSpPr>
          <p:nvPr/>
        </p:nvCxnSpPr>
        <p:spPr>
          <a:xfrm>
            <a:off x="2267744" y="2548355"/>
            <a:ext cx="432048" cy="66462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a:stCxn id="4" idx="3"/>
          </p:cNvCxnSpPr>
          <p:nvPr/>
        </p:nvCxnSpPr>
        <p:spPr>
          <a:xfrm flipV="1">
            <a:off x="2267744" y="2060849"/>
            <a:ext cx="504056" cy="487506"/>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11" name="Прямая со стрелкой 10"/>
          <p:cNvCxnSpPr/>
          <p:nvPr/>
        </p:nvCxnSpPr>
        <p:spPr>
          <a:xfrm>
            <a:off x="2411760" y="5229200"/>
            <a:ext cx="36004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
            <a:ext cx="8064896" cy="1196751"/>
          </a:xfrm>
          <a:solidFill>
            <a:schemeClr val="tx2">
              <a:lumMod val="20000"/>
              <a:lumOff val="80000"/>
            </a:schemeClr>
          </a:solidFill>
          <a:ln>
            <a:solidFill>
              <a:schemeClr val="accent1">
                <a:lumMod val="50000"/>
              </a:schemeClr>
            </a:solidFill>
          </a:ln>
        </p:spPr>
        <p:txBody>
          <a:bodyPr>
            <a:normAutofit/>
          </a:bodyPr>
          <a:lstStyle/>
          <a:p>
            <a:r>
              <a:rPr lang="en-US" sz="2400" dirty="0">
                <a:latin typeface="Times New Roman" pitchFamily="18" charset="0"/>
                <a:cs typeface="Times New Roman" pitchFamily="18" charset="0"/>
              </a:rPr>
              <a:t>Definition of the Term</a:t>
            </a:r>
            <a:endParaRPr lang="uk-UA" sz="2400" dirty="0">
              <a:latin typeface="Times New Roman" pitchFamily="18" charset="0"/>
              <a:cs typeface="Times New Roman" pitchFamily="18" charset="0"/>
            </a:endParaRPr>
          </a:p>
        </p:txBody>
      </p:sp>
      <p:sp>
        <p:nvSpPr>
          <p:cNvPr id="3" name="Содержимое 2"/>
          <p:cNvSpPr>
            <a:spLocks noGrp="1"/>
          </p:cNvSpPr>
          <p:nvPr>
            <p:ph idx="1"/>
          </p:nvPr>
        </p:nvSpPr>
        <p:spPr>
          <a:xfrm>
            <a:off x="539552" y="1484784"/>
            <a:ext cx="8064896" cy="4752528"/>
          </a:xfrm>
          <a:solidFill>
            <a:schemeClr val="bg2"/>
          </a:solidFill>
          <a:ln>
            <a:solidFill>
              <a:schemeClr val="tx2">
                <a:lumMod val="50000"/>
              </a:schemeClr>
            </a:solidFill>
          </a:ln>
        </p:spPr>
        <p:txBody>
          <a:bodyPr>
            <a:normAutofit fontScale="92500"/>
          </a:bodyPr>
          <a:lstStyle/>
          <a:p>
            <a:pPr marL="0" indent="0" algn="just">
              <a:buNone/>
            </a:pPr>
            <a:r>
              <a:rPr lang="en-US" sz="2400" b="1" u="sng" dirty="0">
                <a:latin typeface="Times New Roman" pitchFamily="18" charset="0"/>
                <a:cs typeface="Times New Roman" pitchFamily="18" charset="0"/>
              </a:rPr>
              <a:t>Pharmacy </a:t>
            </a:r>
            <a:r>
              <a:rPr lang="en-US" sz="2400" dirty="0">
                <a:latin typeface="Times New Roman" pitchFamily="18" charset="0"/>
                <a:cs typeface="Times New Roman" pitchFamily="18" charset="0"/>
              </a:rPr>
              <a:t>(also called "</a:t>
            </a:r>
            <a:r>
              <a:rPr lang="en-US" sz="2400" u="sng" dirty="0">
                <a:latin typeface="Times New Roman" pitchFamily="18" charset="0"/>
                <a:cs typeface="Times New Roman" pitchFamily="18" charset="0"/>
              </a:rPr>
              <a:t>drugstore</a:t>
            </a:r>
            <a:r>
              <a:rPr lang="en-US" sz="2400" dirty="0">
                <a:latin typeface="Times New Roman" pitchFamily="18" charset="0"/>
                <a:cs typeface="Times New Roman" pitchFamily="18" charset="0"/>
              </a:rPr>
              <a:t>" in American English or "</a:t>
            </a:r>
            <a:r>
              <a:rPr lang="en-US" sz="2400" u="sng" dirty="0">
                <a:latin typeface="Times New Roman" pitchFamily="18" charset="0"/>
                <a:cs typeface="Times New Roman" pitchFamily="18" charset="0"/>
              </a:rPr>
              <a:t>community pharmacy</a:t>
            </a:r>
            <a:r>
              <a:rPr lang="en-US" sz="2400" dirty="0">
                <a:latin typeface="Times New Roman" pitchFamily="18" charset="0"/>
                <a:cs typeface="Times New Roman" pitchFamily="18" charset="0"/>
              </a:rPr>
              <a:t>" or "</a:t>
            </a:r>
            <a:r>
              <a:rPr lang="en-US" sz="2400" u="sng" dirty="0">
                <a:latin typeface="Times New Roman" pitchFamily="18" charset="0"/>
                <a:cs typeface="Times New Roman" pitchFamily="18" charset="0"/>
              </a:rPr>
              <a:t>chemist's</a:t>
            </a:r>
            <a:r>
              <a:rPr lang="en-US" sz="2400" dirty="0">
                <a:latin typeface="Times New Roman" pitchFamily="18" charset="0"/>
                <a:cs typeface="Times New Roman" pitchFamily="18" charset="0"/>
              </a:rPr>
              <a:t>" in Commonwealth English) is a retail shop which provides prescription drugs, among other products. </a:t>
            </a:r>
          </a:p>
          <a:p>
            <a:pPr marL="0" indent="0" algn="just">
              <a:buNone/>
            </a:pPr>
            <a:endParaRPr lang="en-US" sz="2400" dirty="0">
              <a:latin typeface="Times New Roman" pitchFamily="18" charset="0"/>
              <a:cs typeface="Times New Roman" pitchFamily="18" charset="0"/>
            </a:endParaRPr>
          </a:p>
          <a:p>
            <a:pPr marL="0" indent="0" algn="just">
              <a:buNone/>
            </a:pPr>
            <a:r>
              <a:rPr lang="en-US" sz="2400" dirty="0">
                <a:latin typeface="Times New Roman" pitchFamily="18" charset="0"/>
                <a:cs typeface="Times New Roman" pitchFamily="18" charset="0"/>
              </a:rPr>
              <a:t>At the pharmacy, a pharmacist oversees the fulfillment of medical prescriptions and is available to give advice on their offerings of over-the-counter (OTC) drugs</a:t>
            </a:r>
          </a:p>
          <a:p>
            <a:pPr marL="0" indent="0" algn="just">
              <a:buNone/>
            </a:pPr>
            <a:endParaRPr lang="en-US" sz="2400" b="1" dirty="0">
              <a:latin typeface="Times New Roman" pitchFamily="18" charset="0"/>
              <a:cs typeface="Times New Roman" pitchFamily="18" charset="0"/>
            </a:endParaRPr>
          </a:p>
          <a:p>
            <a:pPr marL="0" indent="0" algn="just">
              <a:buNone/>
            </a:pPr>
            <a:r>
              <a:rPr lang="en-US" sz="2400" b="1" dirty="0">
                <a:latin typeface="Times New Roman" pitchFamily="18" charset="0"/>
                <a:cs typeface="Times New Roman" pitchFamily="18" charset="0"/>
              </a:rPr>
              <a:t>Dispensing: </a:t>
            </a:r>
            <a:r>
              <a:rPr lang="en-US" sz="2400" dirty="0">
                <a:latin typeface="Times New Roman" pitchFamily="18" charset="0"/>
                <a:cs typeface="Times New Roman" pitchFamily="18" charset="0"/>
              </a:rPr>
              <a:t>the review of a prescription and the preparation, packaging, labeling, record keeping and transfer of the medicine, including counseling, to a patient, their agent, or another person who is responsible for the administration of the medicine to that patient. </a:t>
            </a:r>
            <a:endParaRPr lang="uk-UA" sz="24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16632"/>
            <a:ext cx="8280920" cy="1143000"/>
          </a:xfrm>
          <a:solidFill>
            <a:schemeClr val="tx2">
              <a:lumMod val="20000"/>
              <a:lumOff val="80000"/>
            </a:schemeClr>
          </a:solidFill>
          <a:ln>
            <a:solidFill>
              <a:schemeClr val="tx1"/>
            </a:solidFill>
          </a:ln>
        </p:spPr>
        <p:txBody>
          <a:bodyPr>
            <a:normAutofit fontScale="90000"/>
          </a:bodyPr>
          <a:lstStyle/>
          <a:p>
            <a:br>
              <a:rPr lang="en-US" sz="2700" i="1" dirty="0">
                <a:latin typeface="Times New Roman" pitchFamily="18" charset="0"/>
                <a:cs typeface="Times New Roman" pitchFamily="18" charset="0"/>
              </a:rPr>
            </a:br>
            <a:r>
              <a:rPr lang="uk-UA" sz="2700" dirty="0">
                <a:latin typeface="Times New Roman" pitchFamily="18" charset="0"/>
                <a:cs typeface="Times New Roman" pitchFamily="18" charset="0"/>
              </a:rPr>
              <a:t>Licensing</a:t>
            </a:r>
            <a:r>
              <a:rPr lang="en-US" sz="2700" dirty="0">
                <a:latin typeface="Times New Roman" pitchFamily="18" charset="0"/>
                <a:cs typeface="Times New Roman" pitchFamily="18" charset="0"/>
              </a:rPr>
              <a:t> to pharmaceutical activity in Ukraine</a:t>
            </a:r>
            <a:br>
              <a:rPr lang="uk-UA" dirty="0"/>
            </a:br>
            <a:endParaRPr lang="uk-UA" dirty="0"/>
          </a:p>
        </p:txBody>
      </p:sp>
      <p:sp>
        <p:nvSpPr>
          <p:cNvPr id="3" name="Содержимое 2"/>
          <p:cNvSpPr>
            <a:spLocks noGrp="1"/>
          </p:cNvSpPr>
          <p:nvPr>
            <p:ph idx="1"/>
          </p:nvPr>
        </p:nvSpPr>
        <p:spPr>
          <a:xfrm>
            <a:off x="467544" y="1600200"/>
            <a:ext cx="8219256" cy="4925144"/>
          </a:xfrm>
          <a:solidFill>
            <a:schemeClr val="bg2"/>
          </a:solidFill>
          <a:ln>
            <a:solidFill>
              <a:schemeClr val="bg2">
                <a:lumMod val="10000"/>
              </a:schemeClr>
            </a:solidFill>
          </a:ln>
        </p:spPr>
        <p:txBody>
          <a:bodyPr>
            <a:normAutofit/>
          </a:bodyPr>
          <a:lstStyle/>
          <a:p>
            <a:pPr marL="0" indent="0" algn="just">
              <a:buNone/>
            </a:pP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Resolution No. 929 </a:t>
            </a:r>
          </a:p>
          <a:p>
            <a:pPr marL="0" indent="0" algn="just">
              <a:buNone/>
            </a:pPr>
            <a:r>
              <a:rPr lang="en-US" sz="2400" dirty="0">
                <a:latin typeface="Times New Roman" pitchFamily="18" charset="0"/>
                <a:cs typeface="Times New Roman" pitchFamily="18" charset="0"/>
              </a:rPr>
              <a:t>approved the License Terms for the Production of Medicinal Products, Wholesale and Retail Trade in Medicinal Products and Import of Medicinal Products</a:t>
            </a:r>
            <a:r>
              <a:rPr lang="uk-UA" sz="2400" dirty="0">
                <a:latin typeface="Times New Roman" pitchFamily="18" charset="0"/>
                <a:cs typeface="Times New Roman" pitchFamily="18" charset="0"/>
              </a:rPr>
              <a:t>:</a:t>
            </a:r>
            <a:endParaRPr lang="en-US" sz="2400" dirty="0">
              <a:latin typeface="Times New Roman" pitchFamily="18" charset="0"/>
              <a:cs typeface="Times New Roman" pitchFamily="18" charset="0"/>
            </a:endParaRPr>
          </a:p>
          <a:p>
            <a:r>
              <a:rPr lang="en-GB" sz="2400" dirty="0">
                <a:latin typeface="Times New Roman" pitchFamily="18" charset="0"/>
                <a:cs typeface="Times New Roman" pitchFamily="18" charset="0"/>
              </a:rPr>
              <a:t>requirements for premises </a:t>
            </a:r>
          </a:p>
          <a:p>
            <a:r>
              <a:rPr lang="en-GB" sz="2400" dirty="0">
                <a:latin typeface="Times New Roman" pitchFamily="18" charset="0"/>
                <a:cs typeface="Times New Roman" pitchFamily="18" charset="0"/>
              </a:rPr>
              <a:t> requirements for personnel</a:t>
            </a:r>
          </a:p>
          <a:p>
            <a:pPr marL="0" indent="0" algn="just">
              <a:buNone/>
            </a:pPr>
            <a:endParaRPr lang="en-US" sz="2400" dirty="0">
              <a:latin typeface="Times New Roman" pitchFamily="18" charset="0"/>
              <a:cs typeface="Times New Roman" pitchFamily="18" charset="0"/>
            </a:endParaRPr>
          </a:p>
          <a:p>
            <a:pPr marL="0" indent="0" algn="just">
              <a:buNone/>
            </a:pPr>
            <a:endParaRPr lang="en-US" sz="2400" dirty="0">
              <a:latin typeface="Times New Roman" pitchFamily="18" charset="0"/>
              <a:cs typeface="Times New Roman" pitchFamily="18" charset="0"/>
            </a:endParaRPr>
          </a:p>
          <a:p>
            <a:pPr marL="0" indent="0" algn="just">
              <a:buNone/>
            </a:pPr>
            <a:endParaRPr lang="en-US" sz="2400" dirty="0">
              <a:latin typeface="Times New Roman" pitchFamily="18" charset="0"/>
              <a:cs typeface="Times New Roman" pitchFamily="18" charset="0"/>
            </a:endParaRPr>
          </a:p>
          <a:p>
            <a:pPr marL="0" indent="0" algn="just">
              <a:buNone/>
            </a:pPr>
            <a:endParaRPr lang="uk-UA" sz="24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08912" cy="1143000"/>
          </a:xfrm>
          <a:solidFill>
            <a:schemeClr val="tx2">
              <a:lumMod val="20000"/>
              <a:lumOff val="80000"/>
            </a:schemeClr>
          </a:solidFill>
          <a:ln>
            <a:solidFill>
              <a:schemeClr val="tx2">
                <a:lumMod val="50000"/>
              </a:schemeClr>
            </a:solidFill>
          </a:ln>
        </p:spPr>
        <p:txBody>
          <a:bodyPr>
            <a:normAutofit/>
          </a:bodyPr>
          <a:lstStyle/>
          <a:p>
            <a:r>
              <a:rPr lang="en-GB" sz="3100" dirty="0">
                <a:latin typeface="Times New Roman" pitchFamily="18" charset="0"/>
                <a:cs typeface="Times New Roman" pitchFamily="18" charset="0"/>
              </a:rPr>
              <a:t>Requirements for drugstore’s licensing</a:t>
            </a:r>
            <a:endParaRPr lang="en-GB" sz="3100" dirty="0"/>
          </a:p>
        </p:txBody>
      </p:sp>
      <p:sp>
        <p:nvSpPr>
          <p:cNvPr id="3" name="Содержимое 2"/>
          <p:cNvSpPr>
            <a:spLocks noGrp="1"/>
          </p:cNvSpPr>
          <p:nvPr>
            <p:ph idx="1"/>
          </p:nvPr>
        </p:nvSpPr>
        <p:spPr>
          <a:solidFill>
            <a:schemeClr val="bg2"/>
          </a:solidFill>
          <a:ln>
            <a:solidFill>
              <a:schemeClr val="accent1">
                <a:lumMod val="50000"/>
              </a:schemeClr>
            </a:solidFill>
          </a:ln>
        </p:spPr>
        <p:txBody>
          <a:bodyPr/>
          <a:lstStyle/>
          <a:p>
            <a:endParaRPr lang="en-US" dirty="0"/>
          </a:p>
          <a:p>
            <a:endParaRPr lang="en-US" sz="2800" dirty="0">
              <a:latin typeface="Times New Roman" pitchFamily="18" charset="0"/>
              <a:cs typeface="Times New Roman" pitchFamily="18" charset="0"/>
            </a:endParaRPr>
          </a:p>
          <a:p>
            <a:r>
              <a:rPr lang="en-GB" sz="2800" dirty="0">
                <a:latin typeface="Times New Roman" pitchFamily="18" charset="0"/>
                <a:cs typeface="Times New Roman" pitchFamily="18" charset="0"/>
              </a:rPr>
              <a:t>requirements for premises </a:t>
            </a:r>
          </a:p>
          <a:p>
            <a:r>
              <a:rPr lang="en-GB" sz="2800" dirty="0">
                <a:latin typeface="Times New Roman" pitchFamily="18" charset="0"/>
                <a:cs typeface="Times New Roman" pitchFamily="18" charset="0"/>
              </a:rPr>
              <a:t>requirements for personnel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0"/>
            <a:ext cx="8496944" cy="1124744"/>
          </a:xfrm>
          <a:solidFill>
            <a:schemeClr val="tx2">
              <a:lumMod val="20000"/>
              <a:lumOff val="80000"/>
            </a:schemeClr>
          </a:solidFill>
          <a:ln>
            <a:solidFill>
              <a:schemeClr val="accent1">
                <a:lumMod val="50000"/>
              </a:schemeClr>
            </a:solidFill>
          </a:ln>
        </p:spPr>
        <p:txBody>
          <a:bodyPr>
            <a:normAutofit fontScale="90000"/>
          </a:bodyPr>
          <a:lstStyle/>
          <a:p>
            <a:br>
              <a:rPr lang="ru-RU" sz="3100" dirty="0">
                <a:latin typeface="Book Antiqua" pitchFamily="18" charset="0"/>
              </a:rPr>
            </a:br>
            <a:br>
              <a:rPr lang="ru-RU" sz="3100" dirty="0">
                <a:latin typeface="Book Antiqua" pitchFamily="18" charset="0"/>
              </a:rPr>
            </a:br>
            <a:r>
              <a:rPr lang="en-US" sz="3100" b="1" dirty="0">
                <a:latin typeface="Book Antiqua" pitchFamily="18" charset="0"/>
              </a:rPr>
              <a:t>Main requirements for premises of pharmacy</a:t>
            </a:r>
            <a:br>
              <a:rPr lang="uk-UA" dirty="0">
                <a:latin typeface="Book Antiqua" pitchFamily="18" charset="0"/>
              </a:rPr>
            </a:br>
            <a:endParaRPr lang="uk-UA" dirty="0"/>
          </a:p>
        </p:txBody>
      </p:sp>
      <p:sp>
        <p:nvSpPr>
          <p:cNvPr id="3" name="Содержимое 2"/>
          <p:cNvSpPr>
            <a:spLocks noGrp="1"/>
          </p:cNvSpPr>
          <p:nvPr>
            <p:ph idx="1"/>
          </p:nvPr>
        </p:nvSpPr>
        <p:spPr>
          <a:xfrm>
            <a:off x="323528" y="1556793"/>
            <a:ext cx="8496944" cy="4392488"/>
          </a:xfrm>
          <a:solidFill>
            <a:schemeClr val="bg2"/>
          </a:solidFill>
          <a:ln>
            <a:solidFill>
              <a:schemeClr val="bg2">
                <a:lumMod val="10000"/>
              </a:schemeClr>
            </a:solidFill>
          </a:ln>
        </p:spPr>
        <p:txBody>
          <a:bodyPr>
            <a:normAutofit lnSpcReduction="10000"/>
          </a:bodyPr>
          <a:lstStyle/>
          <a:p>
            <a:pPr lvl="0">
              <a:buNone/>
            </a:pPr>
            <a:endParaRPr lang="ru-RU" sz="2400" dirty="0">
              <a:latin typeface="Book Antiqua" pitchFamily="18" charset="0"/>
            </a:endParaRPr>
          </a:p>
          <a:p>
            <a:pPr>
              <a:buFont typeface="Wingdings" pitchFamily="2" charset="2"/>
              <a:buChar char="Ø"/>
            </a:pPr>
            <a:r>
              <a:rPr lang="en-US" sz="2400" dirty="0"/>
              <a:t> </a:t>
            </a:r>
            <a:r>
              <a:rPr lang="en-US" sz="2400" dirty="0">
                <a:latin typeface="Book Antiqua" pitchFamily="18" charset="0"/>
              </a:rPr>
              <a:t>if pharmacy is located </a:t>
            </a:r>
            <a:r>
              <a:rPr lang="en-US" sz="2400" u="sng" dirty="0">
                <a:latin typeface="Book Antiqua" pitchFamily="18" charset="0"/>
              </a:rPr>
              <a:t>in city </a:t>
            </a:r>
            <a:r>
              <a:rPr lang="en-US" sz="2400" dirty="0">
                <a:latin typeface="Book Antiqua" pitchFamily="18" charset="0"/>
              </a:rPr>
              <a:t>then its size must be not less than </a:t>
            </a:r>
            <a:r>
              <a:rPr lang="en-US" sz="2400" u="sng" dirty="0">
                <a:latin typeface="Book Antiqua" pitchFamily="18" charset="0"/>
              </a:rPr>
              <a:t>50 square meters</a:t>
            </a:r>
          </a:p>
          <a:p>
            <a:pPr>
              <a:buFont typeface="Wingdings" pitchFamily="2" charset="2"/>
              <a:buChar char="Ø"/>
            </a:pPr>
            <a:r>
              <a:rPr lang="en-US" sz="2400" dirty="0">
                <a:latin typeface="Book Antiqua" pitchFamily="18" charset="0"/>
              </a:rPr>
              <a:t> if pharmacy is located </a:t>
            </a:r>
            <a:r>
              <a:rPr lang="en-US" sz="2400" u="sng" dirty="0">
                <a:latin typeface="Book Antiqua" pitchFamily="18" charset="0"/>
              </a:rPr>
              <a:t>in village </a:t>
            </a:r>
            <a:r>
              <a:rPr lang="en-US" sz="2400" dirty="0">
                <a:latin typeface="Book Antiqua" pitchFamily="18" charset="0"/>
              </a:rPr>
              <a:t>then its size must be not less than </a:t>
            </a:r>
            <a:r>
              <a:rPr lang="en-US" sz="2400" u="sng" dirty="0">
                <a:latin typeface="Book Antiqua" pitchFamily="18" charset="0"/>
              </a:rPr>
              <a:t>30 square meters</a:t>
            </a:r>
            <a:endParaRPr lang="uk-UA" sz="2400" u="sng" dirty="0">
              <a:latin typeface="Book Antiqua" pitchFamily="18" charset="0"/>
            </a:endParaRPr>
          </a:p>
          <a:p>
            <a:pPr marL="0" indent="0">
              <a:buNone/>
            </a:pPr>
            <a:endParaRPr lang="en-US" sz="2400" dirty="0">
              <a:latin typeface="Book Antiqua" pitchFamily="18" charset="0"/>
            </a:endParaRPr>
          </a:p>
          <a:p>
            <a:pPr marL="0" indent="0">
              <a:buNone/>
            </a:pPr>
            <a:r>
              <a:rPr lang="en-US" sz="2400" b="1" dirty="0">
                <a:latin typeface="Book Antiqua" pitchFamily="18" charset="0"/>
              </a:rPr>
              <a:t>General requirements</a:t>
            </a:r>
            <a:r>
              <a:rPr lang="uk-UA" sz="2400" b="1" dirty="0">
                <a:latin typeface="Book Antiqua" pitchFamily="18" charset="0"/>
              </a:rPr>
              <a:t>:</a:t>
            </a:r>
          </a:p>
          <a:p>
            <a:pPr marL="0" indent="0" algn="just">
              <a:buNone/>
            </a:pPr>
            <a:r>
              <a:rPr lang="en-US" sz="2400" dirty="0">
                <a:latin typeface="Book Antiqua" pitchFamily="18" charset="0"/>
              </a:rPr>
              <a:t>Adequate heating, lighting and ventilation/air conditioning should be provided to ensure the correct storage and safe dispensing of medicinal products within the pharmacy. </a:t>
            </a:r>
            <a:br>
              <a:rPr lang="en-US" sz="2400" dirty="0"/>
            </a:br>
            <a:endParaRPr lang="uk-UA" sz="2400" dirty="0">
              <a:latin typeface="Book Antiqua" pitchFamily="18" charset="0"/>
            </a:endParaRPr>
          </a:p>
          <a:p>
            <a:pPr lvl="0">
              <a:buNone/>
            </a:pPr>
            <a:endParaRPr lang="uk-UA" sz="2400" dirty="0">
              <a:latin typeface="Book Antiqua"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solidFill>
            <a:schemeClr val="bg2"/>
          </a:solidFill>
        </p:spPr>
        <p:txBody>
          <a:bodyPr>
            <a:normAutofit/>
          </a:bodyPr>
          <a:lstStyle/>
          <a:p>
            <a:pPr algn="ctr">
              <a:buNone/>
            </a:pPr>
            <a:r>
              <a:rPr lang="en-US" dirty="0">
                <a:latin typeface="Book Antiqua" pitchFamily="18" charset="0"/>
              </a:rPr>
              <a:t>It is necessary to organize such areas (premises) in pharmacy</a:t>
            </a:r>
            <a:r>
              <a:rPr lang="uk-UA" dirty="0">
                <a:latin typeface="Book Antiqua" pitchFamily="18" charset="0"/>
              </a:rPr>
              <a:t>:</a:t>
            </a:r>
          </a:p>
          <a:p>
            <a:pPr>
              <a:buNone/>
            </a:pPr>
            <a:endParaRPr lang="uk-UA" dirty="0"/>
          </a:p>
          <a:p>
            <a:pPr marL="514350" lvl="7" indent="-514350">
              <a:buFont typeface="+mj-lt"/>
              <a:buAutoNum type="romanUcPeriod"/>
            </a:pPr>
            <a:r>
              <a:rPr lang="en-US" sz="2400" b="1" i="1" dirty="0">
                <a:latin typeface="Book Antiqua" pitchFamily="18" charset="0"/>
              </a:rPr>
              <a:t>Commercial area (</a:t>
            </a:r>
            <a:r>
              <a:rPr lang="en-US" sz="2400" dirty="0">
                <a:latin typeface="Book Antiqua" pitchFamily="18" charset="0"/>
              </a:rPr>
              <a:t>Medicine Dispensing Area /    Dispensary)</a:t>
            </a:r>
          </a:p>
          <a:p>
            <a:pPr marL="514350" lvl="7" indent="-514350">
              <a:buFont typeface="+mj-lt"/>
              <a:buAutoNum type="romanUcPeriod"/>
            </a:pPr>
            <a:r>
              <a:rPr lang="en-US" sz="2400" b="1" i="1" dirty="0">
                <a:latin typeface="Book Antiqua" pitchFamily="18" charset="0"/>
              </a:rPr>
              <a:t>Manufacturing area</a:t>
            </a:r>
          </a:p>
          <a:p>
            <a:pPr marL="514350" lvl="7" indent="-514350">
              <a:buFont typeface="+mj-lt"/>
              <a:buAutoNum type="romanUcPeriod"/>
            </a:pPr>
            <a:r>
              <a:rPr lang="en-US" sz="2400" b="1" i="1" dirty="0">
                <a:latin typeface="Book Antiqua" pitchFamily="18" charset="0"/>
              </a:rPr>
              <a:t>Utility rooms</a:t>
            </a:r>
            <a:endParaRPr lang="uk-UA" sz="2400" b="1" i="1" dirty="0">
              <a:latin typeface="Book Antiqua" pitchFamily="18" charset="0"/>
            </a:endParaRPr>
          </a:p>
        </p:txBody>
      </p:sp>
      <p:sp>
        <p:nvSpPr>
          <p:cNvPr id="4" name="Заголовок 1"/>
          <p:cNvSpPr>
            <a:spLocks noGrp="1"/>
          </p:cNvSpPr>
          <p:nvPr>
            <p:ph type="title"/>
          </p:nvPr>
        </p:nvSpPr>
        <p:spPr>
          <a:xfrm>
            <a:off x="467544" y="0"/>
            <a:ext cx="8229600" cy="1143000"/>
          </a:xfrm>
          <a:solidFill>
            <a:schemeClr val="tx2">
              <a:lumMod val="20000"/>
              <a:lumOff val="80000"/>
            </a:schemeClr>
          </a:solidFill>
        </p:spPr>
        <p:txBody>
          <a:bodyPr>
            <a:normAutofit fontScale="90000"/>
          </a:bodyPr>
          <a:lstStyle/>
          <a:p>
            <a:br>
              <a:rPr lang="ru-RU" sz="3100" dirty="0">
                <a:latin typeface="Book Antiqua" pitchFamily="18" charset="0"/>
              </a:rPr>
            </a:br>
            <a:br>
              <a:rPr lang="ru-RU" sz="3100" dirty="0">
                <a:latin typeface="Book Antiqua" pitchFamily="18" charset="0"/>
              </a:rPr>
            </a:br>
            <a:r>
              <a:rPr lang="en-US" sz="2800" b="1" dirty="0">
                <a:latin typeface="Times New Roman" pitchFamily="18" charset="0"/>
                <a:cs typeface="Times New Roman" pitchFamily="18" charset="0"/>
              </a:rPr>
              <a:t>Premises Requirements</a:t>
            </a:r>
            <a:r>
              <a:rPr lang="en-US" sz="2800" dirty="0">
                <a:latin typeface="Times New Roman" pitchFamily="18" charset="0"/>
                <a:cs typeface="Times New Roman" pitchFamily="18" charset="0"/>
              </a:rPr>
              <a:t> </a:t>
            </a:r>
            <a:br>
              <a:rPr lang="en-US" sz="2800" dirty="0"/>
            </a:br>
            <a:br>
              <a:rPr lang="uk-UA" dirty="0">
                <a:latin typeface="Book Antiqua" pitchFamily="18" charset="0"/>
              </a:rPr>
            </a:br>
            <a:endParaRPr lang="uk-U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0"/>
            <a:ext cx="7992888" cy="1241376"/>
          </a:xfrm>
          <a:solidFill>
            <a:schemeClr val="tx2">
              <a:lumMod val="20000"/>
              <a:lumOff val="80000"/>
            </a:schemeClr>
          </a:solidFill>
          <a:ln>
            <a:solidFill>
              <a:schemeClr val="tx2">
                <a:lumMod val="50000"/>
              </a:schemeClr>
            </a:solidFill>
          </a:ln>
        </p:spPr>
        <p:txBody>
          <a:bodyPr>
            <a:normAutofit fontScale="90000"/>
          </a:bodyPr>
          <a:lstStyle/>
          <a:p>
            <a:br>
              <a:rPr lang="en-US" sz="3100" dirty="0"/>
            </a:br>
            <a:r>
              <a:rPr lang="en-US" sz="2700" b="1" dirty="0">
                <a:latin typeface="Book Antiqua" pitchFamily="18" charset="0"/>
              </a:rPr>
              <a:t>Minimum requirement for the number of premises and their area  in pharmacies </a:t>
            </a:r>
            <a:br>
              <a:rPr lang="uk-UA" dirty="0"/>
            </a:br>
            <a:endParaRPr lang="uk-UA" dirty="0"/>
          </a:p>
        </p:txBody>
      </p:sp>
      <p:pic>
        <p:nvPicPr>
          <p:cNvPr id="1027" name="Picture 3"/>
          <p:cNvPicPr>
            <a:picLocks noGrp="1" noChangeAspect="1" noChangeArrowheads="1"/>
          </p:cNvPicPr>
          <p:nvPr>
            <p:ph idx="1"/>
          </p:nvPr>
        </p:nvPicPr>
        <p:blipFill>
          <a:blip r:embed="rId2" cstate="print"/>
          <a:srcRect/>
          <a:stretch>
            <a:fillRect/>
          </a:stretch>
        </p:blipFill>
        <p:spPr bwMode="auto">
          <a:xfrm>
            <a:off x="395537" y="1340768"/>
            <a:ext cx="8064896" cy="5184576"/>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0"/>
            <a:ext cx="8676456" cy="1052736"/>
          </a:xfrm>
          <a:solidFill>
            <a:schemeClr val="tx2">
              <a:lumMod val="20000"/>
              <a:lumOff val="80000"/>
            </a:schemeClr>
          </a:solidFill>
          <a:ln>
            <a:solidFill>
              <a:schemeClr val="accent1">
                <a:lumMod val="50000"/>
              </a:schemeClr>
            </a:solidFill>
          </a:ln>
        </p:spPr>
        <p:txBody>
          <a:bodyPr>
            <a:normAutofit/>
          </a:bodyPr>
          <a:lstStyle/>
          <a:p>
            <a:r>
              <a:rPr lang="en-US" sz="2800" dirty="0">
                <a:latin typeface="Times New Roman" pitchFamily="18" charset="0"/>
                <a:cs typeface="Times New Roman" pitchFamily="18" charset="0"/>
              </a:rPr>
              <a:t>TYPES OF PHARMACY</a:t>
            </a:r>
            <a:endParaRPr lang="uk-UA" sz="3200" dirty="0">
              <a:latin typeface="Times New Roman" pitchFamily="18" charset="0"/>
              <a:cs typeface="Times New Roman" pitchFamily="18" charset="0"/>
            </a:endParaRPr>
          </a:p>
        </p:txBody>
      </p:sp>
      <p:sp>
        <p:nvSpPr>
          <p:cNvPr id="3" name="Содержимое 2"/>
          <p:cNvSpPr>
            <a:spLocks noGrp="1"/>
          </p:cNvSpPr>
          <p:nvPr>
            <p:ph idx="1"/>
          </p:nvPr>
        </p:nvSpPr>
        <p:spPr>
          <a:xfrm>
            <a:off x="323528" y="1196752"/>
            <a:ext cx="8640960" cy="5256584"/>
          </a:xfrm>
          <a:solidFill>
            <a:schemeClr val="bg2"/>
          </a:solidFill>
          <a:ln>
            <a:solidFill>
              <a:schemeClr val="bg2">
                <a:lumMod val="10000"/>
              </a:schemeClr>
            </a:solidFill>
          </a:ln>
        </p:spPr>
        <p:txBody>
          <a:bodyPr>
            <a:normAutofit lnSpcReduction="10000"/>
          </a:bodyPr>
          <a:lstStyle/>
          <a:p>
            <a:pPr lvl="0"/>
            <a:r>
              <a:rPr lang="en-GB" dirty="0">
                <a:latin typeface="Times New Roman" pitchFamily="18" charset="0"/>
                <a:cs typeface="Times New Roman" pitchFamily="18" charset="0"/>
              </a:rPr>
              <a:t>community pharmacy</a:t>
            </a:r>
          </a:p>
          <a:p>
            <a:pPr lvl="0"/>
            <a:r>
              <a:rPr lang="en-GB" dirty="0">
                <a:latin typeface="Times New Roman" pitchFamily="18" charset="0"/>
                <a:cs typeface="Times New Roman" pitchFamily="18" charset="0"/>
              </a:rPr>
              <a:t>hospital pharmacy</a:t>
            </a:r>
          </a:p>
          <a:p>
            <a:pPr lvl="0"/>
            <a:r>
              <a:rPr lang="en-GB" dirty="0">
                <a:latin typeface="Times New Roman" pitchFamily="18" charset="0"/>
                <a:cs typeface="Times New Roman" pitchFamily="18" charset="0"/>
              </a:rPr>
              <a:t>clinical pharmacy</a:t>
            </a:r>
          </a:p>
          <a:p>
            <a:pPr lvl="0"/>
            <a:r>
              <a:rPr lang="en-GB" dirty="0">
                <a:latin typeface="Times New Roman" pitchFamily="18" charset="0"/>
                <a:cs typeface="Times New Roman" pitchFamily="18" charset="0"/>
              </a:rPr>
              <a:t>industrial pharmacy</a:t>
            </a:r>
          </a:p>
          <a:p>
            <a:pPr lvl="0"/>
            <a:r>
              <a:rPr lang="en-GB" dirty="0">
                <a:latin typeface="Times New Roman" pitchFamily="18" charset="0"/>
                <a:cs typeface="Times New Roman" pitchFamily="18" charset="0"/>
              </a:rPr>
              <a:t>compounding pharmacy</a:t>
            </a:r>
          </a:p>
          <a:p>
            <a:pPr lvl="0"/>
            <a:r>
              <a:rPr lang="en-GB" dirty="0">
                <a:latin typeface="Times New Roman" pitchFamily="18" charset="0"/>
                <a:cs typeface="Times New Roman" pitchFamily="18" charset="0"/>
              </a:rPr>
              <a:t>consulting pharmacy</a:t>
            </a:r>
          </a:p>
          <a:p>
            <a:pPr lvl="0"/>
            <a:r>
              <a:rPr lang="en-GB" dirty="0">
                <a:latin typeface="Times New Roman" pitchFamily="18" charset="0"/>
                <a:cs typeface="Times New Roman" pitchFamily="18" charset="0"/>
              </a:rPr>
              <a:t>ambulatory care pharmacy</a:t>
            </a:r>
          </a:p>
          <a:p>
            <a:pPr lvl="0"/>
            <a:r>
              <a:rPr lang="en-GB" dirty="0">
                <a:latin typeface="Times New Roman" pitchFamily="18" charset="0"/>
                <a:cs typeface="Times New Roman" pitchFamily="18" charset="0"/>
              </a:rPr>
              <a:t>regulatory pharmacy</a:t>
            </a:r>
          </a:p>
          <a:p>
            <a:pPr lvl="0"/>
            <a:r>
              <a:rPr lang="en-GB" dirty="0">
                <a:latin typeface="Times New Roman" pitchFamily="18" charset="0"/>
                <a:cs typeface="Times New Roman" pitchFamily="18" charset="0"/>
              </a:rPr>
              <a:t>home care pharmacy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16632"/>
            <a:ext cx="8424936" cy="908720"/>
          </a:xfrm>
          <a:solidFill>
            <a:schemeClr val="tx2">
              <a:lumMod val="20000"/>
              <a:lumOff val="80000"/>
            </a:schemeClr>
          </a:solidFill>
          <a:ln>
            <a:solidFill>
              <a:schemeClr val="accent1">
                <a:lumMod val="50000"/>
              </a:schemeClr>
            </a:solidFill>
          </a:ln>
        </p:spPr>
        <p:txBody>
          <a:bodyPr>
            <a:normAutofit fontScale="90000"/>
          </a:bodyPr>
          <a:lstStyle/>
          <a:p>
            <a:br>
              <a:rPr lang="en-US" b="1" dirty="0"/>
            </a:br>
            <a:r>
              <a:rPr lang="en-US" sz="3100" b="1" dirty="0">
                <a:latin typeface="Times New Roman" pitchFamily="18" charset="0"/>
                <a:cs typeface="Times New Roman" pitchFamily="18" charset="0"/>
              </a:rPr>
              <a:t>Specializations in Pharmacy</a:t>
            </a:r>
            <a:br>
              <a:rPr lang="uk-UA" dirty="0"/>
            </a:br>
            <a:endParaRPr lang="uk-UA" dirty="0"/>
          </a:p>
        </p:txBody>
      </p:sp>
      <p:sp>
        <p:nvSpPr>
          <p:cNvPr id="3" name="Содержимое 2"/>
          <p:cNvSpPr>
            <a:spLocks noGrp="1"/>
          </p:cNvSpPr>
          <p:nvPr>
            <p:ph idx="1"/>
          </p:nvPr>
        </p:nvSpPr>
        <p:spPr>
          <a:xfrm>
            <a:off x="395536" y="1268760"/>
            <a:ext cx="8424936" cy="5328592"/>
          </a:xfrm>
          <a:solidFill>
            <a:schemeClr val="bg2"/>
          </a:solidFill>
          <a:ln>
            <a:solidFill>
              <a:schemeClr val="bg2">
                <a:lumMod val="10000"/>
              </a:schemeClr>
            </a:solidFill>
          </a:ln>
        </p:spPr>
        <p:txBody>
          <a:bodyPr>
            <a:normAutofit fontScale="92500" lnSpcReduction="10000"/>
          </a:bodyPr>
          <a:lstStyle/>
          <a:p>
            <a:r>
              <a:rPr lang="en-GB" dirty="0">
                <a:latin typeface="Times New Roman" pitchFamily="18" charset="0"/>
                <a:cs typeface="Times New Roman" pitchFamily="18" charset="0"/>
              </a:rPr>
              <a:t>Geriatric pharmacy</a:t>
            </a:r>
          </a:p>
          <a:p>
            <a:pPr lvl="0"/>
            <a:r>
              <a:rPr lang="en-GB" dirty="0">
                <a:latin typeface="Times New Roman" pitchFamily="18" charset="0"/>
                <a:cs typeface="Times New Roman" pitchFamily="18" charset="0"/>
              </a:rPr>
              <a:t>Oncology pharmacy</a:t>
            </a:r>
          </a:p>
          <a:p>
            <a:pPr lvl="0"/>
            <a:r>
              <a:rPr lang="en-GB" dirty="0">
                <a:latin typeface="Times New Roman" pitchFamily="18" charset="0"/>
                <a:cs typeface="Times New Roman" pitchFamily="18" charset="0"/>
              </a:rPr>
              <a:t>Nuclear pharmacy</a:t>
            </a:r>
          </a:p>
          <a:p>
            <a:pPr lvl="0"/>
            <a:r>
              <a:rPr lang="en-GB" dirty="0" err="1">
                <a:latin typeface="Times New Roman" pitchFamily="18" charset="0"/>
                <a:cs typeface="Times New Roman" pitchFamily="18" charset="0"/>
              </a:rPr>
              <a:t>Psychopharmacotherapy</a:t>
            </a:r>
            <a:endParaRPr lang="en-GB" dirty="0">
              <a:latin typeface="Times New Roman" pitchFamily="18" charset="0"/>
              <a:cs typeface="Times New Roman" pitchFamily="18" charset="0"/>
            </a:endParaRPr>
          </a:p>
          <a:p>
            <a:pPr lvl="0"/>
            <a:r>
              <a:rPr lang="en-GB" dirty="0">
                <a:latin typeface="Times New Roman" pitchFamily="18" charset="0"/>
                <a:cs typeface="Times New Roman" pitchFamily="18" charset="0"/>
              </a:rPr>
              <a:t>Personal pharmacy</a:t>
            </a:r>
          </a:p>
          <a:p>
            <a:pPr lvl="0"/>
            <a:r>
              <a:rPr lang="en-GB" dirty="0">
                <a:latin typeface="Times New Roman" pitchFamily="18" charset="0"/>
                <a:cs typeface="Times New Roman" pitchFamily="18" charset="0"/>
              </a:rPr>
              <a:t>Nutritional support pharmacy</a:t>
            </a:r>
          </a:p>
          <a:p>
            <a:pPr lvl="0"/>
            <a:r>
              <a:rPr lang="en-GB" dirty="0">
                <a:latin typeface="Times New Roman" pitchFamily="18" charset="0"/>
                <a:cs typeface="Times New Roman" pitchFamily="18" charset="0"/>
              </a:rPr>
              <a:t>Hospice pharmacy</a:t>
            </a:r>
          </a:p>
          <a:p>
            <a:pPr lvl="0"/>
            <a:r>
              <a:rPr lang="en-GB" dirty="0" err="1">
                <a:latin typeface="Times New Roman" pitchFamily="18" charset="0"/>
                <a:cs typeface="Times New Roman" pitchFamily="18" charset="0"/>
              </a:rPr>
              <a:t>Pediatric</a:t>
            </a:r>
            <a:r>
              <a:rPr lang="en-GB" dirty="0">
                <a:latin typeface="Times New Roman" pitchFamily="18" charset="0"/>
                <a:cs typeface="Times New Roman" pitchFamily="18" charset="0"/>
              </a:rPr>
              <a:t> pharmacy</a:t>
            </a:r>
          </a:p>
          <a:p>
            <a:pPr lvl="0"/>
            <a:r>
              <a:rPr lang="en-GB" dirty="0">
                <a:latin typeface="Times New Roman" pitchFamily="18" charset="0"/>
                <a:cs typeface="Times New Roman" pitchFamily="18" charset="0"/>
              </a:rPr>
              <a:t>Pharmacy benefit manager</a:t>
            </a:r>
          </a:p>
          <a:p>
            <a:pPr lvl="0"/>
            <a:r>
              <a:rPr lang="en-GB" dirty="0">
                <a:latin typeface="Times New Roman" pitchFamily="18" charset="0"/>
                <a:cs typeface="Times New Roman" pitchFamily="18" charset="0"/>
              </a:rPr>
              <a:t>Poison control pharmacy</a:t>
            </a:r>
          </a:p>
          <a:p>
            <a:pPr>
              <a:buNone/>
            </a:pPr>
            <a:endParaRPr lang="uk-U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Объект 6">
            <a:extLst>
              <a:ext uri="{FF2B5EF4-FFF2-40B4-BE49-F238E27FC236}">
                <a16:creationId xmlns:a16="http://schemas.microsoft.com/office/drawing/2014/main" id="{3F1F3F5B-3BCE-4E35-A506-22B5E416AC7C}"/>
              </a:ext>
            </a:extLst>
          </p:cNvPr>
          <p:cNvPicPr>
            <a:picLocks noGrp="1" noChangeAspect="1"/>
          </p:cNvPicPr>
          <p:nvPr>
            <p:ph idx="1"/>
          </p:nvPr>
        </p:nvPicPr>
        <p:blipFill>
          <a:blip r:embed="rId2"/>
          <a:stretch>
            <a:fillRect/>
          </a:stretch>
        </p:blipFill>
        <p:spPr>
          <a:xfrm>
            <a:off x="695484" y="836712"/>
            <a:ext cx="7753031" cy="5718076"/>
          </a:xfrm>
        </p:spPr>
      </p:pic>
      <p:pic>
        <p:nvPicPr>
          <p:cNvPr id="5" name="Рисунок 4">
            <a:extLst>
              <a:ext uri="{FF2B5EF4-FFF2-40B4-BE49-F238E27FC236}">
                <a16:creationId xmlns:a16="http://schemas.microsoft.com/office/drawing/2014/main" id="{A1091DD6-2AE8-4A54-86AE-09AD78AFF83C}"/>
              </a:ext>
            </a:extLst>
          </p:cNvPr>
          <p:cNvPicPr>
            <a:picLocks noChangeAspect="1"/>
          </p:cNvPicPr>
          <p:nvPr/>
        </p:nvPicPr>
        <p:blipFill>
          <a:blip r:embed="rId3"/>
          <a:stretch>
            <a:fillRect/>
          </a:stretch>
        </p:blipFill>
        <p:spPr>
          <a:xfrm>
            <a:off x="2339752" y="303212"/>
            <a:ext cx="4362450" cy="428625"/>
          </a:xfrm>
          <a:prstGeom prst="rect">
            <a:avLst/>
          </a:prstGeom>
        </p:spPr>
      </p:pic>
    </p:spTree>
    <p:extLst>
      <p:ext uri="{BB962C8B-B14F-4D97-AF65-F5344CB8AC3E}">
        <p14:creationId xmlns:p14="http://schemas.microsoft.com/office/powerpoint/2010/main" val="34812055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0"/>
            <a:ext cx="7776864" cy="764704"/>
          </a:xfrm>
          <a:solidFill>
            <a:schemeClr val="tx2">
              <a:lumMod val="20000"/>
              <a:lumOff val="80000"/>
            </a:schemeClr>
          </a:solidFill>
          <a:ln>
            <a:solidFill>
              <a:schemeClr val="tx2">
                <a:lumMod val="50000"/>
              </a:schemeClr>
            </a:solidFill>
          </a:ln>
        </p:spPr>
        <p:txBody>
          <a:bodyPr>
            <a:normAutofit/>
          </a:bodyPr>
          <a:lstStyle/>
          <a:p>
            <a:pPr marL="457200" indent="-457200">
              <a:spcBef>
                <a:spcPct val="20000"/>
              </a:spcBef>
              <a:tabLst>
                <a:tab pos="0" algn="l"/>
              </a:tabLst>
            </a:pPr>
            <a:r>
              <a:rPr lang="en-US" sz="2400" b="1" dirty="0">
                <a:latin typeface="Book Antiqua" pitchFamily="18" charset="0"/>
                <a:ea typeface="+mn-ea"/>
                <a:cs typeface="+mn-cs"/>
              </a:rPr>
              <a:t>Functions of a Pharmacy </a:t>
            </a:r>
            <a:endParaRPr lang="uk-UA" sz="2400" b="1" dirty="0">
              <a:latin typeface="Book Antiqua" pitchFamily="18" charset="0"/>
              <a:ea typeface="+mn-ea"/>
              <a:cs typeface="+mn-cs"/>
            </a:endParaRPr>
          </a:p>
        </p:txBody>
      </p:sp>
      <p:sp>
        <p:nvSpPr>
          <p:cNvPr id="3" name="Содержимое 2"/>
          <p:cNvSpPr>
            <a:spLocks noGrp="1"/>
          </p:cNvSpPr>
          <p:nvPr>
            <p:ph idx="1"/>
          </p:nvPr>
        </p:nvSpPr>
        <p:spPr>
          <a:xfrm>
            <a:off x="827584" y="980728"/>
            <a:ext cx="7776864" cy="5688632"/>
          </a:xfrm>
          <a:solidFill>
            <a:schemeClr val="bg2"/>
          </a:solidFill>
          <a:ln>
            <a:solidFill>
              <a:schemeClr val="bg2">
                <a:lumMod val="10000"/>
              </a:schemeClr>
            </a:solidFill>
          </a:ln>
        </p:spPr>
        <p:txBody>
          <a:bodyPr>
            <a:noAutofit/>
          </a:bodyPr>
          <a:lstStyle/>
          <a:p>
            <a:pPr marL="457200" indent="-457200" algn="ctr">
              <a:buNone/>
            </a:pPr>
            <a:endParaRPr lang="en-US" sz="1800" i="1" dirty="0">
              <a:latin typeface="Book Antiqua" pitchFamily="18" charset="0"/>
            </a:endParaRPr>
          </a:p>
          <a:p>
            <a:pPr marL="457200" indent="-457200" algn="ctr">
              <a:buNone/>
            </a:pPr>
            <a:r>
              <a:rPr lang="ru-RU" sz="1800" i="1" dirty="0" err="1">
                <a:latin typeface="Book Antiqua" pitchFamily="18" charset="0"/>
              </a:rPr>
              <a:t>Social</a:t>
            </a:r>
            <a:r>
              <a:rPr lang="ru-RU" sz="1800" i="1" dirty="0">
                <a:latin typeface="Book Antiqua" pitchFamily="18" charset="0"/>
              </a:rPr>
              <a:t> </a:t>
            </a:r>
            <a:endParaRPr lang="uk-UA" sz="1800" i="1" dirty="0">
              <a:latin typeface="Book Antiqua" pitchFamily="18" charset="0"/>
            </a:endParaRPr>
          </a:p>
          <a:p>
            <a:pPr marL="457200" indent="-457200">
              <a:buNone/>
            </a:pPr>
            <a:r>
              <a:rPr lang="en-US" sz="1800" dirty="0">
                <a:latin typeface="Book Antiqua" pitchFamily="18" charset="0"/>
              </a:rPr>
              <a:t>1- Providing  the first medical aid </a:t>
            </a:r>
            <a:endParaRPr lang="uk-UA" sz="1800" dirty="0">
              <a:latin typeface="Book Antiqua" pitchFamily="18" charset="0"/>
            </a:endParaRPr>
          </a:p>
          <a:p>
            <a:pPr marL="457200" indent="-457200">
              <a:buNone/>
            </a:pPr>
            <a:r>
              <a:rPr lang="en-US" sz="1800" dirty="0">
                <a:latin typeface="Book Antiqua" pitchFamily="18" charset="0"/>
              </a:rPr>
              <a:t>2 -Free (or part of charge) dispensing of the prescribed medicines to certain populations</a:t>
            </a:r>
            <a:endParaRPr lang="uk-UA" sz="1800" dirty="0">
              <a:latin typeface="Book Antiqua" pitchFamily="18" charset="0"/>
            </a:endParaRPr>
          </a:p>
          <a:p>
            <a:pPr marL="457200" indent="-457200">
              <a:buNone/>
            </a:pPr>
            <a:r>
              <a:rPr lang="en-US" sz="1800" dirty="0">
                <a:latin typeface="Book Antiqua" pitchFamily="18" charset="0"/>
              </a:rPr>
              <a:t>3- Free (or with a co-payment) dispensing of medicines (Affordable Medicines State Program)</a:t>
            </a:r>
            <a:endParaRPr lang="en-US" sz="1800" i="1" dirty="0">
              <a:latin typeface="Book Antiqua" pitchFamily="18" charset="0"/>
            </a:endParaRPr>
          </a:p>
          <a:p>
            <a:pPr marL="457200" indent="-457200" algn="ctr">
              <a:buNone/>
            </a:pPr>
            <a:r>
              <a:rPr lang="en-US" sz="1800" i="1" dirty="0">
                <a:latin typeface="Book Antiqua" pitchFamily="18" charset="0"/>
              </a:rPr>
              <a:t>Trading</a:t>
            </a:r>
          </a:p>
          <a:p>
            <a:pPr marL="457200" indent="-457200">
              <a:buNone/>
            </a:pPr>
            <a:r>
              <a:rPr lang="en-US" sz="1800" dirty="0">
                <a:latin typeface="Book Antiqua" pitchFamily="18" charset="0"/>
              </a:rPr>
              <a:t>1- Filling  prescriptions  medicines </a:t>
            </a:r>
          </a:p>
          <a:p>
            <a:pPr marL="457200" indent="-457200">
              <a:buNone/>
            </a:pPr>
            <a:r>
              <a:rPr lang="en-US" sz="1800" dirty="0">
                <a:latin typeface="Book Antiqua" pitchFamily="18" charset="0"/>
              </a:rPr>
              <a:t>2 -Selling OTC-medicines </a:t>
            </a:r>
            <a:endParaRPr lang="en-US" sz="1800" i="1" dirty="0">
              <a:latin typeface="Book Antiqua" pitchFamily="18" charset="0"/>
            </a:endParaRPr>
          </a:p>
          <a:p>
            <a:pPr marL="457200" indent="-457200" algn="ctr">
              <a:buNone/>
            </a:pPr>
            <a:r>
              <a:rPr lang="en-US" sz="1800" i="1" dirty="0">
                <a:latin typeface="Book Antiqua" pitchFamily="18" charset="0"/>
              </a:rPr>
              <a:t>Manufacture</a:t>
            </a:r>
            <a:endParaRPr lang="uk-UA" sz="1800" i="1" dirty="0">
              <a:latin typeface="Book Antiqua" pitchFamily="18" charset="0"/>
            </a:endParaRPr>
          </a:p>
          <a:p>
            <a:pPr marL="0" indent="0" algn="just">
              <a:buNone/>
            </a:pPr>
            <a:r>
              <a:rPr lang="en-US" sz="1800" dirty="0">
                <a:latin typeface="Book Antiqua" pitchFamily="18" charset="0"/>
              </a:rPr>
              <a:t>Compounding individually prescribed medicines both for individual patients and health care institutions   </a:t>
            </a:r>
            <a:endParaRPr lang="en-US" sz="1800" i="1" dirty="0">
              <a:latin typeface="Book Antiqua" pitchFamily="18" charset="0"/>
            </a:endParaRPr>
          </a:p>
          <a:p>
            <a:pPr marL="457200" indent="-457200" algn="ctr">
              <a:buNone/>
            </a:pPr>
            <a:r>
              <a:rPr lang="ru-RU" sz="1800" i="1" dirty="0">
                <a:latin typeface="Book Antiqua" pitchFamily="18" charset="0"/>
              </a:rPr>
              <a:t>Informati</a:t>
            </a:r>
            <a:r>
              <a:rPr lang="en-US" sz="1800" i="1" dirty="0">
                <a:latin typeface="Book Antiqua" pitchFamily="18" charset="0"/>
              </a:rPr>
              <a:t>on </a:t>
            </a:r>
            <a:endParaRPr lang="uk-UA" sz="1800" i="1" dirty="0">
              <a:latin typeface="Book Antiqua" pitchFamily="18" charset="0"/>
            </a:endParaRPr>
          </a:p>
          <a:p>
            <a:pPr marL="0" lvl="0" indent="0">
              <a:buNone/>
            </a:pPr>
            <a:r>
              <a:rPr lang="en-US" sz="1800" dirty="0">
                <a:latin typeface="Book Antiqua" pitchFamily="18" charset="0"/>
              </a:rPr>
              <a:t>1 - Pharmaceutical care</a:t>
            </a:r>
            <a:endParaRPr lang="uk-UA" sz="1800" dirty="0">
              <a:latin typeface="Book Antiqua" pitchFamily="18" charset="0"/>
            </a:endParaRPr>
          </a:p>
          <a:p>
            <a:pPr marL="0" lvl="0" indent="0" algn="just">
              <a:buNone/>
            </a:pPr>
            <a:r>
              <a:rPr lang="en-US" sz="1800" dirty="0">
                <a:latin typeface="Book Antiqua" pitchFamily="18" charset="0"/>
              </a:rPr>
              <a:t>2 - Providing pharmacists and other health professionals  with necessary information on pharmaceutical products to achieve the optimal health outcomes for consumers </a:t>
            </a:r>
            <a:endParaRPr lang="uk-UA" sz="1800" dirty="0">
              <a:latin typeface="Book Antiqua" pitchFamily="18" charset="0"/>
            </a:endParaRPr>
          </a:p>
          <a:p>
            <a:pPr marL="457200" indent="-457200">
              <a:buNone/>
            </a:pPr>
            <a:endParaRPr lang="uk-UA" sz="1800" dirty="0">
              <a:latin typeface="Book Antiqua" pitchFamily="18" charset="0"/>
            </a:endParaRPr>
          </a:p>
          <a:p>
            <a:pPr marL="457200" indent="-457200">
              <a:buNone/>
            </a:pPr>
            <a:endParaRPr lang="uk-UA" sz="2000" dirty="0">
              <a:latin typeface="Book Antiqua"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0"/>
            <a:ext cx="8280920" cy="1143000"/>
          </a:xfrm>
          <a:solidFill>
            <a:schemeClr val="tx2">
              <a:lumMod val="20000"/>
              <a:lumOff val="80000"/>
            </a:schemeClr>
          </a:solidFill>
          <a:ln>
            <a:solidFill>
              <a:schemeClr val="tx2">
                <a:lumMod val="50000"/>
              </a:schemeClr>
            </a:solidFill>
          </a:ln>
        </p:spPr>
        <p:txBody>
          <a:bodyPr>
            <a:normAutofit/>
          </a:bodyPr>
          <a:lstStyle/>
          <a:p>
            <a:pPr>
              <a:spcBef>
                <a:spcPct val="20000"/>
              </a:spcBef>
            </a:pPr>
            <a:r>
              <a:rPr lang="en-US" sz="2600" b="1" dirty="0">
                <a:latin typeface="Book Antiqua" pitchFamily="18" charset="0"/>
                <a:ea typeface="+mn-ea"/>
                <a:cs typeface="+mn-cs"/>
              </a:rPr>
              <a:t>Pharmacy Departments and their functions </a:t>
            </a:r>
            <a:endParaRPr lang="uk-UA" sz="2600" b="1" dirty="0">
              <a:latin typeface="Book Antiqua" pitchFamily="18" charset="0"/>
              <a:ea typeface="+mn-ea"/>
              <a:cs typeface="+mn-cs"/>
            </a:endParaRPr>
          </a:p>
        </p:txBody>
      </p:sp>
      <p:sp>
        <p:nvSpPr>
          <p:cNvPr id="3" name="Содержимое 2"/>
          <p:cNvSpPr>
            <a:spLocks noGrp="1"/>
          </p:cNvSpPr>
          <p:nvPr>
            <p:ph idx="1"/>
          </p:nvPr>
        </p:nvSpPr>
        <p:spPr>
          <a:xfrm>
            <a:off x="467544" y="1412776"/>
            <a:ext cx="8280920" cy="5229200"/>
          </a:xfrm>
          <a:solidFill>
            <a:schemeClr val="bg2"/>
          </a:solidFill>
          <a:ln>
            <a:solidFill>
              <a:schemeClr val="bg2">
                <a:lumMod val="10000"/>
              </a:schemeClr>
            </a:solidFill>
          </a:ln>
        </p:spPr>
        <p:txBody>
          <a:bodyPr>
            <a:normAutofit fontScale="77500" lnSpcReduction="20000"/>
          </a:bodyPr>
          <a:lstStyle/>
          <a:p>
            <a:pPr marL="0" indent="0" algn="ctr">
              <a:buNone/>
            </a:pPr>
            <a:r>
              <a:rPr lang="en-US" sz="2600" i="1" u="sng" dirty="0">
                <a:latin typeface="Book Antiqua" pitchFamily="18" charset="0"/>
              </a:rPr>
              <a:t>Store department</a:t>
            </a:r>
            <a:endParaRPr lang="uk-UA" sz="2600" i="1" u="sng" dirty="0">
              <a:latin typeface="Book Antiqua" pitchFamily="18" charset="0"/>
            </a:endParaRPr>
          </a:p>
          <a:p>
            <a:pPr>
              <a:buFont typeface="Wingdings" pitchFamily="2" charset="2"/>
              <a:buChar char="ü"/>
            </a:pPr>
            <a:r>
              <a:rPr lang="en-US" sz="2600" dirty="0">
                <a:latin typeface="Book Antiqua" pitchFamily="18" charset="0"/>
              </a:rPr>
              <a:t>Quantity Control </a:t>
            </a:r>
            <a:endParaRPr lang="uk-UA" sz="2600" dirty="0">
              <a:latin typeface="Book Antiqua" pitchFamily="18" charset="0"/>
            </a:endParaRPr>
          </a:p>
          <a:p>
            <a:pPr>
              <a:buFont typeface="Wingdings" pitchFamily="2" charset="2"/>
              <a:buChar char="ü"/>
            </a:pPr>
            <a:r>
              <a:rPr lang="en-GB" sz="2600" dirty="0">
                <a:latin typeface="Book Antiqua" pitchFamily="18" charset="0"/>
              </a:rPr>
              <a:t>Quality </a:t>
            </a:r>
            <a:r>
              <a:rPr lang="en-US" sz="2600" dirty="0">
                <a:latin typeface="Book Antiqua" pitchFamily="18" charset="0"/>
              </a:rPr>
              <a:t>Control </a:t>
            </a:r>
            <a:endParaRPr lang="uk-UA" sz="2600" dirty="0">
              <a:latin typeface="Book Antiqua" pitchFamily="18" charset="0"/>
            </a:endParaRPr>
          </a:p>
          <a:p>
            <a:pPr>
              <a:buFont typeface="Wingdings" pitchFamily="2" charset="2"/>
              <a:buChar char="ü"/>
            </a:pPr>
            <a:r>
              <a:rPr lang="en-US" sz="2600" dirty="0">
                <a:latin typeface="Book Antiqua" pitchFamily="18" charset="0"/>
              </a:rPr>
              <a:t>Storage of medicines</a:t>
            </a:r>
            <a:endParaRPr lang="uk-UA" sz="2600" dirty="0">
              <a:latin typeface="Book Antiqua" pitchFamily="18" charset="0"/>
            </a:endParaRPr>
          </a:p>
          <a:p>
            <a:pPr>
              <a:buFont typeface="Wingdings" pitchFamily="2" charset="2"/>
              <a:buChar char="ü"/>
            </a:pPr>
            <a:r>
              <a:rPr lang="en-US" sz="2600" dirty="0">
                <a:latin typeface="Book Antiqua" pitchFamily="18" charset="0"/>
              </a:rPr>
              <a:t>Pricing </a:t>
            </a:r>
            <a:endParaRPr lang="uk-UA" sz="2600" dirty="0">
              <a:latin typeface="Book Antiqua" pitchFamily="18" charset="0"/>
            </a:endParaRPr>
          </a:p>
          <a:p>
            <a:pPr>
              <a:buFont typeface="Wingdings" pitchFamily="2" charset="2"/>
              <a:buChar char="ü"/>
            </a:pPr>
            <a:r>
              <a:rPr lang="en-US" sz="2600" dirty="0">
                <a:latin typeface="Book Antiqua" pitchFamily="18" charset="0"/>
              </a:rPr>
              <a:t>Dispense to other departments</a:t>
            </a:r>
            <a:endParaRPr lang="uk-UA" sz="2600" dirty="0">
              <a:latin typeface="Book Antiqua" pitchFamily="18" charset="0"/>
            </a:endParaRPr>
          </a:p>
          <a:p>
            <a:pPr marL="0" indent="0" algn="ctr">
              <a:buNone/>
            </a:pPr>
            <a:r>
              <a:rPr lang="en-US" sz="2600" i="1" dirty="0">
                <a:latin typeface="Book Antiqua" pitchFamily="18" charset="0"/>
              </a:rPr>
              <a:t> </a:t>
            </a:r>
            <a:r>
              <a:rPr lang="en-US" sz="2600" i="1" u="sng" dirty="0">
                <a:latin typeface="Book Antiqua" pitchFamily="18" charset="0"/>
              </a:rPr>
              <a:t>Prescription-manufacturing department</a:t>
            </a:r>
            <a:endParaRPr lang="uk-UA" sz="2600" i="1" u="sng" dirty="0">
              <a:latin typeface="Book Antiqua" pitchFamily="18" charset="0"/>
            </a:endParaRPr>
          </a:p>
          <a:p>
            <a:pPr>
              <a:buFont typeface="Wingdings" pitchFamily="2" charset="2"/>
              <a:buChar char="ü"/>
            </a:pPr>
            <a:r>
              <a:rPr lang="en-US" sz="2600" dirty="0">
                <a:latin typeface="Book Antiqua" pitchFamily="18" charset="0"/>
              </a:rPr>
              <a:t>Filling prescriptions, dispense medications, counsel patients on the use of prescription medications</a:t>
            </a:r>
            <a:endParaRPr lang="uk-UA" sz="2600" dirty="0">
              <a:latin typeface="Book Antiqua" pitchFamily="18" charset="0"/>
            </a:endParaRPr>
          </a:p>
          <a:p>
            <a:pPr>
              <a:buFont typeface="Wingdings" pitchFamily="2" charset="2"/>
              <a:buChar char="ü"/>
            </a:pPr>
            <a:r>
              <a:rPr lang="en-US" sz="2600" dirty="0">
                <a:latin typeface="Book Antiqua" pitchFamily="18" charset="0"/>
              </a:rPr>
              <a:t>Extemporaneous compounding and dispensing medicines</a:t>
            </a:r>
            <a:endParaRPr lang="uk-UA" sz="2600" dirty="0">
              <a:latin typeface="Book Antiqua" pitchFamily="18" charset="0"/>
            </a:endParaRPr>
          </a:p>
          <a:p>
            <a:pPr>
              <a:buFont typeface="Wingdings" pitchFamily="2" charset="2"/>
              <a:buChar char="ü"/>
            </a:pPr>
            <a:r>
              <a:rPr lang="en-US" sz="2600" dirty="0">
                <a:latin typeface="Book Antiqua" pitchFamily="18" charset="0"/>
              </a:rPr>
              <a:t>Quality control </a:t>
            </a:r>
            <a:endParaRPr lang="uk-UA" sz="2600" dirty="0">
              <a:latin typeface="Book Antiqua" pitchFamily="18" charset="0"/>
            </a:endParaRPr>
          </a:p>
          <a:p>
            <a:pPr algn="ctr">
              <a:buNone/>
            </a:pPr>
            <a:r>
              <a:rPr lang="en-GB" sz="2600" i="1" u="sng" dirty="0">
                <a:latin typeface="Book Antiqua" pitchFamily="18" charset="0"/>
              </a:rPr>
              <a:t>Finished medicinal products </a:t>
            </a:r>
            <a:r>
              <a:rPr lang="en-US" sz="2600" i="1" u="sng" dirty="0">
                <a:latin typeface="Book Antiqua" pitchFamily="18" charset="0"/>
              </a:rPr>
              <a:t>department</a:t>
            </a:r>
            <a:endParaRPr lang="uk-UA" sz="2600" i="1" u="sng" dirty="0">
              <a:latin typeface="Book Antiqua" pitchFamily="18" charset="0"/>
            </a:endParaRPr>
          </a:p>
          <a:p>
            <a:pPr>
              <a:buFont typeface="Wingdings" pitchFamily="2" charset="2"/>
              <a:buChar char="ü"/>
            </a:pPr>
            <a:r>
              <a:rPr lang="en-GB" sz="2600" dirty="0">
                <a:latin typeface="Book Antiqua" pitchFamily="18" charset="0"/>
              </a:rPr>
              <a:t>Sale (dispensing) of medicinal products by   prescriptions</a:t>
            </a:r>
            <a:endParaRPr lang="uk-UA" sz="2600" dirty="0">
              <a:latin typeface="Book Antiqua" pitchFamily="18" charset="0"/>
            </a:endParaRPr>
          </a:p>
          <a:p>
            <a:pPr algn="ctr">
              <a:buNone/>
            </a:pPr>
            <a:r>
              <a:rPr lang="en-US" sz="2600" i="1" u="sng" dirty="0">
                <a:latin typeface="Book Antiqua" pitchFamily="18" charset="0"/>
              </a:rPr>
              <a:t>Over-the-counter medications </a:t>
            </a:r>
          </a:p>
          <a:p>
            <a:pPr algn="ctr">
              <a:buNone/>
            </a:pPr>
            <a:r>
              <a:rPr lang="en-US" sz="2600" i="1" u="sng" dirty="0">
                <a:latin typeface="Book Antiqua" pitchFamily="18" charset="0"/>
              </a:rPr>
              <a:t>(chemist’s department, non-prescriptions) department</a:t>
            </a:r>
            <a:endParaRPr lang="uk-UA" sz="2600" i="1" u="sng" dirty="0">
              <a:latin typeface="Book Antiqua" pitchFamily="18" charset="0"/>
            </a:endParaRPr>
          </a:p>
          <a:p>
            <a:pPr>
              <a:buFont typeface="Wingdings" pitchFamily="2" charset="2"/>
              <a:buChar char="ü"/>
            </a:pPr>
            <a:r>
              <a:rPr lang="en-US" sz="2800" dirty="0"/>
              <a:t> </a:t>
            </a:r>
            <a:r>
              <a:rPr lang="en-US" sz="2600" dirty="0">
                <a:latin typeface="Book Antiqua" pitchFamily="18" charset="0"/>
              </a:rPr>
              <a:t>S</a:t>
            </a:r>
            <a:r>
              <a:rPr lang="en-GB" sz="2600" dirty="0" err="1">
                <a:latin typeface="Book Antiqua" pitchFamily="18" charset="0"/>
              </a:rPr>
              <a:t>elling</a:t>
            </a:r>
            <a:r>
              <a:rPr lang="en-US" sz="2600" dirty="0">
                <a:latin typeface="Book Antiqua" pitchFamily="18" charset="0"/>
              </a:rPr>
              <a:t> non-</a:t>
            </a:r>
            <a:r>
              <a:rPr lang="en-GB" sz="2600" dirty="0">
                <a:latin typeface="Book Antiqua" pitchFamily="18" charset="0"/>
              </a:rPr>
              <a:t>prescription (</a:t>
            </a:r>
            <a:r>
              <a:rPr lang="en-US" sz="2600" dirty="0">
                <a:latin typeface="Book Antiqua" pitchFamily="18" charset="0"/>
              </a:rPr>
              <a:t>OTC)drugs, goods for medical care, nutritional supplements</a:t>
            </a:r>
            <a:endParaRPr lang="uk-UA" sz="2800" dirty="0"/>
          </a:p>
          <a:p>
            <a:pPr>
              <a:buNone/>
            </a:pPr>
            <a:endParaRPr lang="uk-UA" sz="2800" dirty="0"/>
          </a:p>
          <a:p>
            <a:pPr>
              <a:buNone/>
            </a:pPr>
            <a:endParaRPr lang="uk-U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88640"/>
            <a:ext cx="7992888" cy="908720"/>
          </a:xfrm>
          <a:solidFill>
            <a:schemeClr val="tx2">
              <a:lumMod val="20000"/>
              <a:lumOff val="80000"/>
            </a:schemeClr>
          </a:solidFill>
          <a:ln>
            <a:solidFill>
              <a:schemeClr val="tx2">
                <a:lumMod val="50000"/>
              </a:schemeClr>
            </a:solidFill>
          </a:ln>
        </p:spPr>
        <p:txBody>
          <a:bodyPr>
            <a:normAutofit/>
          </a:bodyPr>
          <a:lstStyle/>
          <a:p>
            <a:pPr marL="342900" indent="-342900">
              <a:spcBef>
                <a:spcPct val="20000"/>
              </a:spcBef>
            </a:pPr>
            <a:r>
              <a:rPr lang="en-US" sz="2400" b="1" dirty="0">
                <a:latin typeface="Book Antiqua" pitchFamily="18" charset="0"/>
                <a:ea typeface="+mn-ea"/>
                <a:cs typeface="+mn-cs"/>
              </a:rPr>
              <a:t>Pharmacy Point: General information </a:t>
            </a:r>
            <a:endParaRPr lang="uk-UA" sz="2400" b="1" dirty="0">
              <a:latin typeface="Book Antiqua" pitchFamily="18" charset="0"/>
              <a:ea typeface="+mn-ea"/>
              <a:cs typeface="+mn-cs"/>
            </a:endParaRPr>
          </a:p>
        </p:txBody>
      </p:sp>
      <p:sp>
        <p:nvSpPr>
          <p:cNvPr id="3" name="Содержимое 2"/>
          <p:cNvSpPr>
            <a:spLocks noGrp="1"/>
          </p:cNvSpPr>
          <p:nvPr>
            <p:ph idx="1"/>
          </p:nvPr>
        </p:nvSpPr>
        <p:spPr>
          <a:xfrm>
            <a:off x="395536" y="1268760"/>
            <a:ext cx="8064896" cy="5256584"/>
          </a:xfrm>
          <a:solidFill>
            <a:schemeClr val="bg2"/>
          </a:solidFill>
          <a:ln>
            <a:solidFill>
              <a:schemeClr val="accent1">
                <a:lumMod val="50000"/>
              </a:schemeClr>
            </a:solidFill>
          </a:ln>
        </p:spPr>
        <p:txBody>
          <a:bodyPr>
            <a:noAutofit/>
          </a:bodyPr>
          <a:lstStyle/>
          <a:p>
            <a:pPr lvl="0" algn="ctr">
              <a:buNone/>
            </a:pPr>
            <a:r>
              <a:rPr lang="en-US" sz="1800" b="1" dirty="0">
                <a:latin typeface="Book Antiqua" pitchFamily="18" charset="0"/>
              </a:rPr>
              <a:t>Definition</a:t>
            </a:r>
            <a:endParaRPr lang="uk-UA" sz="1800" b="1" dirty="0">
              <a:latin typeface="Book Antiqua" pitchFamily="18" charset="0"/>
            </a:endParaRPr>
          </a:p>
          <a:p>
            <a:pPr marL="0" lvl="0" indent="0" algn="just">
              <a:buNone/>
            </a:pPr>
            <a:r>
              <a:rPr lang="en-US" sz="1800" i="1" dirty="0">
                <a:latin typeface="Book Antiqua" pitchFamily="18" charset="0"/>
              </a:rPr>
              <a:t>is a structural subdivision of the pharmacy, which is based at healthcare institutions, operates in conjunction with the pharmacy, the main task of which is to provide the population with medicines through retail trade</a:t>
            </a:r>
            <a:endParaRPr lang="en-US" sz="1800" i="1" dirty="0"/>
          </a:p>
          <a:p>
            <a:pPr marL="0" lvl="0" indent="0" algn="ctr">
              <a:buNone/>
            </a:pPr>
            <a:r>
              <a:rPr lang="en-US" sz="1800" b="1" dirty="0">
                <a:latin typeface="Book Antiqua" pitchFamily="18" charset="0"/>
              </a:rPr>
              <a:t>Placement</a:t>
            </a:r>
            <a:endParaRPr lang="uk-UA" sz="1800" b="1" dirty="0">
              <a:latin typeface="Book Antiqua" pitchFamily="18" charset="0"/>
            </a:endParaRPr>
          </a:p>
          <a:p>
            <a:pPr lvl="0">
              <a:buFont typeface="Wingdings" pitchFamily="2" charset="2"/>
              <a:buChar char="Ø"/>
            </a:pPr>
            <a:r>
              <a:rPr lang="en-US" sz="1800" i="1" dirty="0">
                <a:latin typeface="Book Antiqua" pitchFamily="18" charset="0"/>
              </a:rPr>
              <a:t> is placed within the same administrative area with the pharmacy</a:t>
            </a:r>
          </a:p>
          <a:p>
            <a:pPr lvl="0">
              <a:buFont typeface="Wingdings" pitchFamily="2" charset="2"/>
              <a:buChar char="Ø"/>
            </a:pPr>
            <a:r>
              <a:rPr lang="en-US" sz="1800" i="1" dirty="0">
                <a:latin typeface="Book Antiqua" pitchFamily="18" charset="0"/>
              </a:rPr>
              <a:t>occupy a separate room with (or without) its own separate entrance in  permanent buildings of medical institutions</a:t>
            </a:r>
            <a:endParaRPr lang="en-US" sz="1800" b="1" i="1" dirty="0">
              <a:latin typeface="Book Antiqua" pitchFamily="18" charset="0"/>
            </a:endParaRPr>
          </a:p>
          <a:p>
            <a:pPr lvl="0" algn="ctr">
              <a:buNone/>
            </a:pPr>
            <a:r>
              <a:rPr lang="en-US" sz="1800" b="1" dirty="0">
                <a:latin typeface="Book Antiqua" pitchFamily="18" charset="0"/>
              </a:rPr>
              <a:t>Area</a:t>
            </a:r>
            <a:endParaRPr lang="uk-UA" sz="1800" b="1" dirty="0">
              <a:latin typeface="Book Antiqua" pitchFamily="18" charset="0"/>
            </a:endParaRPr>
          </a:p>
          <a:p>
            <a:pPr lvl="0">
              <a:buFont typeface="Wingdings" pitchFamily="2" charset="2"/>
              <a:buChar char="Ø"/>
            </a:pPr>
            <a:r>
              <a:rPr lang="en-US" sz="1800" i="1" dirty="0">
                <a:latin typeface="Book Antiqua" pitchFamily="18" charset="0"/>
              </a:rPr>
              <a:t>The total area must be at least 18 square meters</a:t>
            </a:r>
            <a:endParaRPr lang="uk-UA" sz="1800" i="1" dirty="0">
              <a:latin typeface="Book Antiqua" pitchFamily="18" charset="0"/>
            </a:endParaRPr>
          </a:p>
          <a:p>
            <a:pPr lvl="0" algn="ctr">
              <a:buNone/>
            </a:pPr>
            <a:r>
              <a:rPr lang="en-US" sz="1800" b="1" dirty="0">
                <a:latin typeface="Book Antiqua" pitchFamily="18" charset="0"/>
              </a:rPr>
              <a:t>Equipment</a:t>
            </a:r>
          </a:p>
          <a:p>
            <a:pPr>
              <a:buFont typeface="Wingdings" pitchFamily="2" charset="2"/>
              <a:buChar char="Ø"/>
            </a:pPr>
            <a:r>
              <a:rPr lang="en-US" sz="1800" i="1" dirty="0">
                <a:latin typeface="Book Antiqua" pitchFamily="18" charset="0"/>
              </a:rPr>
              <a:t>Cabinets, refrigerator, safe or metal cabinet for storage controlled medicines, place for sanitary treatment of hands, cabinet for separate storage the personal and work wear, cabinet for storage cleaning equipment</a:t>
            </a:r>
            <a:endParaRPr lang="uk-UA" sz="1800" i="1" dirty="0">
              <a:latin typeface="Book Antiqua" pitchFamily="18" charset="0"/>
            </a:endParaRPr>
          </a:p>
          <a:p>
            <a:pPr marL="0" lvl="0" indent="0" algn="ctr">
              <a:buNone/>
            </a:pPr>
            <a:r>
              <a:rPr lang="en-US" sz="1800" b="1" dirty="0">
                <a:latin typeface="Book Antiqua" pitchFamily="18" charset="0"/>
              </a:rPr>
              <a:t>Permitted to sale </a:t>
            </a:r>
          </a:p>
          <a:p>
            <a:pPr marL="0" lvl="0" indent="0" algn="just">
              <a:buFont typeface="Wingdings" pitchFamily="2" charset="2"/>
              <a:buChar char="Ø"/>
            </a:pPr>
            <a:r>
              <a:rPr lang="en-US" sz="1800" b="1" i="1" dirty="0">
                <a:latin typeface="Book Antiqua" pitchFamily="18" charset="0"/>
              </a:rPr>
              <a:t> </a:t>
            </a:r>
            <a:r>
              <a:rPr lang="en-US" sz="1800" i="1" dirty="0">
                <a:latin typeface="Book Antiqua" pitchFamily="18" charset="0"/>
              </a:rPr>
              <a:t>Sale (dispensing) of medicinal products to the public  either subject to or without medical prescriptions</a:t>
            </a:r>
            <a:endParaRPr lang="uk-UA" sz="1800" dirty="0">
              <a:latin typeface="Book Antiqua"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467544" y="0"/>
            <a:ext cx="8064896" cy="1143000"/>
          </a:xfrm>
          <a:solidFill>
            <a:schemeClr val="tx2">
              <a:lumMod val="20000"/>
              <a:lumOff val="80000"/>
            </a:schemeClr>
          </a:solidFill>
          <a:ln>
            <a:solidFill>
              <a:schemeClr val="tx2">
                <a:lumMod val="50000"/>
              </a:schemeClr>
            </a:solidFill>
          </a:ln>
        </p:spPr>
        <p:txBody>
          <a:bodyPr>
            <a:normAutofit/>
          </a:bodyPr>
          <a:lstStyle/>
          <a:p>
            <a:r>
              <a:rPr lang="en-US" sz="2800" b="1" dirty="0">
                <a:latin typeface="Book Antiqua" pitchFamily="18" charset="0"/>
              </a:rPr>
              <a:t>Pharmacy Point: General information </a:t>
            </a:r>
            <a:endParaRPr lang="uk-UA" sz="2800" dirty="0">
              <a:solidFill>
                <a:schemeClr val="tx2"/>
              </a:solidFill>
              <a:latin typeface="Book Antiqua" pitchFamily="18" charset="0"/>
            </a:endParaRPr>
          </a:p>
        </p:txBody>
      </p:sp>
      <p:sp>
        <p:nvSpPr>
          <p:cNvPr id="5" name="Содержимое 2"/>
          <p:cNvSpPr>
            <a:spLocks noGrp="1"/>
          </p:cNvSpPr>
          <p:nvPr>
            <p:ph idx="1"/>
          </p:nvPr>
        </p:nvSpPr>
        <p:spPr>
          <a:xfrm>
            <a:off x="323528" y="1556792"/>
            <a:ext cx="8352928" cy="4896544"/>
          </a:xfrm>
          <a:solidFill>
            <a:schemeClr val="bg2"/>
          </a:solidFill>
          <a:ln>
            <a:solidFill>
              <a:schemeClr val="bg2">
                <a:lumMod val="10000"/>
              </a:schemeClr>
            </a:solidFill>
          </a:ln>
        </p:spPr>
        <p:txBody>
          <a:bodyPr>
            <a:noAutofit/>
          </a:bodyPr>
          <a:lstStyle/>
          <a:p>
            <a:pPr marL="0" indent="0" algn="ctr">
              <a:buNone/>
            </a:pPr>
            <a:r>
              <a:rPr lang="en-US" sz="1800" b="1" dirty="0">
                <a:latin typeface="Book Antiqua" pitchFamily="18" charset="0"/>
              </a:rPr>
              <a:t>Pharmacy Opening Hours</a:t>
            </a:r>
            <a:endParaRPr lang="uk-UA" sz="1800" b="1" dirty="0">
              <a:latin typeface="Book Antiqua" pitchFamily="18" charset="0"/>
            </a:endParaRPr>
          </a:p>
          <a:p>
            <a:pPr marL="0" indent="0" algn="just">
              <a:buFont typeface="Wingdings" pitchFamily="2" charset="2"/>
              <a:buChar char="Ø"/>
            </a:pPr>
            <a:r>
              <a:rPr lang="en-US" sz="1800" i="1" dirty="0">
                <a:latin typeface="Book Antiqua" pitchFamily="18" charset="0"/>
              </a:rPr>
              <a:t>set by the owner independently</a:t>
            </a:r>
            <a:endParaRPr lang="uk-UA" sz="1800" i="1" dirty="0">
              <a:latin typeface="Book Antiqua" pitchFamily="18" charset="0"/>
            </a:endParaRPr>
          </a:p>
          <a:p>
            <a:pPr marL="0" indent="0" algn="just">
              <a:buFont typeface="Wingdings" pitchFamily="2" charset="2"/>
              <a:buChar char="Ø"/>
            </a:pPr>
            <a:r>
              <a:rPr lang="en-US" sz="1800" i="1" dirty="0">
                <a:latin typeface="Book Antiqua" pitchFamily="18" charset="0"/>
              </a:rPr>
              <a:t>in  pharmacies both state or communal property it should be establish in agreement with the local executive body</a:t>
            </a:r>
          </a:p>
          <a:p>
            <a:pPr marL="0" indent="0" algn="ctr">
              <a:buNone/>
            </a:pPr>
            <a:endParaRPr lang="en-US" sz="1800" b="1" dirty="0">
              <a:latin typeface="Book Antiqua" pitchFamily="18" charset="0"/>
            </a:endParaRPr>
          </a:p>
          <a:p>
            <a:pPr marL="0" indent="0" algn="ctr">
              <a:buNone/>
            </a:pPr>
            <a:r>
              <a:rPr lang="en-US" sz="1800" b="1" dirty="0">
                <a:latin typeface="Book Antiqua" pitchFamily="18" charset="0"/>
              </a:rPr>
              <a:t>Receiving of medicinal products</a:t>
            </a:r>
          </a:p>
          <a:p>
            <a:pPr marL="0" indent="0" algn="just">
              <a:buFont typeface="Wingdings" pitchFamily="2" charset="2"/>
              <a:buChar char="Ø"/>
            </a:pPr>
            <a:r>
              <a:rPr lang="en-US" sz="1800" i="1" dirty="0">
                <a:latin typeface="Book Antiqua" pitchFamily="18" charset="0"/>
              </a:rPr>
              <a:t>is carried out only through the pharmacy to which the pharmacy points are subordinated, or through the pharmacy warehouse (base) of this licensee</a:t>
            </a:r>
          </a:p>
          <a:p>
            <a:pPr marL="0" indent="0" algn="ctr">
              <a:buNone/>
            </a:pPr>
            <a:endParaRPr lang="en-US" sz="1800" b="1" dirty="0">
              <a:latin typeface="Book Antiqua" pitchFamily="18" charset="0"/>
            </a:endParaRPr>
          </a:p>
          <a:p>
            <a:pPr marL="0" indent="0" algn="ctr">
              <a:buNone/>
            </a:pPr>
            <a:r>
              <a:rPr lang="en-US" sz="1800" b="1" dirty="0">
                <a:latin typeface="Book Antiqua" pitchFamily="18" charset="0"/>
              </a:rPr>
              <a:t>Requirements for personnel </a:t>
            </a:r>
          </a:p>
          <a:p>
            <a:pPr marL="0" indent="0" algn="just">
              <a:buFont typeface="Wingdings" pitchFamily="2" charset="2"/>
              <a:buChar char="Ø"/>
            </a:pPr>
            <a:r>
              <a:rPr lang="en-US" sz="1800" i="1" dirty="0">
                <a:latin typeface="Book Antiqua" pitchFamily="18" charset="0"/>
              </a:rPr>
              <a:t>The position of head may be occupied only by employees who have the appropriate diploma of educational institutions of III-IV accreditation levels</a:t>
            </a:r>
          </a:p>
          <a:p>
            <a:pPr marL="0" indent="0" algn="just">
              <a:buNone/>
            </a:pPr>
            <a:endParaRPr lang="en-US" sz="1800" i="1" dirty="0">
              <a:latin typeface="Book Antiqua"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74638"/>
            <a:ext cx="8496944" cy="778098"/>
          </a:xfrm>
          <a:solidFill>
            <a:schemeClr val="tx2">
              <a:lumMod val="20000"/>
              <a:lumOff val="80000"/>
            </a:schemeClr>
          </a:solidFill>
          <a:ln>
            <a:solidFill>
              <a:schemeClr val="tx2">
                <a:lumMod val="50000"/>
              </a:schemeClr>
            </a:solidFill>
          </a:ln>
        </p:spPr>
        <p:txBody>
          <a:bodyPr>
            <a:normAutofit/>
          </a:bodyPr>
          <a:lstStyle/>
          <a:p>
            <a:r>
              <a:rPr lang="en-US" sz="2400" dirty="0">
                <a:latin typeface="Book Antiqua" pitchFamily="18" charset="0"/>
              </a:rPr>
              <a:t>Sanitary requirements for the pharmacy premises</a:t>
            </a:r>
            <a:endParaRPr lang="uk-UA" sz="2400" dirty="0">
              <a:latin typeface="Book Antiqua" pitchFamily="18" charset="0"/>
            </a:endParaRPr>
          </a:p>
        </p:txBody>
      </p:sp>
      <p:pic>
        <p:nvPicPr>
          <p:cNvPr id="2051" name="Picture 3"/>
          <p:cNvPicPr>
            <a:picLocks noGrp="1" noChangeAspect="1" noChangeArrowheads="1"/>
          </p:cNvPicPr>
          <p:nvPr>
            <p:ph idx="1"/>
          </p:nvPr>
        </p:nvPicPr>
        <p:blipFill>
          <a:blip r:embed="rId2" cstate="print"/>
          <a:srcRect/>
          <a:stretch>
            <a:fillRect/>
          </a:stretch>
        </p:blipFill>
        <p:spPr bwMode="auto">
          <a:xfrm>
            <a:off x="251520" y="1124744"/>
            <a:ext cx="8640959" cy="5328592"/>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4649</TotalTime>
  <Words>1119</Words>
  <Application>Microsoft Office PowerPoint</Application>
  <PresentationFormat>Экран (4:3)</PresentationFormat>
  <Paragraphs>143</Paragraphs>
  <Slides>25</Slides>
  <Notes>1</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25</vt:i4>
      </vt:variant>
    </vt:vector>
  </HeadingPairs>
  <TitlesOfParts>
    <vt:vector size="32" baseType="lpstr">
      <vt:lpstr>Arial</vt:lpstr>
      <vt:lpstr>Book Antiqua</vt:lpstr>
      <vt:lpstr>Bookman Old Style</vt:lpstr>
      <vt:lpstr>Calibri</vt:lpstr>
      <vt:lpstr>Times New Roman</vt:lpstr>
      <vt:lpstr>Wingdings</vt:lpstr>
      <vt:lpstr>Тема Office</vt:lpstr>
      <vt:lpstr>Odessa National Medical University Faculty of Pharmacy department of Organization and Economics of Pharmacy</vt:lpstr>
      <vt:lpstr>The lecture plan  </vt:lpstr>
      <vt:lpstr>Main International drug regulators  </vt:lpstr>
      <vt:lpstr>The Institutional Framework for Regulating the Ukrainian Pharmaceutical Market</vt:lpstr>
      <vt:lpstr>The Role of the Efficient Pharmaceutical Market Regulation System</vt:lpstr>
      <vt:lpstr>Elements of Regulator System in the Pharmaceutical Market</vt:lpstr>
      <vt:lpstr>Definition</vt:lpstr>
      <vt:lpstr>Презентация PowerPoint</vt:lpstr>
      <vt:lpstr>The Licensing Procedure for Manufacturing, Importing and Trading of Medicinal Products</vt:lpstr>
      <vt:lpstr>Pharmaceutical Market: Licensing Components</vt:lpstr>
      <vt:lpstr>Pharmacy institutions include: pharmacy warehouses (wholesales), pharmacies and their structural subdivisions</vt:lpstr>
      <vt:lpstr>Definition of the Term</vt:lpstr>
      <vt:lpstr> Licensing to pharmaceutical activity in Ukraine </vt:lpstr>
      <vt:lpstr>Requirements for drugstore’s licensing</vt:lpstr>
      <vt:lpstr>  Main requirements for premises of pharmacy </vt:lpstr>
      <vt:lpstr>  Premises Requirements   </vt:lpstr>
      <vt:lpstr> Minimum requirement for the number of premises and their area  in pharmacies  </vt:lpstr>
      <vt:lpstr>TYPES OF PHARMACY</vt:lpstr>
      <vt:lpstr> Specializations in Pharmacy </vt:lpstr>
      <vt:lpstr>Презентация PowerPoint</vt:lpstr>
      <vt:lpstr>Functions of a Pharmacy </vt:lpstr>
      <vt:lpstr>Pharmacy Departments and their functions </vt:lpstr>
      <vt:lpstr>Pharmacy Point: General information </vt:lpstr>
      <vt:lpstr>Pharmacy Point: General information </vt:lpstr>
      <vt:lpstr>Sanitary requirements for the pharmacy premises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e210275boi</dc:creator>
  <cp:lastModifiedBy>Бєляєва Оксана Іванівна</cp:lastModifiedBy>
  <cp:revision>100</cp:revision>
  <dcterms:created xsi:type="dcterms:W3CDTF">2020-09-24T06:58:05Z</dcterms:created>
  <dcterms:modified xsi:type="dcterms:W3CDTF">2026-04-06T10:56:39Z</dcterms:modified>
</cp:coreProperties>
</file>