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804" r:id="rId1"/>
  </p:sldMasterIdLst>
  <p:sldIdLst>
    <p:sldId id="308" r:id="rId2"/>
    <p:sldId id="334" r:id="rId3"/>
    <p:sldId id="333" r:id="rId4"/>
    <p:sldId id="335" r:id="rId5"/>
    <p:sldId id="336" r:id="rId6"/>
    <p:sldId id="261" r:id="rId7"/>
    <p:sldId id="337" r:id="rId8"/>
    <p:sldId id="338" r:id="rId9"/>
    <p:sldId id="259" r:id="rId10"/>
    <p:sldId id="262" r:id="rId11"/>
    <p:sldId id="339" r:id="rId12"/>
    <p:sldId id="342" r:id="rId13"/>
    <p:sldId id="343" r:id="rId14"/>
    <p:sldId id="344" r:id="rId15"/>
    <p:sldId id="341" r:id="rId16"/>
    <p:sldId id="340" r:id="rId17"/>
    <p:sldId id="345" r:id="rId18"/>
    <p:sldId id="277" r:id="rId19"/>
    <p:sldId id="348" r:id="rId20"/>
    <p:sldId id="349" r:id="rId21"/>
    <p:sldId id="350" r:id="rId22"/>
    <p:sldId id="347" r:id="rId23"/>
    <p:sldId id="278" r:id="rId24"/>
    <p:sldId id="286" r:id="rId25"/>
    <p:sldId id="287" r:id="rId26"/>
    <p:sldId id="351" r:id="rId27"/>
    <p:sldId id="304" r:id="rId28"/>
    <p:sldId id="305" r:id="rId29"/>
    <p:sldId id="332" r:id="rId30"/>
  </p:sldIdLst>
  <p:sldSz cx="12192000" cy="6858000"/>
  <p:notesSz cx="12192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806" y="5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ts val="1675"/>
              </a:lnSpc>
            </a:pPr>
            <a:fld id="{81D60167-4931-47E6-BA6A-407CBD079E47}" type="slidenum">
              <a:rPr lang="ru-UA" sz="1400" spc="-50" smtClean="0">
                <a:solidFill>
                  <a:srgbClr val="000000"/>
                </a:solidFill>
                <a:latin typeface="Microsoft Sans Serif"/>
                <a:cs typeface="Microsoft Sans Serif"/>
              </a:rPr>
              <a:t>‹#›</a:t>
            </a:fld>
            <a:endParaRPr lang="ru-UA" sz="1400">
              <a:latin typeface="Microsoft Sans Serif"/>
              <a:cs typeface="Microsoft Sans Serif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8804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ts val="1675"/>
              </a:lnSpc>
            </a:pPr>
            <a:fld id="{81D60167-4931-47E6-BA6A-407CBD079E47}" type="slidenum">
              <a:rPr lang="ru-UA" sz="1400" spc="-50" smtClean="0">
                <a:solidFill>
                  <a:srgbClr val="000000"/>
                </a:solidFill>
                <a:latin typeface="Microsoft Sans Serif"/>
                <a:cs typeface="Microsoft Sans Serif"/>
              </a:rPr>
              <a:t>‹#›</a:t>
            </a:fld>
            <a:endParaRPr lang="ru-UA" sz="1400">
              <a:latin typeface="Microsoft Sans Serif"/>
              <a:cs typeface="Microsoft Sans Serif"/>
            </a:endParaRPr>
          </a:p>
        </p:txBody>
      </p:sp>
    </p:spTree>
    <p:extLst>
      <p:ext uri="{BB962C8B-B14F-4D97-AF65-F5344CB8AC3E}">
        <p14:creationId xmlns:p14="http://schemas.microsoft.com/office/powerpoint/2010/main" val="7897555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ts val="1675"/>
              </a:lnSpc>
            </a:pPr>
            <a:fld id="{81D60167-4931-47E6-BA6A-407CBD079E47}" type="slidenum">
              <a:rPr lang="ru-UA" sz="1400" spc="-50" smtClean="0">
                <a:solidFill>
                  <a:srgbClr val="000000"/>
                </a:solidFill>
                <a:latin typeface="Microsoft Sans Serif"/>
                <a:cs typeface="Microsoft Sans Serif"/>
              </a:rPr>
              <a:t>‹#›</a:t>
            </a:fld>
            <a:endParaRPr lang="ru-UA" sz="1400">
              <a:latin typeface="Microsoft Sans Serif"/>
              <a:cs typeface="Microsoft Sans Serif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0734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ts val="1675"/>
              </a:lnSpc>
            </a:pPr>
            <a:fld id="{81D60167-4931-47E6-BA6A-407CBD079E47}" type="slidenum">
              <a:rPr lang="ru-UA" sz="1400" spc="-50" smtClean="0">
                <a:solidFill>
                  <a:srgbClr val="000000"/>
                </a:solidFill>
                <a:latin typeface="Microsoft Sans Serif"/>
                <a:cs typeface="Microsoft Sans Serif"/>
              </a:rPr>
              <a:t>‹#›</a:t>
            </a:fld>
            <a:endParaRPr lang="ru-UA" sz="1400">
              <a:latin typeface="Microsoft Sans Serif"/>
              <a:cs typeface="Microsoft Sans Serif"/>
            </a:endParaRPr>
          </a:p>
        </p:txBody>
      </p:sp>
    </p:spTree>
    <p:extLst>
      <p:ext uri="{BB962C8B-B14F-4D97-AF65-F5344CB8AC3E}">
        <p14:creationId xmlns:p14="http://schemas.microsoft.com/office/powerpoint/2010/main" val="31854543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ts val="1675"/>
              </a:lnSpc>
            </a:pPr>
            <a:fld id="{81D60167-4931-47E6-BA6A-407CBD079E47}" type="slidenum">
              <a:rPr lang="ru-UA" sz="1400" spc="-50" smtClean="0">
                <a:solidFill>
                  <a:srgbClr val="000000"/>
                </a:solidFill>
                <a:latin typeface="Microsoft Sans Serif"/>
                <a:cs typeface="Microsoft Sans Serif"/>
              </a:rPr>
              <a:t>‹#›</a:t>
            </a:fld>
            <a:endParaRPr lang="ru-UA" sz="1400">
              <a:latin typeface="Microsoft Sans Serif"/>
              <a:cs typeface="Microsoft Sans Serif"/>
            </a:endParaRPr>
          </a:p>
        </p:txBody>
      </p:sp>
    </p:spTree>
    <p:extLst>
      <p:ext uri="{BB962C8B-B14F-4D97-AF65-F5344CB8AC3E}">
        <p14:creationId xmlns:p14="http://schemas.microsoft.com/office/powerpoint/2010/main" val="1235007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ts val="1675"/>
              </a:lnSpc>
            </a:pPr>
            <a:fld id="{81D60167-4931-47E6-BA6A-407CBD079E47}" type="slidenum">
              <a:rPr lang="ru-UA" sz="1400" spc="-50" smtClean="0">
                <a:solidFill>
                  <a:srgbClr val="000000"/>
                </a:solidFill>
                <a:latin typeface="Microsoft Sans Serif"/>
                <a:cs typeface="Microsoft Sans Serif"/>
              </a:rPr>
              <a:t>‹#›</a:t>
            </a:fld>
            <a:endParaRPr lang="ru-UA" sz="1400">
              <a:latin typeface="Microsoft Sans Serif"/>
              <a:cs typeface="Microsoft Sans Serif"/>
            </a:endParaRPr>
          </a:p>
        </p:txBody>
      </p:sp>
    </p:spTree>
    <p:extLst>
      <p:ext uri="{BB962C8B-B14F-4D97-AF65-F5344CB8AC3E}">
        <p14:creationId xmlns:p14="http://schemas.microsoft.com/office/powerpoint/2010/main" val="4769336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ts val="1675"/>
              </a:lnSpc>
            </a:pPr>
            <a:fld id="{81D60167-4931-47E6-BA6A-407CBD079E47}" type="slidenum">
              <a:rPr lang="ru-UA" sz="1400" spc="-50" smtClean="0">
                <a:solidFill>
                  <a:srgbClr val="000000"/>
                </a:solidFill>
                <a:latin typeface="Microsoft Sans Serif"/>
                <a:cs typeface="Microsoft Sans Serif"/>
              </a:rPr>
              <a:t>‹#›</a:t>
            </a:fld>
            <a:endParaRPr lang="ru-UA" sz="1400">
              <a:latin typeface="Microsoft Sans Serif"/>
              <a:cs typeface="Microsoft Sans Serif"/>
            </a:endParaRPr>
          </a:p>
        </p:txBody>
      </p:sp>
    </p:spTree>
    <p:extLst>
      <p:ext uri="{BB962C8B-B14F-4D97-AF65-F5344CB8AC3E}">
        <p14:creationId xmlns:p14="http://schemas.microsoft.com/office/powerpoint/2010/main" val="1588269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1D8BD707-D9CF-40AE-B4C6-C98DA3205C09}" type="datetimeFigureOut">
              <a:rPr lang="en-US" smtClean="0"/>
              <a:t>9/9/2025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marL="38100">
              <a:lnSpc>
                <a:spcPts val="1675"/>
              </a:lnSpc>
            </a:pPr>
            <a:fld id="{81D60167-4931-47E6-BA6A-407CBD079E47}" type="slidenum">
              <a:rPr lang="ru-UA" sz="1400" spc="-50" smtClean="0">
                <a:solidFill>
                  <a:srgbClr val="000000"/>
                </a:solidFill>
                <a:latin typeface="Microsoft Sans Serif"/>
                <a:cs typeface="Microsoft Sans Serif"/>
              </a:rPr>
              <a:t>‹#›</a:t>
            </a:fld>
            <a:endParaRPr lang="ru-UA" sz="1400">
              <a:latin typeface="Microsoft Sans Serif"/>
              <a:cs typeface="Microsoft Sans Serif"/>
            </a:endParaRPr>
          </a:p>
        </p:txBody>
      </p:sp>
    </p:spTree>
    <p:extLst>
      <p:ext uri="{BB962C8B-B14F-4D97-AF65-F5344CB8AC3E}">
        <p14:creationId xmlns:p14="http://schemas.microsoft.com/office/powerpoint/2010/main" val="23149301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ts val="1675"/>
              </a:lnSpc>
            </a:pPr>
            <a:fld id="{81D60167-4931-47E6-BA6A-407CBD079E47}" type="slidenum">
              <a:rPr lang="ru-UA" sz="1400" spc="-50" smtClean="0">
                <a:solidFill>
                  <a:srgbClr val="000000"/>
                </a:solidFill>
                <a:latin typeface="Microsoft Sans Serif"/>
                <a:cs typeface="Microsoft Sans Serif"/>
              </a:rPr>
              <a:t>‹#›</a:t>
            </a:fld>
            <a:endParaRPr lang="ru-UA" sz="1400">
              <a:latin typeface="Microsoft Sans Serif"/>
              <a:cs typeface="Microsoft Sans Serif"/>
            </a:endParaRPr>
          </a:p>
        </p:txBody>
      </p:sp>
    </p:spTree>
    <p:extLst>
      <p:ext uri="{BB962C8B-B14F-4D97-AF65-F5344CB8AC3E}">
        <p14:creationId xmlns:p14="http://schemas.microsoft.com/office/powerpoint/2010/main" val="14957166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ts val="1675"/>
              </a:lnSpc>
            </a:pPr>
            <a:fld id="{81D60167-4931-47E6-BA6A-407CBD079E47}" type="slidenum">
              <a:rPr lang="ru-UA" sz="1400" spc="-50" smtClean="0">
                <a:solidFill>
                  <a:srgbClr val="000000"/>
                </a:solidFill>
                <a:latin typeface="Microsoft Sans Serif"/>
                <a:cs typeface="Microsoft Sans Serif"/>
              </a:rPr>
              <a:t>‹#›</a:t>
            </a:fld>
            <a:endParaRPr lang="ru-UA" sz="1400">
              <a:latin typeface="Microsoft Sans Serif"/>
              <a:cs typeface="Microsoft Sans Serif"/>
            </a:endParaRPr>
          </a:p>
        </p:txBody>
      </p:sp>
    </p:spTree>
    <p:extLst>
      <p:ext uri="{BB962C8B-B14F-4D97-AF65-F5344CB8AC3E}">
        <p14:creationId xmlns:p14="http://schemas.microsoft.com/office/powerpoint/2010/main" val="13557029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ts val="1675"/>
              </a:lnSpc>
            </a:pPr>
            <a:fld id="{81D60167-4931-47E6-BA6A-407CBD079E47}" type="slidenum">
              <a:rPr lang="ru-UA" sz="1400" spc="-50" smtClean="0">
                <a:solidFill>
                  <a:srgbClr val="000000"/>
                </a:solidFill>
                <a:latin typeface="Microsoft Sans Serif"/>
                <a:cs typeface="Microsoft Sans Serif"/>
              </a:rPr>
              <a:t>‹#›</a:t>
            </a:fld>
            <a:endParaRPr lang="ru-UA" sz="1400">
              <a:latin typeface="Microsoft Sans Serif"/>
              <a:cs typeface="Microsoft Sans Serif"/>
            </a:endParaRPr>
          </a:p>
        </p:txBody>
      </p:sp>
    </p:spTree>
    <p:extLst>
      <p:ext uri="{BB962C8B-B14F-4D97-AF65-F5344CB8AC3E}">
        <p14:creationId xmlns:p14="http://schemas.microsoft.com/office/powerpoint/2010/main" val="10790259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9/9/2025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rgbClr val="888888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675"/>
              </a:lnSpc>
            </a:pPr>
            <a:fld id="{81D60167-4931-47E6-BA6A-407CBD079E47}" type="slidenum">
              <a:rPr sz="1400" spc="-50" dirty="0">
                <a:solidFill>
                  <a:srgbClr val="000000"/>
                </a:solidFill>
                <a:latin typeface="Microsoft Sans Serif"/>
                <a:cs typeface="Microsoft Sans Serif"/>
              </a:rPr>
              <a:t>‹#›</a:t>
            </a:fld>
            <a:endParaRPr sz="1400">
              <a:latin typeface="Microsoft Sans Serif"/>
              <a:cs typeface="Microsoft Sans Serif"/>
            </a:endParaRPr>
          </a:p>
        </p:txBody>
      </p:sp>
    </p:spTree>
    <p:extLst>
      <p:ext uri="{BB962C8B-B14F-4D97-AF65-F5344CB8AC3E}">
        <p14:creationId xmlns:p14="http://schemas.microsoft.com/office/powerpoint/2010/main" val="17292842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9/9/2025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pPr marL="38100">
              <a:lnSpc>
                <a:spcPts val="1675"/>
              </a:lnSpc>
            </a:pPr>
            <a:fld id="{81D60167-4931-47E6-BA6A-407CBD079E47}" type="slidenum">
              <a:rPr lang="ru-UA" sz="1400" spc="-50" smtClean="0">
                <a:solidFill>
                  <a:srgbClr val="000000"/>
                </a:solidFill>
                <a:latin typeface="Microsoft Sans Serif"/>
                <a:cs typeface="Microsoft Sans Serif"/>
              </a:rPr>
              <a:t>‹#›</a:t>
            </a:fld>
            <a:endParaRPr lang="ru-UA" sz="1400">
              <a:latin typeface="Microsoft Sans Serif"/>
              <a:cs typeface="Microsoft Sans Serif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6788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hc.org.ua/news/monitoring-za-spozhivannyam-antimikrobnikh-preparativ-" TargetMode="External"/><Relationship Id="rId2" Type="http://schemas.openxmlformats.org/officeDocument/2006/relationships/hyperlink" Target="https://zakon.rada.gov.ua/laws/show/z1322-21#Text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7EB61644-5264-461B-B8D2-EE1EC68805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5400" y="152400"/>
            <a:ext cx="10058400" cy="1229139"/>
          </a:xfr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 rtl="0"/>
            <a:r>
              <a:rPr lang="ru-RU" sz="2000" b="1" dirty="0">
                <a:solidFill>
                  <a:schemeClr val="bg1"/>
                </a:solidFill>
                <a:latin typeface="Bookman Old Style" pitchFamily="18" charset="0"/>
              </a:rPr>
              <a:t>Одеський національний медичний університет</a:t>
            </a:r>
            <a:br>
              <a:rPr lang="ru-RU" sz="2000" b="1" dirty="0">
                <a:solidFill>
                  <a:schemeClr val="bg1"/>
                </a:solidFill>
                <a:latin typeface="Bookman Old Style" pitchFamily="18" charset="0"/>
              </a:rPr>
            </a:br>
            <a:r>
              <a:rPr lang="ru-RU" sz="2000" b="1" dirty="0">
                <a:solidFill>
                  <a:schemeClr val="bg1"/>
                </a:solidFill>
                <a:latin typeface="Bookman Old Style" pitchFamily="18" charset="0"/>
              </a:rPr>
              <a:t>Медико-</a:t>
            </a:r>
            <a:r>
              <a:rPr lang="ru-RU" sz="2000" b="1" dirty="0" err="1">
                <a:solidFill>
                  <a:schemeClr val="bg1"/>
                </a:solidFill>
                <a:latin typeface="Bookman Old Style" pitchFamily="18" charset="0"/>
              </a:rPr>
              <a:t>фармацевтичний</a:t>
            </a:r>
            <a:r>
              <a:rPr lang="ru-RU" sz="2000" b="1" dirty="0">
                <a:solidFill>
                  <a:schemeClr val="bg1"/>
                </a:solidFill>
                <a:latin typeface="Bookman Old Style" pitchFamily="18" charset="0"/>
              </a:rPr>
              <a:t> факультет</a:t>
            </a:r>
            <a:br>
              <a:rPr lang="ru-RU" sz="2000" b="1" dirty="0">
                <a:solidFill>
                  <a:schemeClr val="bg1"/>
                </a:solidFill>
                <a:latin typeface="Bookman Old Style" pitchFamily="18" charset="0"/>
              </a:rPr>
            </a:br>
            <a:r>
              <a:rPr lang="uk-UA" sz="2000" b="1" dirty="0">
                <a:solidFill>
                  <a:schemeClr val="bg1"/>
                </a:solidFill>
                <a:latin typeface="Bookman Old Style" pitchFamily="18" charset="0"/>
              </a:rPr>
              <a:t>Кафедра організації та економіки фармації з післядипломною підготовкою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5BE971F-7DC2-4611-A1D8-BBBE845DF3F5}"/>
              </a:ext>
            </a:extLst>
          </p:cNvPr>
          <p:cNvSpPr txBox="1"/>
          <p:nvPr/>
        </p:nvSpPr>
        <p:spPr>
          <a:xfrm>
            <a:off x="609600" y="1828800"/>
            <a:ext cx="10972800" cy="403187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uk-UA" altLang="ru-RU" sz="2800" b="1" spc="-5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ОК </a:t>
            </a:r>
            <a:r>
              <a:rPr lang="uk-UA" altLang="ru-RU" sz="2800" b="1" spc="-50" dirty="0" err="1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Фармакоекономіка</a:t>
            </a:r>
            <a:endParaRPr lang="uk-UA" altLang="ru-RU" sz="2800" b="1" spc="-50" dirty="0">
              <a:solidFill>
                <a:srgbClr val="002060"/>
              </a:solidFill>
              <a:latin typeface="Bookman Old Style" pitchFamily="18" charset="0"/>
              <a:ea typeface="+mj-ea"/>
              <a:cs typeface="+mj-cs"/>
            </a:endParaRPr>
          </a:p>
          <a:p>
            <a:pPr algn="ctr">
              <a:buNone/>
            </a:pPr>
            <a:endParaRPr lang="uk-UA" altLang="ru-RU" sz="2800" b="1" spc="-50" dirty="0">
              <a:solidFill>
                <a:srgbClr val="002060"/>
              </a:solidFill>
              <a:latin typeface="Bookman Old Style" pitchFamily="18" charset="0"/>
              <a:ea typeface="+mj-ea"/>
              <a:cs typeface="+mj-cs"/>
            </a:endParaRPr>
          </a:p>
          <a:p>
            <a:pPr algn="ctr">
              <a:buNone/>
            </a:pPr>
            <a:r>
              <a:rPr lang="uk-UA" altLang="ru-RU" sz="2800" b="1" spc="-5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Лекційне заняття №2</a:t>
            </a:r>
          </a:p>
          <a:p>
            <a:pPr algn="ctr">
              <a:buNone/>
            </a:pPr>
            <a:r>
              <a:rPr lang="uk-UA" altLang="ru-RU" sz="2800" b="1" spc="-5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Тема: Основи </a:t>
            </a:r>
            <a:r>
              <a:rPr lang="uk-UA" altLang="ru-RU" sz="2800" b="1" spc="-50" dirty="0" err="1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фармакоепідеміології</a:t>
            </a:r>
            <a:r>
              <a:rPr lang="uk-UA" altLang="ru-RU" sz="2800" b="1" spc="-5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: клінічна ефективність медичних технологій</a:t>
            </a:r>
          </a:p>
          <a:p>
            <a:pPr algn="r" rtl="0">
              <a:buNone/>
            </a:pPr>
            <a:endParaRPr lang="uk-UA" sz="2800" b="1" spc="-50" dirty="0">
              <a:solidFill>
                <a:srgbClr val="002060"/>
              </a:solidFill>
              <a:latin typeface="Bookman Old Style" pitchFamily="18" charset="0"/>
              <a:ea typeface="+mj-ea"/>
              <a:cs typeface="+mj-cs"/>
            </a:endParaRPr>
          </a:p>
          <a:p>
            <a:pPr algn="r" rtl="0">
              <a:buNone/>
            </a:pPr>
            <a:endParaRPr lang="uk-UA" sz="2000" b="1" spc="-50" dirty="0">
              <a:solidFill>
                <a:srgbClr val="002060"/>
              </a:solidFill>
              <a:latin typeface="Bookman Old Style" pitchFamily="18" charset="0"/>
              <a:ea typeface="+mj-ea"/>
              <a:cs typeface="+mj-cs"/>
            </a:endParaRPr>
          </a:p>
          <a:p>
            <a:pPr algn="r" rtl="0">
              <a:buNone/>
            </a:pPr>
            <a:endParaRPr lang="uk-UA" sz="2000" b="1" spc="-50" dirty="0">
              <a:solidFill>
                <a:srgbClr val="002060"/>
              </a:solidFill>
              <a:latin typeface="Bookman Old Style" pitchFamily="18" charset="0"/>
              <a:ea typeface="+mj-ea"/>
              <a:cs typeface="+mj-cs"/>
            </a:endParaRPr>
          </a:p>
          <a:p>
            <a:pPr algn="ctr" rtl="0">
              <a:buNone/>
            </a:pPr>
            <a:r>
              <a:rPr lang="uk-UA" sz="2400" b="1" spc="-5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лектор</a:t>
            </a:r>
          </a:p>
          <a:p>
            <a:pPr algn="ctr" rtl="0">
              <a:buNone/>
            </a:pPr>
            <a:r>
              <a:rPr lang="uk-UA" sz="2400" b="1" spc="-5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доцент, </a:t>
            </a:r>
            <a:r>
              <a:rPr lang="uk-UA" sz="2400" b="1" spc="-50" dirty="0" err="1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к.фарм.н</a:t>
            </a:r>
            <a:r>
              <a:rPr lang="uk-UA" sz="2400" b="1" spc="-50" dirty="0">
                <a:solidFill>
                  <a:srgbClr val="002060"/>
                </a:solidFill>
                <a:latin typeface="Bookman Old Style" pitchFamily="18" charset="0"/>
                <a:ea typeface="+mj-ea"/>
                <a:cs typeface="+mj-cs"/>
              </a:rPr>
              <a:t>. Бєляєва Оксана Іванівна</a:t>
            </a:r>
          </a:p>
        </p:txBody>
      </p:sp>
    </p:spTree>
    <p:extLst>
      <p:ext uri="{BB962C8B-B14F-4D97-AF65-F5344CB8AC3E}">
        <p14:creationId xmlns:p14="http://schemas.microsoft.com/office/powerpoint/2010/main" val="41696060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B608E43-8267-4B0E-B5F6-7E61597F4EBB}"/>
              </a:ext>
            </a:extLst>
          </p:cNvPr>
          <p:cNvSpPr txBox="1"/>
          <p:nvPr/>
        </p:nvSpPr>
        <p:spPr>
          <a:xfrm>
            <a:off x="3124200" y="228600"/>
            <a:ext cx="60976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buNone/>
            </a:pPr>
            <a:r>
              <a:rPr lang="ru-RU" altLang="ru-RU" sz="2400" b="1" spc="-50" dirty="0" err="1">
                <a:latin typeface="Bookman Old Style" pitchFamily="18" charset="0"/>
                <a:ea typeface="+mj-ea"/>
                <a:cs typeface="+mj-cs"/>
              </a:rPr>
              <a:t>Зміст</a:t>
            </a:r>
            <a:r>
              <a:rPr lang="ru-RU" altLang="ru-RU" sz="2400" b="1" spc="-50" dirty="0">
                <a:latin typeface="Bookman Old Style" pitchFamily="18" charset="0"/>
                <a:ea typeface="+mj-ea"/>
                <a:cs typeface="+mj-cs"/>
              </a:rPr>
              <a:t> </a:t>
            </a:r>
            <a:r>
              <a:rPr lang="ru-RU" altLang="ru-RU" sz="2400" b="1" spc="-50" dirty="0" err="1">
                <a:latin typeface="Bookman Old Style" pitchFamily="18" charset="0"/>
                <a:ea typeface="+mj-ea"/>
                <a:cs typeface="+mj-cs"/>
              </a:rPr>
              <a:t>лекції</a:t>
            </a:r>
            <a:endParaRPr lang="cs-CZ" altLang="ru-RU" sz="2400" b="1" spc="-50" dirty="0">
              <a:latin typeface="Bookman Old Style" pitchFamily="18" charset="0"/>
              <a:ea typeface="+mj-ea"/>
              <a:cs typeface="+mj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3298C7C-5A08-4C9A-9623-9F008A6F71DB}"/>
              </a:ext>
            </a:extLst>
          </p:cNvPr>
          <p:cNvSpPr txBox="1"/>
          <p:nvPr/>
        </p:nvSpPr>
        <p:spPr>
          <a:xfrm>
            <a:off x="990600" y="1143000"/>
            <a:ext cx="10210800" cy="3785652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marL="342900" indent="-342900" algn="just">
              <a:buFont typeface="+mj-lt"/>
              <a:buAutoNum type="arabicPeriod"/>
            </a:pPr>
            <a:r>
              <a:rPr lang="uk-UA" sz="20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Фармакоепідеміологія як сучасна прикладна наука: мета та задачі, практичне значення.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uk-UA" sz="20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Види та методи фармакоепідеміологічних досліджень, їх характеристика. Вибір показників ефективності медичних технологій при проведенні фармакоепідеміологічних досліджень.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uk-UA" sz="20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Фактори, що впливають на результати фармакоепідеміологічних досліджень.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uk-UA" sz="20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 Дослідження структури споживання ліків.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uk-UA" sz="20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Метод АТС/DDD аналізу споживання ліків.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uk-UA" sz="20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Застосування результатів кількісних фармакоепідеміологічних досліджень споживання лікарських засобів для підвищення якості медичної допомоги.</a:t>
            </a:r>
            <a:endParaRPr lang="ru-UA" sz="2000" dirty="0">
              <a:effectLst/>
              <a:latin typeface="Bookman Old Style" panose="020506040505050202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3434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CF2A06-4A5F-4322-B98B-A02DD5D28E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6201"/>
            <a:ext cx="10058400" cy="838200"/>
          </a:xfrm>
        </p:spPr>
        <p:txBody>
          <a:bodyPr>
            <a:normAutofit/>
          </a:bodyPr>
          <a:lstStyle/>
          <a:p>
            <a:pPr algn="ctr" defTabSz="457200"/>
            <a:r>
              <a:rPr lang="uk-UA" sz="2400" b="1" dirty="0">
                <a:solidFill>
                  <a:schemeClr val="tx1"/>
                </a:solidFill>
                <a:latin typeface="Bookman Old Style" pitchFamily="18" charset="0"/>
              </a:rPr>
              <a:t>Інформаційні джерела з теми лекції:</a:t>
            </a:r>
            <a:br>
              <a:rPr lang="uk-UA" sz="2400" b="1" dirty="0">
                <a:solidFill>
                  <a:schemeClr val="tx1"/>
                </a:solidFill>
                <a:latin typeface="Bookman Old Style" pitchFamily="18" charset="0"/>
              </a:rPr>
            </a:br>
            <a:endParaRPr lang="uk-UA" sz="2400" b="1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sp>
        <p:nvSpPr>
          <p:cNvPr id="4" name="object 19">
            <a:extLst>
              <a:ext uri="{FF2B5EF4-FFF2-40B4-BE49-F238E27FC236}">
                <a16:creationId xmlns:a16="http://schemas.microsoft.com/office/drawing/2014/main" id="{7B4F5B8F-A37B-4EE1-A813-0A2EC6368CAE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228600" y="914401"/>
            <a:ext cx="11734800" cy="4474943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64465" rIns="0" bIns="0" rtlCol="0">
            <a:spAutoFit/>
          </a:bodyPr>
          <a:lstStyle/>
          <a:p>
            <a:pPr marL="0" indent="0" algn="just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dirty="0">
                <a:solidFill>
                  <a:schemeClr val="tx1"/>
                </a:solidFill>
                <a:latin typeface="Bookman Old Style" panose="02050604050505020204" pitchFamily="18" charset="0"/>
              </a:rPr>
              <a:t>	1. </a:t>
            </a:r>
            <a:r>
              <a:rPr dirty="0" err="1">
                <a:solidFill>
                  <a:schemeClr val="tx1"/>
                </a:solidFill>
                <a:latin typeface="Bookman Old Style" panose="02050604050505020204" pitchFamily="18" charset="0"/>
              </a:rPr>
              <a:t>Фармакоекономіка</a:t>
            </a:r>
            <a:r>
              <a:rPr dirty="0">
                <a:solidFill>
                  <a:schemeClr val="tx1"/>
                </a:solidFill>
                <a:latin typeface="Bookman Old Style" panose="02050604050505020204" pitchFamily="18" charset="0"/>
              </a:rPr>
              <a:t>: навчальний посібник для студентів ВУЗів. За ред. проф. Л.В.</a:t>
            </a:r>
          </a:p>
          <a:p>
            <a:pPr marL="0" indent="450000" algn="just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dirty="0">
                <a:solidFill>
                  <a:schemeClr val="tx1"/>
                </a:solidFill>
                <a:latin typeface="Bookman Old Style" panose="02050604050505020204" pitchFamily="18" charset="0"/>
              </a:rPr>
              <a:t>Яковлевої. Вінниця: Нова Книга, 2017. 208 с.</a:t>
            </a:r>
            <a:endParaRPr lang="uk-UA" dirty="0">
              <a:solidFill>
                <a:schemeClr val="tx1"/>
              </a:solidFill>
              <a:latin typeface="Bookman Old Style" panose="02050604050505020204" pitchFamily="18" charset="0"/>
            </a:endParaRPr>
          </a:p>
          <a:p>
            <a:pPr marL="0" indent="450000" algn="just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uk-UA" dirty="0">
              <a:solidFill>
                <a:schemeClr val="tx1"/>
              </a:solidFill>
              <a:latin typeface="Bookman Old Style" panose="02050604050505020204" pitchFamily="18" charset="0"/>
            </a:endParaRPr>
          </a:p>
          <a:p>
            <a:pPr marL="0" indent="450000" algn="just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dirty="0">
                <a:solidFill>
                  <a:schemeClr val="tx1"/>
                </a:solidFill>
                <a:latin typeface="Bookman Old Style" panose="02050604050505020204" pitchFamily="18" charset="0"/>
              </a:rPr>
              <a:t>2. </a:t>
            </a:r>
            <a:r>
              <a:rPr dirty="0">
                <a:solidFill>
                  <a:schemeClr val="tx1"/>
                </a:solidFill>
                <a:latin typeface="Bookman Old Style" panose="02050604050505020204" pitchFamily="18" charset="0"/>
              </a:rPr>
              <a:t>ІНСТРУКЦІЯ з впровадження адміністрування антимікробних препаратів в закладах охорони здоров'я, які надають медичну допомогу в </a:t>
            </a:r>
            <a:r>
              <a:rPr dirty="0" err="1">
                <a:solidFill>
                  <a:schemeClr val="tx1"/>
                </a:solidFill>
                <a:latin typeface="Bookman Old Style" panose="02050604050505020204" pitchFamily="18" charset="0"/>
              </a:rPr>
              <a:t>стаціонарних</a:t>
            </a:r>
            <a:r>
              <a:rPr dirty="0"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dirty="0" err="1">
                <a:solidFill>
                  <a:schemeClr val="tx1"/>
                </a:solidFill>
                <a:latin typeface="Bookman Old Style" panose="02050604050505020204" pitchFamily="18" charset="0"/>
              </a:rPr>
              <a:t>умовах</a:t>
            </a:r>
            <a:r>
              <a:rPr lang="uk-UA" dirty="0">
                <a:solidFill>
                  <a:schemeClr val="tx1"/>
                </a:solidFill>
                <a:latin typeface="Bookman Old Style" panose="02050604050505020204" pitchFamily="18" charset="0"/>
              </a:rPr>
              <a:t> від 03.08. 2021 №1614</a:t>
            </a:r>
            <a:r>
              <a:rPr dirty="0"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uk-UA" dirty="0">
                <a:solidFill>
                  <a:schemeClr val="tx1"/>
                </a:solidFill>
                <a:latin typeface="Bookman Old Style" panose="02050604050505020204" pitchFamily="18" charset="0"/>
              </a:rPr>
              <a:t>(і</a:t>
            </a:r>
            <a:r>
              <a:rPr dirty="0">
                <a:solidFill>
                  <a:schemeClr val="tx1"/>
                </a:solidFill>
                <a:latin typeface="Bookman Old Style" panose="02050604050505020204" pitchFamily="18" charset="0"/>
              </a:rPr>
              <a:t>з змінами і </a:t>
            </a:r>
            <a:r>
              <a:rPr dirty="0" err="1">
                <a:solidFill>
                  <a:schemeClr val="tx1"/>
                </a:solidFill>
                <a:latin typeface="Bookman Old Style" panose="02050604050505020204" pitchFamily="18" charset="0"/>
              </a:rPr>
              <a:t>доповненнями</a:t>
            </a:r>
            <a:r>
              <a:rPr lang="uk-UA" dirty="0">
                <a:solidFill>
                  <a:schemeClr val="tx1"/>
                </a:solidFill>
                <a:latin typeface="Bookman Old Style" panose="02050604050505020204" pitchFamily="18" charset="0"/>
              </a:rPr>
              <a:t>) </a:t>
            </a:r>
            <a:r>
              <a:rPr lang="en-GB" dirty="0">
                <a:solidFill>
                  <a:schemeClr val="tx1"/>
                </a:solidFill>
                <a:latin typeface="Bookman Old Style" panose="02050604050505020204" pitchFamily="18" charset="0"/>
              </a:rPr>
              <a:t>URL: </a:t>
            </a:r>
            <a:r>
              <a:rPr lang="en-GB" dirty="0">
                <a:solidFill>
                  <a:schemeClr val="tx1"/>
                </a:solidFill>
                <a:latin typeface="Bookman Old Style" panose="020506040505050202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https://zakon.rada.gov.ua/laws/show/z1322-21#Text</a:t>
            </a:r>
            <a:endParaRPr lang="uk-UA" dirty="0">
              <a:solidFill>
                <a:schemeClr val="tx1"/>
              </a:solidFill>
              <a:latin typeface="Bookman Old Style" panose="02050604050505020204" pitchFamily="18" charset="0"/>
            </a:endParaRPr>
          </a:p>
          <a:p>
            <a:pPr marL="0" indent="450000" algn="just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uk-UA" dirty="0">
              <a:solidFill>
                <a:schemeClr val="tx1"/>
              </a:solidFill>
              <a:latin typeface="Bookman Old Style" panose="02050604050505020204" pitchFamily="18" charset="0"/>
            </a:endParaRPr>
          </a:p>
          <a:p>
            <a:pPr marL="0" indent="450000" algn="just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dirty="0">
                <a:solidFill>
                  <a:schemeClr val="tx1"/>
                </a:solidFill>
                <a:latin typeface="Bookman Old Style" panose="02050604050505020204" pitchFamily="18" charset="0"/>
              </a:rPr>
              <a:t>3. </a:t>
            </a:r>
            <a:r>
              <a:rPr lang="ru-RU" dirty="0" err="1">
                <a:solidFill>
                  <a:schemeClr val="tx1"/>
                </a:solidFill>
                <a:latin typeface="Bookman Old Style" panose="02050604050505020204" pitchFamily="18" charset="0"/>
              </a:rPr>
              <a:t>Моніторинг</a:t>
            </a:r>
            <a:r>
              <a:rPr lang="ru-RU" dirty="0">
                <a:solidFill>
                  <a:schemeClr val="tx1"/>
                </a:solidFill>
                <a:latin typeface="Bookman Old Style" panose="02050604050505020204" pitchFamily="18" charset="0"/>
              </a:rPr>
              <a:t> за </a:t>
            </a:r>
            <a:r>
              <a:rPr lang="ru-RU" dirty="0" err="1">
                <a:solidFill>
                  <a:schemeClr val="tx1"/>
                </a:solidFill>
                <a:latin typeface="Bookman Old Style" panose="02050604050505020204" pitchFamily="18" charset="0"/>
              </a:rPr>
              <a:t>споживанням</a:t>
            </a:r>
            <a:r>
              <a:rPr lang="ru-RU" dirty="0"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Bookman Old Style" panose="02050604050505020204" pitchFamily="18" charset="0"/>
              </a:rPr>
              <a:t>антимікробних</a:t>
            </a:r>
            <a:r>
              <a:rPr lang="ru-RU" dirty="0"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Bookman Old Style" panose="02050604050505020204" pitchFamily="18" charset="0"/>
              </a:rPr>
              <a:t>препаратів</a:t>
            </a:r>
            <a:r>
              <a:rPr lang="ru-RU" dirty="0">
                <a:solidFill>
                  <a:schemeClr val="tx1"/>
                </a:solidFill>
                <a:latin typeface="Bookman Old Style" panose="02050604050505020204" pitchFamily="18" charset="0"/>
              </a:rPr>
              <a:t>: </a:t>
            </a:r>
            <a:r>
              <a:rPr lang="ru-RU" dirty="0" err="1">
                <a:solidFill>
                  <a:schemeClr val="tx1"/>
                </a:solidFill>
                <a:latin typeface="Bookman Old Style" panose="02050604050505020204" pitchFamily="18" charset="0"/>
              </a:rPr>
              <a:t>відповіді</a:t>
            </a:r>
            <a:r>
              <a:rPr lang="ru-RU" dirty="0">
                <a:solidFill>
                  <a:schemeClr val="tx1"/>
                </a:solidFill>
                <a:latin typeface="Bookman Old Style" panose="02050604050505020204" pitchFamily="18" charset="0"/>
              </a:rPr>
              <a:t> на </a:t>
            </a:r>
            <a:r>
              <a:rPr lang="ru-RU" dirty="0" err="1">
                <a:solidFill>
                  <a:schemeClr val="tx1"/>
                </a:solidFill>
                <a:latin typeface="Bookman Old Style" panose="02050604050505020204" pitchFamily="18" charset="0"/>
              </a:rPr>
              <a:t>поширені</a:t>
            </a:r>
            <a:r>
              <a:rPr lang="ru-RU" dirty="0"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Bookman Old Style" panose="02050604050505020204" pitchFamily="18" charset="0"/>
              </a:rPr>
              <a:t>питання</a:t>
            </a:r>
            <a:r>
              <a:rPr lang="ru-RU" dirty="0">
                <a:solidFill>
                  <a:schemeClr val="tx1"/>
                </a:solidFill>
                <a:latin typeface="Bookman Old Style" panose="02050604050505020204" pitchFamily="18" charset="0"/>
              </a:rPr>
              <a:t>. </a:t>
            </a:r>
            <a:r>
              <a:rPr dirty="0" err="1">
                <a:solidFill>
                  <a:schemeClr val="tx1"/>
                </a:solidFill>
                <a:latin typeface="Bookman Old Style" panose="02050604050505020204" pitchFamily="18" charset="0"/>
              </a:rPr>
              <a:t>Центр</a:t>
            </a:r>
            <a:r>
              <a:rPr dirty="0">
                <a:solidFill>
                  <a:schemeClr val="tx1"/>
                </a:solidFill>
                <a:latin typeface="Bookman Old Style" panose="02050604050505020204" pitchFamily="18" charset="0"/>
              </a:rPr>
              <a:t> громадського здоров’я. URL: https</a:t>
            </a:r>
            <a:r>
              <a:rPr dirty="0">
                <a:solidFill>
                  <a:schemeClr val="tx1"/>
                </a:solidFill>
                <a:latin typeface="Bookman Old Style" panose="020506040505050202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://www.phc.org.ua/news/monitoring-za-spozhivannyam-antimikrobnikh-preparativ-</a:t>
            </a:r>
            <a:r>
              <a:rPr dirty="0"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dirty="0" err="1">
                <a:solidFill>
                  <a:schemeClr val="tx1"/>
                </a:solidFill>
                <a:latin typeface="Bookman Old Style" panose="02050604050505020204" pitchFamily="18" charset="0"/>
              </a:rPr>
              <a:t>vidpovidi-na-poshireni-pitannya</a:t>
            </a:r>
            <a:endParaRPr lang="uk-UA" dirty="0">
              <a:solidFill>
                <a:schemeClr val="tx1"/>
              </a:solidFill>
              <a:latin typeface="Bookman Old Style" panose="02050604050505020204" pitchFamily="18" charset="0"/>
            </a:endParaRPr>
          </a:p>
          <a:p>
            <a:pPr marL="0" indent="450000" algn="just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uk-UA" dirty="0">
              <a:solidFill>
                <a:schemeClr val="tx1"/>
              </a:solidFill>
              <a:latin typeface="Bookman Old Style" panose="02050604050505020204" pitchFamily="18" charset="0"/>
            </a:endParaRPr>
          </a:p>
          <a:p>
            <a:pPr marL="0" indent="450000" algn="just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dirty="0">
                <a:solidFill>
                  <a:schemeClr val="tx1"/>
                </a:solidFill>
                <a:latin typeface="Bookman Old Style" panose="02050604050505020204" pitchFamily="18" charset="0"/>
              </a:rPr>
              <a:t>4. </a:t>
            </a:r>
            <a:r>
              <a:rPr dirty="0" err="1">
                <a:solidFill>
                  <a:schemeClr val="tx1"/>
                </a:solidFill>
                <a:latin typeface="Bookman Old Style" panose="02050604050505020204" pitchFamily="18" charset="0"/>
              </a:rPr>
              <a:t>Залипіна</a:t>
            </a:r>
            <a:r>
              <a:rPr dirty="0">
                <a:solidFill>
                  <a:schemeClr val="tx1"/>
                </a:solidFill>
                <a:latin typeface="Bookman Old Style" panose="02050604050505020204" pitchFamily="18" charset="0"/>
              </a:rPr>
              <a:t> Є. Як адмініструвати антимікробні препарати в медзакладі. Довідник Головної медсестри. 2022. №11. URL: https://emedsestra.expertus.com.ua/10002473</a:t>
            </a:r>
          </a:p>
        </p:txBody>
      </p:sp>
    </p:spTree>
    <p:extLst>
      <p:ext uri="{BB962C8B-B14F-4D97-AF65-F5344CB8AC3E}">
        <p14:creationId xmlns:p14="http://schemas.microsoft.com/office/powerpoint/2010/main" val="40216689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5F76CE17-2276-4FF5-B730-7BFA533759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6963" y="2251999"/>
            <a:ext cx="10058400" cy="1964266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/>
            <a:r>
              <a:rPr lang="uk-UA" sz="3200" b="1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Фармакоепідеміологія як сучасна прикладна наука: мета та задачі, практичне значення</a:t>
            </a:r>
            <a:endParaRPr lang="uk-UA" sz="3200" b="1" dirty="0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71A54D89-0062-4E89-A8D4-1288FF73AD5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96963" y="1278138"/>
            <a:ext cx="10058400" cy="4585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buNone/>
            </a:pPr>
            <a:r>
              <a:rPr lang="ru-RU" altLang="ru-RU" sz="2800" b="1" spc="-50" dirty="0" err="1">
                <a:latin typeface="Bookman Old Style" pitchFamily="18" charset="0"/>
                <a:ea typeface="+mj-ea"/>
                <a:cs typeface="+mj-cs"/>
              </a:rPr>
              <a:t>Питання</a:t>
            </a:r>
            <a:r>
              <a:rPr lang="ru-RU" altLang="ru-RU" sz="2800" b="1" spc="-50" dirty="0">
                <a:latin typeface="Bookman Old Style" pitchFamily="18" charset="0"/>
                <a:ea typeface="+mj-ea"/>
                <a:cs typeface="+mj-cs"/>
              </a:rPr>
              <a:t> 1 </a:t>
            </a:r>
            <a:endParaRPr lang="cs-CZ" altLang="ru-RU" sz="2800" b="1" spc="-50" dirty="0">
              <a:latin typeface="Bookman Old Style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9610930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E1584376-36A7-4129-8551-04A30B75D1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0" y="1981200"/>
            <a:ext cx="8265677" cy="4023360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/>
            <a:r>
              <a:rPr lang="uk-UA" sz="28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Фармакоепідеміологія — це прикладна наука, яка вивчає використання лікарських засобів та їхні ефекти на великих групах людей (популяціях), поєднуючи методи фармакології та епідеміології для оцінки ефективності та безпеки ліків у реальних умовах.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E399682-FD9E-4EC8-B144-1668FB5168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91" y="0"/>
            <a:ext cx="3727173" cy="2800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0258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47800" y="452654"/>
            <a:ext cx="8762999" cy="2351531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00200" y="1125214"/>
            <a:ext cx="8686800" cy="130484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15"/>
              </a:spcBef>
            </a:pPr>
            <a:r>
              <a:rPr lang="uk-UA" sz="2800" b="1" spc="-20" dirty="0">
                <a:solidFill>
                  <a:srgbClr val="002060"/>
                </a:solidFill>
                <a:latin typeface="Bookman Old Style" panose="02050604050505020204" pitchFamily="18" charset="0"/>
                <a:cs typeface="Trebuchet MS"/>
              </a:rPr>
              <a:t>МЕТА </a:t>
            </a:r>
            <a:r>
              <a:rPr lang="uk-UA" sz="2800" b="1" spc="-20" dirty="0">
                <a:solidFill>
                  <a:srgbClr val="002060"/>
                </a:solidFill>
                <a:latin typeface="Bookman Old Style" panose="02050604050505020204" pitchFamily="18" charset="0"/>
              </a:rPr>
              <a:t>ФАРМАКОЕПІДЕМІОЛОГІЧНИХ</a:t>
            </a:r>
            <a:br>
              <a:rPr lang="uk-UA" sz="2800" b="1" spc="-20" dirty="0">
                <a:solidFill>
                  <a:srgbClr val="002060"/>
                </a:solidFill>
                <a:latin typeface="Bookman Old Style" panose="02050604050505020204" pitchFamily="18" charset="0"/>
              </a:rPr>
            </a:br>
            <a:r>
              <a:rPr lang="uk-UA" sz="2800" b="1" spc="-20" dirty="0">
                <a:solidFill>
                  <a:srgbClr val="002060"/>
                </a:solidFill>
                <a:latin typeface="Bookman Old Style" panose="02050604050505020204" pitchFamily="18" charset="0"/>
              </a:rPr>
              <a:t>ДОСЛІДЖЕНЬ:</a:t>
            </a:r>
            <a:br>
              <a:rPr lang="uk-UA" sz="2800" dirty="0">
                <a:solidFill>
                  <a:srgbClr val="002060"/>
                </a:solidFill>
                <a:latin typeface="Times New Roman"/>
                <a:cs typeface="Times New Roman"/>
              </a:rPr>
            </a:br>
            <a:endParaRPr sz="2800" b="1" dirty="0">
              <a:solidFill>
                <a:srgbClr val="002060"/>
              </a:solidFill>
              <a:latin typeface="Bookman Old Style" panose="02050604050505020204" pitchFamily="18" charset="0"/>
              <a:cs typeface="Trebuchet MS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75"/>
              </a:lnSpc>
            </a:pPr>
            <a:fld id="{81D60167-4931-47E6-BA6A-407CBD079E47}" type="slidenum">
              <a:rPr sz="1400" spc="-50" dirty="0">
                <a:solidFill>
                  <a:srgbClr val="000000"/>
                </a:solidFill>
                <a:latin typeface="Microsoft Sans Serif"/>
                <a:cs typeface="Microsoft Sans Serif"/>
              </a:rPr>
              <a:t>6</a:t>
            </a:fld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97461" y="2930431"/>
            <a:ext cx="9982200" cy="2246769"/>
          </a:xfrm>
          <a:prstGeom prst="rect">
            <a:avLst/>
          </a:prstGeom>
          <a:ln>
            <a:noFill/>
          </a:ln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700" algn="just">
              <a:lnSpc>
                <a:spcPct val="105100"/>
              </a:lnSpc>
              <a:spcBef>
                <a:spcPts val="100"/>
              </a:spcBef>
            </a:pPr>
            <a:r>
              <a:rPr lang="uk-UA" sz="2800" b="1" spc="-20" dirty="0">
                <a:solidFill>
                  <a:srgbClr val="002060"/>
                </a:solidFill>
                <a:latin typeface="Bookman Old Style" panose="02050604050505020204" pitchFamily="18" charset="0"/>
                <a:ea typeface="+mj-ea"/>
                <a:cs typeface="+mj-cs"/>
              </a:rPr>
              <a:t>підтвердити терапевтичну ефективність лікарського засобу та виявити всі можливі його побічні ефекти </a:t>
            </a:r>
            <a:r>
              <a:rPr lang="uk-UA" sz="2800" b="1" u="sng" spc="-20" dirty="0">
                <a:solidFill>
                  <a:srgbClr val="002060"/>
                </a:solidFill>
                <a:latin typeface="Bookman Old Style" panose="02050604050505020204" pitchFamily="18" charset="0"/>
                <a:ea typeface="+mj-ea"/>
                <a:cs typeface="+mj-cs"/>
              </a:rPr>
              <a:t>після виходу </a:t>
            </a:r>
            <a:r>
              <a:rPr lang="uk-UA" sz="2800" b="1" spc="-20" dirty="0">
                <a:solidFill>
                  <a:srgbClr val="002060"/>
                </a:solidFill>
                <a:latin typeface="Bookman Old Style" panose="02050604050505020204" pitchFamily="18" charset="0"/>
                <a:ea typeface="+mj-ea"/>
                <a:cs typeface="+mj-cs"/>
              </a:rPr>
              <a:t>на фармацевтичний ринок і впровадження в широку медичну практику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47800" y="452654"/>
            <a:ext cx="8762999" cy="2351531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00200" y="1125214"/>
            <a:ext cx="8686800" cy="130484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15"/>
              </a:spcBef>
            </a:pPr>
            <a:r>
              <a:rPr lang="uk-UA" sz="2800" b="1" spc="-20" dirty="0">
                <a:solidFill>
                  <a:srgbClr val="002060"/>
                </a:solidFill>
                <a:latin typeface="Bookman Old Style" panose="02050604050505020204" pitchFamily="18" charset="0"/>
                <a:cs typeface="Trebuchet MS"/>
              </a:rPr>
              <a:t>ЗАВДАННЯ </a:t>
            </a:r>
            <a:r>
              <a:rPr lang="uk-UA" sz="2800" b="1" spc="-20" dirty="0">
                <a:solidFill>
                  <a:srgbClr val="002060"/>
                </a:solidFill>
                <a:latin typeface="Bookman Old Style" panose="02050604050505020204" pitchFamily="18" charset="0"/>
              </a:rPr>
              <a:t>ФАРМАКОЕПІДЕМІОЛОГІЧНИХ</a:t>
            </a:r>
            <a:br>
              <a:rPr lang="uk-UA" sz="2800" b="1" spc="-20" dirty="0">
                <a:solidFill>
                  <a:srgbClr val="002060"/>
                </a:solidFill>
                <a:latin typeface="Bookman Old Style" panose="02050604050505020204" pitchFamily="18" charset="0"/>
              </a:rPr>
            </a:br>
            <a:r>
              <a:rPr lang="uk-UA" sz="2800" b="1" spc="-20" dirty="0">
                <a:solidFill>
                  <a:srgbClr val="002060"/>
                </a:solidFill>
                <a:latin typeface="Bookman Old Style" panose="02050604050505020204" pitchFamily="18" charset="0"/>
              </a:rPr>
              <a:t>ДОСЛІДЖЕНЬ:</a:t>
            </a:r>
            <a:br>
              <a:rPr lang="uk-UA" sz="2800" dirty="0">
                <a:solidFill>
                  <a:srgbClr val="002060"/>
                </a:solidFill>
                <a:latin typeface="Times New Roman"/>
                <a:cs typeface="Times New Roman"/>
              </a:rPr>
            </a:br>
            <a:endParaRPr sz="2800" b="1" dirty="0">
              <a:solidFill>
                <a:srgbClr val="002060"/>
              </a:solidFill>
              <a:latin typeface="Bookman Old Style" panose="02050604050505020204" pitchFamily="18" charset="0"/>
              <a:cs typeface="Trebuchet MS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75"/>
              </a:lnSpc>
            </a:pPr>
            <a:fld id="{81D60167-4931-47E6-BA6A-407CBD079E47}" type="slidenum">
              <a:rPr sz="1400" spc="-50" dirty="0">
                <a:solidFill>
                  <a:srgbClr val="000000"/>
                </a:solidFill>
                <a:latin typeface="Microsoft Sans Serif"/>
                <a:cs typeface="Microsoft Sans Serif"/>
              </a:rPr>
              <a:t>7</a:t>
            </a:fld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97461" y="2930431"/>
            <a:ext cx="9982200" cy="2967287"/>
          </a:xfrm>
          <a:prstGeom prst="rect">
            <a:avLst/>
          </a:prstGeom>
          <a:ln>
            <a:noFill/>
          </a:ln>
        </p:spPr>
        <p:txBody>
          <a:bodyPr vert="horz" wrap="square" lIns="0" tIns="12700" rIns="0" bIns="0" rtlCol="0">
            <a:spAutoFit/>
          </a:bodyPr>
          <a:lstStyle/>
          <a:p>
            <a:pPr marL="298450" marR="5080" indent="-285750" algn="just">
              <a:lnSpc>
                <a:spcPct val="105100"/>
              </a:lnSpc>
              <a:spcBef>
                <a:spcPts val="100"/>
              </a:spcBef>
              <a:buFont typeface="Wingdings" panose="05000000000000000000" pitchFamily="2" charset="2"/>
              <a:buChar char="Ø"/>
            </a:pPr>
            <a:r>
              <a:rPr lang="uk-UA" b="1" spc="-20" dirty="0">
                <a:solidFill>
                  <a:srgbClr val="002060"/>
                </a:solidFill>
                <a:latin typeface="Bookman Old Style" panose="02050604050505020204" pitchFamily="18" charset="0"/>
                <a:ea typeface="+mj-ea"/>
                <a:cs typeface="+mj-cs"/>
              </a:rPr>
              <a:t>контроль якості лікарської терапії; </a:t>
            </a:r>
          </a:p>
          <a:p>
            <a:pPr marL="298450" marR="5080" indent="-285750" algn="just">
              <a:lnSpc>
                <a:spcPct val="105100"/>
              </a:lnSpc>
              <a:spcBef>
                <a:spcPts val="100"/>
              </a:spcBef>
              <a:buFont typeface="Wingdings" panose="05000000000000000000" pitchFamily="2" charset="2"/>
              <a:buChar char="Ø"/>
            </a:pPr>
            <a:r>
              <a:rPr lang="uk-UA" b="1" spc="-20" dirty="0">
                <a:solidFill>
                  <a:srgbClr val="002060"/>
                </a:solidFill>
                <a:latin typeface="Bookman Old Style" panose="02050604050505020204" pitchFamily="18" charset="0"/>
                <a:ea typeface="+mj-ea"/>
                <a:cs typeface="+mj-cs"/>
              </a:rPr>
              <a:t>виявлення нових, раніше невідомих ефектів ЛЗ (як сприятливих, так і небажаних); </a:t>
            </a:r>
          </a:p>
          <a:p>
            <a:pPr marL="298450" marR="5080" indent="-285750" algn="just">
              <a:lnSpc>
                <a:spcPct val="105100"/>
              </a:lnSpc>
              <a:spcBef>
                <a:spcPts val="100"/>
              </a:spcBef>
              <a:buFont typeface="Wingdings" panose="05000000000000000000" pitchFamily="2" charset="2"/>
              <a:buChar char="Ø"/>
            </a:pPr>
            <a:r>
              <a:rPr lang="uk-UA" b="1" spc="-20" dirty="0">
                <a:solidFill>
                  <a:srgbClr val="002060"/>
                </a:solidFill>
                <a:latin typeface="Bookman Old Style" panose="02050604050505020204" pitchFamily="18" charset="0"/>
                <a:ea typeface="+mj-ea"/>
                <a:cs typeface="+mj-cs"/>
              </a:rPr>
              <a:t>визначення взаємозв’язку цих ефектів із вживанням ЛЗ; </a:t>
            </a:r>
          </a:p>
          <a:p>
            <a:pPr marL="298450" marR="5080" indent="-285750" algn="just">
              <a:lnSpc>
                <a:spcPct val="105100"/>
              </a:lnSpc>
              <a:spcBef>
                <a:spcPts val="100"/>
              </a:spcBef>
              <a:buFont typeface="Wingdings" panose="05000000000000000000" pitchFamily="2" charset="2"/>
              <a:buChar char="Ø"/>
            </a:pPr>
            <a:r>
              <a:rPr lang="uk-UA" b="1" spc="-20" dirty="0">
                <a:solidFill>
                  <a:srgbClr val="002060"/>
                </a:solidFill>
                <a:latin typeface="Bookman Old Style" panose="02050604050505020204" pitchFamily="18" charset="0"/>
                <a:ea typeface="+mj-ea"/>
                <a:cs typeface="+mj-cs"/>
              </a:rPr>
              <a:t>оцінка ризику — частоти розвитку відомих і нових (невідомих) побічних ефектів у популяції; </a:t>
            </a:r>
          </a:p>
          <a:p>
            <a:pPr marL="298450" marR="5080" indent="-285750" algn="just">
              <a:lnSpc>
                <a:spcPct val="105100"/>
              </a:lnSpc>
              <a:spcBef>
                <a:spcPts val="100"/>
              </a:spcBef>
              <a:buFont typeface="Wingdings" panose="05000000000000000000" pitchFamily="2" charset="2"/>
              <a:buChar char="Ø"/>
            </a:pPr>
            <a:r>
              <a:rPr lang="uk-UA" b="1" spc="-20" dirty="0">
                <a:solidFill>
                  <a:srgbClr val="002060"/>
                </a:solidFill>
                <a:latin typeface="Bookman Old Style" panose="02050604050505020204" pitchFamily="18" charset="0"/>
                <a:ea typeface="+mj-ea"/>
                <a:cs typeface="+mj-cs"/>
              </a:rPr>
              <a:t>вивчення використання різних терапевтичних режимів ЛП; </a:t>
            </a:r>
          </a:p>
          <a:p>
            <a:pPr marL="298450" marR="5080" indent="-285750" algn="just">
              <a:lnSpc>
                <a:spcPct val="105100"/>
              </a:lnSpc>
              <a:spcBef>
                <a:spcPts val="100"/>
              </a:spcBef>
              <a:buFont typeface="Wingdings" panose="05000000000000000000" pitchFamily="2" charset="2"/>
              <a:buChar char="Ø"/>
            </a:pPr>
            <a:r>
              <a:rPr lang="uk-UA" b="1" spc="-20" dirty="0">
                <a:solidFill>
                  <a:srgbClr val="002060"/>
                </a:solidFill>
                <a:latin typeface="Bookman Old Style" panose="02050604050505020204" pitchFamily="18" charset="0"/>
                <a:ea typeface="+mj-ea"/>
                <a:cs typeface="+mj-cs"/>
              </a:rPr>
              <a:t>вивчення потенційної вартості використання ЛП з урахуванням їх можливої побічної дії; можливих несприятливих реакцій, пов'язаних з їх прийомом;</a:t>
            </a:r>
          </a:p>
          <a:p>
            <a:pPr marL="298450" marR="5080" indent="-285750" algn="just">
              <a:lnSpc>
                <a:spcPct val="105100"/>
              </a:lnSpc>
              <a:spcBef>
                <a:spcPts val="100"/>
              </a:spcBef>
              <a:buFont typeface="Wingdings" panose="05000000000000000000" pitchFamily="2" charset="2"/>
              <a:buChar char="Ø"/>
            </a:pPr>
            <a:r>
              <a:rPr lang="uk-UA" b="1" spc="-20" dirty="0">
                <a:solidFill>
                  <a:srgbClr val="002060"/>
                </a:solidFill>
                <a:latin typeface="Bookman Old Style" panose="02050604050505020204" pitchFamily="18" charset="0"/>
                <a:ea typeface="+mj-ea"/>
                <a:cs typeface="+mj-cs"/>
              </a:rPr>
              <a:t>визначення економічного значення застосування певних ЛП.</a:t>
            </a:r>
          </a:p>
        </p:txBody>
      </p:sp>
    </p:spTree>
    <p:extLst>
      <p:ext uri="{BB962C8B-B14F-4D97-AF65-F5344CB8AC3E}">
        <p14:creationId xmlns:p14="http://schemas.microsoft.com/office/powerpoint/2010/main" val="39977610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5F76CE17-2276-4FF5-B730-7BFA533759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6963" y="2251999"/>
            <a:ext cx="10058400" cy="1964266"/>
          </a:xfrm>
          <a:solidFill>
            <a:schemeClr val="bg1"/>
          </a:solidFill>
        </p:spPr>
        <p:txBody>
          <a:bodyPr>
            <a:normAutofit fontScale="92500" lnSpcReduction="10000"/>
          </a:bodyPr>
          <a:lstStyle/>
          <a:p>
            <a:pPr algn="ctr"/>
            <a:r>
              <a:rPr lang="uk-UA" sz="3200" b="1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Види та методи фармакоепідеміологічних досліджень, їх характеристика. Вибір показників ефективності медичних технологій при проведенні фармакоепідеміологічних досліджень. </a:t>
            </a: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71A54D89-0062-4E89-A8D4-1288FF73AD5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96963" y="1278138"/>
            <a:ext cx="10058400" cy="4585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buNone/>
            </a:pPr>
            <a:r>
              <a:rPr lang="ru-RU" altLang="ru-RU" sz="2800" b="1" spc="-50" dirty="0" err="1">
                <a:latin typeface="Bookman Old Style" pitchFamily="18" charset="0"/>
                <a:ea typeface="+mj-ea"/>
                <a:cs typeface="+mj-cs"/>
              </a:rPr>
              <a:t>Питання</a:t>
            </a:r>
            <a:r>
              <a:rPr lang="ru-RU" altLang="ru-RU" sz="2800" b="1" spc="-50" dirty="0">
                <a:latin typeface="Bookman Old Style" pitchFamily="18" charset="0"/>
                <a:ea typeface="+mj-ea"/>
                <a:cs typeface="+mj-cs"/>
              </a:rPr>
              <a:t> 2</a:t>
            </a:r>
            <a:endParaRPr lang="cs-CZ" altLang="ru-RU" sz="2800" b="1" spc="-50" dirty="0">
              <a:latin typeface="Bookman Old Style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8926124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/>
          <p:cNvSpPr/>
          <p:nvPr/>
        </p:nvSpPr>
        <p:spPr>
          <a:xfrm>
            <a:off x="463640" y="1030306"/>
            <a:ext cx="4481848" cy="502280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700" b="1" spc="-20" dirty="0">
                <a:solidFill>
                  <a:srgbClr val="002060"/>
                </a:solidFill>
                <a:latin typeface="Bookman Old Style" panose="02050604050505020204" pitchFamily="18" charset="0"/>
                <a:ea typeface="+mj-ea"/>
                <a:cs typeface="+mj-cs"/>
              </a:rPr>
              <a:t>Якісні</a:t>
            </a:r>
            <a:endParaRPr lang="ru-RU" sz="1700" b="1" spc="-20" dirty="0">
              <a:solidFill>
                <a:srgbClr val="002060"/>
              </a:solidFill>
              <a:latin typeface="Bookman Old Style" panose="02050604050505020204" pitchFamily="18" charset="0"/>
              <a:ea typeface="+mj-ea"/>
              <a:cs typeface="+mj-cs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7022742" y="1030306"/>
            <a:ext cx="4481848" cy="502280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700" b="1" spc="-20" dirty="0">
                <a:solidFill>
                  <a:srgbClr val="002060"/>
                </a:solidFill>
                <a:latin typeface="Bookman Old Style" panose="02050604050505020204" pitchFamily="18" charset="0"/>
                <a:ea typeface="+mj-ea"/>
                <a:cs typeface="+mj-cs"/>
              </a:rPr>
              <a:t>Кількісні</a:t>
            </a:r>
            <a:endParaRPr lang="ru-RU" sz="1700" b="1" spc="-20" dirty="0">
              <a:solidFill>
                <a:srgbClr val="002060"/>
              </a:solidFill>
              <a:latin typeface="Bookman Old Style" panose="02050604050505020204" pitchFamily="18" charset="0"/>
              <a:ea typeface="+mj-ea"/>
              <a:cs typeface="+mj-cs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18940" y="1828796"/>
            <a:ext cx="5383573" cy="168068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700" b="1" spc="-20" dirty="0">
                <a:solidFill>
                  <a:srgbClr val="002060"/>
                </a:solidFill>
                <a:latin typeface="Bookman Old Style" panose="02050604050505020204" pitchFamily="18" charset="0"/>
                <a:ea typeface="+mj-ea"/>
                <a:cs typeface="+mj-cs"/>
              </a:rPr>
              <a:t>вивчають терапевтичну ефективність та безпеку ЛП та порівнюють різні схеми лікування, серед яких на основі доведених результатів визначають найбільш ефективні, які впроваджують у подальшому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340162" y="1851923"/>
            <a:ext cx="5164428" cy="1684057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700" b="1" spc="-20" dirty="0">
                <a:solidFill>
                  <a:srgbClr val="002060"/>
                </a:solidFill>
                <a:latin typeface="Bookman Old Style" panose="02050604050505020204" pitchFamily="18" charset="0"/>
                <a:ea typeface="+mj-ea"/>
                <a:cs typeface="+mj-cs"/>
              </a:rPr>
              <a:t>вивчають обсяги і структуру споживання лікарських засобів</a:t>
            </a:r>
          </a:p>
          <a:p>
            <a:pPr algn="ctr"/>
            <a:r>
              <a:rPr lang="en-US" sz="1700" b="1" spc="-20" dirty="0">
                <a:solidFill>
                  <a:srgbClr val="002060"/>
                </a:solidFill>
                <a:latin typeface="Bookman Old Style" panose="02050604050505020204" pitchFamily="18" charset="0"/>
                <a:ea typeface="+mj-ea"/>
                <a:cs typeface="+mj-cs"/>
              </a:rPr>
              <a:t>(ATC/DDD-</a:t>
            </a:r>
            <a:r>
              <a:rPr lang="uk-UA" sz="1700" b="1" spc="-20" dirty="0">
                <a:solidFill>
                  <a:srgbClr val="002060"/>
                </a:solidFill>
                <a:latin typeface="Bookman Old Style" panose="02050604050505020204" pitchFamily="18" charset="0"/>
                <a:ea typeface="+mj-ea"/>
                <a:cs typeface="+mj-cs"/>
              </a:rPr>
              <a:t>методологія)</a:t>
            </a:r>
          </a:p>
        </p:txBody>
      </p:sp>
      <p:sp>
        <p:nvSpPr>
          <p:cNvPr id="12" name="Овал 11"/>
          <p:cNvSpPr/>
          <p:nvPr/>
        </p:nvSpPr>
        <p:spPr>
          <a:xfrm>
            <a:off x="2292439" y="3555295"/>
            <a:ext cx="7212169" cy="612242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700" b="1" spc="-20" dirty="0">
                <a:solidFill>
                  <a:srgbClr val="002060"/>
                </a:solidFill>
                <a:latin typeface="Bookman Old Style" panose="02050604050505020204" pitchFamily="18" charset="0"/>
                <a:ea typeface="+mj-ea"/>
                <a:cs typeface="+mj-cs"/>
              </a:rPr>
              <a:t>Методи фармакоепідеміологічних досліджень</a:t>
            </a:r>
            <a:endParaRPr lang="ru-RU" sz="1700" b="1" spc="-20" dirty="0">
              <a:solidFill>
                <a:srgbClr val="002060"/>
              </a:solidFill>
              <a:latin typeface="Bookman Old Style" panose="02050604050505020204" pitchFamily="18" charset="0"/>
              <a:ea typeface="+mj-ea"/>
              <a:cs typeface="+mj-cs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93183" y="4613481"/>
            <a:ext cx="3284113" cy="167624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400" b="1" u="sng" spc="-20" dirty="0">
                <a:solidFill>
                  <a:srgbClr val="002060"/>
                </a:solidFill>
                <a:latin typeface="Bookman Old Style" panose="02050604050505020204" pitchFamily="18" charset="0"/>
                <a:ea typeface="+mj-ea"/>
                <a:cs typeface="+mj-cs"/>
              </a:rPr>
              <a:t>Спостереження —</a:t>
            </a:r>
            <a:r>
              <a:rPr lang="uk-UA" sz="1400" b="1" spc="-20" dirty="0">
                <a:solidFill>
                  <a:srgbClr val="002060"/>
                </a:solidFill>
                <a:latin typeface="Bookman Old Style" panose="02050604050505020204" pitchFamily="18" charset="0"/>
                <a:ea typeface="+mj-ea"/>
                <a:cs typeface="+mj-cs"/>
              </a:rPr>
              <a:t> </a:t>
            </a:r>
            <a:r>
              <a:rPr lang="uk-UA" sz="1400" b="1" spc="-20" dirty="0" err="1">
                <a:solidFill>
                  <a:srgbClr val="002060"/>
                </a:solidFill>
                <a:latin typeface="Bookman Old Style" panose="02050604050505020204" pitchFamily="18" charset="0"/>
                <a:ea typeface="+mj-ea"/>
                <a:cs typeface="+mj-cs"/>
              </a:rPr>
              <a:t>фармакоепідеміологічний</a:t>
            </a:r>
            <a:r>
              <a:rPr lang="uk-UA" sz="1400" b="1" spc="-20" dirty="0">
                <a:solidFill>
                  <a:srgbClr val="002060"/>
                </a:solidFill>
                <a:latin typeface="Bookman Old Style" panose="02050604050505020204" pitchFamily="18" charset="0"/>
                <a:ea typeface="+mj-ea"/>
                <a:cs typeface="+mj-cs"/>
              </a:rPr>
              <a:t> метод ретроспективного дослідження, заснований на аналізі й узагальненні раніше отриманих результатів (за даними архівних документів, джерел літератури та ін.)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009417" y="4495951"/>
            <a:ext cx="3765333" cy="1793777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400" b="1" u="sng" spc="-20" dirty="0">
                <a:solidFill>
                  <a:srgbClr val="002060"/>
                </a:solidFill>
                <a:latin typeface="Bookman Old Style" panose="02050604050505020204" pitchFamily="18" charset="0"/>
                <a:ea typeface="+mj-ea"/>
                <a:cs typeface="+mj-cs"/>
              </a:rPr>
              <a:t>Експеримент —</a:t>
            </a:r>
            <a:r>
              <a:rPr lang="uk-UA" sz="1400" b="1" spc="-20" dirty="0">
                <a:solidFill>
                  <a:srgbClr val="002060"/>
                </a:solidFill>
                <a:latin typeface="Bookman Old Style" panose="02050604050505020204" pitchFamily="18" charset="0"/>
                <a:ea typeface="+mj-ea"/>
                <a:cs typeface="+mj-cs"/>
              </a:rPr>
              <a:t> плановане дослідження, що проводиться відповідно до протоколу. (різноманітні </a:t>
            </a:r>
            <a:r>
              <a:rPr lang="uk-UA" sz="1400" b="1" spc="-20" dirty="0" err="1">
                <a:solidFill>
                  <a:srgbClr val="002060"/>
                </a:solidFill>
                <a:latin typeface="Bookman Old Style" panose="02050604050505020204" pitchFamily="18" charset="0"/>
                <a:ea typeface="+mj-ea"/>
                <a:cs typeface="+mj-cs"/>
              </a:rPr>
              <a:t>багатоцентрові</a:t>
            </a:r>
            <a:r>
              <a:rPr lang="uk-UA" sz="1400" b="1" spc="-20" dirty="0">
                <a:solidFill>
                  <a:srgbClr val="002060"/>
                </a:solidFill>
                <a:latin typeface="Bookman Old Style" panose="02050604050505020204" pitchFamily="18" charset="0"/>
                <a:ea typeface="+mj-ea"/>
                <a:cs typeface="+mj-cs"/>
              </a:rPr>
              <a:t> клінічні випробування з участю великої кількості хворих (до 50 000 осіб), що проводяться на III–IV фазах клінічних випробувань)</a:t>
            </a:r>
          </a:p>
        </p:txBody>
      </p:sp>
      <p:sp>
        <p:nvSpPr>
          <p:cNvPr id="15" name="Стрелка вниз 14"/>
          <p:cNvSpPr/>
          <p:nvPr/>
        </p:nvSpPr>
        <p:spPr>
          <a:xfrm>
            <a:off x="2537138" y="4066125"/>
            <a:ext cx="528033" cy="492607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низ 15"/>
          <p:cNvSpPr/>
          <p:nvPr/>
        </p:nvSpPr>
        <p:spPr>
          <a:xfrm>
            <a:off x="5559600" y="4167537"/>
            <a:ext cx="476518" cy="328414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8242479" y="4360708"/>
            <a:ext cx="3361386" cy="192902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400" b="1" u="sng" spc="-20" dirty="0">
                <a:solidFill>
                  <a:srgbClr val="002060"/>
                </a:solidFill>
                <a:latin typeface="Bookman Old Style" panose="02050604050505020204" pitchFamily="18" charset="0"/>
                <a:ea typeface="+mj-ea"/>
                <a:cs typeface="+mj-cs"/>
              </a:rPr>
              <a:t>Оцінка споживання лікарських препаратів – </a:t>
            </a:r>
            <a:r>
              <a:rPr lang="uk-UA" sz="1400" b="1" spc="-20" dirty="0">
                <a:solidFill>
                  <a:srgbClr val="002060"/>
                </a:solidFill>
                <a:latin typeface="Bookman Old Style" panose="02050604050505020204" pitchFamily="18" charset="0"/>
                <a:ea typeface="+mj-ea"/>
                <a:cs typeface="+mj-cs"/>
              </a:rPr>
              <a:t>визначення частки кожного з ЛП, що вивчаються, у загальному </a:t>
            </a:r>
            <a:r>
              <a:rPr lang="uk-UA" sz="1400" b="1" spc="-20" dirty="0" err="1">
                <a:solidFill>
                  <a:srgbClr val="002060"/>
                </a:solidFill>
                <a:latin typeface="Bookman Old Style" panose="02050604050505020204" pitchFamily="18" charset="0"/>
                <a:ea typeface="+mj-ea"/>
                <a:cs typeface="+mj-cs"/>
              </a:rPr>
              <a:t>обємі</a:t>
            </a:r>
            <a:r>
              <a:rPr lang="uk-UA" sz="1400" b="1" spc="-20" dirty="0">
                <a:solidFill>
                  <a:srgbClr val="002060"/>
                </a:solidFill>
                <a:latin typeface="Bookman Old Style" panose="02050604050505020204" pitchFamily="18" charset="0"/>
                <a:ea typeface="+mj-ea"/>
                <a:cs typeface="+mj-cs"/>
              </a:rPr>
              <a:t> їх споживання</a:t>
            </a:r>
            <a:endParaRPr lang="uk-UA" sz="1400" b="1" u="sng" spc="-20" dirty="0">
              <a:solidFill>
                <a:srgbClr val="002060"/>
              </a:solidFill>
              <a:latin typeface="Bookman Old Style" panose="02050604050505020204" pitchFamily="18" charset="0"/>
              <a:ea typeface="+mj-ea"/>
              <a:cs typeface="+mj-cs"/>
            </a:endParaRPr>
          </a:p>
          <a:p>
            <a:pPr algn="ctr"/>
            <a:r>
              <a:rPr lang="uk-UA" sz="1400" b="1" spc="-20" dirty="0">
                <a:solidFill>
                  <a:srgbClr val="002060"/>
                </a:solidFill>
                <a:latin typeface="Bookman Old Style" panose="02050604050505020204" pitchFamily="18" charset="0"/>
                <a:ea typeface="+mj-ea"/>
                <a:cs typeface="+mj-cs"/>
              </a:rPr>
              <a:t> </a:t>
            </a:r>
          </a:p>
        </p:txBody>
      </p:sp>
      <p:sp>
        <p:nvSpPr>
          <p:cNvPr id="19" name="Стрелка вниз 18"/>
          <p:cNvSpPr/>
          <p:nvPr/>
        </p:nvSpPr>
        <p:spPr>
          <a:xfrm>
            <a:off x="9015211" y="4032295"/>
            <a:ext cx="489397" cy="328414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низ 19"/>
          <p:cNvSpPr/>
          <p:nvPr/>
        </p:nvSpPr>
        <p:spPr>
          <a:xfrm>
            <a:off x="2859108" y="674311"/>
            <a:ext cx="412125" cy="270446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1" name="Стрелка вниз 20"/>
          <p:cNvSpPr/>
          <p:nvPr/>
        </p:nvSpPr>
        <p:spPr>
          <a:xfrm>
            <a:off x="8135156" y="642410"/>
            <a:ext cx="579550" cy="299430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2" name="Стрелка вниз 21"/>
          <p:cNvSpPr/>
          <p:nvPr/>
        </p:nvSpPr>
        <p:spPr>
          <a:xfrm>
            <a:off x="2446986" y="1558350"/>
            <a:ext cx="296214" cy="21892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 вниз 22"/>
          <p:cNvSpPr/>
          <p:nvPr/>
        </p:nvSpPr>
        <p:spPr>
          <a:xfrm>
            <a:off x="9015211" y="1539841"/>
            <a:ext cx="283335" cy="21167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id="{45A94F43-F38E-49A7-8B38-EDB4EE0D43E0}"/>
              </a:ext>
            </a:extLst>
          </p:cNvPr>
          <p:cNvSpPr/>
          <p:nvPr/>
        </p:nvSpPr>
        <p:spPr>
          <a:xfrm>
            <a:off x="2112881" y="75147"/>
            <a:ext cx="7212169" cy="547356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700" b="1" spc="-20" dirty="0">
                <a:solidFill>
                  <a:srgbClr val="002060"/>
                </a:solidFill>
                <a:latin typeface="Bookman Old Style" panose="02050604050505020204" pitchFamily="18" charset="0"/>
                <a:ea typeface="+mj-ea"/>
                <a:cs typeface="+mj-cs"/>
              </a:rPr>
              <a:t>Види фармакоепідеміологічних досліджень</a:t>
            </a:r>
            <a:endParaRPr lang="ru-RU" sz="1700" b="1" spc="-20" dirty="0">
              <a:solidFill>
                <a:srgbClr val="002060"/>
              </a:solidFill>
              <a:latin typeface="Bookman Old Style" panose="02050604050505020204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194659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360608" y="1996225"/>
            <a:ext cx="3400023" cy="656823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700" b="1" spc="-20" dirty="0" err="1">
                <a:solidFill>
                  <a:srgbClr val="002060"/>
                </a:solidFill>
                <a:latin typeface="Bookman Old Style" panose="02050604050505020204" pitchFamily="18" charset="0"/>
                <a:ea typeface="+mj-ea"/>
                <a:cs typeface="+mj-cs"/>
              </a:rPr>
              <a:t>Ретроспективне</a:t>
            </a:r>
            <a:endParaRPr lang="ru-RU" sz="1700" b="1" spc="-20" dirty="0">
              <a:solidFill>
                <a:srgbClr val="002060"/>
              </a:solidFill>
              <a:latin typeface="Bookman Old Style" panose="02050604050505020204" pitchFamily="18" charset="0"/>
              <a:ea typeface="+mj-ea"/>
              <a:cs typeface="+mj-cs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4222123" y="1996224"/>
            <a:ext cx="3400023" cy="656823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700" b="1" spc="-20" dirty="0" err="1">
                <a:solidFill>
                  <a:srgbClr val="002060"/>
                </a:solidFill>
                <a:latin typeface="Bookman Old Style" panose="02050604050505020204" pitchFamily="18" charset="0"/>
                <a:ea typeface="+mj-ea"/>
                <a:cs typeface="+mj-cs"/>
              </a:rPr>
              <a:t>Проспективне</a:t>
            </a:r>
            <a:endParaRPr lang="ru-RU" sz="1700" b="1" spc="-20" dirty="0">
              <a:solidFill>
                <a:srgbClr val="002060"/>
              </a:solidFill>
              <a:latin typeface="Bookman Old Style" panose="02050604050505020204" pitchFamily="18" charset="0"/>
              <a:ea typeface="+mj-ea"/>
              <a:cs typeface="+mj-cs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8250348" y="2039766"/>
            <a:ext cx="3400023" cy="656823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700" b="1" spc="-20" dirty="0" err="1">
                <a:solidFill>
                  <a:srgbClr val="002060"/>
                </a:solidFill>
                <a:latin typeface="Bookman Old Style" panose="02050604050505020204" pitchFamily="18" charset="0"/>
                <a:ea typeface="+mj-ea"/>
                <a:cs typeface="+mj-cs"/>
              </a:rPr>
              <a:t>Одно­моментне</a:t>
            </a:r>
            <a:endParaRPr lang="ru-RU" sz="1700" b="1" spc="-20" dirty="0">
              <a:solidFill>
                <a:srgbClr val="002060"/>
              </a:solidFill>
              <a:latin typeface="Bookman Old Style" panose="02050604050505020204" pitchFamily="18" charset="0"/>
              <a:ea typeface="+mj-ea"/>
              <a:cs typeface="+mj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44690" y="3377063"/>
            <a:ext cx="2446986" cy="272495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виконується на основі аналізу архівних документів (історії хвороби, амбулаторних карт, інших документів)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552272" y="3377063"/>
            <a:ext cx="2642827" cy="272495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дослідження, при якому спеціально формуються групи хворих і надалі цілеспрямовано відслідковуються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623804" y="3377063"/>
            <a:ext cx="2923506" cy="272495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проводиться у певний момент часу з метою оцінки поширеності будь-якого явища (захворювання, клінічного результату, варіанта лікування та ін.)</a:t>
            </a:r>
          </a:p>
        </p:txBody>
      </p:sp>
      <p:cxnSp>
        <p:nvCxnSpPr>
          <p:cNvPr id="12" name="Прямая со стрелкой 11"/>
          <p:cNvCxnSpPr/>
          <p:nvPr/>
        </p:nvCxnSpPr>
        <p:spPr>
          <a:xfrm flipH="1">
            <a:off x="2329544" y="1388365"/>
            <a:ext cx="2191657" cy="30553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>
            <a:cxnSpLocks/>
          </p:cNvCxnSpPr>
          <p:nvPr/>
        </p:nvCxnSpPr>
        <p:spPr>
          <a:xfrm>
            <a:off x="5985017" y="1299949"/>
            <a:ext cx="0" cy="30553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7481964" y="1330100"/>
            <a:ext cx="2583543" cy="30553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Стрелка вниз 16"/>
          <p:cNvSpPr/>
          <p:nvPr/>
        </p:nvSpPr>
        <p:spPr>
          <a:xfrm>
            <a:off x="1494971" y="2653047"/>
            <a:ext cx="957943" cy="48939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низ 17"/>
          <p:cNvSpPr/>
          <p:nvPr/>
        </p:nvSpPr>
        <p:spPr>
          <a:xfrm>
            <a:off x="5393386" y="2696589"/>
            <a:ext cx="957943" cy="48939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низ 18"/>
          <p:cNvSpPr/>
          <p:nvPr/>
        </p:nvSpPr>
        <p:spPr>
          <a:xfrm>
            <a:off x="9637486" y="2653047"/>
            <a:ext cx="957943" cy="48939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5EDF724C-98B1-4C1B-BFFB-8934FE9F14D0}"/>
              </a:ext>
            </a:extLst>
          </p:cNvPr>
          <p:cNvSpPr/>
          <p:nvPr/>
        </p:nvSpPr>
        <p:spPr>
          <a:xfrm>
            <a:off x="1600207" y="75146"/>
            <a:ext cx="8762994" cy="1220253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700" b="1" spc="-20" dirty="0">
                <a:solidFill>
                  <a:srgbClr val="002060"/>
                </a:solidFill>
                <a:latin typeface="Bookman Old Style" panose="02050604050505020204" pitchFamily="18" charset="0"/>
                <a:ea typeface="+mj-ea"/>
                <a:cs typeface="+mj-cs"/>
              </a:rPr>
              <a:t>Види фармакоепідеміологічних досліджень за співвідношенням часу вивчення явищ, що розглядаються, до моменту їх розвитку</a:t>
            </a:r>
            <a:endParaRPr lang="ru-RU" sz="1700" b="1" spc="-20" dirty="0">
              <a:solidFill>
                <a:srgbClr val="002060"/>
              </a:solidFill>
              <a:latin typeface="Bookman Old Style" panose="02050604050505020204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3056706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3286" y="1190179"/>
            <a:ext cx="2333172" cy="1045028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700" b="1" spc="-20" dirty="0">
                <a:solidFill>
                  <a:srgbClr val="002060"/>
                </a:solidFill>
                <a:latin typeface="Bookman Old Style" panose="02050604050505020204" pitchFamily="18" charset="0"/>
                <a:ea typeface="+mj-ea"/>
                <a:cs typeface="+mj-cs"/>
              </a:rPr>
              <a:t>Опис випадку</a:t>
            </a:r>
            <a:endParaRPr lang="ru-RU" sz="1700" b="1" spc="-20" dirty="0">
              <a:solidFill>
                <a:srgbClr val="002060"/>
              </a:solidFill>
              <a:latin typeface="Bookman Old Style" panose="02050604050505020204" pitchFamily="18" charset="0"/>
              <a:ea typeface="+mj-ea"/>
              <a:cs typeface="+mj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98057" y="1190179"/>
            <a:ext cx="2333172" cy="1045028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700" b="1" spc="-20" dirty="0">
                <a:solidFill>
                  <a:srgbClr val="002060"/>
                </a:solidFill>
                <a:latin typeface="Bookman Old Style" panose="02050604050505020204" pitchFamily="18" charset="0"/>
                <a:ea typeface="+mj-ea"/>
                <a:cs typeface="+mj-cs"/>
              </a:rPr>
              <a:t>Дослідження серії випадків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196116" y="1197437"/>
            <a:ext cx="2333172" cy="1045028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700" b="1" spc="-20" dirty="0">
                <a:solidFill>
                  <a:srgbClr val="002060"/>
                </a:solidFill>
                <a:latin typeface="Bookman Old Style" panose="02050604050505020204" pitchFamily="18" charset="0"/>
                <a:ea typeface="+mj-ea"/>
                <a:cs typeface="+mj-cs"/>
              </a:rPr>
              <a:t>Вивчення довгострокових тенденцій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7630887" y="1197437"/>
            <a:ext cx="2137228" cy="1045028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700" b="1" spc="-20" dirty="0">
                <a:solidFill>
                  <a:srgbClr val="002060"/>
                </a:solidFill>
                <a:latin typeface="Bookman Old Style" panose="02050604050505020204" pitchFamily="18" charset="0"/>
                <a:ea typeface="+mj-ea"/>
                <a:cs typeface="+mj-cs"/>
              </a:rPr>
              <a:t>Дослідження «випадок–контроль</a:t>
            </a:r>
            <a:r>
              <a:rPr lang="ru-RU" sz="1700" b="1" spc="-20" dirty="0">
                <a:solidFill>
                  <a:srgbClr val="002060"/>
                </a:solidFill>
                <a:latin typeface="Bookman Old Style" panose="02050604050505020204" pitchFamily="18" charset="0"/>
                <a:ea typeface="+mj-ea"/>
                <a:cs typeface="+mj-cs"/>
              </a:rPr>
              <a:t>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9945915" y="1197437"/>
            <a:ext cx="2129970" cy="1045028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700" b="1" spc="-20" dirty="0" err="1">
                <a:solidFill>
                  <a:srgbClr val="002060"/>
                </a:solidFill>
                <a:latin typeface="Bookman Old Style" panose="02050604050505020204" pitchFamily="18" charset="0"/>
                <a:ea typeface="+mj-ea"/>
                <a:cs typeface="+mj-cs"/>
              </a:rPr>
              <a:t>Когортні</a:t>
            </a:r>
            <a:r>
              <a:rPr lang="ru-RU" sz="1700" b="1" spc="-20" dirty="0">
                <a:solidFill>
                  <a:srgbClr val="002060"/>
                </a:solidFill>
                <a:latin typeface="Bookman Old Style" panose="02050604050505020204" pitchFamily="18" charset="0"/>
                <a:ea typeface="+mj-ea"/>
                <a:cs typeface="+mj-cs"/>
              </a:rPr>
              <a:t> </a:t>
            </a:r>
          </a:p>
          <a:p>
            <a:pPr algn="ctr"/>
            <a:r>
              <a:rPr lang="uk-UA" sz="1700" b="1" spc="-20" dirty="0">
                <a:solidFill>
                  <a:srgbClr val="002060"/>
                </a:solidFill>
                <a:latin typeface="Bookman Old Style" panose="02050604050505020204" pitchFamily="18" charset="0"/>
                <a:ea typeface="+mj-ea"/>
                <a:cs typeface="+mj-cs"/>
              </a:rPr>
              <a:t>дослідження</a:t>
            </a:r>
          </a:p>
        </p:txBody>
      </p:sp>
      <p:sp>
        <p:nvSpPr>
          <p:cNvPr id="9" name="Овал 8"/>
          <p:cNvSpPr/>
          <p:nvPr/>
        </p:nvSpPr>
        <p:spPr>
          <a:xfrm>
            <a:off x="0" y="2617395"/>
            <a:ext cx="2982684" cy="233316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rtlCol="0" anchor="ctr"/>
          <a:lstStyle/>
          <a:p>
            <a:pPr algn="ctr"/>
            <a:r>
              <a:rPr lang="uk-UA" sz="1400" dirty="0">
                <a:solidFill>
                  <a:schemeClr val="tx1"/>
                </a:solidFill>
                <a:latin typeface="Bookman Old Style" panose="02050604050505020204" pitchFamily="18" charset="0"/>
              </a:rPr>
              <a:t>опис одиничного клінічного випадку (напр. вивчення повідомлення про появу у пацієнта тих чи інших симптомів, частіше небажаних, після застосування препарату</a:t>
            </a:r>
          </a:p>
        </p:txBody>
      </p:sp>
      <p:sp>
        <p:nvSpPr>
          <p:cNvPr id="11" name="Овал 10"/>
          <p:cNvSpPr/>
          <p:nvPr/>
        </p:nvSpPr>
        <p:spPr>
          <a:xfrm>
            <a:off x="1467532" y="4666831"/>
            <a:ext cx="3482974" cy="1941284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  <a:latin typeface="Bookman Old Style" panose="02050604050505020204" pitchFamily="18" charset="0"/>
              </a:rPr>
              <a:t>по</a:t>
            </a:r>
            <a:r>
              <a:rPr lang="uk-UA" sz="1200" dirty="0">
                <a:solidFill>
                  <a:schemeClr val="tx1"/>
                </a:solidFill>
                <a:latin typeface="Bookman Old Style" panose="02050604050505020204" pitchFamily="18" charset="0"/>
              </a:rPr>
              <a:t>відомлення про групу подібних один до одного клінічних випадків (напр. вивчення повідомлень про групу подібних небажаних явищ у пацієнтів, що прийняли певний препарат). </a:t>
            </a:r>
          </a:p>
        </p:txBody>
      </p:sp>
      <p:sp>
        <p:nvSpPr>
          <p:cNvPr id="12" name="Овал 11"/>
          <p:cNvSpPr/>
          <p:nvPr/>
        </p:nvSpPr>
        <p:spPr>
          <a:xfrm>
            <a:off x="3898899" y="2453000"/>
            <a:ext cx="3751945" cy="1941284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rtlCol="0" anchor="ctr"/>
          <a:lstStyle/>
          <a:p>
            <a:pPr algn="ctr"/>
            <a:r>
              <a:rPr lang="uk-UA" sz="1400" dirty="0">
                <a:solidFill>
                  <a:schemeClr val="tx1"/>
                </a:solidFill>
                <a:latin typeface="Bookman Old Style" panose="02050604050505020204" pitchFamily="18" charset="0"/>
              </a:rPr>
              <a:t>одночасний аналіз тенденцій двох явищ з наступною оцінкою взаємозв’язку цих явищ (напр. тенденції у використанні ЛП і частотою реєстрації небажаних явищ у хворих при його вживанні)</a:t>
            </a:r>
          </a:p>
        </p:txBody>
      </p:sp>
      <p:sp>
        <p:nvSpPr>
          <p:cNvPr id="13" name="Овал 12"/>
          <p:cNvSpPr/>
          <p:nvPr/>
        </p:nvSpPr>
        <p:spPr>
          <a:xfrm>
            <a:off x="4976193" y="4505834"/>
            <a:ext cx="4934857" cy="2148261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rtlCol="0" anchor="ctr"/>
          <a:lstStyle/>
          <a:p>
            <a:pPr algn="ctr"/>
            <a:r>
              <a:rPr lang="uk-UA" sz="1400" dirty="0">
                <a:solidFill>
                  <a:schemeClr val="tx1"/>
                </a:solidFill>
                <a:latin typeface="Bookman Old Style" panose="02050604050505020204" pitchFamily="18" charset="0"/>
              </a:rPr>
              <a:t>порівнюється група пацієнтів, де є певний факт (певний симптом при вживанні ЛП) з контрольною групою, де немає такого явища. До контроль­ної групи добирають пацієнтів, які схожі з пацієнтами основної групи за всіма характеристиками, крім дії досліджуваного </a:t>
            </a:r>
            <a:r>
              <a:rPr lang="ru-RU" sz="1400" dirty="0">
                <a:solidFill>
                  <a:schemeClr val="tx1"/>
                </a:solidFill>
                <a:latin typeface="Bookman Old Style" panose="02050604050505020204" pitchFamily="18" charset="0"/>
              </a:rPr>
              <a:t>фактора</a:t>
            </a:r>
            <a:endParaRPr lang="uk-UA" sz="1400" dirty="0">
              <a:solidFill>
                <a:schemeClr val="tx1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8079465" y="2569050"/>
            <a:ext cx="4112535" cy="2238737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rtlCol="0" anchor="ctr"/>
          <a:lstStyle/>
          <a:p>
            <a:pPr algn="ctr"/>
            <a:r>
              <a:rPr lang="uk-UA" sz="1400" dirty="0">
                <a:solidFill>
                  <a:schemeClr val="tx1"/>
                </a:solidFill>
                <a:latin typeface="Bookman Old Style" panose="02050604050505020204" pitchFamily="18" charset="0"/>
              </a:rPr>
              <a:t>учасники відбираються в групи (когорти) за певною ознакою в початковий момент дослідження (вік, місце проживання) і потім підлягають повторному обстеженню. Порівняння проводять між групами та з початковим станом у кожній групі</a:t>
            </a:r>
          </a:p>
        </p:txBody>
      </p:sp>
      <p:sp>
        <p:nvSpPr>
          <p:cNvPr id="16" name="Стрелка вниз 15"/>
          <p:cNvSpPr/>
          <p:nvPr/>
        </p:nvSpPr>
        <p:spPr>
          <a:xfrm>
            <a:off x="786944" y="2217087"/>
            <a:ext cx="461284" cy="268506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низ 16"/>
          <p:cNvSpPr/>
          <p:nvPr/>
        </p:nvSpPr>
        <p:spPr>
          <a:xfrm>
            <a:off x="3394986" y="2242465"/>
            <a:ext cx="421813" cy="2362204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низ 17"/>
          <p:cNvSpPr/>
          <p:nvPr/>
        </p:nvSpPr>
        <p:spPr>
          <a:xfrm>
            <a:off x="5369833" y="2242465"/>
            <a:ext cx="174175" cy="156032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низ 18"/>
          <p:cNvSpPr/>
          <p:nvPr/>
        </p:nvSpPr>
        <p:spPr>
          <a:xfrm>
            <a:off x="7569656" y="2252416"/>
            <a:ext cx="509809" cy="2198915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низ 19"/>
          <p:cNvSpPr/>
          <p:nvPr/>
        </p:nvSpPr>
        <p:spPr>
          <a:xfrm>
            <a:off x="11010900" y="2249723"/>
            <a:ext cx="368300" cy="348334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5BF733FE-3E8C-408A-8181-3D20FC305666}"/>
              </a:ext>
            </a:extLst>
          </p:cNvPr>
          <p:cNvSpPr/>
          <p:nvPr/>
        </p:nvSpPr>
        <p:spPr>
          <a:xfrm>
            <a:off x="2209799" y="141528"/>
            <a:ext cx="7924801" cy="908942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700" b="1" spc="-20" dirty="0">
                <a:solidFill>
                  <a:srgbClr val="002060"/>
                </a:solidFill>
                <a:latin typeface="Bookman Old Style" panose="02050604050505020204" pitchFamily="18" charset="0"/>
                <a:ea typeface="+mj-ea"/>
                <a:cs typeface="+mj-cs"/>
              </a:rPr>
              <a:t>Види фармакоепідеміологічних досліджень </a:t>
            </a:r>
            <a:r>
              <a:rPr lang="ru-RU" sz="1700" b="1" spc="-20" dirty="0">
                <a:solidFill>
                  <a:srgbClr val="002060"/>
                </a:solidFill>
                <a:latin typeface="Bookman Old Style" panose="02050604050505020204" pitchFamily="18" charset="0"/>
                <a:ea typeface="+mj-ea"/>
                <a:cs typeface="+mj-cs"/>
              </a:rPr>
              <a:t>за характером </a:t>
            </a:r>
            <a:r>
              <a:rPr lang="uk-UA" sz="1700" b="1" spc="-20" dirty="0">
                <a:solidFill>
                  <a:srgbClr val="002060"/>
                </a:solidFill>
                <a:latin typeface="Bookman Old Style" panose="02050604050505020204" pitchFamily="18" charset="0"/>
                <a:ea typeface="+mj-ea"/>
                <a:cs typeface="+mj-cs"/>
              </a:rPr>
              <a:t>формування груп, що досліджуються</a:t>
            </a:r>
          </a:p>
        </p:txBody>
      </p:sp>
    </p:spTree>
    <p:extLst>
      <p:ext uri="{BB962C8B-B14F-4D97-AF65-F5344CB8AC3E}">
        <p14:creationId xmlns:p14="http://schemas.microsoft.com/office/powerpoint/2010/main" val="37032082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A1FD12-08B4-430B-A75D-22A57F478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856397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uk-UA" sz="2400" b="1" dirty="0">
                <a:solidFill>
                  <a:srgbClr val="002060"/>
                </a:solidFill>
                <a:latin typeface="Bookman Old Style" panose="02050604050505020204" pitchFamily="18" charset="0"/>
                <a:cs typeface="+mn-cs"/>
              </a:rPr>
              <a:t>Критерії ефективності медичних технологій при проведенні фармакоепідеміологічних досліджень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FCD69D5-91F3-465E-BF7D-E7C0BE1645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845734"/>
            <a:ext cx="10850880" cy="2726266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92500" lnSpcReduction="10000"/>
          </a:bodyPr>
          <a:lstStyle/>
          <a:p>
            <a:pPr indent="449580" algn="just" rtl="0">
              <a:spcBef>
                <a:spcPts val="0"/>
              </a:spcBef>
              <a:spcAft>
                <a:spcPts val="0"/>
              </a:spcAft>
            </a:pPr>
            <a:r>
              <a:rPr lang="uk-UA" sz="1800" b="0" i="1" u="none" strike="noStrike" dirty="0">
                <a:solidFill>
                  <a:srgbClr val="000000"/>
                </a:solidFill>
                <a:effectLst/>
                <a:latin typeface="Times" panose="02020603050405020304" pitchFamily="18" charset="0"/>
              </a:rPr>
              <a:t> </a:t>
            </a:r>
            <a:endParaRPr lang="uk-UA" b="0" dirty="0">
              <a:effectLst/>
            </a:endParaRPr>
          </a:p>
          <a:p>
            <a:pPr marL="0" indent="0" algn="ctr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uk-UA" sz="2600" spc="-50" dirty="0">
                <a:solidFill>
                  <a:srgbClr val="002060"/>
                </a:solidFill>
                <a:latin typeface="Bookman Old Style" panose="02050604050505020204" pitchFamily="18" charset="0"/>
                <a:ea typeface="+mj-ea"/>
              </a:rPr>
              <a:t>зміна захворюваності</a:t>
            </a:r>
          </a:p>
          <a:p>
            <a:pPr marL="0" indent="0" algn="ctr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uk-UA" sz="2600" spc="-50" dirty="0">
                <a:solidFill>
                  <a:srgbClr val="002060"/>
                </a:solidFill>
                <a:latin typeface="Bookman Old Style" panose="02050604050505020204" pitchFamily="18" charset="0"/>
                <a:ea typeface="+mj-ea"/>
              </a:rPr>
              <a:t>зміна смертності</a:t>
            </a:r>
          </a:p>
          <a:p>
            <a:pPr marL="0" indent="0" algn="ctr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uk-UA" sz="2600" spc="-50" dirty="0">
                <a:solidFill>
                  <a:srgbClr val="002060"/>
                </a:solidFill>
                <a:latin typeface="Bookman Old Style" panose="02050604050505020204" pitchFamily="18" charset="0"/>
                <a:ea typeface="+mj-ea"/>
              </a:rPr>
              <a:t>зміна числа ускладнень</a:t>
            </a:r>
          </a:p>
          <a:p>
            <a:pPr marL="0" indent="0" algn="ctr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uk-UA" sz="2600" spc="-50" dirty="0">
                <a:solidFill>
                  <a:srgbClr val="002060"/>
                </a:solidFill>
                <a:latin typeface="Bookman Old Style" panose="02050604050505020204" pitchFamily="18" charset="0"/>
                <a:ea typeface="+mj-ea"/>
              </a:rPr>
              <a:t>зміна термінів лікування</a:t>
            </a:r>
          </a:p>
          <a:p>
            <a:pPr marL="0" indent="0" algn="ctr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uk-UA" sz="2600" spc="-50" dirty="0">
                <a:solidFill>
                  <a:srgbClr val="002060"/>
                </a:solidFill>
                <a:latin typeface="Bookman Old Style" panose="02050604050505020204" pitchFamily="18" charset="0"/>
                <a:ea typeface="+mj-ea"/>
              </a:rPr>
              <a:t>зміна якості життя</a:t>
            </a:r>
          </a:p>
          <a:p>
            <a:pPr marL="0" indent="0" algn="ctr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uk-UA" sz="2600" spc="-50" dirty="0">
                <a:solidFill>
                  <a:srgbClr val="002060"/>
                </a:solidFill>
                <a:latin typeface="Bookman Old Style" panose="02050604050505020204" pitchFamily="18" charset="0"/>
                <a:ea typeface="+mj-ea"/>
              </a:rPr>
              <a:t>зміна тривалості життя</a:t>
            </a:r>
          </a:p>
          <a:p>
            <a:br>
              <a:rPr lang="uk-UA" dirty="0"/>
            </a:b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109641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761427E6-D3E0-4004-9A29-0C6F97115A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793" y="1371600"/>
            <a:ext cx="11090413" cy="4878516"/>
          </a:xfrm>
          <a:solidFill>
            <a:schemeClr val="bg1"/>
          </a:solidFill>
          <a:ln>
            <a:solidFill>
              <a:srgbClr val="002060"/>
            </a:solidFill>
          </a:ln>
        </p:spPr>
        <p:txBody>
          <a:bodyPr>
            <a:normAutofit fontScale="85000" lnSpcReduction="20000"/>
          </a:bodyPr>
          <a:lstStyle/>
          <a:p>
            <a:pPr indent="449580" algn="just" rtl="0">
              <a:spcBef>
                <a:spcPts val="0"/>
              </a:spcBef>
              <a:spcAft>
                <a:spcPts val="0"/>
              </a:spcAft>
            </a:pPr>
            <a:r>
              <a:rPr lang="uk-UA" sz="3100" b="1" spc="-50" dirty="0">
                <a:solidFill>
                  <a:srgbClr val="002060"/>
                </a:solidFill>
                <a:latin typeface="Bookman Old Style" panose="02050604050505020204" pitchFamily="18" charset="0"/>
                <a:ea typeface="+mj-ea"/>
              </a:rPr>
              <a:t>Експозиція лікарського засобу </a:t>
            </a:r>
            <a:r>
              <a:rPr lang="uk-UA" sz="3100" spc="-50" dirty="0">
                <a:solidFill>
                  <a:srgbClr val="002060"/>
                </a:solidFill>
                <a:latin typeface="Bookman Old Style" panose="02050604050505020204" pitchFamily="18" charset="0"/>
                <a:ea typeface="+mj-ea"/>
              </a:rPr>
              <a:t>- це умовне позначення режиму застосування конкретного лікарського препарату в певній лікарській формі в певній фазі захворювання за встановленою схемою дозування (разова, добова доза, курсова) при проведенні </a:t>
            </a:r>
            <a:r>
              <a:rPr lang="uk-UA" sz="3100" spc="-50" dirty="0" err="1">
                <a:solidFill>
                  <a:srgbClr val="002060"/>
                </a:solidFill>
                <a:latin typeface="Bookman Old Style" panose="02050604050505020204" pitchFamily="18" charset="0"/>
                <a:ea typeface="+mj-ea"/>
              </a:rPr>
              <a:t>фармакоепідеміологіческіх</a:t>
            </a:r>
            <a:r>
              <a:rPr lang="uk-UA" sz="3100" spc="-50" dirty="0">
                <a:solidFill>
                  <a:srgbClr val="002060"/>
                </a:solidFill>
                <a:latin typeface="Bookman Old Style" panose="02050604050505020204" pitchFamily="18" charset="0"/>
                <a:ea typeface="+mj-ea"/>
              </a:rPr>
              <a:t> досліджень.</a:t>
            </a:r>
          </a:p>
          <a:p>
            <a:pPr indent="449580" algn="just" rtl="0">
              <a:spcBef>
                <a:spcPts val="0"/>
              </a:spcBef>
              <a:spcAft>
                <a:spcPts val="0"/>
              </a:spcAft>
            </a:pPr>
            <a:endParaRPr lang="uk-UA" sz="3100" spc="-50" dirty="0">
              <a:solidFill>
                <a:srgbClr val="002060"/>
              </a:solidFill>
              <a:latin typeface="Bookman Old Style" panose="02050604050505020204" pitchFamily="18" charset="0"/>
              <a:ea typeface="+mj-ea"/>
            </a:endParaRPr>
          </a:p>
          <a:p>
            <a:pPr indent="449580" algn="just" rtl="0">
              <a:spcBef>
                <a:spcPts val="0"/>
              </a:spcBef>
              <a:spcAft>
                <a:spcPts val="0"/>
              </a:spcAft>
            </a:pPr>
            <a:r>
              <a:rPr lang="uk-UA" sz="3100" spc="-50" dirty="0">
                <a:solidFill>
                  <a:srgbClr val="002060"/>
                </a:solidFill>
                <a:latin typeface="Bookman Old Style" panose="02050604050505020204" pitchFamily="18" charset="0"/>
                <a:ea typeface="+mj-ea"/>
              </a:rPr>
              <a:t>Наявність статистичної залежності між експозицією лікарського засобу і явищем (ефектом), яке розвинулося під час або після його прийому в </a:t>
            </a:r>
            <a:r>
              <a:rPr lang="uk-UA" sz="3100" spc="-50" dirty="0" err="1">
                <a:solidFill>
                  <a:srgbClr val="002060"/>
                </a:solidFill>
                <a:latin typeface="Bookman Old Style" panose="02050604050505020204" pitchFamily="18" charset="0"/>
                <a:ea typeface="+mj-ea"/>
              </a:rPr>
              <a:t>фармакоепідеміологіі</a:t>
            </a:r>
            <a:r>
              <a:rPr lang="uk-UA" sz="3100" spc="-50" dirty="0">
                <a:solidFill>
                  <a:srgbClr val="002060"/>
                </a:solidFill>
                <a:latin typeface="Bookman Old Style" panose="02050604050505020204" pitchFamily="18" charset="0"/>
                <a:ea typeface="+mj-ea"/>
              </a:rPr>
              <a:t> отримало назву </a:t>
            </a:r>
            <a:r>
              <a:rPr lang="uk-UA" sz="3100" b="1" spc="-50" dirty="0">
                <a:solidFill>
                  <a:srgbClr val="002060"/>
                </a:solidFill>
                <a:latin typeface="Bookman Old Style" panose="02050604050505020204" pitchFamily="18" charset="0"/>
                <a:ea typeface="+mj-ea"/>
              </a:rPr>
              <a:t>зв'язку</a:t>
            </a:r>
            <a:r>
              <a:rPr lang="uk-UA" sz="3100" spc="-50" dirty="0">
                <a:solidFill>
                  <a:srgbClr val="002060"/>
                </a:solidFill>
                <a:latin typeface="Bookman Old Style" panose="02050604050505020204" pitchFamily="18" charset="0"/>
                <a:ea typeface="+mj-ea"/>
              </a:rPr>
              <a:t>.</a:t>
            </a:r>
          </a:p>
          <a:p>
            <a:pPr indent="449580" algn="just" rtl="0">
              <a:spcBef>
                <a:spcPts val="0"/>
              </a:spcBef>
              <a:spcAft>
                <a:spcPts val="0"/>
              </a:spcAft>
            </a:pPr>
            <a:endParaRPr lang="uk-UA" sz="3100" spc="-50" dirty="0">
              <a:solidFill>
                <a:srgbClr val="002060"/>
              </a:solidFill>
              <a:latin typeface="Bookman Old Style" panose="02050604050505020204" pitchFamily="18" charset="0"/>
              <a:ea typeface="+mj-ea"/>
            </a:endParaRPr>
          </a:p>
          <a:p>
            <a:pPr indent="449580" algn="just" rtl="0">
              <a:spcBef>
                <a:spcPts val="0"/>
              </a:spcBef>
              <a:spcAft>
                <a:spcPts val="0"/>
              </a:spcAft>
            </a:pPr>
            <a:r>
              <a:rPr lang="uk-UA" sz="3100" b="1" spc="-50" dirty="0">
                <a:solidFill>
                  <a:srgbClr val="002060"/>
                </a:solidFill>
                <a:latin typeface="Bookman Old Style" panose="02050604050505020204" pitchFamily="18" charset="0"/>
                <a:ea typeface="+mj-ea"/>
              </a:rPr>
              <a:t>Зв'язок буває:</a:t>
            </a:r>
          </a:p>
          <a:p>
            <a:pPr algn="just" rtl="0">
              <a:spcBef>
                <a:spcPts val="0"/>
              </a:spcBef>
              <a:spcAft>
                <a:spcPts val="0"/>
              </a:spcAft>
            </a:pPr>
            <a:r>
              <a:rPr lang="uk-UA" sz="3100" spc="-50" dirty="0">
                <a:solidFill>
                  <a:srgbClr val="002060"/>
                </a:solidFill>
                <a:latin typeface="Bookman Old Style" panose="02050604050505020204" pitchFamily="18" charset="0"/>
                <a:ea typeface="+mj-ea"/>
              </a:rPr>
              <a:t>•    випадковий - мається простий збіг подій у часі;</a:t>
            </a:r>
          </a:p>
          <a:p>
            <a:pPr algn="just" rtl="0">
              <a:spcBef>
                <a:spcPts val="0"/>
              </a:spcBef>
              <a:spcAft>
                <a:spcPts val="0"/>
              </a:spcAft>
            </a:pPr>
            <a:r>
              <a:rPr lang="uk-UA" sz="3100" spc="-50" dirty="0">
                <a:solidFill>
                  <a:srgbClr val="002060"/>
                </a:solidFill>
                <a:latin typeface="Bookman Old Style" panose="02050604050505020204" pitchFamily="18" charset="0"/>
                <a:ea typeface="+mj-ea"/>
              </a:rPr>
              <a:t>•    непрямий (посередній) - зв'язок сумнівний;</a:t>
            </a:r>
          </a:p>
          <a:p>
            <a:pPr marL="0" indent="0" algn="just" rtl="0">
              <a:spcBef>
                <a:spcPts val="0"/>
              </a:spcBef>
              <a:spcAft>
                <a:spcPts val="0"/>
              </a:spcAft>
            </a:pPr>
            <a:r>
              <a:rPr lang="uk-UA" sz="3100" spc="-50" dirty="0">
                <a:solidFill>
                  <a:srgbClr val="002060"/>
                </a:solidFill>
                <a:latin typeface="Bookman Old Style" panose="02050604050505020204" pitchFamily="18" charset="0"/>
                <a:ea typeface="+mj-ea"/>
              </a:rPr>
              <a:t>• каузальний - прямий, «правдивий» причинно-наслідковий зв'язок.</a:t>
            </a:r>
          </a:p>
          <a:p>
            <a:br>
              <a:rPr lang="uk-UA" dirty="0"/>
            </a:br>
            <a:endParaRPr lang="uk-UA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152305A4-E86B-4590-8D00-5F9146D710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179685"/>
            <a:ext cx="10058400" cy="856397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uk-UA" sz="2400" b="1" dirty="0">
                <a:solidFill>
                  <a:srgbClr val="002060"/>
                </a:solidFill>
                <a:latin typeface="Bookman Old Style" panose="02050604050505020204" pitchFamily="18" charset="0"/>
                <a:cs typeface="+mn-cs"/>
              </a:rPr>
              <a:t>Поняття «експозиція» та «зв'язки» при проведенні фармакоепідеміологічних досліджень</a:t>
            </a:r>
          </a:p>
        </p:txBody>
      </p:sp>
    </p:spTree>
    <p:extLst>
      <p:ext uri="{BB962C8B-B14F-4D97-AF65-F5344CB8AC3E}">
        <p14:creationId xmlns:p14="http://schemas.microsoft.com/office/powerpoint/2010/main" val="19481771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82C606-FE0D-41A4-89E8-7E3E0B9C9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084997"/>
          </a:xfrm>
        </p:spPr>
        <p:txBody>
          <a:bodyPr>
            <a:normAutofit/>
          </a:bodyPr>
          <a:lstStyle/>
          <a:p>
            <a:pPr algn="ctr"/>
            <a:r>
              <a:rPr lang="uk-UA" sz="2000" b="1" spc="-50" dirty="0">
                <a:solidFill>
                  <a:srgbClr val="002060"/>
                </a:solidFill>
                <a:latin typeface="Bookman Old Style" panose="02050604050505020204" pitchFamily="18" charset="0"/>
                <a:ea typeface="+mj-ea"/>
              </a:rPr>
              <a:t>Критерії причинно-наслідкового зв'язку і певними чинником зовнішнього середовища:</a:t>
            </a:r>
            <a:br>
              <a:rPr lang="uk-UA" sz="2000" b="1" spc="-50" dirty="0">
                <a:solidFill>
                  <a:srgbClr val="002060"/>
                </a:solidFill>
                <a:latin typeface="Bookman Old Style" panose="02050604050505020204" pitchFamily="18" charset="0"/>
                <a:ea typeface="+mj-ea"/>
              </a:rPr>
            </a:br>
            <a:endParaRPr lang="uk-UA" sz="2000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33E83A1-47AE-4568-908D-5A0103AEF44E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14447" y="1447800"/>
            <a:ext cx="11320353" cy="3483005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uk-UA" sz="1800" spc="-50" dirty="0">
                <a:solidFill>
                  <a:srgbClr val="002060"/>
                </a:solidFill>
                <a:latin typeface="Bookman Old Style" panose="02050604050505020204" pitchFamily="18" charset="0"/>
                <a:ea typeface="+mj-ea"/>
              </a:rPr>
              <a:t>   Послідовність у часі - причина (прийом ліків) передує ефекту.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uk-UA" sz="1800" spc="-50" dirty="0">
                <a:solidFill>
                  <a:srgbClr val="002060"/>
                </a:solidFill>
                <a:latin typeface="Bookman Old Style" panose="02050604050505020204" pitchFamily="18" charset="0"/>
                <a:ea typeface="+mj-ea"/>
              </a:rPr>
              <a:t>   Залежність ефекту від дози - при посиленні впливу вираженість спостережуваного явища підвищується (наприклад, при збільшенні числа сигарет, що викурюються в день, підвищується ризик розвитку інфаркту міокарда, при збільшенні дози НПЗЗ підвищується частота </a:t>
            </a:r>
            <a:r>
              <a:rPr lang="uk-UA" sz="1800" spc="-50" dirty="0" err="1">
                <a:solidFill>
                  <a:srgbClr val="002060"/>
                </a:solidFill>
                <a:latin typeface="Bookman Old Style" panose="02050604050505020204" pitchFamily="18" charset="0"/>
                <a:ea typeface="+mj-ea"/>
              </a:rPr>
              <a:t>гастропатий</a:t>
            </a:r>
            <a:r>
              <a:rPr lang="uk-UA" sz="1800" spc="-50" dirty="0">
                <a:solidFill>
                  <a:srgbClr val="002060"/>
                </a:solidFill>
                <a:latin typeface="Bookman Old Style" panose="02050604050505020204" pitchFamily="18" charset="0"/>
                <a:ea typeface="+mj-ea"/>
              </a:rPr>
              <a:t>).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uk-UA" sz="1800" spc="-50" dirty="0">
                <a:solidFill>
                  <a:srgbClr val="002060"/>
                </a:solidFill>
                <a:latin typeface="Bookman Old Style" panose="02050604050505020204" pitchFamily="18" charset="0"/>
                <a:ea typeface="+mj-ea"/>
              </a:rPr>
              <a:t>   Оборотність - при ослабленні впливу вираженість спостережуваного явища знижується (наприклад, при зменшенні дози НПЗЗ знижується частота </a:t>
            </a:r>
            <a:r>
              <a:rPr lang="uk-UA" sz="1800" spc="-50" dirty="0" err="1">
                <a:solidFill>
                  <a:srgbClr val="002060"/>
                </a:solidFill>
                <a:latin typeface="Bookman Old Style" panose="02050604050505020204" pitchFamily="18" charset="0"/>
                <a:ea typeface="+mj-ea"/>
              </a:rPr>
              <a:t>гастропатий</a:t>
            </a:r>
            <a:r>
              <a:rPr lang="uk-UA" sz="1800" spc="-50" dirty="0">
                <a:solidFill>
                  <a:srgbClr val="002060"/>
                </a:solidFill>
                <a:latin typeface="Bookman Old Style" panose="02050604050505020204" pitchFamily="18" charset="0"/>
                <a:ea typeface="+mj-ea"/>
              </a:rPr>
              <a:t> і </a:t>
            </a:r>
            <a:r>
              <a:rPr lang="uk-UA" sz="1800" spc="-50" dirty="0" err="1">
                <a:solidFill>
                  <a:srgbClr val="002060"/>
                </a:solidFill>
                <a:latin typeface="Bookman Old Style" panose="02050604050505020204" pitchFamily="18" charset="0"/>
                <a:ea typeface="+mj-ea"/>
              </a:rPr>
              <a:t>т.п</a:t>
            </a:r>
            <a:r>
              <a:rPr lang="uk-UA" sz="1800" spc="-50" dirty="0">
                <a:solidFill>
                  <a:srgbClr val="002060"/>
                </a:solidFill>
                <a:latin typeface="Bookman Old Style" panose="02050604050505020204" pitchFamily="18" charset="0"/>
                <a:ea typeface="+mj-ea"/>
              </a:rPr>
              <a:t>.).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uk-UA" sz="1800" spc="-50" dirty="0">
                <a:solidFill>
                  <a:srgbClr val="002060"/>
                </a:solidFill>
                <a:latin typeface="Bookman Old Style" panose="02050604050505020204" pitchFamily="18" charset="0"/>
                <a:ea typeface="+mj-ea"/>
              </a:rPr>
              <a:t>   Стійкість - ефект спостерігається різними дослідниками незалежно від місця, умов і часу.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uk-UA" sz="1800" spc="-50" dirty="0">
                <a:solidFill>
                  <a:srgbClr val="002060"/>
                </a:solidFill>
                <a:latin typeface="Bookman Old Style" panose="02050604050505020204" pitchFamily="18" charset="0"/>
                <a:ea typeface="+mj-ea"/>
              </a:rPr>
              <a:t>   Специфічність - одна причина призводить до одного й того ж ефекту у всіх спостережуваних випадках.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uk-UA" sz="1800" spc="-50" dirty="0">
                <a:solidFill>
                  <a:srgbClr val="002060"/>
                </a:solidFill>
                <a:latin typeface="Bookman Old Style" panose="02050604050505020204" pitchFamily="18" charset="0"/>
                <a:ea typeface="+mj-ea"/>
              </a:rPr>
              <a:t>   Аналогія - причинно-наслідковий зв'язок вже встановлена для східного впливу</a:t>
            </a:r>
          </a:p>
        </p:txBody>
      </p:sp>
    </p:spTree>
    <p:extLst>
      <p:ext uri="{BB962C8B-B14F-4D97-AF65-F5344CB8AC3E}">
        <p14:creationId xmlns:p14="http://schemas.microsoft.com/office/powerpoint/2010/main" val="2414680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5F76CE17-2276-4FF5-B730-7BFA533759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6963" y="2251999"/>
            <a:ext cx="10058400" cy="1964266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/>
            <a:r>
              <a:rPr lang="ru-RU" sz="3200" b="1" dirty="0" err="1"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Фактори</a:t>
            </a:r>
            <a:r>
              <a:rPr lang="ru-RU" sz="3200" b="1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, </a:t>
            </a:r>
            <a:r>
              <a:rPr lang="ru-RU" sz="3200" b="1" dirty="0" err="1"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що</a:t>
            </a:r>
            <a:r>
              <a:rPr lang="ru-RU" sz="3200" b="1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 </a:t>
            </a:r>
            <a:r>
              <a:rPr lang="ru-RU" sz="3200" b="1" dirty="0" err="1"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впливають</a:t>
            </a:r>
            <a:r>
              <a:rPr lang="ru-RU" sz="3200" b="1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 на </a:t>
            </a:r>
            <a:r>
              <a:rPr lang="ru-RU" sz="3200" b="1" dirty="0" err="1"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результати</a:t>
            </a:r>
            <a:r>
              <a:rPr lang="ru-RU" sz="3200" b="1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 </a:t>
            </a:r>
            <a:r>
              <a:rPr lang="ru-RU" sz="3200" b="1" dirty="0" err="1"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фармакоепідеміологічних</a:t>
            </a:r>
            <a:r>
              <a:rPr lang="ru-RU" sz="3200" b="1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 </a:t>
            </a:r>
            <a:r>
              <a:rPr lang="ru-RU" sz="3200" b="1" dirty="0" err="1"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досліджень</a:t>
            </a:r>
            <a:endParaRPr lang="ru-RU" sz="3200" b="1" dirty="0">
              <a:effectLst/>
              <a:latin typeface="Bookman Old Style" panose="020506040505050202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71A54D89-0062-4E89-A8D4-1288FF73AD5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66800" y="1295400"/>
            <a:ext cx="10058400" cy="4585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buNone/>
            </a:pPr>
            <a:r>
              <a:rPr lang="ru-RU" altLang="ru-RU" sz="2800" b="1" spc="-50" dirty="0" err="1">
                <a:latin typeface="Bookman Old Style" pitchFamily="18" charset="0"/>
                <a:ea typeface="+mj-ea"/>
                <a:cs typeface="+mj-cs"/>
              </a:rPr>
              <a:t>Питання</a:t>
            </a:r>
            <a:r>
              <a:rPr lang="ru-RU" altLang="ru-RU" sz="2800" b="1" spc="-50" dirty="0">
                <a:latin typeface="Bookman Old Style" pitchFamily="18" charset="0"/>
                <a:ea typeface="+mj-ea"/>
                <a:cs typeface="+mj-cs"/>
              </a:rPr>
              <a:t> 3</a:t>
            </a:r>
            <a:endParaRPr lang="cs-CZ" altLang="ru-RU" sz="2800" b="1" spc="-50" dirty="0">
              <a:latin typeface="Bookman Old Style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5132662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90286" y="1538514"/>
            <a:ext cx="2409371" cy="88537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Сукупність хворих і тривалість спостереження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265714" y="1553029"/>
            <a:ext cx="2525486" cy="87085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 організму </a:t>
            </a:r>
          </a:p>
          <a:p>
            <a:pPr algn="ctr"/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(вік, стать тощо)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299200" y="1538515"/>
            <a:ext cx="2641600" cy="88537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Ставлення медичних працівників до фармакотерапії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9274629" y="1538515"/>
            <a:ext cx="2815771" cy="88537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Ставлення хворого до лікарського засобу - незгода хворого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265714" y="2902857"/>
            <a:ext cx="2670629" cy="334554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клінічних випробуваннях до реєстрації ЛЗ включають, в основному, пацієнтів із певним захворюванням, і не включають дітей, осіб похилого віку, вагітних та матерів, що годують. Ці фактори відповідно впливають на результати лікування конкретним ЛЗ та їх інтерпретацію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90286" y="2873829"/>
            <a:ext cx="2670629" cy="337457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проводяться на більшій сукупності хворих і протягом тривалішого періоду, ніж дореєстраційні </a:t>
            </a:r>
          </a:p>
          <a:p>
            <a:pPr algn="ctr"/>
            <a:r>
              <a:rPr lang="uk-UA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випробування лікарських засобів. Це дозволяє отримати вищу ймовірність виявити терапевтичну ефективність препарату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232071" y="2902857"/>
            <a:ext cx="2670629" cy="334554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Теоретичні знання лікарів про використання лікарських засобів не завжди є однаковими, їх необхідно систематично доповнювати й порівнювати з новими відомостями про лікарські засоби. 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9042401" y="2902857"/>
            <a:ext cx="3048000" cy="334554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Хворий має власне уявлення про лікарські засоби, і це впливає на спосіб прийому препарату: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хворий довіряє конкретному лікарському засобу;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спостерігає ефект під час прийому лікарських засобів – покращення якості життя хворого;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хворий добре інформований (навчений), як "працює" лікарський засіб у його організмі</a:t>
            </a:r>
          </a:p>
          <a:p>
            <a:pPr algn="ctr"/>
            <a:endParaRPr lang="uk-UA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Rectangle 6"/>
          <p:cNvSpPr>
            <a:spLocks noChangeArrowheads="1"/>
          </p:cNvSpPr>
          <p:nvPr/>
        </p:nvSpPr>
        <p:spPr bwMode="auto">
          <a:xfrm>
            <a:off x="5839199" y="43934"/>
            <a:ext cx="51360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325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325438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" name="Стрелка вниз 19"/>
          <p:cNvSpPr/>
          <p:nvPr/>
        </p:nvSpPr>
        <p:spPr>
          <a:xfrm>
            <a:off x="1103086" y="2423886"/>
            <a:ext cx="841828" cy="44994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низ 20"/>
          <p:cNvSpPr/>
          <p:nvPr/>
        </p:nvSpPr>
        <p:spPr>
          <a:xfrm>
            <a:off x="4093029" y="2438400"/>
            <a:ext cx="841828" cy="44994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низ 21"/>
          <p:cNvSpPr/>
          <p:nvPr/>
        </p:nvSpPr>
        <p:spPr>
          <a:xfrm>
            <a:off x="7119258" y="2452914"/>
            <a:ext cx="841828" cy="44994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 вниз 22"/>
          <p:cNvSpPr/>
          <p:nvPr/>
        </p:nvSpPr>
        <p:spPr>
          <a:xfrm>
            <a:off x="10145487" y="2467429"/>
            <a:ext cx="841828" cy="44994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474D1C44-ABC0-427E-97D8-951C5B789DA7}"/>
              </a:ext>
            </a:extLst>
          </p:cNvPr>
          <p:cNvSpPr/>
          <p:nvPr/>
        </p:nvSpPr>
        <p:spPr>
          <a:xfrm>
            <a:off x="1773747" y="96759"/>
            <a:ext cx="8762994" cy="1220253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700" b="1" spc="-20" dirty="0">
                <a:solidFill>
                  <a:srgbClr val="002060"/>
                </a:solidFill>
                <a:latin typeface="Bookman Old Style" panose="02050604050505020204" pitchFamily="18" charset="0"/>
                <a:ea typeface="+mj-ea"/>
                <a:cs typeface="+mj-cs"/>
              </a:rPr>
              <a:t>Чинники, що впливають на результати фармакоепідеміологічних досліджень</a:t>
            </a:r>
          </a:p>
        </p:txBody>
      </p:sp>
    </p:spTree>
    <p:extLst>
      <p:ext uri="{BB962C8B-B14F-4D97-AF65-F5344CB8AC3E}">
        <p14:creationId xmlns:p14="http://schemas.microsoft.com/office/powerpoint/2010/main" val="41425061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5F76CE17-2276-4FF5-B730-7BFA533759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6963" y="2251999"/>
            <a:ext cx="10058400" cy="1964266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/>
            <a:r>
              <a:rPr lang="uk-UA" sz="3200" b="1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Дослідження структури споживання ліків. </a:t>
            </a: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71A54D89-0062-4E89-A8D4-1288FF73AD5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96963" y="1278138"/>
            <a:ext cx="10058400" cy="4585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buNone/>
            </a:pPr>
            <a:r>
              <a:rPr lang="ru-RU" altLang="ru-RU" sz="2800" b="1" spc="-50" dirty="0" err="1">
                <a:latin typeface="Bookman Old Style" pitchFamily="18" charset="0"/>
                <a:ea typeface="+mj-ea"/>
                <a:cs typeface="+mj-cs"/>
              </a:rPr>
              <a:t>Питання</a:t>
            </a:r>
            <a:r>
              <a:rPr lang="ru-RU" altLang="ru-RU" sz="2800" b="1" spc="-50" dirty="0">
                <a:latin typeface="Bookman Old Style" pitchFamily="18" charset="0"/>
                <a:ea typeface="+mj-ea"/>
                <a:cs typeface="+mj-cs"/>
              </a:rPr>
              <a:t> 4 </a:t>
            </a:r>
            <a:endParaRPr lang="cs-CZ" altLang="ru-RU" sz="2800" b="1" spc="-50" dirty="0">
              <a:latin typeface="Bookman Old Style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47197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419100" y="985621"/>
            <a:ext cx="11353800" cy="1215717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txBody>
          <a:bodyPr vert="horz" wrap="square" lIns="0" tIns="12700" rIns="0" bIns="0" rtlCol="0">
            <a:spAutoFit/>
          </a:bodyPr>
          <a:lstStyle/>
          <a:p>
            <a:pPr marL="12700" marR="5080" indent="457200" algn="ctr">
              <a:lnSpc>
                <a:spcPct val="110100"/>
              </a:lnSpc>
              <a:spcBef>
                <a:spcPts val="100"/>
              </a:spcBef>
            </a:pPr>
            <a:r>
              <a:rPr lang="uk-UA" sz="24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АТС/</a:t>
            </a:r>
            <a:r>
              <a:rPr lang="en-GB" sz="24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DDD </a:t>
            </a:r>
            <a:r>
              <a:rPr lang="uk-UA" sz="24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методологія - ц</a:t>
            </a:r>
            <a:r>
              <a:rPr sz="24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е  міжнародний  метод  визначення  кількості прийнятих  встановлених  добових  </a:t>
            </a:r>
            <a:r>
              <a:rPr sz="2400" b="1" dirty="0" err="1">
                <a:solidFill>
                  <a:srgbClr val="002060"/>
                </a:solidFill>
                <a:latin typeface="Bookman Old Style" panose="02050604050505020204" pitchFamily="18" charset="0"/>
              </a:rPr>
              <a:t>доз</a:t>
            </a:r>
            <a:r>
              <a:rPr sz="24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  </a:t>
            </a:r>
            <a:endParaRPr lang="uk-UA" sz="2400" b="1" dirty="0">
              <a:solidFill>
                <a:srgbClr val="002060"/>
              </a:solidFill>
              <a:latin typeface="Bookman Old Style" panose="02050604050505020204" pitchFamily="18" charset="0"/>
            </a:endParaRPr>
          </a:p>
          <a:p>
            <a:pPr marL="12700" marR="5080" indent="457200" algn="ctr">
              <a:lnSpc>
                <a:spcPct val="110100"/>
              </a:lnSpc>
              <a:spcBef>
                <a:spcPts val="100"/>
              </a:spcBef>
            </a:pPr>
            <a:r>
              <a:rPr sz="24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(DDD  — встановлена добова доза) ЛЗ за </a:t>
            </a:r>
            <a:r>
              <a:rPr sz="2400" b="1" dirty="0" err="1">
                <a:solidFill>
                  <a:srgbClr val="002060"/>
                </a:solidFill>
                <a:latin typeface="Bookman Old Style" panose="02050604050505020204" pitchFamily="18" charset="0"/>
              </a:rPr>
              <a:t>певний</a:t>
            </a:r>
            <a:r>
              <a:rPr sz="24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 </a:t>
            </a:r>
            <a:r>
              <a:rPr sz="2400" b="1" dirty="0" err="1">
                <a:solidFill>
                  <a:srgbClr val="002060"/>
                </a:solidFill>
                <a:latin typeface="Bookman Old Style" panose="02050604050505020204" pitchFamily="18" charset="0"/>
              </a:rPr>
              <a:t>період</a:t>
            </a:r>
            <a:endParaRPr sz="2400" b="1" dirty="0">
              <a:solidFill>
                <a:srgbClr val="00206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76600" y="2721518"/>
            <a:ext cx="8319135" cy="387029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469900" algn="just">
              <a:lnSpc>
                <a:spcPct val="100000"/>
              </a:lnSpc>
              <a:spcBef>
                <a:spcPts val="380"/>
              </a:spcBef>
              <a:tabLst>
                <a:tab pos="2473960" algn="l"/>
                <a:tab pos="4589780" algn="l"/>
                <a:tab pos="5344160" algn="l"/>
              </a:tabLst>
            </a:pPr>
            <a:r>
              <a:rPr sz="24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Вираження	споживання	ЛЗ	в</a:t>
            </a:r>
            <a:r>
              <a:rPr lang="uk-UA" sz="24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 уніфікованій</a:t>
            </a:r>
            <a:endParaRPr sz="2400" b="1" dirty="0">
              <a:solidFill>
                <a:srgbClr val="002060"/>
              </a:solidFill>
              <a:latin typeface="Bookman Old Style" panose="02050604050505020204" pitchFamily="18" charset="0"/>
            </a:endParaRPr>
          </a:p>
          <a:p>
            <a:pPr marL="79375" algn="just">
              <a:lnSpc>
                <a:spcPct val="100000"/>
              </a:lnSpc>
              <a:spcBef>
                <a:spcPts val="380"/>
              </a:spcBef>
            </a:pPr>
            <a:r>
              <a:rPr sz="24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міжнародній	одиниці	DDD	з</a:t>
            </a:r>
            <a:r>
              <a:rPr lang="uk-UA" sz="24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 урахуванням </a:t>
            </a:r>
            <a:r>
              <a:rPr lang="ru-RU" sz="2400" b="1" dirty="0" err="1">
                <a:solidFill>
                  <a:srgbClr val="002060"/>
                </a:solidFill>
                <a:latin typeface="Bookman Old Style" panose="02050604050505020204" pitchFamily="18" charset="0"/>
              </a:rPr>
              <a:t>терапевтичного</a:t>
            </a:r>
            <a:r>
              <a:rPr lang="ru-RU" sz="24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  </a:t>
            </a:r>
            <a:r>
              <a:rPr lang="ru-RU" sz="2400" b="1" dirty="0" err="1">
                <a:solidFill>
                  <a:srgbClr val="002060"/>
                </a:solidFill>
                <a:latin typeface="Bookman Old Style" panose="02050604050505020204" pitchFamily="18" charset="0"/>
              </a:rPr>
              <a:t>призначення</a:t>
            </a:r>
            <a:r>
              <a:rPr lang="ru-RU" sz="24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  (АТС-коду)  </a:t>
            </a:r>
            <a:r>
              <a:rPr lang="ru-RU" sz="2400" b="1" dirty="0" err="1">
                <a:solidFill>
                  <a:srgbClr val="002060"/>
                </a:solidFill>
                <a:latin typeface="Bookman Old Style" panose="02050604050505020204" pitchFamily="18" charset="0"/>
              </a:rPr>
              <a:t>дає</a:t>
            </a:r>
            <a:r>
              <a:rPr lang="ru-RU" sz="24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  </a:t>
            </a:r>
            <a:r>
              <a:rPr lang="ru-RU" sz="2400" b="1" dirty="0" err="1">
                <a:solidFill>
                  <a:srgbClr val="002060"/>
                </a:solidFill>
                <a:latin typeface="Bookman Old Style" panose="02050604050505020204" pitchFamily="18" charset="0"/>
              </a:rPr>
              <a:t>змогу</a:t>
            </a:r>
            <a:r>
              <a:rPr lang="ru-RU" sz="24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Bookman Old Style" panose="02050604050505020204" pitchFamily="18" charset="0"/>
              </a:rPr>
              <a:t>порівнювати</a:t>
            </a:r>
            <a:r>
              <a:rPr lang="ru-RU" sz="24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  </a:t>
            </a:r>
            <a:r>
              <a:rPr lang="ru-RU" sz="2400" b="1" dirty="0" err="1">
                <a:solidFill>
                  <a:srgbClr val="002060"/>
                </a:solidFill>
                <a:latin typeface="Bookman Old Style" panose="02050604050505020204" pitchFamily="18" charset="0"/>
              </a:rPr>
              <a:t>обсяг</a:t>
            </a:r>
            <a:r>
              <a:rPr lang="ru-RU" sz="24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  та  структуру  </a:t>
            </a:r>
            <a:r>
              <a:rPr lang="ru-RU" sz="2400" b="1" dirty="0" err="1">
                <a:solidFill>
                  <a:srgbClr val="002060"/>
                </a:solidFill>
                <a:latin typeface="Bookman Old Style" panose="02050604050505020204" pitchFamily="18" charset="0"/>
              </a:rPr>
              <a:t>споживання</a:t>
            </a:r>
            <a:r>
              <a:rPr lang="ru-RU" sz="24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  ЛЗ  у </a:t>
            </a:r>
            <a:r>
              <a:rPr lang="ru-RU" sz="2400" b="1" dirty="0" err="1">
                <a:solidFill>
                  <a:srgbClr val="002060"/>
                </a:solidFill>
                <a:latin typeface="Bookman Old Style" panose="02050604050505020204" pitchFamily="18" charset="0"/>
              </a:rPr>
              <a:t>різних</a:t>
            </a:r>
            <a:r>
              <a:rPr lang="ru-RU" sz="24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Bookman Old Style" panose="02050604050505020204" pitchFamily="18" charset="0"/>
              </a:rPr>
              <a:t>регіонах</a:t>
            </a:r>
            <a:r>
              <a:rPr lang="ru-RU" sz="24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 та </a:t>
            </a:r>
            <a:r>
              <a:rPr lang="ru-RU" sz="2400" b="1" dirty="0" err="1">
                <a:solidFill>
                  <a:srgbClr val="002060"/>
                </a:solidFill>
                <a:latin typeface="Bookman Old Style" panose="02050604050505020204" pitchFamily="18" charset="0"/>
              </a:rPr>
              <a:t>країнах</a:t>
            </a:r>
            <a:r>
              <a:rPr lang="ru-RU" sz="24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, а </a:t>
            </a:r>
            <a:r>
              <a:rPr lang="ru-RU" sz="2400" b="1" dirty="0" err="1">
                <a:solidFill>
                  <a:srgbClr val="002060"/>
                </a:solidFill>
                <a:latin typeface="Bookman Old Style" panose="02050604050505020204" pitchFamily="18" charset="0"/>
              </a:rPr>
              <a:t>зіставляючи</a:t>
            </a:r>
            <a:r>
              <a:rPr lang="ru-RU" sz="24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Bookman Old Style" panose="02050604050505020204" pitchFamily="18" charset="0"/>
              </a:rPr>
              <a:t>ці</a:t>
            </a:r>
            <a:r>
              <a:rPr lang="ru-RU" sz="24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Bookman Old Style" panose="02050604050505020204" pitchFamily="18" charset="0"/>
              </a:rPr>
              <a:t>дані</a:t>
            </a:r>
            <a:r>
              <a:rPr lang="ru-RU" sz="24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Bookman Old Style" panose="02050604050505020204" pitchFamily="18" charset="0"/>
              </a:rPr>
              <a:t>зі</a:t>
            </a:r>
            <a:r>
              <a:rPr lang="ru-RU" sz="24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Bookman Old Style" panose="02050604050505020204" pitchFamily="18" charset="0"/>
              </a:rPr>
              <a:t>статистичними</a:t>
            </a:r>
            <a:r>
              <a:rPr lang="ru-RU" sz="24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  </a:t>
            </a:r>
            <a:r>
              <a:rPr lang="ru-RU" sz="2400" b="1" dirty="0" err="1">
                <a:solidFill>
                  <a:srgbClr val="002060"/>
                </a:solidFill>
                <a:latin typeface="Bookman Old Style" panose="02050604050505020204" pitchFamily="18" charset="0"/>
              </a:rPr>
              <a:t>або</a:t>
            </a:r>
            <a:r>
              <a:rPr lang="ru-RU" sz="24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  </a:t>
            </a:r>
            <a:r>
              <a:rPr lang="ru-RU" sz="2400" b="1" dirty="0" err="1">
                <a:solidFill>
                  <a:srgbClr val="002060"/>
                </a:solidFill>
                <a:latin typeface="Bookman Old Style" panose="02050604050505020204" pitchFamily="18" charset="0"/>
              </a:rPr>
              <a:t>встановленими</a:t>
            </a:r>
            <a:r>
              <a:rPr lang="ru-RU" sz="24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  </a:t>
            </a:r>
            <a:r>
              <a:rPr lang="ru-RU" sz="2400" b="1" dirty="0" err="1">
                <a:solidFill>
                  <a:srgbClr val="002060"/>
                </a:solidFill>
                <a:latin typeface="Bookman Old Style" panose="02050604050505020204" pitchFamily="18" charset="0"/>
              </a:rPr>
              <a:t>даними</a:t>
            </a:r>
            <a:r>
              <a:rPr lang="ru-RU" sz="24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  про </a:t>
            </a:r>
            <a:r>
              <a:rPr lang="ru-RU" sz="2400" b="1" dirty="0" err="1">
                <a:solidFill>
                  <a:srgbClr val="002060"/>
                </a:solidFill>
                <a:latin typeface="Bookman Old Style" panose="02050604050505020204" pitchFamily="18" charset="0"/>
              </a:rPr>
              <a:t>захворюваність</a:t>
            </a:r>
            <a:r>
              <a:rPr lang="ru-RU" sz="24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Bookman Old Style" panose="02050604050505020204" pitchFamily="18" charset="0"/>
              </a:rPr>
              <a:t>чи</a:t>
            </a:r>
            <a:r>
              <a:rPr lang="ru-RU" sz="24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Bookman Old Style" panose="02050604050505020204" pitchFamily="18" charset="0"/>
              </a:rPr>
              <a:t>інші</a:t>
            </a:r>
            <a:r>
              <a:rPr lang="ru-RU" sz="24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Bookman Old Style" panose="02050604050505020204" pitchFamily="18" charset="0"/>
              </a:rPr>
              <a:t>наслідки</a:t>
            </a:r>
            <a:r>
              <a:rPr lang="ru-RU" sz="24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Bookman Old Style" panose="02050604050505020204" pitchFamily="18" charset="0"/>
              </a:rPr>
              <a:t>використання</a:t>
            </a:r>
            <a:r>
              <a:rPr lang="ru-RU" sz="24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 ЛЗ</a:t>
            </a:r>
          </a:p>
          <a:p>
            <a:pPr marL="12700">
              <a:lnSpc>
                <a:spcPct val="100000"/>
              </a:lnSpc>
              <a:spcBef>
                <a:spcPts val="275"/>
              </a:spcBef>
            </a:pPr>
            <a:endParaRPr lang="uk-UA" sz="2400" dirty="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275"/>
              </a:spcBef>
              <a:tabLst>
                <a:tab pos="2330450" algn="l"/>
                <a:tab pos="3977004" algn="l"/>
                <a:tab pos="5154930" algn="l"/>
              </a:tabLst>
            </a:pPr>
            <a:endParaRPr sz="2400" b="1" dirty="0">
              <a:solidFill>
                <a:srgbClr val="00206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EC69855A-DA2B-4E75-B340-42C7CAF9F14A}"/>
              </a:ext>
            </a:extLst>
          </p:cNvPr>
          <p:cNvSpPr txBox="1">
            <a:spLocks/>
          </p:cNvSpPr>
          <p:nvPr/>
        </p:nvSpPr>
        <p:spPr>
          <a:xfrm>
            <a:off x="1371600" y="312657"/>
            <a:ext cx="10058400" cy="37314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20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Дослідження структури споживання ліків. АТС/</a:t>
            </a:r>
            <a:r>
              <a:rPr lang="en-GB" sz="20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DDD </a:t>
            </a:r>
            <a:r>
              <a:rPr lang="uk-UA" sz="20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методологія</a:t>
            </a:r>
            <a:endParaRPr lang="uk-UA" sz="2000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4C88C80-7967-4534-8B5E-B21D1446B6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2501159"/>
            <a:ext cx="2905530" cy="4204441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52600" y="138260"/>
            <a:ext cx="9345488" cy="1187152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br>
              <a:rPr lang="uk-UA" alt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alt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Анатомо-терапевтична-хімічна (АТХ) – класифікаційна система ВООЗ</a:t>
            </a:r>
            <a:br>
              <a:rPr lang="uk-UA" alt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(Anatomical Therapeutic Chemical Classification System, ATC) </a:t>
            </a:r>
            <a:br>
              <a:rPr lang="en-US" alt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1000" y="1600201"/>
            <a:ext cx="11582400" cy="3352799"/>
          </a:xfr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pPr indent="1905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pc="-50" dirty="0">
                <a:solidFill>
                  <a:srgbClr val="002060"/>
                </a:solidFill>
                <a:latin typeface="Bookman Old Style" panose="02050604050505020204" pitchFamily="18" charset="0"/>
                <a:ea typeface="+mj-ea"/>
                <a:cs typeface="+mj-cs"/>
              </a:rPr>
              <a:t> </a:t>
            </a:r>
          </a:p>
          <a:p>
            <a:pPr marL="184150" indent="190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</a:pPr>
            <a:r>
              <a:rPr lang="uk-UA" spc="-50" dirty="0">
                <a:solidFill>
                  <a:srgbClr val="002060"/>
                </a:solidFill>
                <a:latin typeface="Bookman Old Style" panose="02050604050505020204" pitchFamily="18" charset="0"/>
                <a:ea typeface="+mj-ea"/>
                <a:cs typeface="+mj-cs"/>
              </a:rPr>
              <a:t> </a:t>
            </a:r>
            <a:r>
              <a:rPr lang="uk-UA" sz="2400" spc="-50" dirty="0">
                <a:solidFill>
                  <a:srgbClr val="002060"/>
                </a:solidFill>
                <a:latin typeface="Bookman Old Style" panose="02050604050505020204" pitchFamily="18" charset="0"/>
                <a:ea typeface="+mj-ea"/>
                <a:cs typeface="+mj-cs"/>
              </a:rPr>
              <a:t>міжнародна система класифікації лікарських засобів</a:t>
            </a:r>
          </a:p>
          <a:p>
            <a:pPr marL="180975" indent="180975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</a:pPr>
            <a:r>
              <a:rPr lang="uk-UA" sz="2400" spc="-50" dirty="0">
                <a:solidFill>
                  <a:srgbClr val="002060"/>
                </a:solidFill>
                <a:latin typeface="Bookman Old Style" panose="02050604050505020204" pitchFamily="18" charset="0"/>
                <a:ea typeface="+mj-ea"/>
                <a:cs typeface="+mj-cs"/>
              </a:rPr>
              <a:t> підрозділяє ЛЗ на групи, що мають 5 різних рівнів. </a:t>
            </a:r>
          </a:p>
          <a:p>
            <a:pPr marL="180975" indent="180975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</a:pPr>
            <a:r>
              <a:rPr lang="uk-UA" sz="2400" spc="-50" dirty="0">
                <a:solidFill>
                  <a:srgbClr val="002060"/>
                </a:solidFill>
                <a:latin typeface="Bookman Old Style" panose="02050604050505020204" pitchFamily="18" charset="0"/>
                <a:ea typeface="+mj-ea"/>
                <a:cs typeface="+mj-cs"/>
              </a:rPr>
              <a:t> кожен рівень класифікації має буквений або цифровий код</a:t>
            </a:r>
          </a:p>
          <a:p>
            <a:pPr marL="180975" indent="180975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</a:pPr>
            <a:r>
              <a:rPr lang="uk-UA" sz="2400" spc="-50" dirty="0">
                <a:solidFill>
                  <a:srgbClr val="002060"/>
                </a:solidFill>
                <a:latin typeface="Bookman Old Style" panose="02050604050505020204" pitchFamily="18" charset="0"/>
                <a:ea typeface="+mj-ea"/>
                <a:cs typeface="+mj-cs"/>
              </a:rPr>
              <a:t> головний принцип — усім ЛЗ, які мають подібні інгредієнти, силу дії і лікарську форму, присвоюють тільки один код АТС</a:t>
            </a:r>
            <a:endParaRPr lang="en-GB" sz="2400" spc="-50" dirty="0">
              <a:solidFill>
                <a:srgbClr val="002060"/>
              </a:solidFill>
              <a:latin typeface="Bookman Old Style" panose="02050604050505020204" pitchFamily="18" charset="0"/>
              <a:ea typeface="+mj-ea"/>
              <a:cs typeface="+mj-cs"/>
            </a:endParaRPr>
          </a:p>
          <a:p>
            <a:pPr marL="180975" indent="180975" algn="just">
              <a:buFont typeface="Wingdings" pitchFamily="2" charset="2"/>
              <a:buChar char="ü"/>
            </a:pPr>
            <a:endParaRPr lang="uk-UA" sz="2400" dirty="0"/>
          </a:p>
          <a:p>
            <a:endParaRPr lang="uk-UA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5000" y="329914"/>
            <a:ext cx="8229600" cy="659828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uk-UA" alt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Переваги системи АТС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" y="1484785"/>
            <a:ext cx="10820400" cy="4154015"/>
          </a:xfrm>
          <a:solidFill>
            <a:schemeClr val="bg1"/>
          </a:solidFill>
          <a:ln>
            <a:solidFill>
              <a:srgbClr val="002060"/>
            </a:solidFill>
          </a:ln>
        </p:spPr>
        <p:txBody>
          <a:bodyPr>
            <a:normAutofit/>
          </a:bodyPr>
          <a:lstStyle/>
          <a:p>
            <a:pPr marL="90488" indent="446088" algn="just">
              <a:buFont typeface="Wingdings" panose="05000000000000000000" pitchFamily="2" charset="2"/>
              <a:buChar char="Ø"/>
            </a:pPr>
            <a:r>
              <a:rPr lang="uk-UA" sz="2400" dirty="0">
                <a:latin typeface="Bookman Old Style" panose="02050604050505020204" pitchFamily="18" charset="0"/>
              </a:rPr>
              <a:t>дозволяє ідентифікувати лікарський препарат, в тому числі активну субстанцію</a:t>
            </a:r>
          </a:p>
          <a:p>
            <a:pPr marL="90488" indent="446088" algn="just">
              <a:buFont typeface="Wingdings" panose="05000000000000000000" pitchFamily="2" charset="2"/>
              <a:buChar char="Ø"/>
            </a:pPr>
            <a:r>
              <a:rPr lang="uk-UA" sz="2400" dirty="0">
                <a:latin typeface="Bookman Old Style" panose="02050604050505020204" pitchFamily="18" charset="0"/>
              </a:rPr>
              <a:t>дозволяє визначити спосіб її введення і у відповідних випадках (при вказівці </a:t>
            </a:r>
            <a:r>
              <a:rPr lang="en-GB" sz="2400" dirty="0">
                <a:latin typeface="Bookman Old Style" panose="02050604050505020204" pitchFamily="18" charset="0"/>
              </a:rPr>
              <a:t>DDD) — </a:t>
            </a:r>
            <a:r>
              <a:rPr lang="uk-UA" sz="2400" dirty="0">
                <a:latin typeface="Bookman Old Style" panose="02050604050505020204" pitchFamily="18" charset="0"/>
              </a:rPr>
              <a:t>добову дозу споживання</a:t>
            </a:r>
          </a:p>
          <a:p>
            <a:pPr marL="90488" indent="446088" algn="just">
              <a:buFont typeface="Wingdings" panose="05000000000000000000" pitchFamily="2" charset="2"/>
              <a:buChar char="Ø"/>
            </a:pPr>
            <a:r>
              <a:rPr lang="uk-UA" sz="2400" dirty="0">
                <a:latin typeface="Bookman Old Style" panose="02050604050505020204" pitchFamily="18" charset="0"/>
              </a:rPr>
              <a:t>враховує як терапевтичні властивості лікарських засобів, так і хімічні характеристики на відміну від більшості інших класифікацій</a:t>
            </a:r>
          </a:p>
          <a:p>
            <a:pPr marL="90488" indent="446088" algn="just">
              <a:buFont typeface="Wingdings" panose="05000000000000000000" pitchFamily="2" charset="2"/>
              <a:buChar char="Ø"/>
            </a:pPr>
            <a:r>
              <a:rPr lang="uk-UA" sz="2400" dirty="0">
                <a:latin typeface="Bookman Old Style" panose="02050604050505020204" pitchFamily="18" charset="0"/>
              </a:rPr>
              <a:t> має ієрархічну структуру, що полегшує логічний розподіл лікарських засобів на певні групи</a:t>
            </a:r>
            <a:endParaRPr lang="en-GB" sz="2400" dirty="0">
              <a:latin typeface="Bookman Old Style" panose="02050604050505020204" pitchFamily="18" charset="0"/>
            </a:endParaRPr>
          </a:p>
          <a:p>
            <a:endParaRPr lang="uk-UA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47800" y="152400"/>
            <a:ext cx="10058400" cy="838200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uk-UA" altLang="ru-RU" sz="2400" b="1" dirty="0">
                <a:solidFill>
                  <a:srgbClr val="002060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Приклад структури кодування лікарських засобів за АТС-класифікацією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3400" y="1143000"/>
            <a:ext cx="11125200" cy="4997152"/>
          </a:xfrm>
          <a:solidFill>
            <a:schemeClr val="bg1"/>
          </a:solidFill>
          <a:ln>
            <a:solidFill>
              <a:schemeClr val="bg2">
                <a:lumMod val="10000"/>
              </a:schemeClr>
            </a:solidFill>
          </a:ln>
        </p:spPr>
        <p:txBody>
          <a:bodyPr>
            <a:normAutofit lnSpcReduction="10000"/>
          </a:bodyPr>
          <a:lstStyle/>
          <a:p>
            <a:endParaRPr lang="ru-RU" dirty="0"/>
          </a:p>
          <a:p>
            <a:pPr marL="88900" indent="36036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А</a:t>
            </a:r>
            <a:r>
              <a:rPr lang="uk-UA" i="1" dirty="0">
                <a:latin typeface="Bookman Old Style" panose="02050604050505020204" pitchFamily="18" charset="0"/>
              </a:rPr>
              <a:t>  </a:t>
            </a:r>
            <a:r>
              <a:rPr lang="uk-UA" b="1" i="1" dirty="0">
                <a:latin typeface="Bookman Old Style" panose="02050604050505020204" pitchFamily="18" charset="0"/>
              </a:rPr>
              <a:t>Препарати, що впливають на травний тракт і обмін речовин</a:t>
            </a:r>
          </a:p>
          <a:p>
            <a:pPr marL="88900" indent="36036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dirty="0">
                <a:latin typeface="Bookman Old Style" panose="02050604050505020204" pitchFamily="18" charset="0"/>
              </a:rPr>
              <a:t> </a:t>
            </a:r>
            <a:r>
              <a:rPr lang="uk-UA" sz="1600" dirty="0">
                <a:latin typeface="Bookman Old Style" panose="02050604050505020204" pitchFamily="18" charset="0"/>
              </a:rPr>
              <a:t>(</a:t>
            </a:r>
            <a:r>
              <a:rPr lang="uk-UA" sz="1600" i="1" dirty="0">
                <a:latin typeface="Bookman Old Style" panose="02050604050505020204" pitchFamily="18" charset="0"/>
              </a:rPr>
              <a:t>Рівень 1</a:t>
            </a:r>
            <a:r>
              <a:rPr lang="uk-UA" sz="1600" dirty="0">
                <a:latin typeface="Bookman Old Style" panose="02050604050505020204" pitchFamily="18" charset="0"/>
              </a:rPr>
              <a:t> визначається за </a:t>
            </a:r>
            <a:r>
              <a:rPr lang="uk-UA" sz="1600" i="1" dirty="0">
                <a:latin typeface="Bookman Old Style" panose="02050604050505020204" pitchFamily="18" charset="0"/>
              </a:rPr>
              <a:t>назвою анатомічного 	органу</a:t>
            </a:r>
            <a:r>
              <a:rPr lang="uk-UA" sz="1600" dirty="0">
                <a:latin typeface="Bookman Old Style" panose="02050604050505020204" pitchFamily="18" charset="0"/>
              </a:rPr>
              <a:t> чи системи, </a:t>
            </a:r>
            <a:r>
              <a:rPr lang="uk-UA" sz="1600" i="1" dirty="0">
                <a:latin typeface="Bookman Old Style" panose="02050604050505020204" pitchFamily="18" charset="0"/>
              </a:rPr>
              <a:t>що є мішенню дії препарату</a:t>
            </a:r>
            <a:r>
              <a:rPr lang="uk-UA" sz="1600" dirty="0">
                <a:latin typeface="Bookman Old Style" panose="02050604050505020204" pitchFamily="18" charset="0"/>
              </a:rPr>
              <a:t> )</a:t>
            </a:r>
          </a:p>
          <a:p>
            <a:pPr marL="88900" indent="36036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uk-UA" sz="1600" dirty="0">
              <a:latin typeface="Bookman Old Style" panose="02050604050505020204" pitchFamily="18" charset="0"/>
            </a:endParaRPr>
          </a:p>
          <a:p>
            <a:pPr marL="0" indent="4500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А03</a:t>
            </a:r>
            <a:r>
              <a:rPr lang="uk-UA" dirty="0">
                <a:latin typeface="Bookman Old Style" panose="02050604050505020204" pitchFamily="18" charset="0"/>
              </a:rPr>
              <a:t>  </a:t>
            </a:r>
            <a:r>
              <a:rPr lang="uk-UA" b="1" i="1" dirty="0">
                <a:latin typeface="Bookman Old Style" panose="02050604050505020204" pitchFamily="18" charset="0"/>
              </a:rPr>
              <a:t>Препарати, що застосовуються у разі функціональних 	шлунково-кишкових розладів</a:t>
            </a:r>
            <a:r>
              <a:rPr lang="uk-UA" dirty="0">
                <a:latin typeface="Bookman Old Style" panose="02050604050505020204" pitchFamily="18" charset="0"/>
              </a:rPr>
              <a:t> </a:t>
            </a:r>
          </a:p>
          <a:p>
            <a:pPr marL="0" indent="4500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00" dirty="0">
                <a:latin typeface="Bookman Old Style" panose="02050604050505020204" pitchFamily="18" charset="0"/>
              </a:rPr>
              <a:t>(</a:t>
            </a:r>
            <a:r>
              <a:rPr lang="uk-UA" sz="1600" i="1" dirty="0">
                <a:latin typeface="Bookman Old Style" panose="02050604050505020204" pitchFamily="18" charset="0"/>
              </a:rPr>
              <a:t>Рівень 2</a:t>
            </a:r>
            <a:r>
              <a:rPr lang="uk-UA" sz="1600" dirty="0">
                <a:latin typeface="Bookman Old Style" panose="02050604050505020204" pitchFamily="18" charset="0"/>
              </a:rPr>
              <a:t> визначається за </a:t>
            </a:r>
            <a:r>
              <a:rPr lang="uk-UA" sz="1600" i="1" dirty="0">
                <a:latin typeface="Bookman Old Style" panose="02050604050505020204" pitchFamily="18" charset="0"/>
              </a:rPr>
              <a:t>основними терапевтичними та/чи   фармакологічними 	властивостями лікарського засобу</a:t>
            </a:r>
            <a:r>
              <a:rPr lang="uk-UA" sz="1600" dirty="0">
                <a:latin typeface="Bookman Old Style" panose="02050604050505020204" pitchFamily="18" charset="0"/>
              </a:rPr>
              <a:t>)</a:t>
            </a:r>
          </a:p>
          <a:p>
            <a:pPr marL="0" indent="450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uk-UA" sz="1600" dirty="0">
              <a:latin typeface="Bookman Old Style" panose="02050604050505020204" pitchFamily="18" charset="0"/>
            </a:endParaRPr>
          </a:p>
          <a:p>
            <a:pPr marL="0" indent="4500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A03A</a:t>
            </a:r>
            <a:r>
              <a:rPr lang="uk-UA" dirty="0">
                <a:solidFill>
                  <a:srgbClr val="FF0000"/>
                </a:solidFill>
                <a:latin typeface="Bookman Old Style" panose="02050604050505020204" pitchFamily="18" charset="0"/>
              </a:rPr>
              <a:t> </a:t>
            </a:r>
            <a:r>
              <a:rPr lang="uk-UA" b="1" i="1" dirty="0">
                <a:latin typeface="Bookman Old Style" panose="02050604050505020204" pitchFamily="18" charset="0"/>
              </a:rPr>
              <a:t>Препарати, що застосовуються у разі функціональних 	розладів з боку кишківника</a:t>
            </a:r>
            <a:r>
              <a:rPr lang="uk-UA" dirty="0">
                <a:latin typeface="Bookman Old Style" panose="02050604050505020204" pitchFamily="18" charset="0"/>
              </a:rPr>
              <a:t> </a:t>
            </a:r>
          </a:p>
          <a:p>
            <a:pPr marL="0" indent="4500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00" dirty="0">
                <a:latin typeface="Bookman Old Style" panose="02050604050505020204" pitchFamily="18" charset="0"/>
              </a:rPr>
              <a:t>(</a:t>
            </a:r>
            <a:r>
              <a:rPr lang="uk-UA" sz="1600" i="1" dirty="0">
                <a:latin typeface="Bookman Old Style" panose="02050604050505020204" pitchFamily="18" charset="0"/>
              </a:rPr>
              <a:t>Рівень 3</a:t>
            </a:r>
            <a:r>
              <a:rPr lang="uk-UA" sz="1600" dirty="0">
                <a:latin typeface="Bookman Old Style" panose="02050604050505020204" pitchFamily="18" charset="0"/>
              </a:rPr>
              <a:t> визначається за </a:t>
            </a:r>
            <a:r>
              <a:rPr lang="uk-UA" sz="1600" i="1" dirty="0">
                <a:latin typeface="Bookman Old Style" panose="02050604050505020204" pitchFamily="18" charset="0"/>
              </a:rPr>
              <a:t>конкретними індивідуальними терапевтичними</a:t>
            </a:r>
            <a:r>
              <a:rPr lang="uk-UA" sz="1600" dirty="0">
                <a:latin typeface="Bookman Old Style" panose="02050604050505020204" pitchFamily="18" charset="0"/>
              </a:rPr>
              <a:t> та/чи 	фармакологічними </a:t>
            </a:r>
            <a:r>
              <a:rPr lang="uk-UA" sz="1600" i="1" dirty="0">
                <a:latin typeface="Bookman Old Style" panose="02050604050505020204" pitchFamily="18" charset="0"/>
              </a:rPr>
              <a:t>властивостями лікарського засобу</a:t>
            </a:r>
            <a:r>
              <a:rPr lang="uk-UA" sz="1600" dirty="0">
                <a:latin typeface="Bookman Old Style" panose="02050604050505020204" pitchFamily="18" charset="0"/>
              </a:rPr>
              <a:t>)</a:t>
            </a:r>
          </a:p>
          <a:p>
            <a:pPr marL="0" indent="4500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uk-UA" sz="1600" dirty="0">
              <a:latin typeface="Bookman Old Style" panose="02050604050505020204" pitchFamily="18" charset="0"/>
            </a:endParaRPr>
          </a:p>
          <a:p>
            <a:pPr marL="0" indent="4500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A03AD</a:t>
            </a:r>
            <a:r>
              <a:rPr lang="uk-UA" dirty="0">
                <a:latin typeface="Bookman Old Style" panose="02050604050505020204" pitchFamily="18" charset="0"/>
              </a:rPr>
              <a:t>   </a:t>
            </a:r>
            <a:r>
              <a:rPr lang="uk-UA" b="1" i="1" dirty="0">
                <a:latin typeface="Bookman Old Style" panose="02050604050505020204" pitchFamily="18" charset="0"/>
              </a:rPr>
              <a:t>Папаверин та його похідні</a:t>
            </a:r>
          </a:p>
          <a:p>
            <a:pPr marL="0" indent="4500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00" dirty="0">
                <a:latin typeface="Bookman Old Style" panose="02050604050505020204" pitchFamily="18" charset="0"/>
              </a:rPr>
              <a:t> (</a:t>
            </a:r>
            <a:r>
              <a:rPr lang="uk-UA" sz="1600" i="1" dirty="0">
                <a:latin typeface="Bookman Old Style" panose="02050604050505020204" pitchFamily="18" charset="0"/>
              </a:rPr>
              <a:t>Рівень 4 </a:t>
            </a:r>
            <a:r>
              <a:rPr lang="uk-UA" sz="1600" dirty="0">
                <a:latin typeface="Bookman Old Style" panose="02050604050505020204" pitchFamily="18" charset="0"/>
              </a:rPr>
              <a:t>визначається для лікарських засобів за </a:t>
            </a:r>
            <a:r>
              <a:rPr lang="uk-UA" sz="1600" i="1" dirty="0">
                <a:latin typeface="Bookman Old Style" panose="02050604050505020204" pitchFamily="18" charset="0"/>
              </a:rPr>
              <a:t>основними структурними та хімічними 	властивостями</a:t>
            </a:r>
            <a:r>
              <a:rPr lang="uk-UA" sz="1600" dirty="0">
                <a:latin typeface="Bookman Old Style" panose="02050604050505020204" pitchFamily="18" charset="0"/>
              </a:rPr>
              <a:t>)</a:t>
            </a:r>
          </a:p>
          <a:p>
            <a:pPr marL="0" indent="4500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A03AD02</a:t>
            </a:r>
            <a:r>
              <a:rPr lang="uk-UA" b="1" dirty="0">
                <a:latin typeface="Bookman Old Style" panose="02050604050505020204" pitchFamily="18" charset="0"/>
              </a:rPr>
              <a:t>  </a:t>
            </a:r>
            <a:r>
              <a:rPr lang="uk-UA" b="1" i="1" dirty="0" err="1">
                <a:latin typeface="Bookman Old Style" panose="02050604050505020204" pitchFamily="18" charset="0"/>
              </a:rPr>
              <a:t>Дротаверин</a:t>
            </a:r>
            <a:r>
              <a:rPr lang="uk-UA" dirty="0">
                <a:latin typeface="Bookman Old Style" panose="02050604050505020204" pitchFamily="18" charset="0"/>
              </a:rPr>
              <a:t> (</a:t>
            </a:r>
            <a:r>
              <a:rPr lang="uk-UA" dirty="0" err="1">
                <a:latin typeface="Bookman Old Style" panose="02050604050505020204" pitchFamily="18" charset="0"/>
              </a:rPr>
              <a:t>Drotaverine</a:t>
            </a:r>
            <a:r>
              <a:rPr lang="uk-UA" dirty="0">
                <a:latin typeface="Bookman Old Style" panose="02050604050505020204" pitchFamily="18" charset="0"/>
              </a:rPr>
              <a:t>) </a:t>
            </a:r>
          </a:p>
          <a:p>
            <a:pPr marL="0" indent="4500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dirty="0">
                <a:latin typeface="Bookman Old Style" panose="02050604050505020204" pitchFamily="18" charset="0"/>
              </a:rPr>
              <a:t>(</a:t>
            </a:r>
            <a:r>
              <a:rPr lang="uk-UA" sz="1600" i="1" dirty="0">
                <a:latin typeface="Bookman Old Style" panose="02050604050505020204" pitchFamily="18" charset="0"/>
              </a:rPr>
              <a:t>Рівень 5</a:t>
            </a:r>
            <a:r>
              <a:rPr lang="uk-UA" sz="1600" dirty="0">
                <a:latin typeface="Bookman Old Style" panose="02050604050505020204" pitchFamily="18" charset="0"/>
              </a:rPr>
              <a:t> визначається за  індивідуальними </a:t>
            </a:r>
            <a:r>
              <a:rPr lang="uk-UA" sz="1600" i="1" dirty="0">
                <a:latin typeface="Bookman Old Style" panose="02050604050505020204" pitchFamily="18" charset="0"/>
              </a:rPr>
              <a:t>особливостями хімічної структури</a:t>
            </a:r>
            <a:r>
              <a:rPr lang="uk-UA" sz="1600" dirty="0">
                <a:latin typeface="Bookman Old Style" panose="02050604050505020204" pitchFamily="18" charset="0"/>
              </a:rPr>
              <a:t>)</a:t>
            </a:r>
          </a:p>
          <a:p>
            <a:endParaRPr lang="uk-UA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927630-8444-41AF-BC1E-221CBEE6F2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932597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GB" sz="28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DDD</a:t>
            </a:r>
            <a:r>
              <a:rPr lang="uk-UA" sz="28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, як одиниця виміру споживання лікарських засобів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8ECF175-7D58-4557-AED5-0250645F1F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845734"/>
            <a:ext cx="11734800" cy="4023360"/>
          </a:xfrm>
          <a:solidFill>
            <a:schemeClr val="bg1"/>
          </a:solidFill>
          <a:ln>
            <a:solidFill>
              <a:srgbClr val="002060"/>
            </a:solidFill>
          </a:ln>
        </p:spPr>
        <p:txBody>
          <a:bodyPr>
            <a:noAutofit/>
          </a:bodyPr>
          <a:lstStyle/>
          <a:p>
            <a:r>
              <a:rPr lang="uk-UA" sz="1600" dirty="0">
                <a:solidFill>
                  <a:srgbClr val="002060"/>
                </a:solidFill>
                <a:latin typeface="Bookman Old Style" panose="02050604050505020204" pitchFamily="18" charset="0"/>
              </a:rPr>
              <a:t>За визначенням ВООЗ, </a:t>
            </a:r>
            <a:r>
              <a:rPr lang="en-GB" sz="1600" dirty="0">
                <a:solidFill>
                  <a:srgbClr val="002060"/>
                </a:solidFill>
                <a:latin typeface="Bookman Old Style" panose="02050604050505020204" pitchFamily="18" charset="0"/>
              </a:rPr>
              <a:t>DDD </a:t>
            </a:r>
            <a:r>
              <a:rPr lang="uk-UA" sz="1600" dirty="0">
                <a:solidFill>
                  <a:srgbClr val="002060"/>
                </a:solidFill>
                <a:latin typeface="Bookman Old Style" panose="02050604050505020204" pitchFamily="18" charset="0"/>
              </a:rPr>
              <a:t>є «розрахунковою середньою підтримуючою дозою лікарського засобу, що застосовується за основним показанням у дорослих». </a:t>
            </a:r>
          </a:p>
          <a:p>
            <a:r>
              <a:rPr lang="en-GB" sz="1600" dirty="0">
                <a:solidFill>
                  <a:srgbClr val="002060"/>
                </a:solidFill>
                <a:latin typeface="Bookman Old Style" panose="02050604050505020204" pitchFamily="18" charset="0"/>
              </a:rPr>
              <a:t>DDD </a:t>
            </a:r>
            <a:r>
              <a:rPr lang="uk-UA" sz="1600" dirty="0">
                <a:solidFill>
                  <a:srgbClr val="002060"/>
                </a:solidFill>
                <a:latin typeface="Bookman Old Style" panose="02050604050505020204" pitchFamily="18" charset="0"/>
              </a:rPr>
              <a:t>не аналогічна дозі, що рекомендується, яка може суттєво залежати від ступеня тяжкості та характеру перебігу захворювання, маси тіла пацієнта, його етнічного походження, рекомендацій національних посібників з медикаментозної терапії та інших факторів.</a:t>
            </a:r>
          </a:p>
          <a:p>
            <a:r>
              <a:rPr lang="uk-UA" sz="1600" dirty="0">
                <a:solidFill>
                  <a:srgbClr val="002060"/>
                </a:solidFill>
                <a:latin typeface="Bookman Old Style" panose="02050604050505020204" pitchFamily="18" charset="0"/>
              </a:rPr>
              <a:t>Наприклад, у керівництві ВООЗ зазначено, що добові дози, що рекомендуються, в різних країнах можуть відрізнятися в 4–5 разів. </a:t>
            </a:r>
          </a:p>
          <a:p>
            <a:r>
              <a:rPr lang="en-GB" sz="1600" dirty="0">
                <a:solidFill>
                  <a:srgbClr val="002060"/>
                </a:solidFill>
                <a:latin typeface="Bookman Old Style" panose="02050604050505020204" pitchFamily="18" charset="0"/>
              </a:rPr>
              <a:t>DDD </a:t>
            </a:r>
            <a:r>
              <a:rPr lang="uk-UA" sz="1600" dirty="0">
                <a:solidFill>
                  <a:srgbClr val="002060"/>
                </a:solidFill>
                <a:latin typeface="Bookman Old Style" panose="02050604050505020204" pitchFamily="18" charset="0"/>
              </a:rPr>
              <a:t>є фіксованою одиницею вимірювання реального споживання лікарських засобів і може застосовуватися щодо порівняльних досліджень, присвячених споживанню ліків різними групами населення. </a:t>
            </a:r>
            <a:r>
              <a:rPr lang="en-GB" sz="1600" dirty="0">
                <a:solidFill>
                  <a:srgbClr val="002060"/>
                </a:solidFill>
                <a:latin typeface="Bookman Old Style" panose="02050604050505020204" pitchFamily="18" charset="0"/>
              </a:rPr>
              <a:t>DDD </a:t>
            </a:r>
            <a:r>
              <a:rPr lang="uk-UA" sz="1600" dirty="0">
                <a:solidFill>
                  <a:srgbClr val="002060"/>
                </a:solidFill>
                <a:latin typeface="Bookman Old Style" panose="02050604050505020204" pitchFamily="18" charset="0"/>
              </a:rPr>
              <a:t>визначають лише для тих лікарських засобів, яким надано код АТС і які представлені на фармацевтичному ринку хоча б в одній країні.</a:t>
            </a:r>
          </a:p>
          <a:p>
            <a:r>
              <a:rPr lang="uk-UA" sz="1600" dirty="0">
                <a:solidFill>
                  <a:srgbClr val="002060"/>
                </a:solidFill>
                <a:latin typeface="Bookman Old Style" panose="02050604050505020204" pitchFamily="18" charset="0"/>
              </a:rPr>
              <a:t>Зазвичай дані про споживання ліків подають у вигляді формули </a:t>
            </a:r>
            <a:r>
              <a:rPr lang="en-GB" sz="1600" dirty="0">
                <a:solidFill>
                  <a:srgbClr val="002060"/>
                </a:solidFill>
                <a:latin typeface="Bookman Old Style" panose="02050604050505020204" pitchFamily="18" charset="0"/>
              </a:rPr>
              <a:t>DDD/1000 </a:t>
            </a:r>
            <a:r>
              <a:rPr lang="uk-UA" sz="1600" dirty="0">
                <a:solidFill>
                  <a:srgbClr val="002060"/>
                </a:solidFill>
                <a:latin typeface="Bookman Old Style" panose="02050604050505020204" pitchFamily="18" charset="0"/>
              </a:rPr>
              <a:t>жителів/добу, а в оцінці споживання в стаціонарах — </a:t>
            </a:r>
            <a:r>
              <a:rPr lang="en-GB" sz="1600" dirty="0">
                <a:solidFill>
                  <a:srgbClr val="002060"/>
                </a:solidFill>
                <a:latin typeface="Bookman Old Style" panose="02050604050505020204" pitchFamily="18" charset="0"/>
              </a:rPr>
              <a:t>DDD/100 </a:t>
            </a:r>
            <a:r>
              <a:rPr lang="uk-UA" sz="1600" dirty="0">
                <a:solidFill>
                  <a:srgbClr val="002060"/>
                </a:solidFill>
                <a:latin typeface="Bookman Old Style" panose="02050604050505020204" pitchFamily="18" charset="0"/>
              </a:rPr>
              <a:t>ліжко-днів. У індексах АТС, що публікуються ВООЗ, в окремій графі поряд з хімічною субстанцією вказаний (у більшості випадків) спосіб її введення та </a:t>
            </a:r>
            <a:r>
              <a:rPr lang="en-GB" sz="1600" dirty="0">
                <a:solidFill>
                  <a:srgbClr val="002060"/>
                </a:solidFill>
                <a:latin typeface="Bookman Old Style" panose="02050604050505020204" pitchFamily="18" charset="0"/>
              </a:rPr>
              <a:t>DDD.</a:t>
            </a:r>
            <a:endParaRPr lang="uk-UA" sz="1600" dirty="0">
              <a:solidFill>
                <a:srgbClr val="002060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8825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10000" y="533400"/>
            <a:ext cx="4305300" cy="382797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АТС/DDD методологія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3400" y="1396974"/>
            <a:ext cx="11430000" cy="32869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50000"/>
              </a:lnSpc>
              <a:spcBef>
                <a:spcPts val="105"/>
              </a:spcBef>
              <a:tabLst>
                <a:tab pos="1586865" algn="l"/>
              </a:tabLst>
            </a:pPr>
            <a:r>
              <a:rPr sz="2400" b="1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Вивчення </a:t>
            </a:r>
            <a:r>
              <a:rPr sz="2400" b="1" dirty="0" err="1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споживання</a:t>
            </a:r>
            <a:r>
              <a:rPr sz="2400" b="1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 ЛЗ</a:t>
            </a:r>
            <a:r>
              <a:rPr lang="uk-UA" sz="2400" b="1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, яке </a:t>
            </a:r>
            <a:r>
              <a:rPr sz="2400" b="1" dirty="0" err="1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дає</a:t>
            </a:r>
            <a:r>
              <a:rPr sz="2400" b="1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 уявлення </a:t>
            </a:r>
            <a:r>
              <a:rPr sz="2400" b="1" dirty="0" err="1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про</a:t>
            </a:r>
            <a:r>
              <a:rPr sz="2400" b="1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 </a:t>
            </a:r>
            <a:r>
              <a:rPr sz="2400" b="1" dirty="0" err="1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обсяги</a:t>
            </a:r>
            <a:r>
              <a:rPr lang="uk-UA" sz="2400" b="1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 </a:t>
            </a:r>
            <a:r>
              <a:rPr sz="2400" b="1" dirty="0" err="1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використання</a:t>
            </a:r>
            <a:r>
              <a:rPr lang="uk-UA" sz="2400" b="1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 </a:t>
            </a:r>
            <a:r>
              <a:rPr sz="2400" b="1" dirty="0" err="1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за</a:t>
            </a:r>
            <a:r>
              <a:rPr sz="2400" b="1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 </a:t>
            </a:r>
            <a:r>
              <a:rPr sz="2400" b="1" dirty="0" err="1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певний</a:t>
            </a:r>
            <a:r>
              <a:rPr sz="2400" b="1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 </a:t>
            </a:r>
            <a:r>
              <a:rPr sz="2400" b="1" dirty="0" err="1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проміжок</a:t>
            </a:r>
            <a:r>
              <a:rPr lang="uk-UA" sz="2400" b="1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 </a:t>
            </a:r>
            <a:r>
              <a:rPr sz="2400" b="1" dirty="0" err="1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часу</a:t>
            </a:r>
            <a:r>
              <a:rPr sz="2400" b="1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 та на певній території (наприклад, у державі)	</a:t>
            </a:r>
            <a:r>
              <a:rPr sz="2400" b="1" dirty="0" err="1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незалежно</a:t>
            </a:r>
            <a:r>
              <a:rPr lang="uk-UA" sz="2400" b="1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 </a:t>
            </a:r>
            <a:r>
              <a:rPr sz="2400" b="1" dirty="0" err="1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від</a:t>
            </a:r>
            <a:r>
              <a:rPr lang="uk-UA" sz="2400" b="1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 </a:t>
            </a:r>
            <a:r>
              <a:rPr sz="2400" b="1" dirty="0" err="1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виробників</a:t>
            </a:r>
            <a:r>
              <a:rPr sz="2400" b="1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, лікарських форм, дозування та вартості. При тривалому </a:t>
            </a:r>
            <a:r>
              <a:rPr sz="2400" b="1" dirty="0" err="1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аналізі</a:t>
            </a:r>
            <a:r>
              <a:rPr sz="2400" b="1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 </a:t>
            </a:r>
            <a:endParaRPr lang="uk-UA" sz="2400" b="1" dirty="0">
              <a:solidFill>
                <a:srgbClr val="002060"/>
              </a:solidFill>
              <a:latin typeface="Bookman Old Style" panose="02050604050505020204" pitchFamily="18" charset="0"/>
              <a:cs typeface="Arial"/>
            </a:endParaRPr>
          </a:p>
          <a:p>
            <a:pPr marL="12700" marR="5080" algn="ctr">
              <a:lnSpc>
                <a:spcPct val="150000"/>
              </a:lnSpc>
              <a:spcBef>
                <a:spcPts val="105"/>
              </a:spcBef>
              <a:tabLst>
                <a:tab pos="1586865" algn="l"/>
              </a:tabLst>
            </a:pPr>
            <a:r>
              <a:rPr sz="2400" b="1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(2-5</a:t>
            </a:r>
            <a:r>
              <a:rPr lang="uk-UA" sz="2400" b="1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 </a:t>
            </a:r>
            <a:r>
              <a:rPr sz="2400" b="1" dirty="0" err="1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років</a:t>
            </a:r>
            <a:r>
              <a:rPr sz="2400" b="1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) можна простежити тенденцію у використанні ЛЗ та проаналізувати її.</a:t>
            </a: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8600" y="4367295"/>
            <a:ext cx="2622804" cy="2187461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6031" y="1822704"/>
            <a:ext cx="1533144" cy="299008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43000" y="180393"/>
            <a:ext cx="10058400" cy="960776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847090" marR="5080" indent="-815340" algn="ctr">
              <a:lnSpc>
                <a:spcPts val="3770"/>
              </a:lnSpc>
              <a:spcBef>
                <a:spcPts val="275"/>
              </a:spcBef>
            </a:pPr>
            <a:r>
              <a:rPr sz="2400" b="1" spc="95" dirty="0">
                <a:solidFill>
                  <a:srgbClr val="002060"/>
                </a:solidFill>
                <a:latin typeface="Bookman Old Style" panose="02050604050505020204" pitchFamily="18" charset="0"/>
              </a:rPr>
              <a:t>ВИКОРИСТАННЯ АТС/DDD МЕТОДОЛОГІЇ В ЗАКЛАДАХ ОХОРОНИ ЗДОРОВʼЯ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905001" y="1536319"/>
            <a:ext cx="10134600" cy="4211089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2700" rIns="0" bIns="0" rtlCol="0">
            <a:spAutoFit/>
          </a:bodyPr>
          <a:lstStyle/>
          <a:p>
            <a:pPr marL="807085" marR="1958339" algn="ctr">
              <a:lnSpc>
                <a:spcPct val="100000"/>
              </a:lnSpc>
              <a:spcBef>
                <a:spcPts val="100"/>
              </a:spcBef>
            </a:pPr>
            <a:r>
              <a:rPr sz="2400" b="1" spc="-25" dirty="0">
                <a:solidFill>
                  <a:srgbClr val="002060"/>
                </a:solidFill>
                <a:latin typeface="Arial"/>
                <a:cs typeface="Arial"/>
              </a:rPr>
              <a:t>Розраховують</a:t>
            </a:r>
            <a:r>
              <a:rPr sz="2400" b="1" spc="-2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2060"/>
                </a:solidFill>
                <a:latin typeface="Arial"/>
                <a:cs typeface="Arial"/>
              </a:rPr>
              <a:t>показник</a:t>
            </a:r>
            <a:r>
              <a:rPr sz="2400" b="1" spc="-5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2060"/>
                </a:solidFill>
                <a:latin typeface="Arial"/>
                <a:cs typeface="Arial"/>
              </a:rPr>
              <a:t>DDDs</a:t>
            </a:r>
            <a:r>
              <a:rPr sz="2400" b="1" spc="-5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2060"/>
                </a:solidFill>
                <a:latin typeface="Arial"/>
                <a:cs typeface="Arial"/>
              </a:rPr>
              <a:t>на</a:t>
            </a:r>
            <a:r>
              <a:rPr sz="2400" b="1" spc="-6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400" b="1" spc="-25" dirty="0">
                <a:solidFill>
                  <a:srgbClr val="002060"/>
                </a:solidFill>
                <a:latin typeface="Arial"/>
                <a:cs typeface="Arial"/>
              </a:rPr>
              <a:t>100 </a:t>
            </a:r>
            <a:r>
              <a:rPr sz="2400" b="1" spc="-10" dirty="0">
                <a:solidFill>
                  <a:srgbClr val="002060"/>
                </a:solidFill>
                <a:latin typeface="Arial"/>
                <a:cs typeface="Arial"/>
              </a:rPr>
              <a:t>ліжко-</a:t>
            </a:r>
            <a:r>
              <a:rPr sz="2400" b="1" dirty="0">
                <a:solidFill>
                  <a:srgbClr val="002060"/>
                </a:solidFill>
                <a:latin typeface="Arial"/>
                <a:cs typeface="Arial"/>
              </a:rPr>
              <a:t>днів</a:t>
            </a:r>
            <a:r>
              <a:rPr sz="2400" b="1" spc="-8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2060"/>
                </a:solidFill>
                <a:latin typeface="Arial"/>
                <a:cs typeface="Arial"/>
              </a:rPr>
              <a:t>за</a:t>
            </a:r>
            <a:r>
              <a:rPr sz="2400" b="1" spc="-4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2060"/>
                </a:solidFill>
                <a:latin typeface="Arial"/>
                <a:cs typeface="Arial"/>
              </a:rPr>
              <a:t>певний</a:t>
            </a:r>
            <a:r>
              <a:rPr sz="2400" b="1" spc="-4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002060"/>
                </a:solidFill>
                <a:latin typeface="Arial"/>
                <a:cs typeface="Arial"/>
              </a:rPr>
              <a:t>досліджуваний </a:t>
            </a:r>
            <a:r>
              <a:rPr sz="2400" b="1" dirty="0" err="1">
                <a:solidFill>
                  <a:srgbClr val="002060"/>
                </a:solidFill>
                <a:latin typeface="Arial"/>
                <a:cs typeface="Arial"/>
              </a:rPr>
              <a:t>період</a:t>
            </a:r>
            <a:r>
              <a:rPr sz="2400" b="1" spc="-8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endParaRPr lang="en-US" sz="2400" b="1" spc="-80" dirty="0">
              <a:solidFill>
                <a:srgbClr val="002060"/>
              </a:solidFill>
              <a:latin typeface="Arial"/>
              <a:cs typeface="Arial"/>
            </a:endParaRPr>
          </a:p>
          <a:p>
            <a:pPr marL="807085" marR="1958339" algn="ctr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02060"/>
                </a:solidFill>
                <a:latin typeface="Arial"/>
                <a:cs typeface="Arial"/>
              </a:rPr>
              <a:t>(</a:t>
            </a:r>
            <a:r>
              <a:rPr sz="2400" b="1" dirty="0" err="1">
                <a:solidFill>
                  <a:srgbClr val="002060"/>
                </a:solidFill>
                <a:latin typeface="Arial"/>
                <a:cs typeface="Arial"/>
              </a:rPr>
              <a:t>часто</a:t>
            </a:r>
            <a:r>
              <a:rPr sz="2400" b="1" spc="-5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400" b="1" dirty="0" err="1">
                <a:solidFill>
                  <a:srgbClr val="002060"/>
                </a:solidFill>
                <a:latin typeface="Arial"/>
                <a:cs typeface="Arial"/>
              </a:rPr>
              <a:t>за</a:t>
            </a:r>
            <a:r>
              <a:rPr lang="en-US" sz="2400" b="1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400" b="1" spc="-10" dirty="0" err="1">
                <a:solidFill>
                  <a:srgbClr val="002060"/>
                </a:solidFill>
                <a:latin typeface="Arial"/>
                <a:cs typeface="Arial"/>
              </a:rPr>
              <a:t>календарний</a:t>
            </a:r>
            <a:r>
              <a:rPr sz="2400" b="1" spc="-6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400" b="1" spc="-20" dirty="0">
                <a:solidFill>
                  <a:srgbClr val="002060"/>
                </a:solidFill>
                <a:latin typeface="Arial"/>
                <a:cs typeface="Arial"/>
              </a:rPr>
              <a:t>рік)</a:t>
            </a:r>
            <a:endParaRPr sz="2400" dirty="0">
              <a:solidFill>
                <a:srgbClr val="002060"/>
              </a:solidFill>
              <a:latin typeface="Arial"/>
              <a:cs typeface="Arial"/>
            </a:endParaRPr>
          </a:p>
          <a:p>
            <a:pPr marL="12700" marR="5715" indent="449580" algn="just">
              <a:lnSpc>
                <a:spcPct val="115100"/>
              </a:lnSpc>
              <a:spcBef>
                <a:spcPts val="2360"/>
              </a:spcBef>
            </a:pPr>
            <a:r>
              <a:rPr sz="2200" b="1" dirty="0">
                <a:solidFill>
                  <a:srgbClr val="002060"/>
                </a:solidFill>
                <a:latin typeface="Arial"/>
                <a:cs typeface="Arial"/>
              </a:rPr>
              <a:t>Попередньо,</a:t>
            </a:r>
            <a:r>
              <a:rPr sz="2200" b="1" spc="295" dirty="0">
                <a:solidFill>
                  <a:srgbClr val="002060"/>
                </a:solidFill>
                <a:latin typeface="Arial"/>
                <a:cs typeface="Arial"/>
              </a:rPr>
              <a:t>    </a:t>
            </a:r>
            <a:r>
              <a:rPr sz="2200" b="1" dirty="0">
                <a:solidFill>
                  <a:srgbClr val="002060"/>
                </a:solidFill>
                <a:latin typeface="Arial"/>
                <a:cs typeface="Arial"/>
              </a:rPr>
              <a:t>для</a:t>
            </a:r>
            <a:r>
              <a:rPr sz="2200" b="1" spc="295" dirty="0">
                <a:solidFill>
                  <a:srgbClr val="002060"/>
                </a:solidFill>
                <a:latin typeface="Arial"/>
                <a:cs typeface="Arial"/>
              </a:rPr>
              <a:t>    </a:t>
            </a:r>
            <a:r>
              <a:rPr sz="2200" b="1" dirty="0">
                <a:solidFill>
                  <a:srgbClr val="002060"/>
                </a:solidFill>
                <a:latin typeface="Arial"/>
                <a:cs typeface="Arial"/>
              </a:rPr>
              <a:t>розрахунків</a:t>
            </a:r>
            <a:r>
              <a:rPr sz="2200" b="1" spc="285" dirty="0">
                <a:solidFill>
                  <a:srgbClr val="002060"/>
                </a:solidFill>
                <a:latin typeface="Arial"/>
                <a:cs typeface="Arial"/>
              </a:rPr>
              <a:t>    </a:t>
            </a:r>
            <a:r>
              <a:rPr sz="2200" b="1" dirty="0">
                <a:solidFill>
                  <a:srgbClr val="002060"/>
                </a:solidFill>
                <a:latin typeface="Arial"/>
                <a:cs typeface="Arial"/>
              </a:rPr>
              <a:t>цих</a:t>
            </a:r>
            <a:r>
              <a:rPr sz="2200" b="1" spc="295" dirty="0">
                <a:solidFill>
                  <a:srgbClr val="002060"/>
                </a:solidFill>
                <a:latin typeface="Arial"/>
                <a:cs typeface="Arial"/>
              </a:rPr>
              <a:t>    </a:t>
            </a:r>
            <a:r>
              <a:rPr sz="2200" b="1" spc="-10" dirty="0">
                <a:solidFill>
                  <a:srgbClr val="002060"/>
                </a:solidFill>
                <a:latin typeface="Arial"/>
                <a:cs typeface="Arial"/>
              </a:rPr>
              <a:t>показників визначають</a:t>
            </a:r>
            <a:r>
              <a:rPr sz="2200" b="1" spc="-5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002060"/>
                </a:solidFill>
                <a:latin typeface="Arial"/>
                <a:cs typeface="Arial"/>
              </a:rPr>
              <a:t>DDDs</a:t>
            </a:r>
            <a:r>
              <a:rPr sz="2200" b="1" spc="-7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002060"/>
                </a:solidFill>
                <a:latin typeface="Arial"/>
                <a:cs typeface="Arial"/>
              </a:rPr>
              <a:t>за</a:t>
            </a:r>
            <a:r>
              <a:rPr sz="2200" b="1" spc="-9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200" b="1" spc="-10" dirty="0">
                <a:solidFill>
                  <a:srgbClr val="002060"/>
                </a:solidFill>
                <a:latin typeface="Arial"/>
                <a:cs typeface="Arial"/>
              </a:rPr>
              <a:t>формулою:</a:t>
            </a:r>
            <a:endParaRPr sz="2200" dirty="0">
              <a:solidFill>
                <a:srgbClr val="002060"/>
              </a:solidFill>
              <a:latin typeface="Arial"/>
              <a:cs typeface="Arial"/>
            </a:endParaRPr>
          </a:p>
          <a:p>
            <a:pPr marL="539750">
              <a:lnSpc>
                <a:spcPct val="100000"/>
              </a:lnSpc>
              <a:spcBef>
                <a:spcPts val="994"/>
              </a:spcBef>
              <a:tabLst>
                <a:tab pos="1456055" algn="l"/>
              </a:tabLst>
            </a:pPr>
            <a:r>
              <a:rPr sz="2200" b="1" u="sng" spc="-20" dirty="0">
                <a:solidFill>
                  <a:srgbClr val="002060"/>
                </a:solidFill>
                <a:latin typeface="Arial"/>
                <a:cs typeface="Arial"/>
              </a:rPr>
              <a:t>DDDs</a:t>
            </a:r>
            <a:r>
              <a:rPr sz="2200" b="1" u="sng" dirty="0">
                <a:solidFill>
                  <a:srgbClr val="002060"/>
                </a:solidFill>
                <a:latin typeface="Arial"/>
                <a:cs typeface="Arial"/>
              </a:rPr>
              <a:t>	=</a:t>
            </a:r>
            <a:r>
              <a:rPr sz="2200" b="1" u="sng" spc="-6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200" b="1" u="sng" dirty="0">
                <a:solidFill>
                  <a:srgbClr val="002060"/>
                </a:solidFill>
                <a:latin typeface="Arial"/>
                <a:cs typeface="Arial"/>
              </a:rPr>
              <a:t>кількість</a:t>
            </a:r>
            <a:r>
              <a:rPr sz="2200" b="1" u="sng" spc="-3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200" b="1" u="sng" spc="-10" dirty="0">
                <a:solidFill>
                  <a:srgbClr val="002060"/>
                </a:solidFill>
                <a:latin typeface="Arial"/>
                <a:cs typeface="Arial"/>
              </a:rPr>
              <a:t>лікарського</a:t>
            </a:r>
            <a:r>
              <a:rPr sz="2200" b="1" u="sng" spc="-3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200" b="1" u="sng" dirty="0">
                <a:solidFill>
                  <a:srgbClr val="002060"/>
                </a:solidFill>
                <a:latin typeface="Arial"/>
                <a:cs typeface="Arial"/>
              </a:rPr>
              <a:t>засобу</a:t>
            </a:r>
            <a:r>
              <a:rPr sz="2200" b="1" u="sng" spc="-6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200" b="1" u="sng" dirty="0">
                <a:solidFill>
                  <a:srgbClr val="002060"/>
                </a:solidFill>
                <a:latin typeface="Arial"/>
                <a:cs typeface="Arial"/>
              </a:rPr>
              <a:t>(г)</a:t>
            </a:r>
            <a:r>
              <a:rPr sz="2200" b="1" u="sng" spc="-5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200" b="1" u="sng" dirty="0">
                <a:solidFill>
                  <a:srgbClr val="002060"/>
                </a:solidFill>
                <a:latin typeface="Arial"/>
                <a:cs typeface="Arial"/>
              </a:rPr>
              <a:t>/</a:t>
            </a:r>
            <a:r>
              <a:rPr sz="2200" b="1" u="sng" spc="-6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200" b="1" u="sng" dirty="0">
                <a:solidFill>
                  <a:srgbClr val="002060"/>
                </a:solidFill>
                <a:latin typeface="Arial"/>
                <a:cs typeface="Arial"/>
              </a:rPr>
              <a:t>DDD</a:t>
            </a:r>
            <a:r>
              <a:rPr sz="2200" b="1" u="sng" spc="-5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200" b="1" u="sng" spc="-20" dirty="0">
                <a:solidFill>
                  <a:srgbClr val="002060"/>
                </a:solidFill>
                <a:latin typeface="Arial"/>
                <a:cs typeface="Arial"/>
              </a:rPr>
              <a:t>(г),</a:t>
            </a:r>
            <a:r>
              <a:rPr lang="en-US" sz="2200" b="1" u="sng" spc="-20" dirty="0">
                <a:solidFill>
                  <a:srgbClr val="002060"/>
                </a:solidFill>
                <a:latin typeface="Arial"/>
                <a:cs typeface="Arial"/>
              </a:rPr>
              <a:t>    </a:t>
            </a:r>
            <a:r>
              <a:rPr lang="uk-UA" sz="2200" b="1" u="sng" spc="-20" dirty="0">
                <a:solidFill>
                  <a:srgbClr val="002060"/>
                </a:solidFill>
                <a:latin typeface="Arial"/>
                <a:cs typeface="Arial"/>
              </a:rPr>
              <a:t>де</a:t>
            </a:r>
            <a:endParaRPr sz="2200" dirty="0">
              <a:solidFill>
                <a:srgbClr val="002060"/>
              </a:solidFill>
              <a:latin typeface="Arial"/>
              <a:cs typeface="Arial"/>
            </a:endParaRPr>
          </a:p>
          <a:p>
            <a:pPr marL="12700" marR="5080" indent="449580" algn="just">
              <a:lnSpc>
                <a:spcPct val="114999"/>
              </a:lnSpc>
            </a:pPr>
            <a:r>
              <a:rPr sz="2200" b="1" dirty="0">
                <a:solidFill>
                  <a:srgbClr val="002060"/>
                </a:solidFill>
                <a:latin typeface="Arial"/>
                <a:cs typeface="Arial"/>
              </a:rPr>
              <a:t>DDDs</a:t>
            </a:r>
            <a:r>
              <a:rPr sz="2200" b="1" spc="54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002060"/>
                </a:solidFill>
                <a:latin typeface="Arial"/>
                <a:cs typeface="Arial"/>
              </a:rPr>
              <a:t>–</a:t>
            </a:r>
            <a:r>
              <a:rPr sz="2200" b="1" spc="54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002060"/>
                </a:solidFill>
                <a:latin typeface="Arial"/>
                <a:cs typeface="Arial"/>
              </a:rPr>
              <a:t>кількість</a:t>
            </a:r>
            <a:r>
              <a:rPr sz="2200" b="1" spc="-3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200" b="1" spc="-10" dirty="0">
                <a:solidFill>
                  <a:srgbClr val="002060"/>
                </a:solidFill>
                <a:latin typeface="Arial"/>
                <a:cs typeface="Arial"/>
              </a:rPr>
              <a:t>встановлених</a:t>
            </a:r>
            <a:r>
              <a:rPr sz="2200" b="1" spc="-2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002060"/>
                </a:solidFill>
                <a:latin typeface="Arial"/>
                <a:cs typeface="Arial"/>
              </a:rPr>
              <a:t>середніх</a:t>
            </a:r>
            <a:r>
              <a:rPr sz="2200" b="1" spc="-2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200" b="1" spc="-10" dirty="0">
                <a:solidFill>
                  <a:srgbClr val="002060"/>
                </a:solidFill>
                <a:latin typeface="Arial"/>
                <a:cs typeface="Arial"/>
              </a:rPr>
              <a:t>підтримуючих </a:t>
            </a:r>
            <a:r>
              <a:rPr sz="2200" b="1" dirty="0">
                <a:solidFill>
                  <a:srgbClr val="002060"/>
                </a:solidFill>
                <a:latin typeface="Arial"/>
                <a:cs typeface="Arial"/>
              </a:rPr>
              <a:t>добових</a:t>
            </a:r>
            <a:r>
              <a:rPr sz="2200" b="1" spc="165" dirty="0">
                <a:solidFill>
                  <a:srgbClr val="002060"/>
                </a:solidFill>
                <a:latin typeface="Arial"/>
                <a:cs typeface="Arial"/>
              </a:rPr>
              <a:t>   </a:t>
            </a:r>
            <a:r>
              <a:rPr sz="2200" b="1" dirty="0">
                <a:solidFill>
                  <a:srgbClr val="002060"/>
                </a:solidFill>
                <a:latin typeface="Arial"/>
                <a:cs typeface="Arial"/>
              </a:rPr>
              <a:t>доз</a:t>
            </a:r>
            <a:r>
              <a:rPr sz="2200" b="1" spc="545" dirty="0">
                <a:solidFill>
                  <a:srgbClr val="002060"/>
                </a:solidFill>
                <a:latin typeface="Arial"/>
                <a:cs typeface="Arial"/>
              </a:rPr>
              <a:t>  </a:t>
            </a:r>
            <a:r>
              <a:rPr sz="2200" b="1" dirty="0">
                <a:solidFill>
                  <a:srgbClr val="002060"/>
                </a:solidFill>
                <a:latin typeface="Arial"/>
                <a:cs typeface="Arial"/>
              </a:rPr>
              <a:t>(DDD),</a:t>
            </a:r>
            <a:r>
              <a:rPr sz="2200" b="1" spc="545" dirty="0">
                <a:solidFill>
                  <a:srgbClr val="002060"/>
                </a:solidFill>
                <a:latin typeface="Arial"/>
                <a:cs typeface="Arial"/>
              </a:rPr>
              <a:t>  </a:t>
            </a:r>
            <a:r>
              <a:rPr sz="2200" b="1" dirty="0">
                <a:solidFill>
                  <a:srgbClr val="002060"/>
                </a:solidFill>
                <a:latin typeface="Arial"/>
                <a:cs typeface="Arial"/>
              </a:rPr>
              <a:t>які</a:t>
            </a:r>
            <a:r>
              <a:rPr sz="2200" b="1" spc="545" dirty="0">
                <a:solidFill>
                  <a:srgbClr val="002060"/>
                </a:solidFill>
                <a:latin typeface="Arial"/>
                <a:cs typeface="Arial"/>
              </a:rPr>
              <a:t>  </a:t>
            </a:r>
            <a:r>
              <a:rPr sz="2200" b="1" dirty="0">
                <a:solidFill>
                  <a:srgbClr val="002060"/>
                </a:solidFill>
                <a:latin typeface="Arial"/>
                <a:cs typeface="Arial"/>
              </a:rPr>
              <a:t>були</a:t>
            </a:r>
            <a:r>
              <a:rPr sz="2200" b="1" spc="540" dirty="0">
                <a:solidFill>
                  <a:srgbClr val="002060"/>
                </a:solidFill>
                <a:latin typeface="Arial"/>
                <a:cs typeface="Arial"/>
              </a:rPr>
              <a:t>  </a:t>
            </a:r>
            <a:r>
              <a:rPr sz="2200" b="1" dirty="0">
                <a:solidFill>
                  <a:srgbClr val="002060"/>
                </a:solidFill>
                <a:latin typeface="Arial"/>
                <a:cs typeface="Arial"/>
              </a:rPr>
              <a:t>прийняті</a:t>
            </a:r>
            <a:r>
              <a:rPr sz="2200" b="1" spc="160" dirty="0">
                <a:solidFill>
                  <a:srgbClr val="002060"/>
                </a:solidFill>
                <a:latin typeface="Arial"/>
                <a:cs typeface="Arial"/>
              </a:rPr>
              <a:t>   </a:t>
            </a:r>
            <a:r>
              <a:rPr sz="2200" b="1" dirty="0">
                <a:solidFill>
                  <a:srgbClr val="002060"/>
                </a:solidFill>
                <a:latin typeface="Arial"/>
                <a:cs typeface="Arial"/>
              </a:rPr>
              <a:t>хворими</a:t>
            </a:r>
            <a:r>
              <a:rPr sz="2200" b="1" spc="160" dirty="0">
                <a:solidFill>
                  <a:srgbClr val="002060"/>
                </a:solidFill>
                <a:latin typeface="Arial"/>
                <a:cs typeface="Arial"/>
              </a:rPr>
              <a:t>   </a:t>
            </a:r>
            <a:r>
              <a:rPr sz="2200" b="1" spc="-50" dirty="0">
                <a:solidFill>
                  <a:srgbClr val="002060"/>
                </a:solidFill>
                <a:latin typeface="Arial"/>
                <a:cs typeface="Arial"/>
              </a:rPr>
              <a:t>у </a:t>
            </a:r>
            <a:r>
              <a:rPr sz="2200" b="1" dirty="0">
                <a:solidFill>
                  <a:srgbClr val="002060"/>
                </a:solidFill>
                <a:latin typeface="Arial"/>
                <a:cs typeface="Arial"/>
              </a:rPr>
              <a:t>конкретному</a:t>
            </a:r>
            <a:r>
              <a:rPr sz="2200" b="1" spc="15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002060"/>
                </a:solidFill>
                <a:latin typeface="Arial"/>
                <a:cs typeface="Arial"/>
              </a:rPr>
              <a:t>регіоні,</a:t>
            </a:r>
            <a:r>
              <a:rPr sz="2200" b="1" spc="17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002060"/>
                </a:solidFill>
                <a:latin typeface="Arial"/>
                <a:cs typeface="Arial"/>
              </a:rPr>
              <a:t>медичному</a:t>
            </a:r>
            <a:r>
              <a:rPr sz="2200" b="1" spc="17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002060"/>
                </a:solidFill>
                <a:latin typeface="Arial"/>
                <a:cs typeface="Arial"/>
              </a:rPr>
              <a:t>або</a:t>
            </a:r>
            <a:r>
              <a:rPr sz="2200" b="1" spc="16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002060"/>
                </a:solidFill>
                <a:latin typeface="Arial"/>
                <a:cs typeface="Arial"/>
              </a:rPr>
              <a:t>аптечному</a:t>
            </a:r>
            <a:r>
              <a:rPr sz="2200" b="1" spc="13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002060"/>
                </a:solidFill>
                <a:latin typeface="Arial"/>
                <a:cs typeface="Arial"/>
              </a:rPr>
              <a:t>закладі</a:t>
            </a:r>
            <a:r>
              <a:rPr sz="2200" b="1" spc="18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200" b="1" spc="-25" dirty="0">
                <a:solidFill>
                  <a:srgbClr val="002060"/>
                </a:solidFill>
                <a:latin typeface="Arial"/>
                <a:cs typeface="Arial"/>
              </a:rPr>
              <a:t>за </a:t>
            </a:r>
            <a:r>
              <a:rPr sz="2200" b="1" dirty="0">
                <a:solidFill>
                  <a:srgbClr val="002060"/>
                </a:solidFill>
                <a:latin typeface="Arial"/>
                <a:cs typeface="Arial"/>
              </a:rPr>
              <a:t>певний</a:t>
            </a:r>
            <a:r>
              <a:rPr sz="2200" b="1" spc="-10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002060"/>
                </a:solidFill>
                <a:latin typeface="Arial"/>
                <a:cs typeface="Arial"/>
              </a:rPr>
              <a:t>період</a:t>
            </a:r>
            <a:r>
              <a:rPr sz="2200" b="1" spc="-8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002060"/>
                </a:solidFill>
                <a:latin typeface="Arial"/>
                <a:cs typeface="Arial"/>
              </a:rPr>
              <a:t>часу</a:t>
            </a:r>
            <a:r>
              <a:rPr sz="2200" b="1" spc="-8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002060"/>
                </a:solidFill>
                <a:latin typeface="Arial"/>
                <a:cs typeface="Arial"/>
              </a:rPr>
              <a:t>(місяць,</a:t>
            </a:r>
            <a:r>
              <a:rPr sz="2200" b="1" spc="-7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002060"/>
                </a:solidFill>
                <a:latin typeface="Arial"/>
                <a:cs typeface="Arial"/>
              </a:rPr>
              <a:t>квартал,</a:t>
            </a:r>
            <a:r>
              <a:rPr sz="2200" b="1" spc="-5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200" b="1" spc="-10" dirty="0">
                <a:solidFill>
                  <a:srgbClr val="002060"/>
                </a:solidFill>
                <a:latin typeface="Arial"/>
                <a:cs typeface="Arial"/>
              </a:rPr>
              <a:t>рік).</a:t>
            </a:r>
            <a:endParaRPr sz="2200" dirty="0">
              <a:solidFill>
                <a:srgbClr val="002060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6031" y="1822704"/>
            <a:ext cx="1533144" cy="299008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05839" y="253504"/>
            <a:ext cx="10058400" cy="773930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sz="2400" b="1" spc="95" dirty="0">
                <a:solidFill>
                  <a:srgbClr val="002060"/>
                </a:solidFill>
                <a:latin typeface="Bookman Old Style" panose="02050604050505020204" pitchFamily="18" charset="0"/>
              </a:rPr>
              <a:t>ВИКОРИСТАННЯ АТС/DDD МЕТОДОЛОГІЇ В ЗАКЛАДАХ ОХОРОНИ ЗДОРОВʼЯ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442717" y="1280241"/>
            <a:ext cx="7943215" cy="2221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50000"/>
              </a:lnSpc>
              <a:spcBef>
                <a:spcPts val="105"/>
              </a:spcBef>
              <a:tabLst>
                <a:tab pos="1586865" algn="l"/>
              </a:tabLst>
            </a:pPr>
            <a:r>
              <a:rPr sz="2400" b="1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При</a:t>
            </a:r>
            <a:r>
              <a:rPr sz="2400" b="1" spc="-70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 </a:t>
            </a:r>
            <a:r>
              <a:rPr sz="2400" b="1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проведенні</a:t>
            </a:r>
            <a:r>
              <a:rPr sz="2400" b="1" spc="-55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 </a:t>
            </a:r>
            <a:r>
              <a:rPr sz="2400" b="1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досліджень</a:t>
            </a:r>
            <a:r>
              <a:rPr sz="2400" b="1" spc="-70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 </a:t>
            </a:r>
            <a:r>
              <a:rPr sz="2400" b="1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споживання</a:t>
            </a:r>
            <a:r>
              <a:rPr sz="2400" b="1" spc="-60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 </a:t>
            </a:r>
            <a:r>
              <a:rPr sz="2400" b="1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ЛЗ</a:t>
            </a:r>
            <a:r>
              <a:rPr sz="2400" b="1" spc="-55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 </a:t>
            </a:r>
            <a:r>
              <a:rPr sz="2400" b="1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на</a:t>
            </a:r>
            <a:r>
              <a:rPr sz="2400" b="1" spc="-60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 </a:t>
            </a:r>
            <a:r>
              <a:rPr sz="2400" b="1" spc="-10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рівні окремого</a:t>
            </a:r>
            <a:r>
              <a:rPr sz="2400" b="1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	ЗОЗ</a:t>
            </a:r>
            <a:r>
              <a:rPr sz="2400" b="1" spc="-80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 </a:t>
            </a:r>
            <a:r>
              <a:rPr sz="2400" b="1" spc="-30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результати</a:t>
            </a:r>
            <a:r>
              <a:rPr sz="2400" b="1" spc="-20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 </a:t>
            </a:r>
            <a:r>
              <a:rPr sz="2400" b="1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прийнято</a:t>
            </a:r>
            <a:r>
              <a:rPr sz="2400" b="1" spc="-65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 </a:t>
            </a:r>
            <a:r>
              <a:rPr sz="2400" b="1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виражати</a:t>
            </a:r>
            <a:r>
              <a:rPr sz="2400" b="1" spc="-45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 </a:t>
            </a:r>
            <a:r>
              <a:rPr sz="2400" b="1" spc="-50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у </a:t>
            </a:r>
            <a:r>
              <a:rPr sz="2400" b="1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вигляді</a:t>
            </a:r>
            <a:r>
              <a:rPr sz="2400" b="1" spc="-60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 </a:t>
            </a:r>
            <a:r>
              <a:rPr sz="2400" b="1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показника</a:t>
            </a:r>
            <a:r>
              <a:rPr sz="2400" b="1" spc="-50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 </a:t>
            </a:r>
            <a:r>
              <a:rPr sz="2400" b="1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DDDs</a:t>
            </a:r>
            <a:r>
              <a:rPr sz="2400" b="1" spc="-30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 </a:t>
            </a:r>
            <a:r>
              <a:rPr sz="2400" b="1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на</a:t>
            </a:r>
            <a:r>
              <a:rPr sz="2400" b="1" spc="-50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 </a:t>
            </a:r>
            <a:r>
              <a:rPr sz="2400" b="1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100</a:t>
            </a:r>
            <a:r>
              <a:rPr sz="2400" b="1" spc="-35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 </a:t>
            </a:r>
            <a:r>
              <a:rPr sz="2400" b="1" spc="-10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ліжко-</a:t>
            </a:r>
            <a:r>
              <a:rPr sz="2400" b="1" spc="-20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днів </a:t>
            </a:r>
            <a:r>
              <a:rPr sz="2400" b="1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(DDDs/100</a:t>
            </a:r>
            <a:r>
              <a:rPr sz="2400" b="1" spc="-100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 </a:t>
            </a:r>
            <a:r>
              <a:rPr sz="2400" b="1" spc="-10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ліжко-днів).</a:t>
            </a:r>
            <a:endParaRPr sz="2400" dirty="0">
              <a:solidFill>
                <a:srgbClr val="002060"/>
              </a:solidFill>
              <a:latin typeface="Bookman Old Style" panose="02050604050505020204" pitchFamily="18" charset="0"/>
              <a:cs typeface="Arial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9476640"/>
              </p:ext>
            </p:extLst>
          </p:nvPr>
        </p:nvGraphicFramePr>
        <p:xfrm>
          <a:off x="2993135" y="3793757"/>
          <a:ext cx="7526020" cy="85089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17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80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1959">
                <a:tc rowSpan="2"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900"/>
                        </a:spcBef>
                      </a:pPr>
                      <a:r>
                        <a:rPr sz="2400" b="1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DDDs</a:t>
                      </a:r>
                      <a:r>
                        <a:rPr sz="2400" b="1" spc="-2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400" b="1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/</a:t>
                      </a:r>
                      <a:r>
                        <a:rPr sz="2400" b="1" spc="-55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400" b="1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100</a:t>
                      </a:r>
                      <a:r>
                        <a:rPr sz="2400" b="1" spc="-2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400" b="1" spc="-1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ліжко-</a:t>
                      </a:r>
                      <a:r>
                        <a:rPr sz="2400" b="1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днів</a:t>
                      </a:r>
                      <a:r>
                        <a:rPr sz="2400" b="1" spc="-65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400" b="1" spc="-5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=</a:t>
                      </a:r>
                      <a:endParaRPr sz="240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24130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  <a:tabLst>
                          <a:tab pos="2000250" algn="l"/>
                          <a:tab pos="2335530" algn="l"/>
                          <a:tab pos="3605529" algn="l"/>
                        </a:tabLst>
                      </a:pPr>
                      <a:r>
                        <a:rPr sz="2400" b="1" u="sng" spc="520" dirty="0">
                          <a:solidFill>
                            <a:srgbClr val="00206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       </a:t>
                      </a:r>
                      <a:r>
                        <a:rPr sz="2400" b="1" u="sng" spc="-20" dirty="0">
                          <a:solidFill>
                            <a:srgbClr val="00206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DDDs</a:t>
                      </a:r>
                      <a:r>
                        <a:rPr sz="2400" b="1" u="sng" dirty="0">
                          <a:solidFill>
                            <a:srgbClr val="00206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	</a:t>
                      </a:r>
                      <a:r>
                        <a:rPr sz="2400" u="sng" spc="-50" dirty="0">
                          <a:solidFill>
                            <a:srgbClr val="00206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Symbol"/>
                          <a:cs typeface="Symbol"/>
                        </a:rPr>
                        <a:t></a:t>
                      </a:r>
                      <a:r>
                        <a:rPr lang="en-US" sz="2400" u="sng" spc="-50" dirty="0">
                          <a:solidFill>
                            <a:srgbClr val="00206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2400" b="1" u="sng" spc="-25" dirty="0">
                          <a:solidFill>
                            <a:srgbClr val="00206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100</a:t>
                      </a:r>
                      <a:r>
                        <a:rPr sz="2400" b="1" u="sng" dirty="0">
                          <a:solidFill>
                            <a:srgbClr val="00206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	</a:t>
                      </a:r>
                      <a:endParaRPr sz="24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127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894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41300" marB="0"/>
                </a:tc>
                <a:tc>
                  <a:txBody>
                    <a:bodyPr/>
                    <a:lstStyle/>
                    <a:p>
                      <a:pPr marL="366395" marR="176530">
                        <a:lnSpc>
                          <a:spcPts val="2810"/>
                        </a:lnSpc>
                        <a:spcBef>
                          <a:spcPts val="310"/>
                        </a:spcBef>
                      </a:pPr>
                      <a:r>
                        <a:rPr sz="2400" b="1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кількість</a:t>
                      </a:r>
                      <a:r>
                        <a:rPr sz="2400" b="1" spc="-35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400" b="1" spc="-1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ліжко-</a:t>
                      </a:r>
                      <a:r>
                        <a:rPr sz="2400" b="1" spc="-2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днів</a:t>
                      </a:r>
                      <a:endParaRPr sz="24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970889" y="4922215"/>
            <a:ext cx="10528300" cy="17087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49580" algn="ctr">
              <a:lnSpc>
                <a:spcPct val="114999"/>
              </a:lnSpc>
              <a:spcBef>
                <a:spcPts val="100"/>
              </a:spcBef>
            </a:pPr>
            <a:r>
              <a:rPr sz="2400" b="1" dirty="0">
                <a:solidFill>
                  <a:srgbClr val="C00000"/>
                </a:solidFill>
                <a:latin typeface="Bookman Old Style" panose="02050604050505020204" pitchFamily="18" charset="0"/>
                <a:cs typeface="Arial"/>
              </a:rPr>
              <a:t>Дана</a:t>
            </a:r>
            <a:r>
              <a:rPr sz="2400" b="1" spc="409" dirty="0">
                <a:solidFill>
                  <a:srgbClr val="C00000"/>
                </a:solidFill>
                <a:latin typeface="Bookman Old Style" panose="02050604050505020204" pitchFamily="18" charset="0"/>
                <a:cs typeface="Arial"/>
              </a:rPr>
              <a:t>   </a:t>
            </a:r>
            <a:r>
              <a:rPr sz="2400" b="1" dirty="0">
                <a:solidFill>
                  <a:srgbClr val="C00000"/>
                </a:solidFill>
                <a:latin typeface="Bookman Old Style" panose="02050604050505020204" pitchFamily="18" charset="0"/>
                <a:cs typeface="Arial"/>
              </a:rPr>
              <a:t>одиниця</a:t>
            </a:r>
            <a:r>
              <a:rPr sz="2400" b="1" spc="415" dirty="0">
                <a:solidFill>
                  <a:srgbClr val="C00000"/>
                </a:solidFill>
                <a:latin typeface="Bookman Old Style" panose="02050604050505020204" pitchFamily="18" charset="0"/>
                <a:cs typeface="Arial"/>
              </a:rPr>
              <a:t>   </a:t>
            </a:r>
            <a:r>
              <a:rPr sz="2400" b="1" dirty="0">
                <a:solidFill>
                  <a:srgbClr val="C00000"/>
                </a:solidFill>
                <a:latin typeface="Bookman Old Style" panose="02050604050505020204" pitchFamily="18" charset="0"/>
                <a:cs typeface="Arial"/>
              </a:rPr>
              <a:t>дозволяє</a:t>
            </a:r>
            <a:r>
              <a:rPr sz="2400" b="1" spc="415" dirty="0">
                <a:solidFill>
                  <a:srgbClr val="C00000"/>
                </a:solidFill>
                <a:latin typeface="Bookman Old Style" panose="02050604050505020204" pitchFamily="18" charset="0"/>
                <a:cs typeface="Arial"/>
              </a:rPr>
              <a:t>   </a:t>
            </a:r>
            <a:r>
              <a:rPr sz="2400" b="1" dirty="0">
                <a:solidFill>
                  <a:srgbClr val="C00000"/>
                </a:solidFill>
                <a:latin typeface="Bookman Old Style" panose="02050604050505020204" pitchFamily="18" charset="0"/>
                <a:cs typeface="Arial"/>
              </a:rPr>
              <a:t>оцінити</a:t>
            </a:r>
            <a:r>
              <a:rPr sz="2400" b="1" spc="409" dirty="0">
                <a:solidFill>
                  <a:srgbClr val="C00000"/>
                </a:solidFill>
                <a:latin typeface="Bookman Old Style" panose="02050604050505020204" pitchFamily="18" charset="0"/>
                <a:cs typeface="Arial"/>
              </a:rPr>
              <a:t>   </a:t>
            </a:r>
            <a:r>
              <a:rPr sz="2400" b="1" dirty="0">
                <a:solidFill>
                  <a:srgbClr val="C00000"/>
                </a:solidFill>
                <a:latin typeface="Bookman Old Style" panose="02050604050505020204" pitchFamily="18" charset="0"/>
                <a:cs typeface="Arial"/>
              </a:rPr>
              <a:t>лікувальну</a:t>
            </a:r>
            <a:r>
              <a:rPr sz="2400" b="1" spc="405" dirty="0">
                <a:solidFill>
                  <a:srgbClr val="C00000"/>
                </a:solidFill>
                <a:latin typeface="Bookman Old Style" panose="02050604050505020204" pitchFamily="18" charset="0"/>
                <a:cs typeface="Arial"/>
              </a:rPr>
              <a:t>   </a:t>
            </a:r>
            <a:r>
              <a:rPr sz="2400" b="1" spc="-10" dirty="0">
                <a:solidFill>
                  <a:srgbClr val="C00000"/>
                </a:solidFill>
                <a:latin typeface="Bookman Old Style" panose="02050604050505020204" pitchFamily="18" charset="0"/>
                <a:cs typeface="Arial"/>
              </a:rPr>
              <a:t>діяльність </a:t>
            </a:r>
            <a:r>
              <a:rPr sz="2400" b="1" dirty="0">
                <a:solidFill>
                  <a:srgbClr val="C00000"/>
                </a:solidFill>
                <a:latin typeface="Bookman Old Style" panose="02050604050505020204" pitchFamily="18" charset="0"/>
                <a:cs typeface="Arial"/>
              </a:rPr>
              <a:t>стаціонару</a:t>
            </a:r>
            <a:r>
              <a:rPr sz="2400" b="1" spc="345" dirty="0">
                <a:solidFill>
                  <a:srgbClr val="C00000"/>
                </a:solidFill>
                <a:latin typeface="Bookman Old Style" panose="02050604050505020204" pitchFamily="18" charset="0"/>
                <a:cs typeface="Arial"/>
              </a:rPr>
              <a:t>  </a:t>
            </a:r>
            <a:r>
              <a:rPr sz="2400" b="1" dirty="0">
                <a:solidFill>
                  <a:srgbClr val="C00000"/>
                </a:solidFill>
                <a:latin typeface="Bookman Old Style" panose="02050604050505020204" pitchFamily="18" charset="0"/>
                <a:cs typeface="Arial"/>
              </a:rPr>
              <a:t>за</a:t>
            </a:r>
            <a:r>
              <a:rPr sz="2400" b="1" spc="350" dirty="0">
                <a:solidFill>
                  <a:srgbClr val="C00000"/>
                </a:solidFill>
                <a:latin typeface="Bookman Old Style" panose="02050604050505020204" pitchFamily="18" charset="0"/>
                <a:cs typeface="Arial"/>
              </a:rPr>
              <a:t>  </a:t>
            </a:r>
            <a:r>
              <a:rPr sz="2400" b="1" dirty="0">
                <a:solidFill>
                  <a:srgbClr val="C00000"/>
                </a:solidFill>
                <a:latin typeface="Bookman Old Style" panose="02050604050505020204" pitchFamily="18" charset="0"/>
                <a:cs typeface="Arial"/>
              </a:rPr>
              <a:t>об’єктивними</a:t>
            </a:r>
            <a:r>
              <a:rPr sz="2400" b="1" spc="360" dirty="0">
                <a:solidFill>
                  <a:srgbClr val="C00000"/>
                </a:solidFill>
                <a:latin typeface="Bookman Old Style" panose="02050604050505020204" pitchFamily="18" charset="0"/>
                <a:cs typeface="Arial"/>
              </a:rPr>
              <a:t>  </a:t>
            </a:r>
            <a:r>
              <a:rPr sz="2400" b="1" dirty="0">
                <a:solidFill>
                  <a:srgbClr val="C00000"/>
                </a:solidFill>
                <a:latin typeface="Bookman Old Style" panose="02050604050505020204" pitchFamily="18" charset="0"/>
                <a:cs typeface="Arial"/>
              </a:rPr>
              <a:t>даними</a:t>
            </a:r>
            <a:r>
              <a:rPr sz="2400" b="1" spc="355" dirty="0">
                <a:solidFill>
                  <a:srgbClr val="C00000"/>
                </a:solidFill>
                <a:latin typeface="Bookman Old Style" panose="02050604050505020204" pitchFamily="18" charset="0"/>
                <a:cs typeface="Arial"/>
              </a:rPr>
              <a:t>  </a:t>
            </a:r>
            <a:r>
              <a:rPr sz="2400" b="1" dirty="0">
                <a:solidFill>
                  <a:srgbClr val="C00000"/>
                </a:solidFill>
                <a:latin typeface="Bookman Old Style" panose="02050604050505020204" pitchFamily="18" charset="0"/>
                <a:cs typeface="Arial"/>
              </a:rPr>
              <a:t>про</a:t>
            </a:r>
            <a:r>
              <a:rPr sz="2400" b="1" spc="345" dirty="0">
                <a:solidFill>
                  <a:srgbClr val="C00000"/>
                </a:solidFill>
                <a:latin typeface="Bookman Old Style" panose="02050604050505020204" pitchFamily="18" charset="0"/>
                <a:cs typeface="Arial"/>
              </a:rPr>
              <a:t>  </a:t>
            </a:r>
            <a:r>
              <a:rPr sz="2400" b="1" dirty="0">
                <a:solidFill>
                  <a:srgbClr val="C00000"/>
                </a:solidFill>
                <a:latin typeface="Bookman Old Style" panose="02050604050505020204" pitchFamily="18" charset="0"/>
                <a:cs typeface="Arial"/>
              </a:rPr>
              <a:t>частку</a:t>
            </a:r>
            <a:r>
              <a:rPr sz="2400" b="1" spc="345" dirty="0">
                <a:solidFill>
                  <a:srgbClr val="C00000"/>
                </a:solidFill>
                <a:latin typeface="Bookman Old Style" panose="02050604050505020204" pitchFamily="18" charset="0"/>
                <a:cs typeface="Arial"/>
              </a:rPr>
              <a:t>  </a:t>
            </a:r>
            <a:r>
              <a:rPr sz="2400" b="1" dirty="0">
                <a:solidFill>
                  <a:srgbClr val="C00000"/>
                </a:solidFill>
                <a:latin typeface="Bookman Old Style" panose="02050604050505020204" pitchFamily="18" charset="0"/>
                <a:cs typeface="Arial"/>
              </a:rPr>
              <a:t>пацієнтів,</a:t>
            </a:r>
            <a:r>
              <a:rPr sz="2400" b="1" spc="355" dirty="0">
                <a:solidFill>
                  <a:srgbClr val="C00000"/>
                </a:solidFill>
                <a:latin typeface="Bookman Old Style" panose="02050604050505020204" pitchFamily="18" charset="0"/>
                <a:cs typeface="Arial"/>
              </a:rPr>
              <a:t>  </a:t>
            </a:r>
            <a:r>
              <a:rPr sz="2400" b="1" spc="-25" dirty="0">
                <a:solidFill>
                  <a:srgbClr val="C00000"/>
                </a:solidFill>
                <a:latin typeface="Bookman Old Style" panose="02050604050505020204" pitchFamily="18" charset="0"/>
                <a:cs typeface="Arial"/>
              </a:rPr>
              <a:t>які </a:t>
            </a:r>
            <a:r>
              <a:rPr sz="2400" b="1" dirty="0">
                <a:solidFill>
                  <a:srgbClr val="C00000"/>
                </a:solidFill>
                <a:latin typeface="Bookman Old Style" panose="02050604050505020204" pitchFamily="18" charset="0"/>
                <a:cs typeface="Arial"/>
              </a:rPr>
              <a:t>отримують</a:t>
            </a:r>
            <a:r>
              <a:rPr sz="2400" b="1" spc="170" dirty="0">
                <a:solidFill>
                  <a:srgbClr val="C00000"/>
                </a:solidFill>
                <a:latin typeface="Bookman Old Style" panose="02050604050505020204" pitchFamily="18" charset="0"/>
                <a:cs typeface="Arial"/>
              </a:rPr>
              <a:t> </a:t>
            </a:r>
            <a:r>
              <a:rPr sz="2400" b="1" dirty="0">
                <a:solidFill>
                  <a:srgbClr val="C00000"/>
                </a:solidFill>
                <a:latin typeface="Bookman Old Style" panose="02050604050505020204" pitchFamily="18" charset="0"/>
                <a:cs typeface="Arial"/>
              </a:rPr>
              <a:t>той</a:t>
            </a:r>
            <a:r>
              <a:rPr sz="2400" b="1" spc="160" dirty="0">
                <a:solidFill>
                  <a:srgbClr val="C00000"/>
                </a:solidFill>
                <a:latin typeface="Bookman Old Style" panose="02050604050505020204" pitchFamily="18" charset="0"/>
                <a:cs typeface="Arial"/>
              </a:rPr>
              <a:t> </a:t>
            </a:r>
            <a:r>
              <a:rPr sz="2400" b="1" dirty="0">
                <a:solidFill>
                  <a:srgbClr val="C00000"/>
                </a:solidFill>
                <a:latin typeface="Bookman Old Style" panose="02050604050505020204" pitchFamily="18" charset="0"/>
                <a:cs typeface="Arial"/>
              </a:rPr>
              <a:t>чи</a:t>
            </a:r>
            <a:r>
              <a:rPr sz="2400" b="1" spc="155" dirty="0">
                <a:solidFill>
                  <a:srgbClr val="C00000"/>
                </a:solidFill>
                <a:latin typeface="Bookman Old Style" panose="02050604050505020204" pitchFamily="18" charset="0"/>
                <a:cs typeface="Arial"/>
              </a:rPr>
              <a:t> </a:t>
            </a:r>
            <a:r>
              <a:rPr sz="2400" b="1" dirty="0">
                <a:solidFill>
                  <a:srgbClr val="C00000"/>
                </a:solidFill>
                <a:latin typeface="Bookman Old Style" panose="02050604050505020204" pitchFamily="18" charset="0"/>
                <a:cs typeface="Arial"/>
              </a:rPr>
              <a:t>інший</a:t>
            </a:r>
            <a:r>
              <a:rPr sz="2400" b="1" spc="160" dirty="0">
                <a:solidFill>
                  <a:srgbClr val="C00000"/>
                </a:solidFill>
                <a:latin typeface="Bookman Old Style" panose="02050604050505020204" pitchFamily="18" charset="0"/>
                <a:cs typeface="Arial"/>
              </a:rPr>
              <a:t> </a:t>
            </a:r>
            <a:r>
              <a:rPr sz="2400" b="1" dirty="0">
                <a:solidFill>
                  <a:srgbClr val="C00000"/>
                </a:solidFill>
                <a:latin typeface="Bookman Old Style" panose="02050604050505020204" pitchFamily="18" charset="0"/>
                <a:cs typeface="Arial"/>
              </a:rPr>
              <a:t>ЛЗ</a:t>
            </a:r>
            <a:r>
              <a:rPr sz="2400" b="1" spc="155" dirty="0">
                <a:solidFill>
                  <a:srgbClr val="C00000"/>
                </a:solidFill>
                <a:latin typeface="Bookman Old Style" panose="02050604050505020204" pitchFamily="18" charset="0"/>
                <a:cs typeface="Arial"/>
              </a:rPr>
              <a:t> </a:t>
            </a:r>
            <a:r>
              <a:rPr sz="2400" b="1" dirty="0">
                <a:solidFill>
                  <a:srgbClr val="C00000"/>
                </a:solidFill>
                <a:latin typeface="Bookman Old Style" panose="02050604050505020204" pitchFamily="18" charset="0"/>
                <a:cs typeface="Arial"/>
              </a:rPr>
              <a:t>щодня</a:t>
            </a:r>
            <a:r>
              <a:rPr sz="2400" b="1" spc="175" dirty="0">
                <a:solidFill>
                  <a:srgbClr val="C00000"/>
                </a:solidFill>
                <a:latin typeface="Bookman Old Style" panose="02050604050505020204" pitchFamily="18" charset="0"/>
                <a:cs typeface="Arial"/>
              </a:rPr>
              <a:t> </a:t>
            </a:r>
            <a:r>
              <a:rPr sz="2400" b="1" dirty="0">
                <a:solidFill>
                  <a:srgbClr val="C00000"/>
                </a:solidFill>
                <a:latin typeface="Bookman Old Style" panose="02050604050505020204" pitchFamily="18" charset="0"/>
                <a:cs typeface="Arial"/>
              </a:rPr>
              <a:t>протягом</a:t>
            </a:r>
            <a:r>
              <a:rPr sz="2400" b="1" spc="150" dirty="0">
                <a:solidFill>
                  <a:srgbClr val="C00000"/>
                </a:solidFill>
                <a:latin typeface="Bookman Old Style" panose="02050604050505020204" pitchFamily="18" charset="0"/>
                <a:cs typeface="Arial"/>
              </a:rPr>
              <a:t> </a:t>
            </a:r>
            <a:r>
              <a:rPr sz="2400" b="1" dirty="0">
                <a:solidFill>
                  <a:srgbClr val="C00000"/>
                </a:solidFill>
                <a:latin typeface="Bookman Old Style" panose="02050604050505020204" pitchFamily="18" charset="0"/>
                <a:cs typeface="Arial"/>
              </a:rPr>
              <a:t>певного</a:t>
            </a:r>
            <a:r>
              <a:rPr sz="2400" b="1" spc="170" dirty="0">
                <a:solidFill>
                  <a:srgbClr val="C00000"/>
                </a:solidFill>
                <a:latin typeface="Bookman Old Style" panose="02050604050505020204" pitchFamily="18" charset="0"/>
                <a:cs typeface="Arial"/>
              </a:rPr>
              <a:t> </a:t>
            </a:r>
            <a:r>
              <a:rPr sz="2400" b="1" dirty="0">
                <a:solidFill>
                  <a:srgbClr val="C00000"/>
                </a:solidFill>
                <a:latin typeface="Bookman Old Style" panose="02050604050505020204" pitchFamily="18" charset="0"/>
                <a:cs typeface="Arial"/>
              </a:rPr>
              <a:t>відрізку</a:t>
            </a:r>
            <a:r>
              <a:rPr sz="2400" b="1" spc="135" dirty="0">
                <a:solidFill>
                  <a:srgbClr val="C00000"/>
                </a:solidFill>
                <a:latin typeface="Bookman Old Style" panose="02050604050505020204" pitchFamily="18" charset="0"/>
                <a:cs typeface="Arial"/>
              </a:rPr>
              <a:t> </a:t>
            </a:r>
            <a:r>
              <a:rPr sz="2400" b="1" spc="-10" dirty="0">
                <a:solidFill>
                  <a:srgbClr val="C00000"/>
                </a:solidFill>
                <a:latin typeface="Bookman Old Style" panose="02050604050505020204" pitchFamily="18" charset="0"/>
                <a:cs typeface="Arial"/>
              </a:rPr>
              <a:t>часу: </a:t>
            </a:r>
            <a:r>
              <a:rPr sz="2400" b="1" dirty="0">
                <a:solidFill>
                  <a:srgbClr val="C00000"/>
                </a:solidFill>
                <a:latin typeface="Bookman Old Style" panose="02050604050505020204" pitchFamily="18" charset="0"/>
                <a:cs typeface="Arial"/>
              </a:rPr>
              <a:t>квартал,</a:t>
            </a:r>
            <a:r>
              <a:rPr sz="2400" b="1" spc="-75" dirty="0">
                <a:solidFill>
                  <a:srgbClr val="C00000"/>
                </a:solidFill>
                <a:latin typeface="Bookman Old Style" panose="02050604050505020204" pitchFamily="18" charset="0"/>
                <a:cs typeface="Arial"/>
              </a:rPr>
              <a:t> </a:t>
            </a:r>
            <a:r>
              <a:rPr sz="2400" b="1" spc="-20" dirty="0">
                <a:solidFill>
                  <a:srgbClr val="C00000"/>
                </a:solidFill>
                <a:latin typeface="Bookman Old Style" panose="02050604050505020204" pitchFamily="18" charset="0"/>
                <a:cs typeface="Arial"/>
              </a:rPr>
              <a:t>півроку,</a:t>
            </a:r>
            <a:r>
              <a:rPr sz="2400" b="1" spc="-95" dirty="0">
                <a:solidFill>
                  <a:srgbClr val="C00000"/>
                </a:solidFill>
                <a:latin typeface="Bookman Old Style" panose="02050604050505020204" pitchFamily="18" charset="0"/>
                <a:cs typeface="Arial"/>
              </a:rPr>
              <a:t> </a:t>
            </a:r>
            <a:r>
              <a:rPr sz="2400" b="1" spc="-20" dirty="0">
                <a:solidFill>
                  <a:srgbClr val="C00000"/>
                </a:solidFill>
                <a:latin typeface="Bookman Old Style" panose="02050604050505020204" pitchFamily="18" charset="0"/>
                <a:cs typeface="Arial"/>
              </a:rPr>
              <a:t>рік.</a:t>
            </a:r>
            <a:endParaRPr sz="2400" dirty="0">
              <a:latin typeface="Bookman Old Style" panose="02050604050505020204" pitchFamily="18" charset="0"/>
              <a:cs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>
            <a:extLst>
              <a:ext uri="{FF2B5EF4-FFF2-40B4-BE49-F238E27FC236}">
                <a16:creationId xmlns:a16="http://schemas.microsoft.com/office/drawing/2014/main" id="{F3CA3FF9-C8FB-4792-90DD-A71A51FA7F8F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066800" y="2514600"/>
            <a:ext cx="10896600" cy="2012859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23495" rIns="0" bIns="0" rtlCol="0">
            <a:spAutoFit/>
          </a:bodyPr>
          <a:lstStyle/>
          <a:p>
            <a:pPr marL="298450" marR="1043305" indent="-285750" algn="just">
              <a:lnSpc>
                <a:spcPts val="2400"/>
              </a:lnSpc>
              <a:spcBef>
                <a:spcPts val="185"/>
              </a:spcBef>
              <a:buSzPct val="105000"/>
              <a:buFont typeface="Wingdings" panose="05000000000000000000" pitchFamily="2" charset="2"/>
              <a:buChar char="Ø"/>
              <a:tabLst>
                <a:tab pos="215900" algn="l"/>
              </a:tabLst>
            </a:pPr>
            <a:r>
              <a:rPr sz="1600" b="1" spc="-30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ОБМЕЖЕННЯ</a:t>
            </a:r>
            <a:r>
              <a:rPr sz="1600" b="1" spc="-55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 </a:t>
            </a:r>
            <a:r>
              <a:rPr sz="1600" b="1" spc="-45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АБО</a:t>
            </a:r>
            <a:r>
              <a:rPr sz="1600" b="1" spc="-110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 </a:t>
            </a:r>
            <a:r>
              <a:rPr sz="1600" b="1" spc="-45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ЗАБОРОНА</a:t>
            </a:r>
            <a:r>
              <a:rPr sz="1600" b="1" spc="-105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 </a:t>
            </a:r>
            <a:r>
              <a:rPr sz="1600" b="1" spc="-65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ЗАСТОСУВАННЯ</a:t>
            </a:r>
            <a:r>
              <a:rPr sz="1600" b="1" spc="-55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 </a:t>
            </a:r>
            <a:r>
              <a:rPr sz="1600" b="1" spc="-10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ОДНИХ </a:t>
            </a:r>
            <a:r>
              <a:rPr sz="1600" b="1" spc="60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ПРЕПАРАТІВ, </a:t>
            </a:r>
            <a:r>
              <a:rPr sz="1600" b="1" spc="-10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БІЛЬШЕ</a:t>
            </a:r>
            <a:r>
              <a:rPr sz="1600" b="1" spc="-120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 </a:t>
            </a:r>
            <a:r>
              <a:rPr sz="1600" b="1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АКТИВНЕ</a:t>
            </a:r>
            <a:r>
              <a:rPr sz="1600" b="1" spc="-95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 </a:t>
            </a:r>
            <a:r>
              <a:rPr sz="1600" b="1" spc="-10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ВИКОРИСТАННЯ</a:t>
            </a:r>
            <a:r>
              <a:rPr sz="1600" b="1" spc="-110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 </a:t>
            </a:r>
            <a:r>
              <a:rPr sz="1600" b="1" spc="65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ІНШИХ</a:t>
            </a:r>
            <a:endParaRPr sz="1600" dirty="0">
              <a:solidFill>
                <a:srgbClr val="002060"/>
              </a:solidFill>
              <a:latin typeface="Bookman Old Style" panose="02050604050505020204" pitchFamily="18" charset="0"/>
              <a:cs typeface="Arial"/>
            </a:endParaRPr>
          </a:p>
          <a:p>
            <a:pPr marL="298450" marR="1503045" indent="-285750" algn="just">
              <a:lnSpc>
                <a:spcPts val="2400"/>
              </a:lnSpc>
              <a:spcBef>
                <a:spcPts val="1200"/>
              </a:spcBef>
              <a:buSzPct val="105000"/>
              <a:buFont typeface="Wingdings" panose="05000000000000000000" pitchFamily="2" charset="2"/>
              <a:buChar char="Ø"/>
              <a:tabLst>
                <a:tab pos="169545" algn="l"/>
                <a:tab pos="5913755" algn="l"/>
              </a:tabLst>
            </a:pPr>
            <a:r>
              <a:rPr sz="1600" b="1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ЗБІР</a:t>
            </a:r>
            <a:r>
              <a:rPr sz="1600" b="1" spc="-120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 </a:t>
            </a:r>
            <a:r>
              <a:rPr sz="1600" b="1" spc="-45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ДОДАТКОВОЇ</a:t>
            </a:r>
            <a:r>
              <a:rPr sz="1600" b="1" spc="-90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 </a:t>
            </a:r>
            <a:r>
              <a:rPr sz="1600" b="1" spc="-25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ІНФОРМАЦІЇ</a:t>
            </a:r>
            <a:r>
              <a:rPr sz="1600" b="1" spc="-80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 </a:t>
            </a:r>
            <a:r>
              <a:rPr sz="1600" b="1" spc="-10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ПРО</a:t>
            </a:r>
            <a:r>
              <a:rPr sz="1600" b="1" spc="-100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 </a:t>
            </a:r>
            <a:r>
              <a:rPr sz="1600" b="1" spc="-10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ПОБІЧНІ</a:t>
            </a:r>
            <a:r>
              <a:rPr lang="en-US" sz="1600" b="1" spc="-10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 </a:t>
            </a:r>
            <a:r>
              <a:rPr sz="1600" b="1" spc="-25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ЕФЕКТИ </a:t>
            </a:r>
            <a:r>
              <a:rPr sz="1600" b="1" spc="-10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ПРЕПАРАТІВ</a:t>
            </a:r>
            <a:endParaRPr sz="1600" dirty="0">
              <a:solidFill>
                <a:srgbClr val="002060"/>
              </a:solidFill>
              <a:latin typeface="Bookman Old Style" panose="02050604050505020204" pitchFamily="18" charset="0"/>
              <a:cs typeface="Arial"/>
            </a:endParaRPr>
          </a:p>
          <a:p>
            <a:pPr marL="298450" indent="-285750" algn="just">
              <a:lnSpc>
                <a:spcPct val="100000"/>
              </a:lnSpc>
              <a:buSzPct val="105000"/>
              <a:buFont typeface="Wingdings" panose="05000000000000000000" pitchFamily="2" charset="2"/>
              <a:buChar char="Ø"/>
              <a:tabLst>
                <a:tab pos="215900" algn="l"/>
              </a:tabLst>
            </a:pPr>
            <a:r>
              <a:rPr sz="1600" b="1" spc="-20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ВИЗНАЧЕННЯ</a:t>
            </a:r>
            <a:r>
              <a:rPr sz="1600" b="1" spc="40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 </a:t>
            </a:r>
            <a:r>
              <a:rPr sz="1600" b="1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НОВИХ</a:t>
            </a:r>
            <a:r>
              <a:rPr sz="1600" b="1" spc="25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 </a:t>
            </a:r>
            <a:r>
              <a:rPr sz="1600" b="1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ПОКАЗІВ</a:t>
            </a:r>
            <a:r>
              <a:rPr sz="1600" b="1" spc="20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 </a:t>
            </a:r>
            <a:r>
              <a:rPr sz="1600" b="1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ДО</a:t>
            </a:r>
            <a:r>
              <a:rPr sz="1600" b="1" spc="40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 </a:t>
            </a:r>
            <a:r>
              <a:rPr sz="1600" b="1" spc="-65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ЗАСТОСУВАННЯ</a:t>
            </a:r>
            <a:r>
              <a:rPr sz="1600" b="1" spc="5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 </a:t>
            </a:r>
            <a:r>
              <a:rPr sz="1600" b="1" spc="-10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ПРЕПАРАТІВ</a:t>
            </a:r>
            <a:endParaRPr sz="1600" dirty="0">
              <a:solidFill>
                <a:srgbClr val="002060"/>
              </a:solidFill>
              <a:latin typeface="Bookman Old Style" panose="02050604050505020204" pitchFamily="18" charset="0"/>
              <a:cs typeface="Arial"/>
            </a:endParaRPr>
          </a:p>
          <a:p>
            <a:pPr marL="298450" marR="1024890" indent="-285750" algn="just">
              <a:lnSpc>
                <a:spcPts val="2400"/>
              </a:lnSpc>
              <a:buSzPct val="105000"/>
              <a:buFont typeface="Wingdings" panose="05000000000000000000" pitchFamily="2" charset="2"/>
              <a:buChar char="Ø"/>
              <a:tabLst>
                <a:tab pos="215900" algn="l"/>
              </a:tabLst>
            </a:pPr>
            <a:r>
              <a:rPr sz="1600" b="1" spc="-30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РОЗРОБКА</a:t>
            </a:r>
            <a:r>
              <a:rPr sz="1600" b="1" spc="-110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 </a:t>
            </a:r>
            <a:r>
              <a:rPr sz="1600" b="1" spc="-20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ПРОГРАМ,</a:t>
            </a:r>
            <a:r>
              <a:rPr sz="1600" b="1" spc="-70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 </a:t>
            </a:r>
            <a:r>
              <a:rPr sz="1600" b="1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СПРЯМОВАНИХ</a:t>
            </a:r>
            <a:r>
              <a:rPr sz="1600" b="1" spc="-60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 </a:t>
            </a:r>
            <a:r>
              <a:rPr sz="1600" b="1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НА</a:t>
            </a:r>
            <a:r>
              <a:rPr sz="1600" b="1" spc="-85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 </a:t>
            </a:r>
            <a:r>
              <a:rPr sz="1600" b="1" spc="-10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ПОКРАЩЕННЯ </a:t>
            </a:r>
            <a:r>
              <a:rPr sz="1600" b="1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ЯКОСТІ</a:t>
            </a:r>
            <a:r>
              <a:rPr sz="1600" b="1" spc="-114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 </a:t>
            </a:r>
            <a:r>
              <a:rPr sz="1600" b="1" spc="-10" dirty="0">
                <a:solidFill>
                  <a:srgbClr val="002060"/>
                </a:solidFill>
                <a:latin typeface="Bookman Old Style" panose="02050604050505020204" pitchFamily="18" charset="0"/>
                <a:cs typeface="Arial"/>
              </a:rPr>
              <a:t>ЛІКУВАННЯ</a:t>
            </a:r>
            <a:endParaRPr sz="1600" dirty="0">
              <a:solidFill>
                <a:srgbClr val="002060"/>
              </a:solidFill>
              <a:latin typeface="Bookman Old Style" panose="02050604050505020204" pitchFamily="18" charset="0"/>
              <a:cs typeface="Arial"/>
            </a:endParaRPr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AB65B97E-2546-4D20-8012-18AE191A791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96963" y="1356493"/>
            <a:ext cx="10058400" cy="380232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85"/>
              </a:spcBef>
            </a:pP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Практичне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результатів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фармакоепідеміологічних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досліджень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90494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24000" y="478637"/>
            <a:ext cx="8062214" cy="688009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85"/>
              </a:spcBef>
            </a:pPr>
            <a:r>
              <a:rPr lang="ru-RU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Практичне</a:t>
            </a: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результатів</a:t>
            </a: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фармакоепідеміологічних</a:t>
            </a: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досліджень</a:t>
            </a:r>
            <a:endParaRPr lang="ru-RU" sz="2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83987" rIns="0" bIns="0" rtlCol="0">
            <a:spAutoFit/>
          </a:bodyPr>
          <a:lstStyle/>
          <a:p>
            <a:pPr marL="6985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spc="-25" dirty="0"/>
              <a:t>27</a:t>
            </a:fld>
            <a:endParaRPr spc="-25" dirty="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600" y="1813151"/>
            <a:ext cx="10134600" cy="323169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135885" y="2157221"/>
            <a:ext cx="5135880" cy="2997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2018030" algn="l"/>
                <a:tab pos="3197860" algn="l"/>
              </a:tabLst>
            </a:pPr>
            <a:r>
              <a:rPr sz="1900" dirty="0">
                <a:solidFill>
                  <a:srgbClr val="006666"/>
                </a:solidFill>
                <a:latin typeface="Microsoft Sans Serif"/>
                <a:cs typeface="Microsoft Sans Serif"/>
              </a:rPr>
              <a:t>-</a:t>
            </a:r>
            <a:r>
              <a:rPr sz="1900" spc="440" dirty="0">
                <a:solidFill>
                  <a:srgbClr val="006666"/>
                </a:solidFill>
                <a:latin typeface="Microsoft Sans Serif"/>
                <a:cs typeface="Microsoft Sans Serif"/>
              </a:rPr>
              <a:t> </a:t>
            </a:r>
            <a:r>
              <a:rPr sz="1800" b="1" spc="-10" dirty="0">
                <a:solidFill>
                  <a:srgbClr val="006666"/>
                </a:solidFill>
                <a:latin typeface="Arial"/>
                <a:cs typeface="Arial"/>
              </a:rPr>
              <a:t>ВИЗНАЧЕННЯ</a:t>
            </a:r>
            <a:r>
              <a:rPr sz="1800" b="1" dirty="0">
                <a:solidFill>
                  <a:srgbClr val="006666"/>
                </a:solidFill>
                <a:latin typeface="Arial"/>
                <a:cs typeface="Arial"/>
              </a:rPr>
              <a:t>	</a:t>
            </a:r>
            <a:r>
              <a:rPr sz="1800" b="1" spc="55" dirty="0">
                <a:solidFill>
                  <a:srgbClr val="006666"/>
                </a:solidFill>
                <a:latin typeface="Arial"/>
                <a:cs typeface="Arial"/>
              </a:rPr>
              <a:t>РИЗИКУ</a:t>
            </a:r>
            <a:r>
              <a:rPr sz="1800" b="1" dirty="0">
                <a:solidFill>
                  <a:srgbClr val="006666"/>
                </a:solidFill>
                <a:latin typeface="Arial"/>
                <a:cs typeface="Arial"/>
              </a:rPr>
              <a:t>	</a:t>
            </a:r>
            <a:r>
              <a:rPr sz="1800" b="1" spc="-10" dirty="0">
                <a:solidFill>
                  <a:srgbClr val="006666"/>
                </a:solidFill>
                <a:latin typeface="Arial"/>
                <a:cs typeface="Arial"/>
              </a:rPr>
              <a:t>ВИКОРИСТАННЯ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452106" y="2157221"/>
            <a:ext cx="19983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42770" algn="l"/>
              </a:tabLst>
            </a:pPr>
            <a:r>
              <a:rPr sz="1800" b="1" spc="70" dirty="0">
                <a:solidFill>
                  <a:srgbClr val="006666"/>
                </a:solidFill>
                <a:latin typeface="Arial"/>
                <a:cs typeface="Arial"/>
              </a:rPr>
              <a:t>ПРЕПАРАТІВ</a:t>
            </a:r>
            <a:r>
              <a:rPr sz="1800" b="1" dirty="0">
                <a:solidFill>
                  <a:srgbClr val="006666"/>
                </a:solidFill>
                <a:latin typeface="Arial"/>
                <a:cs typeface="Arial"/>
              </a:rPr>
              <a:t>	</a:t>
            </a:r>
            <a:r>
              <a:rPr sz="1800" b="1" spc="-50" dirty="0">
                <a:solidFill>
                  <a:srgbClr val="006666"/>
                </a:solidFill>
                <a:latin typeface="Arial"/>
                <a:cs typeface="Arial"/>
              </a:rPr>
              <a:t>У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832094" y="2430861"/>
            <a:ext cx="3624579" cy="849630"/>
          </a:xfrm>
          <a:prstGeom prst="rect">
            <a:avLst/>
          </a:prstGeom>
        </p:spPr>
        <p:txBody>
          <a:bodyPr vert="horz" wrap="square" lIns="0" tIns="15049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185"/>
              </a:spcBef>
              <a:tabLst>
                <a:tab pos="781685" algn="l"/>
                <a:tab pos="2499360" algn="l"/>
              </a:tabLst>
            </a:pPr>
            <a:r>
              <a:rPr sz="1800" b="1" spc="-25" dirty="0">
                <a:solidFill>
                  <a:srgbClr val="006666"/>
                </a:solidFill>
                <a:latin typeface="Arial"/>
                <a:cs typeface="Arial"/>
              </a:rPr>
              <a:t>ДЛЯ</a:t>
            </a:r>
            <a:r>
              <a:rPr sz="1800" b="1" dirty="0">
                <a:solidFill>
                  <a:srgbClr val="006666"/>
                </a:solidFill>
                <a:latin typeface="Arial"/>
                <a:cs typeface="Arial"/>
              </a:rPr>
              <a:t>	</a:t>
            </a:r>
            <a:r>
              <a:rPr sz="1800" b="1" spc="-10" dirty="0">
                <a:solidFill>
                  <a:srgbClr val="006666"/>
                </a:solidFill>
                <a:latin typeface="Arial"/>
                <a:cs typeface="Arial"/>
              </a:rPr>
              <a:t>ПРИЙНЯТТЯ</a:t>
            </a:r>
            <a:r>
              <a:rPr sz="1800" b="1" dirty="0">
                <a:solidFill>
                  <a:srgbClr val="006666"/>
                </a:solidFill>
                <a:latin typeface="Arial"/>
                <a:cs typeface="Arial"/>
              </a:rPr>
              <a:t>	</a:t>
            </a:r>
            <a:r>
              <a:rPr sz="1800" b="1" spc="-10" dirty="0">
                <a:solidFill>
                  <a:srgbClr val="006666"/>
                </a:solidFill>
                <a:latin typeface="Arial"/>
                <a:cs typeface="Arial"/>
              </a:rPr>
              <a:t>РІШЕННЯ</a:t>
            </a:r>
            <a:endParaRPr sz="1800" dirty="0">
              <a:latin typeface="Arial"/>
              <a:cs typeface="Arial"/>
            </a:endParaRPr>
          </a:p>
          <a:p>
            <a:pPr marR="12065" algn="r">
              <a:lnSpc>
                <a:spcPct val="100000"/>
              </a:lnSpc>
              <a:spcBef>
                <a:spcPts val="1080"/>
              </a:spcBef>
              <a:tabLst>
                <a:tab pos="1011555" algn="l"/>
                <a:tab pos="2688590" algn="l"/>
              </a:tabLst>
            </a:pPr>
            <a:r>
              <a:rPr sz="1800" b="1" spc="-25" dirty="0">
                <a:solidFill>
                  <a:srgbClr val="006666"/>
                </a:solidFill>
                <a:latin typeface="Arial"/>
                <a:cs typeface="Arial"/>
              </a:rPr>
              <a:t>АБО</a:t>
            </a:r>
            <a:r>
              <a:rPr sz="1800" b="1" dirty="0">
                <a:solidFill>
                  <a:srgbClr val="006666"/>
                </a:solidFill>
                <a:latin typeface="Arial"/>
                <a:cs typeface="Arial"/>
              </a:rPr>
              <a:t>	</a:t>
            </a:r>
            <a:r>
              <a:rPr sz="1800" b="1" spc="-10" dirty="0">
                <a:solidFill>
                  <a:srgbClr val="006666"/>
                </a:solidFill>
                <a:latin typeface="Arial"/>
                <a:cs typeface="Arial"/>
              </a:rPr>
              <a:t>ВІДМОВИ</a:t>
            </a:r>
            <a:r>
              <a:rPr sz="1800" b="1" dirty="0">
                <a:solidFill>
                  <a:srgbClr val="006666"/>
                </a:solidFill>
                <a:latin typeface="Arial"/>
                <a:cs typeface="Arial"/>
              </a:rPr>
              <a:t>	</a:t>
            </a:r>
            <a:r>
              <a:rPr sz="1800" b="1" spc="-25" dirty="0">
                <a:solidFill>
                  <a:srgbClr val="006666"/>
                </a:solidFill>
                <a:latin typeface="Arial"/>
                <a:cs typeface="Arial"/>
              </a:rPr>
              <a:t>ВІД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338577" y="2430861"/>
            <a:ext cx="3468370" cy="12611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5"/>
              </a:spcBef>
              <a:tabLst>
                <a:tab pos="2027555" algn="l"/>
                <a:tab pos="2794000" algn="l"/>
              </a:tabLst>
            </a:pPr>
            <a:r>
              <a:rPr sz="1800" b="1" spc="-10" dirty="0">
                <a:solidFill>
                  <a:srgbClr val="006666"/>
                </a:solidFill>
                <a:latin typeface="Arial"/>
                <a:cs typeface="Arial"/>
              </a:rPr>
              <a:t>КОНКРЕТНОГО</a:t>
            </a:r>
            <a:r>
              <a:rPr sz="1800" b="1" dirty="0">
                <a:solidFill>
                  <a:srgbClr val="006666"/>
                </a:solidFill>
                <a:latin typeface="Arial"/>
                <a:cs typeface="Arial"/>
              </a:rPr>
              <a:t>	</a:t>
            </a:r>
            <a:r>
              <a:rPr sz="1800" b="1" spc="-10" dirty="0">
                <a:solidFill>
                  <a:srgbClr val="006666"/>
                </a:solidFill>
                <a:latin typeface="Arial"/>
                <a:cs typeface="Arial"/>
              </a:rPr>
              <a:t>ПАЦІЄНТА ПРОПРИЗНАЧЕННЯ</a:t>
            </a:r>
            <a:r>
              <a:rPr sz="1800" b="1" dirty="0">
                <a:solidFill>
                  <a:srgbClr val="006666"/>
                </a:solidFill>
                <a:latin typeface="Arial"/>
                <a:cs typeface="Arial"/>
              </a:rPr>
              <a:t>	</a:t>
            </a:r>
            <a:r>
              <a:rPr sz="1800" b="1" spc="90" dirty="0">
                <a:solidFill>
                  <a:srgbClr val="006666"/>
                </a:solidFill>
                <a:latin typeface="Arial"/>
                <a:cs typeface="Arial"/>
              </a:rPr>
              <a:t>ЛІКІВ </a:t>
            </a:r>
            <a:r>
              <a:rPr sz="1800" b="1" spc="-10" dirty="0">
                <a:solidFill>
                  <a:srgbClr val="006666"/>
                </a:solidFill>
                <a:latin typeface="Arial"/>
                <a:cs typeface="Arial"/>
              </a:rPr>
              <a:t>ЗАСТОСУВАННЯ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135885" y="3803091"/>
            <a:ext cx="4064635" cy="3003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1113155" algn="l"/>
                <a:tab pos="1911350" algn="l"/>
                <a:tab pos="3987165" algn="l"/>
              </a:tabLst>
            </a:pPr>
            <a:r>
              <a:rPr sz="1900" dirty="0">
                <a:solidFill>
                  <a:srgbClr val="006666"/>
                </a:solidFill>
                <a:latin typeface="Microsoft Sans Serif"/>
                <a:cs typeface="Microsoft Sans Serif"/>
              </a:rPr>
              <a:t>-</a:t>
            </a:r>
            <a:r>
              <a:rPr sz="1900" spc="440" dirty="0">
                <a:solidFill>
                  <a:srgbClr val="006666"/>
                </a:solidFill>
                <a:latin typeface="Microsoft Sans Serif"/>
                <a:cs typeface="Microsoft Sans Serif"/>
              </a:rPr>
              <a:t> </a:t>
            </a:r>
            <a:r>
              <a:rPr sz="1800" b="1" spc="-20" dirty="0">
                <a:solidFill>
                  <a:srgbClr val="006666"/>
                </a:solidFill>
                <a:latin typeface="Arial"/>
                <a:cs typeface="Arial"/>
              </a:rPr>
              <a:t>ДАНІ</a:t>
            </a:r>
            <a:r>
              <a:rPr sz="1800" b="1" dirty="0">
                <a:solidFill>
                  <a:srgbClr val="006666"/>
                </a:solidFill>
                <a:latin typeface="Arial"/>
                <a:cs typeface="Arial"/>
              </a:rPr>
              <a:t>	</a:t>
            </a:r>
            <a:r>
              <a:rPr sz="1800" b="1" spc="-25" dirty="0">
                <a:solidFill>
                  <a:srgbClr val="006666"/>
                </a:solidFill>
                <a:latin typeface="Arial"/>
                <a:cs typeface="Arial"/>
              </a:rPr>
              <a:t>ПРО</a:t>
            </a:r>
            <a:r>
              <a:rPr sz="1800" b="1" dirty="0">
                <a:solidFill>
                  <a:srgbClr val="006666"/>
                </a:solidFill>
                <a:latin typeface="Arial"/>
                <a:cs typeface="Arial"/>
              </a:rPr>
              <a:t>	</a:t>
            </a:r>
            <a:r>
              <a:rPr sz="1800" b="1" spc="-10" dirty="0">
                <a:solidFill>
                  <a:srgbClr val="006666"/>
                </a:solidFill>
                <a:latin typeface="Arial"/>
                <a:cs typeface="Arial"/>
              </a:rPr>
              <a:t>ЕФЕКТИВНІСТЬ</a:t>
            </a:r>
            <a:r>
              <a:rPr sz="1800" b="1" dirty="0">
                <a:solidFill>
                  <a:srgbClr val="006666"/>
                </a:solidFill>
                <a:latin typeface="Arial"/>
                <a:cs typeface="Arial"/>
              </a:rPr>
              <a:t>	</a:t>
            </a:r>
            <a:r>
              <a:rPr sz="1800" b="1" spc="-50" dirty="0">
                <a:solidFill>
                  <a:srgbClr val="006666"/>
                </a:solidFill>
                <a:latin typeface="Arial"/>
                <a:cs typeface="Arial"/>
              </a:rPr>
              <a:t>І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504178" y="3803091"/>
            <a:ext cx="294386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62710" algn="l"/>
              </a:tabLst>
            </a:pPr>
            <a:r>
              <a:rPr sz="1800" b="1" spc="-10" dirty="0">
                <a:solidFill>
                  <a:srgbClr val="006666"/>
                </a:solidFill>
                <a:latin typeface="Arial"/>
                <a:cs typeface="Arial"/>
              </a:rPr>
              <a:t>БЕЗПЕКУ</a:t>
            </a:r>
            <a:r>
              <a:rPr sz="1800" b="1" dirty="0">
                <a:solidFill>
                  <a:srgbClr val="006666"/>
                </a:solidFill>
                <a:latin typeface="Arial"/>
                <a:cs typeface="Arial"/>
              </a:rPr>
              <a:t>	</a:t>
            </a:r>
            <a:r>
              <a:rPr sz="1800" b="1" spc="60" dirty="0">
                <a:solidFill>
                  <a:srgbClr val="006666"/>
                </a:solidFill>
                <a:latin typeface="Arial"/>
                <a:cs typeface="Arial"/>
              </a:rPr>
              <a:t>ЛІКАРСЬКИХ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338577" y="4077969"/>
            <a:ext cx="710565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  <a:tabLst>
                <a:tab pos="1396365" algn="l"/>
                <a:tab pos="2027555" algn="l"/>
                <a:tab pos="4653280" algn="l"/>
                <a:tab pos="5371465" algn="l"/>
              </a:tabLst>
            </a:pPr>
            <a:r>
              <a:rPr sz="1800" b="1" spc="45" dirty="0">
                <a:solidFill>
                  <a:srgbClr val="006666"/>
                </a:solidFill>
                <a:latin typeface="Arial"/>
                <a:cs typeface="Arial"/>
              </a:rPr>
              <a:t>ЗАСОБІВ,</a:t>
            </a:r>
            <a:r>
              <a:rPr sz="1800" b="1" dirty="0">
                <a:solidFill>
                  <a:srgbClr val="006666"/>
                </a:solidFill>
                <a:latin typeface="Arial"/>
                <a:cs typeface="Arial"/>
              </a:rPr>
              <a:t>	</a:t>
            </a:r>
            <a:r>
              <a:rPr sz="1800" b="1" spc="-25" dirty="0">
                <a:solidFill>
                  <a:srgbClr val="006666"/>
                </a:solidFill>
                <a:latin typeface="Arial"/>
                <a:cs typeface="Arial"/>
              </a:rPr>
              <a:t>ЩО</a:t>
            </a:r>
            <a:r>
              <a:rPr sz="1800" b="1" dirty="0">
                <a:solidFill>
                  <a:srgbClr val="006666"/>
                </a:solidFill>
                <a:latin typeface="Arial"/>
                <a:cs typeface="Arial"/>
              </a:rPr>
              <a:t>	</a:t>
            </a:r>
            <a:r>
              <a:rPr sz="1800" b="1" spc="45" dirty="0">
                <a:solidFill>
                  <a:srgbClr val="006666"/>
                </a:solidFill>
                <a:latin typeface="Arial"/>
                <a:cs typeface="Arial"/>
              </a:rPr>
              <a:t>ВИКОРИСТОВУЮТЬ</a:t>
            </a:r>
            <a:r>
              <a:rPr sz="1800" b="1" dirty="0">
                <a:solidFill>
                  <a:srgbClr val="006666"/>
                </a:solidFill>
                <a:latin typeface="Arial"/>
                <a:cs typeface="Arial"/>
              </a:rPr>
              <a:t>	</a:t>
            </a:r>
            <a:r>
              <a:rPr sz="1800" b="1" spc="-25" dirty="0">
                <a:solidFill>
                  <a:srgbClr val="006666"/>
                </a:solidFill>
                <a:latin typeface="Arial"/>
                <a:cs typeface="Arial"/>
              </a:rPr>
              <a:t>ДЛЯ</a:t>
            </a:r>
            <a:r>
              <a:rPr sz="1800" b="1" dirty="0">
                <a:solidFill>
                  <a:srgbClr val="006666"/>
                </a:solidFill>
                <a:latin typeface="Arial"/>
                <a:cs typeface="Arial"/>
              </a:rPr>
              <a:t>	</a:t>
            </a:r>
            <a:r>
              <a:rPr sz="1800" b="1" spc="55" dirty="0">
                <a:solidFill>
                  <a:srgbClr val="006666"/>
                </a:solidFill>
                <a:latin typeface="Arial"/>
                <a:cs typeface="Arial"/>
              </a:rPr>
              <a:t>ПРОВЕДЕННЯ </a:t>
            </a:r>
            <a:r>
              <a:rPr sz="1800" b="1" spc="70" dirty="0">
                <a:solidFill>
                  <a:srgbClr val="006666"/>
                </a:solidFill>
                <a:latin typeface="Arial"/>
                <a:cs typeface="Arial"/>
              </a:rPr>
              <a:t>ФАРМАКОЕКОНОМІЧНИХ</a:t>
            </a:r>
            <a:r>
              <a:rPr sz="1800" b="1" spc="210" dirty="0">
                <a:solidFill>
                  <a:srgbClr val="006666"/>
                </a:solidFill>
                <a:latin typeface="Arial"/>
                <a:cs typeface="Arial"/>
              </a:rPr>
              <a:t> </a:t>
            </a:r>
            <a:r>
              <a:rPr sz="1800" b="1" spc="60" dirty="0">
                <a:solidFill>
                  <a:srgbClr val="006666"/>
                </a:solidFill>
                <a:latin typeface="Arial"/>
                <a:cs typeface="Arial"/>
              </a:rPr>
              <a:t>ДОСЛІДЖЕНЬ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95927" y="364229"/>
            <a:ext cx="2612390" cy="381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sz="2400" b="1" spc="95" dirty="0">
                <a:solidFill>
                  <a:srgbClr val="002060"/>
                </a:solidFill>
                <a:latin typeface="Bookman Old Style" panose="02050604050505020204" pitchFamily="18" charset="0"/>
              </a:rPr>
              <a:t>ВИСНОВКИ</a:t>
            </a:r>
            <a:endParaRPr sz="2400" b="1" dirty="0">
              <a:solidFill>
                <a:srgbClr val="00206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83987" rIns="0" bIns="0" rtlCol="0">
            <a:spAutoFit/>
          </a:bodyPr>
          <a:lstStyle/>
          <a:p>
            <a:pPr marL="6985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spc="-25" dirty="0"/>
              <a:t>28</a:t>
            </a:fld>
            <a:endParaRPr spc="-25" dirty="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9852" y="989075"/>
            <a:ext cx="10689336" cy="521055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39343" y="975487"/>
            <a:ext cx="10700385" cy="485076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469900" marR="17145" indent="-457200" algn="just">
              <a:lnSpc>
                <a:spcPts val="2520"/>
              </a:lnSpc>
              <a:spcBef>
                <a:spcPts val="85"/>
              </a:spcBef>
              <a:buAutoNum type="arabicPeriod"/>
              <a:tabLst>
                <a:tab pos="469900" algn="l"/>
                <a:tab pos="472440" algn="l"/>
              </a:tabLst>
            </a:pPr>
            <a:r>
              <a:rPr sz="2000" dirty="0">
                <a:latin typeface="Microsoft Sans Serif"/>
                <a:cs typeface="Microsoft Sans Serif"/>
              </a:rPr>
              <a:t>	</a:t>
            </a:r>
            <a:r>
              <a:rPr sz="2000" spc="10" dirty="0">
                <a:latin typeface="Microsoft Sans Serif"/>
                <a:cs typeface="Microsoft Sans Serif"/>
              </a:rPr>
              <a:t>Фармакоепідеміологія</a:t>
            </a:r>
            <a:r>
              <a:rPr sz="2000" spc="200" dirty="0">
                <a:latin typeface="Microsoft Sans Serif"/>
                <a:cs typeface="Microsoft Sans Serif"/>
              </a:rPr>
              <a:t> </a:t>
            </a:r>
            <a:r>
              <a:rPr sz="2000" spc="60" dirty="0">
                <a:latin typeface="Microsoft Sans Serif"/>
                <a:cs typeface="Microsoft Sans Serif"/>
              </a:rPr>
              <a:t>вивчає</a:t>
            </a:r>
            <a:r>
              <a:rPr sz="2000" spc="210" dirty="0">
                <a:latin typeface="Microsoft Sans Serif"/>
                <a:cs typeface="Microsoft Sans Serif"/>
              </a:rPr>
              <a:t> </a:t>
            </a:r>
            <a:r>
              <a:rPr sz="2000" spc="10" dirty="0">
                <a:latin typeface="Microsoft Sans Serif"/>
                <a:cs typeface="Microsoft Sans Serif"/>
              </a:rPr>
              <a:t>дані</a:t>
            </a:r>
            <a:r>
              <a:rPr sz="2000" spc="160" dirty="0">
                <a:latin typeface="Microsoft Sans Serif"/>
                <a:cs typeface="Microsoft Sans Serif"/>
              </a:rPr>
              <a:t> </a:t>
            </a:r>
            <a:r>
              <a:rPr sz="2000" spc="55" dirty="0">
                <a:latin typeface="Microsoft Sans Serif"/>
                <a:cs typeface="Microsoft Sans Serif"/>
              </a:rPr>
              <a:t>щодо</a:t>
            </a:r>
            <a:r>
              <a:rPr sz="2000" spc="210" dirty="0">
                <a:latin typeface="Microsoft Sans Serif"/>
                <a:cs typeface="Microsoft Sans Serif"/>
              </a:rPr>
              <a:t> </a:t>
            </a:r>
            <a:r>
              <a:rPr sz="2000" spc="10" dirty="0">
                <a:latin typeface="Microsoft Sans Serif"/>
                <a:cs typeface="Microsoft Sans Serif"/>
              </a:rPr>
              <a:t>застосування</a:t>
            </a:r>
            <a:r>
              <a:rPr sz="2000" spc="145" dirty="0">
                <a:latin typeface="Microsoft Sans Serif"/>
                <a:cs typeface="Microsoft Sans Serif"/>
              </a:rPr>
              <a:t> </a:t>
            </a:r>
            <a:r>
              <a:rPr sz="2000" spc="10" dirty="0">
                <a:latin typeface="Microsoft Sans Serif"/>
                <a:cs typeface="Microsoft Sans Serif"/>
              </a:rPr>
              <a:t>лікарських</a:t>
            </a:r>
            <a:r>
              <a:rPr sz="2000" spc="140" dirty="0">
                <a:latin typeface="Microsoft Sans Serif"/>
                <a:cs typeface="Microsoft Sans Serif"/>
              </a:rPr>
              <a:t>  </a:t>
            </a:r>
            <a:r>
              <a:rPr sz="2000" spc="10" dirty="0">
                <a:latin typeface="Microsoft Sans Serif"/>
                <a:cs typeface="Microsoft Sans Serif"/>
              </a:rPr>
              <a:t>засобів</a:t>
            </a:r>
            <a:r>
              <a:rPr sz="2000" spc="135" dirty="0">
                <a:latin typeface="Microsoft Sans Serif"/>
                <a:cs typeface="Microsoft Sans Serif"/>
              </a:rPr>
              <a:t> </a:t>
            </a:r>
            <a:r>
              <a:rPr sz="2000" spc="10" dirty="0">
                <a:latin typeface="Microsoft Sans Serif"/>
                <a:cs typeface="Microsoft Sans Serif"/>
              </a:rPr>
              <a:t>на</a:t>
            </a:r>
            <a:r>
              <a:rPr sz="2000" spc="155" dirty="0">
                <a:latin typeface="Microsoft Sans Serif"/>
                <a:cs typeface="Microsoft Sans Serif"/>
              </a:rPr>
              <a:t> </a:t>
            </a:r>
            <a:r>
              <a:rPr sz="2000" spc="50" dirty="0">
                <a:latin typeface="Microsoft Sans Serif"/>
                <a:cs typeface="Microsoft Sans Serif"/>
              </a:rPr>
              <a:t>рівні </a:t>
            </a:r>
            <a:r>
              <a:rPr sz="2000" spc="60" dirty="0">
                <a:latin typeface="Microsoft Sans Serif"/>
                <a:cs typeface="Microsoft Sans Serif"/>
              </a:rPr>
              <a:t>популяції</a:t>
            </a:r>
            <a:r>
              <a:rPr sz="2000" spc="9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або</a:t>
            </a:r>
            <a:r>
              <a:rPr sz="2000" spc="40" dirty="0">
                <a:latin typeface="Microsoft Sans Serif"/>
                <a:cs typeface="Microsoft Sans Serif"/>
              </a:rPr>
              <a:t> </a:t>
            </a:r>
            <a:r>
              <a:rPr sz="2000" spc="55" dirty="0">
                <a:latin typeface="Microsoft Sans Serif"/>
                <a:cs typeface="Microsoft Sans Serif"/>
              </a:rPr>
              <a:t>великих</a:t>
            </a:r>
            <a:r>
              <a:rPr sz="2000" spc="90" dirty="0">
                <a:latin typeface="Microsoft Sans Serif"/>
                <a:cs typeface="Microsoft Sans Serif"/>
              </a:rPr>
              <a:t> </a:t>
            </a:r>
            <a:r>
              <a:rPr sz="2000" spc="60" dirty="0">
                <a:latin typeface="Microsoft Sans Serif"/>
                <a:cs typeface="Microsoft Sans Serif"/>
              </a:rPr>
              <a:t>груп</a:t>
            </a:r>
            <a:r>
              <a:rPr sz="2000" spc="10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людей.</a:t>
            </a:r>
            <a:endParaRPr sz="2000" dirty="0">
              <a:latin typeface="Microsoft Sans Serif"/>
              <a:cs typeface="Microsoft Sans Serif"/>
            </a:endParaRPr>
          </a:p>
          <a:p>
            <a:pPr marL="472440" indent="-459740" algn="just">
              <a:lnSpc>
                <a:spcPct val="100000"/>
              </a:lnSpc>
              <a:spcBef>
                <a:spcPts val="115"/>
              </a:spcBef>
              <a:buAutoNum type="arabicPeriod"/>
              <a:tabLst>
                <a:tab pos="472440" algn="l"/>
              </a:tabLst>
            </a:pPr>
            <a:r>
              <a:rPr sz="2000" dirty="0">
                <a:latin typeface="Microsoft Sans Serif"/>
                <a:cs typeface="Microsoft Sans Serif"/>
              </a:rPr>
              <a:t>Результати</a:t>
            </a:r>
            <a:r>
              <a:rPr sz="2000" spc="265" dirty="0">
                <a:latin typeface="Microsoft Sans Serif"/>
                <a:cs typeface="Microsoft Sans Serif"/>
              </a:rPr>
              <a:t>   </a:t>
            </a:r>
            <a:r>
              <a:rPr sz="2000" dirty="0">
                <a:latin typeface="Microsoft Sans Serif"/>
                <a:cs typeface="Microsoft Sans Serif"/>
              </a:rPr>
              <a:t>фармакоепідеміологічних</a:t>
            </a:r>
            <a:r>
              <a:rPr sz="2000" spc="290" dirty="0">
                <a:latin typeface="Microsoft Sans Serif"/>
                <a:cs typeface="Microsoft Sans Serif"/>
              </a:rPr>
              <a:t>   </a:t>
            </a:r>
            <a:r>
              <a:rPr sz="2000" dirty="0">
                <a:latin typeface="Microsoft Sans Serif"/>
                <a:cs typeface="Microsoft Sans Serif"/>
              </a:rPr>
              <a:t>досліджень</a:t>
            </a:r>
            <a:r>
              <a:rPr sz="2000" spc="285" dirty="0">
                <a:latin typeface="Microsoft Sans Serif"/>
                <a:cs typeface="Microsoft Sans Serif"/>
              </a:rPr>
              <a:t>   </a:t>
            </a:r>
            <a:r>
              <a:rPr sz="2000" dirty="0">
                <a:latin typeface="Microsoft Sans Serif"/>
                <a:cs typeface="Microsoft Sans Serif"/>
              </a:rPr>
              <a:t>дозволяють</a:t>
            </a:r>
            <a:r>
              <a:rPr sz="2000" spc="450" dirty="0">
                <a:latin typeface="Microsoft Sans Serif"/>
                <a:cs typeface="Microsoft Sans Serif"/>
              </a:rPr>
              <a:t>     </a:t>
            </a:r>
            <a:r>
              <a:rPr sz="2000" spc="-10" dirty="0">
                <a:latin typeface="Microsoft Sans Serif"/>
                <a:cs typeface="Microsoft Sans Serif"/>
              </a:rPr>
              <a:t>підтвердити</a:t>
            </a:r>
            <a:endParaRPr sz="2000" dirty="0">
              <a:latin typeface="Microsoft Sans Serif"/>
              <a:cs typeface="Microsoft Sans Serif"/>
            </a:endParaRPr>
          </a:p>
          <a:p>
            <a:pPr marL="469900" marR="5080" algn="just">
              <a:lnSpc>
                <a:spcPct val="105000"/>
              </a:lnSpc>
            </a:pPr>
            <a:r>
              <a:rPr sz="2000" dirty="0">
                <a:latin typeface="Microsoft Sans Serif"/>
                <a:cs typeface="Microsoft Sans Serif"/>
              </a:rPr>
              <a:t>ефективність</a:t>
            </a:r>
            <a:r>
              <a:rPr sz="2000" spc="8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ЛЗ,</a:t>
            </a:r>
            <a:r>
              <a:rPr sz="2000" spc="7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встановлену</a:t>
            </a:r>
            <a:r>
              <a:rPr sz="2000" spc="80" dirty="0">
                <a:latin typeface="Microsoft Sans Serif"/>
                <a:cs typeface="Microsoft Sans Serif"/>
              </a:rPr>
              <a:t>  </a:t>
            </a:r>
            <a:r>
              <a:rPr sz="2000" dirty="0">
                <a:latin typeface="Microsoft Sans Serif"/>
                <a:cs typeface="Microsoft Sans Serif"/>
              </a:rPr>
              <a:t>при</a:t>
            </a:r>
            <a:r>
              <a:rPr sz="2000" spc="8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рандомізованих</a:t>
            </a:r>
            <a:r>
              <a:rPr sz="2000" spc="8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клінічних</a:t>
            </a:r>
            <a:r>
              <a:rPr sz="2000" spc="8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дослідженнях,</a:t>
            </a:r>
            <a:r>
              <a:rPr sz="2000" spc="7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виявити </a:t>
            </a:r>
            <a:r>
              <a:rPr sz="2000" dirty="0">
                <a:latin typeface="Microsoft Sans Serif"/>
                <a:cs typeface="Microsoft Sans Serif"/>
              </a:rPr>
              <a:t>раніше</a:t>
            </a:r>
            <a:r>
              <a:rPr sz="2000" spc="409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невідомі</a:t>
            </a:r>
            <a:r>
              <a:rPr sz="2000" spc="39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для</a:t>
            </a:r>
            <a:r>
              <a:rPr sz="2000" spc="4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них</a:t>
            </a:r>
            <a:r>
              <a:rPr sz="2000" spc="415" dirty="0">
                <a:latin typeface="Microsoft Sans Serif"/>
                <a:cs typeface="Microsoft Sans Serif"/>
              </a:rPr>
              <a:t>  </a:t>
            </a:r>
            <a:r>
              <a:rPr sz="2000" dirty="0">
                <a:latin typeface="Microsoft Sans Serif"/>
                <a:cs typeface="Microsoft Sans Serif"/>
              </a:rPr>
              <a:t>ефекти,</a:t>
            </a:r>
            <a:r>
              <a:rPr sz="2000" spc="39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вивчити</a:t>
            </a:r>
            <a:r>
              <a:rPr sz="2000" spc="40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їх</a:t>
            </a:r>
            <a:r>
              <a:rPr sz="2000" spc="4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зв'язок</a:t>
            </a:r>
            <a:r>
              <a:rPr sz="2000" spc="4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із</a:t>
            </a:r>
            <a:r>
              <a:rPr sz="2000" spc="4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прийомом</a:t>
            </a:r>
            <a:r>
              <a:rPr sz="2000" spc="409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засобу,</a:t>
            </a:r>
            <a:r>
              <a:rPr sz="2000" spc="40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оцінити </a:t>
            </a:r>
            <a:r>
              <a:rPr sz="2000" dirty="0">
                <a:latin typeface="Microsoft Sans Serif"/>
                <a:cs typeface="Microsoft Sans Serif"/>
              </a:rPr>
              <a:t>співвідношення</a:t>
            </a:r>
            <a:r>
              <a:rPr sz="2000" spc="434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користь/ризик</a:t>
            </a:r>
            <a:r>
              <a:rPr sz="2000" spc="4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в</a:t>
            </a:r>
            <a:r>
              <a:rPr sz="2000" spc="4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популяції</a:t>
            </a:r>
            <a:r>
              <a:rPr sz="2000" spc="4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в</a:t>
            </a:r>
            <a:r>
              <a:rPr sz="2000" spc="4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цілому</a:t>
            </a:r>
            <a:r>
              <a:rPr sz="2000" spc="4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та</a:t>
            </a:r>
            <a:r>
              <a:rPr sz="2000" spc="4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на</a:t>
            </a:r>
            <a:r>
              <a:rPr sz="2000" spc="4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окремих</a:t>
            </a:r>
            <a:r>
              <a:rPr sz="2000" spc="434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великих</a:t>
            </a:r>
            <a:r>
              <a:rPr sz="2000" spc="43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групах </a:t>
            </a:r>
            <a:r>
              <a:rPr sz="2000" dirty="0">
                <a:latin typeface="Microsoft Sans Serif"/>
                <a:cs typeface="Microsoft Sans Serif"/>
              </a:rPr>
              <a:t>пацієнтів,</a:t>
            </a:r>
            <a:r>
              <a:rPr sz="2000" spc="16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тобто</a:t>
            </a:r>
            <a:r>
              <a:rPr sz="2000" spc="16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визначити</a:t>
            </a:r>
            <a:r>
              <a:rPr sz="2000" spc="170" dirty="0">
                <a:latin typeface="Microsoft Sans Serif"/>
                <a:cs typeface="Microsoft Sans Serif"/>
              </a:rPr>
              <a:t>  </a:t>
            </a:r>
            <a:r>
              <a:rPr sz="2000" dirty="0">
                <a:latin typeface="Microsoft Sans Serif"/>
                <a:cs typeface="Microsoft Sans Serif"/>
              </a:rPr>
              <a:t>доведений</a:t>
            </a:r>
            <a:r>
              <a:rPr sz="2000" spc="1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рівень</a:t>
            </a:r>
            <a:r>
              <a:rPr sz="2000" spc="16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клінічної</a:t>
            </a:r>
            <a:r>
              <a:rPr sz="2000" spc="16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ефективності</a:t>
            </a:r>
            <a:r>
              <a:rPr sz="2000" spc="1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та</a:t>
            </a:r>
            <a:r>
              <a:rPr sz="2000" spc="16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безпеки</a:t>
            </a:r>
            <a:r>
              <a:rPr sz="2000" spc="16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ЛЗ, </a:t>
            </a:r>
            <a:r>
              <a:rPr sz="2000" dirty="0">
                <a:latin typeface="Microsoft Sans Serif"/>
                <a:cs typeface="Microsoft Sans Serif"/>
              </a:rPr>
              <a:t>що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необхідно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для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фармакоекономічних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розрахунків.</a:t>
            </a:r>
            <a:endParaRPr sz="2000" dirty="0">
              <a:latin typeface="Microsoft Sans Serif"/>
              <a:cs typeface="Microsoft Sans Serif"/>
            </a:endParaRPr>
          </a:p>
          <a:p>
            <a:pPr marL="469900" marR="6985" indent="-457200" algn="just">
              <a:lnSpc>
                <a:spcPct val="105000"/>
              </a:lnSpc>
              <a:spcBef>
                <a:spcPts val="95"/>
              </a:spcBef>
              <a:buAutoNum type="arabicPeriod" startAt="3"/>
              <a:tabLst>
                <a:tab pos="469900" algn="l"/>
                <a:tab pos="472440" algn="l"/>
              </a:tabLst>
            </a:pPr>
            <a:r>
              <a:rPr sz="2000" dirty="0">
                <a:latin typeface="Microsoft Sans Serif"/>
                <a:cs typeface="Microsoft Sans Serif"/>
              </a:rPr>
              <a:t>	Критеріями</a:t>
            </a:r>
            <a:r>
              <a:rPr sz="2000" spc="-10" dirty="0">
                <a:latin typeface="Microsoft Sans Serif"/>
                <a:cs typeface="Microsoft Sans Serif"/>
              </a:rPr>
              <a:t>  </a:t>
            </a:r>
            <a:r>
              <a:rPr sz="2000" dirty="0">
                <a:latin typeface="Microsoft Sans Serif"/>
                <a:cs typeface="Microsoft Sans Serif"/>
              </a:rPr>
              <a:t>клінічної</a:t>
            </a:r>
            <a:r>
              <a:rPr sz="2000" spc="-5" dirty="0">
                <a:latin typeface="Microsoft Sans Serif"/>
                <a:cs typeface="Microsoft Sans Serif"/>
              </a:rPr>
              <a:t>  </a:t>
            </a:r>
            <a:r>
              <a:rPr sz="2000" dirty="0">
                <a:latin typeface="Microsoft Sans Serif"/>
                <a:cs typeface="Microsoft Sans Serif"/>
              </a:rPr>
              <a:t>(терапевтичної)</a:t>
            </a:r>
            <a:r>
              <a:rPr sz="2000" spc="-10" dirty="0">
                <a:latin typeface="Microsoft Sans Serif"/>
                <a:cs typeface="Microsoft Sans Serif"/>
              </a:rPr>
              <a:t>  </a:t>
            </a:r>
            <a:r>
              <a:rPr sz="2000" dirty="0">
                <a:latin typeface="Microsoft Sans Serif"/>
                <a:cs typeface="Microsoft Sans Serif"/>
              </a:rPr>
              <a:t>ефективності</a:t>
            </a:r>
            <a:r>
              <a:rPr sz="2000" spc="-10" dirty="0">
                <a:latin typeface="Microsoft Sans Serif"/>
                <a:cs typeface="Microsoft Sans Serif"/>
              </a:rPr>
              <a:t>  </a:t>
            </a:r>
            <a:r>
              <a:rPr sz="2000" dirty="0">
                <a:latin typeface="Microsoft Sans Serif"/>
                <a:cs typeface="Microsoft Sans Serif"/>
              </a:rPr>
              <a:t>ЛЗ</a:t>
            </a:r>
            <a:r>
              <a:rPr sz="2000" spc="-5" dirty="0">
                <a:latin typeface="Microsoft Sans Serif"/>
                <a:cs typeface="Microsoft Sans Serif"/>
              </a:rPr>
              <a:t>  </a:t>
            </a:r>
            <a:r>
              <a:rPr sz="2000" dirty="0">
                <a:latin typeface="Microsoft Sans Serif"/>
                <a:cs typeface="Microsoft Sans Serif"/>
              </a:rPr>
              <a:t>у</a:t>
            </a:r>
            <a:r>
              <a:rPr sz="2000" spc="5" dirty="0">
                <a:latin typeface="Microsoft Sans Serif"/>
                <a:cs typeface="Microsoft Sans Serif"/>
              </a:rPr>
              <a:t>  </a:t>
            </a:r>
            <a:r>
              <a:rPr sz="2000" spc="-10" dirty="0">
                <a:latin typeface="Microsoft Sans Serif"/>
                <a:cs typeface="Microsoft Sans Serif"/>
              </a:rPr>
              <a:t>фармакоепідеміологічних </a:t>
            </a:r>
            <a:r>
              <a:rPr sz="2000" dirty="0">
                <a:latin typeface="Microsoft Sans Serif"/>
                <a:cs typeface="Microsoft Sans Serif"/>
              </a:rPr>
              <a:t>дослідженнях</a:t>
            </a:r>
            <a:r>
              <a:rPr sz="2000" spc="26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є:</a:t>
            </a:r>
            <a:r>
              <a:rPr sz="2000" spc="254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зниження</a:t>
            </a:r>
            <a:r>
              <a:rPr sz="2000" spc="26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захворюваності;</a:t>
            </a:r>
            <a:r>
              <a:rPr sz="2000" spc="254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зниження</a:t>
            </a:r>
            <a:r>
              <a:rPr sz="2000" spc="2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смертності;</a:t>
            </a:r>
            <a:r>
              <a:rPr sz="2000" spc="254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зменшення</a:t>
            </a:r>
            <a:r>
              <a:rPr sz="2000" spc="26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числа </a:t>
            </a:r>
            <a:r>
              <a:rPr sz="2000" dirty="0">
                <a:latin typeface="Microsoft Sans Serif"/>
                <a:cs typeface="Microsoft Sans Serif"/>
              </a:rPr>
              <a:t>ускладнень;</a:t>
            </a:r>
            <a:r>
              <a:rPr sz="2000" spc="4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скорочення</a:t>
            </a:r>
            <a:r>
              <a:rPr sz="2000" spc="4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термінів</a:t>
            </a:r>
            <a:r>
              <a:rPr sz="2000" spc="44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лікування;</a:t>
            </a:r>
            <a:r>
              <a:rPr sz="2000" spc="4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підвищення</a:t>
            </a:r>
            <a:r>
              <a:rPr sz="2000" spc="434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якості</a:t>
            </a:r>
            <a:r>
              <a:rPr sz="2000" spc="4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життя;</a:t>
            </a:r>
            <a:r>
              <a:rPr sz="2000" spc="42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подовження </a:t>
            </a:r>
            <a:r>
              <a:rPr sz="2000" dirty="0">
                <a:latin typeface="Microsoft Sans Serif"/>
                <a:cs typeface="Microsoft Sans Serif"/>
              </a:rPr>
              <a:t>тривалості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життя;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зменшення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числа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тяжких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наслідків.</a:t>
            </a:r>
            <a:endParaRPr sz="2000" dirty="0">
              <a:latin typeface="Microsoft Sans Serif"/>
              <a:cs typeface="Microsoft Sans Serif"/>
            </a:endParaRPr>
          </a:p>
          <a:p>
            <a:pPr marL="469900" marR="6985" indent="-457200" algn="just">
              <a:lnSpc>
                <a:spcPct val="105000"/>
              </a:lnSpc>
              <a:spcBef>
                <a:spcPts val="110"/>
              </a:spcBef>
              <a:buAutoNum type="arabicPeriod" startAt="3"/>
              <a:tabLst>
                <a:tab pos="469900" algn="l"/>
                <a:tab pos="472440" algn="l"/>
              </a:tabLst>
            </a:pPr>
            <a:r>
              <a:rPr sz="2000" dirty="0">
                <a:latin typeface="Microsoft Sans Serif"/>
                <a:cs typeface="Microsoft Sans Serif"/>
              </a:rPr>
              <a:t>	Для</a:t>
            </a:r>
            <a:r>
              <a:rPr sz="2000" spc="105" dirty="0">
                <a:latin typeface="Microsoft Sans Serif"/>
                <a:cs typeface="Microsoft Sans Serif"/>
              </a:rPr>
              <a:t>  </a:t>
            </a:r>
            <a:r>
              <a:rPr sz="2000" dirty="0">
                <a:latin typeface="Microsoft Sans Serif"/>
                <a:cs typeface="Microsoft Sans Serif"/>
              </a:rPr>
              <a:t>кількісної</a:t>
            </a:r>
            <a:r>
              <a:rPr sz="2000" spc="100" dirty="0">
                <a:latin typeface="Microsoft Sans Serif"/>
                <a:cs typeface="Microsoft Sans Serif"/>
              </a:rPr>
              <a:t>  </a:t>
            </a:r>
            <a:r>
              <a:rPr sz="2000" dirty="0">
                <a:latin typeface="Microsoft Sans Serif"/>
                <a:cs typeface="Microsoft Sans Serif"/>
              </a:rPr>
              <a:t>оцінки</a:t>
            </a:r>
            <a:r>
              <a:rPr sz="2000" spc="100" dirty="0">
                <a:latin typeface="Microsoft Sans Serif"/>
                <a:cs typeface="Microsoft Sans Serif"/>
              </a:rPr>
              <a:t>  </a:t>
            </a:r>
            <a:r>
              <a:rPr sz="2000" dirty="0">
                <a:latin typeface="Microsoft Sans Serif"/>
                <a:cs typeface="Microsoft Sans Serif"/>
              </a:rPr>
              <a:t>об’ємів</a:t>
            </a:r>
            <a:r>
              <a:rPr sz="2000" spc="105" dirty="0">
                <a:latin typeface="Microsoft Sans Serif"/>
                <a:cs typeface="Microsoft Sans Serif"/>
              </a:rPr>
              <a:t>  </a:t>
            </a:r>
            <a:r>
              <a:rPr sz="2000" dirty="0">
                <a:latin typeface="Microsoft Sans Serif"/>
                <a:cs typeface="Microsoft Sans Serif"/>
              </a:rPr>
              <a:t>і</a:t>
            </a:r>
            <a:r>
              <a:rPr sz="2000" spc="100" dirty="0">
                <a:latin typeface="Microsoft Sans Serif"/>
                <a:cs typeface="Microsoft Sans Serif"/>
              </a:rPr>
              <a:t>  </a:t>
            </a:r>
            <a:r>
              <a:rPr sz="2000" dirty="0">
                <a:latin typeface="Microsoft Sans Serif"/>
                <a:cs typeface="Microsoft Sans Serif"/>
              </a:rPr>
              <a:t>структури</a:t>
            </a:r>
            <a:r>
              <a:rPr sz="2000" spc="100" dirty="0">
                <a:latin typeface="Microsoft Sans Serif"/>
                <a:cs typeface="Microsoft Sans Serif"/>
              </a:rPr>
              <a:t>  </a:t>
            </a:r>
            <a:r>
              <a:rPr sz="2000" dirty="0">
                <a:latin typeface="Microsoft Sans Serif"/>
                <a:cs typeface="Microsoft Sans Serif"/>
              </a:rPr>
              <a:t>споживання</a:t>
            </a:r>
            <a:r>
              <a:rPr sz="2000" spc="105" dirty="0">
                <a:latin typeface="Microsoft Sans Serif"/>
                <a:cs typeface="Microsoft Sans Serif"/>
              </a:rPr>
              <a:t>  </a:t>
            </a:r>
            <a:r>
              <a:rPr sz="2000" dirty="0">
                <a:latin typeface="Microsoft Sans Serif"/>
                <a:cs typeface="Microsoft Sans Serif"/>
              </a:rPr>
              <a:t>ЛЗ</a:t>
            </a:r>
            <a:r>
              <a:rPr sz="2000" spc="100" dirty="0">
                <a:latin typeface="Microsoft Sans Serif"/>
                <a:cs typeface="Microsoft Sans Serif"/>
              </a:rPr>
              <a:t>  </a:t>
            </a:r>
            <a:r>
              <a:rPr sz="2000" dirty="0">
                <a:latin typeface="Microsoft Sans Serif"/>
                <a:cs typeface="Microsoft Sans Serif"/>
              </a:rPr>
              <a:t>ВООЗ</a:t>
            </a:r>
            <a:r>
              <a:rPr sz="2000" spc="100" dirty="0">
                <a:latin typeface="Microsoft Sans Serif"/>
                <a:cs typeface="Microsoft Sans Serif"/>
              </a:rPr>
              <a:t>  </a:t>
            </a:r>
            <a:r>
              <a:rPr sz="2000" spc="-10" dirty="0">
                <a:latin typeface="Microsoft Sans Serif"/>
                <a:cs typeface="Microsoft Sans Serif"/>
              </a:rPr>
              <a:t>запропонована АТС/DDD-</a:t>
            </a:r>
            <a:r>
              <a:rPr sz="2000" dirty="0">
                <a:latin typeface="Microsoft Sans Serif"/>
                <a:cs typeface="Microsoft Sans Serif"/>
              </a:rPr>
              <a:t>методологія.</a:t>
            </a:r>
            <a:r>
              <a:rPr sz="2000" spc="4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Вона</a:t>
            </a:r>
            <a:r>
              <a:rPr sz="2000" spc="434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базується</a:t>
            </a:r>
            <a:r>
              <a:rPr sz="2000" spc="434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на</a:t>
            </a:r>
            <a:r>
              <a:rPr sz="2000" spc="434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визначенні</a:t>
            </a:r>
            <a:r>
              <a:rPr sz="2000" spc="4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кількості</a:t>
            </a:r>
            <a:r>
              <a:rPr sz="2000" spc="409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спожитих</a:t>
            </a:r>
            <a:r>
              <a:rPr sz="2000" spc="4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доз</a:t>
            </a:r>
            <a:r>
              <a:rPr sz="2000" spc="434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DDD </a:t>
            </a:r>
            <a:r>
              <a:rPr sz="2000" dirty="0">
                <a:latin typeface="Microsoft Sans Serif"/>
                <a:cs typeface="Microsoft Sans Serif"/>
              </a:rPr>
              <a:t>ЛЗ,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яким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присвоєно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код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АТС.</a:t>
            </a:r>
            <a:endParaRPr sz="20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269D1EF-3EF8-4A7E-B668-0404DEAD56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472" y="1371600"/>
            <a:ext cx="9505056" cy="4953000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7231883-01AD-435D-9923-0814ABBB0F2C}"/>
              </a:ext>
            </a:extLst>
          </p:cNvPr>
          <p:cNvSpPr txBox="1"/>
          <p:nvPr/>
        </p:nvSpPr>
        <p:spPr>
          <a:xfrm>
            <a:off x="962472" y="381000"/>
            <a:ext cx="9505056" cy="769441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uk-UA" sz="4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Дякую за увагу!</a:t>
            </a:r>
          </a:p>
        </p:txBody>
      </p:sp>
    </p:spTree>
    <p:extLst>
      <p:ext uri="{BB962C8B-B14F-4D97-AF65-F5344CB8AC3E}">
        <p14:creationId xmlns:p14="http://schemas.microsoft.com/office/powerpoint/2010/main" val="2461033079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rgbClr val="FFFFFF"/>
      </a:lt1>
      <a:dk2>
        <a:srgbClr val="46464A"/>
      </a:dk2>
      <a:lt2>
        <a:srgbClr val="D1D9E1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BAB94BD4-5D6D-4148-AB57-A4CCF1FD4E0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498</TotalTime>
  <Words>2321</Words>
  <Application>Microsoft Office PowerPoint</Application>
  <PresentationFormat>Широкоэкранный</PresentationFormat>
  <Paragraphs>192</Paragraphs>
  <Slides>29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9" baseType="lpstr">
      <vt:lpstr>Arial</vt:lpstr>
      <vt:lpstr>Bookman Old Style</vt:lpstr>
      <vt:lpstr>Calibri</vt:lpstr>
      <vt:lpstr>Calibri Light</vt:lpstr>
      <vt:lpstr>Microsoft Sans Serif</vt:lpstr>
      <vt:lpstr>Symbol</vt:lpstr>
      <vt:lpstr>Times</vt:lpstr>
      <vt:lpstr>Times New Roman</vt:lpstr>
      <vt:lpstr>Wingdings</vt:lpstr>
      <vt:lpstr>Ретро</vt:lpstr>
      <vt:lpstr>Одеський національний медичний університет Медико-фармацевтичний факультет Кафедра організації та економіки фармації з післядипломною підготовкою</vt:lpstr>
      <vt:lpstr>Презентация PowerPoint</vt:lpstr>
      <vt:lpstr>Інформаційні джерела з теми лекції: </vt:lpstr>
      <vt:lpstr>Питання 1 </vt:lpstr>
      <vt:lpstr>Презентация PowerPoint</vt:lpstr>
      <vt:lpstr>МЕТА ФАРМАКОЕПІДЕМІОЛОГІЧНИХ ДОСЛІДЖЕНЬ: </vt:lpstr>
      <vt:lpstr>ЗАВДАННЯ ФАРМАКОЕПІДЕМІОЛОГІЧНИХ ДОСЛІДЖЕНЬ: </vt:lpstr>
      <vt:lpstr>Питання 2</vt:lpstr>
      <vt:lpstr>Презентация PowerPoint</vt:lpstr>
      <vt:lpstr>Презентация PowerPoint</vt:lpstr>
      <vt:lpstr>Презентация PowerPoint</vt:lpstr>
      <vt:lpstr>Критерії ефективності медичних технологій при проведенні фармакоепідеміологічних досліджень</vt:lpstr>
      <vt:lpstr>Поняття «експозиція» та «зв'язки» при проведенні фармакоепідеміологічних досліджень</vt:lpstr>
      <vt:lpstr>Критерії причинно-наслідкового зв'язку і певними чинником зовнішнього середовища: </vt:lpstr>
      <vt:lpstr>Питання 3</vt:lpstr>
      <vt:lpstr>Презентация PowerPoint</vt:lpstr>
      <vt:lpstr>Питання 4 </vt:lpstr>
      <vt:lpstr>Презентация PowerPoint</vt:lpstr>
      <vt:lpstr> Анатомо-терапевтична-хімічна (АТХ) – класифікаційна система ВООЗ (Anatomical Therapeutic Chemical Classification System, ATC)  </vt:lpstr>
      <vt:lpstr>Переваги системи АТС</vt:lpstr>
      <vt:lpstr>Приклад структури кодування лікарських засобів за АТС-класифікацією </vt:lpstr>
      <vt:lpstr>DDD, як одиниця виміру споживання лікарських засобів </vt:lpstr>
      <vt:lpstr>АТС/DDD методологія</vt:lpstr>
      <vt:lpstr>ВИКОРИСТАННЯ АТС/DDD МЕТОДОЛОГІЇ В ЗАКЛАДАХ ОХОРОНИ ЗДОРОВʼЯ</vt:lpstr>
      <vt:lpstr>ВИКОРИСТАННЯ АТС/DDD МЕТОДОЛОГІЇ В ЗАКЛАДАХ ОХОРОНИ ЗДОРОВʼЯ</vt:lpstr>
      <vt:lpstr>Практичне застосування результатів фармакоепідеміологічних досліджень</vt:lpstr>
      <vt:lpstr>Практичне застосування результатів фармакоепідеміологічних досліджень</vt:lpstr>
      <vt:lpstr>ВИСНОВКИ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Бєляєва Оксана Іванівна</cp:lastModifiedBy>
  <cp:revision>54</cp:revision>
  <dcterms:created xsi:type="dcterms:W3CDTF">2025-09-08T07:40:34Z</dcterms:created>
  <dcterms:modified xsi:type="dcterms:W3CDTF">2025-09-09T10:11:15Z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2023-11-03T00:00:00Z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2025-09-08T00:00:00Z</vt:filetime>
  </property>
  <property fmtid="{D5CDD505-2E9C-101B-9397-08002B2CF9AE}" pid="5" name="Producer">
    <vt:lpwstr>Microsoft® PowerPoint® 2016</vt:lpwstr>
  </property>
</Properties>
</file>