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327" r:id="rId5"/>
    <p:sldId id="328" r:id="rId6"/>
    <p:sldId id="268" r:id="rId7"/>
    <p:sldId id="310" r:id="rId8"/>
    <p:sldId id="329" r:id="rId9"/>
    <p:sldId id="330" r:id="rId10"/>
    <p:sldId id="331" r:id="rId11"/>
    <p:sldId id="278" r:id="rId12"/>
    <p:sldId id="332" r:id="rId13"/>
    <p:sldId id="333" r:id="rId14"/>
    <p:sldId id="290" r:id="rId15"/>
    <p:sldId id="288" r:id="rId16"/>
    <p:sldId id="334" r:id="rId17"/>
    <p:sldId id="335" r:id="rId18"/>
    <p:sldId id="336" r:id="rId19"/>
    <p:sldId id="337" r:id="rId20"/>
    <p:sldId id="298" r:id="rId21"/>
    <p:sldId id="281" r:id="rId22"/>
    <p:sldId id="338" r:id="rId23"/>
    <p:sldId id="299" r:id="rId24"/>
    <p:sldId id="339" r:id="rId25"/>
    <p:sldId id="340" r:id="rId26"/>
    <p:sldId id="341" r:id="rId27"/>
    <p:sldId id="342" r:id="rId28"/>
    <p:sldId id="343" r:id="rId29"/>
    <p:sldId id="305" r:id="rId30"/>
    <p:sldId id="307" r:id="rId31"/>
    <p:sldId id="306" r:id="rId32"/>
    <p:sldId id="344" r:id="rId33"/>
    <p:sldId id="345" r:id="rId34"/>
    <p:sldId id="346" r:id="rId35"/>
    <p:sldId id="347" r:id="rId36"/>
    <p:sldId id="348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4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F0104-CF94-1352-4A01-6E1CDA230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AF8631-B964-B8CF-3F23-E79F1B677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A6B361-A791-907A-801C-788852855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9A4EE5-E458-99E2-BCDD-A3C0EA369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52537F-EC32-385E-4AD9-C4F47CD54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079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3D0E4E-750B-5F27-57F8-E542A963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CCFF13-3F5B-A3BC-8E10-13C513EE1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1D9136-603E-2680-057A-B436DED4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C52313-BDE1-CE90-AD8E-C2E1B486A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D51265-2190-FC68-71F8-587A948F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354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CEDE8-F797-F4B0-95A4-D50C5AB18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DE4986-7461-170A-EA17-DDC6B7C4F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526B2E-7A46-87A9-8BE7-F52700E34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FCF483-5DAD-737D-C1D4-3D2D0DC7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9F213B-7EBB-21BE-71B5-2F69A63F0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78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D3841-6822-5FAC-7A07-9257238B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F5C2EA-854B-E489-1CD7-DC82BC857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ABCAE7F-66EF-44C4-202D-C895DD709F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CF28FD-500F-185A-EB3D-AC1B39B77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B5D9D3-93A2-8921-DACC-A44E19287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3A1536-7ADE-DFA6-1D50-24E11602C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717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794E38-EA3D-E6A0-E205-3D49B57C8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C7D2D4-01C2-AD20-C515-27C23A9CD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32C331-1B6F-3B9F-AD11-B1730CEFE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5064C5F-B1EA-D19D-8BAE-B03DF4B69A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4F1FA96-8C9D-76F4-7729-F350521FF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370029-8B04-6CEE-5388-ECEA73EFA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E955F6-F051-B3C6-5A99-A4540C850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F673BE-97BB-7740-CCE3-16600607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27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6355BB-C783-69B7-1579-54DFB1BC5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D9B315-F0D9-8B96-C2B7-76456B1AD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509566D-2AEB-3CA9-DBC9-B4CA6ED30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6832C0-B8E4-1C05-A88C-8FC702AAC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416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0DA3DB1-72CD-7888-3E88-935CB39F1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34FF7AC-F9AE-B0A0-443D-6595EFD68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18A417-6BC7-9E5F-327C-7BF974005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55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A83AE-EEF8-EC4B-D65D-071292BDC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625235-42DE-819B-A8D2-A2F65C7C7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E25E36-4523-F259-C4DA-576105B76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7164CD-BB6E-C4BC-D2D3-E7A46654E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C39F9D-4CC6-6B22-A491-E04E222AB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86E65D-A895-9451-904A-7BD1D25B7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2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2B2EC-4DF3-76A1-A5CA-08E3DE478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6E6568-F330-C17B-9C55-0FBA3FDF2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59053C-57E4-1412-222C-BCA2D301F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FC54F6-D8FF-A19C-14B6-970363734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D14B7D-D838-EF51-757B-F58406B4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1FF8A5-92DB-24E5-E270-5BA3D129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204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57AAB-3AA1-662F-4205-FADDF1F0B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0528B2-0054-1B98-8732-27293DDEA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1F86B7-9B03-2E80-9EB0-205164A3B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19A604-280D-5BEB-5DCA-992B097E2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A62C86-3E6B-13FF-9640-0E29DB6C4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72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B9D033E-E39E-EF82-0EDF-F03E2727B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D4D7BA-E418-6C78-9F45-5B05DB68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89F0D1-BAF2-C901-A233-E65354EEC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0E5D06-6DDB-5676-AA78-157C7F334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669702-7F38-DCD5-8360-F7A4F04DF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114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354669" y="228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97079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768567-53E4-26C2-8DA0-E0A000F6B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42726A-468C-3572-1F9B-F5095B999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FC1542-AD13-030A-2B57-870D4BAAE9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0682A-CF36-4C39-B3BB-3A89A40EBC31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72EB51-ED66-468F-663F-698DE2A9ED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4A8499-9739-9D05-C08C-B26D8002E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C8FC7-7A22-4420-9AFE-2340D6E27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38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eripheral_neuropathy" TargetMode="External"/><Relationship Id="rId3" Type="http://schemas.openxmlformats.org/officeDocument/2006/relationships/hyperlink" Target="https://en.wikipedia.org/wiki/Glossitis" TargetMode="External"/><Relationship Id="rId7" Type="http://schemas.openxmlformats.org/officeDocument/2006/relationships/hyperlink" Target="https://en.wikipedia.org/wiki/Neutropenia" TargetMode="External"/><Relationship Id="rId2" Type="http://schemas.openxmlformats.org/officeDocument/2006/relationships/hyperlink" Target="https://en.wikipedia.org/wiki/Vomiting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en.wikipedia.org/wiki/Leucopenia" TargetMode="External"/><Relationship Id="rId5" Type="http://schemas.openxmlformats.org/officeDocument/2006/relationships/hyperlink" Target="https://en.wikipedia.org/wiki/Paraesthesia" TargetMode="External"/><Relationship Id="rId4" Type="http://schemas.openxmlformats.org/officeDocument/2006/relationships/hyperlink" Target="https://en.wikipedia.org/wiki/Stomatitis" TargetMode="External"/><Relationship Id="rId9" Type="http://schemas.openxmlformats.org/officeDocument/2006/relationships/hyperlink" Target="https://en.wikipedia.org/wiki/Serotonin_syndrome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645752-90C6-A5F6-5AFE-E96B8795C5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BA1BC1-5546-CF36-C43D-5F83B28E9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060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WordArt 430">
            <a:extLst>
              <a:ext uri="{FF2B5EF4-FFF2-40B4-BE49-F238E27FC236}">
                <a16:creationId xmlns:a16="http://schemas.microsoft.com/office/drawing/2014/main" id="{0BB5DC94-BA75-2CDE-4008-87C3C0FFB87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89735" y="1137285"/>
            <a:ext cx="8641080" cy="458343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245" kern="10">
                <a:gradFill rotWithShape="1">
                  <a:gsLst>
                    <a:gs pos="0">
                      <a:srgbClr val="0000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SULFANILAMIDES.</a:t>
            </a:r>
          </a:p>
          <a:p>
            <a:pPr algn="ctr"/>
            <a:r>
              <a:rPr lang="en-US" sz="4245" kern="10">
                <a:gradFill rotWithShape="1">
                  <a:gsLst>
                    <a:gs pos="0">
                      <a:srgbClr val="0000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ANTIMICROBIAL AGENTS </a:t>
            </a:r>
          </a:p>
          <a:p>
            <a:pPr algn="ctr"/>
            <a:r>
              <a:rPr lang="en-US" sz="4245" kern="10">
                <a:gradFill rotWithShape="1">
                  <a:gsLst>
                    <a:gs pos="0">
                      <a:srgbClr val="0000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OF DIFFERENT ORIGIN</a:t>
            </a:r>
            <a:endParaRPr lang="ru-RU" sz="4245" kern="10">
              <a:gradFill rotWithShape="1">
                <a:gsLst>
                  <a:gs pos="0">
                    <a:srgbClr val="0000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4099" name="Rectangle 437">
            <a:extLst>
              <a:ext uri="{FF2B5EF4-FFF2-40B4-BE49-F238E27FC236}">
                <a16:creationId xmlns:a16="http://schemas.microsoft.com/office/drawing/2014/main" id="{04EFA67A-DB77-0C3F-6528-F64F330C1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0185" y="2637473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sp>
        <p:nvSpPr>
          <p:cNvPr id="4100" name="Rectangle 439">
            <a:extLst>
              <a:ext uri="{FF2B5EF4-FFF2-40B4-BE49-F238E27FC236}">
                <a16:creationId xmlns:a16="http://schemas.microsoft.com/office/drawing/2014/main" id="{FA617E74-DABC-5977-ED5D-FE8ECEDE8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677" y="1895952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sp>
        <p:nvSpPr>
          <p:cNvPr id="4101" name="AutoShape 440">
            <a:extLst>
              <a:ext uri="{FF2B5EF4-FFF2-40B4-BE49-F238E27FC236}">
                <a16:creationId xmlns:a16="http://schemas.microsoft.com/office/drawing/2014/main" id="{58153E8F-BC97-7441-853D-1C6C91903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8285" y="462915"/>
            <a:ext cx="9155430" cy="5983605"/>
          </a:xfrm>
          <a:prstGeom prst="foldedCorner">
            <a:avLst>
              <a:gd name="adj" fmla="val 9792"/>
            </a:avLst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WordArt 18">
            <a:extLst>
              <a:ext uri="{FF2B5EF4-FFF2-40B4-BE49-F238E27FC236}">
                <a16:creationId xmlns:a16="http://schemas.microsoft.com/office/drawing/2014/main" id="{289E2B58-0C68-065B-1217-D4044310F88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62689" y="3967639"/>
            <a:ext cx="2506028" cy="7643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184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G. Domagc</a:t>
            </a:r>
            <a:endParaRPr lang="ru-RU" sz="3184" kern="10">
              <a:ln w="9525">
                <a:solidFill>
                  <a:srgbClr val="0000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58739" name="Text Box 19">
            <a:extLst>
              <a:ext uri="{FF2B5EF4-FFF2-40B4-BE49-F238E27FC236}">
                <a16:creationId xmlns:a16="http://schemas.microsoft.com/office/drawing/2014/main" id="{75703EBA-E7BF-62B3-B72B-E565517A6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1155" y="4844892"/>
            <a:ext cx="7269480" cy="120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898673">
              <a:lnSpc>
                <a:spcPct val="85000"/>
              </a:lnSpc>
              <a:defRPr/>
            </a:pPr>
            <a:r>
              <a:rPr lang="en-US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 first it was shown </a:t>
            </a:r>
            <a:r>
              <a:rPr lang="en-US" sz="2831" b="1" i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 vivo</a:t>
            </a:r>
            <a:r>
              <a:rPr lang="ru-RU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its activity against</a:t>
            </a:r>
            <a:r>
              <a:rPr lang="ru-RU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hemolytic streptococcus</a:t>
            </a:r>
            <a:r>
              <a:rPr lang="ru-RU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and other bacteria </a:t>
            </a:r>
            <a:endParaRPr lang="ru-RU" sz="2831" b="1">
              <a:solidFill>
                <a:srgbClr val="66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1988" name="WordArt 20">
            <a:extLst>
              <a:ext uri="{FF2B5EF4-FFF2-40B4-BE49-F238E27FC236}">
                <a16:creationId xmlns:a16="http://schemas.microsoft.com/office/drawing/2014/main" id="{B0C71387-2682-1793-144D-087A4A86027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66925" y="1595914"/>
            <a:ext cx="4147662" cy="7543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184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Klarer &amp; Mietz</a:t>
            </a:r>
            <a:endParaRPr lang="ru-RU" sz="3184" kern="10">
              <a:ln w="9525">
                <a:solidFill>
                  <a:srgbClr val="0000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58741" name="Text Box 21">
            <a:extLst>
              <a:ext uri="{FF2B5EF4-FFF2-40B4-BE49-F238E27FC236}">
                <a16:creationId xmlns:a16="http://schemas.microsoft.com/office/drawing/2014/main" id="{B0530FA3-A6C7-1EA2-244B-01A7DCCAB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3995" y="2383155"/>
            <a:ext cx="9052560" cy="120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898673">
              <a:lnSpc>
                <a:spcPct val="85000"/>
              </a:lnSpc>
              <a:defRPr/>
            </a:pPr>
            <a:r>
              <a:rPr lang="en-US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 Germany it was synthesized</a:t>
            </a:r>
            <a:r>
              <a:rPr lang="ru-RU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and studied </a:t>
            </a:r>
            <a:r>
              <a:rPr lang="en-US" sz="2831" b="1" i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 vitro</a:t>
            </a:r>
            <a:r>
              <a:rPr lang="ru-RU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antibacterial activity of prontosile</a:t>
            </a:r>
            <a:r>
              <a:rPr lang="ru-RU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en-US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red</a:t>
            </a:r>
            <a:r>
              <a:rPr lang="ru-RU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streptocidum</a:t>
            </a:r>
            <a:r>
              <a:rPr lang="ru-RU" sz="2831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 </a:t>
            </a:r>
          </a:p>
        </p:txBody>
      </p:sp>
      <p:sp>
        <p:nvSpPr>
          <p:cNvPr id="41990" name="WordArt 22">
            <a:extLst>
              <a:ext uri="{FF2B5EF4-FFF2-40B4-BE49-F238E27FC236}">
                <a16:creationId xmlns:a16="http://schemas.microsoft.com/office/drawing/2014/main" id="{88C10926-A9D2-CFF1-6C42-62F2BEA0BC3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295900" y="3967639"/>
            <a:ext cx="2506028" cy="76438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184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>
                    <a:alpha val="94901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1935 year</a:t>
            </a:r>
            <a:endParaRPr lang="ru-RU" sz="3184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FF0000">
                  <a:alpha val="94901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991" name="WordArt 23">
            <a:extLst>
              <a:ext uri="{FF2B5EF4-FFF2-40B4-BE49-F238E27FC236}">
                <a16:creationId xmlns:a16="http://schemas.microsoft.com/office/drawing/2014/main" id="{1184A306-7538-7F7A-57BE-467C78BD652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538913" y="1650207"/>
            <a:ext cx="2506028" cy="76295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184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>
                    <a:alpha val="94901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1932 year</a:t>
            </a:r>
            <a:endParaRPr lang="ru-RU" sz="3184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FF0000">
                  <a:alpha val="94901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992" name="Picture 24" descr="Dogmadh1">
            <a:extLst>
              <a:ext uri="{FF2B5EF4-FFF2-40B4-BE49-F238E27FC236}">
                <a16:creationId xmlns:a16="http://schemas.microsoft.com/office/drawing/2014/main" id="{AEA7AC2F-5320-91FB-063F-0F48EBFC6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357" y="3699034"/>
            <a:ext cx="1618773" cy="262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Rectangle 25">
            <a:extLst>
              <a:ext uri="{FF2B5EF4-FFF2-40B4-BE49-F238E27FC236}">
                <a16:creationId xmlns:a16="http://schemas.microsoft.com/office/drawing/2014/main" id="{CB33B45D-7283-CB08-7F63-48EC48BEF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079" y="314325"/>
            <a:ext cx="8199596" cy="751523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5130" name="Rectangle 26">
            <a:extLst>
              <a:ext uri="{FF2B5EF4-FFF2-40B4-BE49-F238E27FC236}">
                <a16:creationId xmlns:a16="http://schemas.microsoft.com/office/drawing/2014/main" id="{FE686D87-2EEC-EC94-D453-71A00992F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2643" y="515779"/>
            <a:ext cx="7965282" cy="48006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HISTORY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pic>
        <p:nvPicPr>
          <p:cNvPr id="41995" name="Picture 27" descr="j0286856">
            <a:extLst>
              <a:ext uri="{FF2B5EF4-FFF2-40B4-BE49-F238E27FC236}">
                <a16:creationId xmlns:a16="http://schemas.microsoft.com/office/drawing/2014/main" id="{08CA8F93-5968-6771-374A-3843864B8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212885"/>
            <a:ext cx="1577340" cy="105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FD6C959-CEB8-6E7F-9B0B-FF49E1053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261462"/>
            <a:ext cx="9164003" cy="564356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A9F037E-AF06-A544-8B39-D63FBEC7449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14049" y="232887"/>
            <a:ext cx="8731091" cy="604361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PRINCLES OF RATIONAL CHEMOTHERAPY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6148" name="Text Box 15">
            <a:extLst>
              <a:ext uri="{FF2B5EF4-FFF2-40B4-BE49-F238E27FC236}">
                <a16:creationId xmlns:a16="http://schemas.microsoft.com/office/drawing/2014/main" id="{E215CE4C-9706-C8DF-3032-866E6AB66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3995" y="1002983"/>
            <a:ext cx="9189720" cy="49924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479425" indent="-479425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Rational choice of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653" b="1">
                <a:solidFill>
                  <a:schemeClr val="hlink"/>
                </a:solidFill>
                <a:latin typeface="Arial" panose="020B0604020202020204" pitchFamily="34" charset="0"/>
              </a:rPr>
              <a:t>agent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(</a:t>
            </a:r>
            <a:r>
              <a:rPr lang="en-US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depending on sensitivity of infectional agent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,</a:t>
            </a:r>
            <a:r>
              <a:rPr lang="en-US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 concomitant diseases, anamnesis etc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);</a:t>
            </a:r>
          </a:p>
          <a:p>
            <a:pPr eaLnBrk="1" hangingPunct="1">
              <a:lnSpc>
                <a:spcPct val="75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ru-RU" sz="2653" b="1">
                <a:solidFill>
                  <a:schemeClr val="hlink"/>
                </a:solidFill>
                <a:latin typeface="Arial" panose="020B0604020202020204" pitchFamily="34" charset="0"/>
              </a:rPr>
              <a:t>Early</a:t>
            </a:r>
            <a:r>
              <a:rPr lang="ru-RU" altLang="ru-RU" sz="2653" b="1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653" b="1">
                <a:solidFill>
                  <a:schemeClr val="hlink"/>
                </a:solidFill>
                <a:latin typeface="Arial" panose="020B0604020202020204" pitchFamily="34" charset="0"/>
              </a:rPr>
              <a:t>onset of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treatment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;</a:t>
            </a:r>
          </a:p>
          <a:p>
            <a:pPr eaLnBrk="1" hangingPunct="1">
              <a:lnSpc>
                <a:spcPct val="75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ru-RU" sz="2653" b="1">
                <a:solidFill>
                  <a:schemeClr val="hlink"/>
                </a:solidFill>
                <a:latin typeface="Arial" panose="020B0604020202020204" pitchFamily="34" charset="0"/>
              </a:rPr>
              <a:t>Route of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administration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; </a:t>
            </a:r>
          </a:p>
          <a:p>
            <a:pPr eaLnBrk="1" hangingPunct="1">
              <a:lnSpc>
                <a:spcPct val="75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Choice of </a:t>
            </a:r>
            <a:r>
              <a:rPr lang="en-US" altLang="ru-RU" sz="2653" b="1">
                <a:solidFill>
                  <a:schemeClr val="hlink"/>
                </a:solidFill>
                <a:latin typeface="Arial" panose="020B0604020202020204" pitchFamily="34" charset="0"/>
              </a:rPr>
              <a:t>dose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for achievement of therapeutic concentration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(</a:t>
            </a:r>
            <a:r>
              <a:rPr lang="en-US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depending on weight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age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sex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concomitant diseases etc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.);</a:t>
            </a:r>
          </a:p>
          <a:p>
            <a:pPr eaLnBrk="1" hangingPunct="1">
              <a:lnSpc>
                <a:spcPct val="75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ru-RU" sz="2653" b="1">
                <a:solidFill>
                  <a:schemeClr val="hlink"/>
                </a:solidFill>
                <a:latin typeface="Arial" panose="020B0604020202020204" pitchFamily="34" charset="0"/>
              </a:rPr>
              <a:t>Intervel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of administration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(</a:t>
            </a:r>
            <a:r>
              <a:rPr lang="en-US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depending on pharmacokinetic properties of agent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);</a:t>
            </a:r>
          </a:p>
          <a:p>
            <a:pPr eaLnBrk="1" hangingPunct="1">
              <a:lnSpc>
                <a:spcPct val="75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ru-RU" sz="2653" b="1">
                <a:solidFill>
                  <a:schemeClr val="hlink"/>
                </a:solidFill>
                <a:latin typeface="Arial" panose="020B0604020202020204" pitchFamily="34" charset="0"/>
              </a:rPr>
              <a:t>Duration of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therapy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(</a:t>
            </a:r>
            <a:r>
              <a:rPr lang="en-US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principle of train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);</a:t>
            </a:r>
            <a:endParaRPr lang="ru-RU" altLang="ru-RU" sz="2653" b="1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ru-RU" sz="2653" b="1">
                <a:solidFill>
                  <a:schemeClr val="hlink"/>
                </a:solidFill>
                <a:latin typeface="Arial" panose="020B0604020202020204" pitchFamily="34" charset="0"/>
              </a:rPr>
              <a:t>Combined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therapy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;</a:t>
            </a:r>
          </a:p>
          <a:p>
            <a:pPr eaLnBrk="1" hangingPunct="1">
              <a:lnSpc>
                <a:spcPct val="75000"/>
              </a:lnSpc>
              <a:spcBef>
                <a:spcPct val="35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Improvement of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653" b="1">
                <a:solidFill>
                  <a:schemeClr val="hlink"/>
                </a:solidFill>
                <a:latin typeface="Arial" panose="020B0604020202020204" pitchFamily="34" charset="0"/>
              </a:rPr>
              <a:t>immunologic reactivity of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organism</a:t>
            </a:r>
            <a:r>
              <a:rPr lang="ru-RU" altLang="ru-RU" sz="2653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(</a:t>
            </a:r>
            <a:r>
              <a:rPr lang="en-US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vitamins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immunostimulators</a:t>
            </a:r>
            <a:r>
              <a:rPr lang="ru-RU" altLang="ru-RU" sz="2477" b="1" i="1">
                <a:solidFill>
                  <a:srgbClr val="003300"/>
                </a:solidFill>
                <a:latin typeface="Arial" panose="020B0604020202020204" pitchFamily="34" charset="0"/>
              </a:rPr>
              <a:t>).</a:t>
            </a:r>
          </a:p>
        </p:txBody>
      </p:sp>
      <p:pic>
        <p:nvPicPr>
          <p:cNvPr id="43013" name="Picture 17">
            <a:extLst>
              <a:ext uri="{FF2B5EF4-FFF2-40B4-BE49-F238E27FC236}">
                <a16:creationId xmlns:a16="http://schemas.microsoft.com/office/drawing/2014/main" id="{2A77F7AE-7B2B-3BBE-ADB2-3387D6172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695" y="3631883"/>
            <a:ext cx="1371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18" descr="j0281141">
            <a:extLst>
              <a:ext uri="{FF2B5EF4-FFF2-40B4-BE49-F238E27FC236}">
                <a16:creationId xmlns:a16="http://schemas.microsoft.com/office/drawing/2014/main" id="{40D5AAA1-984F-5521-8102-8479DB4EB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255747"/>
            <a:ext cx="960120" cy="70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1063">
            <a:extLst>
              <a:ext uri="{FF2B5EF4-FFF2-40B4-BE49-F238E27FC236}">
                <a16:creationId xmlns:a16="http://schemas.microsoft.com/office/drawing/2014/main" id="{42B0F102-94E6-E8F8-C5FD-7858826C3D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68479" y="2668905"/>
            <a:ext cx="445770" cy="34004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71" name="Line 1064">
            <a:extLst>
              <a:ext uri="{FF2B5EF4-FFF2-40B4-BE49-F238E27FC236}">
                <a16:creationId xmlns:a16="http://schemas.microsoft.com/office/drawing/2014/main" id="{90A37C57-B007-B78B-A425-43B77D3AB0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2820" y="2668905"/>
            <a:ext cx="59293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72" name="Line 1065">
            <a:extLst>
              <a:ext uri="{FF2B5EF4-FFF2-40B4-BE49-F238E27FC236}">
                <a16:creationId xmlns:a16="http://schemas.microsoft.com/office/drawing/2014/main" id="{83C6CC97-2C8F-640D-5FE3-CD3DEC99EB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68479" y="3008948"/>
            <a:ext cx="444341" cy="3414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73" name="Line 1066">
            <a:extLst>
              <a:ext uri="{FF2B5EF4-FFF2-40B4-BE49-F238E27FC236}">
                <a16:creationId xmlns:a16="http://schemas.microsoft.com/office/drawing/2014/main" id="{4D4F6EEB-D779-E964-D91C-322D6EB6D3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2820" y="3350419"/>
            <a:ext cx="59293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74" name="Line 1067">
            <a:extLst>
              <a:ext uri="{FF2B5EF4-FFF2-40B4-BE49-F238E27FC236}">
                <a16:creationId xmlns:a16="http://schemas.microsoft.com/office/drawing/2014/main" id="{5D58159D-8B5B-5D4C-8F89-3BFE0FD7B2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05752" y="3008948"/>
            <a:ext cx="442913" cy="3414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75" name="Line 1068">
            <a:extLst>
              <a:ext uri="{FF2B5EF4-FFF2-40B4-BE49-F238E27FC236}">
                <a16:creationId xmlns:a16="http://schemas.microsoft.com/office/drawing/2014/main" id="{A89EE0B4-F823-1E0E-CE35-B56171E1A6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5752" y="2668905"/>
            <a:ext cx="442913" cy="34004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76" name="Line 1069">
            <a:extLst>
              <a:ext uri="{FF2B5EF4-FFF2-40B4-BE49-F238E27FC236}">
                <a16:creationId xmlns:a16="http://schemas.microsoft.com/office/drawing/2014/main" id="{81B914A9-8E17-783D-D7E1-B2AC6CF2D2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15640" y="2737485"/>
            <a:ext cx="370047" cy="271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77" name="Line 1070">
            <a:extLst>
              <a:ext uri="{FF2B5EF4-FFF2-40B4-BE49-F238E27FC236}">
                <a16:creationId xmlns:a16="http://schemas.microsoft.com/office/drawing/2014/main" id="{B79B1F25-1C1B-1110-D615-80418FC2467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0028" y="2737485"/>
            <a:ext cx="370047" cy="271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78" name="Line 1071">
            <a:extLst>
              <a:ext uri="{FF2B5EF4-FFF2-40B4-BE49-F238E27FC236}">
                <a16:creationId xmlns:a16="http://schemas.microsoft.com/office/drawing/2014/main" id="{D71B76B2-0D82-0169-8627-BC295D095F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2820" y="3283268"/>
            <a:ext cx="59293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202800" name="Rectangle 1072">
            <a:extLst>
              <a:ext uri="{FF2B5EF4-FFF2-40B4-BE49-F238E27FC236}">
                <a16:creationId xmlns:a16="http://schemas.microsoft.com/office/drawing/2014/main" id="{15FF7C14-BACE-481E-B35E-E77EF593C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884" y="2737485"/>
            <a:ext cx="960120" cy="58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9896" tIns="44948" rIns="89896" bIns="44948">
            <a:spAutoFit/>
          </a:bodyPr>
          <a:lstStyle/>
          <a:p>
            <a:pPr defTabSz="898673">
              <a:defRPr/>
            </a:pPr>
            <a:r>
              <a:rPr lang="en-US" sz="3184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</a:t>
            </a:r>
            <a:r>
              <a:rPr lang="en-US" sz="3184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  <a:r>
              <a:rPr lang="en-US" sz="3184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</a:t>
            </a:r>
            <a:endParaRPr lang="ru-RU" sz="3184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7180" name="Line 1073">
            <a:extLst>
              <a:ext uri="{FF2B5EF4-FFF2-40B4-BE49-F238E27FC236}">
                <a16:creationId xmlns:a16="http://schemas.microsoft.com/office/drawing/2014/main" id="{16155BFC-E451-0F45-14D4-B21028CA1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5567" y="3008948"/>
            <a:ext cx="442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81" name="Line 1074">
            <a:extLst>
              <a:ext uri="{FF2B5EF4-FFF2-40B4-BE49-F238E27FC236}">
                <a16:creationId xmlns:a16="http://schemas.microsoft.com/office/drawing/2014/main" id="{15686FE1-A081-3A8C-5DA6-618F9C73D7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8664" y="3008948"/>
            <a:ext cx="44434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82" name="Line 1075">
            <a:extLst>
              <a:ext uri="{FF2B5EF4-FFF2-40B4-BE49-F238E27FC236}">
                <a16:creationId xmlns:a16="http://schemas.microsoft.com/office/drawing/2014/main" id="{C2744B6F-D58A-B4CF-76C6-7E7950339F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8803" y="3008948"/>
            <a:ext cx="518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202804" name="Rectangle 1076">
            <a:extLst>
              <a:ext uri="{FF2B5EF4-FFF2-40B4-BE49-F238E27FC236}">
                <a16:creationId xmlns:a16="http://schemas.microsoft.com/office/drawing/2014/main" id="{707885D0-D3ED-28F5-1F87-2D3FA9FF8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8710" y="2737485"/>
            <a:ext cx="922135" cy="58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9896" tIns="44948" rIns="89896" bIns="44948">
            <a:spAutoFit/>
          </a:bodyPr>
          <a:lstStyle/>
          <a:p>
            <a:pPr defTabSz="898673">
              <a:defRPr/>
            </a:pPr>
            <a:r>
              <a:rPr lang="en-US" sz="3184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SO</a:t>
            </a:r>
            <a:r>
              <a:rPr lang="en-US" sz="3184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  <a:endParaRPr lang="ru-RU" sz="3184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02805" name="Rectangle 1077">
            <a:extLst>
              <a:ext uri="{FF2B5EF4-FFF2-40B4-BE49-F238E27FC236}">
                <a16:creationId xmlns:a16="http://schemas.microsoft.com/office/drawing/2014/main" id="{CBB5A4A3-440C-B54E-9919-401DE661E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7439" y="2737485"/>
            <a:ext cx="922135" cy="58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9896" tIns="44948" rIns="89896" bIns="44948">
            <a:spAutoFit/>
          </a:bodyPr>
          <a:lstStyle/>
          <a:p>
            <a:pPr defTabSz="898673">
              <a:defRPr/>
            </a:pPr>
            <a:r>
              <a:rPr lang="en-US" sz="3184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NH</a:t>
            </a:r>
            <a:r>
              <a:rPr lang="en-US" sz="3184" b="1" baseline="-250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  <a:endParaRPr lang="ru-RU" sz="3184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7185" name="Rectangle 1078">
            <a:extLst>
              <a:ext uri="{FF2B5EF4-FFF2-40B4-BE49-F238E27FC236}">
                <a16:creationId xmlns:a16="http://schemas.microsoft.com/office/drawing/2014/main" id="{47ED5351-2477-4502-877A-2BBE0B1A2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6887" y="261462"/>
            <a:ext cx="8779668" cy="60579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7186" name="Rectangle 1079">
            <a:extLst>
              <a:ext uri="{FF2B5EF4-FFF2-40B4-BE49-F238E27FC236}">
                <a16:creationId xmlns:a16="http://schemas.microsoft.com/office/drawing/2014/main" id="{9701AB27-C24F-5257-4EF5-206B430BC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1258" y="441484"/>
            <a:ext cx="7965282" cy="425768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CHEMICAL STRUCTURE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7187" name="Line 1080">
            <a:extLst>
              <a:ext uri="{FF2B5EF4-FFF2-40B4-BE49-F238E27FC236}">
                <a16:creationId xmlns:a16="http://schemas.microsoft.com/office/drawing/2014/main" id="{61F1B93E-D8A0-0FD1-18B7-5D726469BD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19914" y="4773455"/>
            <a:ext cx="445770" cy="338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88" name="Line 1081">
            <a:extLst>
              <a:ext uri="{FF2B5EF4-FFF2-40B4-BE49-F238E27FC236}">
                <a16:creationId xmlns:a16="http://schemas.microsoft.com/office/drawing/2014/main" id="{DBDD881C-C4A8-F7B7-8DCD-372E14DBB2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4255" y="4773454"/>
            <a:ext cx="59293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89" name="Line 1082">
            <a:extLst>
              <a:ext uri="{FF2B5EF4-FFF2-40B4-BE49-F238E27FC236}">
                <a16:creationId xmlns:a16="http://schemas.microsoft.com/office/drawing/2014/main" id="{E55234C2-1E51-CB33-F489-F9DBF48E6C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9914" y="5112068"/>
            <a:ext cx="444341" cy="3414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90" name="Line 1083">
            <a:extLst>
              <a:ext uri="{FF2B5EF4-FFF2-40B4-BE49-F238E27FC236}">
                <a16:creationId xmlns:a16="http://schemas.microsoft.com/office/drawing/2014/main" id="{AEC46E90-9F80-929D-A1DF-045C7F559C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4255" y="5453539"/>
            <a:ext cx="59293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91" name="Line 1084">
            <a:extLst>
              <a:ext uri="{FF2B5EF4-FFF2-40B4-BE49-F238E27FC236}">
                <a16:creationId xmlns:a16="http://schemas.microsoft.com/office/drawing/2014/main" id="{61728DB5-D3E9-B5BB-243C-D24A52341C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57187" y="5112068"/>
            <a:ext cx="442913" cy="3414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92" name="Line 1085">
            <a:extLst>
              <a:ext uri="{FF2B5EF4-FFF2-40B4-BE49-F238E27FC236}">
                <a16:creationId xmlns:a16="http://schemas.microsoft.com/office/drawing/2014/main" id="{C271B2FE-1095-A9BD-590E-EB7ADC747D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57187" y="4773455"/>
            <a:ext cx="442913" cy="338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93" name="Line 1086">
            <a:extLst>
              <a:ext uri="{FF2B5EF4-FFF2-40B4-BE49-F238E27FC236}">
                <a16:creationId xmlns:a16="http://schemas.microsoft.com/office/drawing/2014/main" id="{E44D7F94-4B6C-D815-22F4-C69E87FFCA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67075" y="4840605"/>
            <a:ext cx="370047" cy="271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94" name="Line 1087">
            <a:extLst>
              <a:ext uri="{FF2B5EF4-FFF2-40B4-BE49-F238E27FC236}">
                <a16:creationId xmlns:a16="http://schemas.microsoft.com/office/drawing/2014/main" id="{80D2B723-4793-3D75-C41A-6E3833AC08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1463" y="4840605"/>
            <a:ext cx="370047" cy="271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95" name="Line 1088">
            <a:extLst>
              <a:ext uri="{FF2B5EF4-FFF2-40B4-BE49-F238E27FC236}">
                <a16:creationId xmlns:a16="http://schemas.microsoft.com/office/drawing/2014/main" id="{19783A6B-C776-BEAD-F1A5-EFCB985829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4255" y="5386388"/>
            <a:ext cx="59293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202817" name="Rectangle 1089">
            <a:extLst>
              <a:ext uri="{FF2B5EF4-FFF2-40B4-BE49-F238E27FC236}">
                <a16:creationId xmlns:a16="http://schemas.microsoft.com/office/drawing/2014/main" id="{CD70DBCF-2450-A8E1-F235-A6960BE48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8319" y="4840605"/>
            <a:ext cx="960120" cy="58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9896" tIns="44948" rIns="89896" bIns="44948">
            <a:spAutoFit/>
          </a:bodyPr>
          <a:lstStyle/>
          <a:p>
            <a:pPr defTabSz="898673">
              <a:defRPr/>
            </a:pPr>
            <a:r>
              <a:rPr lang="en-US" sz="3184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</a:t>
            </a:r>
            <a:r>
              <a:rPr lang="en-US" sz="3184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  <a:r>
              <a:rPr lang="en-US" sz="3184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</a:t>
            </a:r>
            <a:endParaRPr lang="ru-RU" sz="3184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7197" name="Line 1090">
            <a:extLst>
              <a:ext uri="{FF2B5EF4-FFF2-40B4-BE49-F238E27FC236}">
                <a16:creationId xmlns:a16="http://schemas.microsoft.com/office/drawing/2014/main" id="{D7E10B3F-0247-9943-45F4-37AE2A7098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77002" y="5112068"/>
            <a:ext cx="442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7198" name="Line 1091">
            <a:extLst>
              <a:ext uri="{FF2B5EF4-FFF2-40B4-BE49-F238E27FC236}">
                <a16:creationId xmlns:a16="http://schemas.microsoft.com/office/drawing/2014/main" id="{8795551C-5E82-2334-1273-A151EB250B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0099" y="5112068"/>
            <a:ext cx="44434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202820" name="Rectangle 1092">
            <a:extLst>
              <a:ext uri="{FF2B5EF4-FFF2-40B4-BE49-F238E27FC236}">
                <a16:creationId xmlns:a16="http://schemas.microsoft.com/office/drawing/2014/main" id="{BF753222-0161-D94F-557A-8FDC72A3F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1580" y="4810602"/>
            <a:ext cx="1396047" cy="58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9896" tIns="44948" rIns="89896" bIns="44948">
            <a:spAutoFit/>
          </a:bodyPr>
          <a:lstStyle/>
          <a:p>
            <a:pPr defTabSz="898673">
              <a:defRPr/>
            </a:pPr>
            <a:r>
              <a:rPr lang="ru-RU" sz="3184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СООН</a:t>
            </a:r>
          </a:p>
        </p:txBody>
      </p:sp>
      <p:sp>
        <p:nvSpPr>
          <p:cNvPr id="202821" name="Text Box 1093">
            <a:extLst>
              <a:ext uri="{FF2B5EF4-FFF2-40B4-BE49-F238E27FC236}">
                <a16:creationId xmlns:a16="http://schemas.microsoft.com/office/drawing/2014/main" id="{7B9F90A5-3B68-57E4-76A0-590F04E50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900" y="3446145"/>
            <a:ext cx="3694748" cy="876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8900000" algn="ctr" rotWithShape="0">
              <a:srgbClr val="000099"/>
            </a:outerShdw>
          </a:effectLst>
        </p:spPr>
        <p:txBody>
          <a:bodyPr>
            <a:spAutoFit/>
          </a:bodyPr>
          <a:lstStyle/>
          <a:p>
            <a:pPr defTabSz="898673">
              <a:lnSpc>
                <a:spcPct val="80000"/>
              </a:lnSpc>
              <a:defRPr/>
            </a:pPr>
            <a:r>
              <a:rPr lang="en-US" sz="3184" i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sulfanilamide</a:t>
            </a:r>
            <a:r>
              <a:rPr lang="ru-RU" sz="3184" i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en-US" sz="3184" i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streptocide</a:t>
            </a:r>
            <a:r>
              <a:rPr lang="ru-RU" sz="3184" i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</a:p>
        </p:txBody>
      </p:sp>
      <p:sp>
        <p:nvSpPr>
          <p:cNvPr id="202822" name="Text Box 1094">
            <a:extLst>
              <a:ext uri="{FF2B5EF4-FFF2-40B4-BE49-F238E27FC236}">
                <a16:creationId xmlns:a16="http://schemas.microsoft.com/office/drawing/2014/main" id="{F8B99313-351B-2239-89D3-BE3B2C5D3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900" y="5602129"/>
            <a:ext cx="4730592" cy="876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8900000" algn="ctr" rotWithShape="0">
              <a:srgbClr val="000099"/>
            </a:outerShdw>
          </a:effectLst>
        </p:spPr>
        <p:txBody>
          <a:bodyPr>
            <a:spAutoFit/>
          </a:bodyPr>
          <a:lstStyle/>
          <a:p>
            <a:pPr defTabSz="898673">
              <a:lnSpc>
                <a:spcPct val="80000"/>
              </a:lnSpc>
              <a:defRPr/>
            </a:pPr>
            <a:r>
              <a:rPr lang="en-US" sz="3184" i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para</a:t>
            </a:r>
            <a:r>
              <a:rPr lang="ru-RU" sz="3184" i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</a:t>
            </a:r>
            <a:r>
              <a:rPr lang="en-US" sz="3184" i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aminobenzoic acid</a:t>
            </a:r>
            <a:r>
              <a:rPr lang="ru-RU" sz="3184" i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en-US" sz="3184" i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PABA</a:t>
            </a:r>
            <a:r>
              <a:rPr lang="ru-RU" sz="3184" i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</a:p>
        </p:txBody>
      </p:sp>
      <p:sp>
        <p:nvSpPr>
          <p:cNvPr id="202823" name="Text Box 1095">
            <a:extLst>
              <a:ext uri="{FF2B5EF4-FFF2-40B4-BE49-F238E27FC236}">
                <a16:creationId xmlns:a16="http://schemas.microsoft.com/office/drawing/2014/main" id="{E28158A8-B67D-2FF3-0950-10799D0B6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9739" y="1048703"/>
            <a:ext cx="8748236" cy="83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898673">
              <a:lnSpc>
                <a:spcPct val="85000"/>
              </a:lnSpc>
              <a:defRPr/>
            </a:pPr>
            <a:r>
              <a:rPr lang="en-US" sz="3184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Derivetive of sulfanyl acid</a:t>
            </a:r>
            <a:r>
              <a:rPr lang="ru-RU" sz="3184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</a:t>
            </a:r>
            <a:r>
              <a:rPr lang="en-US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usually</a:t>
            </a:r>
            <a:r>
              <a:rPr lang="ru-RU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white</a:t>
            </a:r>
            <a:r>
              <a:rPr lang="ru-RU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has no smell</a:t>
            </a:r>
            <a:r>
              <a:rPr lang="ru-RU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bitter</a:t>
            </a:r>
            <a:r>
              <a:rPr lang="ru-RU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weak acids</a:t>
            </a:r>
            <a:r>
              <a:rPr lang="ru-RU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badly dissolved in water</a:t>
            </a:r>
            <a:r>
              <a:rPr lang="ru-RU" sz="2477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</a:p>
        </p:txBody>
      </p:sp>
      <p:sp>
        <p:nvSpPr>
          <p:cNvPr id="202824" name="Text Box 1096">
            <a:extLst>
              <a:ext uri="{FF2B5EF4-FFF2-40B4-BE49-F238E27FC236}">
                <a16:creationId xmlns:a16="http://schemas.microsoft.com/office/drawing/2014/main" id="{779BE819-DB31-F558-5FCB-A7975E331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355" y="2620328"/>
            <a:ext cx="2788920" cy="3123868"/>
          </a:xfrm>
          <a:prstGeom prst="rect">
            <a:avLst/>
          </a:prstGeom>
          <a:gradFill rotWithShape="1">
            <a:gsLst>
              <a:gs pos="0">
                <a:srgbClr val="FFEDFF">
                  <a:gamma/>
                  <a:shade val="82353"/>
                  <a:invGamma/>
                </a:srgbClr>
              </a:gs>
              <a:gs pos="50000">
                <a:srgbClr val="FFEDFF"/>
              </a:gs>
              <a:gs pos="100000">
                <a:srgbClr val="FFEDFF">
                  <a:gamma/>
                  <a:shade val="82353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898673">
              <a:lnSpc>
                <a:spcPct val="75000"/>
              </a:lnSpc>
              <a:spcBef>
                <a:spcPct val="45000"/>
              </a:spcBef>
              <a:defRPr/>
            </a:pPr>
            <a:r>
              <a:rPr lang="en-US" sz="2477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Modification of</a:t>
            </a:r>
            <a:r>
              <a:rPr lang="ru-RU" sz="2477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r>
              <a:rPr lang="en-US" sz="2477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aminogroup </a:t>
            </a:r>
            <a:r>
              <a:rPr lang="ru-RU" sz="2477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477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leads to physical, chemical</a:t>
            </a:r>
            <a:r>
              <a:rPr lang="ru-RU" sz="2477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pharmacological properties</a:t>
            </a:r>
            <a:r>
              <a:rPr lang="ru-RU" sz="2477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;</a:t>
            </a:r>
          </a:p>
          <a:p>
            <a:pPr defTabSz="898673">
              <a:lnSpc>
                <a:spcPct val="75000"/>
              </a:lnSpc>
              <a:spcBef>
                <a:spcPct val="45000"/>
              </a:spcBef>
              <a:defRPr/>
            </a:pPr>
            <a:r>
              <a:rPr lang="en-US" sz="2477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majority available as sodium salts</a:t>
            </a:r>
            <a:endParaRPr lang="ru-RU" sz="2477" b="1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graphicFrame>
        <p:nvGraphicFramePr>
          <p:cNvPr id="44068" name="Object 1097">
            <a:extLst>
              <a:ext uri="{FF2B5EF4-FFF2-40B4-BE49-F238E27FC236}">
                <a16:creationId xmlns:a16="http://schemas.microsoft.com/office/drawing/2014/main" id="{88914DA4-B2F5-B9A1-FAD3-0A8BE82DED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38288" y="194310"/>
          <a:ext cx="831533" cy="808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730102" imgH="1047789" progId="MS_ClipArt_Gallery.5">
                  <p:embed/>
                </p:oleObj>
              </mc:Choice>
              <mc:Fallback>
                <p:oleObj name="Clip" r:id="rId2" imgW="730102" imgH="1047789" progId="MS_ClipArt_Gallery.5">
                  <p:embed/>
                  <p:pic>
                    <p:nvPicPr>
                      <p:cNvPr id="44068" name="Object 1097">
                        <a:extLst>
                          <a:ext uri="{FF2B5EF4-FFF2-40B4-BE49-F238E27FC236}">
                            <a16:creationId xmlns:a16="http://schemas.microsoft.com/office/drawing/2014/main" id="{88914DA4-B2F5-B9A1-FAD3-0A8BE82DED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8288" y="194310"/>
                        <a:ext cx="831533" cy="8086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05" name="Rectangle 17">
            <a:extLst>
              <a:ext uri="{FF2B5EF4-FFF2-40B4-BE49-F238E27FC236}">
                <a16:creationId xmlns:a16="http://schemas.microsoft.com/office/drawing/2014/main" id="{32226446-96FF-AE8A-DD55-FF5F491D2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25" y="1905357"/>
            <a:ext cx="8503920" cy="161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37002" indent="-337002">
              <a:lnSpc>
                <a:spcPct val="80000"/>
              </a:lnSpc>
              <a:buClr>
                <a:srgbClr val="003300"/>
              </a:buClr>
              <a:buFont typeface="Wingdings" pitchFamily="2" charset="2"/>
              <a:buChar char="§"/>
              <a:defRPr/>
            </a:pP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short-acting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(Т</a:t>
            </a:r>
            <a:r>
              <a:rPr lang="ru-RU" sz="2477" b="1" baseline="-250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1/2 </a:t>
            </a: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&lt;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10 </a:t>
            </a: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hrs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–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streptocide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ethazole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norsulfazole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sulfadimezine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 </a:t>
            </a:r>
          </a:p>
          <a:p>
            <a:pPr marL="337002" indent="-337002">
              <a:lnSpc>
                <a:spcPct val="80000"/>
              </a:lnSpc>
              <a:buClr>
                <a:srgbClr val="003300"/>
              </a:buClr>
              <a:buFont typeface="Wingdings" pitchFamily="2" charset="2"/>
              <a:buChar char="§"/>
              <a:defRPr/>
            </a:pP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long-acting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(Т</a:t>
            </a:r>
            <a:r>
              <a:rPr lang="ru-RU" sz="2477" b="1" baseline="-250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1/2</a:t>
            </a: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&lt;</a:t>
            </a:r>
            <a:r>
              <a:rPr lang="ru-RU" sz="2477" b="1" baseline="-250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24-28 </a:t>
            </a: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hrs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–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sulfapyridazine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sulfadimethoxine</a:t>
            </a:r>
            <a:endParaRPr lang="ru-RU" sz="2477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37002" indent="-337002">
              <a:lnSpc>
                <a:spcPct val="80000"/>
              </a:lnSpc>
              <a:buClr>
                <a:srgbClr val="003300"/>
              </a:buClr>
              <a:buFont typeface="Wingdings" pitchFamily="2" charset="2"/>
              <a:buChar char="§"/>
              <a:defRPr/>
            </a:pP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ultralong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(Т</a:t>
            </a:r>
            <a:r>
              <a:rPr lang="ru-RU" sz="2477" b="1" baseline="-250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1/2</a:t>
            </a:r>
            <a:r>
              <a:rPr lang="en-US" sz="2477" b="1" baseline="-250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&lt;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65 </a:t>
            </a: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hrs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r>
              <a:rPr lang="ru-RU" sz="2477" b="1">
                <a:latin typeface="Arial" charset="0"/>
              </a:rPr>
              <a:t> – </a:t>
            </a:r>
            <a:r>
              <a:rPr lang="en-US" sz="2477" b="1">
                <a:latin typeface="Arial" charset="0"/>
              </a:rPr>
              <a:t>sulfalen</a:t>
            </a:r>
            <a:endParaRPr lang="ru-RU" sz="2477" b="1">
              <a:latin typeface="Arial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35AAFEEF-8DC3-5A15-FC20-23049B412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033" y="181452"/>
            <a:ext cx="9026843" cy="89154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607BED61-75BB-7EF0-CF93-CD08953E886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21230" y="244317"/>
            <a:ext cx="8383905" cy="875823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CLASSIFICATION OF SULFANILAMIDE AGENTS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5061" name="Object 15">
            <a:hlinkClick r:id="" action="ppaction://ole?verb=0"/>
            <a:extLst>
              <a:ext uri="{FF2B5EF4-FFF2-40B4-BE49-F238E27FC236}">
                <a16:creationId xmlns:a16="http://schemas.microsoft.com/office/drawing/2014/main" id="{8595E9D1-1845-078F-F4B0-0B22B319E920}"/>
              </a:ext>
            </a:extLst>
          </p:cNvPr>
          <p:cNvGraphicFramePr>
            <a:graphicFrameLocks/>
          </p:cNvGraphicFramePr>
          <p:nvPr/>
        </p:nvGraphicFramePr>
        <p:xfrm>
          <a:off x="1415415" y="194310"/>
          <a:ext cx="1028700" cy="875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2979738" imgH="2795588" progId="MS_ClipArt_Gallery.2">
                  <p:embed/>
                </p:oleObj>
              </mc:Choice>
              <mc:Fallback>
                <p:oleObj name="Clip" r:id="rId2" imgW="2979738" imgH="2795588" progId="MS_ClipArt_Gallery.2">
                  <p:embed/>
                  <p:pic>
                    <p:nvPicPr>
                      <p:cNvPr id="45061" name="Object 1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595E9D1-1845-078F-F4B0-0B22B319E92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5415" y="194310"/>
                        <a:ext cx="1028700" cy="875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504" name="Rectangle 16">
            <a:extLst>
              <a:ext uri="{FF2B5EF4-FFF2-40B4-BE49-F238E27FC236}">
                <a16:creationId xmlns:a16="http://schemas.microsoft.com/office/drawing/2014/main" id="{C5158DAC-26B2-9FC7-F6A1-07E8E405E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3995" y="1191300"/>
            <a:ext cx="9395460" cy="786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18444" indent="-418444">
              <a:lnSpc>
                <a:spcPct val="85000"/>
              </a:lnSpc>
              <a:buBlip>
                <a:blip r:embed="rId4"/>
              </a:buBlip>
              <a:defRPr/>
            </a:pPr>
            <a:r>
              <a:rPr lang="en-US" sz="2653" b="1">
                <a:solidFill>
                  <a:schemeClr val="hlink"/>
                </a:solidFill>
                <a:latin typeface="Arial" charset="0"/>
              </a:rPr>
              <a:t>Well-absorbed</a:t>
            </a:r>
            <a:r>
              <a:rPr lang="ru-RU" sz="2653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653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 gastro-intestinal tract</a:t>
            </a:r>
            <a:r>
              <a:rPr lang="ru-RU" sz="2653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653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for resorptive action</a:t>
            </a:r>
            <a:r>
              <a:rPr lang="ru-RU" sz="2653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</a:p>
        </p:txBody>
      </p:sp>
      <p:sp>
        <p:nvSpPr>
          <p:cNvPr id="191508" name="Rectangle 20">
            <a:extLst>
              <a:ext uri="{FF2B5EF4-FFF2-40B4-BE49-F238E27FC236}">
                <a16:creationId xmlns:a16="http://schemas.microsoft.com/office/drawing/2014/main" id="{89DF1911-030F-3110-314B-A6E317885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3995" y="3712930"/>
            <a:ext cx="9189720" cy="399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18444" indent="-418444">
              <a:lnSpc>
                <a:spcPct val="75000"/>
              </a:lnSpc>
              <a:buBlip>
                <a:blip r:embed="rId4"/>
              </a:buBlip>
              <a:defRPr/>
            </a:pPr>
            <a:r>
              <a:rPr lang="en-US" sz="2653" b="1" i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Badly absorbed</a:t>
            </a:r>
            <a:r>
              <a:rPr lang="ru-RU" sz="2653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653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 gastro-intestinal tract</a:t>
            </a:r>
            <a:r>
              <a:rPr lang="ru-RU" sz="2653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477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phthalazole</a:t>
            </a:r>
            <a:endParaRPr lang="ru-RU" sz="2477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91511" name="Rectangle 23">
            <a:extLst>
              <a:ext uri="{FF2B5EF4-FFF2-40B4-BE49-F238E27FC236}">
                <a16:creationId xmlns:a16="http://schemas.microsoft.com/office/drawing/2014/main" id="{A0B9B8B0-FB64-4A64-D06D-33500F952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5815013"/>
            <a:ext cx="9326880" cy="763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0361" indent="-390361">
              <a:lnSpc>
                <a:spcPct val="85000"/>
              </a:lnSpc>
              <a:buBlip>
                <a:blip r:embed="rId4"/>
              </a:buBlip>
              <a:defRPr/>
            </a:pPr>
            <a:r>
              <a:rPr lang="en-US" sz="2653" b="1" i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For local use</a:t>
            </a:r>
            <a:r>
              <a:rPr lang="ru-RU" sz="2477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–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streptocide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sulfacyl sodium &amp; other sodium salts</a:t>
            </a:r>
            <a:endParaRPr lang="ru-RU" sz="2477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91510" name="Rectangle 22">
            <a:extLst>
              <a:ext uri="{FF2B5EF4-FFF2-40B4-BE49-F238E27FC236}">
                <a16:creationId xmlns:a16="http://schemas.microsoft.com/office/drawing/2014/main" id="{6929FEF1-73AC-E620-8630-D7348A167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8338" y="4592927"/>
            <a:ext cx="8435340" cy="1236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37002" indent="-337002">
              <a:lnSpc>
                <a:spcPct val="75000"/>
              </a:lnSpc>
              <a:buClr>
                <a:srgbClr val="003300"/>
              </a:buClr>
              <a:buFont typeface="Wingdings" pitchFamily="2" charset="2"/>
              <a:buChar char="§"/>
              <a:defRPr/>
            </a:pP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with salicylic acid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–</a:t>
            </a:r>
            <a:r>
              <a:rPr lang="ru-RU" sz="2477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salazopyridazine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salazosulfapyridine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</a:p>
          <a:p>
            <a:pPr marL="337002" indent="-337002">
              <a:lnSpc>
                <a:spcPct val="75000"/>
              </a:lnSpc>
              <a:buClr>
                <a:srgbClr val="003300"/>
              </a:buClr>
              <a:buFont typeface="Wingdings" pitchFamily="2" charset="2"/>
              <a:buChar char="§"/>
              <a:defRPr/>
            </a:pPr>
            <a:r>
              <a:rPr lang="en-US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with thimethaprim</a:t>
            </a:r>
            <a:r>
              <a:rPr lang="ru-RU" sz="2477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–</a:t>
            </a:r>
            <a:r>
              <a:rPr lang="ru-RU" sz="2477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co-trimoxazole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bactrim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biseptol</a:t>
            </a:r>
            <a:r>
              <a:rPr lang="ru-RU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), </a:t>
            </a:r>
            <a:r>
              <a:rPr lang="en-US" sz="2477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sulfatone</a:t>
            </a:r>
            <a:endParaRPr lang="ru-RU" sz="2477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91509" name="Rectangle 21">
            <a:extLst>
              <a:ext uri="{FF2B5EF4-FFF2-40B4-BE49-F238E27FC236}">
                <a16:creationId xmlns:a16="http://schemas.microsoft.com/office/drawing/2014/main" id="{B6384CCB-DCF5-18DB-6D4A-882A98F85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3995" y="4243026"/>
            <a:ext cx="3963353" cy="43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lnSpc>
                <a:spcPct val="85000"/>
              </a:lnSpc>
              <a:buFontTx/>
              <a:buBlip>
                <a:blip r:embed="rId4"/>
              </a:buBlip>
              <a:defRPr/>
            </a:pPr>
            <a:r>
              <a:rPr lang="ru-RU" sz="2477" b="1" i="1">
                <a:solidFill>
                  <a:schemeClr val="hlink"/>
                </a:solidFill>
                <a:latin typeface="Arial" charset="0"/>
              </a:rPr>
              <a:t>  </a:t>
            </a:r>
            <a:r>
              <a:rPr lang="en-US" sz="2653" b="1" i="1">
                <a:solidFill>
                  <a:schemeClr val="hlink"/>
                </a:solidFill>
                <a:latin typeface="Arial" charset="0"/>
              </a:rPr>
              <a:t>Combined</a:t>
            </a:r>
            <a:r>
              <a:rPr lang="ru-RU" sz="2653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01F8048-0F75-9E83-3A2F-9D9C63ECB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033" y="181452"/>
            <a:ext cx="9026843" cy="89154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A2ECD71-D5CE-C4F7-3AC2-459FF2FA32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21230" y="244317"/>
            <a:ext cx="8383905" cy="875823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CLASSIFICATION OF SULFANILAMIDE AGENTS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6084" name="Object 15">
            <a:hlinkClick r:id="" action="ppaction://ole?verb=0"/>
            <a:extLst>
              <a:ext uri="{FF2B5EF4-FFF2-40B4-BE49-F238E27FC236}">
                <a16:creationId xmlns:a16="http://schemas.microsoft.com/office/drawing/2014/main" id="{15002CB1-8932-89A9-27F5-97C65CFB285A}"/>
              </a:ext>
            </a:extLst>
          </p:cNvPr>
          <p:cNvGraphicFramePr>
            <a:graphicFrameLocks/>
          </p:cNvGraphicFramePr>
          <p:nvPr/>
        </p:nvGraphicFramePr>
        <p:xfrm>
          <a:off x="1415415" y="194310"/>
          <a:ext cx="1028700" cy="875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2979738" imgH="2795588" progId="MS_ClipArt_Gallery.2">
                  <p:embed/>
                </p:oleObj>
              </mc:Choice>
              <mc:Fallback>
                <p:oleObj name="Clip" r:id="rId2" imgW="2979738" imgH="2795588" progId="MS_ClipArt_Gallery.2">
                  <p:embed/>
                  <p:pic>
                    <p:nvPicPr>
                      <p:cNvPr id="46084" name="Object 1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5002CB1-8932-89A9-27F5-97C65CFB285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5415" y="194310"/>
                        <a:ext cx="1028700" cy="875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6FCBB8A-3113-811A-47DE-A8D2AF4B5167}"/>
              </a:ext>
            </a:extLst>
          </p:cNvPr>
          <p:cNvSpPr txBox="1"/>
          <p:nvPr/>
        </p:nvSpPr>
        <p:spPr>
          <a:xfrm>
            <a:off x="1574007" y="1211580"/>
            <a:ext cx="9236868" cy="48842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31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According to the duration of action, systemic sulfonamides are divided into:</a:t>
            </a:r>
            <a:endParaRPr lang="uk-UA" sz="2831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short-acting drugs - up to 8 hours. (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sulfadimezin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etazol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etazol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-sodium,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urosulfan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sulfacyl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-sodium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uk-UA" sz="2831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drugs with an average duration of action — 8-16 hours. 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(sulfadiazine, sulfamethoxazole,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sulfameterol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uk-UA" sz="2831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long-acting drugs — 24-28 hours. 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sulfadimethoxine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sulfameterol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uk-UA" sz="2831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drugs of ultra-long action — more than 7 days (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sulfalen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2831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3ED714C-9192-2544-ACE0-1704888A1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033" y="181452"/>
            <a:ext cx="9026843" cy="89154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917A00B-8CE8-E20E-FD53-A47E10CD32B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21230" y="244317"/>
            <a:ext cx="8383905" cy="875823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CLASSIFICATION OF SULFANILAMIDE AGENTS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7108" name="Object 15">
            <a:hlinkClick r:id="" action="ppaction://ole?verb=0"/>
            <a:extLst>
              <a:ext uri="{FF2B5EF4-FFF2-40B4-BE49-F238E27FC236}">
                <a16:creationId xmlns:a16="http://schemas.microsoft.com/office/drawing/2014/main" id="{331C58B7-ED8D-99B9-6652-2E2DA3DA2F80}"/>
              </a:ext>
            </a:extLst>
          </p:cNvPr>
          <p:cNvGraphicFramePr>
            <a:graphicFrameLocks/>
          </p:cNvGraphicFramePr>
          <p:nvPr/>
        </p:nvGraphicFramePr>
        <p:xfrm>
          <a:off x="1415415" y="194310"/>
          <a:ext cx="1028700" cy="875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2979738" imgH="2795588" progId="MS_ClipArt_Gallery.2">
                  <p:embed/>
                </p:oleObj>
              </mc:Choice>
              <mc:Fallback>
                <p:oleObj name="Clip" r:id="rId2" imgW="2979738" imgH="2795588" progId="MS_ClipArt_Gallery.2">
                  <p:embed/>
                  <p:pic>
                    <p:nvPicPr>
                      <p:cNvPr id="47108" name="Object 1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331C58B7-ED8D-99B9-6652-2E2DA3DA2F8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5415" y="194310"/>
                        <a:ext cx="1028700" cy="875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8A8BDA8-658D-3C18-D1D8-B07679795A76}"/>
              </a:ext>
            </a:extLst>
          </p:cNvPr>
          <p:cNvSpPr txBox="1"/>
          <p:nvPr/>
        </p:nvSpPr>
        <p:spPr>
          <a:xfrm>
            <a:off x="1255395" y="1008698"/>
            <a:ext cx="9555480" cy="5755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31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By the point of application of the action:</a:t>
            </a:r>
            <a:endParaRPr lang="uk-UA" sz="2831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Sulfonamides that are enteric-soluble and act in the intestines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succinylsulfathiazole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phthalylsulfathiazole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sulfaguanidine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2831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Systemic sulfonamides – 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N1-substituted sulfonamides (except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sulfaguanidine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and topically applied sulfonamides);</a:t>
            </a:r>
            <a:endParaRPr lang="uk-UA" sz="2831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"Renal" sulfonamides -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sulfisoxazole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sulfafurazole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sulfazomidine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2831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n-US" sz="2831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Sulfanilamides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local action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sulfamilon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silversulfadiazine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2831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Local sulfonamides with a selective effect on the eyes: </a:t>
            </a:r>
            <a:r>
              <a:rPr lang="en-US" sz="2831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sodium </a:t>
            </a:r>
            <a:r>
              <a:rPr lang="en-US" sz="2831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sulfacetamide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31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3D1839A-7A31-6F2E-7261-7B7F432B1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033" y="181452"/>
            <a:ext cx="9026843" cy="89154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D7A5C4B-C3C2-AE04-74F9-41E135F0A11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01165" y="265748"/>
            <a:ext cx="8383905" cy="875824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MECHANISM OF ACTION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8132" name="Object 15">
            <a:hlinkClick r:id="" action="ppaction://ole?verb=0"/>
            <a:extLst>
              <a:ext uri="{FF2B5EF4-FFF2-40B4-BE49-F238E27FC236}">
                <a16:creationId xmlns:a16="http://schemas.microsoft.com/office/drawing/2014/main" id="{6E71D364-B991-6115-0F06-F4D411C6A4FE}"/>
              </a:ext>
            </a:extLst>
          </p:cNvPr>
          <p:cNvGraphicFramePr>
            <a:graphicFrameLocks/>
          </p:cNvGraphicFramePr>
          <p:nvPr/>
        </p:nvGraphicFramePr>
        <p:xfrm>
          <a:off x="1415415" y="194310"/>
          <a:ext cx="1028700" cy="875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2979738" imgH="2795588" progId="MS_ClipArt_Gallery.2">
                  <p:embed/>
                </p:oleObj>
              </mc:Choice>
              <mc:Fallback>
                <p:oleObj name="Clip" r:id="rId2" imgW="2979738" imgH="2795588" progId="MS_ClipArt_Gallery.2">
                  <p:embed/>
                  <p:pic>
                    <p:nvPicPr>
                      <p:cNvPr id="48132" name="Object 1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6E71D364-B991-6115-0F06-F4D411C6A4F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5415" y="194310"/>
                        <a:ext cx="1028700" cy="875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235632B-58E3-3704-DECC-3D628203AF22}"/>
              </a:ext>
            </a:extLst>
          </p:cNvPr>
          <p:cNvSpPr txBox="1"/>
          <p:nvPr/>
        </p:nvSpPr>
        <p:spPr>
          <a:xfrm>
            <a:off x="1574007" y="1211580"/>
            <a:ext cx="9236868" cy="53199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31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competitive antagonism of sulfonamide agents with </a:t>
            </a:r>
            <a:r>
              <a:rPr lang="en-US" sz="2831" b="1" dirty="0" err="1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paraaminobenzoic</a:t>
            </a:r>
            <a:r>
              <a:rPr lang="en-US" sz="2831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acid</a:t>
            </a:r>
            <a:endParaRPr lang="uk-UA" sz="2831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effect of sulfonamide agents and para-</a:t>
            </a:r>
            <a:r>
              <a:rPr lang="en-US" sz="2831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ammoniobenzoic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acid on the vital activity of microorganisms is exactly the opposite</a:t>
            </a:r>
            <a:r>
              <a:rPr lang="uk-UA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Para-</a:t>
            </a:r>
            <a:r>
              <a:rPr lang="en-US" sz="2831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aminobenzoic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acid is converted into </a:t>
            </a:r>
            <a:r>
              <a:rPr lang="en-US" sz="2831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dihydrofolic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acid and then into </a:t>
            </a:r>
            <a:r>
              <a:rPr lang="en-US" sz="2831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tetrahydrofolic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acid in living microorganisms.</a:t>
            </a:r>
            <a:endParaRPr lang="uk-UA" sz="2831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US" sz="2831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tetrahydrofolic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acid participates in the synthesis of purines, pyrimidines and nucleic acids, is necessary for the synthesis of proteins, enzymes, development and reproduction of microorganisms</a:t>
            </a:r>
            <a:endParaRPr lang="uk-UA" sz="2831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05475D2-6F5B-2C81-638F-1F031CCCD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033" y="181452"/>
            <a:ext cx="9026843" cy="89154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885C465-247D-C6AA-6EE8-4ECCEEDE1B7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01165" y="265748"/>
            <a:ext cx="8383905" cy="742950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RESISTANCE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9156" name="Object 15">
            <a:hlinkClick r:id="" action="ppaction://ole?verb=0"/>
            <a:extLst>
              <a:ext uri="{FF2B5EF4-FFF2-40B4-BE49-F238E27FC236}">
                <a16:creationId xmlns:a16="http://schemas.microsoft.com/office/drawing/2014/main" id="{CEABCAB7-3ED4-1293-3775-672958D2EABD}"/>
              </a:ext>
            </a:extLst>
          </p:cNvPr>
          <p:cNvGraphicFramePr>
            <a:graphicFrameLocks/>
          </p:cNvGraphicFramePr>
          <p:nvPr/>
        </p:nvGraphicFramePr>
        <p:xfrm>
          <a:off x="1415415" y="194310"/>
          <a:ext cx="1028700" cy="875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2979738" imgH="2795588" progId="MS_ClipArt_Gallery.2">
                  <p:embed/>
                </p:oleObj>
              </mc:Choice>
              <mc:Fallback>
                <p:oleObj name="Clip" r:id="rId2" imgW="2979738" imgH="2795588" progId="MS_ClipArt_Gallery.2">
                  <p:embed/>
                  <p:pic>
                    <p:nvPicPr>
                      <p:cNvPr id="49156" name="Object 1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EABCAB7-3ED4-1293-3775-672958D2EAB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5415" y="194310"/>
                        <a:ext cx="1028700" cy="875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6A6065F-457B-9118-330D-9B280609094B}"/>
              </a:ext>
            </a:extLst>
          </p:cNvPr>
          <p:cNvSpPr txBox="1"/>
          <p:nvPr/>
        </p:nvSpPr>
        <p:spPr>
          <a:xfrm>
            <a:off x="1574007" y="1783080"/>
            <a:ext cx="9236868" cy="40130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3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Resistance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to sulfonamides develops as a result of mutation of microbial cells:  </a:t>
            </a:r>
            <a:endParaRPr lang="uk-UA" sz="2831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sz="2831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manifested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k-UA" sz="2831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D60093"/>
              </a:buClr>
              <a:buFont typeface="Wingdings" panose="05000000000000000000" pitchFamily="2" charset="2"/>
              <a:buChar char="v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 accumulation of a large amount of para-</a:t>
            </a:r>
            <a:r>
              <a:rPr lang="en-US" sz="2831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aminobenzoic</a:t>
            </a: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acid  </a:t>
            </a:r>
            <a:endParaRPr lang="uk-UA" sz="2831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D60093"/>
              </a:buClr>
              <a:buFont typeface="Wingdings" panose="05000000000000000000" pitchFamily="2" charset="2"/>
              <a:buChar char="v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changes in the structure and properties of the corresponding bacterial enzymes  </a:t>
            </a:r>
            <a:endParaRPr lang="uk-UA" sz="2831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402" indent="-404402">
              <a:buClr>
                <a:srgbClr val="D60093"/>
              </a:buClr>
              <a:buFont typeface="Wingdings" panose="05000000000000000000" pitchFamily="2" charset="2"/>
              <a:buChar char="v"/>
              <a:defRPr/>
            </a:pPr>
            <a:r>
              <a:rPr lang="en-US" sz="2831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loss of permeability of pathogens' membranes to sulfonamide drugs.</a:t>
            </a:r>
            <a:endParaRPr lang="ru-RU" sz="2831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081">
            <a:extLst>
              <a:ext uri="{FF2B5EF4-FFF2-40B4-BE49-F238E27FC236}">
                <a16:creationId xmlns:a16="http://schemas.microsoft.com/office/drawing/2014/main" id="{06E0D146-D54B-0440-4472-7E8BF179E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6887" y="181452"/>
            <a:ext cx="8779668" cy="56007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13315" name="Rectangle 2082">
            <a:extLst>
              <a:ext uri="{FF2B5EF4-FFF2-40B4-BE49-F238E27FC236}">
                <a16:creationId xmlns:a16="http://schemas.microsoft.com/office/drawing/2014/main" id="{C9C835FD-E65E-67D7-7C5D-F72A3F9DE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1258" y="324327"/>
            <a:ext cx="7965282" cy="48006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PHARMACOKINETICS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Text Box 2083">
            <a:extLst>
              <a:ext uri="{FF2B5EF4-FFF2-40B4-BE49-F238E27FC236}">
                <a16:creationId xmlns:a16="http://schemas.microsoft.com/office/drawing/2014/main" id="{CFBE4995-E6D8-31FD-5767-381EA7A7D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017" y="881540"/>
            <a:ext cx="8778240" cy="72391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653" b="1" i="1">
                <a:solidFill>
                  <a:srgbClr val="0000FF"/>
                </a:solidFill>
                <a:latin typeface="Arial" panose="020B0604020202020204" pitchFamily="34" charset="0"/>
              </a:rPr>
              <a:t>Absorption</a:t>
            </a:r>
            <a:r>
              <a:rPr lang="ru-RU" altLang="ru-RU" sz="2477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123" b="1">
                <a:solidFill>
                  <a:srgbClr val="0000CC"/>
                </a:solidFill>
                <a:latin typeface="Arial" panose="020B0604020202020204" pitchFamily="34" charset="0"/>
              </a:rPr>
              <a:t>(</a:t>
            </a:r>
            <a:r>
              <a:rPr lang="en-US" altLang="ru-RU" sz="2123" b="1">
                <a:solidFill>
                  <a:srgbClr val="0000CC"/>
                </a:solidFill>
                <a:latin typeface="Arial" panose="020B0604020202020204" pitchFamily="34" charset="0"/>
              </a:rPr>
              <a:t>well-absorbed agents</a:t>
            </a:r>
            <a:r>
              <a:rPr lang="ru-RU" altLang="ru-RU" sz="2123" b="1">
                <a:solidFill>
                  <a:srgbClr val="0000CC"/>
                </a:solidFill>
                <a:latin typeface="Arial" panose="020B0604020202020204" pitchFamily="34" charset="0"/>
              </a:rPr>
              <a:t>):</a:t>
            </a:r>
            <a:r>
              <a:rPr lang="ru-RU" altLang="ru-RU" sz="2477" b="1" i="1">
                <a:solidFill>
                  <a:srgbClr val="CC00FF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mainly,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in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small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intestine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. </a:t>
            </a:r>
            <a:endParaRPr lang="en-US" altLang="ru-RU" sz="2477" b="1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  <p:sp>
        <p:nvSpPr>
          <p:cNvPr id="13317" name="Text Box 2084">
            <a:extLst>
              <a:ext uri="{FF2B5EF4-FFF2-40B4-BE49-F238E27FC236}">
                <a16:creationId xmlns:a16="http://schemas.microsoft.com/office/drawing/2014/main" id="{83B5FBFC-6D2C-E560-F312-3599FED15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017" y="1618775"/>
            <a:ext cx="8778240" cy="41896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653" b="1" i="1">
                <a:solidFill>
                  <a:srgbClr val="0000FF"/>
                </a:solidFill>
                <a:latin typeface="Arial" panose="020B0604020202020204" pitchFamily="34" charset="0"/>
              </a:rPr>
              <a:t>Binding with plasma proteins</a:t>
            </a:r>
            <a:r>
              <a:rPr lang="ru-RU" altLang="ru-RU" sz="2653" b="1" i="1">
                <a:solidFill>
                  <a:srgbClr val="0000FF"/>
                </a:solidFill>
                <a:latin typeface="Arial" panose="020B0604020202020204" pitchFamily="34" charset="0"/>
              </a:rPr>
              <a:t>:</a:t>
            </a:r>
            <a:r>
              <a:rPr lang="ru-RU" altLang="ru-RU" sz="2477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20-90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 %.</a:t>
            </a:r>
            <a:r>
              <a:rPr lang="ru-RU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  </a:t>
            </a:r>
            <a:endParaRPr lang="en-US" altLang="ru-RU" sz="2477" b="1">
              <a:solidFill>
                <a:srgbClr val="660033"/>
              </a:solidFill>
              <a:latin typeface="Arial" panose="020B0604020202020204" pitchFamily="34" charset="0"/>
            </a:endParaRPr>
          </a:p>
        </p:txBody>
      </p:sp>
      <p:sp>
        <p:nvSpPr>
          <p:cNvPr id="13318" name="Text Box 2085">
            <a:extLst>
              <a:ext uri="{FF2B5EF4-FFF2-40B4-BE49-F238E27FC236}">
                <a16:creationId xmlns:a16="http://schemas.microsoft.com/office/drawing/2014/main" id="{E5B685AD-45C1-AD87-2279-A4BB86226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017" y="2065973"/>
            <a:ext cx="8586788" cy="102887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653" b="1" i="1">
                <a:solidFill>
                  <a:srgbClr val="0000FF"/>
                </a:solidFill>
                <a:latin typeface="Arial" panose="020B0604020202020204" pitchFamily="34" charset="0"/>
              </a:rPr>
              <a:t>Distribution</a:t>
            </a:r>
            <a:r>
              <a:rPr lang="ru-RU" altLang="ru-RU" sz="2653" b="1" i="1">
                <a:solidFill>
                  <a:srgbClr val="0000FF"/>
                </a:solidFill>
                <a:latin typeface="Arial" panose="020B0604020202020204" pitchFamily="34" charset="0"/>
              </a:rPr>
              <a:t>:</a:t>
            </a:r>
            <a:r>
              <a:rPr lang="ru-RU" altLang="ru-RU" sz="2477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highest concentration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 – </a:t>
            </a:r>
            <a:r>
              <a:rPr lang="en-US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in liver</a:t>
            </a:r>
            <a:r>
              <a:rPr lang="ru-RU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kidneys</a:t>
            </a:r>
            <a:r>
              <a:rPr lang="ru-RU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lungs</a:t>
            </a:r>
            <a:r>
              <a:rPr lang="ru-RU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skin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;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less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 – </a:t>
            </a:r>
            <a:r>
              <a:rPr lang="en-US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in fat tissues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.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Readily cross </a:t>
            </a:r>
            <a:r>
              <a:rPr lang="en-US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in liquid compartments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of organism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including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BBB, placenta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.</a:t>
            </a:r>
            <a:r>
              <a:rPr lang="ru-RU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  </a:t>
            </a:r>
            <a:endParaRPr lang="en-US" altLang="ru-RU" sz="2477" b="1">
              <a:solidFill>
                <a:srgbClr val="660033"/>
              </a:solidFill>
              <a:latin typeface="Arial" panose="020B0604020202020204" pitchFamily="34" charset="0"/>
            </a:endParaRPr>
          </a:p>
        </p:txBody>
      </p:sp>
      <p:sp>
        <p:nvSpPr>
          <p:cNvPr id="13319" name="Text Box 2087">
            <a:extLst>
              <a:ext uri="{FF2B5EF4-FFF2-40B4-BE49-F238E27FC236}">
                <a16:creationId xmlns:a16="http://schemas.microsoft.com/office/drawing/2014/main" id="{707E6308-06B2-B377-277E-C18540F35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4013" y="3429000"/>
            <a:ext cx="8778240" cy="133382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653" b="1" i="1">
                <a:solidFill>
                  <a:srgbClr val="0000FF"/>
                </a:solidFill>
                <a:latin typeface="Arial" panose="020B0604020202020204" pitchFamily="34" charset="0"/>
              </a:rPr>
              <a:t>Biotransformation</a:t>
            </a:r>
            <a:r>
              <a:rPr lang="ru-RU" altLang="ru-RU" sz="2653" b="1" i="1">
                <a:solidFill>
                  <a:srgbClr val="0000FF"/>
                </a:solidFill>
                <a:latin typeface="Arial" panose="020B0604020202020204" pitchFamily="34" charset="0"/>
              </a:rPr>
              <a:t>:</a:t>
            </a:r>
            <a:r>
              <a:rPr lang="ru-RU" altLang="ru-RU" sz="2477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Acetylation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oxidation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glucuronidation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or unchanged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. </a:t>
            </a:r>
            <a:r>
              <a:rPr lang="en-US" altLang="ru-RU" sz="2477" b="1" i="1">
                <a:solidFill>
                  <a:srgbClr val="D60093"/>
                </a:solidFill>
                <a:latin typeface="Arial" panose="020B0604020202020204" pitchFamily="34" charset="0"/>
              </a:rPr>
              <a:t>Acetylated</a:t>
            </a:r>
            <a:r>
              <a:rPr lang="ru-RU" altLang="ru-RU" sz="2477" b="1" i="1">
                <a:solidFill>
                  <a:srgbClr val="3333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 i="1">
                <a:solidFill>
                  <a:srgbClr val="333300"/>
                </a:solidFill>
                <a:latin typeface="Arial" panose="020B0604020202020204" pitchFamily="34" charset="0"/>
              </a:rPr>
              <a:t>forms</a:t>
            </a:r>
            <a:r>
              <a:rPr lang="ru-RU" altLang="ru-RU" sz="2477" b="1" i="1">
                <a:solidFill>
                  <a:srgbClr val="333300"/>
                </a:solidFill>
                <a:latin typeface="Arial" panose="020B0604020202020204" pitchFamily="34" charset="0"/>
              </a:rPr>
              <a:t> (</a:t>
            </a:r>
            <a:r>
              <a:rPr lang="en-US" altLang="ru-RU" sz="2477" b="1" i="1">
                <a:solidFill>
                  <a:srgbClr val="333300"/>
                </a:solidFill>
                <a:latin typeface="Arial" panose="020B0604020202020204" pitchFamily="34" charset="0"/>
              </a:rPr>
              <a:t>especially in acidic</a:t>
            </a:r>
            <a:r>
              <a:rPr lang="ru-RU" altLang="ru-RU" sz="2477" b="1" i="1">
                <a:solidFill>
                  <a:srgbClr val="660033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 i="1">
                <a:solidFill>
                  <a:srgbClr val="660033"/>
                </a:solidFill>
                <a:latin typeface="Arial" panose="020B0604020202020204" pitchFamily="34" charset="0"/>
              </a:rPr>
              <a:t>medium</a:t>
            </a:r>
            <a:r>
              <a:rPr lang="ru-RU" altLang="ru-RU" sz="2477" b="1" i="1">
                <a:solidFill>
                  <a:schemeClr val="hlink"/>
                </a:solidFill>
                <a:latin typeface="Arial" panose="020B0604020202020204" pitchFamily="34" charset="0"/>
              </a:rPr>
              <a:t>!</a:t>
            </a:r>
            <a:r>
              <a:rPr lang="ru-RU" altLang="ru-RU" sz="2477" b="1" i="1">
                <a:solidFill>
                  <a:srgbClr val="333300"/>
                </a:solidFill>
                <a:latin typeface="Arial" panose="020B0604020202020204" pitchFamily="34" charset="0"/>
              </a:rPr>
              <a:t>) </a:t>
            </a:r>
            <a:r>
              <a:rPr lang="en-US" altLang="ru-RU" sz="2477" b="1" i="1">
                <a:solidFill>
                  <a:srgbClr val="D60093"/>
                </a:solidFill>
                <a:latin typeface="Arial" panose="020B0604020202020204" pitchFamily="34" charset="0"/>
              </a:rPr>
              <a:t>precipitate </a:t>
            </a:r>
            <a:r>
              <a:rPr lang="en-US" altLang="ru-RU" sz="2477" b="1" i="1">
                <a:solidFill>
                  <a:srgbClr val="333300"/>
                </a:solidFill>
                <a:latin typeface="Arial" panose="020B0604020202020204" pitchFamily="34" charset="0"/>
              </a:rPr>
              <a:t>in urine</a:t>
            </a:r>
            <a:r>
              <a:rPr lang="ru-RU" altLang="ru-RU" sz="2477" b="1" i="1">
                <a:solidFill>
                  <a:srgbClr val="333300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 i="1">
                <a:solidFill>
                  <a:srgbClr val="333300"/>
                </a:solidFill>
                <a:latin typeface="Arial" panose="020B0604020202020204" pitchFamily="34" charset="0"/>
              </a:rPr>
              <a:t>leads to </a:t>
            </a:r>
            <a:r>
              <a:rPr lang="en-US" altLang="ru-RU" sz="2477" b="1" i="1">
                <a:solidFill>
                  <a:srgbClr val="D60093"/>
                </a:solidFill>
                <a:latin typeface="Arial" panose="020B0604020202020204" pitchFamily="34" charset="0"/>
              </a:rPr>
              <a:t>crystalluria</a:t>
            </a:r>
            <a:r>
              <a:rPr lang="ru-RU" altLang="ru-RU" sz="2477" b="1" i="1">
                <a:solidFill>
                  <a:srgbClr val="333300"/>
                </a:solidFill>
                <a:latin typeface="Arial" panose="020B0604020202020204" pitchFamily="34" charset="0"/>
              </a:rPr>
              <a:t>.</a:t>
            </a:r>
            <a:r>
              <a:rPr lang="ru-RU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  </a:t>
            </a:r>
            <a:endParaRPr lang="en-US" altLang="ru-RU" sz="2477" b="1">
              <a:solidFill>
                <a:srgbClr val="660033"/>
              </a:solidFill>
              <a:latin typeface="Arial" panose="020B0604020202020204" pitchFamily="34" charset="0"/>
            </a:endParaRPr>
          </a:p>
        </p:txBody>
      </p:sp>
      <p:sp>
        <p:nvSpPr>
          <p:cNvPr id="13320" name="Text Box 2088">
            <a:extLst>
              <a:ext uri="{FF2B5EF4-FFF2-40B4-BE49-F238E27FC236}">
                <a16:creationId xmlns:a16="http://schemas.microsoft.com/office/drawing/2014/main" id="{B0B759AF-1E94-4A5A-9B24-405AD9E4E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304" y="5084922"/>
            <a:ext cx="9072563" cy="72391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653" b="1" i="1">
                <a:solidFill>
                  <a:srgbClr val="0000FF"/>
                </a:solidFill>
                <a:latin typeface="Arial" panose="020B0604020202020204" pitchFamily="34" charset="0"/>
              </a:rPr>
              <a:t>Excretion</a:t>
            </a:r>
            <a:r>
              <a:rPr lang="ru-RU" altLang="ru-RU" sz="2653" b="1" i="1">
                <a:solidFill>
                  <a:srgbClr val="0000FF"/>
                </a:solidFill>
                <a:latin typeface="Arial" panose="020B0604020202020204" pitchFamily="34" charset="0"/>
              </a:rPr>
              <a:t>:</a:t>
            </a:r>
            <a:r>
              <a:rPr lang="ru-RU" altLang="ru-RU" sz="2477" b="1" i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via kidneys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mainly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through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glomerular filtration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. </a:t>
            </a:r>
            <a:r>
              <a:rPr lang="en-US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Long-acting agents undergo </a:t>
            </a:r>
            <a:r>
              <a:rPr lang="en-US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reabsorption</a:t>
            </a:r>
            <a:r>
              <a:rPr lang="ru-RU" altLang="ru-RU" sz="2477" b="1">
                <a:solidFill>
                  <a:srgbClr val="006600"/>
                </a:solidFill>
                <a:latin typeface="Arial" panose="020B0604020202020204" pitchFamily="34" charset="0"/>
              </a:rPr>
              <a:t>.</a:t>
            </a:r>
            <a:r>
              <a:rPr lang="ru-RU" altLang="ru-RU" sz="2477" b="1">
                <a:solidFill>
                  <a:srgbClr val="660033"/>
                </a:solidFill>
                <a:latin typeface="Arial" panose="020B0604020202020204" pitchFamily="34" charset="0"/>
              </a:rPr>
              <a:t>  </a:t>
            </a:r>
            <a:endParaRPr lang="en-US" altLang="ru-RU" sz="2477" b="1">
              <a:solidFill>
                <a:srgbClr val="660033"/>
              </a:solidFill>
              <a:latin typeface="Arial" panose="020B0604020202020204" pitchFamily="34" charset="0"/>
            </a:endParaRPr>
          </a:p>
        </p:txBody>
      </p:sp>
      <p:sp>
        <p:nvSpPr>
          <p:cNvPr id="13321" name="Text Box 2089">
            <a:extLst>
              <a:ext uri="{FF2B5EF4-FFF2-40B4-BE49-F238E27FC236}">
                <a16:creationId xmlns:a16="http://schemas.microsoft.com/office/drawing/2014/main" id="{20640E53-7B33-9513-62C7-59FE8A9A4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017" y="6187917"/>
            <a:ext cx="8813958" cy="439351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D60093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defRPr/>
            </a:pPr>
            <a:r>
              <a:rPr lang="en-US" altLang="en-US" sz="2653" b="1">
                <a:solidFill>
                  <a:srgbClr val="0000FF"/>
                </a:solidFill>
                <a:latin typeface="Arial" panose="020B0604020202020204" pitchFamily="34" charset="0"/>
              </a:rPr>
              <a:t>In children and aged people</a:t>
            </a:r>
            <a:r>
              <a:rPr lang="ru-RU" altLang="en-US" sz="2653" b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653" b="1">
                <a:solidFill>
                  <a:srgbClr val="0000FF"/>
                </a:solidFill>
                <a:latin typeface="Arial" panose="020B0604020202020204" pitchFamily="34" charset="0"/>
              </a:rPr>
              <a:t>can be changed</a:t>
            </a:r>
            <a:r>
              <a:rPr lang="ru-RU" altLang="en-US" sz="2653" b="1">
                <a:solidFill>
                  <a:srgbClr val="0000FF"/>
                </a:solidFill>
                <a:latin typeface="Arial" panose="020B0604020202020204" pitchFamily="34" charset="0"/>
              </a:rPr>
              <a:t>!</a:t>
            </a:r>
            <a:endParaRPr lang="en-US" altLang="en-US" sz="2653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3322" name="Rectangle 2091">
            <a:extLst>
              <a:ext uri="{FF2B5EF4-FFF2-40B4-BE49-F238E27FC236}">
                <a16:creationId xmlns:a16="http://schemas.microsoft.com/office/drawing/2014/main" id="{2669FC25-3749-97F6-38CA-7D1513408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3027" y="2567464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50187" name="Picture 2090" descr="BD20079_">
            <a:extLst>
              <a:ext uri="{FF2B5EF4-FFF2-40B4-BE49-F238E27FC236}">
                <a16:creationId xmlns:a16="http://schemas.microsoft.com/office/drawing/2014/main" id="{7B521ED1-8130-6C81-1C47-4ABFC9808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267" y="610077"/>
            <a:ext cx="153304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7">
            <a:extLst>
              <a:ext uri="{FF2B5EF4-FFF2-40B4-BE49-F238E27FC236}">
                <a16:creationId xmlns:a16="http://schemas.microsoft.com/office/drawing/2014/main" id="{BC3136DF-884E-FE24-C5DC-58378DF56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919" y="320040"/>
            <a:ext cx="8519636" cy="940118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14339" name="Rectangle 1028">
            <a:extLst>
              <a:ext uri="{FF2B5EF4-FFF2-40B4-BE49-F238E27FC236}">
                <a16:creationId xmlns:a16="http://schemas.microsoft.com/office/drawing/2014/main" id="{F939AD2D-CFB4-B7E9-7EFA-6A568E965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75" y="444342"/>
            <a:ext cx="8229600" cy="86296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CONDITIONS</a:t>
            </a:r>
            <a:r>
              <a:rPr lang="ru-RU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DETERMINING</a:t>
            </a:r>
            <a:r>
              <a:rPr lang="ru-RU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ANTIMICROBIAL ACTIVITY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pic>
        <p:nvPicPr>
          <p:cNvPr id="51204" name="Picture 1029" descr="j0305257">
            <a:extLst>
              <a:ext uri="{FF2B5EF4-FFF2-40B4-BE49-F238E27FC236}">
                <a16:creationId xmlns:a16="http://schemas.microsoft.com/office/drawing/2014/main" id="{D6B5D873-C4B9-1B38-0467-BB3BAD339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15" y="315754"/>
            <a:ext cx="960120" cy="115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1030">
            <a:extLst>
              <a:ext uri="{FF2B5EF4-FFF2-40B4-BE49-F238E27FC236}">
                <a16:creationId xmlns:a16="http://schemas.microsoft.com/office/drawing/2014/main" id="{5BD02965-F68C-A8F2-8BAF-10A3DF94B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475" y="1744505"/>
            <a:ext cx="8503920" cy="148098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The concentration of sulfonamides in</a:t>
            </a:r>
            <a:r>
              <a:rPr lang="ru-RU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en-US" sz="3008" b="1">
                <a:solidFill>
                  <a:schemeClr val="hlink"/>
                </a:solidFill>
                <a:latin typeface="Arial" panose="020B0604020202020204" pitchFamily="34" charset="0"/>
              </a:rPr>
              <a:t>100-1000</a:t>
            </a:r>
            <a:r>
              <a:rPr lang="ru-RU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times</a:t>
            </a:r>
            <a:r>
              <a:rPr lang="ru-RU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should overcome</a:t>
            </a:r>
            <a:r>
              <a:rPr lang="ru-RU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PABA concentration in substrate</a:t>
            </a:r>
          </a:p>
        </p:txBody>
      </p:sp>
      <p:sp>
        <p:nvSpPr>
          <p:cNvPr id="14342" name="Text Box 1032">
            <a:extLst>
              <a:ext uri="{FF2B5EF4-FFF2-40B4-BE49-F238E27FC236}">
                <a16:creationId xmlns:a16="http://schemas.microsoft.com/office/drawing/2014/main" id="{1D4E03A4-E569-2DFB-DE7F-BCA7BB81F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6895" y="3859055"/>
            <a:ext cx="8503920" cy="148098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Antibacterial activity </a:t>
            </a:r>
            <a:r>
              <a:rPr lang="en-US" altLang="en-US" sz="3008" b="1">
                <a:solidFill>
                  <a:schemeClr val="hlink"/>
                </a:solidFill>
                <a:latin typeface="Arial" panose="020B0604020202020204" pitchFamily="34" charset="0"/>
              </a:rPr>
              <a:t>drop</a:t>
            </a:r>
            <a:r>
              <a:rPr lang="ru-RU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at presence of</a:t>
            </a:r>
            <a:r>
              <a:rPr lang="ru-RU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008" b="1">
                <a:solidFill>
                  <a:schemeClr val="hlink"/>
                </a:solidFill>
                <a:latin typeface="Arial" panose="020B0604020202020204" pitchFamily="34" charset="0"/>
              </a:rPr>
              <a:t>pus</a:t>
            </a:r>
            <a:r>
              <a:rPr lang="ru-RU" altLang="en-US" sz="3008" b="1">
                <a:solidFill>
                  <a:schemeClr val="hlink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008" b="1">
                <a:solidFill>
                  <a:schemeClr val="hlink"/>
                </a:solidFill>
                <a:latin typeface="Arial" panose="020B0604020202020204" pitchFamily="34" charset="0"/>
              </a:rPr>
              <a:t>blood</a:t>
            </a:r>
            <a:r>
              <a:rPr lang="ru-RU" altLang="en-US" sz="3008" b="1">
                <a:solidFill>
                  <a:schemeClr val="hlink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008" b="1">
                <a:solidFill>
                  <a:schemeClr val="hlink"/>
                </a:solidFill>
                <a:latin typeface="Arial" panose="020B0604020202020204" pitchFamily="34" charset="0"/>
              </a:rPr>
              <a:t>products of tissue degradation</a:t>
            </a:r>
            <a:r>
              <a:rPr lang="ru-RU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where</a:t>
            </a:r>
            <a:r>
              <a:rPr lang="ru-RU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PABA present in large amount </a:t>
            </a:r>
            <a:r>
              <a:rPr lang="ru-RU" altLang="en-US" sz="3008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endParaRPr lang="en-US" altLang="en-US" sz="3008" b="1">
              <a:solidFill>
                <a:srgbClr val="D60093"/>
              </a:solidFill>
              <a:latin typeface="Arial" panose="020B0604020202020204" pitchFamily="34" charset="0"/>
            </a:endParaRPr>
          </a:p>
        </p:txBody>
      </p:sp>
      <p:sp>
        <p:nvSpPr>
          <p:cNvPr id="14343" name="Ribbon1Sharp">
            <a:extLst>
              <a:ext uri="{FF2B5EF4-FFF2-40B4-BE49-F238E27FC236}">
                <a16:creationId xmlns:a16="http://schemas.microsoft.com/office/drawing/2014/main" id="{1B804A79-A627-8681-2F4C-CC1D809D28B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844415" y="3496152"/>
            <a:ext cx="2331720" cy="202883"/>
          </a:xfrm>
          <a:custGeom>
            <a:avLst/>
            <a:gdLst>
              <a:gd name="T0" fmla="*/ 1317625 w 21600"/>
              <a:gd name="T1" fmla="*/ 57150 h 21600"/>
              <a:gd name="T2" fmla="*/ 329406 w 21600"/>
              <a:gd name="T3" fmla="*/ 57150 h 21600"/>
              <a:gd name="T4" fmla="*/ 1317625 w 21600"/>
              <a:gd name="T5" fmla="*/ 171450 h 21600"/>
              <a:gd name="T6" fmla="*/ 2305844 w 21600"/>
              <a:gd name="T7" fmla="*/ 1714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7566 w 21600"/>
              <a:gd name="T13" fmla="*/ 5400 h 21600"/>
              <a:gd name="T14" fmla="*/ 14034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2700" y="5400"/>
                </a:lnTo>
                <a:lnTo>
                  <a:pt x="0" y="10800"/>
                </a:lnTo>
                <a:lnTo>
                  <a:pt x="4866" y="10800"/>
                </a:lnTo>
                <a:lnTo>
                  <a:pt x="4866" y="16200"/>
                </a:lnTo>
                <a:lnTo>
                  <a:pt x="14034" y="16200"/>
                </a:lnTo>
                <a:lnTo>
                  <a:pt x="14034" y="21600"/>
                </a:lnTo>
                <a:lnTo>
                  <a:pt x="21600" y="21600"/>
                </a:lnTo>
                <a:lnTo>
                  <a:pt x="18900" y="16200"/>
                </a:lnTo>
                <a:lnTo>
                  <a:pt x="21600" y="10800"/>
                </a:lnTo>
                <a:lnTo>
                  <a:pt x="16734" y="10800"/>
                </a:lnTo>
                <a:lnTo>
                  <a:pt x="16734" y="5400"/>
                </a:lnTo>
                <a:lnTo>
                  <a:pt x="7566" y="5400"/>
                </a:lnTo>
                <a:lnTo>
                  <a:pt x="7566" y="0"/>
                </a:lnTo>
                <a:lnTo>
                  <a:pt x="0" y="0"/>
                </a:lnTo>
                <a:close/>
              </a:path>
              <a:path w="21600" h="21600" fill="none" extrusionOk="0">
                <a:moveTo>
                  <a:pt x="7566" y="5400"/>
                </a:moveTo>
                <a:lnTo>
                  <a:pt x="4866" y="5400"/>
                </a:lnTo>
                <a:lnTo>
                  <a:pt x="4866" y="10800"/>
                </a:lnTo>
              </a:path>
              <a:path w="21600" h="21600" fill="none" extrusionOk="0">
                <a:moveTo>
                  <a:pt x="7566" y="0"/>
                </a:moveTo>
                <a:lnTo>
                  <a:pt x="4866" y="5400"/>
                </a:lnTo>
              </a:path>
              <a:path w="21600" h="21600" fill="none" extrusionOk="0">
                <a:moveTo>
                  <a:pt x="16734" y="10800"/>
                </a:moveTo>
                <a:lnTo>
                  <a:pt x="14034" y="10800"/>
                </a:lnTo>
                <a:lnTo>
                  <a:pt x="14034" y="16200"/>
                </a:lnTo>
              </a:path>
              <a:path w="21600" h="21600" fill="none" extrusionOk="0">
                <a:moveTo>
                  <a:pt x="16734" y="5400"/>
                </a:moveTo>
                <a:lnTo>
                  <a:pt x="14034" y="10800"/>
                </a:lnTo>
              </a:path>
            </a:pathLst>
          </a:custGeom>
          <a:gradFill rotWithShape="0">
            <a:gsLst>
              <a:gs pos="0">
                <a:srgbClr val="FF0066"/>
              </a:gs>
              <a:gs pos="100000">
                <a:srgbClr val="B8004A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 sz="2477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47" name="Text Box 227">
            <a:extLst>
              <a:ext uri="{FF2B5EF4-FFF2-40B4-BE49-F238E27FC236}">
                <a16:creationId xmlns:a16="http://schemas.microsoft.com/office/drawing/2014/main" id="{57BB8612-A99B-DA5D-C7B4-7B5DD2BB5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315" y="1623060"/>
            <a:ext cx="8685372" cy="356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875" tIns="40438" rIns="80875" bIns="40438">
            <a:spAutoFit/>
          </a:bodyPr>
          <a:lstStyle/>
          <a:p>
            <a:pPr marL="586946" indent="-586946">
              <a:lnSpc>
                <a:spcPct val="90000"/>
              </a:lnSpc>
              <a:spcBef>
                <a:spcPct val="30000"/>
              </a:spcBef>
              <a:buBlip>
                <a:blip r:embed="rId2"/>
              </a:buBlip>
              <a:defRPr/>
            </a:pPr>
            <a:r>
              <a:rPr lang="en-US" sz="2831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Highly susceptible microorganisms</a:t>
            </a:r>
            <a:r>
              <a:rPr lang="ru-RU" sz="2831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en-US" sz="2653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cocci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pneumococci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gonococci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meningococci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streptococci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), </a:t>
            </a:r>
            <a:r>
              <a:rPr lang="en-US" sz="2653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intestinal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E.coli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Salmonella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Vibrio cholera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), </a:t>
            </a:r>
            <a:r>
              <a:rPr lang="en-US" sz="2653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large viruses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trachoma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), </a:t>
            </a:r>
            <a:r>
              <a:rPr lang="en-US" sz="2653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Protozoal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Plasmodium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Toxoplasma gondii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), </a:t>
            </a:r>
            <a:r>
              <a:rPr lang="en-US" sz="2653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Chlamydia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Cl. perfringens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Corynebacteria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etc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  <a:p>
            <a:pPr marL="586946" indent="-586946">
              <a:lnSpc>
                <a:spcPct val="90000"/>
              </a:lnSpc>
              <a:spcBef>
                <a:spcPct val="30000"/>
              </a:spcBef>
              <a:buBlip>
                <a:blip r:embed="rId2"/>
              </a:buBlip>
              <a:defRPr/>
            </a:pPr>
            <a:r>
              <a:rPr lang="en-US" sz="2831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Moderately susceptible</a:t>
            </a:r>
            <a:r>
              <a:rPr lang="ru-RU" sz="2831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477" b="1">
                <a:latin typeface="Arial" charset="0"/>
              </a:rPr>
              <a:t>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staphylococci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enterococci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Kl. pneumonia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Mycobacterium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Yersinia pestis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Actinomycets</a:t>
            </a:r>
            <a:r>
              <a:rPr lang="ru-RU" sz="2653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</a:p>
        </p:txBody>
      </p:sp>
      <p:sp>
        <p:nvSpPr>
          <p:cNvPr id="15363" name="Rectangle 229">
            <a:extLst>
              <a:ext uri="{FF2B5EF4-FFF2-40B4-BE49-F238E27FC236}">
                <a16:creationId xmlns:a16="http://schemas.microsoft.com/office/drawing/2014/main" id="{B997C7A0-B059-CC20-8D27-C6D1598CB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799" y="194310"/>
            <a:ext cx="8199596" cy="751523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15364" name="Rectangle 230">
            <a:extLst>
              <a:ext uri="{FF2B5EF4-FFF2-40B4-BE49-F238E27FC236}">
                <a16:creationId xmlns:a16="http://schemas.microsoft.com/office/drawing/2014/main" id="{AB0FD59A-7A90-FB53-44DC-21A047C63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8363" y="380048"/>
            <a:ext cx="7965282" cy="481489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ANTIMICROBIAL SPECTRUM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pic>
        <p:nvPicPr>
          <p:cNvPr id="52229" name="Picture 228" descr="j0305257">
            <a:extLst>
              <a:ext uri="{FF2B5EF4-FFF2-40B4-BE49-F238E27FC236}">
                <a16:creationId xmlns:a16="http://schemas.microsoft.com/office/drawing/2014/main" id="{AC6BFA6B-91F6-4957-A7DA-145EDA3BD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15" y="194310"/>
            <a:ext cx="957263" cy="114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 Box 232">
            <a:extLst>
              <a:ext uri="{FF2B5EF4-FFF2-40B4-BE49-F238E27FC236}">
                <a16:creationId xmlns:a16="http://schemas.microsoft.com/office/drawing/2014/main" id="{04C70928-2A5D-21CA-5D1E-E15A79FD1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695" y="1101567"/>
            <a:ext cx="7475220" cy="44249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defRPr/>
            </a:pPr>
            <a:r>
              <a:rPr lang="en-US" altLang="en-US" sz="2831" b="1" i="1">
                <a:solidFill>
                  <a:srgbClr val="000099"/>
                </a:solidFill>
                <a:latin typeface="Arial" panose="020B0604020202020204" pitchFamily="34" charset="0"/>
              </a:rPr>
              <a:t>Action is</a:t>
            </a:r>
            <a:r>
              <a:rPr lang="ru-RU" altLang="en-US" sz="2831" b="1" i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184" b="1" i="1">
                <a:solidFill>
                  <a:srgbClr val="D60093"/>
                </a:solidFill>
                <a:latin typeface="Arial" panose="020B0604020202020204" pitchFamily="34" charset="0"/>
              </a:rPr>
              <a:t>bacteriostatic</a:t>
            </a:r>
          </a:p>
        </p:txBody>
      </p:sp>
      <p:sp>
        <p:nvSpPr>
          <p:cNvPr id="15367" name="Text Box 233">
            <a:extLst>
              <a:ext uri="{FF2B5EF4-FFF2-40B4-BE49-F238E27FC236}">
                <a16:creationId xmlns:a16="http://schemas.microsoft.com/office/drawing/2014/main" id="{17908F16-BC4B-8ACD-6626-8E172F951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987" y="5467827"/>
            <a:ext cx="9568338" cy="786369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defRPr/>
            </a:pPr>
            <a:r>
              <a:rPr lang="en-US" altLang="en-US" sz="2653" b="1" i="1">
                <a:solidFill>
                  <a:srgbClr val="000099"/>
                </a:solidFill>
                <a:latin typeface="Arial" panose="020B0604020202020204" pitchFamily="34" charset="0"/>
              </a:rPr>
              <a:t>In combination with</a:t>
            </a:r>
            <a:r>
              <a:rPr lang="ru-RU" altLang="en-US" sz="2653" b="1" i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653" b="1" i="1">
                <a:solidFill>
                  <a:schemeClr val="hlink"/>
                </a:solidFill>
                <a:latin typeface="Arial" panose="020B0604020202020204" pitchFamily="34" charset="0"/>
              </a:rPr>
              <a:t>trimethaprim</a:t>
            </a:r>
            <a:r>
              <a:rPr lang="ru-RU" altLang="en-US" sz="2653" b="1" i="1">
                <a:solidFill>
                  <a:srgbClr val="000099"/>
                </a:solidFill>
                <a:latin typeface="Arial" panose="020B0604020202020204" pitchFamily="34" charset="0"/>
              </a:rPr>
              <a:t> - </a:t>
            </a:r>
            <a:r>
              <a:rPr lang="en-US" altLang="en-US" sz="2653" b="1" i="1">
                <a:solidFill>
                  <a:srgbClr val="D60093"/>
                </a:solidFill>
                <a:latin typeface="Arial" panose="020B0604020202020204" pitchFamily="34" charset="0"/>
              </a:rPr>
              <a:t>bactericidic</a:t>
            </a:r>
            <a:r>
              <a:rPr lang="ru-RU" altLang="en-US" sz="2653" b="1" i="1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653" b="1" i="1">
                <a:solidFill>
                  <a:srgbClr val="000099"/>
                </a:solidFill>
                <a:latin typeface="Arial" panose="020B0604020202020204" pitchFamily="34" charset="0"/>
              </a:rPr>
              <a:t>antibacterial spectrum is more wide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>
            <a:extLst>
              <a:ext uri="{FF2B5EF4-FFF2-40B4-BE49-F238E27FC236}">
                <a16:creationId xmlns:a16="http://schemas.microsoft.com/office/drawing/2014/main" id="{629F4597-1E47-DB12-6C35-C35BB1B7E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379" y="244317"/>
            <a:ext cx="8199596" cy="751523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16387" name="Rectangle 4">
            <a:extLst>
              <a:ext uri="{FF2B5EF4-FFF2-40B4-BE49-F238E27FC236}">
                <a16:creationId xmlns:a16="http://schemas.microsoft.com/office/drawing/2014/main" id="{7E63AF7D-B4CD-3DA3-7164-80F509216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943" y="445770"/>
            <a:ext cx="7965282" cy="48006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RESISTANCE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pic>
        <p:nvPicPr>
          <p:cNvPr id="53252" name="Picture 5" descr="j0305257">
            <a:extLst>
              <a:ext uri="{FF2B5EF4-FFF2-40B4-BE49-F238E27FC236}">
                <a16:creationId xmlns:a16="http://schemas.microsoft.com/office/drawing/2014/main" id="{01CE8707-1082-FC3A-8D69-7B4567DB4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197168"/>
            <a:ext cx="964407" cy="1007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8">
            <a:extLst>
              <a:ext uri="{FF2B5EF4-FFF2-40B4-BE49-F238E27FC236}">
                <a16:creationId xmlns:a16="http://schemas.microsoft.com/office/drawing/2014/main" id="{CB86748D-BC88-66F5-98BD-0C231CE12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943" y="5560695"/>
            <a:ext cx="7906703" cy="919995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defRPr/>
            </a:pPr>
            <a:r>
              <a:rPr lang="en-US" altLang="en-US" sz="2831" b="1">
                <a:solidFill>
                  <a:srgbClr val="006600"/>
                </a:solidFill>
                <a:latin typeface="Arial" panose="020B0604020202020204" pitchFamily="34" charset="0"/>
              </a:rPr>
              <a:t>There is </a:t>
            </a:r>
            <a:r>
              <a:rPr lang="en-US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cross-resistance </a:t>
            </a:r>
            <a:r>
              <a:rPr lang="en-US" altLang="en-US" sz="2831" b="1">
                <a:solidFill>
                  <a:srgbClr val="006600"/>
                </a:solidFill>
                <a:latin typeface="Arial" panose="020B0604020202020204" pitchFamily="34" charset="0"/>
              </a:rPr>
              <a:t>among sulfonamides</a:t>
            </a:r>
            <a:r>
              <a:rPr lang="ru-RU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.</a:t>
            </a:r>
            <a:endParaRPr lang="en-US" altLang="en-US" sz="2831" b="1">
              <a:solidFill>
                <a:srgbClr val="00FF00"/>
              </a:solidFill>
              <a:latin typeface="Arial" panose="020B0604020202020204" pitchFamily="34" charset="0"/>
            </a:endParaRPr>
          </a:p>
        </p:txBody>
      </p:sp>
      <p:sp>
        <p:nvSpPr>
          <p:cNvPr id="16390" name="Text Box 9">
            <a:extLst>
              <a:ext uri="{FF2B5EF4-FFF2-40B4-BE49-F238E27FC236}">
                <a16:creationId xmlns:a16="http://schemas.microsoft.com/office/drawing/2014/main" id="{5AD7CAD6-8CAA-F12A-6F8F-F1B16DE7C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062" y="1271588"/>
            <a:ext cx="8359616" cy="919995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defRPr/>
            </a:pPr>
            <a:r>
              <a:rPr lang="en-US" altLang="en-US" sz="2831" b="1">
                <a:solidFill>
                  <a:srgbClr val="0000CC"/>
                </a:solidFill>
                <a:latin typeface="Arial" panose="020B0604020202020204" pitchFamily="34" charset="0"/>
              </a:rPr>
              <a:t>Only those microorganisms are sensitive that essentially need PABA</a:t>
            </a:r>
            <a:r>
              <a:rPr lang="ru-RU" altLang="en-US" sz="2831" b="1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6391" name="Text Box 10">
            <a:extLst>
              <a:ext uri="{FF2B5EF4-FFF2-40B4-BE49-F238E27FC236}">
                <a16:creationId xmlns:a16="http://schemas.microsoft.com/office/drawing/2014/main" id="{764BE93C-D01E-1D92-BE9C-396CB1A75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439" y="2996090"/>
            <a:ext cx="8931116" cy="1747658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defRPr/>
            </a:pPr>
            <a:r>
              <a:rPr lang="en-US" altLang="en-US" sz="2831" b="1">
                <a:solidFill>
                  <a:srgbClr val="006600"/>
                </a:solidFill>
                <a:latin typeface="Arial" panose="020B0604020202020204" pitchFamily="34" charset="0"/>
              </a:rPr>
              <a:t>In result of often and unwise use of drugs</a:t>
            </a:r>
            <a:r>
              <a:rPr lang="ru-RU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staphylococci</a:t>
            </a:r>
            <a:r>
              <a:rPr lang="ru-RU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meningococci</a:t>
            </a:r>
            <a:r>
              <a:rPr lang="ru-RU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streptococci</a:t>
            </a:r>
            <a:r>
              <a:rPr lang="ru-RU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gonococci</a:t>
            </a:r>
            <a:r>
              <a:rPr lang="ru-RU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Enterobacter</a:t>
            </a:r>
            <a:r>
              <a:rPr lang="ru-RU" altLang="en-US" sz="2831" b="1">
                <a:solidFill>
                  <a:srgbClr val="00FF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31" b="1">
                <a:solidFill>
                  <a:srgbClr val="006600"/>
                </a:solidFill>
                <a:latin typeface="Arial" panose="020B0604020202020204" pitchFamily="34" charset="0"/>
              </a:rPr>
              <a:t>became resistant to sulfonamides</a:t>
            </a:r>
            <a:r>
              <a:rPr lang="ru-RU" altLang="en-US" sz="2831" b="1">
                <a:solidFill>
                  <a:srgbClr val="006600"/>
                </a:solidFill>
                <a:latin typeface="Arial" panose="020B0604020202020204" pitchFamily="34" charset="0"/>
              </a:rPr>
              <a:t>  </a:t>
            </a:r>
            <a:endParaRPr lang="en-US" altLang="en-US" sz="2831" b="1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  <p:sp>
        <p:nvSpPr>
          <p:cNvPr id="16392" name="Ribbon1Sharp">
            <a:extLst>
              <a:ext uri="{FF2B5EF4-FFF2-40B4-BE49-F238E27FC236}">
                <a16:creationId xmlns:a16="http://schemas.microsoft.com/office/drawing/2014/main" id="{9DEEC5A5-A5CB-5BF3-0D17-B3B68B56411E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912995" y="2687479"/>
            <a:ext cx="2331720" cy="202883"/>
          </a:xfrm>
          <a:custGeom>
            <a:avLst/>
            <a:gdLst>
              <a:gd name="T0" fmla="*/ 1318419 w 21600"/>
              <a:gd name="T1" fmla="*/ 57150 h 21600"/>
              <a:gd name="T2" fmla="*/ 329605 w 21600"/>
              <a:gd name="T3" fmla="*/ 57150 h 21600"/>
              <a:gd name="T4" fmla="*/ 1318419 w 21600"/>
              <a:gd name="T5" fmla="*/ 171450 h 21600"/>
              <a:gd name="T6" fmla="*/ 2307232 w 21600"/>
              <a:gd name="T7" fmla="*/ 1714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7566 w 21600"/>
              <a:gd name="T13" fmla="*/ 5400 h 21600"/>
              <a:gd name="T14" fmla="*/ 14034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2700" y="5400"/>
                </a:lnTo>
                <a:lnTo>
                  <a:pt x="0" y="10800"/>
                </a:lnTo>
                <a:lnTo>
                  <a:pt x="4866" y="10800"/>
                </a:lnTo>
                <a:lnTo>
                  <a:pt x="4866" y="16200"/>
                </a:lnTo>
                <a:lnTo>
                  <a:pt x="14034" y="16200"/>
                </a:lnTo>
                <a:lnTo>
                  <a:pt x="14034" y="21600"/>
                </a:lnTo>
                <a:lnTo>
                  <a:pt x="21600" y="21600"/>
                </a:lnTo>
                <a:lnTo>
                  <a:pt x="18900" y="16200"/>
                </a:lnTo>
                <a:lnTo>
                  <a:pt x="21600" y="10800"/>
                </a:lnTo>
                <a:lnTo>
                  <a:pt x="16734" y="10800"/>
                </a:lnTo>
                <a:lnTo>
                  <a:pt x="16734" y="5400"/>
                </a:lnTo>
                <a:lnTo>
                  <a:pt x="7566" y="5400"/>
                </a:lnTo>
                <a:lnTo>
                  <a:pt x="7566" y="0"/>
                </a:lnTo>
                <a:lnTo>
                  <a:pt x="0" y="0"/>
                </a:lnTo>
                <a:close/>
              </a:path>
              <a:path w="21600" h="21600" fill="none" extrusionOk="0">
                <a:moveTo>
                  <a:pt x="7566" y="5400"/>
                </a:moveTo>
                <a:lnTo>
                  <a:pt x="4866" y="5400"/>
                </a:lnTo>
                <a:lnTo>
                  <a:pt x="4866" y="10800"/>
                </a:lnTo>
              </a:path>
              <a:path w="21600" h="21600" fill="none" extrusionOk="0">
                <a:moveTo>
                  <a:pt x="7566" y="0"/>
                </a:moveTo>
                <a:lnTo>
                  <a:pt x="4866" y="5400"/>
                </a:lnTo>
              </a:path>
              <a:path w="21600" h="21600" fill="none" extrusionOk="0">
                <a:moveTo>
                  <a:pt x="16734" y="10800"/>
                </a:moveTo>
                <a:lnTo>
                  <a:pt x="14034" y="10800"/>
                </a:lnTo>
                <a:lnTo>
                  <a:pt x="14034" y="16200"/>
                </a:lnTo>
              </a:path>
              <a:path w="21600" h="21600" fill="none" extrusionOk="0">
                <a:moveTo>
                  <a:pt x="16734" y="5400"/>
                </a:moveTo>
                <a:lnTo>
                  <a:pt x="14034" y="10800"/>
                </a:lnTo>
              </a:path>
            </a:pathLst>
          </a:custGeom>
          <a:gradFill rotWithShape="0">
            <a:gsLst>
              <a:gs pos="0">
                <a:srgbClr val="FF0066"/>
              </a:gs>
              <a:gs pos="100000">
                <a:srgbClr val="B8004A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 sz="2477"/>
          </a:p>
        </p:txBody>
      </p:sp>
      <p:sp>
        <p:nvSpPr>
          <p:cNvPr id="16393" name="Ribbon1Sharp">
            <a:extLst>
              <a:ext uri="{FF2B5EF4-FFF2-40B4-BE49-F238E27FC236}">
                <a16:creationId xmlns:a16="http://schemas.microsoft.com/office/drawing/2014/main" id="{74E0B3D4-8DCB-2BA2-381F-3238E36D5F28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844415" y="5249228"/>
            <a:ext cx="2331720" cy="201454"/>
          </a:xfrm>
          <a:custGeom>
            <a:avLst/>
            <a:gdLst>
              <a:gd name="T0" fmla="*/ 1317625 w 21600"/>
              <a:gd name="T1" fmla="*/ 57150 h 21600"/>
              <a:gd name="T2" fmla="*/ 329406 w 21600"/>
              <a:gd name="T3" fmla="*/ 57150 h 21600"/>
              <a:gd name="T4" fmla="*/ 1317625 w 21600"/>
              <a:gd name="T5" fmla="*/ 171450 h 21600"/>
              <a:gd name="T6" fmla="*/ 2305844 w 21600"/>
              <a:gd name="T7" fmla="*/ 1714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7566 w 21600"/>
              <a:gd name="T13" fmla="*/ 5400 h 21600"/>
              <a:gd name="T14" fmla="*/ 14034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2700" y="5400"/>
                </a:lnTo>
                <a:lnTo>
                  <a:pt x="0" y="10800"/>
                </a:lnTo>
                <a:lnTo>
                  <a:pt x="4866" y="10800"/>
                </a:lnTo>
                <a:lnTo>
                  <a:pt x="4866" y="16200"/>
                </a:lnTo>
                <a:lnTo>
                  <a:pt x="14034" y="16200"/>
                </a:lnTo>
                <a:lnTo>
                  <a:pt x="14034" y="21600"/>
                </a:lnTo>
                <a:lnTo>
                  <a:pt x="21600" y="21600"/>
                </a:lnTo>
                <a:lnTo>
                  <a:pt x="18900" y="16200"/>
                </a:lnTo>
                <a:lnTo>
                  <a:pt x="21600" y="10800"/>
                </a:lnTo>
                <a:lnTo>
                  <a:pt x="16734" y="10800"/>
                </a:lnTo>
                <a:lnTo>
                  <a:pt x="16734" y="5400"/>
                </a:lnTo>
                <a:lnTo>
                  <a:pt x="7566" y="5400"/>
                </a:lnTo>
                <a:lnTo>
                  <a:pt x="7566" y="0"/>
                </a:lnTo>
                <a:lnTo>
                  <a:pt x="0" y="0"/>
                </a:lnTo>
                <a:close/>
              </a:path>
              <a:path w="21600" h="21600" fill="none" extrusionOk="0">
                <a:moveTo>
                  <a:pt x="7566" y="5400"/>
                </a:moveTo>
                <a:lnTo>
                  <a:pt x="4866" y="5400"/>
                </a:lnTo>
                <a:lnTo>
                  <a:pt x="4866" y="10800"/>
                </a:lnTo>
              </a:path>
              <a:path w="21600" h="21600" fill="none" extrusionOk="0">
                <a:moveTo>
                  <a:pt x="7566" y="0"/>
                </a:moveTo>
                <a:lnTo>
                  <a:pt x="4866" y="5400"/>
                </a:lnTo>
              </a:path>
              <a:path w="21600" h="21600" fill="none" extrusionOk="0">
                <a:moveTo>
                  <a:pt x="16734" y="10800"/>
                </a:moveTo>
                <a:lnTo>
                  <a:pt x="14034" y="10800"/>
                </a:lnTo>
                <a:lnTo>
                  <a:pt x="14034" y="16200"/>
                </a:lnTo>
              </a:path>
              <a:path w="21600" h="21600" fill="none" extrusionOk="0">
                <a:moveTo>
                  <a:pt x="16734" y="5400"/>
                </a:moveTo>
                <a:lnTo>
                  <a:pt x="14034" y="10800"/>
                </a:lnTo>
              </a:path>
            </a:pathLst>
          </a:custGeom>
          <a:gradFill rotWithShape="0">
            <a:gsLst>
              <a:gs pos="0">
                <a:srgbClr val="FF0066"/>
              </a:gs>
              <a:gs pos="100000">
                <a:srgbClr val="B8004A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 sz="2477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8C84E3E-41CB-FE2D-C63E-583BF48E4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64003" cy="904399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E6BF4F4-C758-B5F4-1C21-3D09A9CE302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14049" y="261462"/>
            <a:ext cx="8731091" cy="875823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GENERAL PRINCIPLES OF </a:t>
            </a:r>
            <a:b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</a:b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SULFONAMIDES THERAPY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26308" name="Text Box 4">
            <a:extLst>
              <a:ext uri="{FF2B5EF4-FFF2-40B4-BE49-F238E27FC236}">
                <a16:creationId xmlns:a16="http://schemas.microsoft.com/office/drawing/2014/main" id="{56E01EA1-5DD5-BA41-4E3B-056CD0CA1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9709" y="1340168"/>
            <a:ext cx="9496901" cy="546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24061" indent="-424061">
              <a:lnSpc>
                <a:spcPct val="90000"/>
              </a:lnSpc>
              <a:spcBef>
                <a:spcPct val="35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653" b="1">
                <a:solidFill>
                  <a:srgbClr val="000099"/>
                </a:solidFill>
                <a:latin typeface="Arial" charset="0"/>
              </a:rPr>
              <a:t>Rational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en-US" sz="2653" b="1">
                <a:solidFill>
                  <a:srgbClr val="006600"/>
                </a:solidFill>
                <a:latin typeface="Arial" charset="0"/>
              </a:rPr>
              <a:t>choice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en-US" sz="2653" b="1">
                <a:solidFill>
                  <a:srgbClr val="000099"/>
                </a:solidFill>
                <a:latin typeface="Arial" charset="0"/>
              </a:rPr>
              <a:t>of sulfanilamide</a:t>
            </a:r>
            <a:endParaRPr lang="ru-RU" sz="2477" b="1" i="1">
              <a:solidFill>
                <a:srgbClr val="000099"/>
              </a:solidFill>
              <a:latin typeface="Arial" charset="0"/>
            </a:endParaRPr>
          </a:p>
          <a:p>
            <a:pPr marL="424061" indent="-424061">
              <a:lnSpc>
                <a:spcPct val="90000"/>
              </a:lnSpc>
              <a:spcBef>
                <a:spcPct val="35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653" b="1">
                <a:solidFill>
                  <a:srgbClr val="006600"/>
                </a:solidFill>
                <a:latin typeface="Arial" charset="0"/>
              </a:rPr>
              <a:t>Early beginning of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en-US" sz="2653" b="1">
                <a:solidFill>
                  <a:srgbClr val="000099"/>
                </a:solidFill>
                <a:latin typeface="Arial" charset="0"/>
              </a:rPr>
              <a:t>treatment</a:t>
            </a:r>
            <a:endParaRPr lang="ru-RU" sz="2653" b="1">
              <a:solidFill>
                <a:srgbClr val="000099"/>
              </a:solidFill>
              <a:latin typeface="Arial" charset="0"/>
            </a:endParaRPr>
          </a:p>
          <a:p>
            <a:pPr marL="424061" indent="-424061">
              <a:lnSpc>
                <a:spcPct val="90000"/>
              </a:lnSpc>
              <a:spcBef>
                <a:spcPct val="35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653" b="1">
                <a:solidFill>
                  <a:srgbClr val="006600"/>
                </a:solidFill>
                <a:latin typeface="Arial" charset="0"/>
              </a:rPr>
              <a:t>Route of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en-US" sz="2653" b="1">
                <a:solidFill>
                  <a:srgbClr val="000099"/>
                </a:solidFill>
                <a:latin typeface="Arial" charset="0"/>
              </a:rPr>
              <a:t>administration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</a:p>
          <a:p>
            <a:pPr marL="424061" indent="-424061">
              <a:lnSpc>
                <a:spcPct val="90000"/>
              </a:lnSpc>
              <a:spcBef>
                <a:spcPct val="35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653" b="1">
                <a:solidFill>
                  <a:srgbClr val="000099"/>
                </a:solidFill>
                <a:latin typeface="Arial" charset="0"/>
              </a:rPr>
              <a:t>Principle of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en-US" sz="2831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loading dose</a:t>
            </a:r>
            <a:endParaRPr lang="ru-RU" sz="2831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424061" indent="-424061">
              <a:lnSpc>
                <a:spcPct val="90000"/>
              </a:lnSpc>
              <a:spcBef>
                <a:spcPct val="35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653" b="1">
                <a:solidFill>
                  <a:srgbClr val="006600"/>
                </a:solidFill>
                <a:latin typeface="Arial" charset="0"/>
              </a:rPr>
              <a:t>Intervals of </a:t>
            </a:r>
            <a:r>
              <a:rPr lang="en-US" sz="2653" b="1">
                <a:solidFill>
                  <a:srgbClr val="000099"/>
                </a:solidFill>
                <a:latin typeface="Arial" charset="0"/>
              </a:rPr>
              <a:t>administration</a:t>
            </a:r>
            <a:endParaRPr lang="ru-RU" sz="2477" b="1" i="1">
              <a:solidFill>
                <a:srgbClr val="003300"/>
              </a:solidFill>
              <a:latin typeface="Arial" charset="0"/>
            </a:endParaRPr>
          </a:p>
          <a:p>
            <a:pPr marL="424061" indent="-424061">
              <a:lnSpc>
                <a:spcPct val="90000"/>
              </a:lnSpc>
              <a:spcBef>
                <a:spcPct val="35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653" b="1">
                <a:solidFill>
                  <a:srgbClr val="006600"/>
                </a:solidFill>
                <a:latin typeface="Arial" charset="0"/>
              </a:rPr>
              <a:t>Duration of </a:t>
            </a:r>
            <a:r>
              <a:rPr lang="en-US" sz="2653" b="1">
                <a:solidFill>
                  <a:srgbClr val="000099"/>
                </a:solidFill>
                <a:latin typeface="Arial" charset="0"/>
              </a:rPr>
              <a:t>treatment</a:t>
            </a:r>
          </a:p>
          <a:p>
            <a:pPr marL="424061" indent="-424061">
              <a:lnSpc>
                <a:spcPct val="90000"/>
              </a:lnSpc>
              <a:spcBef>
                <a:spcPct val="35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653" b="1">
                <a:solidFill>
                  <a:srgbClr val="006600"/>
                </a:solidFill>
                <a:latin typeface="Arial" charset="0"/>
              </a:rPr>
              <a:t>Combined</a:t>
            </a:r>
            <a:r>
              <a:rPr lang="ru-RU" sz="2653" b="1">
                <a:solidFill>
                  <a:srgbClr val="006600"/>
                </a:solidFill>
                <a:latin typeface="Arial" charset="0"/>
              </a:rPr>
              <a:t> </a:t>
            </a:r>
            <a:r>
              <a:rPr lang="en-US" sz="2653" b="1">
                <a:solidFill>
                  <a:srgbClr val="000099"/>
                </a:solidFill>
                <a:latin typeface="Arial" charset="0"/>
              </a:rPr>
              <a:t>therapy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(</a:t>
            </a:r>
            <a:r>
              <a:rPr lang="en-US" sz="2477" b="1" i="1">
                <a:solidFill>
                  <a:srgbClr val="333300"/>
                </a:solidFill>
                <a:latin typeface="Arial" charset="0"/>
              </a:rPr>
              <a:t>sulfanilamides </a:t>
            </a:r>
            <a:r>
              <a:rPr lang="en-US" sz="2477" b="1" i="1">
                <a:solidFill>
                  <a:schemeClr val="hlink"/>
                </a:solidFill>
                <a:latin typeface="Arial" charset="0"/>
              </a:rPr>
              <a:t>should not be combined </a:t>
            </a:r>
            <a:r>
              <a:rPr lang="en-US" sz="2477" b="1" i="1">
                <a:solidFill>
                  <a:srgbClr val="333300"/>
                </a:solidFill>
                <a:latin typeface="Arial" charset="0"/>
              </a:rPr>
              <a:t>with</a:t>
            </a:r>
            <a:r>
              <a:rPr lang="ru-RU" sz="2477" b="1" i="1">
                <a:solidFill>
                  <a:schemeClr val="hlink"/>
                </a:solidFill>
                <a:latin typeface="Arial" charset="0"/>
              </a:rPr>
              <a:t>!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),</a:t>
            </a:r>
            <a:r>
              <a:rPr lang="ru-RU" sz="2477" b="1" i="1">
                <a:solidFill>
                  <a:srgbClr val="003300"/>
                </a:solidFill>
                <a:latin typeface="Arial" charset="0"/>
              </a:rPr>
              <a:t> </a:t>
            </a:r>
            <a:r>
              <a:rPr lang="en-US" sz="2653" b="1">
                <a:solidFill>
                  <a:srgbClr val="000099"/>
                </a:solidFill>
                <a:latin typeface="Arial" charset="0"/>
              </a:rPr>
              <a:t>interaction with other agents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(</a:t>
            </a:r>
            <a:r>
              <a:rPr lang="en-US" sz="2477" b="1" i="1">
                <a:solidFill>
                  <a:srgbClr val="333300"/>
                </a:solidFill>
                <a:latin typeface="Arial" charset="0"/>
              </a:rPr>
              <a:t>novocain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, </a:t>
            </a:r>
            <a:r>
              <a:rPr lang="en-US" sz="2477" b="1" i="1">
                <a:solidFill>
                  <a:srgbClr val="333300"/>
                </a:solidFill>
                <a:latin typeface="Arial" charset="0"/>
              </a:rPr>
              <a:t>diphenin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, </a:t>
            </a:r>
            <a:r>
              <a:rPr lang="en-US" sz="2477" b="1" i="1">
                <a:solidFill>
                  <a:srgbClr val="333300"/>
                </a:solidFill>
                <a:latin typeface="Arial" charset="0"/>
              </a:rPr>
              <a:t>NSAIDs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, </a:t>
            </a:r>
            <a:r>
              <a:rPr lang="en-US" sz="2477" b="1" i="1">
                <a:solidFill>
                  <a:srgbClr val="333300"/>
                </a:solidFill>
                <a:latin typeface="Arial" charset="0"/>
              </a:rPr>
              <a:t>synthetic hypoglycemic agents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, </a:t>
            </a:r>
            <a:r>
              <a:rPr lang="en-US" sz="2477" b="1" i="1">
                <a:solidFill>
                  <a:srgbClr val="333300"/>
                </a:solidFill>
                <a:latin typeface="Arial" charset="0"/>
              </a:rPr>
              <a:t>diuretics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, </a:t>
            </a:r>
            <a:r>
              <a:rPr lang="en-US" sz="2477" b="1" i="1">
                <a:solidFill>
                  <a:srgbClr val="333300"/>
                </a:solidFill>
                <a:latin typeface="Arial" charset="0"/>
              </a:rPr>
              <a:t>anticoagulants etc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.)</a:t>
            </a:r>
            <a:r>
              <a:rPr lang="ru-RU" sz="2477" b="1" i="1">
                <a:solidFill>
                  <a:srgbClr val="003300"/>
                </a:solidFill>
                <a:latin typeface="Arial" charset="0"/>
              </a:rPr>
              <a:t> </a:t>
            </a:r>
            <a:endParaRPr lang="ru-RU" sz="2653" b="1">
              <a:solidFill>
                <a:srgbClr val="000099"/>
              </a:solidFill>
              <a:latin typeface="Arial" charset="0"/>
            </a:endParaRPr>
          </a:p>
          <a:p>
            <a:pPr marL="424061" indent="-424061">
              <a:lnSpc>
                <a:spcPct val="90000"/>
              </a:lnSpc>
              <a:spcBef>
                <a:spcPct val="35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653" b="1">
                <a:solidFill>
                  <a:srgbClr val="000099"/>
                </a:solidFill>
                <a:latin typeface="Arial" charset="0"/>
              </a:rPr>
              <a:t>Increasing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en-US" sz="2653" b="1">
                <a:solidFill>
                  <a:srgbClr val="006600"/>
                </a:solidFill>
                <a:latin typeface="Arial" charset="0"/>
              </a:rPr>
              <a:t>of immune resistance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en-US" sz="2653" b="1">
                <a:solidFill>
                  <a:srgbClr val="000099"/>
                </a:solidFill>
                <a:latin typeface="Arial" charset="0"/>
              </a:rPr>
              <a:t>of organism</a:t>
            </a:r>
            <a:r>
              <a:rPr lang="ru-RU" sz="2653" b="1">
                <a:solidFill>
                  <a:srgbClr val="000099"/>
                </a:solidFill>
                <a:latin typeface="Arial" charset="0"/>
              </a:rPr>
              <a:t> 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(</a:t>
            </a:r>
            <a:r>
              <a:rPr lang="en-US" sz="2477" b="1" i="1">
                <a:solidFill>
                  <a:srgbClr val="333300"/>
                </a:solidFill>
                <a:latin typeface="Arial" charset="0"/>
              </a:rPr>
              <a:t>vitamins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, </a:t>
            </a:r>
            <a:r>
              <a:rPr lang="en-US" sz="2477" b="1" i="1">
                <a:solidFill>
                  <a:srgbClr val="333300"/>
                </a:solidFill>
                <a:latin typeface="Arial" charset="0"/>
              </a:rPr>
              <a:t>immunomodulators</a:t>
            </a:r>
            <a:r>
              <a:rPr lang="ru-RU" sz="2477" b="1" i="1">
                <a:solidFill>
                  <a:srgbClr val="333300"/>
                </a:solidFill>
                <a:latin typeface="Arial" charset="0"/>
              </a:rPr>
              <a:t>).</a:t>
            </a:r>
          </a:p>
        </p:txBody>
      </p:sp>
      <p:pic>
        <p:nvPicPr>
          <p:cNvPr id="54277" name="Picture 5">
            <a:extLst>
              <a:ext uri="{FF2B5EF4-FFF2-40B4-BE49-F238E27FC236}">
                <a16:creationId xmlns:a16="http://schemas.microsoft.com/office/drawing/2014/main" id="{3A4DAC67-7CE8-BA91-56C2-546FE7C49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332" y="1744504"/>
            <a:ext cx="1858803" cy="222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6" descr="j0281141">
            <a:extLst>
              <a:ext uri="{FF2B5EF4-FFF2-40B4-BE49-F238E27FC236}">
                <a16:creationId xmlns:a16="http://schemas.microsoft.com/office/drawing/2014/main" id="{2156B790-E3F2-1172-DF2F-D2E27510D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255747"/>
            <a:ext cx="1165860" cy="8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38EA961-2D95-3AD3-ABE8-71E6499D4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244317"/>
            <a:ext cx="9164003" cy="564356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B13EC82-4879-E350-73B1-52B6485A542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14049" y="311468"/>
            <a:ext cx="8731091" cy="537210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THERAPEUTIC USES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B4BF944C-25DC-6590-3B1B-3A56BA0A3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9703" y="1008698"/>
            <a:ext cx="9332595" cy="561397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>
            <a:spAutoFit/>
          </a:bodyPr>
          <a:lstStyle>
            <a:lvl1pPr marL="479425" indent="-4794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Acute coccal infections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(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pneumonia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tonsillitis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bronchitis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sinusitis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otitis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cholecystitis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meningitis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etc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.)</a:t>
            </a:r>
            <a:r>
              <a:rPr lang="ru-RU" altLang="en-US" sz="2477" b="1">
                <a:solidFill>
                  <a:srgbClr val="003300"/>
                </a:solidFill>
                <a:latin typeface="Arial" panose="020B0604020202020204" pitchFamily="34" charset="0"/>
              </a:rPr>
              <a:t> –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resorptive long- and ultra-long-acting</a:t>
            </a:r>
            <a:r>
              <a:rPr lang="ru-RU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  (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sulfadimethoxine</a:t>
            </a:r>
            <a:r>
              <a:rPr lang="ru-RU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sulfalen</a:t>
            </a:r>
            <a:r>
              <a:rPr lang="ru-RU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), 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co</a:t>
            </a:r>
            <a:r>
              <a:rPr lang="ru-RU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-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trimoxazol</a:t>
            </a:r>
            <a:r>
              <a:rPr lang="ru-RU" altLang="en-US" sz="2831" b="1">
                <a:solidFill>
                  <a:srgbClr val="0000CC"/>
                </a:solidFill>
                <a:latin typeface="Arial" panose="020B0604020202020204" pitchFamily="34" charset="0"/>
              </a:rPr>
              <a:t>;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Acute infections of bile &amp; urinary ducts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(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cystitis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pyelonephritis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etc</a:t>
            </a:r>
            <a:r>
              <a:rPr lang="ru-RU" altLang="en-US" sz="2300" b="1" i="1">
                <a:solidFill>
                  <a:srgbClr val="660033"/>
                </a:solidFill>
                <a:latin typeface="Arial" panose="020B0604020202020204" pitchFamily="34" charset="0"/>
              </a:rPr>
              <a:t>.)</a:t>
            </a:r>
            <a:r>
              <a:rPr lang="ru-RU" altLang="en-US" sz="2300" b="1" i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ru-RU" altLang="en-US" sz="2477" b="1">
                <a:solidFill>
                  <a:srgbClr val="003300"/>
                </a:solidFill>
                <a:latin typeface="Arial" panose="020B0604020202020204" pitchFamily="34" charset="0"/>
              </a:rPr>
              <a:t>– 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resorptive short acting</a:t>
            </a:r>
            <a:r>
              <a:rPr lang="ru-RU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uk-UA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(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urosulfan</a:t>
            </a:r>
            <a:r>
              <a:rPr lang="uk-UA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), 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co-trimoxazol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;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Acute intestinal infections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ru-RU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(</a:t>
            </a:r>
            <a:r>
              <a:rPr lang="en-US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dysentery</a:t>
            </a:r>
            <a:r>
              <a:rPr lang="ru-RU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enterocolitis</a:t>
            </a:r>
            <a:r>
              <a:rPr lang="ru-RU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colitis</a:t>
            </a:r>
            <a:r>
              <a:rPr lang="ru-RU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etc</a:t>
            </a:r>
            <a:r>
              <a:rPr lang="ru-RU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.)</a:t>
            </a:r>
            <a:r>
              <a:rPr lang="ru-RU" altLang="en-US" sz="2477" b="1">
                <a:solidFill>
                  <a:srgbClr val="003300"/>
                </a:solidFill>
                <a:latin typeface="Arial" panose="020B0604020202020204" pitchFamily="34" charset="0"/>
              </a:rPr>
              <a:t> – 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badly</a:t>
            </a:r>
            <a:r>
              <a:rPr lang="uk-UA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absorbed</a:t>
            </a:r>
            <a:r>
              <a:rPr lang="uk-UA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 (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phthalazol</a:t>
            </a:r>
            <a:r>
              <a:rPr lang="uk-UA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)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; </a:t>
            </a:r>
            <a:r>
              <a:rPr lang="en-US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nonspecific ulcerative colitis</a:t>
            </a:r>
            <a:r>
              <a:rPr lang="ru-RU" altLang="en-US" sz="2477" b="1" i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ru-RU" altLang="en-US" sz="2477" b="1">
                <a:solidFill>
                  <a:srgbClr val="003300"/>
                </a:solidFill>
                <a:latin typeface="Arial" panose="020B0604020202020204" pitchFamily="34" charset="0"/>
              </a:rPr>
              <a:t>– 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salazosulfanilamides</a:t>
            </a:r>
            <a:r>
              <a:rPr lang="uk-UA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; </a:t>
            </a:r>
            <a:endParaRPr lang="ru-RU" altLang="en-US" sz="2831" b="1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Ophthalmic infections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ru-RU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(</a:t>
            </a:r>
            <a:r>
              <a:rPr lang="en-US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conjuctivitis</a:t>
            </a:r>
            <a:r>
              <a:rPr lang="ru-RU" altLang="en-US" sz="2477" b="1" i="1">
                <a:solidFill>
                  <a:srgbClr val="660033"/>
                </a:solidFill>
                <a:latin typeface="Arial" panose="020B0604020202020204" pitchFamily="34" charset="0"/>
              </a:rPr>
              <a:t>)</a:t>
            </a:r>
            <a:r>
              <a:rPr lang="ru-RU" altLang="en-US" sz="2477" b="1">
                <a:solidFill>
                  <a:srgbClr val="003300"/>
                </a:solidFill>
                <a:latin typeface="Arial" panose="020B0604020202020204" pitchFamily="34" charset="0"/>
              </a:rPr>
              <a:t> – 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sulfacyl</a:t>
            </a:r>
            <a:r>
              <a:rPr lang="uk-UA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-</a:t>
            </a:r>
            <a:r>
              <a:rPr lang="en-US" altLang="en-US" sz="2477" b="1">
                <a:solidFill>
                  <a:srgbClr val="0000CC"/>
                </a:solidFill>
                <a:latin typeface="Arial" panose="020B0604020202020204" pitchFamily="34" charset="0"/>
              </a:rPr>
              <a:t>sodium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;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477" b="1">
                <a:solidFill>
                  <a:srgbClr val="003300"/>
                </a:solidFill>
                <a:latin typeface="Arial" panose="020B0604020202020204" pitchFamily="34" charset="0"/>
              </a:rPr>
              <a:t>For the treatment of trachoma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malaria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chlamydiasis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toxoplasmosis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actinomycosis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lepra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etc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8437" name="Rectangle 7">
            <a:extLst>
              <a:ext uri="{FF2B5EF4-FFF2-40B4-BE49-F238E27FC236}">
                <a16:creationId xmlns:a16="http://schemas.microsoft.com/office/drawing/2014/main" id="{17183C2B-153C-1FB6-3B52-C6971448E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183" y="2708910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sp>
        <p:nvSpPr>
          <p:cNvPr id="18438" name="Rectangle 15">
            <a:extLst>
              <a:ext uri="{FF2B5EF4-FFF2-40B4-BE49-F238E27FC236}">
                <a16:creationId xmlns:a16="http://schemas.microsoft.com/office/drawing/2014/main" id="{E0B4F821-EE36-BC7A-A39A-3EB759F8D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3010" y="2651760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55303" name="Picture 14" descr="j0281141">
            <a:extLst>
              <a:ext uri="{FF2B5EF4-FFF2-40B4-BE49-F238E27FC236}">
                <a16:creationId xmlns:a16="http://schemas.microsoft.com/office/drawing/2014/main" id="{444C7FFC-B9F8-58C1-35E1-80CD8E5C8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181452"/>
            <a:ext cx="1028700" cy="75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3AFA939-664A-BAD7-F60B-24C33E0BF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6887" y="232887"/>
            <a:ext cx="8779668" cy="674370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F279482-49C8-49D2-6D68-F9EF4372D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372" y="307182"/>
            <a:ext cx="7965281" cy="572928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ADVERSE EFFECTS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19460" name="Text Box 9">
            <a:extLst>
              <a:ext uri="{FF2B5EF4-FFF2-40B4-BE49-F238E27FC236}">
                <a16:creationId xmlns:a16="http://schemas.microsoft.com/office/drawing/2014/main" id="{DE403D9A-8C16-DADA-B2DA-DE62D5DFB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9703" y="1070134"/>
            <a:ext cx="9312593" cy="512903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>
            <a:spAutoFit/>
          </a:bodyPr>
          <a:lstStyle>
            <a:lvl1pPr marL="479425" indent="-4794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Renal</a:t>
            </a: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damage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ru-RU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: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crystalluria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hematuria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urine retention</a:t>
            </a:r>
            <a:endParaRPr lang="ru-RU" altLang="en-US" sz="2653" b="1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Inhibition of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bone marrow</a:t>
            </a:r>
            <a:r>
              <a:rPr lang="ru-RU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: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leucopenia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agranulocytosis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anemias</a:t>
            </a:r>
            <a:endParaRPr lang="ru-RU" altLang="en-US" sz="2831" b="1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Hepatotoxicity</a:t>
            </a:r>
            <a:r>
              <a:rPr lang="ru-RU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: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hepatitis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in children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 –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jaundice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ru-RU" altLang="en-US" sz="2477" b="1">
                <a:solidFill>
                  <a:schemeClr val="tx2"/>
                </a:solidFill>
                <a:latin typeface="Arial" panose="020B0604020202020204" pitchFamily="34" charset="0"/>
              </a:rPr>
              <a:t>(</a:t>
            </a:r>
            <a:r>
              <a:rPr lang="en-US" altLang="en-US" sz="2477" b="1">
                <a:solidFill>
                  <a:schemeClr val="tx2"/>
                </a:solidFill>
                <a:latin typeface="Arial" panose="020B0604020202020204" pitchFamily="34" charset="0"/>
              </a:rPr>
              <a:t>insufficiency of glucuronyl transferase</a:t>
            </a:r>
            <a:r>
              <a:rPr lang="ru-RU" altLang="en-US" sz="2477" b="1">
                <a:solidFill>
                  <a:schemeClr val="tx2"/>
                </a:solidFill>
                <a:latin typeface="Arial" panose="020B0604020202020204" pitchFamily="34" charset="0"/>
              </a:rPr>
              <a:t>)</a:t>
            </a:r>
            <a:endParaRPr lang="ru-RU" altLang="en-US" sz="2477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Allergic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reactions</a:t>
            </a:r>
            <a:r>
              <a:rPr lang="ru-RU" altLang="en-US" sz="2831" b="1">
                <a:solidFill>
                  <a:srgbClr val="003300"/>
                </a:solidFill>
                <a:latin typeface="Arial" panose="020B0604020202020204" pitchFamily="34" charset="0"/>
              </a:rPr>
              <a:t>: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dermatitis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, синдром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Stevens-Johnson syndrom etc</a:t>
            </a:r>
            <a:r>
              <a:rPr lang="en-US" altLang="en-US" sz="2123"/>
              <a:t> </a:t>
            </a:r>
            <a:endParaRPr lang="ru-RU" altLang="en-US" sz="2831" b="1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Dysbacteriosis</a:t>
            </a:r>
            <a:r>
              <a:rPr lang="ru-RU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(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hypovitaminosis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 В, К). </a:t>
            </a:r>
            <a:r>
              <a:rPr lang="ru-RU" altLang="en-US" sz="2831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Neurotoxicity</a:t>
            </a:r>
            <a:r>
              <a:rPr lang="ru-RU" altLang="en-US" sz="2831" b="1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(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dizziness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headache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mental depression</a:t>
            </a:r>
            <a:r>
              <a:rPr lang="ru-RU" altLang="en-US" sz="2653" b="1">
                <a:solidFill>
                  <a:schemeClr val="tx2"/>
                </a:solidFill>
                <a:latin typeface="Arial" panose="020B0604020202020204" pitchFamily="34" charset="0"/>
              </a:rPr>
              <a:t>)</a:t>
            </a:r>
          </a:p>
        </p:txBody>
      </p:sp>
      <p:graphicFrame>
        <p:nvGraphicFramePr>
          <p:cNvPr id="56325" name="Object 10">
            <a:extLst>
              <a:ext uri="{FF2B5EF4-FFF2-40B4-BE49-F238E27FC236}">
                <a16:creationId xmlns:a16="http://schemas.microsoft.com/office/drawing/2014/main" id="{DD201938-D97B-7BC4-062E-BEF151FAB6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86487" y="1007269"/>
          <a:ext cx="754380" cy="1208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033588" imgH="3390900" progId="MS_ClipArt_Gallery.2">
                  <p:embed/>
                </p:oleObj>
              </mc:Choice>
              <mc:Fallback>
                <p:oleObj name="Clip" r:id="rId3" imgW="2033588" imgH="3390900" progId="MS_ClipArt_Gallery.2">
                  <p:embed/>
                  <p:pic>
                    <p:nvPicPr>
                      <p:cNvPr id="56325" name="Object 10">
                        <a:extLst>
                          <a:ext uri="{FF2B5EF4-FFF2-40B4-BE49-F238E27FC236}">
                            <a16:creationId xmlns:a16="http://schemas.microsoft.com/office/drawing/2014/main" id="{DD201938-D97B-7BC4-062E-BEF151FAB6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6487" y="1007269"/>
                        <a:ext cx="754380" cy="12087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Object 11">
            <a:extLst>
              <a:ext uri="{FF2B5EF4-FFF2-40B4-BE49-F238E27FC236}">
                <a16:creationId xmlns:a16="http://schemas.microsoft.com/office/drawing/2014/main" id="{2D0F2308-E26B-9BF2-FED1-CA06E7A46F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4947" y="1257300"/>
          <a:ext cx="1434465" cy="1968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3848100" imgH="5478463" progId="MS_ClipArt_Gallery.2">
                  <p:embed/>
                </p:oleObj>
              </mc:Choice>
              <mc:Fallback>
                <p:oleObj name="Clip" r:id="rId5" imgW="3848100" imgH="5478463" progId="MS_ClipArt_Gallery.2">
                  <p:embed/>
                  <p:pic>
                    <p:nvPicPr>
                      <p:cNvPr id="56326" name="Object 11">
                        <a:extLst>
                          <a:ext uri="{FF2B5EF4-FFF2-40B4-BE49-F238E27FC236}">
                            <a16:creationId xmlns:a16="http://schemas.microsoft.com/office/drawing/2014/main" id="{2D0F2308-E26B-9BF2-FED1-CA06E7A46F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4947" y="1257300"/>
                        <a:ext cx="1434465" cy="19688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4FB4E5B-8E9B-A491-1CCF-EDA38D7B1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6887" y="232887"/>
            <a:ext cx="8779668" cy="674370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A655AD1-2E45-1D3F-89AF-D2CFB5D18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372" y="307182"/>
            <a:ext cx="7965281" cy="572928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en-US" sz="3538" b="1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SULFONAMIDES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31433" name="Text Box 9">
            <a:extLst>
              <a:ext uri="{FF2B5EF4-FFF2-40B4-BE49-F238E27FC236}">
                <a16:creationId xmlns:a16="http://schemas.microsoft.com/office/drawing/2014/main" id="{D55D9AB7-1A6D-3E28-D807-18AF44A6D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9703" y="1070135"/>
            <a:ext cx="9312593" cy="488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8900000" algn="ctr" rotWithShape="0">
              <a:srgbClr val="00CC00"/>
            </a:outerShdw>
          </a:effectLst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defRPr/>
            </a:pPr>
            <a:r>
              <a:rPr lang="en-US" sz="2831" b="1" dirty="0">
                <a:solidFill>
                  <a:schemeClr val="hlink"/>
                </a:solidFill>
                <a:latin typeface="Arial" charset="0"/>
              </a:rPr>
              <a:t>drugs that have a sulfonamide functional group in their chemical structure:  </a:t>
            </a:r>
            <a:endParaRPr lang="uk-UA" sz="2831" b="1" dirty="0">
              <a:solidFill>
                <a:schemeClr val="hlink"/>
              </a:solidFill>
              <a:latin typeface="Arial" charset="0"/>
            </a:endParaRPr>
          </a:p>
          <a:p>
            <a:pPr marL="424061" indent="-42406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831" b="1" dirty="0">
                <a:solidFill>
                  <a:srgbClr val="003300"/>
                </a:solidFill>
                <a:latin typeface="Arial" charset="0"/>
              </a:rPr>
              <a:t>for the treatment of Crohn's disease, non-specific ulcerative colitis and rheumatoid arthritis (sulfasalazine),g</a:t>
            </a:r>
            <a:endParaRPr lang="uk-UA" sz="2831" b="1" dirty="0">
              <a:solidFill>
                <a:srgbClr val="003300"/>
              </a:solidFill>
              <a:latin typeface="Arial" charset="0"/>
            </a:endParaRPr>
          </a:p>
          <a:p>
            <a:pPr marL="424061" indent="-42406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831" b="1" dirty="0">
                <a:solidFill>
                  <a:srgbClr val="003300"/>
                </a:solidFill>
                <a:latin typeface="Arial" charset="0"/>
              </a:rPr>
              <a:t>out (probenecid),</a:t>
            </a:r>
            <a:endParaRPr lang="uk-UA" sz="2831" b="1" dirty="0">
              <a:solidFill>
                <a:srgbClr val="003300"/>
              </a:solidFill>
              <a:latin typeface="Arial" charset="0"/>
            </a:endParaRPr>
          </a:p>
          <a:p>
            <a:pPr marL="424061" indent="-42406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831" b="1" dirty="0">
                <a:solidFill>
                  <a:srgbClr val="003300"/>
                </a:solidFill>
                <a:latin typeface="Arial" charset="0"/>
              </a:rPr>
              <a:t>diabetes (glyburide, </a:t>
            </a:r>
            <a:r>
              <a:rPr lang="en-US" sz="2831" b="1" dirty="0" err="1">
                <a:solidFill>
                  <a:srgbClr val="003300"/>
                </a:solidFill>
                <a:latin typeface="Arial" charset="0"/>
              </a:rPr>
              <a:t>tolbutamide</a:t>
            </a:r>
            <a:r>
              <a:rPr lang="en-US" sz="2831" b="1" dirty="0">
                <a:solidFill>
                  <a:srgbClr val="003300"/>
                </a:solidFill>
                <a:latin typeface="Arial" charset="0"/>
              </a:rPr>
              <a:t>, etc.),</a:t>
            </a:r>
            <a:endParaRPr lang="uk-UA" sz="2831" b="1" dirty="0">
              <a:solidFill>
                <a:srgbClr val="003300"/>
              </a:solidFill>
              <a:latin typeface="Arial" charset="0"/>
            </a:endParaRPr>
          </a:p>
          <a:p>
            <a:pPr marL="424061" indent="-42406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831" b="1" dirty="0">
                <a:solidFill>
                  <a:srgbClr val="003300"/>
                </a:solidFill>
                <a:latin typeface="Arial" charset="0"/>
              </a:rPr>
              <a:t>diuretics (for example, </a:t>
            </a:r>
            <a:r>
              <a:rPr lang="en-US" sz="2831" b="1" dirty="0" err="1">
                <a:solidFill>
                  <a:srgbClr val="003300"/>
                </a:solidFill>
                <a:latin typeface="Arial" charset="0"/>
              </a:rPr>
              <a:t>chlorothiazide</a:t>
            </a:r>
            <a:r>
              <a:rPr lang="en-US" sz="2831" b="1" dirty="0">
                <a:solidFill>
                  <a:srgbClr val="003300"/>
                </a:solidFill>
                <a:latin typeface="Arial" charset="0"/>
              </a:rPr>
              <a:t>, furosemide, hydrochlorothiazide),  </a:t>
            </a:r>
            <a:endParaRPr lang="uk-UA" sz="2831" b="1" dirty="0">
              <a:solidFill>
                <a:srgbClr val="003300"/>
              </a:solidFill>
              <a:latin typeface="Arial" charset="0"/>
            </a:endParaRPr>
          </a:p>
          <a:p>
            <a:pPr marL="424061" indent="-424061">
              <a:lnSpc>
                <a:spcPct val="90000"/>
              </a:lnSpc>
              <a:spcBef>
                <a:spcPct val="4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831" b="1" dirty="0">
                <a:solidFill>
                  <a:srgbClr val="003300"/>
                </a:solidFill>
                <a:latin typeface="Arial" charset="0"/>
              </a:rPr>
              <a:t>selective anti-inflammatory drug (celecoxib)</a:t>
            </a:r>
            <a:endParaRPr lang="ru-RU" sz="2653" b="1" dirty="0">
              <a:solidFill>
                <a:srgbClr val="003300"/>
              </a:solidFill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>
            <a:extLst>
              <a:ext uri="{FF2B5EF4-FFF2-40B4-BE49-F238E27FC236}">
                <a16:creationId xmlns:a16="http://schemas.microsoft.com/office/drawing/2014/main" id="{79FDAA36-9DD6-5FB1-4339-B74FC836D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15" y="1631632"/>
            <a:ext cx="9266873" cy="4884286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>
            <a:spAutoFit/>
          </a:bodyPr>
          <a:lstStyle>
            <a:lvl1pPr marL="479425" indent="-4794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2831" b="1"/>
              <a:t>Rational choice of sulfonamide taking into account anamnesis of a patient! </a:t>
            </a:r>
            <a:r>
              <a:rPr lang="en-US" altLang="en-US" sz="2831"/>
              <a:t>(whether administered before, sulfonamide resistance, diseases)</a:t>
            </a:r>
            <a:br>
              <a:rPr lang="en-US" altLang="en-US" sz="2831"/>
            </a:br>
            <a:r>
              <a:rPr lang="en-US" altLang="en-US" sz="2831" b="1"/>
              <a:t>• Early onset of treatment</a:t>
            </a:r>
            <a:br>
              <a:rPr lang="en-US" altLang="en-US" sz="2831" b="1"/>
            </a:br>
            <a:r>
              <a:rPr lang="en-US" altLang="en-US" sz="2831" b="1"/>
              <a:t>• Principle of loading dose!</a:t>
            </a:r>
            <a:br>
              <a:rPr lang="en-US" altLang="en-US" sz="2831" b="1"/>
            </a:br>
            <a:r>
              <a:rPr lang="en-US" altLang="en-US" sz="2831" b="1"/>
              <a:t>• Interval of introduction</a:t>
            </a:r>
            <a:br>
              <a:rPr lang="en-US" altLang="en-US" sz="2831" b="1"/>
            </a:br>
            <a:r>
              <a:rPr lang="en-US" altLang="en-US" sz="2831" b="1"/>
              <a:t>• Duration of treatment — 6–8 days</a:t>
            </a:r>
            <a:br>
              <a:rPr lang="en-US" altLang="en-US" sz="2831" b="1"/>
            </a:br>
            <a:r>
              <a:rPr lang="en-US" altLang="en-US" sz="2831"/>
              <a:t>(with acute infections and especially in children and elderlies)</a:t>
            </a:r>
            <a:br>
              <a:rPr lang="en-US" altLang="en-US" sz="2831"/>
            </a:br>
            <a:endParaRPr lang="ru-RU" altLang="en-US" sz="2831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1507" name="Rectangle 7">
            <a:extLst>
              <a:ext uri="{FF2B5EF4-FFF2-40B4-BE49-F238E27FC236}">
                <a16:creationId xmlns:a16="http://schemas.microsoft.com/office/drawing/2014/main" id="{3DF8AA9B-F74A-9FC0-DBBF-D71007D72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6887" y="261462"/>
            <a:ext cx="8779668" cy="874395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21508" name="Rectangle 8">
            <a:extLst>
              <a:ext uri="{FF2B5EF4-FFF2-40B4-BE49-F238E27FC236}">
                <a16:creationId xmlns:a16="http://schemas.microsoft.com/office/drawing/2014/main" id="{047CFE08-1B89-F97C-CF35-75401774B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1155" y="342900"/>
            <a:ext cx="8785384" cy="861537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CONDITIONS OF RATIONAL SULFANILAMIDE THERAPY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58373" name="Object 11">
            <a:extLst>
              <a:ext uri="{FF2B5EF4-FFF2-40B4-BE49-F238E27FC236}">
                <a16:creationId xmlns:a16="http://schemas.microsoft.com/office/drawing/2014/main" id="{E19A6359-149E-763A-D558-9317FE69C9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6848" y="131445"/>
          <a:ext cx="1145858" cy="1210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3276600" imgH="3459163" progId="MS_ClipArt_Gallery.2">
                  <p:embed/>
                </p:oleObj>
              </mc:Choice>
              <mc:Fallback>
                <p:oleObj name="Clip" r:id="rId3" imgW="3276600" imgH="3459163" progId="MS_ClipArt_Gallery.2">
                  <p:embed/>
                  <p:pic>
                    <p:nvPicPr>
                      <p:cNvPr id="58373" name="Object 11">
                        <a:extLst>
                          <a:ext uri="{FF2B5EF4-FFF2-40B4-BE49-F238E27FC236}">
                            <a16:creationId xmlns:a16="http://schemas.microsoft.com/office/drawing/2014/main" id="{E19A6359-149E-763A-D558-9317FE69C9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6848" y="131445"/>
                        <a:ext cx="1145858" cy="12101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>
            <a:extLst>
              <a:ext uri="{FF2B5EF4-FFF2-40B4-BE49-F238E27FC236}">
                <a16:creationId xmlns:a16="http://schemas.microsoft.com/office/drawing/2014/main" id="{2F31D4DE-ADFD-F6CB-5F7C-8D0372F3E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15" y="1198722"/>
            <a:ext cx="9266873" cy="4622932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>
            <a:spAutoFit/>
          </a:bodyPr>
          <a:lstStyle>
            <a:lvl1pPr marL="479425" indent="-4794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hlink"/>
              </a:buClr>
              <a:buSzPct val="110000"/>
              <a:defRPr/>
            </a:pPr>
            <a:br>
              <a:rPr lang="en-US" altLang="en-US" sz="2831"/>
            </a:br>
            <a:r>
              <a:rPr lang="en-US" altLang="en-US" sz="2831" b="1"/>
              <a:t>• Combined treatment </a:t>
            </a:r>
            <a:r>
              <a:rPr lang="en-US" altLang="en-US" sz="2831"/>
              <a:t>(sulfonamides do not combine with each other!), careful usage with other drugs (novocaine, diphenine, NSAIDs, synthetic</a:t>
            </a:r>
            <a:br>
              <a:rPr lang="en-US" altLang="en-US" sz="2831"/>
            </a:br>
            <a:r>
              <a:rPr lang="en-US" altLang="en-US" sz="2831"/>
              <a:t>hypoglycemic drugs, diuretics, anticoagulants, etc.)</a:t>
            </a:r>
          </a:p>
          <a:p>
            <a:pPr eaLnBrk="1" hangingPunct="1">
              <a:spcBef>
                <a:spcPct val="40000"/>
              </a:spcBef>
              <a:buClr>
                <a:schemeClr val="hlink"/>
              </a:buClr>
              <a:buSzPct val="110000"/>
              <a:defRPr/>
            </a:pPr>
            <a:br>
              <a:rPr lang="en-US" altLang="en-US" sz="2831"/>
            </a:br>
            <a:r>
              <a:rPr lang="en-US" altLang="en-US" sz="2831" b="1"/>
              <a:t>• Rise of immunological reactivity and</a:t>
            </a:r>
            <a:br>
              <a:rPr lang="en-US" altLang="en-US" sz="2831" b="1"/>
            </a:br>
            <a:r>
              <a:rPr lang="en-US" altLang="en-US" sz="2831" b="1"/>
              <a:t>decline of therapy complications</a:t>
            </a:r>
            <a:br>
              <a:rPr lang="en-US" altLang="en-US" sz="2831" b="1"/>
            </a:br>
            <a:r>
              <a:rPr lang="en-US" altLang="en-US" sz="2831"/>
              <a:t>(vitaminic drugs, immunomodulators) </a:t>
            </a:r>
            <a:br>
              <a:rPr lang="en-US" altLang="en-US" sz="2831"/>
            </a:br>
            <a:endParaRPr lang="ru-RU" altLang="en-US" sz="2831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2531" name="Rectangle 7">
            <a:extLst>
              <a:ext uri="{FF2B5EF4-FFF2-40B4-BE49-F238E27FC236}">
                <a16:creationId xmlns:a16="http://schemas.microsoft.com/office/drawing/2014/main" id="{25F77B5B-8A8F-CC3C-A4C5-B4C6C026C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6887" y="261462"/>
            <a:ext cx="8779668" cy="874395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22532" name="Rectangle 8">
            <a:extLst>
              <a:ext uri="{FF2B5EF4-FFF2-40B4-BE49-F238E27FC236}">
                <a16:creationId xmlns:a16="http://schemas.microsoft.com/office/drawing/2014/main" id="{9F662ED0-CA09-7BF2-7490-9EFABDF13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1155" y="342900"/>
            <a:ext cx="8785384" cy="861537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CONDITIONS OF RATIONAL SULFANILAMIDE THERAPY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59397" name="Object 11">
            <a:extLst>
              <a:ext uri="{FF2B5EF4-FFF2-40B4-BE49-F238E27FC236}">
                <a16:creationId xmlns:a16="http://schemas.microsoft.com/office/drawing/2014/main" id="{21E2A65C-B10A-E1CF-2D04-8652937C64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6848" y="131445"/>
          <a:ext cx="1145858" cy="1210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3276600" imgH="3459163" progId="MS_ClipArt_Gallery.2">
                  <p:embed/>
                </p:oleObj>
              </mc:Choice>
              <mc:Fallback>
                <p:oleObj name="Clip" r:id="rId2" imgW="3276600" imgH="3459163" progId="MS_ClipArt_Gallery.2">
                  <p:embed/>
                  <p:pic>
                    <p:nvPicPr>
                      <p:cNvPr id="59397" name="Object 11">
                        <a:extLst>
                          <a:ext uri="{FF2B5EF4-FFF2-40B4-BE49-F238E27FC236}">
                            <a16:creationId xmlns:a16="http://schemas.microsoft.com/office/drawing/2014/main" id="{21E2A65C-B10A-E1CF-2D04-8652937C64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6848" y="131445"/>
                        <a:ext cx="1145858" cy="12101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5">
            <a:extLst>
              <a:ext uri="{FF2B5EF4-FFF2-40B4-BE49-F238E27FC236}">
                <a16:creationId xmlns:a16="http://schemas.microsoft.com/office/drawing/2014/main" id="{831EEFE2-5FB0-7EEE-D5B2-D21439693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6887" y="261462"/>
            <a:ext cx="8779668" cy="874395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23555" name="Rectangle 46">
            <a:extLst>
              <a:ext uri="{FF2B5EF4-FFF2-40B4-BE49-F238E27FC236}">
                <a16:creationId xmlns:a16="http://schemas.microsoft.com/office/drawing/2014/main" id="{F18A8A92-9696-7796-6924-896C96755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1155" y="342900"/>
            <a:ext cx="8785384" cy="861537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85727" tIns="42864" rIns="85727" bIns="42864" anchor="b"/>
          <a:lstStyle>
            <a:lvl1pPr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69963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184" b="1">
                <a:solidFill>
                  <a:srgbClr val="003300"/>
                </a:solidFill>
                <a:latin typeface="Arial" panose="020B0604020202020204" pitchFamily="34" charset="0"/>
              </a:rPr>
              <a:t>MISCELLENOUS CHEMOTHERAPEUTIC AGENTS</a:t>
            </a:r>
            <a:endParaRPr lang="ru-RU" altLang="en-US" sz="3184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3556" name="Text Box 47">
            <a:extLst>
              <a:ext uri="{FF2B5EF4-FFF2-40B4-BE49-F238E27FC236}">
                <a16:creationId xmlns:a16="http://schemas.microsoft.com/office/drawing/2014/main" id="{AC6DFE65-6C35-AA4B-FC55-4B9843C16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4029" y="1391603"/>
            <a:ext cx="7872413" cy="479118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00CC00"/>
            </a:outerShdw>
          </a:effectLst>
        </p:spPr>
        <p:txBody>
          <a:bodyPr>
            <a:spAutoFit/>
          </a:bodyPr>
          <a:lstStyle>
            <a:lvl1pPr marL="479425" indent="-479425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3184" b="1">
                <a:solidFill>
                  <a:srgbClr val="0000FF"/>
                </a:solidFill>
                <a:latin typeface="Arial" panose="020B0604020202020204" pitchFamily="34" charset="0"/>
              </a:rPr>
              <a:t>Fluoroquinolones</a:t>
            </a:r>
            <a:endParaRPr lang="ru-RU" altLang="en-US" sz="3184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3184" b="1">
                <a:solidFill>
                  <a:srgbClr val="0000FF"/>
                </a:solidFill>
                <a:latin typeface="Arial" panose="020B0604020202020204" pitchFamily="34" charset="0"/>
              </a:rPr>
              <a:t>Naftiridine derivatives</a:t>
            </a:r>
            <a:endParaRPr lang="ru-RU" altLang="en-US" sz="3184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ru-RU" altLang="en-US" sz="3184" b="1">
                <a:solidFill>
                  <a:srgbClr val="0000FF"/>
                </a:solidFill>
                <a:latin typeface="Arial" panose="020B0604020202020204" pitchFamily="34" charset="0"/>
              </a:rPr>
              <a:t>8-</a:t>
            </a:r>
            <a:r>
              <a:rPr lang="en-US" altLang="en-US" sz="3184" b="1">
                <a:solidFill>
                  <a:srgbClr val="0000FF"/>
                </a:solidFill>
                <a:latin typeface="Arial" panose="020B0604020202020204" pitchFamily="34" charset="0"/>
              </a:rPr>
              <a:t>oxyquinolines</a:t>
            </a:r>
            <a:endParaRPr lang="ru-RU" altLang="en-US" sz="3184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3184" b="1">
                <a:solidFill>
                  <a:srgbClr val="0000FF"/>
                </a:solidFill>
                <a:latin typeface="Arial" panose="020B0604020202020204" pitchFamily="34" charset="0"/>
              </a:rPr>
              <a:t>Nitrofurane derivatives</a:t>
            </a:r>
            <a:endParaRPr lang="ru-RU" altLang="en-US" sz="3184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3184" b="1">
                <a:solidFill>
                  <a:srgbClr val="0000FF"/>
                </a:solidFill>
                <a:latin typeface="Arial" panose="020B0604020202020204" pitchFamily="34" charset="0"/>
              </a:rPr>
              <a:t>Imidazole derivatives</a:t>
            </a:r>
            <a:endParaRPr lang="ru-RU" altLang="en-US" sz="3184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altLang="en-US" sz="3184" b="1">
                <a:solidFill>
                  <a:srgbClr val="0000FF"/>
                </a:solidFill>
                <a:latin typeface="Arial" panose="020B0604020202020204" pitchFamily="34" charset="0"/>
              </a:rPr>
              <a:t>Quinoxolone derivatives</a:t>
            </a:r>
            <a:endParaRPr lang="ru-RU" altLang="en-US" sz="3184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3557" name="Rectangle 49">
            <a:extLst>
              <a:ext uri="{FF2B5EF4-FFF2-40B4-BE49-F238E27FC236}">
                <a16:creationId xmlns:a16="http://schemas.microsoft.com/office/drawing/2014/main" id="{E4654FCB-899F-0904-ECF8-5B711B710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443" y="2466023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60422" name="Picture 48" descr="j0281143">
            <a:extLst>
              <a:ext uri="{FF2B5EF4-FFF2-40B4-BE49-F238E27FC236}">
                <a16:creationId xmlns:a16="http://schemas.microsoft.com/office/drawing/2014/main" id="{353A6AF0-208E-1719-7F72-D2DFD3D3A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575" y="4103370"/>
            <a:ext cx="2270284" cy="215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7">
            <a:extLst>
              <a:ext uri="{FF2B5EF4-FFF2-40B4-BE49-F238E27FC236}">
                <a16:creationId xmlns:a16="http://schemas.microsoft.com/office/drawing/2014/main" id="{867BDD49-21AF-B2A5-915D-50A79437E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541497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24579" name="Rectangle 18">
            <a:extLst>
              <a:ext uri="{FF2B5EF4-FFF2-40B4-BE49-F238E27FC236}">
                <a16:creationId xmlns:a16="http://schemas.microsoft.com/office/drawing/2014/main" id="{4C338B40-699E-918B-CCF2-C3817DBA5AD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21457"/>
            <a:ext cx="8715375" cy="530066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FLUOROQUINOLONES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29395" name="Rectangle 19">
            <a:extLst>
              <a:ext uri="{FF2B5EF4-FFF2-40B4-BE49-F238E27FC236}">
                <a16:creationId xmlns:a16="http://schemas.microsoft.com/office/drawing/2014/main" id="{D53FD8EF-C1F3-ED22-CD21-9BC239AE6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475" y="958089"/>
            <a:ext cx="8662512" cy="5279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8900000" algn="ctr" rotWithShape="0">
              <a:schemeClr val="hlink"/>
            </a:outerShdw>
          </a:effectLst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en-US" sz="2831" b="1" dirty="0"/>
              <a:t>Non-fluorinated </a:t>
            </a:r>
            <a:r>
              <a:rPr lang="en-US" sz="2831" b="1" dirty="0" err="1"/>
              <a:t>quinolones</a:t>
            </a:r>
            <a:r>
              <a:rPr lang="en-US" sz="2831" b="1" dirty="0"/>
              <a:t>: </a:t>
            </a:r>
            <a:r>
              <a:rPr lang="en-US" sz="2831" dirty="0" err="1">
                <a:solidFill>
                  <a:srgbClr val="0000CC"/>
                </a:solidFill>
              </a:rPr>
              <a:t>nalidixic</a:t>
            </a:r>
            <a:r>
              <a:rPr lang="en-US" sz="2831" dirty="0">
                <a:solidFill>
                  <a:srgbClr val="0000CC"/>
                </a:solidFill>
              </a:rPr>
              <a:t> acids (</a:t>
            </a:r>
            <a:r>
              <a:rPr lang="en-US" sz="2831" dirty="0" err="1">
                <a:solidFill>
                  <a:srgbClr val="0000CC"/>
                </a:solidFill>
              </a:rPr>
              <a:t>nevigramon</a:t>
            </a:r>
            <a:r>
              <a:rPr lang="en-US" sz="2831" dirty="0">
                <a:solidFill>
                  <a:srgbClr val="0000CC"/>
                </a:solidFill>
              </a:rPr>
              <a:t>, </a:t>
            </a:r>
            <a:r>
              <a:rPr lang="en-US" sz="2831" dirty="0" err="1">
                <a:solidFill>
                  <a:srgbClr val="0000CC"/>
                </a:solidFill>
              </a:rPr>
              <a:t>negram</a:t>
            </a:r>
            <a:r>
              <a:rPr lang="en-US" sz="2831" dirty="0">
                <a:solidFill>
                  <a:srgbClr val="0000CC"/>
                </a:solidFill>
              </a:rPr>
              <a:t>), </a:t>
            </a:r>
            <a:r>
              <a:rPr lang="en-US" sz="2831" dirty="0" err="1">
                <a:solidFill>
                  <a:srgbClr val="0000CC"/>
                </a:solidFill>
              </a:rPr>
              <a:t>oxolinic</a:t>
            </a:r>
            <a:r>
              <a:rPr lang="en-US" sz="2831" dirty="0">
                <a:solidFill>
                  <a:srgbClr val="0000CC"/>
                </a:solidFill>
              </a:rPr>
              <a:t>, </a:t>
            </a:r>
            <a:r>
              <a:rPr lang="en-US" sz="2831" dirty="0" err="1">
                <a:solidFill>
                  <a:srgbClr val="0000CC"/>
                </a:solidFill>
              </a:rPr>
              <a:t>pipemidic</a:t>
            </a:r>
            <a:r>
              <a:rPr lang="en-US" sz="2831" dirty="0">
                <a:solidFill>
                  <a:srgbClr val="0000CC"/>
                </a:solidFill>
              </a:rPr>
              <a:t> (</a:t>
            </a:r>
            <a:r>
              <a:rPr lang="en-US" sz="2831" dirty="0" err="1">
                <a:solidFill>
                  <a:srgbClr val="0000CC"/>
                </a:solidFill>
              </a:rPr>
              <a:t>palin</a:t>
            </a:r>
            <a:r>
              <a:rPr lang="en-US" sz="2831" dirty="0">
                <a:solidFill>
                  <a:srgbClr val="0000CC"/>
                </a:solidFill>
              </a:rPr>
              <a:t>)</a:t>
            </a:r>
          </a:p>
          <a:p>
            <a:pPr eaLnBrk="1" hangingPunct="1">
              <a:defRPr/>
            </a:pPr>
            <a:br>
              <a:rPr lang="en-US" sz="2831" dirty="0"/>
            </a:br>
            <a:r>
              <a:rPr lang="en-US" sz="2831" b="1" dirty="0"/>
              <a:t>• </a:t>
            </a:r>
            <a:r>
              <a:rPr lang="en-US" sz="2831" b="1" i="1" dirty="0"/>
              <a:t>I generation </a:t>
            </a:r>
            <a:r>
              <a:rPr lang="en-US" sz="2831" b="1" dirty="0"/>
              <a:t>— </a:t>
            </a:r>
            <a:r>
              <a:rPr lang="en-US" sz="2831" b="1" dirty="0" err="1">
                <a:solidFill>
                  <a:srgbClr val="0000CC"/>
                </a:solidFill>
              </a:rPr>
              <a:t>monofluoroquinolones</a:t>
            </a:r>
            <a:r>
              <a:rPr lang="en-US" sz="2831" b="1" dirty="0">
                <a:solidFill>
                  <a:srgbClr val="0000CC"/>
                </a:solidFill>
              </a:rPr>
              <a:t>: </a:t>
            </a:r>
            <a:r>
              <a:rPr lang="en-US" sz="2831" dirty="0" err="1">
                <a:solidFill>
                  <a:srgbClr val="0000CC"/>
                </a:solidFill>
              </a:rPr>
              <a:t>norfloxacin</a:t>
            </a:r>
            <a:r>
              <a:rPr lang="en-US" sz="2831" dirty="0">
                <a:solidFill>
                  <a:srgbClr val="0000CC"/>
                </a:solidFill>
              </a:rPr>
              <a:t>, ciprofloxacin, </a:t>
            </a:r>
            <a:r>
              <a:rPr lang="en-US" sz="2831" dirty="0" err="1">
                <a:solidFill>
                  <a:srgbClr val="0000CC"/>
                </a:solidFill>
              </a:rPr>
              <a:t>ofloxacin</a:t>
            </a:r>
            <a:r>
              <a:rPr lang="en-US" sz="2831" dirty="0">
                <a:solidFill>
                  <a:srgbClr val="0000CC"/>
                </a:solidFill>
              </a:rPr>
              <a:t>, </a:t>
            </a:r>
            <a:r>
              <a:rPr lang="en-US" sz="2831" dirty="0" err="1">
                <a:solidFill>
                  <a:srgbClr val="0000CC"/>
                </a:solidFill>
              </a:rPr>
              <a:t>pefloxacin</a:t>
            </a:r>
            <a:endParaRPr lang="en-US" sz="2831" dirty="0">
              <a:solidFill>
                <a:srgbClr val="0000CC"/>
              </a:solidFill>
            </a:endParaRPr>
          </a:p>
          <a:p>
            <a:pPr eaLnBrk="1" hangingPunct="1">
              <a:defRPr/>
            </a:pPr>
            <a:br>
              <a:rPr lang="en-US" sz="2831" dirty="0"/>
            </a:br>
            <a:r>
              <a:rPr lang="en-US" sz="2831" b="1" dirty="0"/>
              <a:t>• </a:t>
            </a:r>
            <a:r>
              <a:rPr lang="en-US" sz="2831" b="1" i="1" dirty="0"/>
              <a:t>II generation </a:t>
            </a:r>
            <a:r>
              <a:rPr lang="en-US" sz="2831" b="1" dirty="0"/>
              <a:t>— </a:t>
            </a:r>
            <a:r>
              <a:rPr lang="en-US" sz="2831" b="1" dirty="0" err="1"/>
              <a:t>difluoroquinolones</a:t>
            </a:r>
            <a:r>
              <a:rPr lang="en-US" sz="2831" b="1" dirty="0"/>
              <a:t>: </a:t>
            </a:r>
            <a:r>
              <a:rPr lang="en-US" sz="2831" dirty="0" err="1">
                <a:solidFill>
                  <a:srgbClr val="0000CC"/>
                </a:solidFill>
              </a:rPr>
              <a:t>lomefloxacin</a:t>
            </a:r>
            <a:r>
              <a:rPr lang="en-US" sz="2831" dirty="0">
                <a:solidFill>
                  <a:srgbClr val="0000CC"/>
                </a:solidFill>
              </a:rPr>
              <a:t>, </a:t>
            </a:r>
            <a:r>
              <a:rPr lang="en-US" sz="2831" dirty="0" err="1">
                <a:solidFill>
                  <a:srgbClr val="0000CC"/>
                </a:solidFill>
              </a:rPr>
              <a:t>sparfloxacin</a:t>
            </a:r>
            <a:endParaRPr lang="en-US" sz="2831" dirty="0">
              <a:solidFill>
                <a:srgbClr val="0000CC"/>
              </a:solidFill>
            </a:endParaRPr>
          </a:p>
          <a:p>
            <a:pPr eaLnBrk="1" hangingPunct="1">
              <a:defRPr/>
            </a:pPr>
            <a:br>
              <a:rPr lang="en-US" sz="2831" dirty="0"/>
            </a:br>
            <a:r>
              <a:rPr lang="en-US" sz="2831" b="1" dirty="0"/>
              <a:t>• </a:t>
            </a:r>
            <a:r>
              <a:rPr lang="en-US" sz="2831" b="1" i="1" dirty="0"/>
              <a:t>III generation </a:t>
            </a:r>
            <a:r>
              <a:rPr lang="en-US" sz="2831" b="1" dirty="0"/>
              <a:t>— </a:t>
            </a:r>
            <a:r>
              <a:rPr lang="en-US" sz="2831" b="1" dirty="0" err="1"/>
              <a:t>trifluoroquinolones</a:t>
            </a:r>
            <a:r>
              <a:rPr lang="en-US" sz="2831" b="1" dirty="0"/>
              <a:t>: </a:t>
            </a:r>
            <a:r>
              <a:rPr lang="en-US" sz="2831" dirty="0" err="1">
                <a:solidFill>
                  <a:srgbClr val="0000CC"/>
                </a:solidFill>
              </a:rPr>
              <a:t>fleroxacin</a:t>
            </a:r>
            <a:r>
              <a:rPr lang="en-US" sz="2831" dirty="0">
                <a:solidFill>
                  <a:srgbClr val="0000CC"/>
                </a:solidFill>
              </a:rPr>
              <a:t>, </a:t>
            </a:r>
            <a:r>
              <a:rPr lang="en-US" sz="2831" dirty="0" err="1">
                <a:solidFill>
                  <a:srgbClr val="0000CC"/>
                </a:solidFill>
              </a:rPr>
              <a:t>trovafloxacin</a:t>
            </a:r>
            <a:r>
              <a:rPr lang="en-US" sz="2831" dirty="0">
                <a:solidFill>
                  <a:srgbClr val="0000CC"/>
                </a:solidFill>
              </a:rPr>
              <a:t>, </a:t>
            </a:r>
            <a:r>
              <a:rPr lang="en-US" sz="2831" dirty="0" err="1">
                <a:solidFill>
                  <a:srgbClr val="0000CC"/>
                </a:solidFill>
              </a:rPr>
              <a:t>moxyfloxacin</a:t>
            </a:r>
            <a:r>
              <a:rPr lang="en-US" sz="2831" dirty="0">
                <a:solidFill>
                  <a:srgbClr val="0000CC"/>
                </a:solidFill>
              </a:rPr>
              <a:t> </a:t>
            </a:r>
            <a:br>
              <a:rPr lang="en-US" sz="2831" dirty="0"/>
            </a:br>
            <a:endParaRPr lang="ru-RU" sz="2565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4581" name="Rectangle 25">
            <a:extLst>
              <a:ext uri="{FF2B5EF4-FFF2-40B4-BE49-F238E27FC236}">
                <a16:creationId xmlns:a16="http://schemas.microsoft.com/office/drawing/2014/main" id="{CCA576D7-DC66-B7E0-E3ED-3D5A1695A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184" y="3148965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61446" name="Picture 24" descr="BD06493_">
            <a:extLst>
              <a:ext uri="{FF2B5EF4-FFF2-40B4-BE49-F238E27FC236}">
                <a16:creationId xmlns:a16="http://schemas.microsoft.com/office/drawing/2014/main" id="{277F8F37-B293-6A92-5F27-3E860A5FF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191453"/>
            <a:ext cx="1631633" cy="54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7">
            <a:extLst>
              <a:ext uri="{FF2B5EF4-FFF2-40B4-BE49-F238E27FC236}">
                <a16:creationId xmlns:a16="http://schemas.microsoft.com/office/drawing/2014/main" id="{C1E421B6-C25E-76DD-D294-E69863620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541497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25603" name="Rectangle 18">
            <a:extLst>
              <a:ext uri="{FF2B5EF4-FFF2-40B4-BE49-F238E27FC236}">
                <a16:creationId xmlns:a16="http://schemas.microsoft.com/office/drawing/2014/main" id="{F824E3CF-5A0D-5421-AB55-03C13B7D3C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21457"/>
            <a:ext cx="8715375" cy="530066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FLUOROQUINOLONES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29396" name="Rectangle 20">
            <a:extLst>
              <a:ext uri="{FF2B5EF4-FFF2-40B4-BE49-F238E27FC236}">
                <a16:creationId xmlns:a16="http://schemas.microsoft.com/office/drawing/2014/main" id="{0825F70E-C882-A4AC-53CA-FCF013771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2554" y="1164881"/>
            <a:ext cx="9401175" cy="23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ts val="2477"/>
              </a:lnSpc>
              <a:defRPr/>
            </a:pPr>
            <a:r>
              <a:rPr lang="en-US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Mechanism of action</a:t>
            </a:r>
            <a:r>
              <a:rPr lang="ru-RU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br>
              <a:rPr lang="en-US" sz="2477" b="1" dirty="0"/>
            </a:br>
            <a:r>
              <a:rPr lang="en-US" sz="2477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en-US" sz="2477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Inhibits DNA-</a:t>
            </a:r>
            <a:r>
              <a:rPr lang="en-US" sz="2477" dirty="0" err="1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gyrase</a:t>
            </a:r>
            <a:r>
              <a:rPr lang="en-US" sz="2477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77" i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(bactericidal)</a:t>
            </a:r>
            <a:br>
              <a:rPr lang="en-US" sz="2477" i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77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en-US" sz="2477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 affect the RNA bacteria and bacterial proteins synthesis,</a:t>
            </a:r>
            <a:br>
              <a:rPr lang="en-US" sz="2477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77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stability of membranes and other vital processes</a:t>
            </a:r>
            <a:br>
              <a:rPr lang="en-US" sz="2477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77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bacterial cells</a:t>
            </a:r>
            <a:br>
              <a:rPr lang="en-US" sz="2477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77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en-US" sz="2477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have a post-antibiotic effect (~2 hrs) </a:t>
            </a:r>
            <a:br>
              <a:rPr lang="en-US" sz="2477" dirty="0"/>
            </a:br>
            <a:endParaRPr lang="ru-RU" sz="2477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5605" name="Rectangle 25">
            <a:extLst>
              <a:ext uri="{FF2B5EF4-FFF2-40B4-BE49-F238E27FC236}">
                <a16:creationId xmlns:a16="http://schemas.microsoft.com/office/drawing/2014/main" id="{B900ECCF-A996-6BB0-B89B-30E11EDE0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184" y="3148965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62470" name="Picture 24" descr="BD06493_">
            <a:extLst>
              <a:ext uri="{FF2B5EF4-FFF2-40B4-BE49-F238E27FC236}">
                <a16:creationId xmlns:a16="http://schemas.microsoft.com/office/drawing/2014/main" id="{EEA74F36-DD10-E405-F602-5A8102843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191453"/>
            <a:ext cx="1631633" cy="54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Box 10">
            <a:extLst>
              <a:ext uri="{FF2B5EF4-FFF2-40B4-BE49-F238E27FC236}">
                <a16:creationId xmlns:a16="http://schemas.microsoft.com/office/drawing/2014/main" id="{7B97964E-E23D-5E37-1DA5-5235D7FB7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3174683"/>
            <a:ext cx="9043988" cy="36859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0000"/>
              </a:buClr>
              <a:buSzTx/>
              <a:buFontTx/>
              <a:buNone/>
              <a:defRPr/>
            </a:pPr>
            <a:r>
              <a:rPr lang="en-US" altLang="ru-RU" sz="2123" b="1"/>
              <a:t>Antibacterial spectrum</a:t>
            </a:r>
            <a:br>
              <a:rPr lang="en-US" altLang="ru-RU" sz="2123" b="1"/>
            </a:br>
            <a:r>
              <a:rPr lang="en-US" altLang="ru-RU" sz="2123">
                <a:solidFill>
                  <a:srgbClr val="00B050"/>
                </a:solidFill>
              </a:rPr>
              <a:t> </a:t>
            </a:r>
            <a:r>
              <a:rPr lang="en-US" altLang="ru-RU" sz="2123" b="1">
                <a:solidFill>
                  <a:srgbClr val="C00000"/>
                </a:solidFill>
              </a:rPr>
              <a:t>They are highly active to aerobic Gr– bacteria </a:t>
            </a:r>
            <a:r>
              <a:rPr lang="en-US" altLang="ru-RU" sz="2123" b="1">
                <a:solidFill>
                  <a:srgbClr val="00B050"/>
                </a:solidFill>
              </a:rPr>
              <a:t>(</a:t>
            </a:r>
            <a:r>
              <a:rPr lang="en-US" altLang="ru-RU" sz="2123" b="1" i="1">
                <a:solidFill>
                  <a:srgbClr val="00B050"/>
                </a:solidFill>
              </a:rPr>
              <a:t>E. coli, Shigella,</a:t>
            </a:r>
            <a:br>
              <a:rPr lang="en-US" altLang="ru-RU" sz="2123" b="1" i="1">
                <a:solidFill>
                  <a:srgbClr val="00B050"/>
                </a:solidFill>
              </a:rPr>
            </a:br>
            <a:r>
              <a:rPr lang="en-US" altLang="ru-RU" sz="2123" b="1" i="1">
                <a:solidFill>
                  <a:srgbClr val="00B050"/>
                </a:solidFill>
              </a:rPr>
              <a:t>Salmonella, Vibrio cholerae, Yersinia enlerocolytica, Legionella,</a:t>
            </a:r>
            <a:br>
              <a:rPr lang="en-US" altLang="ru-RU" sz="2123" b="1" i="1">
                <a:solidFill>
                  <a:srgbClr val="00B050"/>
                </a:solidFill>
              </a:rPr>
            </a:br>
            <a:r>
              <a:rPr lang="en-US" altLang="ru-RU" sz="2123" b="1" i="1">
                <a:solidFill>
                  <a:srgbClr val="00B050"/>
                </a:solidFill>
              </a:rPr>
              <a:t>Brucella, Listeria monocytesgenes, Haemophilus, Neisseria</a:t>
            </a:r>
            <a:br>
              <a:rPr lang="en-US" altLang="ru-RU" sz="2123" b="1" i="1">
                <a:solidFill>
                  <a:srgbClr val="00B050"/>
                </a:solidFill>
              </a:rPr>
            </a:br>
            <a:r>
              <a:rPr lang="en-US" altLang="ru-RU" sz="2123" b="1" i="1">
                <a:solidFill>
                  <a:srgbClr val="00B050"/>
                </a:solidFill>
              </a:rPr>
              <a:t>gonorrhoeae, N. meningitidis, P. aeruginosa, </a:t>
            </a:r>
            <a:r>
              <a:rPr lang="en-US" altLang="ru-RU" sz="2123" b="1">
                <a:solidFill>
                  <a:srgbClr val="00B050"/>
                </a:solidFill>
              </a:rPr>
              <a:t>etc.), the Gr+ series:majority of staphylococci (</a:t>
            </a:r>
            <a:r>
              <a:rPr lang="en-US" altLang="ru-RU" sz="2123" b="1" i="1">
                <a:solidFill>
                  <a:srgbClr val="00B050"/>
                </a:solidFill>
              </a:rPr>
              <a:t>Streptococci </a:t>
            </a:r>
            <a:r>
              <a:rPr lang="en-US" altLang="ru-RU" sz="2123" b="1">
                <a:solidFill>
                  <a:srgbClr val="00B050"/>
                </a:solidFill>
              </a:rPr>
              <a:t>are more stable),</a:t>
            </a:r>
            <a:br>
              <a:rPr lang="en-US" altLang="ru-RU" sz="2123" b="1">
                <a:solidFill>
                  <a:srgbClr val="00B050"/>
                </a:solidFill>
              </a:rPr>
            </a:br>
            <a:r>
              <a:rPr lang="en-US" altLang="ru-RU" sz="2123" b="1" i="1">
                <a:solidFill>
                  <a:srgbClr val="00B050"/>
                </a:solidFill>
              </a:rPr>
              <a:t>Chlamydia, Mycoplasmas, Ureaplasmas, </a:t>
            </a:r>
            <a:r>
              <a:rPr lang="en-US" altLang="ru-RU" sz="2123" b="1">
                <a:solidFill>
                  <a:srgbClr val="00B050"/>
                </a:solidFill>
              </a:rPr>
              <a:t>and also </a:t>
            </a:r>
            <a:r>
              <a:rPr lang="en-US" altLang="ru-RU" sz="2123" b="1" i="1">
                <a:solidFill>
                  <a:srgbClr val="00B050"/>
                </a:solidFill>
              </a:rPr>
              <a:t>Mycobacteria</a:t>
            </a:r>
            <a:br>
              <a:rPr lang="en-US" altLang="ru-RU" sz="2123" b="1" i="1">
                <a:solidFill>
                  <a:srgbClr val="00B050"/>
                </a:solidFill>
              </a:rPr>
            </a:br>
            <a:r>
              <a:rPr lang="en-US" altLang="ru-RU" sz="2123" b="1" i="1">
                <a:solidFill>
                  <a:srgbClr val="00B050"/>
                </a:solidFill>
              </a:rPr>
              <a:t>tuberculosis, Rickettsia, Leishmania, Plazmodia, </a:t>
            </a:r>
            <a:r>
              <a:rPr lang="en-US" altLang="ru-RU" sz="2123" b="1">
                <a:solidFill>
                  <a:srgbClr val="00B050"/>
                </a:solidFill>
              </a:rPr>
              <a:t>etc.</a:t>
            </a:r>
            <a:br>
              <a:rPr lang="en-US" altLang="ru-RU" sz="2123" b="1">
                <a:solidFill>
                  <a:srgbClr val="00B050"/>
                </a:solidFill>
              </a:rPr>
            </a:br>
            <a:r>
              <a:rPr lang="en-US" altLang="ru-RU" sz="2123" b="1">
                <a:solidFill>
                  <a:srgbClr val="00B050"/>
                </a:solidFill>
              </a:rPr>
              <a:t> </a:t>
            </a:r>
            <a:r>
              <a:rPr lang="en-US" altLang="ru-RU" sz="2123" b="1">
                <a:solidFill>
                  <a:srgbClr val="C00000"/>
                </a:solidFill>
              </a:rPr>
              <a:t>They are active to the bacteria which are resistant to other</a:t>
            </a:r>
            <a:br>
              <a:rPr lang="en-US" altLang="ru-RU" sz="2123" b="1">
                <a:solidFill>
                  <a:srgbClr val="C00000"/>
                </a:solidFill>
              </a:rPr>
            </a:br>
            <a:r>
              <a:rPr lang="en-US" altLang="ru-RU" sz="2123" b="1">
                <a:solidFill>
                  <a:srgbClr val="C00000"/>
                </a:solidFill>
              </a:rPr>
              <a:t>antimicrobial drugs! </a:t>
            </a:r>
            <a:r>
              <a:rPr lang="en-US" altLang="ru-RU" sz="2123" b="1">
                <a:solidFill>
                  <a:srgbClr val="00B050"/>
                </a:solidFill>
              </a:rPr>
              <a:t> </a:t>
            </a:r>
            <a:r>
              <a:rPr lang="en-US" altLang="ru-RU" sz="2123" b="1">
                <a:solidFill>
                  <a:srgbClr val="C00000"/>
                </a:solidFill>
              </a:rPr>
              <a:t>Resistant stains appear </a:t>
            </a:r>
            <a:br>
              <a:rPr lang="en-US" altLang="ru-RU" sz="2123"/>
            </a:br>
            <a:endParaRPr lang="ru-RU" altLang="ru-RU" sz="2123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>
            <a:extLst>
              <a:ext uri="{FF2B5EF4-FFF2-40B4-BE49-F238E27FC236}">
                <a16:creationId xmlns:a16="http://schemas.microsoft.com/office/drawing/2014/main" id="{7AD0D3D9-3CC8-C200-CCA1-6427E48A2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541497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26627" name="Rectangle 18">
            <a:extLst>
              <a:ext uri="{FF2B5EF4-FFF2-40B4-BE49-F238E27FC236}">
                <a16:creationId xmlns:a16="http://schemas.microsoft.com/office/drawing/2014/main" id="{219E0742-7DEF-A72C-E657-0E469191B6C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21457"/>
            <a:ext cx="8715375" cy="530066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FLUOROQUINOLONES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6628" name="Rectangle 25">
            <a:extLst>
              <a:ext uri="{FF2B5EF4-FFF2-40B4-BE49-F238E27FC236}">
                <a16:creationId xmlns:a16="http://schemas.microsoft.com/office/drawing/2014/main" id="{267C9E28-6479-7305-6E36-7AB5472DA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184" y="3148965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63493" name="Picture 24" descr="BD06493_">
            <a:extLst>
              <a:ext uri="{FF2B5EF4-FFF2-40B4-BE49-F238E27FC236}">
                <a16:creationId xmlns:a16="http://schemas.microsoft.com/office/drawing/2014/main" id="{979A7795-E577-43B8-34F6-4A713B118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191453"/>
            <a:ext cx="1631633" cy="54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Box 9">
            <a:extLst>
              <a:ext uri="{FF2B5EF4-FFF2-40B4-BE49-F238E27FC236}">
                <a16:creationId xmlns:a16="http://schemas.microsoft.com/office/drawing/2014/main" id="{053669E6-DCE7-DB0F-B879-77916DB00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555" y="817246"/>
            <a:ext cx="9299733" cy="597278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123" b="1">
                <a:solidFill>
                  <a:srgbClr val="C00000"/>
                </a:solidFill>
              </a:rPr>
              <a:t>Non-fluorinated</a:t>
            </a:r>
            <a:r>
              <a:rPr lang="en-US" altLang="ru-RU" sz="2123"/>
              <a:t> (Nalidixic acid) </a:t>
            </a:r>
            <a:r>
              <a:rPr lang="en-US" altLang="ru-RU" sz="2123" b="1">
                <a:solidFill>
                  <a:srgbClr val="0000CC"/>
                </a:solidFill>
              </a:rPr>
              <a:t>As a rule Gr– microflora</a:t>
            </a:r>
            <a:br>
              <a:rPr lang="en-US" altLang="ru-RU" sz="2123" b="1">
                <a:solidFill>
                  <a:srgbClr val="0000CC"/>
                </a:solidFill>
              </a:rPr>
            </a:br>
            <a:r>
              <a:rPr lang="en-US" altLang="ru-RU" sz="2123" b="1">
                <a:solidFill>
                  <a:srgbClr val="0000CC"/>
                </a:solidFill>
              </a:rPr>
              <a:t>(</a:t>
            </a:r>
            <a:r>
              <a:rPr lang="en-US" altLang="ru-RU" sz="2123" b="1" i="1">
                <a:solidFill>
                  <a:srgbClr val="0000CC"/>
                </a:solidFill>
              </a:rPr>
              <a:t>Enterobacteriaceae </a:t>
            </a:r>
            <a:r>
              <a:rPr lang="en-US" altLang="ru-RU" sz="2123" b="1">
                <a:solidFill>
                  <a:srgbClr val="0000CC"/>
                </a:solidFill>
              </a:rPr>
              <a:t>family) </a:t>
            </a:r>
            <a:endParaRPr lang="ru-RU" altLang="ru-RU" sz="2123" b="1">
              <a:solidFill>
                <a:srgbClr val="0000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br>
              <a:rPr lang="en-US" altLang="ru-RU" sz="2123"/>
            </a:br>
            <a:r>
              <a:rPr lang="en-US" altLang="ru-RU" sz="2123" b="1">
                <a:solidFill>
                  <a:srgbClr val="C00000"/>
                </a:solidFill>
              </a:rPr>
              <a:t>quinolonesI — “gram negative” (</a:t>
            </a:r>
            <a:r>
              <a:rPr lang="en-US" altLang="ru-RU" sz="2123"/>
              <a:t>Ciprofloxacin</a:t>
            </a:r>
            <a:r>
              <a:rPr lang="ru-RU" altLang="ru-RU" sz="2123"/>
              <a:t>, </a:t>
            </a:r>
            <a:r>
              <a:rPr lang="en-US" altLang="ru-RU" sz="2123"/>
              <a:t>Pefloxacin</a:t>
            </a:r>
            <a:br>
              <a:rPr lang="en-US" altLang="ru-RU" sz="2123"/>
            </a:br>
            <a:r>
              <a:rPr lang="en-US" altLang="ru-RU" sz="2123"/>
              <a:t>Ofloxacin</a:t>
            </a:r>
            <a:r>
              <a:rPr lang="ru-RU" altLang="ru-RU" sz="2123"/>
              <a:t>, </a:t>
            </a:r>
            <a:r>
              <a:rPr lang="en-US" altLang="ru-RU" sz="2123"/>
              <a:t>Lomeflotxacin) </a:t>
            </a:r>
            <a:r>
              <a:rPr lang="en-US" altLang="ru-RU" sz="2123" b="1">
                <a:solidFill>
                  <a:srgbClr val="0000CC"/>
                </a:solidFill>
              </a:rPr>
              <a:t>Gr- microflora, S. aureus,</a:t>
            </a:r>
            <a:br>
              <a:rPr lang="en-US" altLang="ru-RU" sz="2123" b="1">
                <a:solidFill>
                  <a:srgbClr val="0000CC"/>
                </a:solidFill>
              </a:rPr>
            </a:br>
            <a:r>
              <a:rPr lang="en-US" altLang="ru-RU" sz="2123" b="1">
                <a:solidFill>
                  <a:srgbClr val="0000CC"/>
                </a:solidFill>
              </a:rPr>
              <a:t>low activity against</a:t>
            </a:r>
            <a:r>
              <a:rPr lang="ru-RU" altLang="ru-RU" sz="2123" b="1">
                <a:solidFill>
                  <a:srgbClr val="0000CC"/>
                </a:solidFill>
              </a:rPr>
              <a:t> </a:t>
            </a:r>
            <a:r>
              <a:rPr lang="en-US" altLang="ru-RU" sz="2123" b="1">
                <a:solidFill>
                  <a:srgbClr val="0000CC"/>
                </a:solidFill>
              </a:rPr>
              <a:t>Streptococcus pneumoniae,</a:t>
            </a:r>
            <a:r>
              <a:rPr lang="ru-RU" altLang="ru-RU" sz="2123" b="1">
                <a:solidFill>
                  <a:srgbClr val="0000CC"/>
                </a:solidFill>
              </a:rPr>
              <a:t> </a:t>
            </a:r>
            <a:r>
              <a:rPr lang="en-US" altLang="ru-RU" sz="2123" b="1">
                <a:solidFill>
                  <a:srgbClr val="0000CC"/>
                </a:solidFill>
              </a:rPr>
              <a:t>Mycoplasma, Chlamydophila </a:t>
            </a:r>
            <a:br>
              <a:rPr lang="en-US" altLang="ru-RU" sz="2123" b="1">
                <a:solidFill>
                  <a:srgbClr val="0000CC"/>
                </a:solidFill>
              </a:rPr>
            </a:br>
            <a:endParaRPr lang="en-US" altLang="ru-RU" sz="2123" b="1">
              <a:solidFill>
                <a:srgbClr val="0000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123" b="1">
                <a:solidFill>
                  <a:srgbClr val="C00000"/>
                </a:solidFill>
              </a:rPr>
              <a:t>Fluoroquinolones II — “respiratory” fluoroquinolones </a:t>
            </a:r>
            <a:r>
              <a:rPr lang="ru-RU" altLang="ru-RU" sz="2123"/>
              <a:t>(</a:t>
            </a:r>
            <a:r>
              <a:rPr lang="en-US" altLang="ru-RU" sz="2123"/>
              <a:t>Levofloxacin</a:t>
            </a:r>
            <a:r>
              <a:rPr lang="ru-RU" altLang="ru-RU" sz="2123"/>
              <a:t>, </a:t>
            </a:r>
            <a:r>
              <a:rPr lang="en-US" altLang="ru-RU" sz="2123"/>
              <a:t>Sparfloxacin</a:t>
            </a:r>
            <a:r>
              <a:rPr lang="ru-RU" altLang="ru-RU" sz="2123"/>
              <a:t>)</a:t>
            </a:r>
            <a:r>
              <a:rPr lang="en-US" altLang="ru-RU" sz="2123"/>
              <a:t> </a:t>
            </a:r>
            <a:r>
              <a:rPr lang="en-US" altLang="ru-RU" sz="2123" b="1">
                <a:solidFill>
                  <a:srgbClr val="0000CC"/>
                </a:solidFill>
              </a:rPr>
              <a:t>Gr- microflora, S. aureus + high</a:t>
            </a:r>
            <a:br>
              <a:rPr lang="en-US" altLang="ru-RU" sz="2123" b="1">
                <a:solidFill>
                  <a:srgbClr val="0000CC"/>
                </a:solidFill>
              </a:rPr>
            </a:br>
            <a:r>
              <a:rPr lang="en-US" altLang="ru-RU" sz="2123" b="1">
                <a:solidFill>
                  <a:srgbClr val="0000CC"/>
                </a:solidFill>
              </a:rPr>
              <a:t>activity of Streptococcus</a:t>
            </a:r>
            <a:r>
              <a:rPr lang="ru-RU" altLang="ru-RU" sz="2123" b="1">
                <a:solidFill>
                  <a:srgbClr val="0000CC"/>
                </a:solidFill>
              </a:rPr>
              <a:t> </a:t>
            </a:r>
            <a:r>
              <a:rPr lang="en-US" altLang="ru-RU" sz="2123" b="1">
                <a:solidFill>
                  <a:srgbClr val="0000CC"/>
                </a:solidFill>
              </a:rPr>
              <a:t>pneumoniae, Mycoplasma pneumoniae, Chlamydophila pneumoniae </a:t>
            </a:r>
            <a:br>
              <a:rPr lang="en-US" altLang="ru-RU" sz="2123"/>
            </a:br>
            <a:endParaRPr lang="ru-RU" altLang="ru-RU" sz="2123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123" b="1">
                <a:solidFill>
                  <a:srgbClr val="C00000"/>
                </a:solidFill>
              </a:rPr>
              <a:t>III — “respiratory” + “antian aerobial” fluoroquinolone </a:t>
            </a:r>
            <a:r>
              <a:rPr lang="ru-RU" altLang="ru-RU" sz="2123"/>
              <a:t>(</a:t>
            </a:r>
            <a:r>
              <a:rPr lang="en-US" altLang="ru-RU" sz="2123"/>
              <a:t>Moxyfloxacin </a:t>
            </a:r>
            <a:r>
              <a:rPr lang="ru-RU" altLang="ru-RU" sz="2123"/>
              <a:t>)</a:t>
            </a:r>
            <a:r>
              <a:rPr lang="en-US" altLang="ru-RU" sz="2123"/>
              <a:t> </a:t>
            </a:r>
            <a:r>
              <a:rPr lang="en-US" altLang="ru-RU" sz="2123" b="1">
                <a:solidFill>
                  <a:srgbClr val="0000CC"/>
                </a:solidFill>
              </a:rPr>
              <a:t>The same + anaerobes, atypical</a:t>
            </a:r>
            <a:br>
              <a:rPr lang="en-US" altLang="ru-RU" sz="2123" b="1">
                <a:solidFill>
                  <a:srgbClr val="0000CC"/>
                </a:solidFill>
              </a:rPr>
            </a:br>
            <a:r>
              <a:rPr lang="en-US" altLang="ru-RU" sz="2123" b="1">
                <a:solidFill>
                  <a:srgbClr val="0000CC"/>
                </a:solidFill>
              </a:rPr>
              <a:t>causative agents </a:t>
            </a:r>
            <a:br>
              <a:rPr lang="en-US" altLang="ru-RU" sz="2123" b="1">
                <a:solidFill>
                  <a:srgbClr val="0000CC"/>
                </a:solidFill>
              </a:rPr>
            </a:br>
            <a:br>
              <a:rPr lang="en-US" altLang="ru-RU" sz="2123"/>
            </a:br>
            <a:endParaRPr lang="ru-RU" altLang="ru-RU" sz="2123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7">
            <a:extLst>
              <a:ext uri="{FF2B5EF4-FFF2-40B4-BE49-F238E27FC236}">
                <a16:creationId xmlns:a16="http://schemas.microsoft.com/office/drawing/2014/main" id="{2AF0501C-27AE-A49C-0095-BF785A1DA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541497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27651" name="Rectangle 18">
            <a:extLst>
              <a:ext uri="{FF2B5EF4-FFF2-40B4-BE49-F238E27FC236}">
                <a16:creationId xmlns:a16="http://schemas.microsoft.com/office/drawing/2014/main" id="{9EED8F06-F213-EDD2-C89F-444FC2ED23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21457"/>
            <a:ext cx="8715375" cy="530066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FLUOROQUINOLONES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7652" name="Rectangle 25">
            <a:extLst>
              <a:ext uri="{FF2B5EF4-FFF2-40B4-BE49-F238E27FC236}">
                <a16:creationId xmlns:a16="http://schemas.microsoft.com/office/drawing/2014/main" id="{2D8834F7-237B-68E1-43B3-EF451B94E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184" y="3148965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64517" name="Picture 24" descr="BD06493_">
            <a:extLst>
              <a:ext uri="{FF2B5EF4-FFF2-40B4-BE49-F238E27FC236}">
                <a16:creationId xmlns:a16="http://schemas.microsoft.com/office/drawing/2014/main" id="{EF5D78A5-DA07-9700-DB14-3E726B8A8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191453"/>
            <a:ext cx="1631633" cy="54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Box 7">
            <a:extLst>
              <a:ext uri="{FF2B5EF4-FFF2-40B4-BE49-F238E27FC236}">
                <a16:creationId xmlns:a16="http://schemas.microsoft.com/office/drawing/2014/main" id="{F0D7D59D-84F9-87D4-AFD3-11B8AE706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460" y="954406"/>
            <a:ext cx="8962548" cy="56073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389" b="1">
                <a:solidFill>
                  <a:srgbClr val="0000CC"/>
                </a:solidFill>
              </a:rPr>
              <a:t>Pharmacokinetics</a:t>
            </a:r>
            <a:br>
              <a:rPr lang="en-US" altLang="ru-RU" sz="2389" b="1"/>
            </a:br>
            <a:r>
              <a:rPr lang="en-US" altLang="ru-RU" sz="2389" b="1"/>
              <a:t>• </a:t>
            </a:r>
            <a:r>
              <a:rPr lang="en-US" altLang="ru-RU" sz="2389" b="1">
                <a:solidFill>
                  <a:srgbClr val="0000CC"/>
                </a:solidFill>
              </a:rPr>
              <a:t>Absorption: </a:t>
            </a:r>
            <a:r>
              <a:rPr lang="en-US" altLang="ru-RU" sz="2389"/>
              <a:t>fluoroquinolones are well absorbed with</a:t>
            </a:r>
            <a:br>
              <a:rPr lang="en-US" altLang="ru-RU" sz="2389"/>
            </a:br>
            <a:r>
              <a:rPr lang="en-US" altLang="ru-RU" sz="2389"/>
              <a:t>oral intake (Tmax = 1–3 hrs); meal, antacides slow up absorption</a:t>
            </a:r>
            <a:br>
              <a:rPr lang="en-US" altLang="ru-RU" sz="2389"/>
            </a:br>
            <a:r>
              <a:rPr lang="en-US" altLang="ru-RU" sz="2389" b="1"/>
              <a:t>• </a:t>
            </a:r>
            <a:r>
              <a:rPr lang="en-US" altLang="ru-RU" sz="2389" b="1">
                <a:solidFill>
                  <a:srgbClr val="0000CC"/>
                </a:solidFill>
              </a:rPr>
              <a:t>Binding with proteins: </a:t>
            </a:r>
            <a:r>
              <a:rPr lang="en-US" altLang="ru-RU" sz="2389"/>
              <a:t>no more than 30%</a:t>
            </a:r>
            <a:br>
              <a:rPr lang="en-US" altLang="ru-RU" sz="2389"/>
            </a:br>
            <a:r>
              <a:rPr lang="en-US" altLang="ru-RU" sz="2389" b="1"/>
              <a:t>• </a:t>
            </a:r>
            <a:r>
              <a:rPr lang="en-US" altLang="ru-RU" sz="2389" b="1">
                <a:solidFill>
                  <a:srgbClr val="0000CC"/>
                </a:solidFill>
              </a:rPr>
              <a:t>Distribution:</a:t>
            </a:r>
            <a:r>
              <a:rPr lang="en-US" altLang="ru-RU" sz="2389" b="1"/>
              <a:t> </a:t>
            </a:r>
            <a:r>
              <a:rPr lang="en-US" altLang="ru-RU" sz="2389"/>
              <a:t>fluoroquinolones (unlike quinolones!) create high</a:t>
            </a:r>
            <a:r>
              <a:rPr lang="ru-RU" altLang="ru-RU" sz="2389"/>
              <a:t> </a:t>
            </a:r>
            <a:r>
              <a:rPr lang="en-US" altLang="ru-RU" sz="2389"/>
              <a:t>concentrations in organs and tissues (higher than in the blood!),</a:t>
            </a:r>
            <a:r>
              <a:rPr lang="ru-RU" altLang="ru-RU" sz="2389"/>
              <a:t> </a:t>
            </a:r>
            <a:r>
              <a:rPr lang="en-US" altLang="ru-RU" sz="2389"/>
              <a:t>penetrate into the cells. Ciprofloxacin, ofloxacin, pefloxacin</a:t>
            </a:r>
            <a:r>
              <a:rPr lang="ru-RU" altLang="ru-RU" sz="2389"/>
              <a:t> </a:t>
            </a:r>
            <a:r>
              <a:rPr lang="en-US" altLang="ru-RU" sz="2389"/>
              <a:t>penetrate through the BBB, placenta, breast milk</a:t>
            </a:r>
            <a:br>
              <a:rPr lang="en-US" altLang="ru-RU" sz="2389"/>
            </a:br>
            <a:r>
              <a:rPr lang="en-US" altLang="ru-RU" sz="2389" b="1"/>
              <a:t>• </a:t>
            </a:r>
            <a:r>
              <a:rPr lang="en-US" altLang="ru-RU" sz="2389" b="1">
                <a:solidFill>
                  <a:srgbClr val="0000CC"/>
                </a:solidFill>
              </a:rPr>
              <a:t>Biotransformation: </a:t>
            </a:r>
            <a:r>
              <a:rPr lang="en-US" altLang="ru-RU" sz="2389"/>
              <a:t>quinolone quickly metabolized,</a:t>
            </a:r>
            <a:br>
              <a:rPr lang="en-US" altLang="ru-RU" sz="2389"/>
            </a:br>
            <a:r>
              <a:rPr lang="en-US" altLang="ru-RU" sz="2389"/>
              <a:t>fluoroquinolones with different degree, some metabolites</a:t>
            </a:r>
            <a:br>
              <a:rPr lang="en-US" altLang="ru-RU" sz="2389"/>
            </a:br>
            <a:r>
              <a:rPr lang="en-US" altLang="ru-RU" sz="2389"/>
              <a:t>are active</a:t>
            </a:r>
            <a:br>
              <a:rPr lang="en-US" altLang="ru-RU" sz="2389"/>
            </a:br>
            <a:r>
              <a:rPr lang="en-US" altLang="ru-RU" sz="2389" b="1">
                <a:solidFill>
                  <a:srgbClr val="0000CC"/>
                </a:solidFill>
              </a:rPr>
              <a:t>• Excretion: </a:t>
            </a:r>
            <a:r>
              <a:rPr lang="en-US" altLang="ru-RU" sz="2389"/>
              <a:t>by kidneys, with bile too;</a:t>
            </a:r>
            <a:br>
              <a:rPr lang="en-US" altLang="ru-RU" sz="2389"/>
            </a:br>
            <a:r>
              <a:rPr lang="en-US" altLang="ru-RU" sz="2389"/>
              <a:t>T1/2 norfloxacin — 3–4 hrs, pefloxacin — 13 hrs </a:t>
            </a:r>
            <a:br>
              <a:rPr lang="en-US" altLang="ru-RU" sz="2389"/>
            </a:br>
            <a:endParaRPr lang="ru-RU" altLang="ru-RU" sz="2389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7">
            <a:extLst>
              <a:ext uri="{FF2B5EF4-FFF2-40B4-BE49-F238E27FC236}">
                <a16:creationId xmlns:a16="http://schemas.microsoft.com/office/drawing/2014/main" id="{44B19790-713B-A11E-EAE0-4C29881A4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541497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28675" name="Rectangle 18">
            <a:extLst>
              <a:ext uri="{FF2B5EF4-FFF2-40B4-BE49-F238E27FC236}">
                <a16:creationId xmlns:a16="http://schemas.microsoft.com/office/drawing/2014/main" id="{25510B33-2747-EFB4-DEB4-BD12D241AED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21457"/>
            <a:ext cx="8715375" cy="530066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FLUOROQUINOLONES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8676" name="Rectangle 25">
            <a:extLst>
              <a:ext uri="{FF2B5EF4-FFF2-40B4-BE49-F238E27FC236}">
                <a16:creationId xmlns:a16="http://schemas.microsoft.com/office/drawing/2014/main" id="{9ACD9BFF-6E76-734E-EA9C-E6A1CEB7D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184" y="3148965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65541" name="Picture 24" descr="BD06493_">
            <a:extLst>
              <a:ext uri="{FF2B5EF4-FFF2-40B4-BE49-F238E27FC236}">
                <a16:creationId xmlns:a16="http://schemas.microsoft.com/office/drawing/2014/main" id="{EC1C3469-DF22-7B98-0B3F-04DCE6FF0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191453"/>
            <a:ext cx="1631633" cy="54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Box 7">
            <a:extLst>
              <a:ext uri="{FF2B5EF4-FFF2-40B4-BE49-F238E27FC236}">
                <a16:creationId xmlns:a16="http://schemas.microsoft.com/office/drawing/2014/main" id="{937DB371-F2B3-6019-4C0C-5F14703BA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007" y="1008698"/>
            <a:ext cx="9171146" cy="53745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477" b="1">
                <a:solidFill>
                  <a:srgbClr val="C00000"/>
                </a:solidFill>
              </a:rPr>
              <a:t>Indications</a:t>
            </a:r>
            <a:br>
              <a:rPr lang="en-US" altLang="ru-RU" sz="2477" b="1">
                <a:solidFill>
                  <a:srgbClr val="0000CC"/>
                </a:solidFill>
              </a:rPr>
            </a:br>
            <a:r>
              <a:rPr lang="en-US" altLang="ru-RU" sz="2477" b="1">
                <a:solidFill>
                  <a:srgbClr val="0000CC"/>
                </a:solidFill>
              </a:rPr>
              <a:t>Non-fluorinated quinolones and norfloxacin:</a:t>
            </a:r>
            <a:br>
              <a:rPr lang="en-US" altLang="ru-RU" sz="2477" b="1">
                <a:solidFill>
                  <a:srgbClr val="0000CC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chronic infections of the urinary system and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intestinal infections</a:t>
            </a:r>
            <a:br>
              <a:rPr lang="en-US" altLang="ru-RU" sz="2477">
                <a:solidFill>
                  <a:srgbClr val="0000CC"/>
                </a:solidFill>
              </a:rPr>
            </a:br>
            <a:r>
              <a:rPr lang="en-US" altLang="ru-RU" sz="2477" b="1">
                <a:solidFill>
                  <a:srgbClr val="0000CC"/>
                </a:solidFill>
              </a:rPr>
              <a:t>Fluoroquinolones:</a:t>
            </a:r>
            <a:br>
              <a:rPr lang="en-US" altLang="ru-RU" sz="2477" b="1">
                <a:solidFill>
                  <a:srgbClr val="0000CC"/>
                </a:solidFill>
              </a:rPr>
            </a:br>
            <a:r>
              <a:rPr lang="en-US" altLang="ru-RU" sz="2477" b="1">
                <a:solidFill>
                  <a:srgbClr val="0000CC"/>
                </a:solidFill>
              </a:rPr>
              <a:t>• </a:t>
            </a:r>
            <a:r>
              <a:rPr lang="en-US" altLang="ru-RU" sz="2477" b="1">
                <a:solidFill>
                  <a:srgbClr val="660033"/>
                </a:solidFill>
              </a:rPr>
              <a:t>ENT-infections: malignant otitis and sinusitis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caused by polyresistent strains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• Infections of the lower respiratory tracts: chronic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bronchitis, nosocomial pneumonia, legionellosis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• Intestinal infections: shigellosis, typhoid fever,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generalized salmonellosis, plague, cholera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• Anthrax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• Intra-abdominal infections </a:t>
            </a:r>
            <a:br>
              <a:rPr lang="en-US" altLang="ru-RU" sz="2123">
                <a:solidFill>
                  <a:srgbClr val="660033"/>
                </a:solidFill>
              </a:rPr>
            </a:br>
            <a:endParaRPr lang="ru-RU" altLang="ru-RU" sz="2123">
              <a:solidFill>
                <a:srgbClr val="660033"/>
              </a:solidFill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7">
            <a:extLst>
              <a:ext uri="{FF2B5EF4-FFF2-40B4-BE49-F238E27FC236}">
                <a16:creationId xmlns:a16="http://schemas.microsoft.com/office/drawing/2014/main" id="{16612783-FCC0-A17D-3007-D1799592A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541497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29699" name="Rectangle 18">
            <a:extLst>
              <a:ext uri="{FF2B5EF4-FFF2-40B4-BE49-F238E27FC236}">
                <a16:creationId xmlns:a16="http://schemas.microsoft.com/office/drawing/2014/main" id="{E70640E6-C767-C3E7-5882-7536D0C44F9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21457"/>
            <a:ext cx="8715375" cy="530066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FLUOROQUINOLONES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9700" name="Rectangle 25">
            <a:extLst>
              <a:ext uri="{FF2B5EF4-FFF2-40B4-BE49-F238E27FC236}">
                <a16:creationId xmlns:a16="http://schemas.microsoft.com/office/drawing/2014/main" id="{597D397B-EBC7-9B51-8078-50BA11721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184" y="3148965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66565" name="Picture 24" descr="BD06493_">
            <a:extLst>
              <a:ext uri="{FF2B5EF4-FFF2-40B4-BE49-F238E27FC236}">
                <a16:creationId xmlns:a16="http://schemas.microsoft.com/office/drawing/2014/main" id="{ABC91951-07EE-2DCC-84D4-FAE5B3B42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191453"/>
            <a:ext cx="1631633" cy="54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Box 7">
            <a:extLst>
              <a:ext uri="{FF2B5EF4-FFF2-40B4-BE49-F238E27FC236}">
                <a16:creationId xmlns:a16="http://schemas.microsoft.com/office/drawing/2014/main" id="{F06AB800-0B64-1F91-C806-E4112FB2B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007" y="1008698"/>
            <a:ext cx="9171146" cy="608243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477" b="1">
                <a:solidFill>
                  <a:srgbClr val="C00000"/>
                </a:solidFill>
              </a:rPr>
              <a:t>Indications</a:t>
            </a:r>
            <a:br>
              <a:rPr lang="en-US" altLang="ru-RU" sz="2477" b="1">
                <a:solidFill>
                  <a:srgbClr val="0000CC"/>
                </a:solidFill>
              </a:rPr>
            </a:br>
            <a:r>
              <a:rPr lang="en-US" altLang="ru-RU" sz="2477" b="1">
                <a:solidFill>
                  <a:srgbClr val="0000CC"/>
                </a:solidFill>
              </a:rPr>
              <a:t>Fluorquinolones:</a:t>
            </a:r>
            <a:br>
              <a:rPr lang="en-US" altLang="ru-RU" sz="2477" b="1"/>
            </a:br>
            <a:r>
              <a:rPr lang="en-US" altLang="ru-RU" sz="2477"/>
              <a:t>♦ </a:t>
            </a:r>
            <a:r>
              <a:rPr lang="en-US" altLang="ru-RU" sz="2477" b="1">
                <a:solidFill>
                  <a:srgbClr val="002060"/>
                </a:solidFill>
              </a:rPr>
              <a:t>Infections of pelvic organs, urinary system, prostatitis,</a:t>
            </a:r>
            <a:br>
              <a:rPr lang="en-US" altLang="ru-RU" sz="2477" b="1">
                <a:solidFill>
                  <a:srgbClr val="002060"/>
                </a:solidFill>
              </a:rPr>
            </a:br>
            <a:r>
              <a:rPr lang="en-US" altLang="ru-RU" sz="2477" b="1">
                <a:solidFill>
                  <a:srgbClr val="002060"/>
                </a:solidFill>
              </a:rPr>
              <a:t>gonorrhoea</a:t>
            </a:r>
            <a:br>
              <a:rPr lang="en-US" altLang="ru-RU" sz="2477" b="1">
                <a:solidFill>
                  <a:srgbClr val="002060"/>
                </a:solidFill>
              </a:rPr>
            </a:br>
            <a:r>
              <a:rPr lang="en-US" altLang="ru-RU" sz="2477" b="1">
                <a:solidFill>
                  <a:srgbClr val="002060"/>
                </a:solidFill>
              </a:rPr>
              <a:t>♦ Infection of the skin, soft tisues, bones and joints</a:t>
            </a:r>
            <a:br>
              <a:rPr lang="en-US" altLang="ru-RU" sz="2477" b="1">
                <a:solidFill>
                  <a:srgbClr val="002060"/>
                </a:solidFill>
              </a:rPr>
            </a:br>
            <a:r>
              <a:rPr lang="en-US" altLang="ru-RU" sz="2477" b="1">
                <a:solidFill>
                  <a:srgbClr val="002060"/>
                </a:solidFill>
              </a:rPr>
              <a:t>♦ Infections of eyes</a:t>
            </a:r>
            <a:br>
              <a:rPr lang="en-US" altLang="ru-RU" sz="2477" b="1">
                <a:solidFill>
                  <a:srgbClr val="002060"/>
                </a:solidFill>
              </a:rPr>
            </a:br>
            <a:r>
              <a:rPr lang="en-US" altLang="ru-RU" sz="2477" b="1">
                <a:solidFill>
                  <a:srgbClr val="002060"/>
                </a:solidFill>
              </a:rPr>
              <a:t>♦ Meningitis caused by gram-negative microflora (ciprofloxacin)</a:t>
            </a:r>
            <a:br>
              <a:rPr lang="en-US" altLang="ru-RU" sz="2477" b="1">
                <a:solidFill>
                  <a:srgbClr val="002060"/>
                </a:solidFill>
              </a:rPr>
            </a:br>
            <a:r>
              <a:rPr lang="en-US" altLang="ru-RU" sz="2477" b="1">
                <a:solidFill>
                  <a:srgbClr val="002060"/>
                </a:solidFill>
              </a:rPr>
              <a:t>♦ Sepsis</a:t>
            </a:r>
            <a:br>
              <a:rPr lang="en-US" altLang="ru-RU" sz="2477" b="1">
                <a:solidFill>
                  <a:srgbClr val="002060"/>
                </a:solidFill>
              </a:rPr>
            </a:br>
            <a:r>
              <a:rPr lang="en-US" altLang="ru-RU" sz="2477" b="1">
                <a:solidFill>
                  <a:srgbClr val="002060"/>
                </a:solidFill>
              </a:rPr>
              <a:t>♦ Infections in patients suffering from mucoviscidosis and</a:t>
            </a:r>
            <a:br>
              <a:rPr lang="en-US" altLang="ru-RU" sz="2477" b="1">
                <a:solidFill>
                  <a:srgbClr val="002060"/>
                </a:solidFill>
              </a:rPr>
            </a:br>
            <a:r>
              <a:rPr lang="en-US" altLang="ru-RU" sz="2477" b="1">
                <a:solidFill>
                  <a:srgbClr val="002060"/>
                </a:solidFill>
              </a:rPr>
              <a:t>neutropenia (treatment and prophylaxis)</a:t>
            </a:r>
            <a:br>
              <a:rPr lang="en-US" altLang="ru-RU" sz="2477" b="1">
                <a:solidFill>
                  <a:srgbClr val="002060"/>
                </a:solidFill>
              </a:rPr>
            </a:br>
            <a:r>
              <a:rPr lang="en-US" altLang="ru-RU" sz="2477" b="1">
                <a:solidFill>
                  <a:srgbClr val="002060"/>
                </a:solidFill>
              </a:rPr>
              <a:t>♦ Tuberculosis (ciprofloxacin, ofloxacin, lomefloxacin</a:t>
            </a:r>
            <a:br>
              <a:rPr lang="en-US" altLang="ru-RU" sz="2477" b="1">
                <a:solidFill>
                  <a:srgbClr val="002060"/>
                </a:solidFill>
              </a:rPr>
            </a:br>
            <a:r>
              <a:rPr lang="en-US" altLang="ru-RU" sz="2477" b="1">
                <a:solidFill>
                  <a:srgbClr val="002060"/>
                </a:solidFill>
              </a:rPr>
              <a:t>as drugs of II series) </a:t>
            </a:r>
            <a:br>
              <a:rPr lang="en-US" altLang="ru-RU" sz="2477"/>
            </a:br>
            <a:br>
              <a:rPr lang="en-US" altLang="ru-RU" sz="2123">
                <a:solidFill>
                  <a:srgbClr val="660033"/>
                </a:solidFill>
              </a:rPr>
            </a:br>
            <a:endParaRPr lang="ru-RU" altLang="ru-RU" sz="2123">
              <a:solidFill>
                <a:srgbClr val="660033"/>
              </a:solidFill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7">
            <a:extLst>
              <a:ext uri="{FF2B5EF4-FFF2-40B4-BE49-F238E27FC236}">
                <a16:creationId xmlns:a16="http://schemas.microsoft.com/office/drawing/2014/main" id="{499F2FA0-BFD0-F079-3BF0-4ECB94DC7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541497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30723" name="Rectangle 18">
            <a:extLst>
              <a:ext uri="{FF2B5EF4-FFF2-40B4-BE49-F238E27FC236}">
                <a16:creationId xmlns:a16="http://schemas.microsoft.com/office/drawing/2014/main" id="{12B17FDD-5A57-B75F-BB83-60E2337D50C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21457"/>
            <a:ext cx="8715375" cy="530066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FLUOROQUINOLONES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30724" name="Rectangle 25">
            <a:extLst>
              <a:ext uri="{FF2B5EF4-FFF2-40B4-BE49-F238E27FC236}">
                <a16:creationId xmlns:a16="http://schemas.microsoft.com/office/drawing/2014/main" id="{5E871353-6F22-22A5-1299-1C3ACC3AD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184" y="3148965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67589" name="Picture 24" descr="BD06493_">
            <a:extLst>
              <a:ext uri="{FF2B5EF4-FFF2-40B4-BE49-F238E27FC236}">
                <a16:creationId xmlns:a16="http://schemas.microsoft.com/office/drawing/2014/main" id="{093E6E80-6974-7FF6-6F32-EE94821DE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191453"/>
            <a:ext cx="1631633" cy="54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Box 7">
            <a:extLst>
              <a:ext uri="{FF2B5EF4-FFF2-40B4-BE49-F238E27FC236}">
                <a16:creationId xmlns:a16="http://schemas.microsoft.com/office/drawing/2014/main" id="{1F8555FB-BE88-6470-969E-C287DC2AC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1152" y="1008698"/>
            <a:ext cx="9091136" cy="613693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477" b="1">
                <a:solidFill>
                  <a:srgbClr val="660033"/>
                </a:solidFill>
              </a:rPr>
              <a:t>Adverse effects</a:t>
            </a:r>
            <a:br>
              <a:rPr lang="en-US" altLang="ru-RU" sz="2477" b="1">
                <a:solidFill>
                  <a:srgbClr val="0000CC"/>
                </a:solidFill>
              </a:rPr>
            </a:br>
            <a:r>
              <a:rPr lang="en-US" altLang="ru-RU" sz="2477" b="1">
                <a:solidFill>
                  <a:srgbClr val="0000CC"/>
                </a:solidFill>
              </a:rPr>
              <a:t>General for all quinolones:</a:t>
            </a:r>
            <a:br>
              <a:rPr lang="en-US" altLang="ru-RU" sz="2477" b="1"/>
            </a:br>
            <a:r>
              <a:rPr lang="en-US" altLang="ru-RU" sz="2477"/>
              <a:t> </a:t>
            </a:r>
            <a:r>
              <a:rPr lang="en-US" altLang="ru-RU" sz="2477" b="1" i="1">
                <a:solidFill>
                  <a:srgbClr val="0000CC"/>
                </a:solidFill>
              </a:rPr>
              <a:t>GIT: </a:t>
            </a:r>
            <a:r>
              <a:rPr lang="en-US" altLang="ru-RU" sz="2477" b="1">
                <a:solidFill>
                  <a:srgbClr val="660033"/>
                </a:solidFill>
              </a:rPr>
              <a:t>heartburn, pains in the epigastral region, appetite disorders,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nausea, vomiting, diarrhea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 </a:t>
            </a:r>
            <a:r>
              <a:rPr lang="en-US" altLang="ru-RU" sz="2477" b="1" i="1">
                <a:solidFill>
                  <a:srgbClr val="0000CC"/>
                </a:solidFill>
              </a:rPr>
              <a:t>CNS: </a:t>
            </a:r>
            <a:r>
              <a:rPr lang="en-US" altLang="ru-RU" sz="2477" b="1">
                <a:solidFill>
                  <a:srgbClr val="660033"/>
                </a:solidFill>
              </a:rPr>
              <a:t>ototoxicity, drowsiness, insomnia, headache, dizziness,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visual disorders, paresthesia, tremor, seizures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 </a:t>
            </a:r>
            <a:r>
              <a:rPr lang="en-US" altLang="ru-RU" sz="2477" b="1" i="1">
                <a:solidFill>
                  <a:srgbClr val="0000CC"/>
                </a:solidFill>
              </a:rPr>
              <a:t>Allergic reactions: </a:t>
            </a:r>
            <a:r>
              <a:rPr lang="en-US" altLang="ru-RU" sz="2477" b="1">
                <a:solidFill>
                  <a:srgbClr val="660033"/>
                </a:solidFill>
              </a:rPr>
              <a:t>rash, itching, angioneurotic edema;</a:t>
            </a:r>
            <a:br>
              <a:rPr lang="en-US" altLang="ru-RU" sz="2477" b="1">
                <a:solidFill>
                  <a:srgbClr val="660033"/>
                </a:solidFill>
              </a:rPr>
            </a:br>
            <a:r>
              <a:rPr lang="en-US" altLang="ru-RU" sz="2477" b="1">
                <a:solidFill>
                  <a:srgbClr val="660033"/>
                </a:solidFill>
              </a:rPr>
              <a:t>photosensitization</a:t>
            </a:r>
            <a:br>
              <a:rPr lang="en-US" altLang="ru-RU" sz="2477"/>
            </a:br>
            <a:r>
              <a:rPr lang="en-US" altLang="ru-RU" sz="2477" b="1">
                <a:solidFill>
                  <a:srgbClr val="0000CC"/>
                </a:solidFill>
              </a:rPr>
              <a:t>Typical for non-fluorinated quinolones:</a:t>
            </a:r>
            <a:br>
              <a:rPr lang="en-US" altLang="ru-RU" sz="2477" b="1"/>
            </a:br>
            <a:r>
              <a:rPr lang="en-US" altLang="ru-RU" sz="2477"/>
              <a:t> </a:t>
            </a:r>
            <a:r>
              <a:rPr lang="en-US" altLang="ru-RU" sz="2477" b="1" i="1">
                <a:solidFill>
                  <a:srgbClr val="0000CC"/>
                </a:solidFill>
              </a:rPr>
              <a:t>Haematological reactions: </a:t>
            </a:r>
            <a:r>
              <a:rPr lang="en-US" altLang="ru-RU" sz="2477" b="1">
                <a:solidFill>
                  <a:srgbClr val="660033"/>
                </a:solidFill>
              </a:rPr>
              <a:t>thrombocytopenia, leukopenia;</a:t>
            </a:r>
            <a:r>
              <a:rPr lang="ru-RU" altLang="ru-RU" sz="2477" b="1">
                <a:solidFill>
                  <a:srgbClr val="660033"/>
                </a:solidFill>
              </a:rPr>
              <a:t> </a:t>
            </a:r>
            <a:r>
              <a:rPr lang="en-US" altLang="ru-RU" sz="2477" b="1">
                <a:solidFill>
                  <a:srgbClr val="660033"/>
                </a:solidFill>
              </a:rPr>
              <a:t>with deficit of glucoso-6-phosphate dehydrogenase —</a:t>
            </a:r>
            <a:r>
              <a:rPr lang="ru-RU" altLang="ru-RU" sz="2477" b="1">
                <a:solidFill>
                  <a:srgbClr val="660033"/>
                </a:solidFill>
              </a:rPr>
              <a:t> </a:t>
            </a:r>
            <a:r>
              <a:rPr lang="en-US" altLang="ru-RU" sz="2477" b="1">
                <a:solidFill>
                  <a:srgbClr val="660033"/>
                </a:solidFill>
              </a:rPr>
              <a:t>hemolytic anaemia</a:t>
            </a:r>
            <a:br>
              <a:rPr lang="en-US" altLang="ru-RU" sz="2477"/>
            </a:br>
            <a:r>
              <a:rPr lang="en-US" altLang="ru-RU" sz="2477"/>
              <a:t> </a:t>
            </a:r>
            <a:r>
              <a:rPr lang="en-US" altLang="ru-RU" sz="2477" b="1" i="1">
                <a:solidFill>
                  <a:srgbClr val="0000CC"/>
                </a:solidFill>
              </a:rPr>
              <a:t>Liver: </a:t>
            </a:r>
            <a:r>
              <a:rPr lang="en-US" altLang="ru-RU" sz="2477" b="1">
                <a:solidFill>
                  <a:srgbClr val="660033"/>
                </a:solidFill>
              </a:rPr>
              <a:t>cholestatic icterus, hepatitis </a:t>
            </a:r>
            <a:br>
              <a:rPr lang="en-US" altLang="ru-RU" sz="2123"/>
            </a:br>
            <a:endParaRPr lang="ru-RU" altLang="ru-RU" sz="2123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7">
            <a:extLst>
              <a:ext uri="{FF2B5EF4-FFF2-40B4-BE49-F238E27FC236}">
                <a16:creationId xmlns:a16="http://schemas.microsoft.com/office/drawing/2014/main" id="{4C9699E0-CF4E-312B-2070-4E3A2DAED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541497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31747" name="Rectangle 18">
            <a:extLst>
              <a:ext uri="{FF2B5EF4-FFF2-40B4-BE49-F238E27FC236}">
                <a16:creationId xmlns:a16="http://schemas.microsoft.com/office/drawing/2014/main" id="{4BC532B5-53EC-05E7-2824-CC655B3F00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21457"/>
            <a:ext cx="8715375" cy="530066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FLUOROQUINOLONES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31748" name="Rectangle 25">
            <a:extLst>
              <a:ext uri="{FF2B5EF4-FFF2-40B4-BE49-F238E27FC236}">
                <a16:creationId xmlns:a16="http://schemas.microsoft.com/office/drawing/2014/main" id="{A6E9A529-FE05-D855-0A51-9165C8B77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184" y="3148965"/>
            <a:ext cx="9772650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68613" name="Picture 24" descr="BD06493_">
            <a:extLst>
              <a:ext uri="{FF2B5EF4-FFF2-40B4-BE49-F238E27FC236}">
                <a16:creationId xmlns:a16="http://schemas.microsoft.com/office/drawing/2014/main" id="{95019CDD-8A64-4D53-C1B2-841672A3C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95" y="191453"/>
            <a:ext cx="1631633" cy="54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Box 7">
            <a:extLst>
              <a:ext uri="{FF2B5EF4-FFF2-40B4-BE49-F238E27FC236}">
                <a16:creationId xmlns:a16="http://schemas.microsoft.com/office/drawing/2014/main" id="{93336AFC-32AA-8943-357E-B533ECA0C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1152" y="1008698"/>
            <a:ext cx="9091136" cy="57012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477" b="1">
                <a:solidFill>
                  <a:srgbClr val="0000CC"/>
                </a:solidFill>
              </a:rPr>
              <a:t>Adverse effects</a:t>
            </a:r>
            <a:br>
              <a:rPr lang="en-US" altLang="ru-RU" sz="2477" b="1">
                <a:solidFill>
                  <a:srgbClr val="0000CC"/>
                </a:solidFill>
              </a:rPr>
            </a:br>
            <a:br>
              <a:rPr lang="en-US" altLang="ru-RU" sz="2477" b="1">
                <a:solidFill>
                  <a:srgbClr val="0000CC"/>
                </a:solidFill>
              </a:rPr>
            </a:br>
            <a:r>
              <a:rPr lang="en-US" altLang="ru-RU" sz="2477" b="1">
                <a:solidFill>
                  <a:srgbClr val="0000CC"/>
                </a:solidFill>
              </a:rPr>
              <a:t>Typical for quinolones:</a:t>
            </a:r>
            <a:br>
              <a:rPr lang="en-US" altLang="ru-RU" sz="2477" b="1"/>
            </a:br>
            <a:r>
              <a:rPr lang="en-US" altLang="ru-RU" sz="2477"/>
              <a:t> </a:t>
            </a:r>
            <a:r>
              <a:rPr lang="en-US" altLang="ru-RU" sz="2477" b="1" i="1"/>
              <a:t>Locomotor apparatus: </a:t>
            </a:r>
            <a:r>
              <a:rPr lang="en-US" altLang="ru-RU" sz="2477" b="1"/>
              <a:t>arthropathies, arthralgias,</a:t>
            </a:r>
            <a:br>
              <a:rPr lang="en-US" altLang="ru-RU" sz="2477" b="1"/>
            </a:br>
            <a:r>
              <a:rPr lang="en-US" altLang="ru-RU" sz="2477" b="1"/>
              <a:t>mialgias, tendinitis, tendovaginitis, raptures of</a:t>
            </a:r>
            <a:br>
              <a:rPr lang="en-US" altLang="ru-RU" sz="2477" b="1"/>
            </a:br>
            <a:r>
              <a:rPr lang="en-US" altLang="ru-RU" sz="2477" b="1"/>
              <a:t>tendons</a:t>
            </a:r>
            <a:r>
              <a:rPr lang="en-US" altLang="ru-RU" sz="2477"/>
              <a:t> </a:t>
            </a:r>
            <a:r>
              <a:rPr lang="en-US" altLang="ru-RU" sz="2477" b="1">
                <a:solidFill>
                  <a:srgbClr val="FF0000"/>
                </a:solidFill>
              </a:rPr>
              <a:t>(are not recommended</a:t>
            </a:r>
            <a:br>
              <a:rPr lang="en-US" altLang="ru-RU" sz="2477" b="1">
                <a:solidFill>
                  <a:srgbClr val="FF0000"/>
                </a:solidFill>
              </a:rPr>
            </a:br>
            <a:r>
              <a:rPr lang="en-US" altLang="ru-RU" sz="2477" b="1">
                <a:solidFill>
                  <a:srgbClr val="FF0000"/>
                </a:solidFill>
              </a:rPr>
              <a:t>before 18 years old and pregnant women!)</a:t>
            </a:r>
            <a:endParaRPr lang="ru-RU" altLang="ru-RU" sz="2477" b="1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br>
              <a:rPr lang="en-US" altLang="ru-RU" sz="2477" b="1">
                <a:solidFill>
                  <a:srgbClr val="FF0000"/>
                </a:solidFill>
              </a:rPr>
            </a:br>
            <a:r>
              <a:rPr lang="en-US" altLang="ru-RU" sz="2477"/>
              <a:t> </a:t>
            </a:r>
            <a:r>
              <a:rPr lang="en-US" altLang="ru-RU" sz="2477" b="1" i="1">
                <a:solidFill>
                  <a:srgbClr val="C00000"/>
                </a:solidFill>
              </a:rPr>
              <a:t>Kidneys</a:t>
            </a:r>
            <a:r>
              <a:rPr lang="en-US" altLang="ru-RU" sz="2477" b="1">
                <a:solidFill>
                  <a:srgbClr val="C00000"/>
                </a:solidFill>
              </a:rPr>
              <a:t>: </a:t>
            </a:r>
            <a:r>
              <a:rPr lang="en-US" altLang="ru-RU" sz="2477" b="1"/>
              <a:t>crystalluria, transitory nephritis</a:t>
            </a:r>
            <a:br>
              <a:rPr lang="en-US" altLang="ru-RU" sz="2477" b="1"/>
            </a:br>
            <a:r>
              <a:rPr lang="en-US" altLang="ru-RU" sz="2477" b="1"/>
              <a:t> </a:t>
            </a:r>
            <a:r>
              <a:rPr lang="en-US" altLang="ru-RU" sz="2477" b="1" i="1">
                <a:solidFill>
                  <a:srgbClr val="C00000"/>
                </a:solidFill>
              </a:rPr>
              <a:t>Heart: </a:t>
            </a:r>
            <a:r>
              <a:rPr lang="en-US" altLang="ru-RU" sz="2477" b="1"/>
              <a:t>the QT interval lengthening on ECG</a:t>
            </a:r>
            <a:br>
              <a:rPr lang="en-US" altLang="ru-RU" sz="2477" b="1"/>
            </a:br>
            <a:r>
              <a:rPr lang="en-US" altLang="ru-RU" sz="2477" b="1"/>
              <a:t> </a:t>
            </a:r>
            <a:r>
              <a:rPr lang="en-US" altLang="ru-RU" sz="2477" b="1" i="1">
                <a:solidFill>
                  <a:srgbClr val="C00000"/>
                </a:solidFill>
              </a:rPr>
              <a:t>Others: </a:t>
            </a:r>
            <a:r>
              <a:rPr lang="en-US" altLang="ru-RU" sz="2477" b="1"/>
              <a:t>most often — candidiasis of the</a:t>
            </a:r>
            <a:br>
              <a:rPr lang="en-US" altLang="ru-RU" sz="2477" b="1"/>
            </a:br>
            <a:r>
              <a:rPr lang="en-US" altLang="ru-RU" sz="2477" b="1"/>
              <a:t>mucous membrane of oral cavity and/or</a:t>
            </a:r>
            <a:br>
              <a:rPr lang="en-US" altLang="ru-RU" sz="2477" b="1"/>
            </a:br>
            <a:r>
              <a:rPr lang="en-US" altLang="ru-RU" sz="2477" b="1"/>
              <a:t>vaginal candidiasis </a:t>
            </a:r>
            <a:br>
              <a:rPr lang="en-US" altLang="ru-RU" sz="2477"/>
            </a:br>
            <a:br>
              <a:rPr lang="en-US" altLang="ru-RU" sz="2123"/>
            </a:br>
            <a:endParaRPr lang="ru-RU" altLang="ru-RU" sz="2123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2682AE2-13EA-4FCA-EECB-5BB18F0F5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605790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A7D8412-7A80-4901-E37A-7C44D1D2CC2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58604"/>
            <a:ext cx="8715375" cy="528638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DERIVATIVES</a:t>
            </a:r>
            <a:r>
              <a:rPr lang="ru-RU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OF IMIDASOLE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32772" name="Text Box 8">
            <a:extLst>
              <a:ext uri="{FF2B5EF4-FFF2-40B4-BE49-F238E27FC236}">
                <a16:creationId xmlns:a16="http://schemas.microsoft.com/office/drawing/2014/main" id="{B01C7D8A-56C2-3245-8C8E-6DA0EA380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323" y="935832"/>
            <a:ext cx="8692515" cy="48436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endParaRPr lang="en-US" altLang="en-US" sz="3184" b="1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32773" name="TextBox 8">
            <a:extLst>
              <a:ext uri="{FF2B5EF4-FFF2-40B4-BE49-F238E27FC236}">
                <a16:creationId xmlns:a16="http://schemas.microsoft.com/office/drawing/2014/main" id="{C070CBEC-E897-CE6C-7DBF-EAB4027C3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1008698"/>
            <a:ext cx="8979694" cy="572817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300" b="1" i="1">
                <a:solidFill>
                  <a:srgbClr val="FF0000"/>
                </a:solidFill>
              </a:rPr>
              <a:t>Metronidazole (metrogil, trichopol), tinidazole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br>
              <a:rPr lang="en-US" altLang="ru-RU" sz="2300" b="1" i="1"/>
            </a:br>
            <a:r>
              <a:rPr lang="en-US" altLang="ru-RU" sz="2300" b="1">
                <a:solidFill>
                  <a:srgbClr val="003300"/>
                </a:solidFill>
              </a:rPr>
              <a:t>Mechanism of action: </a:t>
            </a:r>
            <a:r>
              <a:rPr lang="en-US" altLang="ru-RU" sz="2300" b="1" i="1">
                <a:solidFill>
                  <a:srgbClr val="0000CC"/>
                </a:solidFill>
              </a:rPr>
              <a:t>bactericidal </a:t>
            </a:r>
            <a:r>
              <a:rPr lang="en-US" altLang="ru-RU" sz="2300" b="1">
                <a:solidFill>
                  <a:srgbClr val="0000CC"/>
                </a:solidFill>
              </a:rPr>
              <a:t>— a recovered nitro group of the drug disturbs replication and transcription</a:t>
            </a:r>
            <a:br>
              <a:rPr lang="en-US" altLang="ru-RU" sz="2300" b="1">
                <a:solidFill>
                  <a:srgbClr val="0000CC"/>
                </a:solidFill>
              </a:rPr>
            </a:br>
            <a:r>
              <a:rPr lang="en-US" altLang="ru-RU" sz="2300" b="1">
                <a:solidFill>
                  <a:srgbClr val="0000CC"/>
                </a:solidFill>
              </a:rPr>
              <a:t>of the microbial cell’s DNA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br>
              <a:rPr lang="en-US" altLang="ru-RU" sz="2300"/>
            </a:br>
            <a:r>
              <a:rPr lang="en-US" altLang="ru-RU" sz="2300" b="1">
                <a:solidFill>
                  <a:srgbClr val="003300"/>
                </a:solidFill>
              </a:rPr>
              <a:t>Antimicrobial spectrum:</a:t>
            </a:r>
            <a:br>
              <a:rPr lang="en-US" altLang="ru-RU" sz="2300" b="1"/>
            </a:br>
            <a:r>
              <a:rPr lang="en-US" altLang="ru-RU" sz="2300"/>
              <a:t>• </a:t>
            </a:r>
            <a:r>
              <a:rPr lang="en-US" altLang="ru-RU" sz="2300" b="1" i="1">
                <a:solidFill>
                  <a:srgbClr val="0000CC"/>
                </a:solidFill>
              </a:rPr>
              <a:t>Anaerobic bacteria</a:t>
            </a:r>
            <a:br>
              <a:rPr lang="en-US" altLang="ru-RU" sz="2300" b="1" i="1">
                <a:solidFill>
                  <a:srgbClr val="0000CC"/>
                </a:solidFill>
              </a:rPr>
            </a:br>
            <a:r>
              <a:rPr lang="en-US" altLang="ru-RU" sz="2300" b="1" i="1">
                <a:solidFill>
                  <a:srgbClr val="0000CC"/>
                </a:solidFill>
              </a:rPr>
              <a:t>• Trichomonades</a:t>
            </a:r>
            <a:br>
              <a:rPr lang="en-US" altLang="ru-RU" sz="2300" b="1" i="1">
                <a:solidFill>
                  <a:srgbClr val="0000CC"/>
                </a:solidFill>
              </a:rPr>
            </a:br>
            <a:r>
              <a:rPr lang="en-US" altLang="ru-RU" sz="2300" b="1" i="1">
                <a:solidFill>
                  <a:srgbClr val="0000CC"/>
                </a:solidFill>
              </a:rPr>
              <a:t>• Lamblia</a:t>
            </a:r>
            <a:br>
              <a:rPr lang="en-US" altLang="ru-RU" sz="2300" b="1" i="1">
                <a:solidFill>
                  <a:srgbClr val="0000CC"/>
                </a:solidFill>
              </a:rPr>
            </a:br>
            <a:r>
              <a:rPr lang="en-US" altLang="ru-RU" sz="2300" b="1" i="1">
                <a:solidFill>
                  <a:srgbClr val="0000CC"/>
                </a:solidFill>
              </a:rPr>
              <a:t>• Amoebae</a:t>
            </a:r>
            <a:br>
              <a:rPr lang="en-US" altLang="ru-RU" sz="2300" b="1" i="1">
                <a:solidFill>
                  <a:srgbClr val="0000CC"/>
                </a:solidFill>
              </a:rPr>
            </a:br>
            <a:r>
              <a:rPr lang="en-US" altLang="ru-RU" sz="2300" b="1" i="1">
                <a:solidFill>
                  <a:srgbClr val="0000CC"/>
                </a:solidFill>
              </a:rPr>
              <a:t>• Balantidia</a:t>
            </a:r>
            <a:br>
              <a:rPr lang="en-US" altLang="ru-RU" sz="2300" b="1" i="1">
                <a:solidFill>
                  <a:srgbClr val="0000CC"/>
                </a:solidFill>
              </a:rPr>
            </a:br>
            <a:r>
              <a:rPr lang="en-US" altLang="ru-RU" sz="2300" b="1" i="1">
                <a:solidFill>
                  <a:srgbClr val="0000CC"/>
                </a:solidFill>
              </a:rPr>
              <a:t>• Helicobacter</a:t>
            </a:r>
            <a:br>
              <a:rPr lang="en-US" altLang="ru-RU" sz="2300" b="1" i="1">
                <a:solidFill>
                  <a:srgbClr val="0000CC"/>
                </a:solidFill>
              </a:rPr>
            </a:br>
            <a:r>
              <a:rPr lang="en-US" altLang="ru-RU" sz="2300" b="1" i="1">
                <a:solidFill>
                  <a:srgbClr val="0000CC"/>
                </a:solidFill>
              </a:rPr>
              <a:t>• They are ineffective to fungi</a:t>
            </a:r>
            <a:br>
              <a:rPr lang="en-US" altLang="ru-RU" sz="2300" b="1" i="1">
                <a:solidFill>
                  <a:srgbClr val="0000CC"/>
                </a:solidFill>
              </a:rPr>
            </a:br>
            <a:r>
              <a:rPr lang="en-US" altLang="ru-RU" sz="2300" b="1" i="1">
                <a:solidFill>
                  <a:srgbClr val="0000CC"/>
                </a:solidFill>
              </a:rPr>
              <a:t>and aerobes </a:t>
            </a:r>
            <a:br>
              <a:rPr lang="en-US" altLang="ru-RU" sz="2123"/>
            </a:br>
            <a:endParaRPr lang="ru-RU" altLang="ru-RU" sz="2123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4EFC980-0965-E69A-8367-22F01BD1F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605790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352EBD0-2342-C39D-69B0-21D4C60EC55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58604"/>
            <a:ext cx="8715375" cy="528638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DERIVATIVES</a:t>
            </a:r>
            <a:r>
              <a:rPr lang="ru-RU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OF IMIDASOLE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33796" name="Text Box 8">
            <a:extLst>
              <a:ext uri="{FF2B5EF4-FFF2-40B4-BE49-F238E27FC236}">
                <a16:creationId xmlns:a16="http://schemas.microsoft.com/office/drawing/2014/main" id="{24822FC9-9D4D-4CD0-B0D1-047655A86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323" y="935832"/>
            <a:ext cx="8692515" cy="48436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endParaRPr lang="en-US" altLang="en-US" sz="3184" b="1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33797" name="TextBox 8">
            <a:extLst>
              <a:ext uri="{FF2B5EF4-FFF2-40B4-BE49-F238E27FC236}">
                <a16:creationId xmlns:a16="http://schemas.microsoft.com/office/drawing/2014/main" id="{38B4857F-2C05-042C-4471-15CE49E41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881539"/>
            <a:ext cx="8979694" cy="619143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477" b="1">
                <a:solidFill>
                  <a:srgbClr val="0000CC"/>
                </a:solidFill>
              </a:rPr>
              <a:t>Adverse effects: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477" b="1">
                <a:solidFill>
                  <a:srgbClr val="FF0000"/>
                </a:solidFill>
              </a:rPr>
              <a:t>GIT:</a:t>
            </a:r>
            <a:r>
              <a:rPr lang="en-US" altLang="ru-RU" sz="2477"/>
              <a:t> Anorexia, </a:t>
            </a:r>
            <a:r>
              <a:rPr lang="en-US" altLang="ru-RU" sz="2477">
                <a:hlinkClick r:id="rId2" tooltip="Vomiting"/>
              </a:rPr>
              <a:t>vomiting</a:t>
            </a:r>
            <a:r>
              <a:rPr lang="en-US" altLang="ru-RU" sz="2477"/>
              <a:t>, </a:t>
            </a:r>
            <a:r>
              <a:rPr lang="en-US" altLang="ru-RU" sz="2477">
                <a:hlinkClick r:id="rId3" tooltip="Glossitis"/>
              </a:rPr>
              <a:t>glossitis</a:t>
            </a:r>
            <a:r>
              <a:rPr lang="en-US" altLang="ru-RU" sz="2477"/>
              <a:t>, </a:t>
            </a:r>
            <a:r>
              <a:rPr lang="en-US" altLang="ru-RU" sz="2477">
                <a:hlinkClick r:id="rId4" tooltip="Stomatitis"/>
              </a:rPr>
              <a:t>stomatitis</a:t>
            </a:r>
            <a:r>
              <a:rPr lang="en-US" altLang="ru-RU" sz="2477"/>
              <a:t>, nausea, diarrhea, weight loss, abdominal pain, vomiting, headache, dizziness, and metallic taste in the mouth</a:t>
            </a:r>
            <a:r>
              <a:rPr lang="en-US" altLang="ru-RU" sz="2477" b="1">
                <a:solidFill>
                  <a:srgbClr val="C00000"/>
                </a:solidFill>
              </a:rPr>
              <a:t> </a:t>
            </a:r>
            <a:br>
              <a:rPr lang="en-US" altLang="ru-RU" sz="2477" b="1">
                <a:solidFill>
                  <a:srgbClr val="C00000"/>
                </a:solidFill>
              </a:rPr>
            </a:br>
            <a:r>
              <a:rPr lang="en-US" altLang="ru-RU" sz="2477" b="1">
                <a:solidFill>
                  <a:srgbClr val="C00000"/>
                </a:solidFill>
              </a:rPr>
              <a:t>CNS: </a:t>
            </a:r>
            <a:r>
              <a:rPr lang="en-US" altLang="ru-RU" sz="2477"/>
              <a:t>headache, dizziness, </a:t>
            </a:r>
            <a:r>
              <a:rPr lang="en-US" altLang="ru-RU" sz="2477">
                <a:hlinkClick r:id="rId5" tooltip="Paraesthesia"/>
              </a:rPr>
              <a:t>paraesthesia</a:t>
            </a:r>
            <a:endParaRPr lang="en-US" altLang="ru-RU" sz="2477" b="1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477" b="1">
                <a:solidFill>
                  <a:srgbClr val="C00000"/>
                </a:solidFill>
              </a:rPr>
              <a:t>High doses and long-term treatment: </a:t>
            </a:r>
            <a:r>
              <a:rPr lang="en-US" altLang="ru-RU" sz="2477"/>
              <a:t> </a:t>
            </a:r>
            <a:r>
              <a:rPr lang="en-US" altLang="ru-RU" sz="2477">
                <a:hlinkClick r:id="rId6" tooltip="Leucopenia"/>
              </a:rPr>
              <a:t>leucopenia</a:t>
            </a:r>
            <a:r>
              <a:rPr lang="en-US" altLang="ru-RU" sz="2477"/>
              <a:t>, </a:t>
            </a:r>
            <a:r>
              <a:rPr lang="en-US" altLang="ru-RU" sz="2477">
                <a:hlinkClick r:id="rId7" tooltip="Neutropenia"/>
              </a:rPr>
              <a:t>neutropenia</a:t>
            </a:r>
            <a:r>
              <a:rPr lang="en-US" altLang="ru-RU" sz="2477"/>
              <a:t>, increased risk of </a:t>
            </a:r>
            <a:r>
              <a:rPr lang="en-US" altLang="ru-RU" sz="2477">
                <a:hlinkClick r:id="rId8" tooltip="Peripheral neuropathy"/>
              </a:rPr>
              <a:t>peripheral neuropathy</a:t>
            </a:r>
            <a:r>
              <a:rPr lang="en-US" altLang="ru-RU" sz="2477"/>
              <a:t>, dark urin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477" b="1">
                <a:solidFill>
                  <a:srgbClr val="C00000"/>
                </a:solidFill>
              </a:rPr>
              <a:t>Topical therapy: </a:t>
            </a:r>
            <a:r>
              <a:rPr lang="en-US" altLang="ru-RU" sz="2477"/>
              <a:t>local redness, dryness and skin irritation; and eye watering (if applied near eyes)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477"/>
              <a:t>Metronidazole has been associated with cancer in animal studies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477"/>
              <a:t>Some evidence from studies in rats indicates the possibility it may contribute to </a:t>
            </a:r>
            <a:r>
              <a:rPr lang="en-US" altLang="ru-RU" sz="2477">
                <a:hlinkClick r:id="rId9" tooltip="Serotonin syndrome"/>
              </a:rPr>
              <a:t>serotonin syndrome</a:t>
            </a:r>
            <a:br>
              <a:rPr lang="en-US" altLang="ru-RU" sz="2477" b="1">
                <a:solidFill>
                  <a:srgbClr val="C00000"/>
                </a:solidFill>
              </a:rPr>
            </a:br>
            <a:r>
              <a:rPr lang="en-US" altLang="ru-RU" sz="2477" b="1">
                <a:solidFill>
                  <a:srgbClr val="C00000"/>
                </a:solidFill>
              </a:rPr>
              <a:t>Disulfiram-like effect (</a:t>
            </a:r>
            <a:r>
              <a:rPr lang="en-US" altLang="ru-RU" sz="2477" b="1">
                <a:solidFill>
                  <a:srgbClr val="FF0000"/>
                </a:solidFill>
              </a:rPr>
              <a:t>incompatibility with alcohol</a:t>
            </a:r>
            <a:r>
              <a:rPr lang="en-US" altLang="ru-RU" sz="2477" b="1">
                <a:solidFill>
                  <a:srgbClr val="C00000"/>
                </a:solidFill>
              </a:rPr>
              <a:t>)</a:t>
            </a:r>
            <a:r>
              <a:rPr lang="en-US" altLang="ru-RU" sz="2477"/>
              <a:t> </a:t>
            </a:r>
            <a:br>
              <a:rPr lang="en-US" altLang="ru-RU" sz="2477" b="1">
                <a:solidFill>
                  <a:srgbClr val="C00000"/>
                </a:solidFill>
              </a:rPr>
            </a:br>
            <a:endParaRPr lang="ru-RU" altLang="ru-RU" sz="2477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6C60AC21-D1B5-865A-1020-667C412E1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605790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CF96B286-99C5-25CC-FEAA-E0F0F4DCF5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58604"/>
            <a:ext cx="8715375" cy="528638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ru-RU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8-</a:t>
            </a: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OXYQUINOLINES DERIVATIVES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33476" name="Rectangle 4">
            <a:extLst>
              <a:ext uri="{FF2B5EF4-FFF2-40B4-BE49-F238E27FC236}">
                <a16:creationId xmlns:a16="http://schemas.microsoft.com/office/drawing/2014/main" id="{10DB0E49-03CA-1C0F-1669-39500E8D1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678117"/>
            <a:ext cx="8582502" cy="143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endParaRPr lang="ru-RU" sz="2653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714726" indent="-714726">
              <a:lnSpc>
                <a:spcPct val="85000"/>
              </a:lnSpc>
              <a:defRPr/>
            </a:pPr>
            <a:r>
              <a:rPr lang="en-US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Mechanism of action</a:t>
            </a:r>
            <a:r>
              <a:rPr lang="ru-RU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en-US" sz="2477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Bactericidic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– 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inhibit protein synthesis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chelate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-formation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induction of oxidative process in </a:t>
            </a:r>
            <a:r>
              <a:rPr lang="en-US" sz="247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protoplasma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233477" name="Text Box 5">
            <a:extLst>
              <a:ext uri="{FF2B5EF4-FFF2-40B4-BE49-F238E27FC236}">
                <a16:creationId xmlns:a16="http://schemas.microsoft.com/office/drawing/2014/main" id="{E70DC43F-1D6E-0F89-9B26-EA5419BD3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3086100"/>
            <a:ext cx="8656797" cy="1064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 dirty="0">
                <a:solidFill>
                  <a:srgbClr val="0000FF"/>
                </a:solidFill>
                <a:latin typeface="Arial" charset="0"/>
              </a:rPr>
              <a:t>Bacterial spectrum activity</a:t>
            </a:r>
            <a:r>
              <a:rPr lang="ru-RU" sz="2653" b="1" i="1" dirty="0">
                <a:solidFill>
                  <a:srgbClr val="0000FF"/>
                </a:solidFill>
                <a:latin typeface="Arial" charset="0"/>
              </a:rPr>
              <a:t>:</a:t>
            </a:r>
            <a:r>
              <a:rPr lang="ru-RU" sz="2477" b="1" i="1" dirty="0">
                <a:solidFill>
                  <a:srgbClr val="003300"/>
                </a:solidFill>
                <a:latin typeface="Arial" charset="0"/>
              </a:rPr>
              <a:t> </a:t>
            </a:r>
            <a:r>
              <a:rPr lang="en-US" sz="2477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Broad</a:t>
            </a:r>
            <a:r>
              <a:rPr lang="ru-RU" sz="2477" b="1" dirty="0">
                <a:solidFill>
                  <a:schemeClr val="hlink"/>
                </a:solidFill>
                <a:latin typeface="Arial" charset="0"/>
              </a:rPr>
              <a:t>.</a:t>
            </a:r>
            <a:r>
              <a:rPr lang="ru-RU" sz="2477" b="1" i="1" dirty="0">
                <a:solidFill>
                  <a:srgbClr val="003300"/>
                </a:solidFill>
                <a:latin typeface="Arial" charset="0"/>
              </a:rPr>
              <a:t> </a:t>
            </a:r>
            <a:r>
              <a:rPr lang="en-US" sz="2389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</a:t>
            </a:r>
            <a:r>
              <a:rPr lang="ru-RU" sz="2389" b="1" baseline="300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+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&amp;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89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</a:t>
            </a:r>
            <a:r>
              <a:rPr lang="ru-RU" sz="2389" b="1" baseline="300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389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bacteria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en-US" sz="2389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staphyloccoci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389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enterobacteria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), </a:t>
            </a:r>
            <a:r>
              <a:rPr lang="en-US" sz="2300" b="1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Protozoal</a:t>
            </a:r>
            <a:r>
              <a:rPr lang="ru-RU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</a:t>
            </a:r>
            <a:r>
              <a:rPr lang="en-US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amoeba</a:t>
            </a:r>
            <a:r>
              <a:rPr lang="ru-RU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3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gardia</a:t>
            </a:r>
            <a:r>
              <a:rPr lang="ru-RU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), </a:t>
            </a:r>
            <a:r>
              <a:rPr lang="en-US" sz="23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fungi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 </a:t>
            </a:r>
            <a:endParaRPr lang="en-US" sz="2389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33478" name="Rectangle 6">
            <a:extLst>
              <a:ext uri="{FF2B5EF4-FFF2-40B4-BE49-F238E27FC236}">
                <a16:creationId xmlns:a16="http://schemas.microsoft.com/office/drawing/2014/main" id="{F9FE569F-83F6-D93A-9740-CF096694E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304" y="4205866"/>
            <a:ext cx="8976836" cy="1712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Uses</a:t>
            </a:r>
            <a:r>
              <a:rPr lang="ru-RU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en-US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89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pyelonephritis</a:t>
            </a:r>
            <a:r>
              <a:rPr lang="en-US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89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urethritis</a:t>
            </a:r>
            <a:r>
              <a:rPr lang="en-US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cystitis;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89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epididymitis</a:t>
            </a:r>
            <a:r>
              <a:rPr lang="en-US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;</a:t>
            </a:r>
          </a:p>
          <a:p>
            <a:pPr marL="714726" indent="-714726">
              <a:lnSpc>
                <a:spcPct val="85000"/>
              </a:lnSpc>
              <a:defRPr/>
            </a:pPr>
            <a:r>
              <a:rPr lang="en-US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prostate infectious adenoma;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prostate carcinoma;</a:t>
            </a:r>
            <a:endParaRPr lang="ru-RU" sz="2389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714726" indent="-714726">
              <a:lnSpc>
                <a:spcPct val="85000"/>
              </a:lnSpc>
              <a:defRPr/>
            </a:pPr>
            <a:r>
              <a:rPr lang="en-US" sz="2477" dirty="0"/>
              <a:t>The chelating activities of </a:t>
            </a:r>
            <a:r>
              <a:rPr lang="en-US" sz="2477" dirty="0" err="1"/>
              <a:t>nitroxoline</a:t>
            </a:r>
            <a:r>
              <a:rPr lang="en-US" sz="2477" dirty="0"/>
              <a:t> have also been </a:t>
            </a:r>
            <a:r>
              <a:rPr lang="en-US" sz="2477" b="1" dirty="0">
                <a:solidFill>
                  <a:srgbClr val="FF0000"/>
                </a:solidFill>
              </a:rPr>
              <a:t>used in an anticancer</a:t>
            </a:r>
            <a:r>
              <a:rPr lang="en-US" sz="2477" dirty="0"/>
              <a:t> </a:t>
            </a:r>
            <a:r>
              <a:rPr lang="ru-RU" sz="2477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  <a:p>
            <a:pPr marL="714726" indent="-714726">
              <a:lnSpc>
                <a:spcPct val="85000"/>
              </a:lnSpc>
              <a:defRPr/>
            </a:pPr>
            <a:endParaRPr lang="ru-RU" sz="2389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4823" name="Text Box 8">
            <a:extLst>
              <a:ext uri="{FF2B5EF4-FFF2-40B4-BE49-F238E27FC236}">
                <a16:creationId xmlns:a16="http://schemas.microsoft.com/office/drawing/2014/main" id="{038DAF27-834E-295D-B7A2-7E3555A8A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323" y="935832"/>
            <a:ext cx="8692515" cy="876394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en-US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Nitroxoline</a:t>
            </a:r>
            <a:r>
              <a:rPr lang="ru-RU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 (5-</a:t>
            </a:r>
            <a:r>
              <a:rPr lang="en-US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N</a:t>
            </a:r>
            <a:r>
              <a:rPr lang="ru-RU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ОК), </a:t>
            </a:r>
            <a:r>
              <a:rPr lang="en-US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chlorquinaldol</a:t>
            </a:r>
            <a:r>
              <a:rPr lang="ru-RU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intetrix</a:t>
            </a:r>
            <a:r>
              <a:rPr lang="ru-RU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oxolinic acid</a:t>
            </a:r>
            <a:r>
              <a:rPr lang="ru-RU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  </a:t>
            </a:r>
            <a:endParaRPr lang="en-US" altLang="en-US" sz="3184" b="1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34824" name="TextBox 8">
            <a:extLst>
              <a:ext uri="{FF2B5EF4-FFF2-40B4-BE49-F238E27FC236}">
                <a16:creationId xmlns:a16="http://schemas.microsoft.com/office/drawing/2014/main" id="{BD9DF388-86C6-F54B-29DB-278456C68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4094" y="1645920"/>
            <a:ext cx="6306503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123" b="1" u="sng">
                <a:solidFill>
                  <a:srgbClr val="FF0000"/>
                </a:solidFill>
                <a:latin typeface="Arial" panose="020B0604020202020204" pitchFamily="34" charset="0"/>
              </a:rPr>
              <a:t>Nitroxoline</a:t>
            </a:r>
            <a:endParaRPr lang="ru-RU" altLang="ru-RU" sz="2123" u="sng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6FA6E1-9BF4-1200-A6B0-DAB5789CCF99}"/>
              </a:ext>
            </a:extLst>
          </p:cNvPr>
          <p:cNvSpPr txBox="1"/>
          <p:nvPr/>
        </p:nvSpPr>
        <p:spPr>
          <a:xfrm>
            <a:off x="1574007" y="5706428"/>
            <a:ext cx="8979693" cy="8547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77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Adverse effects</a:t>
            </a:r>
            <a:r>
              <a:rPr lang="ru-RU" sz="2477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77" b="1" dirty="0">
                <a:latin typeface="Arial" pitchFamily="34" charset="0"/>
                <a:cs typeface="Arial" pitchFamily="34" charset="0"/>
              </a:rPr>
              <a:t>allergic reactions, increased heart rate, headaches, abnormal liver function, </a:t>
            </a:r>
            <a:r>
              <a:rPr lang="en-US" sz="2477" b="1" dirty="0" err="1">
                <a:latin typeface="Arial" pitchFamily="34" charset="0"/>
                <a:cs typeface="Arial" pitchFamily="34" charset="0"/>
              </a:rPr>
              <a:t>paresthesia</a:t>
            </a:r>
            <a:r>
              <a:rPr lang="en-US" sz="2477" b="1" dirty="0">
                <a:latin typeface="Arial" pitchFamily="34" charset="0"/>
                <a:cs typeface="Arial" pitchFamily="34" charset="0"/>
              </a:rPr>
              <a:t>.</a:t>
            </a:r>
            <a:endParaRPr lang="ru-RU" sz="2477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E684E93-71EF-8276-35D5-F43BF9268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194310"/>
            <a:ext cx="9145429" cy="605790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5F4B8B5-2270-DC11-A8C0-36C7B6842EB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58604"/>
            <a:ext cx="8715375" cy="528638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ru-RU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8-</a:t>
            </a: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OXYQUINOLINES DERIVATIVES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233476" name="Rectangle 4">
            <a:extLst>
              <a:ext uri="{FF2B5EF4-FFF2-40B4-BE49-F238E27FC236}">
                <a16:creationId xmlns:a16="http://schemas.microsoft.com/office/drawing/2014/main" id="{FB974661-6169-D1FE-9695-5929401E0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17988"/>
            <a:ext cx="8722519" cy="108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Mechanism of action</a:t>
            </a:r>
            <a:r>
              <a:rPr lang="ru-RU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en-US" sz="2477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Bactericidic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– 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inhibit protein synthesis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chelate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-formation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induction of oxidative process in </a:t>
            </a:r>
            <a:r>
              <a:rPr lang="en-US" sz="247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protoplasma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233477" name="Text Box 5">
            <a:extLst>
              <a:ext uri="{FF2B5EF4-FFF2-40B4-BE49-F238E27FC236}">
                <a16:creationId xmlns:a16="http://schemas.microsoft.com/office/drawing/2014/main" id="{C616F865-6D54-D629-7501-0F15E693B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346008"/>
            <a:ext cx="8656797" cy="173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 dirty="0">
                <a:solidFill>
                  <a:srgbClr val="0000FF"/>
                </a:solidFill>
                <a:latin typeface="Arial" charset="0"/>
              </a:rPr>
              <a:t>Bacterial spectrum activity</a:t>
            </a:r>
            <a:r>
              <a:rPr lang="ru-RU" sz="2653" b="1" i="1" dirty="0">
                <a:solidFill>
                  <a:srgbClr val="0000FF"/>
                </a:solidFill>
                <a:latin typeface="Arial" charset="0"/>
              </a:rPr>
              <a:t>:</a:t>
            </a:r>
            <a:r>
              <a:rPr lang="ru-RU" sz="2477" b="1" i="1" dirty="0">
                <a:solidFill>
                  <a:srgbClr val="003300"/>
                </a:solidFill>
                <a:latin typeface="Arial" charset="0"/>
              </a:rPr>
              <a:t> </a:t>
            </a:r>
            <a:r>
              <a:rPr lang="en-US" sz="2477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Broad</a:t>
            </a:r>
            <a:r>
              <a:rPr lang="ru-RU" sz="2477" b="1" dirty="0">
                <a:solidFill>
                  <a:schemeClr val="hlink"/>
                </a:solidFill>
                <a:latin typeface="Arial" charset="0"/>
              </a:rPr>
              <a:t>.</a:t>
            </a:r>
            <a:r>
              <a:rPr lang="ru-RU" sz="2477" b="1" i="1" dirty="0">
                <a:solidFill>
                  <a:srgbClr val="003300"/>
                </a:solidFill>
                <a:latin typeface="Arial" charset="0"/>
              </a:rPr>
              <a:t> </a:t>
            </a:r>
            <a:r>
              <a:rPr lang="en-US" sz="2477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It is active against most Gram-positive and Gram-negative bacteria, </a:t>
            </a:r>
            <a:r>
              <a:rPr lang="en-US" sz="2477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Shigella</a:t>
            </a:r>
            <a:r>
              <a:rPr lang="en-US" sz="2477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Salmonella, Escherichia, </a:t>
            </a:r>
            <a:r>
              <a:rPr lang="en-US" sz="2477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Vibrio</a:t>
            </a:r>
            <a:r>
              <a:rPr lang="en-US" sz="2477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cholerae</a:t>
            </a:r>
            <a:r>
              <a:rPr lang="en-US" sz="2477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some protozoa (amoeba, </a:t>
            </a:r>
            <a:r>
              <a:rPr lang="en-US" sz="2477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Giardia</a:t>
            </a:r>
            <a:r>
              <a:rPr lang="en-US" sz="2477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 and fungi. </a:t>
            </a:r>
            <a:r>
              <a:rPr lang="en-US" sz="2477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Chlorquinaldol</a:t>
            </a:r>
            <a:r>
              <a:rPr lang="en-US" sz="2477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resistance develops slowly,</a:t>
            </a:r>
            <a:r>
              <a:rPr lang="ru-RU" sz="2389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2389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33478" name="Rectangle 6">
            <a:extLst>
              <a:ext uri="{FF2B5EF4-FFF2-40B4-BE49-F238E27FC236}">
                <a16:creationId xmlns:a16="http://schemas.microsoft.com/office/drawing/2014/main" id="{967A0AB2-BA0C-1D71-D36D-53F363F25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304" y="3996735"/>
            <a:ext cx="8976836" cy="11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Uses</a:t>
            </a:r>
            <a:r>
              <a:rPr lang="ru-RU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en-US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653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Dysentery, </a:t>
            </a:r>
            <a:r>
              <a:rPr lang="en-US" sz="2653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salmonellosis</a:t>
            </a:r>
            <a:r>
              <a:rPr lang="en-US" sz="2653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food poisoning, </a:t>
            </a:r>
            <a:r>
              <a:rPr lang="en-US" sz="2653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dysbiosis</a:t>
            </a:r>
            <a:r>
              <a:rPr lang="en-US" sz="2653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infectious and inflammatory diseases of the vagina.</a:t>
            </a:r>
            <a:endParaRPr lang="ru-RU" sz="23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33479" name="Rectangle 7">
            <a:extLst>
              <a:ext uri="{FF2B5EF4-FFF2-40B4-BE49-F238E27FC236}">
                <a16:creationId xmlns:a16="http://schemas.microsoft.com/office/drawing/2014/main" id="{E690788E-CDBB-173B-94DA-EEC5DA2BA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873" y="4877495"/>
            <a:ext cx="8949690" cy="2059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Adverse effects</a:t>
            </a:r>
            <a:r>
              <a:rPr lang="ru-RU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en-US" sz="2653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Diarrheal phenomena (abdominal pain, nausea, vomiting, diarrhea), headache, peripheral neuropathy, </a:t>
            </a:r>
            <a:r>
              <a:rPr lang="en-US" sz="2477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myelopathy</a:t>
            </a:r>
            <a:r>
              <a:rPr lang="en-US" sz="2477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damage to the optic nerve, allergic reactions (skin rashes, itching, fever); sensation of itching and burning in the vagina (disappears after cessation of treatment).</a:t>
            </a:r>
            <a:endParaRPr lang="ru-RU" sz="2477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5848" name="Text Box 8">
            <a:extLst>
              <a:ext uri="{FF2B5EF4-FFF2-40B4-BE49-F238E27FC236}">
                <a16:creationId xmlns:a16="http://schemas.microsoft.com/office/drawing/2014/main" id="{D300ED8B-9920-9110-90CB-1F17777A9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323" y="935832"/>
            <a:ext cx="8692515" cy="48436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en-US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chlorquinaldol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E07AB76-AC0F-0641-2BB7-8B0087367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218599"/>
            <a:ext cx="9145429" cy="552926"/>
          </a:xfrm>
          <a:prstGeom prst="rect">
            <a:avLst/>
          </a:prstGeom>
          <a:solidFill>
            <a:srgbClr val="FFDBDB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AFD2C763-2EDA-78CF-AF27-0EABEC7A1AA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18599"/>
            <a:ext cx="8715375" cy="594360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NITROFURANE DERIVATIVE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154611FC-3DC9-D346-00D2-74DE1EA85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713" y="864394"/>
            <a:ext cx="9202579" cy="828432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defRPr/>
            </a:pPr>
            <a:r>
              <a:rPr lang="en-US" altLang="en-US" sz="3184" b="1">
                <a:solidFill>
                  <a:srgbClr val="0000CC"/>
                </a:solidFill>
                <a:latin typeface="Arial" panose="020B0604020202020204" pitchFamily="34" charset="0"/>
              </a:rPr>
              <a:t>Furadonine</a:t>
            </a:r>
            <a:r>
              <a:rPr lang="ru-RU" altLang="en-US" sz="3184" b="1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184" b="1">
                <a:solidFill>
                  <a:srgbClr val="0000CC"/>
                </a:solidFill>
                <a:latin typeface="Arial" panose="020B0604020202020204" pitchFamily="34" charset="0"/>
              </a:rPr>
              <a:t>furazolidone</a:t>
            </a:r>
            <a:r>
              <a:rPr lang="ru-RU" altLang="en-US" sz="3184" b="1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184" b="1">
                <a:solidFill>
                  <a:srgbClr val="0000CC"/>
                </a:solidFill>
                <a:latin typeface="Arial" panose="020B0604020202020204" pitchFamily="34" charset="0"/>
              </a:rPr>
              <a:t>furagin</a:t>
            </a:r>
            <a:r>
              <a:rPr lang="ru-RU" altLang="en-US" sz="3184" b="1">
                <a:solidFill>
                  <a:srgbClr val="0000CC"/>
                </a:solidFill>
                <a:latin typeface="Arial" panose="020B0604020202020204" pitchFamily="34" charset="0"/>
              </a:rPr>
              <a:t>; </a:t>
            </a:r>
            <a:r>
              <a:rPr lang="en-US" altLang="en-US" sz="3184" b="1">
                <a:solidFill>
                  <a:srgbClr val="0000CC"/>
                </a:solidFill>
                <a:latin typeface="Arial" panose="020B0604020202020204" pitchFamily="34" charset="0"/>
              </a:rPr>
              <a:t>locally</a:t>
            </a:r>
            <a:r>
              <a:rPr lang="ru-RU" altLang="en-US" sz="3184" b="1">
                <a:solidFill>
                  <a:srgbClr val="0000CC"/>
                </a:solidFill>
                <a:latin typeface="Arial" panose="020B0604020202020204" pitchFamily="34" charset="0"/>
              </a:rPr>
              <a:t> – </a:t>
            </a:r>
            <a:r>
              <a:rPr lang="en-US" altLang="en-US" sz="3184" b="1">
                <a:solidFill>
                  <a:srgbClr val="0000CC"/>
                </a:solidFill>
                <a:latin typeface="Arial" panose="020B0604020202020204" pitchFamily="34" charset="0"/>
              </a:rPr>
              <a:t>furacillin</a:t>
            </a:r>
            <a:r>
              <a:rPr lang="ru-RU" altLang="en-US" sz="3184" b="1">
                <a:solidFill>
                  <a:srgbClr val="0000CC"/>
                </a:solidFill>
                <a:latin typeface="Arial" panose="020B0604020202020204" pitchFamily="34" charset="0"/>
              </a:rPr>
              <a:t>.</a:t>
            </a:r>
            <a:endParaRPr lang="en-US" altLang="en-US" sz="3184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235525" name="Rectangle 5">
            <a:extLst>
              <a:ext uri="{FF2B5EF4-FFF2-40B4-BE49-F238E27FC236}">
                <a16:creationId xmlns:a16="http://schemas.microsoft.com/office/drawing/2014/main" id="{68C83C16-7FD6-C829-4781-33BFCB765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875" y="1766351"/>
            <a:ext cx="9311163" cy="136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Mechanism of action</a:t>
            </a:r>
            <a:r>
              <a:rPr lang="ru-RU" sz="2653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 </a:t>
            </a:r>
            <a:r>
              <a:rPr lang="en-US" sz="2300" b="1">
                <a:solidFill>
                  <a:srgbClr val="CC00FF"/>
                </a:solidFill>
                <a:latin typeface="Arial" charset="0"/>
              </a:rPr>
              <a:t>Bacteriostatic &amp; bacteriocidic</a:t>
            </a:r>
            <a:r>
              <a:rPr lang="ru-RU" sz="2477" b="1">
                <a:solidFill>
                  <a:srgbClr val="660033"/>
                </a:solidFill>
                <a:latin typeface="Arial" charset="0"/>
              </a:rPr>
              <a:t>(</a:t>
            </a:r>
            <a:r>
              <a:rPr lang="en-US" sz="2477" b="1">
                <a:solidFill>
                  <a:srgbClr val="660033"/>
                </a:solidFill>
                <a:latin typeface="Arial" charset="0"/>
              </a:rPr>
              <a:t>depending on concentration</a:t>
            </a:r>
            <a:r>
              <a:rPr lang="ru-RU" sz="2477" b="1">
                <a:solidFill>
                  <a:srgbClr val="660033"/>
                </a:solidFill>
                <a:latin typeface="Arial" charset="0"/>
              </a:rPr>
              <a:t>).</a:t>
            </a:r>
            <a:r>
              <a:rPr lang="ru-RU" sz="2300">
                <a:latin typeface="Arial" charset="0"/>
              </a:rPr>
              <a:t> </a:t>
            </a:r>
            <a:r>
              <a:rPr lang="en-US" sz="2300" b="1">
                <a:solidFill>
                  <a:srgbClr val="660033"/>
                </a:solidFill>
                <a:latin typeface="Arial" charset="0"/>
              </a:rPr>
              <a:t>Nitrogroup reduce to aminogroup</a:t>
            </a:r>
            <a:r>
              <a:rPr lang="ru-RU" sz="2300" b="1">
                <a:solidFill>
                  <a:srgbClr val="660033"/>
                </a:solidFill>
                <a:latin typeface="Arial" charset="0"/>
              </a:rPr>
              <a:t>, </a:t>
            </a:r>
            <a:r>
              <a:rPr lang="en-US" sz="2300" b="1">
                <a:solidFill>
                  <a:srgbClr val="660033"/>
                </a:solidFill>
                <a:latin typeface="Arial" charset="0"/>
              </a:rPr>
              <a:t>that inhibit synthesis of</a:t>
            </a:r>
            <a:r>
              <a:rPr lang="ru-RU" sz="2300" b="1">
                <a:solidFill>
                  <a:srgbClr val="660033"/>
                </a:solidFill>
                <a:latin typeface="Arial" charset="0"/>
              </a:rPr>
              <a:t> </a:t>
            </a:r>
            <a:r>
              <a:rPr lang="en-US" sz="2300" b="1">
                <a:solidFill>
                  <a:schemeClr val="hlink"/>
                </a:solidFill>
                <a:latin typeface="Arial" charset="0"/>
              </a:rPr>
              <a:t>DNA</a:t>
            </a:r>
            <a:r>
              <a:rPr lang="ru-RU" sz="2300" b="1">
                <a:solidFill>
                  <a:schemeClr val="hlink"/>
                </a:solidFill>
                <a:latin typeface="Arial" charset="0"/>
              </a:rPr>
              <a:t>, </a:t>
            </a:r>
            <a:r>
              <a:rPr lang="en-US" sz="2300" b="1">
                <a:solidFill>
                  <a:schemeClr val="hlink"/>
                </a:solidFill>
                <a:latin typeface="Arial" charset="0"/>
              </a:rPr>
              <a:t>tissue respiration</a:t>
            </a:r>
            <a:r>
              <a:rPr lang="ru-RU" sz="2300" b="1">
                <a:solidFill>
                  <a:schemeClr val="hlink"/>
                </a:solidFill>
                <a:latin typeface="Arial" charset="0"/>
              </a:rPr>
              <a:t>, </a:t>
            </a:r>
            <a:r>
              <a:rPr lang="en-US" sz="2300" b="1">
                <a:solidFill>
                  <a:schemeClr val="hlink"/>
                </a:solidFill>
                <a:latin typeface="Arial" charset="0"/>
              </a:rPr>
              <a:t>Creb’s cycle</a:t>
            </a:r>
            <a:r>
              <a:rPr lang="ru-RU" sz="2300" b="1">
                <a:solidFill>
                  <a:srgbClr val="660033"/>
                </a:solidFill>
                <a:latin typeface="Arial" charset="0"/>
              </a:rPr>
              <a:t>. </a:t>
            </a:r>
            <a:r>
              <a:rPr lang="ru-RU" sz="2300" b="1">
                <a:solidFill>
                  <a:srgbClr val="D60093"/>
                </a:solidFill>
                <a:latin typeface="Arial" charset="0"/>
              </a:rPr>
              <a:t>рН </a:t>
            </a:r>
            <a:r>
              <a:rPr lang="en-US" sz="2300" b="1">
                <a:solidFill>
                  <a:srgbClr val="D60093"/>
                </a:solidFill>
                <a:latin typeface="Arial" charset="0"/>
              </a:rPr>
              <a:t>&lt;</a:t>
            </a:r>
            <a:r>
              <a:rPr lang="ru-RU" sz="2300" b="1">
                <a:solidFill>
                  <a:srgbClr val="D60093"/>
                </a:solidFill>
                <a:latin typeface="Arial" charset="0"/>
              </a:rPr>
              <a:t> 5,5 </a:t>
            </a:r>
            <a:r>
              <a:rPr lang="en-US" sz="2300" b="1">
                <a:solidFill>
                  <a:srgbClr val="D60093"/>
                </a:solidFill>
                <a:latin typeface="Arial" charset="0"/>
              </a:rPr>
              <a:t>increases action</a:t>
            </a:r>
            <a:r>
              <a:rPr lang="ru-RU" sz="2300" b="1">
                <a:solidFill>
                  <a:srgbClr val="D60093"/>
                </a:solidFill>
                <a:latin typeface="Arial" charset="0"/>
              </a:rPr>
              <a:t>!</a:t>
            </a:r>
            <a:endParaRPr lang="ru-RU" sz="2300">
              <a:solidFill>
                <a:srgbClr val="D60093"/>
              </a:solidFill>
              <a:latin typeface="Arial" charset="0"/>
            </a:endParaRPr>
          </a:p>
        </p:txBody>
      </p:sp>
      <p:sp>
        <p:nvSpPr>
          <p:cNvPr id="235526" name="Text Box 6">
            <a:extLst>
              <a:ext uri="{FF2B5EF4-FFF2-40B4-BE49-F238E27FC236}">
                <a16:creationId xmlns:a16="http://schemas.microsoft.com/office/drawing/2014/main" id="{89774DAC-7C24-F6E7-314C-3234943A9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5443" y="3170397"/>
            <a:ext cx="9404033" cy="763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>
                <a:solidFill>
                  <a:srgbClr val="0000FF"/>
                </a:solidFill>
                <a:latin typeface="Arial" charset="0"/>
              </a:rPr>
              <a:t>Bacterial spectrum</a:t>
            </a:r>
            <a:r>
              <a:rPr lang="ru-RU" sz="2653" b="1" i="1">
                <a:solidFill>
                  <a:srgbClr val="0000FF"/>
                </a:solidFill>
                <a:latin typeface="Arial" charset="0"/>
              </a:rPr>
              <a:t>:</a:t>
            </a:r>
            <a:r>
              <a:rPr lang="ru-RU" sz="2477" b="1" i="1">
                <a:solidFill>
                  <a:srgbClr val="003300"/>
                </a:solidFill>
                <a:latin typeface="Arial" charset="0"/>
              </a:rPr>
              <a:t>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</a:t>
            </a:r>
            <a:r>
              <a:rPr lang="ru-RU" sz="2300" b="1" baseline="3000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+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&amp;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</a:t>
            </a:r>
            <a:r>
              <a:rPr lang="ru-RU" sz="2300" b="1" baseline="3000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–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bacteria</a:t>
            </a:r>
            <a:r>
              <a:rPr lang="ru-RU" sz="2300" b="1">
                <a:solidFill>
                  <a:srgbClr val="003300"/>
                </a:solidFill>
                <a:latin typeface="Arial" charset="0"/>
              </a:rPr>
              <a:t>, </a:t>
            </a:r>
            <a:r>
              <a:rPr lang="en-US" sz="2300" b="1">
                <a:solidFill>
                  <a:srgbClr val="003300"/>
                </a:solidFill>
                <a:latin typeface="Arial" charset="0"/>
              </a:rPr>
              <a:t>Protozoal </a:t>
            </a:r>
            <a:r>
              <a:rPr lang="ru-RU" sz="2300" b="1">
                <a:solidFill>
                  <a:srgbClr val="003300"/>
                </a:solidFill>
                <a:latin typeface="Arial" charset="0"/>
              </a:rPr>
              <a:t>(</a:t>
            </a:r>
            <a:r>
              <a:rPr lang="en-US" sz="2300" b="1">
                <a:solidFill>
                  <a:srgbClr val="003300"/>
                </a:solidFill>
                <a:latin typeface="Arial" charset="0"/>
              </a:rPr>
              <a:t>Amoeba</a:t>
            </a:r>
            <a:r>
              <a:rPr lang="ru-RU" sz="2300" b="1">
                <a:solidFill>
                  <a:srgbClr val="003300"/>
                </a:solidFill>
                <a:latin typeface="Arial" charset="0"/>
              </a:rPr>
              <a:t>, </a:t>
            </a:r>
            <a:r>
              <a:rPr lang="en-US" sz="2300" b="1">
                <a:solidFill>
                  <a:srgbClr val="003300"/>
                </a:solidFill>
                <a:latin typeface="Arial" charset="0"/>
              </a:rPr>
              <a:t>Gardia</a:t>
            </a:r>
            <a:r>
              <a:rPr lang="ru-RU" sz="2300" b="1">
                <a:solidFill>
                  <a:srgbClr val="003300"/>
                </a:solidFill>
                <a:latin typeface="Arial" charset="0"/>
              </a:rPr>
              <a:t>, </a:t>
            </a:r>
            <a:r>
              <a:rPr lang="en-US" sz="2300" b="1">
                <a:solidFill>
                  <a:srgbClr val="003300"/>
                </a:solidFill>
                <a:latin typeface="Arial" charset="0"/>
              </a:rPr>
              <a:t>trichomonada</a:t>
            </a:r>
            <a:r>
              <a:rPr lang="ru-RU" sz="2300" b="1">
                <a:solidFill>
                  <a:srgbClr val="003300"/>
                </a:solidFill>
                <a:latin typeface="Arial" charset="0"/>
              </a:rPr>
              <a:t>), </a:t>
            </a:r>
            <a:r>
              <a:rPr lang="en-US" sz="2300" b="1">
                <a:solidFill>
                  <a:srgbClr val="003300"/>
                </a:solidFill>
                <a:latin typeface="Arial" charset="0"/>
              </a:rPr>
              <a:t>large viruses</a:t>
            </a:r>
            <a:r>
              <a:rPr lang="ru-RU" sz="2300" b="1">
                <a:solidFill>
                  <a:srgbClr val="003300"/>
                </a:solidFill>
                <a:latin typeface="Arial" charset="0"/>
              </a:rPr>
              <a:t>, </a:t>
            </a:r>
            <a:r>
              <a:rPr lang="en-US" sz="2300" b="1">
                <a:solidFill>
                  <a:srgbClr val="003300"/>
                </a:solidFill>
                <a:latin typeface="Arial" charset="0"/>
              </a:rPr>
              <a:t>fungi</a:t>
            </a:r>
            <a:r>
              <a:rPr lang="ru-RU" sz="2300" b="1">
                <a:solidFill>
                  <a:srgbClr val="003300"/>
                </a:solidFill>
                <a:latin typeface="Arial" charset="0"/>
              </a:rPr>
              <a:t>.</a:t>
            </a:r>
            <a:r>
              <a:rPr lang="ru-RU" sz="2477" b="1">
                <a:solidFill>
                  <a:srgbClr val="003300"/>
                </a:solidFill>
                <a:latin typeface="Arial" charset="0"/>
              </a:rPr>
              <a:t> 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2477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35527" name="Rectangle 7">
            <a:extLst>
              <a:ext uri="{FF2B5EF4-FFF2-40B4-BE49-F238E27FC236}">
                <a16:creationId xmlns:a16="http://schemas.microsoft.com/office/drawing/2014/main" id="{8AA3EFE2-9AD8-58FF-8E63-BE108AE4B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442" y="4277931"/>
            <a:ext cx="9219723" cy="104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Uses</a:t>
            </a:r>
            <a:r>
              <a:rPr lang="ru-RU" sz="2653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Effective at resistance to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antibiotics &amp; sulfanilamides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</a:t>
            </a:r>
          </a:p>
          <a:p>
            <a:pPr marL="714726" indent="-714726">
              <a:lnSpc>
                <a:spcPct val="85000"/>
              </a:lnSpc>
              <a:defRPr/>
            </a:pP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 - </a:t>
            </a:r>
            <a:r>
              <a:rPr lang="en-US" sz="23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intestinal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infection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300" b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</a:t>
            </a:r>
            <a:r>
              <a:rPr lang="en-US" sz="2300" b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furazolidone</a:t>
            </a:r>
            <a:r>
              <a:rPr lang="ru-RU" sz="2300" b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);</a:t>
            </a:r>
          </a:p>
          <a:p>
            <a:pPr marL="714726" indent="-714726">
              <a:lnSpc>
                <a:spcPct val="85000"/>
              </a:lnSpc>
              <a:defRPr/>
            </a:pP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 -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infection of </a:t>
            </a:r>
            <a:r>
              <a:rPr lang="en-US" sz="23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urinary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tract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2300" b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</a:t>
            </a:r>
            <a:r>
              <a:rPr lang="en-US" sz="2300" b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furadonine</a:t>
            </a:r>
            <a:r>
              <a:rPr lang="ru-RU" sz="2300" b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</a:t>
            </a:r>
            <a:r>
              <a:rPr lang="en-US" sz="2300" b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furagin</a:t>
            </a:r>
            <a:r>
              <a:rPr lang="ru-RU" sz="2300" b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).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235528" name="Rectangle 8">
            <a:extLst>
              <a:ext uri="{FF2B5EF4-FFF2-40B4-BE49-F238E27FC236}">
                <a16:creationId xmlns:a16="http://schemas.microsoft.com/office/drawing/2014/main" id="{12805415-AAE7-EA2D-0A83-EA31A4412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2587" y="5560090"/>
            <a:ext cx="9406890" cy="1064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Adverse effects</a:t>
            </a:r>
            <a:r>
              <a:rPr lang="ru-RU" sz="2653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allergic reactions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neuritis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bleeding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methemoglobinemia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nephrotoxicity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dyspepsia, embryotoxicity</a:t>
            </a:r>
            <a:r>
              <a:rPr lang="ru-RU" sz="23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602837F3-2F99-6A4E-0070-F8A9ED602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261462"/>
            <a:ext cx="9145429" cy="618648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FB5034B-55EA-0C81-F5CF-3EE8871E58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74320"/>
            <a:ext cx="8715375" cy="592932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QUINOXOLINES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926A185D-2D15-E32C-CE25-63D82D899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209" y="1097280"/>
            <a:ext cx="8692515" cy="44249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defRPr/>
            </a:pPr>
            <a:r>
              <a:rPr lang="en-US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Dioxydinum</a:t>
            </a:r>
            <a:r>
              <a:rPr lang="ru-RU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chinoxydinum</a:t>
            </a:r>
          </a:p>
        </p:txBody>
      </p:sp>
      <p:sp>
        <p:nvSpPr>
          <p:cNvPr id="234501" name="Text Box 5">
            <a:extLst>
              <a:ext uri="{FF2B5EF4-FFF2-40B4-BE49-F238E27FC236}">
                <a16:creationId xmlns:a16="http://schemas.microsoft.com/office/drawing/2014/main" id="{55AED833-A93C-5ACC-0893-107B1B8D4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584" y="2333150"/>
            <a:ext cx="8931116" cy="108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>
                <a:solidFill>
                  <a:srgbClr val="0000CC"/>
                </a:solidFill>
                <a:latin typeface="Arial" charset="0"/>
              </a:rPr>
              <a:t>Bacterial spectrum</a:t>
            </a:r>
            <a:r>
              <a:rPr lang="ru-RU" sz="2653" b="1" i="1">
                <a:solidFill>
                  <a:srgbClr val="0000CC"/>
                </a:solidFill>
                <a:latin typeface="Arial" charset="0"/>
              </a:rPr>
              <a:t>:</a:t>
            </a:r>
            <a:r>
              <a:rPr lang="ru-RU" sz="2477" b="1" i="1">
                <a:solidFill>
                  <a:srgbClr val="003300"/>
                </a:solidFill>
                <a:latin typeface="Arial" charset="0"/>
              </a:rPr>
              <a:t>  </a:t>
            </a:r>
            <a:r>
              <a:rPr lang="en-US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</a:t>
            </a:r>
            <a:r>
              <a:rPr lang="ru-RU" sz="2831" b="1" baseline="3000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+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&amp;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</a:t>
            </a:r>
            <a:r>
              <a:rPr lang="ru-RU" sz="2477" b="1" baseline="3000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bacteria,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Proteus vulgaris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Pseudomonas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anaerobs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</a:t>
            </a:r>
            <a:r>
              <a:rPr lang="en-US" sz="2477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Active against bacteria resistant to other chemotherapeutic agents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BE373EC4-A784-7936-4C2E-2B36EF7FE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0185" y="2708910"/>
            <a:ext cx="9754077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74759" name="Picture 7" descr="j0235345">
            <a:extLst>
              <a:ext uri="{FF2B5EF4-FFF2-40B4-BE49-F238E27FC236}">
                <a16:creationId xmlns:a16="http://schemas.microsoft.com/office/drawing/2014/main" id="{8E1C5BB1-5F64-8B5F-B5DB-AD2476664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15" y="117158"/>
            <a:ext cx="1243013" cy="1124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4" name="Rectangle 8">
            <a:extLst>
              <a:ext uri="{FF2B5EF4-FFF2-40B4-BE49-F238E27FC236}">
                <a16:creationId xmlns:a16="http://schemas.microsoft.com/office/drawing/2014/main" id="{F87DB999-B0EA-0D86-3C78-A8CAEEAD0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2584" y="1594014"/>
            <a:ext cx="9119711" cy="68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75000"/>
              </a:lnSpc>
              <a:defRPr/>
            </a:pPr>
            <a:r>
              <a:rPr lang="en-US" sz="2653" b="1" i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Mechanism of action</a:t>
            </a:r>
            <a:r>
              <a:rPr lang="ru-RU" sz="2653" b="1" i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>
                <a:solidFill>
                  <a:schemeClr val="hlink"/>
                </a:solidFill>
                <a:latin typeface="Arial" charset="0"/>
              </a:rPr>
              <a:t>Bactericidic</a:t>
            </a:r>
            <a:r>
              <a:rPr lang="ru-RU" sz="2477" b="1">
                <a:solidFill>
                  <a:schemeClr val="hlink"/>
                </a:solidFill>
                <a:latin typeface="Arial" charset="0"/>
              </a:rPr>
              <a:t> – </a:t>
            </a:r>
            <a:r>
              <a:rPr lang="en-US" sz="2477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block of DNA synthesis</a:t>
            </a:r>
            <a:endParaRPr lang="ru-RU" sz="2477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34505" name="Rectangle 9">
            <a:extLst>
              <a:ext uri="{FF2B5EF4-FFF2-40B4-BE49-F238E27FC236}">
                <a16:creationId xmlns:a16="http://schemas.microsoft.com/office/drawing/2014/main" id="{5BCEA4F8-7CF2-25E0-833F-FDFBF6128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727" y="3482157"/>
            <a:ext cx="9059703" cy="173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Uses</a:t>
            </a:r>
            <a:r>
              <a:rPr lang="ru-RU" sz="2653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used to treat severe inflammatory processes of various nature, as an antiseptic for wound infections, infected burns; for the prevention and treatment of infectious </a:t>
            </a:r>
            <a:r>
              <a:rPr lang="en-US" sz="247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complicationsarthritis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severe purulent-visceral processes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sepsis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etc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E547CB-F046-F65B-5DF7-02F42320E78D}"/>
              </a:ext>
            </a:extLst>
          </p:cNvPr>
          <p:cNvSpPr txBox="1"/>
          <p:nvPr/>
        </p:nvSpPr>
        <p:spPr>
          <a:xfrm>
            <a:off x="1701165" y="5262087"/>
            <a:ext cx="8916829" cy="1235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7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Dioxidine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quickly cleans the wound surface, promotes tissue regeneration. When administered intravenously, it penetrates rapidly into tissues and organs. It is</a:t>
            </a:r>
            <a:endParaRPr lang="ru-RU" sz="2477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6FEF569-D29C-6CF5-48FC-110268DC7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261462"/>
            <a:ext cx="9145429" cy="618648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123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4EE456C-4393-9865-4261-66F95E968F4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6887" y="274320"/>
            <a:ext cx="8715375" cy="592932"/>
          </a:xfrm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altLang="en-US" sz="3362" b="1">
                <a:solidFill>
                  <a:srgbClr val="003300"/>
                </a:solidFill>
                <a:latin typeface="Arial" panose="020B0604020202020204" pitchFamily="34" charset="0"/>
              </a:rPr>
              <a:t>QUINOXOLINES</a:t>
            </a:r>
            <a:endParaRPr lang="ru-RU" altLang="en-US" sz="3362" b="1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5F106142-02D5-ACB0-4693-7C8B18DB1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209" y="1097280"/>
            <a:ext cx="8692515" cy="44249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chemeClr val="hlink"/>
            </a:outerShdw>
          </a:effec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defRPr/>
            </a:pPr>
            <a:r>
              <a:rPr lang="en-US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Dioxydinum</a:t>
            </a:r>
            <a:r>
              <a:rPr lang="ru-RU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184" b="1">
                <a:solidFill>
                  <a:srgbClr val="000099"/>
                </a:solidFill>
                <a:latin typeface="Arial" panose="020B0604020202020204" pitchFamily="34" charset="0"/>
              </a:rPr>
              <a:t>chinoxydinum</a:t>
            </a:r>
          </a:p>
        </p:txBody>
      </p:sp>
      <p:sp>
        <p:nvSpPr>
          <p:cNvPr id="38917" name="Rectangle 6">
            <a:extLst>
              <a:ext uri="{FF2B5EF4-FFF2-40B4-BE49-F238E27FC236}">
                <a16:creationId xmlns:a16="http://schemas.microsoft.com/office/drawing/2014/main" id="{24B1A3F1-64EC-3FEF-96AE-CE2E0D2BA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0185" y="2708910"/>
            <a:ext cx="9754077" cy="419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  <p:pic>
        <p:nvPicPr>
          <p:cNvPr id="75782" name="Picture 7" descr="j0235345">
            <a:extLst>
              <a:ext uri="{FF2B5EF4-FFF2-40B4-BE49-F238E27FC236}">
                <a16:creationId xmlns:a16="http://schemas.microsoft.com/office/drawing/2014/main" id="{BFDAF061-51C4-6312-D86E-587F510C7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15" y="117158"/>
            <a:ext cx="1243013" cy="1124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6" name="Rectangle 10">
            <a:extLst>
              <a:ext uri="{FF2B5EF4-FFF2-40B4-BE49-F238E27FC236}">
                <a16:creationId xmlns:a16="http://schemas.microsoft.com/office/drawing/2014/main" id="{34D64B53-8405-59FB-6277-611461B3B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727" y="3349446"/>
            <a:ext cx="9123998" cy="2059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714726" indent="-714726">
              <a:lnSpc>
                <a:spcPct val="85000"/>
              </a:lnSpc>
              <a:defRPr/>
            </a:pPr>
            <a:r>
              <a:rPr lang="en-US" sz="2653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Adverse effects</a:t>
            </a:r>
            <a:r>
              <a:rPr lang="ru-RU" sz="2653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mutagenic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teratogenic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247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embryotoxic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</a:t>
            </a:r>
            <a:r>
              <a:rPr lang="ru-RU" sz="2477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seizures, allergic reactions, hyperthermia</a:t>
            </a:r>
            <a:r>
              <a:rPr lang="ru-RU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</a:p>
          <a:p>
            <a:pPr marL="714726" indent="-714726">
              <a:lnSpc>
                <a:spcPct val="85000"/>
              </a:lnSpc>
              <a:defRPr/>
            </a:pPr>
            <a:r>
              <a:rPr lang="en-US" sz="2477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intracavitary</a:t>
            </a:r>
            <a:r>
              <a:rPr lang="en-US" sz="2477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and intravenous administration may cause headache, fever, nausea, diarrhea, allergic reactions, muscle cramps.</a:t>
            </a:r>
          </a:p>
          <a:p>
            <a:pPr marL="714726" indent="-714726">
              <a:lnSpc>
                <a:spcPct val="85000"/>
              </a:lnSpc>
              <a:defRPr/>
            </a:pPr>
            <a:endParaRPr lang="ru-RU" sz="2477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34507" name="Rectangle 11">
            <a:extLst>
              <a:ext uri="{FF2B5EF4-FFF2-40B4-BE49-F238E27FC236}">
                <a16:creationId xmlns:a16="http://schemas.microsoft.com/office/drawing/2014/main" id="{CF53E73A-97E5-DF66-7B80-B3456CA4F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205" y="5712878"/>
            <a:ext cx="8151018" cy="8329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1" hangingPunct="1">
              <a:lnSpc>
                <a:spcPct val="85000"/>
              </a:lnSpc>
              <a:defRPr/>
            </a:pPr>
            <a:r>
              <a:rPr lang="en-US" sz="2831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Only</a:t>
            </a:r>
            <a:r>
              <a:rPr lang="ru-RU" sz="2831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831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for adults</a:t>
            </a:r>
            <a:r>
              <a:rPr lang="ru-RU" sz="2831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831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under restrict doctor supervision</a:t>
            </a:r>
            <a:r>
              <a:rPr lang="ru-RU" sz="2831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!</a:t>
            </a:r>
          </a:p>
        </p:txBody>
      </p:sp>
      <p:sp>
        <p:nvSpPr>
          <p:cNvPr id="38921" name="TextBox 11">
            <a:extLst>
              <a:ext uri="{FF2B5EF4-FFF2-40B4-BE49-F238E27FC236}">
                <a16:creationId xmlns:a16="http://schemas.microsoft.com/office/drawing/2014/main" id="{01795A2F-89A6-826F-8FF8-9818B1AEA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2618" y="1645920"/>
            <a:ext cx="8661083" cy="172579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123" b="1">
                <a:solidFill>
                  <a:srgbClr val="FF0000"/>
                </a:solidFill>
              </a:rPr>
              <a:t>Mutagens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ru-RU" sz="2123" b="1"/>
              <a:t>Chemical agents that increase the rate of genetic mutation by interfering with the function of nucleic acids. A clastogen is a specific mutagen that causes breaks in chromosomes.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123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2765</Words>
  <Application>Microsoft Office PowerPoint</Application>
  <PresentationFormat>Широкоэкранный</PresentationFormat>
  <Paragraphs>196</Paragraphs>
  <Slides>36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Impact</vt:lpstr>
      <vt:lpstr>Wingdings</vt:lpstr>
      <vt:lpstr>Тема Office</vt:lpstr>
      <vt:lpstr>Microsoft Clip Gallery</vt:lpstr>
      <vt:lpstr>Презентация PowerPoint</vt:lpstr>
      <vt:lpstr>Презентация PowerPoint</vt:lpstr>
      <vt:lpstr>Презентация PowerPoint</vt:lpstr>
      <vt:lpstr>PRINCLES OF RATIONAL CHEMOTHERAPY</vt:lpstr>
      <vt:lpstr>Презентация PowerPoint</vt:lpstr>
      <vt:lpstr>CLASSIFICATION OF SULFANILAMIDE AGENTS</vt:lpstr>
      <vt:lpstr>CLASSIFICATION OF SULFANILAMIDE AGENTS</vt:lpstr>
      <vt:lpstr>CLASSIFICATION OF SULFANILAMIDE AGENTS</vt:lpstr>
      <vt:lpstr>MECHANISM OF ACTION</vt:lpstr>
      <vt:lpstr>RESISTANCE</vt:lpstr>
      <vt:lpstr>Презентация PowerPoint</vt:lpstr>
      <vt:lpstr>Презентация PowerPoint</vt:lpstr>
      <vt:lpstr>Презентация PowerPoint</vt:lpstr>
      <vt:lpstr>Презентация PowerPoint</vt:lpstr>
      <vt:lpstr>GENERAL PRINCIPLES OF  SULFONAMIDES THERAPY</vt:lpstr>
      <vt:lpstr>THERAPEUTIC USES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FLUOROQUINOLONES</vt:lpstr>
      <vt:lpstr>FLUOROQUINOLONES</vt:lpstr>
      <vt:lpstr>FLUOROQUINOLONES</vt:lpstr>
      <vt:lpstr>FLUOROQUINOLONES</vt:lpstr>
      <vt:lpstr>FLUOROQUINOLONES</vt:lpstr>
      <vt:lpstr>FLUOROQUINOLONES</vt:lpstr>
      <vt:lpstr>FLUOROQUINOLONES</vt:lpstr>
      <vt:lpstr>FLUOROQUINOLONES</vt:lpstr>
      <vt:lpstr>DERIVATIVES OF IMIDASOLE</vt:lpstr>
      <vt:lpstr>DERIVATIVES OF IMIDASOLE</vt:lpstr>
      <vt:lpstr>8-OXYQUINOLINES DERIVATIVES</vt:lpstr>
      <vt:lpstr>8-OXYQUINOLINES DERIVATIVES</vt:lpstr>
      <vt:lpstr>NITROFURANE DERIVATIVE</vt:lpstr>
      <vt:lpstr>QUINOXOLINES</vt:lpstr>
      <vt:lpstr>QUINOXOLINES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Катерина Федорівна Шемонаєва</dc:creator>
  <cp:lastModifiedBy>Катерина Федорівна Шемонаєва</cp:lastModifiedBy>
  <cp:revision>1</cp:revision>
  <dcterms:created xsi:type="dcterms:W3CDTF">2026-04-12T20:54:43Z</dcterms:created>
  <dcterms:modified xsi:type="dcterms:W3CDTF">2026-04-12T20:55:36Z</dcterms:modified>
</cp:coreProperties>
</file>