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handoutMasterIdLst>
    <p:handoutMasterId r:id="rId50"/>
  </p:handoutMasterIdLst>
  <p:sldIdLst>
    <p:sldId id="327" r:id="rId3"/>
    <p:sldId id="332" r:id="rId4"/>
    <p:sldId id="333" r:id="rId5"/>
    <p:sldId id="334" r:id="rId6"/>
    <p:sldId id="317" r:id="rId7"/>
    <p:sldId id="261" r:id="rId8"/>
    <p:sldId id="259" r:id="rId9"/>
    <p:sldId id="321" r:id="rId10"/>
    <p:sldId id="293" r:id="rId11"/>
    <p:sldId id="323" r:id="rId12"/>
    <p:sldId id="295" r:id="rId13"/>
    <p:sldId id="297" r:id="rId14"/>
    <p:sldId id="298" r:id="rId15"/>
    <p:sldId id="268" r:id="rId16"/>
    <p:sldId id="299" r:id="rId17"/>
    <p:sldId id="300" r:id="rId18"/>
    <p:sldId id="320" r:id="rId19"/>
    <p:sldId id="301" r:id="rId20"/>
    <p:sldId id="303" r:id="rId21"/>
    <p:sldId id="329" r:id="rId22"/>
    <p:sldId id="330" r:id="rId23"/>
    <p:sldId id="325" r:id="rId24"/>
    <p:sldId id="324" r:id="rId25"/>
    <p:sldId id="266" r:id="rId26"/>
    <p:sldId id="304" r:id="rId27"/>
    <p:sldId id="271" r:id="rId28"/>
    <p:sldId id="305" r:id="rId29"/>
    <p:sldId id="306" r:id="rId30"/>
    <p:sldId id="307" r:id="rId31"/>
    <p:sldId id="308" r:id="rId32"/>
    <p:sldId id="319" r:id="rId33"/>
    <p:sldId id="309" r:id="rId34"/>
    <p:sldId id="311" r:id="rId35"/>
    <p:sldId id="276" r:id="rId36"/>
    <p:sldId id="312" r:id="rId37"/>
    <p:sldId id="328" r:id="rId38"/>
    <p:sldId id="313" r:id="rId39"/>
    <p:sldId id="326" r:id="rId40"/>
    <p:sldId id="314" r:id="rId41"/>
    <p:sldId id="316" r:id="rId42"/>
    <p:sldId id="315" r:id="rId43"/>
    <p:sldId id="288" r:id="rId44"/>
    <p:sldId id="291" r:id="rId45"/>
    <p:sldId id="292" r:id="rId46"/>
    <p:sldId id="286" r:id="rId47"/>
    <p:sldId id="290" r:id="rId48"/>
    <p:sldId id="287" r:id="rId49"/>
  </p:sldIdLst>
  <p:sldSz cx="11087100" cy="8001000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0">
          <p15:clr>
            <a:srgbClr val="A4A3A4"/>
          </p15:clr>
        </p15:guide>
        <p15:guide id="2" pos="34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660066"/>
    <a:srgbClr val="800000"/>
    <a:srgbClr val="990099"/>
    <a:srgbClr val="FF0000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6" autoAdjust="0"/>
    <p:restoredTop sz="94664" autoAdjust="0"/>
  </p:normalViewPr>
  <p:slideViewPr>
    <p:cSldViewPr showGuides="1">
      <p:cViewPr varScale="1">
        <p:scale>
          <a:sx n="54" d="100"/>
          <a:sy n="54" d="100"/>
        </p:scale>
        <p:origin x="1312" y="72"/>
      </p:cViewPr>
      <p:guideLst>
        <p:guide orient="horz" pos="2520"/>
        <p:guide pos="34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586" cy="49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uk-UA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416" y="0"/>
            <a:ext cx="2971585" cy="49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uk-UA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084"/>
            <a:ext cx="2971586" cy="497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uk-UA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416" y="9448084"/>
            <a:ext cx="2971585" cy="497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E1DA58-9CC9-495E-BB65-3F64DDC7C25C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710857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888" y="1309688"/>
            <a:ext cx="8315325" cy="27860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5888" y="4202113"/>
            <a:ext cx="8315325" cy="19319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32AB3-49BF-4E4E-9E1A-C2428D3FC0B9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2716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0F7FEA-7947-4D8C-BE6E-DE9403275B93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42029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238" y="1995488"/>
            <a:ext cx="9561512" cy="33274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7238" y="5354638"/>
            <a:ext cx="9561512" cy="1749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EAE72-1389-4394-8F8D-48F174A79740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271103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1850" y="2311400"/>
            <a:ext cx="46355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19750" y="2311400"/>
            <a:ext cx="46355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E4632B-868C-4B95-B2FF-A8059CF5E13D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24831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88" y="425450"/>
            <a:ext cx="9563100" cy="154781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3588" y="1962150"/>
            <a:ext cx="4691062" cy="960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63588" y="2922588"/>
            <a:ext cx="4691062" cy="4298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13400" y="1962150"/>
            <a:ext cx="4713288" cy="960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13400" y="2922588"/>
            <a:ext cx="4713288" cy="4298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9CDA5-7F0B-4EC5-9943-7A65D4A8ECC1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62692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1AE98-0E82-4A1A-8431-8A8EF214BE22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7503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2026C-47D6-4653-8E52-DDF9B3911A91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27892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88" y="533400"/>
            <a:ext cx="3576637" cy="1866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3288" y="1152525"/>
            <a:ext cx="5613400" cy="56848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88" y="2400300"/>
            <a:ext cx="3576637" cy="4446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5182C-CC08-435F-B661-3E17E2E6B71F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45997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88" y="533400"/>
            <a:ext cx="3576637" cy="1866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13288" y="1152525"/>
            <a:ext cx="5613400" cy="5684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88" y="2400300"/>
            <a:ext cx="3576637" cy="4446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C6A73-469A-490D-9DFE-B21FADC0E917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09206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F296D-10CE-494D-A947-2BAA23FE5BD7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416477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99400" y="711200"/>
            <a:ext cx="2355850" cy="6400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1850" y="711200"/>
            <a:ext cx="6915150" cy="6400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CEB60-1521-46FD-905C-3C0F4FD83010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860062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888" y="1309688"/>
            <a:ext cx="8315325" cy="27860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5888" y="4202113"/>
            <a:ext cx="8315325" cy="19319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16E29F-0BF4-4643-831B-1BEE299FF813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21913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9FAE8-2715-413B-B8DC-F54ADBA1C51A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845053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238" y="1995488"/>
            <a:ext cx="9561512" cy="33274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7238" y="5354638"/>
            <a:ext cx="9561512" cy="1749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5D0EF-60E3-4CE4-AD69-FBC2DEFF209C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21545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1850" y="2311400"/>
            <a:ext cx="46355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19750" y="2311400"/>
            <a:ext cx="4635500" cy="4800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F9B7E-C2AC-4A2E-8563-B4ED4E3100ED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66877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88" y="425450"/>
            <a:ext cx="9563100" cy="154781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3588" y="1962150"/>
            <a:ext cx="4691062" cy="960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63588" y="2922588"/>
            <a:ext cx="4691062" cy="4298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13400" y="1962150"/>
            <a:ext cx="4713288" cy="960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13400" y="2922588"/>
            <a:ext cx="4713288" cy="42989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5B6285-4BE7-44E1-ACE3-97673F7228BC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07126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8E66C-F665-40D8-99C9-33BC8A61D4F8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681313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2187E-4679-4E71-BEB4-0D7E0B9A5B1A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568234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88" y="533400"/>
            <a:ext cx="3576637" cy="1866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3288" y="1152525"/>
            <a:ext cx="5613400" cy="56848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88" y="2400300"/>
            <a:ext cx="3576637" cy="4446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36686-0518-497C-B995-3E5E12C2378F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464368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88" y="533400"/>
            <a:ext cx="3576637" cy="18669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13288" y="1152525"/>
            <a:ext cx="5613400" cy="5684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88" y="2400300"/>
            <a:ext cx="3576637" cy="4446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E8CEF-A690-4203-9DF0-1DA9FC40491F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021473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0909F-54B1-4950-BA5B-440E632C5C46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273062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99400" y="711200"/>
            <a:ext cx="2355850" cy="6400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1850" y="711200"/>
            <a:ext cx="6915150" cy="6400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7A9AC-E850-46CF-A422-CB519DC38294}" type="slidenum">
              <a:rPr lang="en-US" altLang="uk-UA"/>
              <a:pPr/>
              <a:t>‹#›</a:t>
            </a:fld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318631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1850" y="711200"/>
            <a:ext cx="94234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850" y="2311400"/>
            <a:ext cx="9423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/>
              <a:t>Образец текста</a:t>
            </a:r>
          </a:p>
          <a:p>
            <a:pPr lvl="1"/>
            <a:r>
              <a:rPr lang="en-US" altLang="uk-UA"/>
              <a:t>Второй уровень</a:t>
            </a:r>
          </a:p>
          <a:p>
            <a:pPr lvl="2"/>
            <a:r>
              <a:rPr lang="en-US" altLang="uk-UA"/>
              <a:t>Третий уровень</a:t>
            </a:r>
          </a:p>
          <a:p>
            <a:pPr lvl="3"/>
            <a:r>
              <a:rPr lang="en-US" altLang="uk-UA"/>
              <a:t>Четвертый уровень</a:t>
            </a:r>
          </a:p>
          <a:p>
            <a:pPr lvl="4"/>
            <a:r>
              <a:rPr lang="en-US" altLang="uk-UA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1850" y="7289800"/>
            <a:ext cx="23098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>
            <a:lvl1pPr defTabSz="1090613">
              <a:defRPr sz="1700"/>
            </a:lvl1pPr>
          </a:lstStyle>
          <a:p>
            <a:endParaRPr lang="en-US" alt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87775" y="7289800"/>
            <a:ext cx="35115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>
            <a:lvl1pPr algn="ctr" defTabSz="1090613">
              <a:defRPr sz="1700"/>
            </a:lvl1pPr>
          </a:lstStyle>
          <a:p>
            <a:endParaRPr lang="en-US" alt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45438" y="7289800"/>
            <a:ext cx="23098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>
            <a:lvl1pPr algn="r" defTabSz="1090613">
              <a:defRPr sz="1700"/>
            </a:lvl1pPr>
          </a:lstStyle>
          <a:p>
            <a:fld id="{1ED54DE7-C404-4B59-9769-948155B1BFFB}" type="slidenum">
              <a:rPr lang="en-US" altLang="uk-UA"/>
              <a:pPr/>
              <a:t>‹#›</a:t>
            </a:fld>
            <a:endParaRPr lang="en-US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90613" rtl="0" fontAlgn="base">
        <a:spcBef>
          <a:spcPct val="0"/>
        </a:spcBef>
        <a:spcAft>
          <a:spcPct val="0"/>
        </a:spcAft>
        <a:defRPr sz="5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2pPr>
      <a:lvl3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3pPr>
      <a:lvl4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4pPr>
      <a:lvl5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5pPr>
      <a:lvl6pPr marL="4572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6pPr>
      <a:lvl7pPr marL="9144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409575" indent="-409575" algn="l" defTabSz="1090613" rtl="0" fontAlgn="base">
        <a:spcBef>
          <a:spcPct val="20000"/>
        </a:spcBef>
        <a:spcAft>
          <a:spcPct val="0"/>
        </a:spcAft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5825" indent="-339725" algn="l" defTabSz="1090613" rtl="0" fontAlgn="base">
        <a:spcBef>
          <a:spcPct val="20000"/>
        </a:spcBef>
        <a:spcAft>
          <a:spcPct val="0"/>
        </a:spcAft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3663" indent="-273050" algn="l" defTabSz="1090613" rtl="0" fontAlgn="base">
        <a:spcBef>
          <a:spcPct val="20000"/>
        </a:spcBef>
        <a:spcAft>
          <a:spcPct val="0"/>
        </a:spcAft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8175" indent="-271463" algn="l" defTabSz="1090613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4275" indent="-273050" algn="l" defTabSz="1090613" rtl="0" fontAlgn="base">
        <a:spcBef>
          <a:spcPct val="20000"/>
        </a:spcBef>
        <a:spcAft>
          <a:spcPct val="0"/>
        </a:spcAft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1850" y="711200"/>
            <a:ext cx="94234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/>
              <a:t>Образец заголовка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850" y="2311400"/>
            <a:ext cx="9423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/>
              <a:t>Образец текста</a:t>
            </a:r>
          </a:p>
          <a:p>
            <a:pPr lvl="1"/>
            <a:r>
              <a:rPr lang="en-US" altLang="uk-UA"/>
              <a:t>Второй уровень</a:t>
            </a:r>
          </a:p>
          <a:p>
            <a:pPr lvl="2"/>
            <a:r>
              <a:rPr lang="en-US" altLang="uk-UA"/>
              <a:t>Третий уровень</a:t>
            </a:r>
          </a:p>
          <a:p>
            <a:pPr lvl="3"/>
            <a:r>
              <a:rPr lang="en-US" altLang="uk-UA"/>
              <a:t>Четвертый уровень</a:t>
            </a:r>
          </a:p>
          <a:p>
            <a:pPr lvl="4"/>
            <a:r>
              <a:rPr lang="en-US" altLang="uk-UA"/>
              <a:t>Пятый уровень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1850" y="7289800"/>
            <a:ext cx="230981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>
            <a:lvl1pPr defTabSz="1090613">
              <a:defRPr sz="1700"/>
            </a:lvl1pPr>
          </a:lstStyle>
          <a:p>
            <a:endParaRPr lang="en-US" altLang="uk-UA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87775" y="7289800"/>
            <a:ext cx="35115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>
            <a:lvl1pPr algn="ctr" defTabSz="1090613">
              <a:defRPr sz="1700"/>
            </a:lvl1pPr>
          </a:lstStyle>
          <a:p>
            <a:endParaRPr lang="en-US" altLang="uk-UA"/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45438" y="7289800"/>
            <a:ext cx="23098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0" tIns="54535" rIns="109070" bIns="54535" numCol="1" anchor="t" anchorCtr="0" compatLnSpc="1">
            <a:prstTxWarp prst="textNoShape">
              <a:avLst/>
            </a:prstTxWarp>
          </a:bodyPr>
          <a:lstStyle>
            <a:lvl1pPr algn="r" defTabSz="1090613">
              <a:defRPr sz="1700"/>
            </a:lvl1pPr>
          </a:lstStyle>
          <a:p>
            <a:fld id="{E9158123-854D-4025-AEFB-B0D1B858C396}" type="slidenum">
              <a:rPr lang="en-US" altLang="uk-UA"/>
              <a:pPr/>
              <a:t>‹#›</a:t>
            </a:fld>
            <a:endParaRPr lang="en-US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90613" rtl="0" fontAlgn="base">
        <a:spcBef>
          <a:spcPct val="0"/>
        </a:spcBef>
        <a:spcAft>
          <a:spcPct val="0"/>
        </a:spcAft>
        <a:defRPr sz="5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defTabSz="1090613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409575" indent="-409575" algn="l" defTabSz="1090613" rtl="0" fontAlgn="base">
        <a:spcBef>
          <a:spcPct val="20000"/>
        </a:spcBef>
        <a:spcAft>
          <a:spcPct val="0"/>
        </a:spcAft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5825" indent="-339725" algn="l" defTabSz="1090613" rtl="0" fontAlgn="base">
        <a:spcBef>
          <a:spcPct val="20000"/>
        </a:spcBef>
        <a:spcAft>
          <a:spcPct val="0"/>
        </a:spcAft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3663" indent="-273050" algn="l" defTabSz="1090613" rtl="0" fontAlgn="base">
        <a:spcBef>
          <a:spcPct val="20000"/>
        </a:spcBef>
        <a:spcAft>
          <a:spcPct val="0"/>
        </a:spcAft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8175" indent="-271463" algn="l" defTabSz="1090613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4275" indent="-273050" algn="l" defTabSz="1090613" rtl="0" fontAlgn="base">
        <a:spcBef>
          <a:spcPct val="20000"/>
        </a:spcBef>
        <a:spcAft>
          <a:spcPct val="0"/>
        </a:spcAft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https://uk.wikipedia.org/wiki/%D0%9F%D0%BE%D1%80%D1%83%D1%88%D0%B5%D0%BD%D0%BD%D1%8F_%D1%81%D0%BD%D1%8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wmf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page?q=376788848&amp;p=1&amp;ag=ih&amp;rpt2=simage&amp;qs=text=(%CC%C9%D3%D4%D8%D1+%CB%CF%CB%C9)&amp;isize=&amp;ogo=5&amp;rpt=image" TargetMode="External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hyperlink" Target="http://images.yandex.ru/yandpage?q=1452166064&amp;p=3&amp;ag=ih&amp;rpt2=simage&amp;qs=text=(%DA%C5%D2%CE%C1+%CB%CF%C6%C5)&amp;isize=&amp;ogo=5&amp;rpt=imag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page?q=2139175744&amp;p=7&amp;ag=ih&amp;rpt2=simage&amp;qs=text=(%CB%C1%CB%C1%CF)&amp;isize=&amp;ogo=5&amp;rpt=image" TargetMode="External"/><Relationship Id="rId11" Type="http://schemas.openxmlformats.org/officeDocument/2006/relationships/image" Target="../media/image31.jpeg"/><Relationship Id="rId5" Type="http://schemas.openxmlformats.org/officeDocument/2006/relationships/image" Target="../media/image28.jpeg"/><Relationship Id="rId10" Type="http://schemas.openxmlformats.org/officeDocument/2006/relationships/hyperlink" Target="http://images.yandex.ru/yandpage?q=51746576&amp;p=73&amp;ag=ih&amp;rpt2=simage&amp;qs=text=(%D4%C1%C2%C1%CB)&amp;isize=&amp;ogo=5&amp;rpt=image" TargetMode="External"/><Relationship Id="rId4" Type="http://schemas.openxmlformats.org/officeDocument/2006/relationships/hyperlink" Target="http://images.yandex.ru/yandpage?q=1030784896&amp;p=14&amp;ag=ih&amp;rpt2=simage&amp;qs=text=(%CC%C9%D3%D4%D8%D1+%DE%C1%D1)&amp;isize=&amp;ogo=5&amp;rpt=image" TargetMode="External"/><Relationship Id="rId9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wmf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11" Type="http://schemas.openxmlformats.org/officeDocument/2006/relationships/image" Target="../media/image27.jpeg"/><Relationship Id="rId5" Type="http://schemas.openxmlformats.org/officeDocument/2006/relationships/oleObject" Target="../embeddings/oleObject2.bin"/><Relationship Id="rId10" Type="http://schemas.openxmlformats.org/officeDocument/2006/relationships/hyperlink" Target="http://images.yandex.ru/yandpage?q=1452166064&amp;p=3&amp;ag=ih&amp;rpt2=simage&amp;qs=text=(%DA%C5%D2%CE%C1+%CB%CF%C6%C5)&amp;isize=&amp;ogo=5&amp;rpt=image" TargetMode="External"/><Relationship Id="rId4" Type="http://schemas.openxmlformats.org/officeDocument/2006/relationships/image" Target="../media/image35.png"/><Relationship Id="rId9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page?q=1452166064&amp;p=3&amp;ag=ih&amp;rpt2=simage&amp;qs=text=(%DA%C5%D2%CE%C1+%CB%CF%C6%C5)&amp;isize=&amp;ogo=5&amp;rpt=imag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hyperlink" Target="http://images.yandex.ru/yandpage?q=1452166064&amp;p=3&amp;ag=ih&amp;rpt2=simage&amp;qs=text=(%DA%C5%D2%CE%C1+%CB%CF%C6%C5)&amp;isize=&amp;ogo=5&amp;rpt=imag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page?q=373423984&amp;p=6&amp;ag=ih&amp;rpt2=simage&amp;qs=text=(%CB%CF%C6%C5%C9%CE)&amp;isize=&amp;ogo=5&amp;rpt=imag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hyperlink" Target="http://images.yandex.ru/yandpage?q=1452166064&amp;p=3&amp;ag=ih&amp;rpt2=simage&amp;qs=text=(%DA%C5%D2%CE%C1+%CB%CF%C6%C5)&amp;isize=&amp;ogo=5&amp;rpt=image" TargetMode="External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3.png"/><Relationship Id="rId4" Type="http://schemas.openxmlformats.org/officeDocument/2006/relationships/oleObject" Target="../embeddings/oleObject5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page?q=995771104&amp;p=2&amp;ag=ih&amp;rpt2=simage&amp;qs=text=%CC%C5%D7%DA%C5%D1&amp;isize=&amp;ogo=5&amp;rpt=image" TargetMode="External"/><Relationship Id="rId3" Type="http://schemas.openxmlformats.org/officeDocument/2006/relationships/image" Target="../media/image44.jpeg"/><Relationship Id="rId7" Type="http://schemas.openxmlformats.org/officeDocument/2006/relationships/image" Target="../media/image46.jpeg"/><Relationship Id="rId2" Type="http://schemas.openxmlformats.org/officeDocument/2006/relationships/hyperlink" Target="http://images.yandex.ru/yandpage?q=1337251520&amp;p=9&amp;ag=ih&amp;rpt2=simage&amp;qs=text=%CB%CF%D2%C5%CE%D8+%D6%C5%CE%D8-%DB%C5%CE%D1&amp;isize=&amp;ogo=5&amp;rpt=imag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page?q=1747039920&amp;p=3&amp;ag=ih&amp;rpt2=simage&amp;qs=text=%DC%CC%C5%D5%D4%C5%D2%CF%CB%CF%CB%CB&amp;isize=&amp;ogo=5&amp;rpt=image" TargetMode="External"/><Relationship Id="rId11" Type="http://schemas.openxmlformats.org/officeDocument/2006/relationships/image" Target="../media/image48.jpeg"/><Relationship Id="rId5" Type="http://schemas.openxmlformats.org/officeDocument/2006/relationships/image" Target="../media/image45.jpeg"/><Relationship Id="rId10" Type="http://schemas.openxmlformats.org/officeDocument/2006/relationships/hyperlink" Target="http://images.yandex.ru/yandpage?q=1128216576&amp;p=10&amp;ag=ih&amp;rpt2=simage&amp;qs=text=(%D2%CF%C4%C9%CF%CC%C1+%D2%CF%DA%CF%D7%C1%D1)&amp;isize=&amp;ogo=5&amp;rpt=image" TargetMode="External"/><Relationship Id="rId4" Type="http://schemas.openxmlformats.org/officeDocument/2006/relationships/hyperlink" Target="http://images.yandex.ru/yandpage?q=1275340928&amp;p=13&amp;ag=ih&amp;rpt2=simage&amp;qs=text=%CC%C9%CD%CF%CE%CE%C9%CB&amp;isize=&amp;ogo=5&amp;rpt=image" TargetMode="External"/><Relationship Id="rId9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228600" y="184150"/>
            <a:ext cx="10656888" cy="7632700"/>
          </a:xfrm>
          <a:prstGeom prst="foldedCorner">
            <a:avLst>
              <a:gd name="adj" fmla="val 7556"/>
            </a:avLst>
          </a:prstGeom>
          <a:noFill/>
          <a:ln w="28575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FFCC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131" name="WordArt 35"/>
          <p:cNvSpPr>
            <a:spLocks noChangeArrowheads="1" noChangeShapeType="1" noTextEdit="1"/>
          </p:cNvSpPr>
          <p:nvPr/>
        </p:nvSpPr>
        <p:spPr bwMode="auto">
          <a:xfrm>
            <a:off x="647700" y="760413"/>
            <a:ext cx="9864725" cy="676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АНТИДЕПРЕСАНТИ.</a:t>
            </a:r>
          </a:p>
          <a:p>
            <a:pPr algn="ctr"/>
            <a:r>
              <a:rPr lang="uk-UA" sz="36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НОРМОТИМІКИ.</a:t>
            </a:r>
          </a:p>
          <a:p>
            <a:pPr algn="ctr"/>
            <a:r>
              <a:rPr lang="uk-UA" sz="36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ПСИХОСТИМУЛЯТОРИ.</a:t>
            </a:r>
          </a:p>
          <a:p>
            <a:pPr algn="ctr"/>
            <a:r>
              <a:rPr lang="uk-UA" sz="36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АКТОПРОТЕКТОРИ.</a:t>
            </a:r>
          </a:p>
          <a:p>
            <a:pPr algn="ctr"/>
            <a:r>
              <a:rPr lang="uk-UA" sz="36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НООТРОПИ. АДАПТОГЕНИ.</a:t>
            </a:r>
          </a:p>
          <a:p>
            <a:pPr algn="ctr"/>
            <a:r>
              <a:rPr lang="uk-UA" sz="3600" kern="10" dirty="0">
                <a:ln w="9525" cap="sq">
                  <a:solidFill>
                    <a:srgbClr val="006600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00FF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АНАЛЕПТИКИ</a:t>
            </a:r>
          </a:p>
        </p:txBody>
      </p:sp>
    </p:spTree>
    <p:extLst>
      <p:ext uri="{BB962C8B-B14F-4D97-AF65-F5344CB8AC3E}">
        <p14:creationId xmlns:p14="http://schemas.microsoft.com/office/powerpoint/2010/main" val="206122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84150" y="76200"/>
            <a:ext cx="10810875" cy="11430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 dirty="0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392238" y="255588"/>
            <a:ext cx="9580562" cy="95408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ДЕПРЕСІЯ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214312" y="4357862"/>
            <a:ext cx="10625137" cy="3171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616075" indent="-14255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541588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Причини: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втрата близької людини, втрата роботи, розлучення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стресове навантаження та підвищена емоційність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дисфункція щитоподібної залози, змінами гормонального </a:t>
            </a:r>
          </a:p>
          <a:p>
            <a:pPr>
              <a:buClr>
                <a:srgbClr val="FF0000"/>
              </a:buClr>
            </a:pPr>
            <a:r>
              <a:rPr lang="uk-UA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фону під час менструального циклу й клімаксу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вагітність та післяпологовий період</a:t>
            </a:r>
            <a:endParaRPr lang="uk-UA" altLang="uk-UA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76806" name="Picture 6" descr="j02811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1763"/>
            <a:ext cx="1600200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503238" y="1281113"/>
            <a:ext cx="10221912" cy="87963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3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3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грец</a:t>
            </a:r>
            <a:r>
              <a:rPr lang="uk-UA" altLang="uk-UA" sz="33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 </a:t>
            </a:r>
            <a:r>
              <a:rPr lang="uk-UA" altLang="uk-UA" sz="33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thymos</a:t>
            </a:r>
            <a:r>
              <a:rPr lang="uk-UA" altLang="uk-UA" sz="33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душа, </a:t>
            </a:r>
            <a:r>
              <a:rPr lang="uk-UA" altLang="uk-UA" sz="33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ana</a:t>
            </a:r>
            <a:r>
              <a:rPr lang="uk-UA" altLang="uk-UA" sz="33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рух вгору, </a:t>
            </a:r>
          </a:p>
          <a:p>
            <a:pPr lvl="1" algn="ctr"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3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lepticos</a:t>
            </a:r>
            <a:r>
              <a:rPr lang="uk-UA" altLang="uk-UA" sz="33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здатний сприймати)</a:t>
            </a:r>
            <a:endParaRPr lang="uk-UA" altLang="uk-UA" sz="3300" b="1" i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76808" name="Picture 8" descr="Депрессия и антидепресса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0488"/>
            <a:ext cx="1676400" cy="11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76200" y="1984276"/>
            <a:ext cx="10972800" cy="2371901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Депресія — це постійне зниження настрою, песимізм, прагнення до усамітнення. Це психічний розлад, який призводить до серйозних наслідків. Хворий втрачає здатність радіти життю, йому не дається рішення важких завдань, схильний до негативних виходів з будь-якої   ситуації</a:t>
            </a:r>
            <a:endParaRPr lang="uk-UA" altLang="uk-UA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811" name="Picture 11" descr="епрессия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814" y="3579121"/>
            <a:ext cx="7646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71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500"/>
                                        <p:tgtEl>
                                          <p:spTgt spid="76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76807" grpId="0"/>
      <p:bldP spid="768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84150" y="76200"/>
            <a:ext cx="10810875" cy="11430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 dirty="0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392238" y="255588"/>
            <a:ext cx="9580562" cy="95408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ДЕПРЕСІЯ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214313" y="1260476"/>
            <a:ext cx="10594974" cy="618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616075" indent="-14255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541588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Симптоми депресії </a:t>
            </a:r>
          </a:p>
          <a:p>
            <a:r>
              <a:rPr lang="uk-UA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Понад два тижні одночасно спостерігаються щонайменше п'ять із наступних симптомів </a:t>
            </a:r>
          </a:p>
          <a:p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Серед них має бути хоча б один з ключових – пригнічений настрій та/або </a:t>
            </a:r>
            <a:r>
              <a:rPr 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ангедонія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нездатність отримувати задоволення від діяльності, яка зазвичай буває для людей приємною: фізичних вправ, хобі, співу, сексу або соціальних взаємодії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uk-UA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Пригнічений настрій більшу частину дня, відчуття смутку, порожнечі</a:t>
            </a: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Зміна маси тіла більше, ніж на 5% (як зниження, так і набір ваги), порушення апетиту.</a:t>
            </a:r>
          </a:p>
          <a:p>
            <a:pPr lvl="1">
              <a:lnSpc>
                <a:spcPct val="65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endParaRPr lang="uk-UA" altLang="uk-UA" sz="36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76806" name="Picture 6" descr="j02811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1763"/>
            <a:ext cx="1600200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8" name="Picture 8" descr="Депрессия и антидепресса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0488"/>
            <a:ext cx="1676400" cy="11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1" name="Picture 11" descr="епрессия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063" y="481178"/>
            <a:ext cx="7646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03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5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500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500"/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84150" y="76200"/>
            <a:ext cx="10810875" cy="11430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 dirty="0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392238" y="255588"/>
            <a:ext cx="9580562" cy="95408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ДЕПРЕСІЯ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214313" y="1747657"/>
            <a:ext cx="10594974" cy="556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616075" indent="-14255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541588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Порушення сну</a:t>
            </a: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- безсоння або надмірна сонливість</a:t>
            </a: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Збудження чи загальмованість (на думку оточуючих) </a:t>
            </a: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Постійна втома, відсутність енергії</a:t>
            </a: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Відчуття вини без очевидної причини, сприйняття себе нікому непотрібною людиною</a:t>
            </a: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Сплутаність у думках, складнощі в концентрації уваги</a:t>
            </a:r>
          </a:p>
          <a:p>
            <a:pPr marL="647700" lvl="1" indent="-457200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Думки про самогубство</a:t>
            </a:r>
          </a:p>
          <a:p>
            <a:pPr lvl="1">
              <a:lnSpc>
                <a:spcPct val="65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endParaRPr lang="uk-UA" altLang="uk-UA" sz="36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76806" name="Picture 6" descr="j02811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1763"/>
            <a:ext cx="1600200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8" name="Picture 8" descr="Депрессия и антидепрессан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0488"/>
            <a:ext cx="1676400" cy="11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1" name="Picture 11" descr="епрессия cop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265" y="4805705"/>
            <a:ext cx="7646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45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5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500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768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768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500"/>
                                        <p:tgtEl>
                                          <p:spTgt spid="768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500"/>
                                        <p:tgtEl>
                                          <p:spTgt spid="768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84150" y="76200"/>
            <a:ext cx="10810875" cy="11430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392238" y="255588"/>
            <a:ext cx="9580562" cy="95408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АНТИДЕПРЕСАНТИ</a:t>
            </a:r>
            <a:b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</a:b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(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тимолептики</a:t>
            </a: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, 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тимоаналептики</a:t>
            </a: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214313" y="5154613"/>
            <a:ext cx="9656762" cy="247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616075" indent="-14255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541588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8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Ендогенні –</a:t>
            </a:r>
            <a:r>
              <a:rPr lang="uk-UA" altLang="uk-UA" sz="3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 психічних захворюваннях (шизофренія, психоз)</a:t>
            </a:r>
          </a:p>
          <a:p>
            <a:pPr lvl="1">
              <a:lnSpc>
                <a:spcPct val="65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8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Екзогенні (реактивні) –</a:t>
            </a:r>
            <a:r>
              <a:rPr lang="uk-UA" altLang="uk-UA" sz="3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 тяжкій психічній травмі, невиліковному захворюванні, стомленні</a:t>
            </a:r>
          </a:p>
        </p:txBody>
      </p:sp>
      <p:pic>
        <p:nvPicPr>
          <p:cNvPr id="76806" name="Picture 6" descr="j02811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1763"/>
            <a:ext cx="1600200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8" name="Picture 8" descr="Депрессия и антидепресса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0488"/>
            <a:ext cx="1676400" cy="11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3187700" y="4072508"/>
            <a:ext cx="4624388" cy="592138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r>
              <a:rPr lang="uk-UA" altLang="uk-UA" sz="40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Види депресій:</a:t>
            </a:r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0" y="1624236"/>
            <a:ext cx="10972800" cy="1955312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9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 психотропні засоби, що послаблюють депресію, «виправляють» патологічно змінений настрій, повертають інтерес до життя, активність і оптимізм</a:t>
            </a:r>
          </a:p>
        </p:txBody>
      </p:sp>
      <p:pic>
        <p:nvPicPr>
          <p:cNvPr id="76811" name="Picture 11" descr="епрессия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801" y="4144516"/>
            <a:ext cx="1076325" cy="334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76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768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76809" grpId="0" animBg="1"/>
      <p:bldP spid="768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73025" y="3581400"/>
            <a:ext cx="11087100" cy="403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2788" indent="-533400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настрою  (власне </a:t>
            </a:r>
            <a:r>
              <a:rPr lang="uk-UA" altLang="uk-UA" sz="36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тимолептичний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ефект)</a:t>
            </a:r>
            <a:endParaRPr lang="uk-UA" altLang="uk-UA" sz="36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контроль за імпульсивними потягами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статева поведінка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рівня агресивності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полегшення засинання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регуляція циклів сну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апетиту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чутливості до болю</a:t>
            </a:r>
          </a:p>
        </p:txBody>
      </p:sp>
      <p:pic>
        <p:nvPicPr>
          <p:cNvPr id="7197" name="Picture 29" descr="Narcot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4864100"/>
            <a:ext cx="2278063" cy="309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76200" y="109538"/>
            <a:ext cx="10902950" cy="595312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66763" y="-31750"/>
            <a:ext cx="9601200" cy="77311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ПАТОГЕНЕЗ ДЕПРЕСІЙ</a:t>
            </a:r>
          </a:p>
        </p:txBody>
      </p: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71438" y="828675"/>
            <a:ext cx="10902950" cy="1471846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75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 центрах </a:t>
            </a:r>
            <a:r>
              <a:rPr lang="uk-UA" altLang="uk-UA" sz="3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лімбічної</a:t>
            </a:r>
            <a:r>
              <a:rPr lang="uk-UA" altLang="uk-UA" sz="3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системи </a:t>
            </a:r>
            <a:r>
              <a:rPr lang="uk-UA" altLang="uk-UA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вміст </a:t>
            </a:r>
            <a:r>
              <a:rPr lang="uk-UA" altLang="uk-UA" sz="3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моноамінів</a:t>
            </a:r>
            <a:r>
              <a:rPr lang="uk-UA" altLang="uk-UA" sz="3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серотоніну, </a:t>
            </a:r>
            <a:r>
              <a:rPr lang="uk-UA" altLang="uk-UA" sz="3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норадреналіну</a:t>
            </a:r>
            <a:r>
              <a:rPr lang="uk-UA" altLang="uk-UA" sz="3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</a:t>
            </a:r>
            <a:r>
              <a:rPr lang="uk-UA" altLang="uk-UA" sz="3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дофаміну</a:t>
            </a:r>
            <a:endParaRPr lang="uk-UA" altLang="uk-UA" sz="38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1581150" y="2524125"/>
            <a:ext cx="8066088" cy="911019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Ctr="1">
            <a:spAutoFit/>
          </a:bodyPr>
          <a:lstStyle/>
          <a:p>
            <a:pPr algn="ctr">
              <a:lnSpc>
                <a:spcPct val="70000"/>
              </a:lnSpc>
            </a:pPr>
            <a:r>
              <a:rPr lang="uk-UA" altLang="uk-UA" sz="38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Серотонін – </a:t>
            </a:r>
            <a:r>
              <a:rPr lang="uk-UA" altLang="uk-UA" sz="3800" b="1" i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нейромедіатор</a:t>
            </a:r>
            <a:r>
              <a:rPr lang="uk-UA" altLang="uk-UA" sz="38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«гарного самопочуття»: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7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7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7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5" grpId="0"/>
      <p:bldP spid="7198" grpId="0"/>
      <p:bldP spid="72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84150" y="0"/>
            <a:ext cx="10810875" cy="685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554038" y="255588"/>
            <a:ext cx="10255250" cy="46355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ІСТОРІЯ  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АНТИДЕПРЕСНТІВ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2286000" y="723900"/>
            <a:ext cx="8763000" cy="126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початок історії антидепресантів – виявлено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дані властивості у похідного </a:t>
            </a:r>
            <a:r>
              <a:rPr lang="uk-UA" altLang="uk-UA" sz="32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ГІНК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2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проніазиду</a:t>
            </a:r>
            <a:endParaRPr lang="uk-UA" altLang="uk-UA" sz="36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228600" y="901700"/>
            <a:ext cx="1676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5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1951 р.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2362200" y="1860550"/>
            <a:ext cx="7696200" cy="873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використав цей «побічний» ефект для лікування депресії</a:t>
            </a:r>
          </a:p>
        </p:txBody>
      </p:sp>
      <p:sp>
        <p:nvSpPr>
          <p:cNvPr id="5135" name="WordArt 15"/>
          <p:cNvSpPr>
            <a:spLocks noChangeArrowheads="1" noChangeShapeType="1" noTextEdit="1"/>
          </p:cNvSpPr>
          <p:nvPr/>
        </p:nvSpPr>
        <p:spPr bwMode="auto">
          <a:xfrm>
            <a:off x="228600" y="1870075"/>
            <a:ext cx="19812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N. </a:t>
            </a:r>
            <a:r>
              <a:rPr lang="uk-UA" sz="36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Kline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136" name="WordArt 16"/>
          <p:cNvSpPr>
            <a:spLocks noChangeArrowheads="1" noChangeShapeType="1" noTextEdit="1"/>
          </p:cNvSpPr>
          <p:nvPr/>
        </p:nvSpPr>
        <p:spPr bwMode="auto">
          <a:xfrm>
            <a:off x="228600" y="2806700"/>
            <a:ext cx="1676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5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1957 р.</a:t>
            </a:r>
          </a:p>
        </p:txBody>
      </p:sp>
      <p:sp>
        <p:nvSpPr>
          <p:cNvPr id="5137" name="WordArt 17"/>
          <p:cNvSpPr>
            <a:spLocks noChangeArrowheads="1" noChangeShapeType="1" noTextEdit="1"/>
          </p:cNvSpPr>
          <p:nvPr/>
        </p:nvSpPr>
        <p:spPr bwMode="auto">
          <a:xfrm>
            <a:off x="2159174" y="2854325"/>
            <a:ext cx="2133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R. </a:t>
            </a:r>
            <a:r>
              <a:rPr lang="uk-UA" sz="36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Kuhn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4419600" y="2959100"/>
            <a:ext cx="4788000" cy="46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Вивчаючи </a:t>
            </a:r>
            <a:r>
              <a:rPr lang="uk-UA" altLang="uk-UA" sz="32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іміпрамін</a:t>
            </a:r>
            <a:r>
              <a:rPr lang="uk-UA" altLang="uk-UA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304800" y="3394075"/>
            <a:ext cx="8763000" cy="126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uk-UA" altLang="uk-UA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uk-UA" altLang="uk-UA" sz="36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похідне трициклічних сполук, застосував термін </a:t>
            </a:r>
            <a:r>
              <a:rPr lang="uk-UA" altLang="uk-UA" sz="36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«</a:t>
            </a:r>
            <a:r>
              <a:rPr lang="uk-UA" altLang="uk-UA" sz="3600" b="1" i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тимоаналептична</a:t>
            </a:r>
            <a:r>
              <a:rPr lang="uk-UA" altLang="uk-UA" sz="36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»</a:t>
            </a:r>
            <a:r>
              <a:rPr lang="uk-UA" altLang="uk-UA" sz="36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дія</a:t>
            </a:r>
          </a:p>
        </p:txBody>
      </p:sp>
      <p:sp>
        <p:nvSpPr>
          <p:cNvPr id="5142" name="WordArt 22"/>
          <p:cNvSpPr>
            <a:spLocks noChangeArrowheads="1" noChangeShapeType="1" noTextEdit="1"/>
          </p:cNvSpPr>
          <p:nvPr/>
        </p:nvSpPr>
        <p:spPr bwMode="auto">
          <a:xfrm>
            <a:off x="228600" y="4711700"/>
            <a:ext cx="1676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5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1960 р.</a:t>
            </a:r>
          </a:p>
        </p:txBody>
      </p:sp>
      <p:sp>
        <p:nvSpPr>
          <p:cNvPr id="5143" name="WordArt 23"/>
          <p:cNvSpPr>
            <a:spLocks noChangeArrowheads="1" noChangeShapeType="1" noTextEdit="1"/>
          </p:cNvSpPr>
          <p:nvPr/>
        </p:nvSpPr>
        <p:spPr bwMode="auto">
          <a:xfrm>
            <a:off x="2133600" y="4765675"/>
            <a:ext cx="2438400" cy="577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J. Axelrod</a:t>
            </a: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4648200" y="4962525"/>
            <a:ext cx="4152900" cy="51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встановив</a:t>
            </a:r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152400" y="5381625"/>
            <a:ext cx="8610600" cy="873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механізм його антидепресивної дії 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(Нобелевська премія)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154" name="Picture 34" descr="1301026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1480343"/>
            <a:ext cx="2062163" cy="27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5" name="Rectangle 35"/>
          <p:cNvSpPr>
            <a:spLocks noChangeArrowheads="1"/>
          </p:cNvSpPr>
          <p:nvPr/>
        </p:nvSpPr>
        <p:spPr bwMode="auto">
          <a:xfrm>
            <a:off x="8856663" y="4360540"/>
            <a:ext cx="2376487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uk-UA" altLang="uk-UA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Рональд Кун</a:t>
            </a:r>
            <a:endParaRPr lang="uk-UA" altLang="uk-UA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160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863" y="4962525"/>
            <a:ext cx="2046287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9" grpId="0"/>
      <p:bldP spid="5132" grpId="0"/>
      <p:bldP spid="5139" grpId="0"/>
      <p:bldP spid="5140" grpId="0"/>
      <p:bldP spid="5144" grpId="0"/>
      <p:bldP spid="5145" grpId="0"/>
      <p:bldP spid="5155" grpId="0"/>
      <p:bldP spid="515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184150" y="-103956"/>
            <a:ext cx="10810875" cy="671513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39861"/>
            <a:ext cx="11087100" cy="57626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КЛАСИФІКАЦІЯ АНТИДЕПРЕСАНТІВ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0" y="616124"/>
            <a:ext cx="11087100" cy="772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469900" indent="-469900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69975" indent="-42068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98625" indent="-44926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інгібітори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моноамінооксидази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):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необоротної дії</a:t>
            </a:r>
            <a:r>
              <a:rPr lang="uk-UA" altLang="uk-UA" sz="30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ніаламід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; </a:t>
            </a:r>
            <a:r>
              <a:rPr lang="uk-UA" altLang="uk-UA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оборотної дії</a:t>
            </a:r>
            <a:r>
              <a:rPr lang="uk-UA" altLang="uk-UA" sz="30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піразидол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моклобемід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</a:t>
            </a:r>
            <a:r>
              <a:rPr lang="uk-UA" altLang="uk-UA" sz="3000" b="1" dirty="0"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інгібітори зворотного захоплення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моноамінів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pPr lvl="1"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неселективні (</a:t>
            </a:r>
            <a:r>
              <a:rPr lang="uk-UA" altLang="uk-UA" sz="32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норадреналіну</a:t>
            </a: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серотоніну): </a:t>
            </a:r>
            <a:r>
              <a:rPr lang="uk-UA" altLang="uk-UA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трициклічні </a:t>
            </a:r>
            <a:r>
              <a:rPr lang="uk-UA" altLang="uk-UA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</a:t>
            </a:r>
            <a:r>
              <a:rPr lang="uk-UA" altLang="uk-UA" sz="30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типові</a:t>
            </a:r>
            <a:r>
              <a:rPr lang="uk-UA" altLang="uk-UA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–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імипрамін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імізин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амітриптилін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кломіпрамін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;</a:t>
            </a:r>
            <a:r>
              <a:rPr lang="uk-UA" altLang="uk-UA" sz="3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uk-UA" altLang="uk-UA" sz="3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селективні інгібітори зворотного захоплення:</a:t>
            </a:r>
          </a:p>
          <a:p>
            <a:pPr lvl="2">
              <a:lnSpc>
                <a:spcPct val="65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серотоніну 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СІОЗС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):</a:t>
            </a:r>
            <a:r>
              <a:rPr lang="uk-UA" altLang="uk-UA" sz="30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флуосектин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прозак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флувоксамін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пароксетин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ін.</a:t>
            </a:r>
          </a:p>
          <a:p>
            <a:pPr lvl="2">
              <a:lnSpc>
                <a:spcPct val="65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0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норадреналіну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0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ребоксетин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</a:t>
            </a:r>
            <a:r>
              <a:rPr lang="uk-UA" altLang="uk-UA" sz="30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(вторинні аміни) –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дезипрамін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чотирициклічні –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мапротилін</a:t>
            </a:r>
            <a:endParaRPr lang="uk-UA" altLang="uk-UA" sz="3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2">
              <a:lnSpc>
                <a:spcPct val="65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серотоніну і </a:t>
            </a:r>
            <a:r>
              <a:rPr lang="uk-UA" altLang="uk-UA" sz="30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норадреналіну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0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венлафаксин</a:t>
            </a:r>
            <a:endParaRPr lang="uk-UA" altLang="uk-UA" sz="3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2">
              <a:lnSpc>
                <a:spcPct val="65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серотоніну і </a:t>
            </a:r>
            <a:r>
              <a:rPr lang="uk-UA" altLang="uk-UA" sz="30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дофаміну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0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бупропіон</a:t>
            </a:r>
            <a:endParaRPr lang="uk-UA" altLang="uk-UA" sz="30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 рецепторним механізмом дії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(блокатори </a:t>
            </a:r>
            <a:r>
              <a:rPr lang="uk-UA" altLang="uk-UA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пресинаптичниї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uk-UA" altLang="uk-UA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-,  вивільнення серотоніну, і </a:t>
            </a:r>
            <a:r>
              <a:rPr lang="uk-UA" altLang="uk-UA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постсинаптичних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5-HT</a:t>
            </a:r>
            <a:r>
              <a:rPr lang="uk-UA" altLang="uk-UA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2, 3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-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рецепторів, </a:t>
            </a:r>
            <a:r>
              <a:rPr lang="uk-UA" altLang="uk-UA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модулюючих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серотонін-передачу)</a:t>
            </a:r>
            <a:r>
              <a:rPr lang="uk-UA" altLang="uk-UA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міртазапін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міансерин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тразодон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</a:t>
            </a:r>
            <a:endParaRPr lang="uk-UA" altLang="uk-UA" sz="3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0000"/>
              </a:spcBef>
              <a:buClr>
                <a:srgbClr val="CC0066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інший механізм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тіанептин</a:t>
            </a:r>
            <a:r>
              <a:rPr lang="uk-UA" altLang="uk-UA" sz="3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реаптейку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серотоніну, блокада його руйнування),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агомелатин</a:t>
            </a:r>
            <a:r>
              <a:rPr lang="uk-UA" altLang="uk-UA" sz="30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мелатонінергічний</a:t>
            </a:r>
            <a:r>
              <a:rPr lang="uk-UA" altLang="uk-UA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0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00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0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0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0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03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003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87338" y="76200"/>
            <a:ext cx="1057910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7338" y="0"/>
            <a:ext cx="10510837" cy="116046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МЕХАНІЗМ </a:t>
            </a:r>
          </a:p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АНТИДЕПРЕСИВНОЇ ДІЇ</a:t>
            </a:r>
          </a:p>
        </p:txBody>
      </p:sp>
      <p:sp>
        <p:nvSpPr>
          <p:cNvPr id="43057" name="Freeform 49"/>
          <p:cNvSpPr>
            <a:spLocks/>
          </p:cNvSpPr>
          <p:nvPr/>
        </p:nvSpPr>
        <p:spPr bwMode="auto">
          <a:xfrm>
            <a:off x="2514600" y="2193925"/>
            <a:ext cx="4914900" cy="3486150"/>
          </a:xfrm>
          <a:custGeom>
            <a:avLst/>
            <a:gdLst>
              <a:gd name="T0" fmla="*/ 490 w 3096"/>
              <a:gd name="T1" fmla="*/ 0 h 2196"/>
              <a:gd name="T2" fmla="*/ 378 w 3096"/>
              <a:gd name="T3" fmla="*/ 907 h 2196"/>
              <a:gd name="T4" fmla="*/ 282 w 3096"/>
              <a:gd name="T5" fmla="*/ 1109 h 2196"/>
              <a:gd name="T6" fmla="*/ 80 w 3096"/>
              <a:gd name="T7" fmla="*/ 1425 h 2196"/>
              <a:gd name="T8" fmla="*/ 13 w 3096"/>
              <a:gd name="T9" fmla="*/ 1733 h 2196"/>
              <a:gd name="T10" fmla="*/ 157 w 3096"/>
              <a:gd name="T11" fmla="*/ 2030 h 2196"/>
              <a:gd name="T12" fmla="*/ 787 w 3096"/>
              <a:gd name="T13" fmla="*/ 2178 h 2196"/>
              <a:gd name="T14" fmla="*/ 1418 w 3096"/>
              <a:gd name="T15" fmla="*/ 2140 h 2196"/>
              <a:gd name="T16" fmla="*/ 1380 w 3096"/>
              <a:gd name="T17" fmla="*/ 2045 h 2196"/>
              <a:gd name="T18" fmla="*/ 1324 w 3096"/>
              <a:gd name="T19" fmla="*/ 1950 h 2196"/>
              <a:gd name="T20" fmla="*/ 1409 w 3096"/>
              <a:gd name="T21" fmla="*/ 1808 h 2196"/>
              <a:gd name="T22" fmla="*/ 1484 w 3096"/>
              <a:gd name="T23" fmla="*/ 1760 h 2196"/>
              <a:gd name="T24" fmla="*/ 1646 w 3096"/>
              <a:gd name="T25" fmla="*/ 1751 h 2196"/>
              <a:gd name="T26" fmla="*/ 1759 w 3096"/>
              <a:gd name="T27" fmla="*/ 1779 h 2196"/>
              <a:gd name="T28" fmla="*/ 1849 w 3096"/>
              <a:gd name="T29" fmla="*/ 1882 h 2196"/>
              <a:gd name="T30" fmla="*/ 1830 w 3096"/>
              <a:gd name="T31" fmla="*/ 2025 h 2196"/>
              <a:gd name="T32" fmla="*/ 1734 w 3096"/>
              <a:gd name="T33" fmla="*/ 2111 h 2196"/>
              <a:gd name="T34" fmla="*/ 1933 w 3096"/>
              <a:gd name="T35" fmla="*/ 2168 h 2196"/>
              <a:gd name="T36" fmla="*/ 2672 w 3096"/>
              <a:gd name="T37" fmla="*/ 2137 h 2196"/>
              <a:gd name="T38" fmla="*/ 3033 w 3096"/>
              <a:gd name="T39" fmla="*/ 1832 h 2196"/>
              <a:gd name="T40" fmla="*/ 3047 w 3096"/>
              <a:gd name="T41" fmla="*/ 1521 h 2196"/>
              <a:gd name="T42" fmla="*/ 2912 w 3096"/>
              <a:gd name="T43" fmla="*/ 1272 h 2196"/>
              <a:gd name="T44" fmla="*/ 2768 w 3096"/>
              <a:gd name="T45" fmla="*/ 1032 h 2196"/>
              <a:gd name="T46" fmla="*/ 2653 w 3096"/>
              <a:gd name="T47" fmla="*/ 763 h 2196"/>
              <a:gd name="T48" fmla="*/ 2558 w 3096"/>
              <a:gd name="T49" fmla="*/ 20 h 2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96" h="2196">
                <a:moveTo>
                  <a:pt x="490" y="0"/>
                </a:moveTo>
                <a:cubicBezTo>
                  <a:pt x="471" y="149"/>
                  <a:pt x="413" y="722"/>
                  <a:pt x="378" y="907"/>
                </a:cubicBezTo>
                <a:cubicBezTo>
                  <a:pt x="343" y="1092"/>
                  <a:pt x="332" y="1023"/>
                  <a:pt x="282" y="1109"/>
                </a:cubicBezTo>
                <a:cubicBezTo>
                  <a:pt x="232" y="1195"/>
                  <a:pt x="125" y="1321"/>
                  <a:pt x="80" y="1425"/>
                </a:cubicBezTo>
                <a:cubicBezTo>
                  <a:pt x="35" y="1529"/>
                  <a:pt x="0" y="1632"/>
                  <a:pt x="13" y="1733"/>
                </a:cubicBezTo>
                <a:cubicBezTo>
                  <a:pt x="26" y="1834"/>
                  <a:pt x="28" y="1956"/>
                  <a:pt x="157" y="2030"/>
                </a:cubicBezTo>
                <a:cubicBezTo>
                  <a:pt x="286" y="2104"/>
                  <a:pt x="577" y="2160"/>
                  <a:pt x="787" y="2178"/>
                </a:cubicBezTo>
                <a:cubicBezTo>
                  <a:pt x="997" y="2196"/>
                  <a:pt x="1320" y="2162"/>
                  <a:pt x="1418" y="2140"/>
                </a:cubicBezTo>
                <a:cubicBezTo>
                  <a:pt x="1516" y="2118"/>
                  <a:pt x="1396" y="2076"/>
                  <a:pt x="1380" y="2045"/>
                </a:cubicBezTo>
                <a:cubicBezTo>
                  <a:pt x="1364" y="2014"/>
                  <a:pt x="1319" y="1989"/>
                  <a:pt x="1324" y="1950"/>
                </a:cubicBezTo>
                <a:cubicBezTo>
                  <a:pt x="1329" y="1911"/>
                  <a:pt x="1382" y="1839"/>
                  <a:pt x="1409" y="1808"/>
                </a:cubicBezTo>
                <a:cubicBezTo>
                  <a:pt x="1436" y="1777"/>
                  <a:pt x="1445" y="1769"/>
                  <a:pt x="1484" y="1760"/>
                </a:cubicBezTo>
                <a:cubicBezTo>
                  <a:pt x="1523" y="1751"/>
                  <a:pt x="1600" y="1748"/>
                  <a:pt x="1646" y="1751"/>
                </a:cubicBezTo>
                <a:cubicBezTo>
                  <a:pt x="1692" y="1754"/>
                  <a:pt x="1725" y="1757"/>
                  <a:pt x="1759" y="1779"/>
                </a:cubicBezTo>
                <a:cubicBezTo>
                  <a:pt x="1793" y="1801"/>
                  <a:pt x="1837" y="1841"/>
                  <a:pt x="1849" y="1882"/>
                </a:cubicBezTo>
                <a:cubicBezTo>
                  <a:pt x="1861" y="1924"/>
                  <a:pt x="1849" y="1987"/>
                  <a:pt x="1830" y="2025"/>
                </a:cubicBezTo>
                <a:cubicBezTo>
                  <a:pt x="1810" y="2063"/>
                  <a:pt x="1717" y="2086"/>
                  <a:pt x="1734" y="2111"/>
                </a:cubicBezTo>
                <a:cubicBezTo>
                  <a:pt x="1751" y="2135"/>
                  <a:pt x="1776" y="2164"/>
                  <a:pt x="1933" y="2168"/>
                </a:cubicBezTo>
                <a:cubicBezTo>
                  <a:pt x="2089" y="2172"/>
                  <a:pt x="2489" y="2193"/>
                  <a:pt x="2672" y="2137"/>
                </a:cubicBezTo>
                <a:cubicBezTo>
                  <a:pt x="2854" y="2080"/>
                  <a:pt x="2970" y="1935"/>
                  <a:pt x="3033" y="1832"/>
                </a:cubicBezTo>
                <a:cubicBezTo>
                  <a:pt x="3096" y="1729"/>
                  <a:pt x="3067" y="1614"/>
                  <a:pt x="3047" y="1521"/>
                </a:cubicBezTo>
                <a:cubicBezTo>
                  <a:pt x="3027" y="1428"/>
                  <a:pt x="2958" y="1353"/>
                  <a:pt x="2912" y="1272"/>
                </a:cubicBezTo>
                <a:cubicBezTo>
                  <a:pt x="2866" y="1191"/>
                  <a:pt x="2811" y="1117"/>
                  <a:pt x="2768" y="1032"/>
                </a:cubicBezTo>
                <a:cubicBezTo>
                  <a:pt x="2725" y="947"/>
                  <a:pt x="2688" y="932"/>
                  <a:pt x="2653" y="763"/>
                </a:cubicBezTo>
                <a:cubicBezTo>
                  <a:pt x="2618" y="594"/>
                  <a:pt x="2578" y="175"/>
                  <a:pt x="2558" y="20"/>
                </a:cubicBezTo>
              </a:path>
            </a:pathLst>
          </a:custGeom>
          <a:gradFill rotWithShape="1">
            <a:gsLst>
              <a:gs pos="0">
                <a:srgbClr val="D9FFFF">
                  <a:gamma/>
                  <a:shade val="85098"/>
                  <a:invGamma/>
                </a:srgbClr>
              </a:gs>
              <a:gs pos="50000">
                <a:srgbClr val="D9FFFF"/>
              </a:gs>
              <a:gs pos="100000">
                <a:srgbClr val="D9FFFF">
                  <a:gamma/>
                  <a:shade val="85098"/>
                  <a:invGamma/>
                </a:srgb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3058" name="Freeform 50"/>
          <p:cNvSpPr>
            <a:spLocks/>
          </p:cNvSpPr>
          <p:nvPr/>
        </p:nvSpPr>
        <p:spPr bwMode="auto">
          <a:xfrm>
            <a:off x="2381250" y="6894513"/>
            <a:ext cx="5211763" cy="706437"/>
          </a:xfrm>
          <a:custGeom>
            <a:avLst/>
            <a:gdLst>
              <a:gd name="T0" fmla="*/ 0 w 3283"/>
              <a:gd name="T1" fmla="*/ 461 h 471"/>
              <a:gd name="T2" fmla="*/ 172 w 3283"/>
              <a:gd name="T3" fmla="*/ 192 h 471"/>
              <a:gd name="T4" fmla="*/ 476 w 3283"/>
              <a:gd name="T5" fmla="*/ 86 h 471"/>
              <a:gd name="T6" fmla="*/ 2074 w 3283"/>
              <a:gd name="T7" fmla="*/ 10 h 471"/>
              <a:gd name="T8" fmla="*/ 3004 w 3283"/>
              <a:gd name="T9" fmla="*/ 144 h 471"/>
              <a:gd name="T10" fmla="*/ 3283 w 3283"/>
              <a:gd name="T11" fmla="*/ 47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3" h="471">
                <a:moveTo>
                  <a:pt x="0" y="461"/>
                </a:moveTo>
                <a:cubicBezTo>
                  <a:pt x="29" y="415"/>
                  <a:pt x="93" y="255"/>
                  <a:pt x="172" y="192"/>
                </a:cubicBezTo>
                <a:cubicBezTo>
                  <a:pt x="251" y="129"/>
                  <a:pt x="159" y="116"/>
                  <a:pt x="476" y="86"/>
                </a:cubicBezTo>
                <a:cubicBezTo>
                  <a:pt x="793" y="56"/>
                  <a:pt x="1653" y="0"/>
                  <a:pt x="2074" y="10"/>
                </a:cubicBezTo>
                <a:cubicBezTo>
                  <a:pt x="2495" y="20"/>
                  <a:pt x="2802" y="67"/>
                  <a:pt x="3004" y="144"/>
                </a:cubicBezTo>
                <a:cubicBezTo>
                  <a:pt x="3206" y="221"/>
                  <a:pt x="3225" y="403"/>
                  <a:pt x="3283" y="471"/>
                </a:cubicBezTo>
              </a:path>
            </a:pathLst>
          </a:custGeom>
          <a:gradFill rotWithShape="1">
            <a:gsLst>
              <a:gs pos="0">
                <a:srgbClr val="D9FFFF">
                  <a:gamma/>
                  <a:shade val="79608"/>
                  <a:invGamma/>
                </a:srgbClr>
              </a:gs>
              <a:gs pos="50000">
                <a:srgbClr val="D9FFFF"/>
              </a:gs>
              <a:gs pos="100000">
                <a:srgbClr val="D9FFFF">
                  <a:gamma/>
                  <a:shade val="79608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3061" name="Oval 53"/>
          <p:cNvSpPr>
            <a:spLocks noChangeArrowheads="1"/>
          </p:cNvSpPr>
          <p:nvPr/>
        </p:nvSpPr>
        <p:spPr bwMode="auto">
          <a:xfrm>
            <a:off x="4030663" y="5080000"/>
            <a:ext cx="336550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62" name="Oval 54"/>
          <p:cNvSpPr>
            <a:spLocks noChangeArrowheads="1"/>
          </p:cNvSpPr>
          <p:nvPr/>
        </p:nvSpPr>
        <p:spPr bwMode="auto">
          <a:xfrm>
            <a:off x="6407150" y="5064125"/>
            <a:ext cx="334963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64" name="AutoShape 56"/>
          <p:cNvSpPr>
            <a:spLocks noChangeArrowheads="1"/>
          </p:cNvSpPr>
          <p:nvPr/>
        </p:nvSpPr>
        <p:spPr bwMode="auto">
          <a:xfrm rot="10621796">
            <a:off x="3187700" y="6805613"/>
            <a:ext cx="717550" cy="392112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65" name="AutoShape 57"/>
          <p:cNvSpPr>
            <a:spLocks noChangeArrowheads="1"/>
          </p:cNvSpPr>
          <p:nvPr/>
        </p:nvSpPr>
        <p:spPr bwMode="auto">
          <a:xfrm rot="10800000">
            <a:off x="4141788" y="6767513"/>
            <a:ext cx="717550" cy="392112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66" name="AutoShape 58"/>
          <p:cNvSpPr>
            <a:spLocks noChangeArrowheads="1"/>
          </p:cNvSpPr>
          <p:nvPr/>
        </p:nvSpPr>
        <p:spPr bwMode="auto">
          <a:xfrm rot="11352910">
            <a:off x="6424613" y="6837363"/>
            <a:ext cx="719137" cy="392112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67" name="AutoShape 59"/>
          <p:cNvSpPr>
            <a:spLocks noChangeArrowheads="1"/>
          </p:cNvSpPr>
          <p:nvPr/>
        </p:nvSpPr>
        <p:spPr bwMode="auto">
          <a:xfrm>
            <a:off x="4913313" y="4706938"/>
            <a:ext cx="250825" cy="1238250"/>
          </a:xfrm>
          <a:prstGeom prst="downArrow">
            <a:avLst>
              <a:gd name="adj1" fmla="val 50000"/>
              <a:gd name="adj2" fmla="val 123418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69" name="AutoShape 61"/>
          <p:cNvSpPr>
            <a:spLocks noChangeArrowheads="1"/>
          </p:cNvSpPr>
          <p:nvPr/>
        </p:nvSpPr>
        <p:spPr bwMode="auto">
          <a:xfrm rot="-4313753">
            <a:off x="2924175" y="5270500"/>
            <a:ext cx="128588" cy="484188"/>
          </a:xfrm>
          <a:prstGeom prst="plaqu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70" name="Text Box 62"/>
          <p:cNvSpPr txBox="1">
            <a:spLocks noChangeArrowheads="1"/>
          </p:cNvSpPr>
          <p:nvPr/>
        </p:nvSpPr>
        <p:spPr bwMode="auto">
          <a:xfrm>
            <a:off x="4114800" y="4217988"/>
            <a:ext cx="1512888" cy="53496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4000" b="1">
                <a:solidFill>
                  <a:srgbClr val="FF33CC"/>
                </a:solidFill>
                <a:latin typeface="Arial" panose="020B0604020202020204" pitchFamily="34" charset="0"/>
              </a:rPr>
              <a:t>НА</a:t>
            </a:r>
          </a:p>
        </p:txBody>
      </p:sp>
      <p:sp>
        <p:nvSpPr>
          <p:cNvPr id="43071" name="Oval 63"/>
          <p:cNvSpPr>
            <a:spLocks noChangeArrowheads="1"/>
          </p:cNvSpPr>
          <p:nvPr/>
        </p:nvSpPr>
        <p:spPr bwMode="auto">
          <a:xfrm>
            <a:off x="6551613" y="2432050"/>
            <a:ext cx="301625" cy="288925"/>
          </a:xfrm>
          <a:prstGeom prst="ellipse">
            <a:avLst/>
          </a:prstGeom>
          <a:solidFill>
            <a:schemeClr val="bg2"/>
          </a:solidFill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76" name="AutoShape 68"/>
          <p:cNvSpPr>
            <a:spLocks noChangeArrowheads="1"/>
          </p:cNvSpPr>
          <p:nvPr/>
        </p:nvSpPr>
        <p:spPr bwMode="auto">
          <a:xfrm rot="5400000">
            <a:off x="6519863" y="2011363"/>
            <a:ext cx="163512" cy="766762"/>
          </a:xfrm>
          <a:prstGeom prst="downArrow">
            <a:avLst>
              <a:gd name="adj1" fmla="val 31074"/>
              <a:gd name="adj2" fmla="val 14823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78" name="AutoShape 70"/>
          <p:cNvSpPr>
            <a:spLocks noChangeArrowheads="1"/>
          </p:cNvSpPr>
          <p:nvPr/>
        </p:nvSpPr>
        <p:spPr bwMode="auto">
          <a:xfrm rot="1699574" flipV="1">
            <a:off x="5083175" y="4627563"/>
            <a:ext cx="1219200" cy="1676400"/>
          </a:xfrm>
          <a:custGeom>
            <a:avLst/>
            <a:gdLst>
              <a:gd name="G0" fmla="+- -5604 0 0"/>
              <a:gd name="G1" fmla="+- -6602297 0 0"/>
              <a:gd name="G2" fmla="+- -5604 0 -6602297"/>
              <a:gd name="G3" fmla="+- 10800 0 0"/>
              <a:gd name="G4" fmla="+- 0 0 -560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9382 0 0"/>
              <a:gd name="G9" fmla="+- 0 0 -6602297"/>
              <a:gd name="G10" fmla="+- 9382 0 2700"/>
              <a:gd name="G11" fmla="cos G10 -5604"/>
              <a:gd name="G12" fmla="sin G10 -5604"/>
              <a:gd name="G13" fmla="cos 13500 -5604"/>
              <a:gd name="G14" fmla="sin 13500 -5604"/>
              <a:gd name="G15" fmla="+- G11 10800 0"/>
              <a:gd name="G16" fmla="+- G12 10800 0"/>
              <a:gd name="G17" fmla="+- G13 10800 0"/>
              <a:gd name="G18" fmla="+- G14 10800 0"/>
              <a:gd name="G19" fmla="*/ 9382 1 2"/>
              <a:gd name="G20" fmla="+- G19 5400 0"/>
              <a:gd name="G21" fmla="cos G20 -5604"/>
              <a:gd name="G22" fmla="sin G20 -5604"/>
              <a:gd name="G23" fmla="+- G21 10800 0"/>
              <a:gd name="G24" fmla="+- G12 G23 G22"/>
              <a:gd name="G25" fmla="+- G22 G23 G11"/>
              <a:gd name="G26" fmla="cos 10800 -5604"/>
              <a:gd name="G27" fmla="sin 10800 -5604"/>
              <a:gd name="G28" fmla="cos 9382 -5604"/>
              <a:gd name="G29" fmla="sin 9382 -560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602297"/>
              <a:gd name="G36" fmla="sin G34 -6602297"/>
              <a:gd name="G37" fmla="+/ -6602297 -560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9382 G39"/>
              <a:gd name="G43" fmla="sin 9382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682 w 21600"/>
              <a:gd name="T5" fmla="*/ 2476 h 21600"/>
              <a:gd name="T6" fmla="*/ 8918 w 21600"/>
              <a:gd name="T7" fmla="*/ 885 h 21600"/>
              <a:gd name="T8" fmla="*/ 16778 w 21600"/>
              <a:gd name="T9" fmla="*/ 3569 h 21600"/>
              <a:gd name="T10" fmla="*/ 24299 w 21600"/>
              <a:gd name="T11" fmla="*/ 10779 h 21600"/>
              <a:gd name="T12" fmla="*/ 20896 w 21600"/>
              <a:gd name="T13" fmla="*/ 14193 h 21600"/>
              <a:gd name="T14" fmla="*/ 17481 w 21600"/>
              <a:gd name="T15" fmla="*/ 1079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20181" y="10785"/>
                </a:moveTo>
                <a:cubicBezTo>
                  <a:pt x="20174" y="5609"/>
                  <a:pt x="15976" y="1418"/>
                  <a:pt x="10800" y="1418"/>
                </a:cubicBezTo>
                <a:cubicBezTo>
                  <a:pt x="10213" y="1418"/>
                  <a:pt x="9627" y="1473"/>
                  <a:pt x="9051" y="1582"/>
                </a:cubicBezTo>
                <a:lnTo>
                  <a:pt x="8786" y="189"/>
                </a:lnTo>
                <a:cubicBezTo>
                  <a:pt x="9450" y="63"/>
                  <a:pt x="10124" y="0"/>
                  <a:pt x="10800" y="0"/>
                </a:cubicBezTo>
                <a:cubicBezTo>
                  <a:pt x="16758" y="0"/>
                  <a:pt x="21591" y="4825"/>
                  <a:pt x="21599" y="10783"/>
                </a:cubicBezTo>
                <a:lnTo>
                  <a:pt x="24299" y="10779"/>
                </a:lnTo>
                <a:lnTo>
                  <a:pt x="20896" y="14193"/>
                </a:lnTo>
                <a:lnTo>
                  <a:pt x="17481" y="10790"/>
                </a:lnTo>
                <a:lnTo>
                  <a:pt x="20181" y="10785"/>
                </a:lnTo>
                <a:close/>
              </a:path>
            </a:pathLst>
          </a:cu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79" name="AutoShape 71"/>
          <p:cNvSpPr>
            <a:spLocks noChangeArrowheads="1"/>
          </p:cNvSpPr>
          <p:nvPr/>
        </p:nvSpPr>
        <p:spPr bwMode="auto">
          <a:xfrm rot="5400000">
            <a:off x="6548438" y="2376488"/>
            <a:ext cx="163512" cy="766762"/>
          </a:xfrm>
          <a:prstGeom prst="downArrow">
            <a:avLst>
              <a:gd name="adj1" fmla="val 31074"/>
              <a:gd name="adj2" fmla="val 14823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80" name="Text Box 72"/>
          <p:cNvSpPr txBox="1">
            <a:spLocks noChangeArrowheads="1"/>
          </p:cNvSpPr>
          <p:nvPr/>
        </p:nvSpPr>
        <p:spPr bwMode="auto">
          <a:xfrm>
            <a:off x="5621338" y="2465388"/>
            <a:ext cx="1084262" cy="362609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b="1">
                <a:latin typeface="Arial" panose="020B0604020202020204" pitchFamily="34" charset="0"/>
              </a:rPr>
              <a:t>Na</a:t>
            </a:r>
            <a:r>
              <a:rPr lang="uk-UA" altLang="uk-UA" b="1" baseline="30000">
                <a:latin typeface="Arial" panose="020B0604020202020204" pitchFamily="34" charset="0"/>
              </a:rPr>
              <a:t>+</a:t>
            </a:r>
            <a:endParaRPr lang="uk-UA" altLang="uk-UA" b="1">
              <a:latin typeface="Arial" panose="020B0604020202020204" pitchFamily="34" charset="0"/>
            </a:endParaRPr>
          </a:p>
        </p:txBody>
      </p:sp>
      <p:sp>
        <p:nvSpPr>
          <p:cNvPr id="43083" name="Text Box 75"/>
          <p:cNvSpPr txBox="1">
            <a:spLocks noChangeArrowheads="1"/>
          </p:cNvSpPr>
          <p:nvPr/>
        </p:nvSpPr>
        <p:spPr bwMode="auto">
          <a:xfrm>
            <a:off x="2806700" y="7169150"/>
            <a:ext cx="2016125" cy="473408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200" b="1">
                <a:latin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uk-UA" altLang="uk-UA" sz="3200" b="1" baseline="-2500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uk-UA" altLang="uk-UA" sz="3200" b="1">
                <a:latin typeface="Arial" panose="020B0604020202020204" pitchFamily="34" charset="0"/>
                <a:sym typeface="Symbol" panose="05050102010706020507" pitchFamily="18" charset="2"/>
              </a:rPr>
              <a:t>,    </a:t>
            </a:r>
            <a:r>
              <a:rPr lang="uk-UA" altLang="uk-UA" sz="3200" b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β-</a:t>
            </a:r>
            <a:endParaRPr lang="uk-UA" altLang="uk-UA" sz="3200" b="1">
              <a:latin typeface="Arial" panose="020B0604020202020204" pitchFamily="34" charset="0"/>
            </a:endParaRPr>
          </a:p>
        </p:txBody>
      </p:sp>
      <p:sp>
        <p:nvSpPr>
          <p:cNvPr id="43089" name="Oval 81"/>
          <p:cNvSpPr>
            <a:spLocks noChangeArrowheads="1"/>
          </p:cNvSpPr>
          <p:nvPr/>
        </p:nvSpPr>
        <p:spPr bwMode="auto">
          <a:xfrm>
            <a:off x="3373438" y="6751638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90" name="Oval 82"/>
          <p:cNvSpPr>
            <a:spLocks noChangeArrowheads="1"/>
          </p:cNvSpPr>
          <p:nvPr/>
        </p:nvSpPr>
        <p:spPr bwMode="auto">
          <a:xfrm>
            <a:off x="4248150" y="5872163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91" name="Text Box 83"/>
          <p:cNvSpPr txBox="1">
            <a:spLocks noChangeArrowheads="1"/>
          </p:cNvSpPr>
          <p:nvPr/>
        </p:nvSpPr>
        <p:spPr bwMode="auto">
          <a:xfrm>
            <a:off x="3813175" y="2236788"/>
            <a:ext cx="2286000" cy="36799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b="1">
                <a:latin typeface="Arial" panose="020B0604020202020204" pitchFamily="34" charset="0"/>
              </a:rPr>
              <a:t>Тирозин</a:t>
            </a:r>
            <a:endParaRPr lang="uk-UA" altLang="uk-UA" b="1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43092" name="Text Box 84"/>
          <p:cNvSpPr txBox="1">
            <a:spLocks noChangeArrowheads="1"/>
          </p:cNvSpPr>
          <p:nvPr/>
        </p:nvSpPr>
        <p:spPr bwMode="auto">
          <a:xfrm>
            <a:off x="863600" y="1246188"/>
            <a:ext cx="9359900" cy="809625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87843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87843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806" tIns="45903" rIns="91806" bIns="45903" anchor="ctr" anchorCtr="1"/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87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17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76363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3673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2939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11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083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655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потенціювання і регуляція </a:t>
            </a:r>
            <a:r>
              <a:rPr lang="uk-UA" altLang="uk-UA" sz="3600" b="1" i="1" dirty="0" err="1">
                <a:solidFill>
                  <a:srgbClr val="0000FF"/>
                </a:solidFill>
                <a:latin typeface="Arial" panose="020B0604020202020204" pitchFamily="34" charset="0"/>
              </a:rPr>
              <a:t>моноамінергічної</a:t>
            </a: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 передачі в </a:t>
            </a:r>
            <a:r>
              <a:rPr lang="uk-UA" altLang="uk-UA" sz="3600" b="1" i="1" dirty="0" err="1">
                <a:solidFill>
                  <a:srgbClr val="0000FF"/>
                </a:solidFill>
                <a:latin typeface="Arial" panose="020B0604020202020204" pitchFamily="34" charset="0"/>
              </a:rPr>
              <a:t>ЦНС</a:t>
            </a:r>
            <a:endParaRPr lang="uk-UA" altLang="uk-UA" sz="3600" b="1" i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3097" name="Text Box 89"/>
          <p:cNvSpPr txBox="1">
            <a:spLocks noChangeArrowheads="1"/>
          </p:cNvSpPr>
          <p:nvPr/>
        </p:nvSpPr>
        <p:spPr bwMode="auto">
          <a:xfrm>
            <a:off x="2816225" y="4294188"/>
            <a:ext cx="2060575" cy="427242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3000" b="1">
                <a:solidFill>
                  <a:srgbClr val="FF0000"/>
                </a:solidFill>
                <a:latin typeface="Arial" panose="020B0604020202020204" pitchFamily="34" charset="0"/>
              </a:rPr>
              <a:t>МАО-А</a:t>
            </a:r>
          </a:p>
        </p:txBody>
      </p:sp>
      <p:sp>
        <p:nvSpPr>
          <p:cNvPr id="43099" name="AutoShape 91"/>
          <p:cNvSpPr>
            <a:spLocks noChangeArrowheads="1"/>
          </p:cNvSpPr>
          <p:nvPr/>
        </p:nvSpPr>
        <p:spPr bwMode="auto">
          <a:xfrm rot="3692754">
            <a:off x="7116763" y="4643438"/>
            <a:ext cx="288925" cy="1889125"/>
          </a:xfrm>
          <a:prstGeom prst="downArrow">
            <a:avLst>
              <a:gd name="adj1" fmla="val 41954"/>
              <a:gd name="adj2" fmla="val 15765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00" name="AutoShape 92"/>
          <p:cNvSpPr>
            <a:spLocks noChangeArrowheads="1"/>
          </p:cNvSpPr>
          <p:nvPr/>
        </p:nvSpPr>
        <p:spPr bwMode="auto">
          <a:xfrm>
            <a:off x="4940300" y="2617788"/>
            <a:ext cx="165100" cy="493712"/>
          </a:xfrm>
          <a:prstGeom prst="downArrow">
            <a:avLst>
              <a:gd name="adj1" fmla="val 40620"/>
              <a:gd name="adj2" fmla="val 101950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03" name="Oval 95"/>
          <p:cNvSpPr>
            <a:spLocks noChangeArrowheads="1"/>
          </p:cNvSpPr>
          <p:nvPr/>
        </p:nvSpPr>
        <p:spPr bwMode="auto">
          <a:xfrm>
            <a:off x="2670175" y="4730750"/>
            <a:ext cx="334963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04" name="Oval 96"/>
          <p:cNvSpPr>
            <a:spLocks noChangeArrowheads="1"/>
          </p:cNvSpPr>
          <p:nvPr/>
        </p:nvSpPr>
        <p:spPr bwMode="auto">
          <a:xfrm>
            <a:off x="6191250" y="6376988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06" name="Text Box 98"/>
          <p:cNvSpPr txBox="1">
            <a:spLocks noChangeArrowheads="1"/>
          </p:cNvSpPr>
          <p:nvPr/>
        </p:nvSpPr>
        <p:spPr bwMode="auto">
          <a:xfrm>
            <a:off x="3124200" y="2617788"/>
            <a:ext cx="2060575" cy="427242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3000" b="1">
                <a:solidFill>
                  <a:srgbClr val="FF0000"/>
                </a:solidFill>
                <a:latin typeface="Arial" panose="020B0604020202020204" pitchFamily="34" charset="0"/>
              </a:rPr>
              <a:t>МАО-Б</a:t>
            </a:r>
          </a:p>
        </p:txBody>
      </p:sp>
      <p:sp>
        <p:nvSpPr>
          <p:cNvPr id="43107" name="Freeform 99"/>
          <p:cNvSpPr>
            <a:spLocks/>
          </p:cNvSpPr>
          <p:nvPr/>
        </p:nvSpPr>
        <p:spPr bwMode="auto">
          <a:xfrm rot="3323253">
            <a:off x="7608887" y="5367338"/>
            <a:ext cx="1749425" cy="1752600"/>
          </a:xfrm>
          <a:custGeom>
            <a:avLst/>
            <a:gdLst>
              <a:gd name="T0" fmla="*/ 474 w 3096"/>
              <a:gd name="T1" fmla="*/ 10 h 1881"/>
              <a:gd name="T2" fmla="*/ 378 w 3096"/>
              <a:gd name="T3" fmla="*/ 592 h 1881"/>
              <a:gd name="T4" fmla="*/ 282 w 3096"/>
              <a:gd name="T5" fmla="*/ 794 h 1881"/>
              <a:gd name="T6" fmla="*/ 80 w 3096"/>
              <a:gd name="T7" fmla="*/ 1110 h 1881"/>
              <a:gd name="T8" fmla="*/ 13 w 3096"/>
              <a:gd name="T9" fmla="*/ 1418 h 1881"/>
              <a:gd name="T10" fmla="*/ 157 w 3096"/>
              <a:gd name="T11" fmla="*/ 1715 h 1881"/>
              <a:gd name="T12" fmla="*/ 787 w 3096"/>
              <a:gd name="T13" fmla="*/ 1863 h 1881"/>
              <a:gd name="T14" fmla="*/ 1418 w 3096"/>
              <a:gd name="T15" fmla="*/ 1825 h 1881"/>
              <a:gd name="T16" fmla="*/ 1380 w 3096"/>
              <a:gd name="T17" fmla="*/ 1730 h 1881"/>
              <a:gd name="T18" fmla="*/ 1324 w 3096"/>
              <a:gd name="T19" fmla="*/ 1635 h 1881"/>
              <a:gd name="T20" fmla="*/ 1409 w 3096"/>
              <a:gd name="T21" fmla="*/ 1493 h 1881"/>
              <a:gd name="T22" fmla="*/ 1484 w 3096"/>
              <a:gd name="T23" fmla="*/ 1445 h 1881"/>
              <a:gd name="T24" fmla="*/ 1646 w 3096"/>
              <a:gd name="T25" fmla="*/ 1436 h 1881"/>
              <a:gd name="T26" fmla="*/ 1759 w 3096"/>
              <a:gd name="T27" fmla="*/ 1464 h 1881"/>
              <a:gd name="T28" fmla="*/ 1849 w 3096"/>
              <a:gd name="T29" fmla="*/ 1567 h 1881"/>
              <a:gd name="T30" fmla="*/ 1830 w 3096"/>
              <a:gd name="T31" fmla="*/ 1710 h 1881"/>
              <a:gd name="T32" fmla="*/ 1734 w 3096"/>
              <a:gd name="T33" fmla="*/ 1796 h 1881"/>
              <a:gd name="T34" fmla="*/ 1933 w 3096"/>
              <a:gd name="T35" fmla="*/ 1853 h 1881"/>
              <a:gd name="T36" fmla="*/ 2672 w 3096"/>
              <a:gd name="T37" fmla="*/ 1822 h 1881"/>
              <a:gd name="T38" fmla="*/ 3033 w 3096"/>
              <a:gd name="T39" fmla="*/ 1517 h 1881"/>
              <a:gd name="T40" fmla="*/ 3047 w 3096"/>
              <a:gd name="T41" fmla="*/ 1206 h 1881"/>
              <a:gd name="T42" fmla="*/ 2912 w 3096"/>
              <a:gd name="T43" fmla="*/ 957 h 1881"/>
              <a:gd name="T44" fmla="*/ 2768 w 3096"/>
              <a:gd name="T45" fmla="*/ 717 h 1881"/>
              <a:gd name="T46" fmla="*/ 2653 w 3096"/>
              <a:gd name="T47" fmla="*/ 448 h 1881"/>
              <a:gd name="T48" fmla="*/ 2586 w 3096"/>
              <a:gd name="T49" fmla="*/ 0 h 1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96" h="1881">
                <a:moveTo>
                  <a:pt x="474" y="10"/>
                </a:moveTo>
                <a:cubicBezTo>
                  <a:pt x="458" y="107"/>
                  <a:pt x="410" y="461"/>
                  <a:pt x="378" y="592"/>
                </a:cubicBezTo>
                <a:cubicBezTo>
                  <a:pt x="346" y="723"/>
                  <a:pt x="332" y="708"/>
                  <a:pt x="282" y="794"/>
                </a:cubicBezTo>
                <a:cubicBezTo>
                  <a:pt x="232" y="880"/>
                  <a:pt x="125" y="1006"/>
                  <a:pt x="80" y="1110"/>
                </a:cubicBezTo>
                <a:cubicBezTo>
                  <a:pt x="35" y="1214"/>
                  <a:pt x="0" y="1317"/>
                  <a:pt x="13" y="1418"/>
                </a:cubicBezTo>
                <a:cubicBezTo>
                  <a:pt x="26" y="1519"/>
                  <a:pt x="28" y="1641"/>
                  <a:pt x="157" y="1715"/>
                </a:cubicBezTo>
                <a:cubicBezTo>
                  <a:pt x="286" y="1789"/>
                  <a:pt x="577" y="1845"/>
                  <a:pt x="787" y="1863"/>
                </a:cubicBezTo>
                <a:cubicBezTo>
                  <a:pt x="997" y="1881"/>
                  <a:pt x="1320" y="1847"/>
                  <a:pt x="1418" y="1825"/>
                </a:cubicBezTo>
                <a:cubicBezTo>
                  <a:pt x="1516" y="1803"/>
                  <a:pt x="1396" y="1761"/>
                  <a:pt x="1380" y="1730"/>
                </a:cubicBezTo>
                <a:cubicBezTo>
                  <a:pt x="1364" y="1699"/>
                  <a:pt x="1319" y="1674"/>
                  <a:pt x="1324" y="1635"/>
                </a:cubicBezTo>
                <a:cubicBezTo>
                  <a:pt x="1329" y="1596"/>
                  <a:pt x="1382" y="1524"/>
                  <a:pt x="1409" y="1493"/>
                </a:cubicBezTo>
                <a:cubicBezTo>
                  <a:pt x="1436" y="1462"/>
                  <a:pt x="1445" y="1454"/>
                  <a:pt x="1484" y="1445"/>
                </a:cubicBezTo>
                <a:cubicBezTo>
                  <a:pt x="1523" y="1436"/>
                  <a:pt x="1600" y="1433"/>
                  <a:pt x="1646" y="1436"/>
                </a:cubicBezTo>
                <a:cubicBezTo>
                  <a:pt x="1692" y="1439"/>
                  <a:pt x="1725" y="1442"/>
                  <a:pt x="1759" y="1464"/>
                </a:cubicBezTo>
                <a:cubicBezTo>
                  <a:pt x="1793" y="1486"/>
                  <a:pt x="1837" y="1526"/>
                  <a:pt x="1849" y="1567"/>
                </a:cubicBezTo>
                <a:cubicBezTo>
                  <a:pt x="1861" y="1609"/>
                  <a:pt x="1849" y="1672"/>
                  <a:pt x="1830" y="1710"/>
                </a:cubicBezTo>
                <a:cubicBezTo>
                  <a:pt x="1810" y="1748"/>
                  <a:pt x="1717" y="1771"/>
                  <a:pt x="1734" y="1796"/>
                </a:cubicBezTo>
                <a:cubicBezTo>
                  <a:pt x="1751" y="1820"/>
                  <a:pt x="1776" y="1849"/>
                  <a:pt x="1933" y="1853"/>
                </a:cubicBezTo>
                <a:cubicBezTo>
                  <a:pt x="2089" y="1857"/>
                  <a:pt x="2489" y="1878"/>
                  <a:pt x="2672" y="1822"/>
                </a:cubicBezTo>
                <a:cubicBezTo>
                  <a:pt x="2854" y="1765"/>
                  <a:pt x="2970" y="1620"/>
                  <a:pt x="3033" y="1517"/>
                </a:cubicBezTo>
                <a:cubicBezTo>
                  <a:pt x="3096" y="1414"/>
                  <a:pt x="3067" y="1299"/>
                  <a:pt x="3047" y="1206"/>
                </a:cubicBezTo>
                <a:cubicBezTo>
                  <a:pt x="3027" y="1113"/>
                  <a:pt x="2958" y="1038"/>
                  <a:pt x="2912" y="957"/>
                </a:cubicBezTo>
                <a:cubicBezTo>
                  <a:pt x="2866" y="876"/>
                  <a:pt x="2811" y="802"/>
                  <a:pt x="2768" y="717"/>
                </a:cubicBezTo>
                <a:cubicBezTo>
                  <a:pt x="2725" y="632"/>
                  <a:pt x="2683" y="567"/>
                  <a:pt x="2653" y="448"/>
                </a:cubicBezTo>
                <a:cubicBezTo>
                  <a:pt x="2623" y="329"/>
                  <a:pt x="2600" y="93"/>
                  <a:pt x="2586" y="0"/>
                </a:cubicBezTo>
              </a:path>
            </a:pathLst>
          </a:custGeom>
          <a:gradFill rotWithShape="1">
            <a:gsLst>
              <a:gs pos="0">
                <a:srgbClr val="D9FFFF">
                  <a:gamma/>
                  <a:shade val="85098"/>
                  <a:invGamma/>
                </a:srgbClr>
              </a:gs>
              <a:gs pos="50000">
                <a:srgbClr val="D9FFFF"/>
              </a:gs>
              <a:gs pos="100000">
                <a:srgbClr val="D9FFFF">
                  <a:gamma/>
                  <a:shade val="85098"/>
                  <a:invGamma/>
                </a:srgb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3108" name="Text Box 100"/>
          <p:cNvSpPr txBox="1">
            <a:spLocks noChangeArrowheads="1"/>
          </p:cNvSpPr>
          <p:nvPr/>
        </p:nvSpPr>
        <p:spPr bwMode="auto">
          <a:xfrm>
            <a:off x="7586663" y="5729288"/>
            <a:ext cx="3717925" cy="56599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4200" b="1" dirty="0">
                <a:solidFill>
                  <a:srgbClr val="FF33CC"/>
                </a:solidFill>
                <a:latin typeface="Arial" panose="020B0604020202020204" pitchFamily="34" charset="0"/>
              </a:rPr>
              <a:t>серотонін</a:t>
            </a:r>
          </a:p>
        </p:txBody>
      </p:sp>
      <p:sp>
        <p:nvSpPr>
          <p:cNvPr id="43109" name="Text Box 101"/>
          <p:cNvSpPr txBox="1">
            <a:spLocks noChangeArrowheads="1"/>
          </p:cNvSpPr>
          <p:nvPr/>
        </p:nvSpPr>
        <p:spPr bwMode="auto">
          <a:xfrm>
            <a:off x="3276600" y="3074988"/>
            <a:ext cx="3200400" cy="491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3600" b="1">
                <a:solidFill>
                  <a:srgbClr val="FF33CC"/>
                </a:solidFill>
                <a:latin typeface="Arial" panose="020B0604020202020204" pitchFamily="34" charset="0"/>
              </a:rPr>
              <a:t>дофамин</a:t>
            </a:r>
          </a:p>
        </p:txBody>
      </p:sp>
      <p:sp>
        <p:nvSpPr>
          <p:cNvPr id="43111" name="AutoShape 103"/>
          <p:cNvSpPr>
            <a:spLocks noChangeArrowheads="1"/>
          </p:cNvSpPr>
          <p:nvPr/>
        </p:nvSpPr>
        <p:spPr bwMode="auto">
          <a:xfrm>
            <a:off x="4953000" y="3608388"/>
            <a:ext cx="165100" cy="493712"/>
          </a:xfrm>
          <a:prstGeom prst="downArrow">
            <a:avLst>
              <a:gd name="adj1" fmla="val 40620"/>
              <a:gd name="adj2" fmla="val 101950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12" name="AutoShape 104"/>
          <p:cNvSpPr>
            <a:spLocks noChangeArrowheads="1"/>
          </p:cNvSpPr>
          <p:nvPr/>
        </p:nvSpPr>
        <p:spPr bwMode="auto">
          <a:xfrm rot="2943139">
            <a:off x="7673182" y="6507956"/>
            <a:ext cx="144462" cy="638175"/>
          </a:xfrm>
          <a:prstGeom prst="downArrow">
            <a:avLst>
              <a:gd name="adj1" fmla="val 40620"/>
              <a:gd name="adj2" fmla="val 15060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13" name="AutoShape 105"/>
          <p:cNvSpPr>
            <a:spLocks noChangeArrowheads="1"/>
          </p:cNvSpPr>
          <p:nvPr/>
        </p:nvSpPr>
        <p:spPr bwMode="auto">
          <a:xfrm rot="1699574" flipV="1">
            <a:off x="7127875" y="6511925"/>
            <a:ext cx="990600" cy="685800"/>
          </a:xfrm>
          <a:custGeom>
            <a:avLst/>
            <a:gdLst>
              <a:gd name="G0" fmla="+- -5604 0 0"/>
              <a:gd name="G1" fmla="+- -6602297 0 0"/>
              <a:gd name="G2" fmla="+- -5604 0 -6602297"/>
              <a:gd name="G3" fmla="+- 10800 0 0"/>
              <a:gd name="G4" fmla="+- 0 0 -560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9382 0 0"/>
              <a:gd name="G9" fmla="+- 0 0 -6602297"/>
              <a:gd name="G10" fmla="+- 9382 0 2700"/>
              <a:gd name="G11" fmla="cos G10 -5604"/>
              <a:gd name="G12" fmla="sin G10 -5604"/>
              <a:gd name="G13" fmla="cos 13500 -5604"/>
              <a:gd name="G14" fmla="sin 13500 -5604"/>
              <a:gd name="G15" fmla="+- G11 10800 0"/>
              <a:gd name="G16" fmla="+- G12 10800 0"/>
              <a:gd name="G17" fmla="+- G13 10800 0"/>
              <a:gd name="G18" fmla="+- G14 10800 0"/>
              <a:gd name="G19" fmla="*/ 9382 1 2"/>
              <a:gd name="G20" fmla="+- G19 5400 0"/>
              <a:gd name="G21" fmla="cos G20 -5604"/>
              <a:gd name="G22" fmla="sin G20 -5604"/>
              <a:gd name="G23" fmla="+- G21 10800 0"/>
              <a:gd name="G24" fmla="+- G12 G23 G22"/>
              <a:gd name="G25" fmla="+- G22 G23 G11"/>
              <a:gd name="G26" fmla="cos 10800 -5604"/>
              <a:gd name="G27" fmla="sin 10800 -5604"/>
              <a:gd name="G28" fmla="cos 9382 -5604"/>
              <a:gd name="G29" fmla="sin 9382 -560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602297"/>
              <a:gd name="G36" fmla="sin G34 -6602297"/>
              <a:gd name="G37" fmla="+/ -6602297 -560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9382 G39"/>
              <a:gd name="G43" fmla="sin 9382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682 w 21600"/>
              <a:gd name="T5" fmla="*/ 2476 h 21600"/>
              <a:gd name="T6" fmla="*/ 8918 w 21600"/>
              <a:gd name="T7" fmla="*/ 885 h 21600"/>
              <a:gd name="T8" fmla="*/ 16778 w 21600"/>
              <a:gd name="T9" fmla="*/ 3569 h 21600"/>
              <a:gd name="T10" fmla="*/ 24299 w 21600"/>
              <a:gd name="T11" fmla="*/ 10779 h 21600"/>
              <a:gd name="T12" fmla="*/ 20896 w 21600"/>
              <a:gd name="T13" fmla="*/ 14193 h 21600"/>
              <a:gd name="T14" fmla="*/ 17481 w 21600"/>
              <a:gd name="T15" fmla="*/ 1079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20181" y="10785"/>
                </a:moveTo>
                <a:cubicBezTo>
                  <a:pt x="20174" y="5609"/>
                  <a:pt x="15976" y="1418"/>
                  <a:pt x="10800" y="1418"/>
                </a:cubicBezTo>
                <a:cubicBezTo>
                  <a:pt x="10213" y="1418"/>
                  <a:pt x="9627" y="1473"/>
                  <a:pt x="9051" y="1582"/>
                </a:cubicBezTo>
                <a:lnTo>
                  <a:pt x="8786" y="189"/>
                </a:lnTo>
                <a:cubicBezTo>
                  <a:pt x="9450" y="63"/>
                  <a:pt x="10124" y="0"/>
                  <a:pt x="10800" y="0"/>
                </a:cubicBezTo>
                <a:cubicBezTo>
                  <a:pt x="16758" y="0"/>
                  <a:pt x="21591" y="4825"/>
                  <a:pt x="21599" y="10783"/>
                </a:cubicBezTo>
                <a:lnTo>
                  <a:pt x="24299" y="10779"/>
                </a:lnTo>
                <a:lnTo>
                  <a:pt x="20896" y="14193"/>
                </a:lnTo>
                <a:lnTo>
                  <a:pt x="17481" y="10790"/>
                </a:lnTo>
                <a:lnTo>
                  <a:pt x="20181" y="10785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14" name="Oval 106"/>
          <p:cNvSpPr>
            <a:spLocks noChangeArrowheads="1"/>
          </p:cNvSpPr>
          <p:nvPr/>
        </p:nvSpPr>
        <p:spPr bwMode="auto">
          <a:xfrm>
            <a:off x="4343400" y="6732588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16" name="Oval 108"/>
          <p:cNvSpPr>
            <a:spLocks noChangeArrowheads="1"/>
          </p:cNvSpPr>
          <p:nvPr/>
        </p:nvSpPr>
        <p:spPr bwMode="auto">
          <a:xfrm rot="600069">
            <a:off x="6635750" y="6808788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18" name="Text Box 110"/>
          <p:cNvSpPr txBox="1">
            <a:spLocks noChangeArrowheads="1"/>
          </p:cNvSpPr>
          <p:nvPr/>
        </p:nvSpPr>
        <p:spPr bwMode="auto">
          <a:xfrm>
            <a:off x="-215900" y="2312988"/>
            <a:ext cx="2879725" cy="148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інгібі-тори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МАО-А/Б</a:t>
            </a:r>
          </a:p>
        </p:txBody>
      </p:sp>
      <p:sp>
        <p:nvSpPr>
          <p:cNvPr id="43119" name="Text Box 111"/>
          <p:cNvSpPr txBox="1">
            <a:spLocks noChangeArrowheads="1"/>
          </p:cNvSpPr>
          <p:nvPr/>
        </p:nvSpPr>
        <p:spPr bwMode="auto">
          <a:xfrm>
            <a:off x="7329488" y="2308225"/>
            <a:ext cx="3614737" cy="2647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інгібітори 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зворотного захоплення </a:t>
            </a:r>
            <a:r>
              <a:rPr lang="uk-UA" alt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моноамінів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 або тільки 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серотоніну</a:t>
            </a:r>
          </a:p>
        </p:txBody>
      </p:sp>
      <p:sp>
        <p:nvSpPr>
          <p:cNvPr id="43120" name="AutoShape 112"/>
          <p:cNvSpPr>
            <a:spLocks noChangeArrowheads="1"/>
          </p:cNvSpPr>
          <p:nvPr/>
        </p:nvSpPr>
        <p:spPr bwMode="auto">
          <a:xfrm rot="-18492144">
            <a:off x="5620544" y="5739606"/>
            <a:ext cx="69850" cy="795338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1" name="AutoShape 113"/>
          <p:cNvSpPr>
            <a:spLocks noChangeArrowheads="1"/>
          </p:cNvSpPr>
          <p:nvPr/>
        </p:nvSpPr>
        <p:spPr bwMode="auto">
          <a:xfrm rot="-34951476">
            <a:off x="5618163" y="5741988"/>
            <a:ext cx="69850" cy="823912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2" name="AutoShape 114"/>
          <p:cNvSpPr>
            <a:spLocks noChangeArrowheads="1"/>
          </p:cNvSpPr>
          <p:nvPr/>
        </p:nvSpPr>
        <p:spPr bwMode="auto">
          <a:xfrm rot="61937366">
            <a:off x="2778919" y="3221832"/>
            <a:ext cx="352425" cy="1017587"/>
          </a:xfrm>
          <a:prstGeom prst="downArrow">
            <a:avLst>
              <a:gd name="adj1" fmla="val 38148"/>
              <a:gd name="adj2" fmla="val 89135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4" name="AutoShape 116"/>
          <p:cNvSpPr>
            <a:spLocks noChangeArrowheads="1"/>
          </p:cNvSpPr>
          <p:nvPr/>
        </p:nvSpPr>
        <p:spPr bwMode="auto">
          <a:xfrm rot="-18492144">
            <a:off x="3867944" y="2331244"/>
            <a:ext cx="69850" cy="795338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5" name="AutoShape 117"/>
          <p:cNvSpPr>
            <a:spLocks noChangeArrowheads="1"/>
          </p:cNvSpPr>
          <p:nvPr/>
        </p:nvSpPr>
        <p:spPr bwMode="auto">
          <a:xfrm rot="-34951476">
            <a:off x="3865563" y="2333625"/>
            <a:ext cx="69850" cy="823913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6" name="AutoShape 118"/>
          <p:cNvSpPr>
            <a:spLocks noChangeArrowheads="1"/>
          </p:cNvSpPr>
          <p:nvPr/>
        </p:nvSpPr>
        <p:spPr bwMode="auto">
          <a:xfrm rot="-18492144">
            <a:off x="3715544" y="4007644"/>
            <a:ext cx="69850" cy="795338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7" name="AutoShape 119"/>
          <p:cNvSpPr>
            <a:spLocks noChangeArrowheads="1"/>
          </p:cNvSpPr>
          <p:nvPr/>
        </p:nvSpPr>
        <p:spPr bwMode="auto">
          <a:xfrm rot="-34951476">
            <a:off x="3713163" y="4010025"/>
            <a:ext cx="69850" cy="823913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8" name="AutoShape 120"/>
          <p:cNvSpPr>
            <a:spLocks noChangeArrowheads="1"/>
          </p:cNvSpPr>
          <p:nvPr/>
        </p:nvSpPr>
        <p:spPr bwMode="auto">
          <a:xfrm rot="-18492144">
            <a:off x="7736682" y="6739731"/>
            <a:ext cx="74612" cy="733425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29" name="AutoShape 121"/>
          <p:cNvSpPr>
            <a:spLocks noChangeArrowheads="1"/>
          </p:cNvSpPr>
          <p:nvPr/>
        </p:nvSpPr>
        <p:spPr bwMode="auto">
          <a:xfrm rot="8248524" flipH="1">
            <a:off x="7759700" y="6796088"/>
            <a:ext cx="76200" cy="685800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096" name="AutoShape 88"/>
          <p:cNvSpPr>
            <a:spLocks noChangeArrowheads="1"/>
          </p:cNvSpPr>
          <p:nvPr/>
        </p:nvSpPr>
        <p:spPr bwMode="auto">
          <a:xfrm rot="43825975">
            <a:off x="7773988" y="5119688"/>
            <a:ext cx="342900" cy="1692275"/>
          </a:xfrm>
          <a:prstGeom prst="downArrow">
            <a:avLst>
              <a:gd name="adj1" fmla="val 38148"/>
              <a:gd name="adj2" fmla="val 152351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1" name="Oval 123"/>
          <p:cNvSpPr>
            <a:spLocks noChangeArrowheads="1"/>
          </p:cNvSpPr>
          <p:nvPr/>
        </p:nvSpPr>
        <p:spPr bwMode="auto">
          <a:xfrm>
            <a:off x="3311525" y="5872163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2" name="Oval 124"/>
          <p:cNvSpPr>
            <a:spLocks noChangeArrowheads="1"/>
          </p:cNvSpPr>
          <p:nvPr/>
        </p:nvSpPr>
        <p:spPr bwMode="auto">
          <a:xfrm>
            <a:off x="4822825" y="6335713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3" name="AutoShape 125"/>
          <p:cNvSpPr>
            <a:spLocks noChangeArrowheads="1"/>
          </p:cNvSpPr>
          <p:nvPr/>
        </p:nvSpPr>
        <p:spPr bwMode="auto">
          <a:xfrm rot="57627290">
            <a:off x="2369344" y="5398294"/>
            <a:ext cx="319087" cy="917575"/>
          </a:xfrm>
          <a:prstGeom prst="downArrow">
            <a:avLst>
              <a:gd name="adj1" fmla="val 38148"/>
              <a:gd name="adj2" fmla="val 88772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4" name="AutoShape 126"/>
          <p:cNvSpPr>
            <a:spLocks noChangeArrowheads="1"/>
          </p:cNvSpPr>
          <p:nvPr/>
        </p:nvSpPr>
        <p:spPr bwMode="auto">
          <a:xfrm rot="16200000">
            <a:off x="2755900" y="2427288"/>
            <a:ext cx="328613" cy="801687"/>
          </a:xfrm>
          <a:prstGeom prst="downArrow">
            <a:avLst>
              <a:gd name="adj1" fmla="val 38148"/>
              <a:gd name="adj2" fmla="val 75312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5" name="Text Box 127"/>
          <p:cNvSpPr txBox="1">
            <a:spLocks noChangeArrowheads="1"/>
          </p:cNvSpPr>
          <p:nvPr/>
        </p:nvSpPr>
        <p:spPr bwMode="auto">
          <a:xfrm>
            <a:off x="-215900" y="6048375"/>
            <a:ext cx="2663825" cy="131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7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блокада </a:t>
            </a:r>
            <a:r>
              <a:rPr lang="uk-UA" alt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рецеп-торів</a:t>
            </a:r>
            <a:endParaRPr lang="uk-UA" altLang="uk-UA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3136" name="Text Box 128"/>
          <p:cNvSpPr txBox="1">
            <a:spLocks noChangeArrowheads="1"/>
          </p:cNvSpPr>
          <p:nvPr/>
        </p:nvSpPr>
        <p:spPr bwMode="auto">
          <a:xfrm>
            <a:off x="1727200" y="5153025"/>
            <a:ext cx="1079500" cy="473408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200" b="1">
                <a:latin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uk-UA" altLang="uk-UA" sz="3200" b="1" baseline="-2500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uk-UA" altLang="uk-UA" sz="3200" b="1"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43137" name="AutoShape 129"/>
          <p:cNvSpPr>
            <a:spLocks noChangeArrowheads="1"/>
          </p:cNvSpPr>
          <p:nvPr/>
        </p:nvSpPr>
        <p:spPr bwMode="auto">
          <a:xfrm rot="10800000">
            <a:off x="5332413" y="6765925"/>
            <a:ext cx="719137" cy="392113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8" name="Oval 130"/>
          <p:cNvSpPr>
            <a:spLocks noChangeArrowheads="1"/>
          </p:cNvSpPr>
          <p:nvPr/>
        </p:nvSpPr>
        <p:spPr bwMode="auto">
          <a:xfrm>
            <a:off x="5543550" y="6737350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39" name="Text Box 131"/>
          <p:cNvSpPr txBox="1">
            <a:spLocks noChangeArrowheads="1"/>
          </p:cNvSpPr>
          <p:nvPr/>
        </p:nvSpPr>
        <p:spPr bwMode="auto">
          <a:xfrm>
            <a:off x="3206750" y="7534275"/>
            <a:ext cx="2952750" cy="473408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200" b="1">
                <a:latin typeface="Arial" panose="020B0604020202020204" pitchFamily="34" charset="0"/>
              </a:rPr>
              <a:t>рецепторы</a:t>
            </a:r>
          </a:p>
        </p:txBody>
      </p:sp>
      <p:sp>
        <p:nvSpPr>
          <p:cNvPr id="43140" name="Text Box 132"/>
          <p:cNvSpPr txBox="1">
            <a:spLocks noChangeArrowheads="1"/>
          </p:cNvSpPr>
          <p:nvPr/>
        </p:nvSpPr>
        <p:spPr bwMode="auto">
          <a:xfrm>
            <a:off x="4749800" y="7240588"/>
            <a:ext cx="2952750" cy="45032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000" b="1">
                <a:latin typeface="Arial" panose="020B0604020202020204" pitchFamily="34" charset="0"/>
                <a:sym typeface="Symbol" panose="05050102010706020507" pitchFamily="18" charset="2"/>
              </a:rPr>
              <a:t>5-НТ</a:t>
            </a:r>
            <a:r>
              <a:rPr lang="uk-UA" altLang="uk-UA" sz="3000" b="1" baseline="-25000">
                <a:latin typeface="Arial" panose="020B0604020202020204" pitchFamily="34" charset="0"/>
                <a:sym typeface="Symbol" panose="05050102010706020507" pitchFamily="18" charset="2"/>
              </a:rPr>
              <a:t>1А</a:t>
            </a:r>
            <a:r>
              <a:rPr lang="uk-UA" altLang="uk-UA" sz="3000" b="1">
                <a:latin typeface="Arial" panose="020B0604020202020204" pitchFamily="34" charset="0"/>
                <a:sym typeface="Symbol" panose="05050102010706020507" pitchFamily="18" charset="2"/>
              </a:rPr>
              <a:t>, 5-НТ</a:t>
            </a:r>
            <a:r>
              <a:rPr lang="uk-UA" altLang="uk-UA" sz="3000" b="1" baseline="-2500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endParaRPr lang="uk-UA" altLang="uk-UA" sz="3000" b="1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43142" name="AutoShape 134"/>
          <p:cNvSpPr>
            <a:spLocks noChangeArrowheads="1"/>
          </p:cNvSpPr>
          <p:nvPr/>
        </p:nvSpPr>
        <p:spPr bwMode="auto">
          <a:xfrm rot="-4626815">
            <a:off x="3521869" y="4977606"/>
            <a:ext cx="312738" cy="3038475"/>
          </a:xfrm>
          <a:prstGeom prst="downArrow">
            <a:avLst>
              <a:gd name="adj1" fmla="val 41954"/>
              <a:gd name="adj2" fmla="val 234257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45" name="AutoShape 137"/>
          <p:cNvSpPr>
            <a:spLocks noChangeArrowheads="1"/>
          </p:cNvSpPr>
          <p:nvPr/>
        </p:nvSpPr>
        <p:spPr bwMode="auto">
          <a:xfrm rot="-18492144">
            <a:off x="3020219" y="5171281"/>
            <a:ext cx="69850" cy="522288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46" name="AutoShape 138"/>
          <p:cNvSpPr>
            <a:spLocks noChangeArrowheads="1"/>
          </p:cNvSpPr>
          <p:nvPr/>
        </p:nvSpPr>
        <p:spPr bwMode="auto">
          <a:xfrm rot="8248524" flipH="1">
            <a:off x="3016250" y="5167313"/>
            <a:ext cx="79375" cy="488950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47" name="AutoShape 139"/>
          <p:cNvSpPr>
            <a:spLocks noChangeArrowheads="1"/>
          </p:cNvSpPr>
          <p:nvPr/>
        </p:nvSpPr>
        <p:spPr bwMode="auto">
          <a:xfrm rot="13942970" flipV="1">
            <a:off x="6838157" y="3523456"/>
            <a:ext cx="190500" cy="906463"/>
          </a:xfrm>
          <a:prstGeom prst="downArrow">
            <a:avLst>
              <a:gd name="adj1" fmla="val 31074"/>
              <a:gd name="adj2" fmla="val 150416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48" name="AutoShape 140"/>
          <p:cNvSpPr>
            <a:spLocks noChangeArrowheads="1"/>
          </p:cNvSpPr>
          <p:nvPr/>
        </p:nvSpPr>
        <p:spPr bwMode="auto">
          <a:xfrm rot="-2379615">
            <a:off x="6884988" y="3765550"/>
            <a:ext cx="209550" cy="400050"/>
          </a:xfrm>
          <a:prstGeom prst="flowChartOnlineStorage">
            <a:avLst/>
          </a:prstGeom>
          <a:gradFill rotWithShape="1">
            <a:gsLst>
              <a:gs pos="0">
                <a:srgbClr val="6666FF">
                  <a:gamma/>
                  <a:shade val="54902"/>
                  <a:invGamma/>
                </a:srgbClr>
              </a:gs>
              <a:gs pos="50000">
                <a:srgbClr val="6666FF"/>
              </a:gs>
              <a:gs pos="100000">
                <a:srgbClr val="6666FF">
                  <a:gamma/>
                  <a:shade val="54902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49" name="Text Box 141"/>
          <p:cNvSpPr txBox="1">
            <a:spLocks noChangeArrowheads="1"/>
          </p:cNvSpPr>
          <p:nvPr/>
        </p:nvSpPr>
        <p:spPr bwMode="auto">
          <a:xfrm>
            <a:off x="6765925" y="3355975"/>
            <a:ext cx="1298575" cy="362609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b="1">
                <a:solidFill>
                  <a:srgbClr val="000099"/>
                </a:solidFill>
                <a:latin typeface="Arial" panose="020B0604020202020204" pitchFamily="34" charset="0"/>
              </a:rPr>
              <a:t>Ca</a:t>
            </a:r>
            <a:r>
              <a:rPr lang="uk-UA" altLang="uk-UA" b="1" baseline="30000">
                <a:solidFill>
                  <a:srgbClr val="000099"/>
                </a:solidFill>
                <a:latin typeface="Arial" panose="020B0604020202020204" pitchFamily="34" charset="0"/>
              </a:rPr>
              <a:t>2+</a:t>
            </a:r>
            <a:endParaRPr lang="uk-UA" altLang="uk-UA" b="1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3150" name="Oval 142"/>
          <p:cNvSpPr>
            <a:spLocks noChangeArrowheads="1"/>
          </p:cNvSpPr>
          <p:nvPr/>
        </p:nvSpPr>
        <p:spPr bwMode="auto">
          <a:xfrm>
            <a:off x="6119813" y="4576763"/>
            <a:ext cx="334962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51" name="Oval 143"/>
          <p:cNvSpPr>
            <a:spLocks noChangeArrowheads="1"/>
          </p:cNvSpPr>
          <p:nvPr/>
        </p:nvSpPr>
        <p:spPr bwMode="auto">
          <a:xfrm>
            <a:off x="5688013" y="5008563"/>
            <a:ext cx="334962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52" name="Oval 144"/>
          <p:cNvSpPr>
            <a:spLocks noChangeArrowheads="1"/>
          </p:cNvSpPr>
          <p:nvPr/>
        </p:nvSpPr>
        <p:spPr bwMode="auto">
          <a:xfrm>
            <a:off x="3382963" y="4864100"/>
            <a:ext cx="334962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43153" name="Oval 145"/>
          <p:cNvSpPr>
            <a:spLocks noChangeArrowheads="1"/>
          </p:cNvSpPr>
          <p:nvPr/>
        </p:nvSpPr>
        <p:spPr bwMode="auto">
          <a:xfrm>
            <a:off x="6767513" y="4576763"/>
            <a:ext cx="334962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4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4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4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3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4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4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4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43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3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4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4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4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4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4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4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4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4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4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4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4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4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4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4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 nodeType="clickPar">
                      <p:stCondLst>
                        <p:cond delay="indefinite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4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4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4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4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4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4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4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4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3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3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 nodeType="clickPar">
                      <p:stCondLst>
                        <p:cond delay="indefinite"/>
                      </p:stCondLst>
                      <p:childTnLst>
                        <p:par>
                          <p:cTn id="2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500"/>
                                        <p:tgtEl>
                                          <p:spTgt spid="4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2" dur="500"/>
                                        <p:tgtEl>
                                          <p:spTgt spid="4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3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3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3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3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5" dur="500"/>
                                        <p:tgtEl>
                                          <p:spTgt spid="4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3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43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43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43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 nodeType="clickPar">
                      <p:stCondLst>
                        <p:cond delay="indefinite"/>
                      </p:stCondLst>
                      <p:childTnLst>
                        <p:par>
                          <p:cTn id="2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500"/>
                                        <p:tgtEl>
                                          <p:spTgt spid="4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3" dur="500"/>
                                        <p:tgtEl>
                                          <p:spTgt spid="4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43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43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43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3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500"/>
                                        <p:tgtEl>
                                          <p:spTgt spid="4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43013" grpId="0"/>
      <p:bldP spid="43070" grpId="0"/>
      <p:bldP spid="43080" grpId="0"/>
      <p:bldP spid="43083" grpId="0"/>
      <p:bldP spid="43091" grpId="0"/>
      <p:bldP spid="43092" grpId="0" animBg="1"/>
      <p:bldP spid="43097" grpId="0"/>
      <p:bldP spid="43106" grpId="0"/>
      <p:bldP spid="43108" grpId="0"/>
      <p:bldP spid="43109" grpId="0"/>
      <p:bldP spid="43118" grpId="0"/>
      <p:bldP spid="43119" grpId="0"/>
      <p:bldP spid="43135" grpId="0"/>
      <p:bldP spid="43136" grpId="0"/>
      <p:bldP spid="43139" grpId="0"/>
      <p:bldP spid="43140" grpId="0"/>
      <p:bldP spid="431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76200" y="39688"/>
            <a:ext cx="10902950" cy="722312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0" y="-31750"/>
            <a:ext cx="11087100" cy="77311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СЕЛЕКТИВНІСТЬ  АНТИДЕПРЕСАНТІВ</a:t>
            </a:r>
          </a:p>
        </p:txBody>
      </p:sp>
      <p:graphicFrame>
        <p:nvGraphicFramePr>
          <p:cNvPr id="10240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426601"/>
              </p:ext>
            </p:extLst>
          </p:nvPr>
        </p:nvGraphicFramePr>
        <p:xfrm>
          <a:off x="147638" y="2200275"/>
          <a:ext cx="10791825" cy="5470560"/>
        </p:xfrm>
        <a:graphic>
          <a:graphicData uri="http://schemas.openxmlformats.org/drawingml/2006/table">
            <a:tbl>
              <a:tblPr/>
              <a:tblGrid>
                <a:gridCol w="3740150">
                  <a:extLst>
                    <a:ext uri="{9D8B030D-6E8A-4147-A177-3AD203B41FA5}">
                      <a16:colId xmlns:a16="http://schemas.microsoft.com/office/drawing/2014/main" val="66429676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4001165955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52341839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837937466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737313861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3382631870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1399915700"/>
                    </a:ext>
                  </a:extLst>
                </a:gridCol>
              </a:tblGrid>
              <a:tr h="1008063">
                <a:tc rowSpan="2"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1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группи</a:t>
                      </a:r>
                      <a:endParaRPr kumimoji="0" lang="uk-UA" altLang="uk-UA" sz="3200" b="1" i="1" u="none" strike="noStrike" cap="none" normalizeH="0" baseline="0" noProof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інгібування</a:t>
                      </a:r>
                      <a:r>
                        <a:rPr kumimoji="0" lang="uk-UA" altLang="uk-UA" sz="3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uk-UA" altLang="uk-UA" sz="3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реаптейку</a:t>
                      </a:r>
                      <a:endParaRPr kumimoji="0" lang="uk-UA" altLang="uk-UA" sz="30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блокада </a:t>
                      </a:r>
                      <a:r>
                        <a:rPr kumimoji="0" lang="uk-UA" altLang="uk-UA" sz="3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постсинаптичних</a:t>
                      </a:r>
                      <a:r>
                        <a:rPr kumimoji="0" lang="uk-UA" altLang="uk-UA" sz="3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рецепторів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512566"/>
                  </a:ext>
                </a:extLst>
              </a:tr>
              <a:tr h="47783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r>
                        <a:rPr kumimoji="0" lang="uk-UA" altLang="uk-UA" sz="3200" b="1" i="0" u="none" strike="noStrike" cap="none" normalizeH="0" baseline="-25000" noProof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uk-UA" altLang="uk-UA" sz="32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0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-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316337"/>
                  </a:ext>
                </a:extLst>
              </a:tr>
              <a:tr h="411163">
                <a:tc>
                  <a:txBody>
                    <a:bodyPr/>
                    <a:lstStyle>
                      <a:lvl1pPr marL="85725"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85725" marR="0" lvl="0" indent="0" algn="l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типові</a:t>
                      </a:r>
                      <a:r>
                        <a:rPr kumimoji="0" lang="uk-UA" altLang="uk-UA" sz="3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uk-UA" altLang="uk-UA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uk-UA" altLang="uk-UA" sz="28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ТЦА</a:t>
                      </a:r>
                      <a:r>
                        <a:rPr kumimoji="0" lang="uk-UA" altLang="uk-UA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741480"/>
                  </a:ext>
                </a:extLst>
              </a:tr>
              <a:tr h="249238">
                <a:tc>
                  <a:txBody>
                    <a:bodyPr/>
                    <a:lstStyle>
                      <a:lvl1pPr marL="439738" indent="-254000"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720725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439738" marR="0" lvl="0" indent="-254000" algn="l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uk-UA" altLang="uk-UA" sz="3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іміпрамін</a:t>
                      </a:r>
                      <a:endParaRPr kumimoji="0" lang="uk-UA" altLang="uk-UA" sz="30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267691"/>
                  </a:ext>
                </a:extLst>
              </a:tr>
              <a:tr h="373063">
                <a:tc>
                  <a:txBody>
                    <a:bodyPr/>
                    <a:lstStyle>
                      <a:lvl1pPr marL="439738" indent="-254000"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619125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439738" marR="0" lvl="0" indent="-254000" algn="l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uk-UA" altLang="uk-UA" sz="3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амітриптилін</a:t>
                      </a:r>
                      <a:endParaRPr kumimoji="0" lang="uk-UA" altLang="uk-UA" sz="30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530529"/>
                  </a:ext>
                </a:extLst>
              </a:tr>
              <a:tr h="482600">
                <a:tc>
                  <a:txBody>
                    <a:bodyPr/>
                    <a:lstStyle>
                      <a:lvl1pPr marL="85725"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62865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85725" marR="0" lvl="0" indent="0" algn="l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Чотирициклічні: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FF33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369524"/>
                  </a:ext>
                </a:extLst>
              </a:tr>
              <a:tr h="263525">
                <a:tc>
                  <a:txBody>
                    <a:bodyPr/>
                    <a:lstStyle>
                      <a:lvl1pPr marL="449263" indent="-276225"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62865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449263" marR="0" lvl="0" indent="-276225" algn="l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uk-UA" altLang="uk-UA" sz="30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мапротилін</a:t>
                      </a:r>
                      <a:endParaRPr kumimoji="0" lang="uk-UA" altLang="uk-UA" sz="30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976943"/>
                  </a:ext>
                </a:extLst>
              </a:tr>
              <a:tr h="803275"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СІЗЗС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-, +</a:t>
                      </a: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-, +</a:t>
                      </a:r>
                      <a:endParaRPr kumimoji="0" lang="uk-UA" altLang="uk-UA" sz="3200" b="1" i="0" u="none" strike="noStrike" cap="none" normalizeH="0" baseline="0" noProof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0" lang="uk-UA" altLang="uk-UA" sz="3200" b="1" i="0" u="none" strike="noStrike" cap="none" normalizeH="0" baseline="0" noProof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927596"/>
                  </a:ext>
                </a:extLst>
              </a:tr>
              <a:tr h="896938"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ІМАО</a:t>
                      </a:r>
                      <a:endParaRPr kumimoji="0" lang="uk-UA" altLang="uk-UA" sz="34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  <a:endParaRPr kumimoji="0" lang="uk-UA" altLang="uk-UA" sz="3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-, 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0" lang="uk-UA" altLang="uk-UA" sz="3200" b="1" i="0" u="none" strike="noStrike" cap="none" normalizeH="0" baseline="0" noProof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kumimoji="0" lang="uk-UA" altLang="uk-UA" sz="3200" b="1" i="0" u="none" strike="noStrike" cap="none" normalizeH="0" baseline="0" noProof="0">
                        <a:ln>
                          <a:noFill/>
                        </a:ln>
                        <a:solidFill>
                          <a:srgbClr val="00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92200">
                        <a:spcBef>
                          <a:spcPct val="20000"/>
                        </a:spcBef>
                        <a:defRPr sz="3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1pPr>
                      <a:lvl2pPr marL="546100" defTabSz="1092200">
                        <a:spcBef>
                          <a:spcPct val="20000"/>
                        </a:spcBef>
                        <a:defRPr sz="29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2pPr>
                      <a:lvl3pPr marL="1092200" defTabSz="1092200">
                        <a:spcBef>
                          <a:spcPct val="20000"/>
                        </a:spcBef>
                        <a:defRPr sz="25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3pPr>
                      <a:lvl4pPr marL="16398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4pPr>
                      <a:lvl5pPr marL="2185988" defTabSz="1092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5pPr>
                      <a:lvl6pPr marL="26431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6pPr>
                      <a:lvl7pPr marL="31003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7pPr>
                      <a:lvl8pPr marL="35575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8pPr>
                      <a:lvl9pPr marL="4014788" defTabSz="1092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1092200" rtl="0" eaLnBrk="1" fontAlgn="base" latinLnBrk="0" hangingPunct="1">
                        <a:lnSpc>
                          <a:spcPct val="75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3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</a:p>
                  </a:txBody>
                  <a:tcPr marL="0" marR="0" marT="19123" marB="19123" anchor="ctr" horzOverflow="overflow">
                    <a:lnL w="381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699497"/>
                  </a:ext>
                </a:extLst>
              </a:tr>
            </a:tbl>
          </a:graphicData>
        </a:graphic>
      </p:graphicFrame>
      <p:sp>
        <p:nvSpPr>
          <p:cNvPr id="102491" name="Text Box 91"/>
          <p:cNvSpPr txBox="1">
            <a:spLocks noChangeArrowheads="1"/>
          </p:cNvSpPr>
          <p:nvPr/>
        </p:nvSpPr>
        <p:spPr bwMode="auto">
          <a:xfrm>
            <a:off x="71438" y="831850"/>
            <a:ext cx="10872787" cy="1262943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75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поряд з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інгібуванням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реаптейку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ряд препаратів блокують центральні і периферичні М-,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 і Н</a:t>
            </a:r>
            <a:r>
              <a:rPr lang="uk-UA" altLang="uk-UA" sz="3200" b="1" baseline="-25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1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</a:t>
            </a:r>
            <a:r>
              <a:rPr lang="uk-UA" altLang="uk-UA" sz="3200" b="1" baseline="-25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гістамінорецептори</a:t>
            </a:r>
            <a:endParaRPr lang="uk-UA" altLang="uk-UA" sz="32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animBg="1"/>
      <p:bldP spid="102403" grpId="0"/>
      <p:bldP spid="1024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142875" y="2487613"/>
            <a:ext cx="3744913" cy="5513387"/>
          </a:xfrm>
          <a:prstGeom prst="rect">
            <a:avLst/>
          </a:prstGeom>
          <a:gradFill rotWithShape="1">
            <a:gsLst>
              <a:gs pos="0">
                <a:srgbClr val="FFF5F5"/>
              </a:gs>
              <a:gs pos="50000">
                <a:schemeClr val="bg1"/>
              </a:gs>
              <a:gs pos="100000">
                <a:srgbClr val="FFF5F5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+  негативних</a:t>
            </a: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емоцій, страхів</a:t>
            </a:r>
          </a:p>
          <a:p>
            <a:pPr algn="ctr">
              <a:lnSpc>
                <a:spcPct val="80000"/>
              </a:lnSpc>
            </a:pPr>
            <a:endParaRPr lang="uk-UA" altLang="uk-UA" sz="3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uk-UA" altLang="uk-UA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76200" y="92075"/>
            <a:ext cx="1090295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46083" name="Picture 3" descr="BD0649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211138"/>
            <a:ext cx="1787525" cy="69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676400" y="184150"/>
            <a:ext cx="7924800" cy="95726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 АНТИДЕПРЕСАНТІВ</a:t>
            </a: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287338" y="6646863"/>
            <a:ext cx="3481387" cy="133508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блокада </a:t>
            </a:r>
          </a:p>
          <a:p>
            <a:pPr algn="ctr">
              <a:lnSpc>
                <a:spcPct val="80000"/>
              </a:lnSpc>
            </a:pP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М-, Н</a:t>
            </a:r>
            <a:r>
              <a:rPr lang="uk-UA" altLang="uk-UA" sz="3400" b="1" baseline="-25000" dirty="0">
                <a:solidFill>
                  <a:srgbClr val="CC00CC"/>
                </a:solidFill>
                <a:latin typeface="Arial" panose="020B0604020202020204" pitchFamily="34" charset="0"/>
              </a:rPr>
              <a:t>1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-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,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-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 рецепторів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236538" y="1192213"/>
            <a:ext cx="3578225" cy="8686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172" tIns="46086" rIns="92172" bIns="46086">
            <a:spAutoFit/>
          </a:bodyPr>
          <a:lstStyle>
            <a:lvl1pPr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0375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2233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82713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430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10000"/>
              </a:spcBef>
            </a:pPr>
            <a:r>
              <a:rPr lang="uk-UA" altLang="uk-UA" sz="3800" b="1" dirty="0">
                <a:solidFill>
                  <a:srgbClr val="CC0000"/>
                </a:solidFill>
                <a:latin typeface="Arial" panose="020B0604020202020204" pitchFamily="34" charset="0"/>
              </a:rPr>
              <a:t>седативна, </a:t>
            </a:r>
            <a:r>
              <a:rPr lang="uk-UA" altLang="uk-UA" sz="3400" b="1" dirty="0" err="1">
                <a:solidFill>
                  <a:srgbClr val="CC0000"/>
                </a:solidFill>
                <a:latin typeface="Arial" panose="020B0604020202020204" pitchFamily="34" charset="0"/>
              </a:rPr>
              <a:t>протитривожна</a:t>
            </a:r>
            <a:endParaRPr lang="uk-UA" altLang="uk-UA" sz="3400" b="1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7415213" y="1192213"/>
            <a:ext cx="3456000" cy="8040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172" tIns="46086" rIns="92172" bIns="46086">
            <a:spAutoFit/>
          </a:bodyPr>
          <a:lstStyle>
            <a:lvl1pPr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0375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2233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82713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430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800" b="1" dirty="0" err="1">
                <a:solidFill>
                  <a:srgbClr val="CC0000"/>
                </a:solidFill>
                <a:latin typeface="Arial" panose="020B0604020202020204" pitchFamily="34" charset="0"/>
              </a:rPr>
              <a:t>тимеретична</a:t>
            </a:r>
            <a:r>
              <a:rPr lang="uk-UA" altLang="uk-UA" sz="3800" b="1" dirty="0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r>
              <a:rPr lang="uk-UA" altLang="uk-UA" sz="2800" b="1" dirty="0">
                <a:solidFill>
                  <a:srgbClr val="CC0000"/>
                </a:solidFill>
                <a:latin typeface="Arial" panose="020B0604020202020204" pitchFamily="34" charset="0"/>
              </a:rPr>
              <a:t>(стимулююча)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7543800" y="2513013"/>
            <a:ext cx="3398838" cy="5487987"/>
          </a:xfrm>
          <a:prstGeom prst="rect">
            <a:avLst/>
          </a:prstGeom>
          <a:gradFill rotWithShape="1">
            <a:gsLst>
              <a:gs pos="0">
                <a:srgbClr val="FFFFE5"/>
              </a:gs>
              <a:gs pos="50000">
                <a:srgbClr val="FFFFFF"/>
              </a:gs>
              <a:gs pos="100000">
                <a:srgbClr val="FFFFE5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+ 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психо-моторики</a:t>
            </a:r>
            <a:endParaRPr lang="uk-UA" altLang="uk-UA" sz="36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≈ через 5-7 днів)</a:t>
            </a: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2800" b="1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815358" y="1381125"/>
            <a:ext cx="3600000" cy="540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172" tIns="46086" rIns="92172" bIns="46086">
            <a:spAutoFit/>
          </a:bodyPr>
          <a:lstStyle>
            <a:lvl1pPr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0375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2233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82713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430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800" b="1" dirty="0" err="1">
                <a:solidFill>
                  <a:srgbClr val="CC0000"/>
                </a:solidFill>
                <a:latin typeface="Arial" panose="020B0604020202020204" pitchFamily="34" charset="0"/>
              </a:rPr>
              <a:t>тимолептична</a:t>
            </a:r>
            <a:endParaRPr lang="uk-UA" altLang="uk-UA" sz="3800" b="1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3986213" y="2493963"/>
            <a:ext cx="3429000" cy="5507037"/>
          </a:xfrm>
          <a:prstGeom prst="rect">
            <a:avLst/>
          </a:prstGeom>
          <a:gradFill rotWithShape="1">
            <a:gsLst>
              <a:gs pos="0">
                <a:srgbClr val="F1FEF0"/>
              </a:gs>
              <a:gs pos="50000">
                <a:schemeClr val="bg1"/>
              </a:gs>
              <a:gs pos="100000">
                <a:srgbClr val="F1F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101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здатність </a:t>
            </a:r>
            <a:r>
              <a:rPr lang="uk-UA" altLang="uk-UA" sz="36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настрій</a:t>
            </a: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≈ через 10-15 днів)</a:t>
            </a: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00" name="AutoShape 20"/>
          <p:cNvSpPr>
            <a:spLocks noChangeArrowheads="1"/>
          </p:cNvSpPr>
          <p:nvPr/>
        </p:nvSpPr>
        <p:spPr bwMode="auto">
          <a:xfrm>
            <a:off x="3382963" y="4376738"/>
            <a:ext cx="4608512" cy="504825"/>
          </a:xfrm>
          <a:prstGeom prst="hexagon">
            <a:avLst>
              <a:gd name="adj" fmla="val 124044"/>
              <a:gd name="vf" fmla="val 115470"/>
            </a:avLst>
          </a:prstGeom>
          <a:gradFill rotWithShape="1">
            <a:gsLst>
              <a:gs pos="0">
                <a:srgbClr val="E5FFFF"/>
              </a:gs>
              <a:gs pos="50000">
                <a:schemeClr val="bg1"/>
              </a:gs>
              <a:gs pos="100000">
                <a:srgbClr val="E5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uk-UA" altLang="uk-UA" sz="3200" b="1" dirty="0" err="1">
                <a:latin typeface="Arial" panose="020B0604020202020204" pitchFamily="34" charset="0"/>
              </a:rPr>
              <a:t>кломіпрамін</a:t>
            </a:r>
            <a:endParaRPr lang="uk-UA" altLang="uk-UA" sz="3200" b="1" dirty="0">
              <a:latin typeface="Arial" panose="020B0604020202020204" pitchFamily="34" charset="0"/>
            </a:endParaRPr>
          </a:p>
        </p:txBody>
      </p:sp>
      <p:sp>
        <p:nvSpPr>
          <p:cNvPr id="46101" name="AutoShape 21"/>
          <p:cNvSpPr>
            <a:spLocks noChangeArrowheads="1"/>
          </p:cNvSpPr>
          <p:nvPr/>
        </p:nvSpPr>
        <p:spPr bwMode="auto">
          <a:xfrm>
            <a:off x="1439863" y="4989513"/>
            <a:ext cx="4464050" cy="504825"/>
          </a:xfrm>
          <a:prstGeom prst="hexagon">
            <a:avLst>
              <a:gd name="adj" fmla="val 120155"/>
              <a:gd name="vf" fmla="val 115470"/>
            </a:avLst>
          </a:prstGeom>
          <a:gradFill rotWithShape="1">
            <a:gsLst>
              <a:gs pos="0">
                <a:srgbClr val="E5FFFF"/>
              </a:gs>
              <a:gs pos="50000">
                <a:schemeClr val="bg1"/>
              </a:gs>
              <a:gs pos="100000">
                <a:srgbClr val="E5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uk-UA" altLang="uk-UA" sz="3200" b="1" dirty="0" err="1">
                <a:latin typeface="Arial" panose="020B0604020202020204" pitchFamily="34" charset="0"/>
              </a:rPr>
              <a:t>амітриптилін</a:t>
            </a:r>
            <a:endParaRPr lang="uk-UA" altLang="uk-UA" sz="3200" b="1" dirty="0">
              <a:latin typeface="Arial" panose="020B0604020202020204" pitchFamily="34" charset="0"/>
            </a:endParaRPr>
          </a:p>
        </p:txBody>
      </p:sp>
      <p:sp>
        <p:nvSpPr>
          <p:cNvPr id="46102" name="AutoShape 22"/>
          <p:cNvSpPr>
            <a:spLocks noChangeArrowheads="1"/>
          </p:cNvSpPr>
          <p:nvPr/>
        </p:nvSpPr>
        <p:spPr bwMode="auto">
          <a:xfrm>
            <a:off x="3959225" y="6053138"/>
            <a:ext cx="5616575" cy="504825"/>
          </a:xfrm>
          <a:prstGeom prst="hexagon">
            <a:avLst>
              <a:gd name="adj" fmla="val 151177"/>
              <a:gd name="vf" fmla="val 115470"/>
            </a:avLst>
          </a:prstGeom>
          <a:gradFill rotWithShape="1">
            <a:gsLst>
              <a:gs pos="0">
                <a:srgbClr val="E5FFFF"/>
              </a:gs>
              <a:gs pos="50000">
                <a:schemeClr val="bg1"/>
              </a:gs>
              <a:gs pos="100000">
                <a:srgbClr val="E5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>
              <a:lnSpc>
                <a:spcPct val="70000"/>
              </a:lnSpc>
            </a:pPr>
            <a:r>
              <a:rPr lang="uk-UA" altLang="uk-UA" sz="3200" b="1" dirty="0">
                <a:latin typeface="Arial" panose="020B0604020202020204" pitchFamily="34" charset="0"/>
              </a:rPr>
              <a:t>інгібітори МАО</a:t>
            </a:r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7605713" y="6646863"/>
            <a:ext cx="3481387" cy="133508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CC00CC"/>
                </a:solidFill>
                <a:latin typeface="Arial" panose="020B0604020202020204" pitchFamily="34" charset="0"/>
              </a:rPr>
              <a:t>адрен-ергічної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 передачі</a:t>
            </a:r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 rot="2100000" flipV="1">
            <a:off x="484188" y="1244600"/>
            <a:ext cx="3475037" cy="2433638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 type="stealth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6105" name="AutoShape 25"/>
          <p:cNvSpPr>
            <a:spLocks noChangeArrowheads="1"/>
          </p:cNvSpPr>
          <p:nvPr/>
        </p:nvSpPr>
        <p:spPr bwMode="auto">
          <a:xfrm>
            <a:off x="5111750" y="5426075"/>
            <a:ext cx="4464050" cy="504825"/>
          </a:xfrm>
          <a:prstGeom prst="hexagon">
            <a:avLst>
              <a:gd name="adj" fmla="val 120155"/>
              <a:gd name="vf" fmla="val 115470"/>
            </a:avLst>
          </a:prstGeom>
          <a:gradFill rotWithShape="1">
            <a:gsLst>
              <a:gs pos="0">
                <a:srgbClr val="E5FFFF"/>
              </a:gs>
              <a:gs pos="50000">
                <a:schemeClr val="bg1"/>
              </a:gs>
              <a:gs pos="100000">
                <a:srgbClr val="E5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uk-UA" altLang="uk-UA" sz="3200" b="1" dirty="0" err="1">
                <a:latin typeface="Arial" panose="020B0604020202020204" pitchFamily="34" charset="0"/>
              </a:rPr>
              <a:t>флуоксетин</a:t>
            </a:r>
            <a:endParaRPr lang="uk-UA" altLang="uk-UA" sz="3200" b="1" dirty="0">
              <a:latin typeface="Arial" panose="020B0604020202020204" pitchFamily="34" charset="0"/>
            </a:endParaRPr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 rot="2100000" flipV="1">
            <a:off x="7285038" y="1277938"/>
            <a:ext cx="3384550" cy="23622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 type="none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46107" name="Rectangle 27"/>
          <p:cNvSpPr>
            <a:spLocks noChangeArrowheads="1"/>
          </p:cNvSpPr>
          <p:nvPr/>
        </p:nvSpPr>
        <p:spPr bwMode="auto">
          <a:xfrm>
            <a:off x="3959225" y="6665913"/>
            <a:ext cx="3481388" cy="133508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CC00CC"/>
                </a:solidFill>
                <a:latin typeface="Arial" panose="020B0604020202020204" pitchFamily="34" charset="0"/>
              </a:rPr>
              <a:t>серотонін-ергічної</a:t>
            </a:r>
            <a:r>
              <a:rPr lang="uk-UA" altLang="uk-UA" sz="3400" b="1" dirty="0">
                <a:solidFill>
                  <a:srgbClr val="CC00CC"/>
                </a:solidFill>
                <a:latin typeface="Arial" panose="020B0604020202020204" pitchFamily="34" charset="0"/>
              </a:rPr>
              <a:t> передачі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3" grpId="0" animBg="1"/>
      <p:bldP spid="46082" grpId="0" animBg="1"/>
      <p:bldP spid="46084" grpId="0"/>
      <p:bldP spid="46089" grpId="0"/>
      <p:bldP spid="46091" grpId="0"/>
      <p:bldP spid="46092" grpId="0"/>
      <p:bldP spid="46094" grpId="0" animBg="1"/>
      <p:bldP spid="46096" grpId="0"/>
      <p:bldP spid="46097" grpId="0" animBg="1"/>
      <p:bldP spid="46100" grpId="0" animBg="1"/>
      <p:bldP spid="46101" grpId="0" animBg="1"/>
      <p:bldP spid="46102" grpId="0" animBg="1"/>
      <p:bldP spid="46103" grpId="0"/>
      <p:bldP spid="46105" grpId="0" animBg="1"/>
      <p:bldP spid="461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76200" y="92075"/>
            <a:ext cx="1090295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766763" y="255588"/>
            <a:ext cx="9601200" cy="8858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КЛІНІЧНА КЛАСИФІКАЦІЯ АНТИДЕПРЕСАНТІВ</a:t>
            </a:r>
          </a:p>
        </p:txBody>
      </p:sp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0" y="1336675"/>
            <a:ext cx="10872788" cy="557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69925" indent="-533400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80000"/>
              </a:lnSpc>
              <a:spcBef>
                <a:spcPct val="40000"/>
              </a:spcBef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uk-UA" altLang="uk-UA" sz="4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тимеретики</a:t>
            </a:r>
            <a:r>
              <a:rPr lang="uk-UA" altLang="uk-UA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43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(зі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стимулюючою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дією</a:t>
            </a:r>
            <a:r>
              <a:rPr lang="uk-UA" altLang="uk-UA" sz="43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– 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більшість інгібіторів МАО (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ніаламід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моклобемід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іміпрамін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нортриптилін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флуоксетин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</a:t>
            </a:r>
          </a:p>
          <a:p>
            <a:pPr lvl="1">
              <a:lnSpc>
                <a:spcPct val="80000"/>
              </a:lnSpc>
              <a:spcBef>
                <a:spcPct val="40000"/>
              </a:spcBef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uk-UA" altLang="uk-UA" sz="4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седатики</a:t>
            </a:r>
            <a:r>
              <a:rPr lang="uk-UA" altLang="uk-UA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43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(з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седативною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дією</a:t>
            </a:r>
            <a:r>
              <a:rPr lang="uk-UA" altLang="uk-UA" sz="43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</a:t>
            </a:r>
            <a:r>
              <a:rPr lang="uk-UA" altLang="uk-UA" sz="3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амітриптилін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тразодон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флувоксамін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міансерин</a:t>
            </a:r>
            <a:endParaRPr lang="uk-UA" altLang="uk-UA" sz="38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80000"/>
              </a:lnSpc>
              <a:spcBef>
                <a:spcPct val="40000"/>
              </a:spcBef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uk-UA" altLang="uk-UA" sz="43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«збалансованої»</a:t>
            </a:r>
            <a:r>
              <a:rPr lang="uk-UA" altLang="uk-UA" sz="43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43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дії 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двохполюсної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40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модулюючої</a:t>
            </a:r>
            <a:r>
              <a:rPr lang="uk-UA" altLang="uk-UA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</a:t>
            </a:r>
            <a:r>
              <a:rPr lang="uk-UA" altLang="uk-UA" sz="3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піразидол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кломіпрамін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мапротилін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тіанептин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венлафаксин</a:t>
            </a:r>
            <a:endParaRPr lang="uk-UA" altLang="uk-UA" sz="38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8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animBg="1"/>
      <p:bldP spid="481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76200" y="92075"/>
            <a:ext cx="1090295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676400" y="184150"/>
            <a:ext cx="7924800" cy="957263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 АНТИДЕПРЕСАНТІВ</a:t>
            </a: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1" y="1355725"/>
            <a:ext cx="10872788" cy="6304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172" tIns="46086" rIns="92172" bIns="46086">
            <a:spAutoFit/>
          </a:bodyPr>
          <a:lstStyle>
            <a:lvl1pPr marL="357188" indent="-3571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9625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90600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82713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430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власне знеболююча і </a:t>
            </a: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потенціююча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аналгезію дія</a:t>
            </a:r>
            <a:r>
              <a:rPr lang="uk-UA" altLang="uk-UA" sz="3600" b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(в основному ТЦА- </a:t>
            </a:r>
            <a:r>
              <a:rPr 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іміпрамін</a:t>
            </a:r>
            <a:r>
              <a:rPr 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амітриптилін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гіпотермія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endParaRPr lang="uk-UA" altLang="uk-UA" sz="3400" b="1" dirty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протиблювотна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гіпотензивна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(ТЦА, ІМАО - 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ніаламід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анксіолітична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(рецепторний механізм - 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тразодон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ноотропна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(ІМАО-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піразидол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корекція структури сну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тразодон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у малих дозах, 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агомелатин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30000"/>
              </a:spcBef>
              <a:buClr>
                <a:srgbClr val="660066"/>
              </a:buClr>
              <a:buFont typeface="Wingdings" panose="05000000000000000000" pitchFamily="2" charset="2"/>
              <a:buChar char="§"/>
            </a:pP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сексуальні </a:t>
            </a: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дисфункції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тразодон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бупропіон</a:t>
            </a:r>
            <a:r>
              <a:rPr lang="uk-UA" altLang="uk-UA" sz="3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49172" name="Picture 20" descr="j02811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8" y="3208338"/>
            <a:ext cx="1931987" cy="131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nimBg="1"/>
      <p:bldP spid="491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84150" y="76200"/>
            <a:ext cx="10810875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600200" y="184150"/>
            <a:ext cx="7924800" cy="99060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ФАРМАКОКІНЕТИКА АНТИДЕПРЕСАНТІВ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42875" y="1336675"/>
            <a:ext cx="10799763" cy="656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00CC00"/>
                  </a:outerShdw>
                </a:effectLst>
              </a14:hiddenEffects>
            </a:ext>
          </a:extLst>
        </p:spPr>
        <p:txBody>
          <a:bodyPr lIns="91427" tIns="45713" rIns="91427" bIns="45713">
            <a:spAutoFit/>
          </a:bodyPr>
          <a:lstStyle>
            <a:lvl1pPr marL="449263" indent="-4492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14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1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24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Введення: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 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всмоктуються в ШКТ не повністю, підлягають </a:t>
            </a:r>
            <a:r>
              <a:rPr lang="uk-UA" alt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пресистемному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метаболізму,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 і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СІЗЗС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добре</a:t>
            </a:r>
          </a:p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600" b="1" i="1" dirty="0" err="1">
                <a:solidFill>
                  <a:srgbClr val="0000FF"/>
                </a:solidFill>
                <a:latin typeface="Arial" panose="020B0604020202020204" pitchFamily="34" charset="0"/>
              </a:rPr>
              <a:t>Біодоступність</a:t>
            </a: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uk-UA" altLang="uk-UA" sz="3200" b="1" i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30-90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% </a:t>
            </a:r>
            <a:r>
              <a:rPr lang="uk-UA" altLang="uk-UA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(залежно від груп) </a:t>
            </a:r>
            <a:endParaRPr lang="uk-UA" altLang="uk-UA" sz="2800" b="1" dirty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Зв'язок з білками:</a:t>
            </a:r>
            <a:r>
              <a:rPr lang="uk-UA" altLang="uk-UA" sz="3200" b="1" dirty="0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73-98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%</a:t>
            </a:r>
            <a:endParaRPr lang="uk-UA" altLang="uk-UA" sz="3200" b="1" i="1" dirty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Розподіл:</a:t>
            </a:r>
            <a:r>
              <a:rPr lang="uk-UA" altLang="uk-UA" sz="3200" b="1" i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добре проникають у тканини</a:t>
            </a:r>
            <a:endParaRPr lang="uk-UA" altLang="uk-UA" sz="3200" b="1" dirty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600" b="1" i="1" dirty="0" err="1">
                <a:solidFill>
                  <a:srgbClr val="0000FF"/>
                </a:solidFill>
                <a:latin typeface="Arial" panose="020B0604020202020204" pitchFamily="34" charset="0"/>
              </a:rPr>
              <a:t>Біотрансформація</a:t>
            </a: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:</a:t>
            </a:r>
            <a:r>
              <a:rPr lang="uk-UA" altLang="uk-UA" sz="3200" b="1" i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узагальнена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для </a:t>
            </a:r>
            <a:r>
              <a:rPr lang="uk-UA" alt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4-х циклічних і вибіркових інгібіторів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                          1) </a:t>
            </a:r>
            <a:r>
              <a:rPr lang="uk-UA" altLang="uk-UA" sz="3200" b="1" i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гідроксилювання</a:t>
            </a:r>
            <a:r>
              <a:rPr lang="uk-UA" altLang="uk-UA" sz="3200" b="1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кон'югація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до </a:t>
            </a:r>
            <a:r>
              <a:rPr lang="uk-UA" altLang="uk-UA" sz="32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глюкуронідів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; 2) </a:t>
            </a:r>
            <a:r>
              <a:rPr lang="uk-UA" altLang="uk-UA" sz="3200" b="1" i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диметилювання</a:t>
            </a:r>
            <a:r>
              <a:rPr lang="uk-UA" altLang="uk-UA" sz="32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до утворення </a:t>
            </a: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активних метаболітів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  </a:t>
            </a:r>
            <a:r>
              <a:rPr lang="uk-UA" alt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ацетилювання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відмінності за генотипом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!</a:t>
            </a:r>
            <a:r>
              <a:rPr lang="uk-UA" altLang="uk-UA" sz="32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  </a:t>
            </a: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Інгібітори цитохрому Р-450 печінки. Уповільнення з віком, при захворюваннях печінки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!</a:t>
            </a:r>
          </a:p>
          <a:p>
            <a:pPr>
              <a:lnSpc>
                <a:spcPct val="75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00FF"/>
                </a:solidFill>
                <a:latin typeface="Arial" panose="020B0604020202020204" pitchFamily="34" charset="0"/>
              </a:rPr>
              <a:t>Виведення:</a:t>
            </a:r>
            <a:r>
              <a:rPr lang="uk-UA" altLang="uk-UA" sz="3200" b="1" i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A50021"/>
                </a:solidFill>
                <a:latin typeface="Arial" panose="020B0604020202020204" pitchFamily="34" charset="0"/>
              </a:rPr>
              <a:t>нирками, частково з жовчу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3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3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3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3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3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3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3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3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3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3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76200" y="92075"/>
            <a:ext cx="1090295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271588" y="328613"/>
            <a:ext cx="9601200" cy="86360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ПОКАЗАННЯ ДО ПРИЗНАЧЕННЯ АНТИДЕПРЕСАНТІВ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144463" y="1262063"/>
            <a:ext cx="10728325" cy="630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2775" indent="-6159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035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депресії у психічно хворих</a:t>
            </a: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реактивні і посттравматичні депресії, після </a:t>
            </a: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нейроінфекцій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отруєнь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ФОС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ртуттю, свинцем тощо)</a:t>
            </a:r>
            <a:endParaRPr lang="uk-UA" altLang="uk-UA" sz="3400" b="1" dirty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невротичні реакції з елементами депресії, астенії, енурез, нервова анорексія або </a:t>
            </a: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булімія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інсомнії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нарколепсія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uk-UA" altLang="uk-UA" sz="34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ряд психосоматичних захворювань 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(синдром подразнення товстого кишечнику, пептична виразка, бронхіальна астма,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нейродерматити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тощо)</a:t>
            </a: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хронічні больові синдроми</a:t>
            </a: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вегетодіенцефальні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кризи</a:t>
            </a: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синдром хронічної втоми тощо</a:t>
            </a:r>
          </a:p>
        </p:txBody>
      </p:sp>
      <p:pic>
        <p:nvPicPr>
          <p:cNvPr id="50183" name="Picture 7" descr="j02868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75"/>
            <a:ext cx="1727200" cy="110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0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50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0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/>
          <p:cNvSpPr>
            <a:spLocks noChangeArrowheads="1"/>
          </p:cNvSpPr>
          <p:nvPr/>
        </p:nvSpPr>
        <p:spPr bwMode="auto">
          <a:xfrm>
            <a:off x="184150" y="76200"/>
            <a:ext cx="10810875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51203" name="Rectangle 1027"/>
          <p:cNvSpPr>
            <a:spLocks noChangeArrowheads="1"/>
          </p:cNvSpPr>
          <p:nvPr/>
        </p:nvSpPr>
        <p:spPr bwMode="auto">
          <a:xfrm>
            <a:off x="1273175" y="-52388"/>
            <a:ext cx="9166225" cy="124460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НЕБАЖАНІ ЕФЕКТИ АНТИДЕПРЕСАНТІВ</a:t>
            </a:r>
          </a:p>
        </p:txBody>
      </p:sp>
      <p:sp>
        <p:nvSpPr>
          <p:cNvPr id="51206" name="Text Box 1030"/>
          <p:cNvSpPr txBox="1">
            <a:spLocks noChangeArrowheads="1"/>
          </p:cNvSpPr>
          <p:nvPr/>
        </p:nvSpPr>
        <p:spPr bwMode="auto">
          <a:xfrm>
            <a:off x="71438" y="1325563"/>
            <a:ext cx="9504362" cy="639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marL="536575" indent="-536575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255713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74838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517775" indent="-4635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ЦНС: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тимеретики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 психічне збудження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інсомнії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марення, галюцинації, ін.)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седатики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(з алкоголем, депресантами ЦНС) -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пригнічення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(тривога, нервозність, порушення уваги),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СІЗЗС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рухові розлади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акатизія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атаксія, тремор, судоми тощо), анорексія; 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антероградна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амнезія, суїциди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!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тощо.</a:t>
            </a:r>
          </a:p>
          <a:p>
            <a:pPr>
              <a:lnSpc>
                <a:spcPct val="65000"/>
              </a:lnSpc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ССС: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ортостатична 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гіпотензія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(блокада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-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адренорецепторів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</a:t>
            </a:r>
            <a:r>
              <a:rPr lang="uk-UA" altLang="uk-UA" sz="34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аритмії,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провідності, раптова смерть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00CC00"/>
              </a:buClr>
              <a:buFont typeface="Wingdings" panose="05000000000000000000" pitchFamily="2" charset="2"/>
              <a:buChar char="Ø"/>
            </a:pP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тимеретики-ТЦА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особливо </a:t>
            </a: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адреноміметичні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реакції,  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«сирний» синдром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ЧСС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АКТ, аритмії)</a:t>
            </a:r>
          </a:p>
        </p:txBody>
      </p: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6154738"/>
            <a:ext cx="1627188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188" y="3713163"/>
            <a:ext cx="1641475" cy="21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975" y="1192213"/>
            <a:ext cx="1309688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8" name="Picture 18" descr="j02860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68263"/>
            <a:ext cx="1223962" cy="10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7" name="Picture 17" descr="4-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238" y="1479550"/>
            <a:ext cx="1255712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9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1336675"/>
            <a:ext cx="1625600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"/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500"/>
                                        <p:tgtEl>
                                          <p:spTgt spid="51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500"/>
                                        <p:tgtEl>
                                          <p:spTgt spid="51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500"/>
                                        <p:tgtEl>
                                          <p:spTgt spid="51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84150" y="76200"/>
            <a:ext cx="10810875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273175" y="-52388"/>
            <a:ext cx="9166225" cy="124460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НЕБАЖАНІ ЕФЕКТИ АНТИДЕПРЕСАНТІВ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pic>
        <p:nvPicPr>
          <p:cNvPr id="93191" name="Picture 7" descr="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63" y="3479800"/>
            <a:ext cx="1614487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127000" y="1263650"/>
            <a:ext cx="9377363" cy="632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81200" indent="-4635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холінолітичні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(сухість в роті, мідріаз, седація, 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обстипація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утруднення сечовипускання тощо) і </a:t>
            </a:r>
            <a:r>
              <a:rPr lang="uk-UA" altLang="uk-UA" sz="3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антигістамінні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(седація,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ваги) – </a:t>
            </a: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endParaRPr lang="uk-UA" altLang="uk-UA" sz="34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токсикоалергічні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(гепатити, порушення кровотворення, алергія  тощо)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сечостатева система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(порушення сечовипускання, 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пріапізм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лібідо, імпотенція) –</a:t>
            </a:r>
            <a:r>
              <a:rPr lang="uk-UA" altLang="uk-U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СІЗЗС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uk-UA" altLang="uk-UA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інші</a:t>
            </a:r>
            <a:r>
              <a:rPr lang="uk-UA" altLang="uk-UA" sz="38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гастроінтестинальні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порушення, </a:t>
            </a:r>
            <a:r>
              <a:rPr lang="uk-UA" altLang="uk-UA" sz="34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фотодерматити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алопеція, позіхання тощо) –</a:t>
            </a:r>
            <a:r>
              <a:rPr lang="uk-UA" altLang="uk-U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СІЗЗС</a:t>
            </a:r>
            <a:endParaRPr lang="uk-UA" altLang="uk-UA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синдром «віддачі» </a:t>
            </a:r>
            <a:r>
              <a:rPr lang="uk-UA" altLang="uk-UA" sz="34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суїциди,  особливо у підлітків</a:t>
            </a:r>
          </a:p>
        </p:txBody>
      </p:sp>
      <p:pic>
        <p:nvPicPr>
          <p:cNvPr id="93195" name="Picture 11" descr="3-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1263650"/>
            <a:ext cx="1482725" cy="185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7" name="Picture 13" descr="j028603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8263"/>
            <a:ext cx="1223962" cy="10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500"/>
                                        <p:tgtEl>
                                          <p:spTgt spid="93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93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500"/>
                                        <p:tgtEl>
                                          <p:spTgt spid="93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93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2" name="Picture 8" descr="Narco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175" y="5368925"/>
            <a:ext cx="19589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6200" y="92075"/>
            <a:ext cx="1090295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287338" y="-52388"/>
            <a:ext cx="10585450" cy="124460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ПРИНЦИПИ РАЦІОНАЛЬНОГО ПРИЗНАЧЕННЯ АНТИДЕПРЕСАНТІВ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-144463" y="1263650"/>
            <a:ext cx="9647238" cy="645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524000" indent="-625475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035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правильний вибір залежно від форми і перебігу процесу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 </a:t>
            </a:r>
            <a:r>
              <a:rPr lang="uk-UA" altLang="uk-UA" sz="35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астено-депресивному</a:t>
            </a: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синдромі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тимеретики</a:t>
            </a:r>
            <a:r>
              <a:rPr lang="uk-UA" altLang="uk-UA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або препарати збалансованої дії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 тривожно-депресивному 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uk-UA" altLang="uk-UA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седатики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з ТАД и СІЗЗС</a:t>
            </a:r>
            <a:endParaRPr lang="uk-UA" altLang="uk-UA" sz="32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правильний підбір доз и схем лікування</a:t>
            </a:r>
            <a:r>
              <a:rPr lang="uk-UA" altLang="uk-UA" sz="32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наявність у </a:t>
            </a:r>
            <a:r>
              <a:rPr lang="uk-UA" altLang="uk-UA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«терапевтичного вікна»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поступове  дози, починаючи з мінімальної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прийом </a:t>
            </a:r>
            <a:r>
              <a:rPr lang="uk-UA" altLang="uk-UA" sz="35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тимеретиків</a:t>
            </a: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вранці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5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седатиків</a:t>
            </a: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- увечері</a:t>
            </a:r>
            <a:endParaRPr lang="uk-UA" altLang="uk-UA" sz="3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поступове  ефекту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(при тяжких ендогенних – через 1,5 міс)</a:t>
            </a:r>
          </a:p>
        </p:txBody>
      </p:sp>
      <p:pic>
        <p:nvPicPr>
          <p:cNvPr id="52231" name="Picture 7" descr="епрессия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263650"/>
            <a:ext cx="835025" cy="25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5" name="AutoShape 11"/>
          <p:cNvSpPr>
            <a:spLocks noChangeArrowheads="1"/>
          </p:cNvSpPr>
          <p:nvPr/>
        </p:nvSpPr>
        <p:spPr bwMode="auto">
          <a:xfrm rot="5400000">
            <a:off x="9575800" y="4252913"/>
            <a:ext cx="973138" cy="468312"/>
          </a:xfrm>
          <a:custGeom>
            <a:avLst/>
            <a:gdLst>
              <a:gd name="G0" fmla="+- 11686 0 0"/>
              <a:gd name="G1" fmla="+- 5257 0 0"/>
              <a:gd name="G2" fmla="+- 21600 0 5257"/>
              <a:gd name="G3" fmla="+- 10800 0 5257"/>
              <a:gd name="G4" fmla="+- 21600 0 11686"/>
              <a:gd name="G5" fmla="*/ G4 G3 10800"/>
              <a:gd name="G6" fmla="+- 21600 0 G5"/>
              <a:gd name="T0" fmla="*/ 11686 w 21600"/>
              <a:gd name="T1" fmla="*/ 0 h 21600"/>
              <a:gd name="T2" fmla="*/ 0 w 21600"/>
              <a:gd name="T3" fmla="*/ 10800 h 21600"/>
              <a:gd name="T4" fmla="*/ 11686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686" y="0"/>
                </a:moveTo>
                <a:lnTo>
                  <a:pt x="11686" y="5257"/>
                </a:lnTo>
                <a:lnTo>
                  <a:pt x="3375" y="5257"/>
                </a:lnTo>
                <a:lnTo>
                  <a:pt x="3375" y="16343"/>
                </a:lnTo>
                <a:lnTo>
                  <a:pt x="11686" y="16343"/>
                </a:lnTo>
                <a:lnTo>
                  <a:pt x="1168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257"/>
                </a:moveTo>
                <a:lnTo>
                  <a:pt x="1350" y="16343"/>
                </a:lnTo>
                <a:lnTo>
                  <a:pt x="2700" y="16343"/>
                </a:lnTo>
                <a:lnTo>
                  <a:pt x="2700" y="5257"/>
                </a:lnTo>
                <a:close/>
              </a:path>
              <a:path w="21600" h="21600">
                <a:moveTo>
                  <a:pt x="0" y="5257"/>
                </a:moveTo>
                <a:lnTo>
                  <a:pt x="0" y="16343"/>
                </a:lnTo>
                <a:lnTo>
                  <a:pt x="675" y="16343"/>
                </a:lnTo>
                <a:lnTo>
                  <a:pt x="675" y="5257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10007600" y="4603750"/>
            <a:ext cx="1295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uk-UA" sz="3000" b="1" i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2-3 </a:t>
            </a: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9288463" y="4964113"/>
            <a:ext cx="201453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uk-UA" sz="2600" b="1" i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тижня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52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52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52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52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52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52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  <p:bldP spid="52227" grpId="0"/>
      <p:bldP spid="52236" grpId="0"/>
      <p:bldP spid="522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ChangeArrowheads="1"/>
          </p:cNvSpPr>
          <p:nvPr/>
        </p:nvSpPr>
        <p:spPr bwMode="auto">
          <a:xfrm>
            <a:off x="76200" y="92075"/>
            <a:ext cx="10902950" cy="1066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836" tIns="64918" rIns="129836" bIns="64918" anchor="ctr"/>
          <a:lstStyle>
            <a:lvl1pPr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49288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8575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478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95563" defTabSz="12985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527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099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671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24363" defTabSz="12985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endParaRPr lang="uk-UA" altLang="uk-UA" sz="42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6323" name="Rectangle 1027"/>
          <p:cNvSpPr>
            <a:spLocks noChangeArrowheads="1"/>
          </p:cNvSpPr>
          <p:nvPr/>
        </p:nvSpPr>
        <p:spPr bwMode="auto">
          <a:xfrm>
            <a:off x="287338" y="-52388"/>
            <a:ext cx="10585450" cy="124460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ПРИНЦИПИ РАЦІОНАЛЬНОГО ПРИЗНАЧЕННЯ АНТИДЕПРЕСАНТІВ</a:t>
            </a:r>
          </a:p>
        </p:txBody>
      </p:sp>
      <p:sp>
        <p:nvSpPr>
          <p:cNvPr id="56324" name="Text Box 1028"/>
          <p:cNvSpPr txBox="1">
            <a:spLocks noChangeArrowheads="1"/>
          </p:cNvSpPr>
          <p:nvPr/>
        </p:nvSpPr>
        <p:spPr bwMode="auto">
          <a:xfrm>
            <a:off x="214313" y="1192188"/>
            <a:ext cx="10799762" cy="690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marL="449263" indent="-4492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74738" indent="-44608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5950" indent="-5381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035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8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комбіноване лікування</a:t>
            </a:r>
          </a:p>
          <a:p>
            <a:pPr lvl="1"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ТЦА</a:t>
            </a: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+ </a:t>
            </a:r>
            <a:r>
              <a:rPr lang="uk-UA" altLang="uk-UA" sz="35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або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їх швидка зміна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заборонені!</a:t>
            </a:r>
            <a:r>
              <a:rPr lang="uk-UA" altLang="uk-UA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симпатико-адреналові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кризи, смерть); перехід с </a:t>
            </a:r>
            <a:r>
              <a:rPr lang="uk-UA" alt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ТАД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на </a:t>
            </a:r>
            <a:r>
              <a:rPr lang="uk-UA" alt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3-7 днів; з </a:t>
            </a:r>
            <a:r>
              <a:rPr lang="uk-UA" alt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ІМАО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на </a:t>
            </a:r>
            <a:r>
              <a:rPr lang="uk-UA" alt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ТАД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2-3 тижні</a:t>
            </a:r>
          </a:p>
          <a:p>
            <a:pPr lvl="1"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СІЗЗС + ІМАО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«</a:t>
            </a:r>
            <a:r>
              <a:rPr lang="uk-UA" altLang="uk-UA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серотонінові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» кризи 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акатизія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тремор, судоми, гіпертермія, кома, смерть)</a:t>
            </a:r>
          </a:p>
          <a:p>
            <a:pPr lvl="1"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є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інгібіторами </a:t>
            </a: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мікросомального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окислення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печінки 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 сповільнюють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біотрансформацію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інших препаратів</a:t>
            </a:r>
          </a:p>
          <a:p>
            <a:pPr lvl="1"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небажане сумісне призначення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5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ТЦА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 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-адреноблокаторами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антацидами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 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</a:t>
            </a:r>
            <a:r>
              <a:rPr lang="uk-UA" altLang="uk-UA" sz="3000" b="1" baseline="-25000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-гістаміноблокаторами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контрацептивами, ліками, що пригнічують 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ЦНС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алкоголем тощо;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ІМАО</a:t>
            </a:r>
            <a:r>
              <a:rPr lang="uk-UA" alt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і </a:t>
            </a:r>
            <a:r>
              <a:rPr lang="uk-UA" altLang="uk-UA" sz="32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тимеретики</a:t>
            </a:r>
            <a:r>
              <a:rPr lang="uk-UA" altLang="uk-UA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–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 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адреноміметиками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продуктами, що містять </a:t>
            </a:r>
            <a:r>
              <a:rPr lang="uk-UA" altLang="uk-UA" sz="30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тирамін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грейпфрутом </a:t>
            </a:r>
            <a:r>
              <a:rPr lang="uk-UA" altLang="uk-UA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(інгібітори </a:t>
            </a:r>
            <a:r>
              <a:rPr lang="uk-UA" altLang="uk-UA" sz="3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мікросомального</a:t>
            </a:r>
            <a:r>
              <a:rPr lang="uk-UA" altLang="uk-UA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окислення у печінці</a:t>
            </a:r>
            <a:r>
              <a:rPr lang="uk-UA" altLang="uk-UA" sz="30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r>
              <a:rPr lang="uk-UA" altLang="uk-UA" sz="28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0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026"/>
          <p:cNvSpPr txBox="1">
            <a:spLocks noChangeArrowheads="1"/>
          </p:cNvSpPr>
          <p:nvPr/>
        </p:nvSpPr>
        <p:spPr bwMode="auto">
          <a:xfrm>
            <a:off x="277813" y="2133600"/>
            <a:ext cx="1062513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Times New Roman" pitchFamily="18" charset="0"/>
              </a:defRPr>
            </a:lvl1pPr>
            <a:lvl2pPr marL="546100" indent="-339725" defTabSz="1090613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Times New Roman" pitchFamily="18" charset="0"/>
              </a:defRPr>
            </a:lvl2pPr>
            <a:lvl3pPr marL="1090613" indent="-273050" defTabSz="1090613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pitchFamily="18" charset="0"/>
              </a:defRPr>
            </a:lvl3pPr>
            <a:lvl4pPr marL="1636713" indent="-271463" defTabSz="1090613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81225" indent="-273050" defTabSz="1090613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384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956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528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100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2900"/>
          </a:p>
        </p:txBody>
      </p:sp>
      <p:sp>
        <p:nvSpPr>
          <p:cNvPr id="18435" name="Rectangle 1030"/>
          <p:cNvSpPr>
            <a:spLocks noChangeArrowheads="1"/>
          </p:cNvSpPr>
          <p:nvPr/>
        </p:nvSpPr>
        <p:spPr bwMode="auto">
          <a:xfrm>
            <a:off x="255588" y="76200"/>
            <a:ext cx="1047273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436" name="Rectangle 1031"/>
          <p:cNvSpPr>
            <a:spLocks noChangeArrowheads="1"/>
          </p:cNvSpPr>
          <p:nvPr/>
        </p:nvSpPr>
        <p:spPr bwMode="auto">
          <a:xfrm>
            <a:off x="1079500" y="39688"/>
            <a:ext cx="9166225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RU" sz="4000" b="1" dirty="0">
                <a:solidFill>
                  <a:srgbClr val="003300"/>
                </a:solidFill>
                <a:latin typeface="Arial" charset="0"/>
              </a:rPr>
              <a:t>МАНІЯ</a:t>
            </a:r>
          </a:p>
        </p:txBody>
      </p:sp>
      <p:pic>
        <p:nvPicPr>
          <p:cNvPr id="18437" name="Picture 1029" descr="j02353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6232525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213" y="687388"/>
            <a:ext cx="10226675" cy="2309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Хворобливе психічний стан із зосередженням свідомості і почуття на якійсь одній ідеї, з різкими переходами від збудження до пригніченості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88" y="3109401"/>
            <a:ext cx="10379075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характерно:  </a:t>
            </a:r>
          </a:p>
          <a:p>
            <a:pPr marL="571500" indent="-5715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ейфорія, дратівливість</a:t>
            </a:r>
          </a:p>
          <a:p>
            <a:pPr marL="571500" indent="-5715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недолік критики по відношенню до свого стану</a:t>
            </a:r>
          </a:p>
          <a:p>
            <a:pPr marL="571500" indent="-5715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нетерплячий, нетактовний і настирливий</a:t>
            </a:r>
          </a:p>
          <a:p>
            <a:pPr marL="571500" indent="-5715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«Скачки ідей», галюцинації</a:t>
            </a:r>
          </a:p>
          <a:p>
            <a:pPr marL="571500" indent="-5715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вважає, що його переслідують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798" y="2525843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11503" y="310940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Манія величі</a:t>
            </a:r>
            <a:endParaRPr 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531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26"/>
          <p:cNvSpPr txBox="1">
            <a:spLocks noChangeArrowheads="1"/>
          </p:cNvSpPr>
          <p:nvPr/>
        </p:nvSpPr>
        <p:spPr bwMode="auto">
          <a:xfrm>
            <a:off x="277813" y="2133600"/>
            <a:ext cx="1062513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Times New Roman" pitchFamily="18" charset="0"/>
              </a:defRPr>
            </a:lvl1pPr>
            <a:lvl2pPr marL="546100" indent="-339725" defTabSz="1090613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Times New Roman" pitchFamily="18" charset="0"/>
              </a:defRPr>
            </a:lvl2pPr>
            <a:lvl3pPr marL="1090613" indent="-273050" defTabSz="1090613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pitchFamily="18" charset="0"/>
              </a:defRPr>
            </a:lvl3pPr>
            <a:lvl4pPr marL="1636713" indent="-271463" defTabSz="1090613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81225" indent="-273050" defTabSz="1090613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384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956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528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10025" indent="-273050" defTabSz="1090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2900"/>
          </a:p>
        </p:txBody>
      </p:sp>
      <p:sp>
        <p:nvSpPr>
          <p:cNvPr id="19459" name="Rectangle 1030"/>
          <p:cNvSpPr>
            <a:spLocks noChangeArrowheads="1"/>
          </p:cNvSpPr>
          <p:nvPr/>
        </p:nvSpPr>
        <p:spPr bwMode="auto">
          <a:xfrm>
            <a:off x="255588" y="76200"/>
            <a:ext cx="1047273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0" name="Rectangle 1031"/>
          <p:cNvSpPr>
            <a:spLocks noChangeArrowheads="1"/>
          </p:cNvSpPr>
          <p:nvPr/>
        </p:nvSpPr>
        <p:spPr bwMode="auto">
          <a:xfrm>
            <a:off x="1079500" y="39688"/>
            <a:ext cx="9166225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6271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627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RU" sz="4000" b="1" dirty="0">
                <a:solidFill>
                  <a:srgbClr val="003300"/>
                </a:solidFill>
                <a:latin typeface="Arial" charset="0"/>
              </a:rPr>
              <a:t>МАНІЯ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0213" y="865189"/>
            <a:ext cx="10225905" cy="6735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  <a:defRPr/>
            </a:pP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Причина:</a:t>
            </a:r>
          </a:p>
          <a:p>
            <a:pPr>
              <a:lnSpc>
                <a:spcPts val="3700"/>
              </a:lnSpc>
              <a:defRPr/>
            </a:pPr>
            <a:r>
              <a:rPr lang="ru-RU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прояв маніакально-депресивного психозу (біполярного афективного розладу)</a:t>
            </a:r>
          </a:p>
          <a:p>
            <a:pPr>
              <a:lnSpc>
                <a:spcPts val="3700"/>
              </a:lnSpc>
              <a:defRPr/>
            </a:pPr>
            <a:r>
              <a:rPr 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Інші причини манії: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Інфекційне ураження головного мозку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Токсичне ураження головного мозку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Психоз при органічному ураженні головного мозку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Наркотики (психостимулятори, кокаїн)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Психотропні засоби (антидепресанти)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Тетурам</a:t>
            </a:r>
            <a:r>
              <a:rPr 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(препарати для лікування алкогольної залежності)</a:t>
            </a:r>
          </a:p>
          <a:p>
            <a:pPr marL="571500" indent="-571500">
              <a:lnSpc>
                <a:spcPts val="37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Кортикостероїди</a:t>
            </a:r>
            <a:endParaRPr lang="ru-RU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700"/>
              </a:lnSpc>
              <a:defRPr/>
            </a:pPr>
            <a:endParaRPr lang="ru-RU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854" y="558467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9614" y="6736804"/>
            <a:ext cx="263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Манія переслідування</a:t>
            </a:r>
            <a:endParaRPr 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202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255588" y="76200"/>
            <a:ext cx="1047273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1079500" y="4763"/>
            <a:ext cx="9166225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НОРМОТИМІКИ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215900" y="703263"/>
            <a:ext cx="10728325" cy="211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FF0000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препарати, які </a:t>
            </a:r>
            <a:r>
              <a:rPr lang="uk-UA" altLang="uk-UA" sz="3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купірують</a:t>
            </a:r>
            <a:r>
              <a:rPr lang="uk-UA" altLang="uk-UA" sz="3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маніакальний стан, стабілізують настрій у психічно хворих </a:t>
            </a:r>
            <a:r>
              <a:rPr lang="uk-UA" altLang="uk-UA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(шизофренія, маніакально-депресивний психоз, розлади особи тощо)</a:t>
            </a:r>
            <a:r>
              <a:rPr lang="uk-UA" altLang="uk-UA" sz="3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</a:t>
            </a:r>
            <a:r>
              <a:rPr lang="uk-UA" altLang="uk-UA" sz="3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профілактують</a:t>
            </a:r>
            <a:r>
              <a:rPr lang="uk-UA" altLang="uk-UA" sz="3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рецидиви афективних розладів</a:t>
            </a:r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3167063" y="3568700"/>
            <a:ext cx="4824412" cy="503238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класифікація</a:t>
            </a:r>
          </a:p>
        </p:txBody>
      </p:sp>
      <p:sp>
        <p:nvSpPr>
          <p:cNvPr id="105481" name="Text Box 9"/>
          <p:cNvSpPr txBox="1">
            <a:spLocks noChangeArrowheads="1"/>
          </p:cNvSpPr>
          <p:nvPr/>
        </p:nvSpPr>
        <p:spPr bwMode="auto">
          <a:xfrm>
            <a:off x="215900" y="4217988"/>
            <a:ext cx="10872788" cy="362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6200000" algn="ctr" rotWithShape="0">
                    <a:srgbClr val="990099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marL="485775" indent="-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49325" indent="-284163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25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16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06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638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210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782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354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препарати літію —</a:t>
            </a:r>
            <a:r>
              <a:rPr lang="uk-UA" altLang="uk-UA" sz="36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літію карбонат (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літіоніт-дюрель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квілінорм-ретард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мікаліт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літію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оксибутират</a:t>
            </a:r>
            <a:endParaRPr lang="uk-UA" altLang="uk-UA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0000"/>
              </a:spcBef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препарати с </a:t>
            </a:r>
            <a:r>
              <a:rPr lang="uk-UA" altLang="uk-UA" sz="34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нормотимічною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активністю —</a:t>
            </a:r>
            <a:r>
              <a:rPr lang="uk-UA" altLang="uk-UA" sz="36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протиепілептичні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карбамазепін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вальпроат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натрію,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ламотриджин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нейролептики (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рисперидон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клозапін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блокатори кальцієвих каналів, гормональні препарати щитоподібної залози (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трийодтиронін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левотироксин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5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5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5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/>
      <p:bldP spid="10548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214313" y="5584676"/>
            <a:ext cx="10872787" cy="238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1325" indent="-441325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2788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тремор кінцівок, сонливість, головні болі</a:t>
            </a:r>
          </a:p>
          <a:p>
            <a:pPr>
              <a:lnSpc>
                <a:spcPct val="70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діарея (може бути дуже тяжкою)</a:t>
            </a:r>
          </a:p>
          <a:p>
            <a:pPr>
              <a:lnSpc>
                <a:spcPct val="70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поліурія, спрага, порушення балансу    електролітів (втрата </a:t>
            </a:r>
            <a:r>
              <a:rPr lang="uk-UA" altLang="uk-UA" sz="32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Na</a:t>
            </a:r>
            <a:r>
              <a:rPr lang="uk-UA" altLang="uk-UA" sz="3400" b="1" baseline="30000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uk-UA" altLang="uk-UA" sz="32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K</a:t>
            </a:r>
            <a:r>
              <a:rPr lang="uk-UA" altLang="uk-UA" sz="3400" b="1" baseline="30000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uk-UA" altLang="uk-UA" sz="32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Mg</a:t>
            </a:r>
            <a:r>
              <a:rPr lang="uk-UA" altLang="uk-UA" sz="3400" b="1" baseline="30000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2+</a:t>
            </a: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води)               и функції нирок</a:t>
            </a:r>
          </a:p>
          <a:p>
            <a:pPr>
              <a:lnSpc>
                <a:spcPct val="70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3200" b="1" dirty="0" err="1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дисфункція</a:t>
            </a:r>
            <a:r>
              <a:rPr lang="uk-UA" altLang="uk-UA" sz="3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щитоподібної залози</a:t>
            </a: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255588" y="76200"/>
            <a:ext cx="1047273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1079500" y="39688"/>
            <a:ext cx="9166225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>
                <a:solidFill>
                  <a:srgbClr val="003300"/>
                </a:solidFill>
                <a:latin typeface="Arial" panose="020B0604020202020204" pitchFamily="34" charset="0"/>
              </a:rPr>
              <a:t>НОРМОТИМІКИ</a:t>
            </a:r>
          </a:p>
        </p:txBody>
      </p:sp>
      <p:pic>
        <p:nvPicPr>
          <p:cNvPr id="104454" name="Picture 6" descr="j023534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6232525"/>
            <a:ext cx="15843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142875" y="1700213"/>
            <a:ext cx="10944225" cy="350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988" tIns="45994" rIns="91988" bIns="45994">
            <a:spAutoFit/>
          </a:bodyPr>
          <a:lstStyle>
            <a:lvl1pPr marL="450850" indent="-4508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081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8875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6851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4948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066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638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210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7828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попереджують виникнення як маній, так і депресій при маніакально-депресивних і шизофренічних психозах, надають лікувальну дію при маніях</a:t>
            </a:r>
          </a:p>
          <a:p>
            <a:pPr>
              <a:lnSpc>
                <a:spcPct val="70000"/>
              </a:lnSpc>
              <a:spcBef>
                <a:spcPct val="20000"/>
              </a:spcBef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іони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Li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частково заміщують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Na</a:t>
            </a:r>
            <a:r>
              <a:rPr lang="uk-UA" altLang="uk-UA" sz="3400" b="1" baseline="300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и K</a:t>
            </a:r>
            <a:r>
              <a:rPr lang="uk-UA" altLang="uk-UA" sz="3400" b="1" baseline="300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в клітинах; як антагоністи Са</a:t>
            </a:r>
            <a:r>
              <a:rPr lang="uk-UA" altLang="uk-UA" sz="3400" b="1" baseline="300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2+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Mg</a:t>
            </a:r>
            <a:r>
              <a:rPr lang="uk-UA" altLang="uk-UA" sz="3400" b="1" baseline="300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2+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активність залежних від них ферментів,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гіперфункції </a:t>
            </a:r>
            <a:r>
              <a:rPr lang="uk-UA" altLang="uk-UA" sz="34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моноамінергічних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систем і збудливості нейронів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-1588" y="760413"/>
            <a:ext cx="11087101" cy="95236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63613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485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08188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30475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87675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44875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02075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59275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  <a:buClr>
                <a:srgbClr val="FF0066"/>
              </a:buClr>
              <a:buFont typeface="Wingdings" panose="05000000000000000000" pitchFamily="2" charset="2"/>
              <a:buNone/>
            </a:pPr>
            <a:r>
              <a:rPr lang="uk-UA" altLang="uk-UA" sz="3900" b="1" dirty="0">
                <a:solidFill>
                  <a:srgbClr val="0000FF"/>
                </a:solidFill>
                <a:latin typeface="Arial" panose="020B0604020202020204" pitchFamily="34" charset="0"/>
              </a:rPr>
              <a:t>препарати літію – літію </a:t>
            </a:r>
            <a:r>
              <a:rPr lang="uk-UA" altLang="uk-UA" sz="3900" b="1" dirty="0" err="1">
                <a:solidFill>
                  <a:srgbClr val="0000FF"/>
                </a:solidFill>
                <a:latin typeface="Arial" panose="020B0604020202020204" pitchFamily="34" charset="0"/>
              </a:rPr>
              <a:t>оксибутират</a:t>
            </a:r>
            <a:r>
              <a:rPr lang="uk-UA" altLang="uk-UA" sz="3900" b="1" dirty="0">
                <a:solidFill>
                  <a:srgbClr val="0000FF"/>
                </a:solidFill>
                <a:latin typeface="Arial" panose="020B0604020202020204" pitchFamily="34" charset="0"/>
              </a:rPr>
              <a:t>, літію карбонат</a:t>
            </a:r>
            <a:r>
              <a:rPr lang="uk-UA" altLang="uk-UA" sz="4000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0000FF"/>
                </a:solidFill>
                <a:latin typeface="Arial" panose="020B0604020202020204" pitchFamily="34" charset="0"/>
              </a:rPr>
              <a:t>(</a:t>
            </a:r>
            <a:r>
              <a:rPr lang="uk-UA" altLang="uk-UA" sz="3600" b="1" dirty="0" err="1">
                <a:solidFill>
                  <a:srgbClr val="0000FF"/>
                </a:solidFill>
                <a:latin typeface="Arial" panose="020B0604020202020204" pitchFamily="34" charset="0"/>
              </a:rPr>
              <a:t>літіоніт-дюрель</a:t>
            </a:r>
            <a:r>
              <a:rPr lang="uk-UA" altLang="uk-UA" sz="3600" b="1" dirty="0">
                <a:solidFill>
                  <a:srgbClr val="0000FF"/>
                </a:solidFill>
                <a:latin typeface="Arial" panose="020B0604020202020204" pitchFamily="34" charset="0"/>
              </a:rPr>
              <a:t>, </a:t>
            </a:r>
            <a:r>
              <a:rPr lang="uk-UA" altLang="uk-UA" sz="3600" b="1" dirty="0" err="1">
                <a:solidFill>
                  <a:srgbClr val="0000FF"/>
                </a:solidFill>
                <a:latin typeface="Arial" panose="020B0604020202020204" pitchFamily="34" charset="0"/>
              </a:rPr>
              <a:t>мікаліт</a:t>
            </a:r>
            <a:r>
              <a:rPr lang="uk-UA" altLang="uk-UA" sz="3600" b="1" dirty="0">
                <a:solidFill>
                  <a:srgbClr val="0000FF"/>
                </a:solidFill>
                <a:latin typeface="Arial" panose="020B0604020202020204" pitchFamily="34" charset="0"/>
              </a:rPr>
              <a:t>)</a:t>
            </a:r>
            <a:endParaRPr lang="uk-UA" altLang="uk-UA" sz="3600" b="1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2230438" y="5152628"/>
            <a:ext cx="6696075" cy="49549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0247" tIns="60122" rIns="120247" bIns="60122">
            <a:spAutoFit/>
          </a:bodyPr>
          <a:lstStyle>
            <a:lvl1pPr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0325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3325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0340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405063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8622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3194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766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338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</a:pPr>
            <a:r>
              <a:rPr lang="uk-UA" altLang="uk-UA" sz="3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небажані ефекти: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4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4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4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4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/>
      <p:bldP spid="104456" grpId="0"/>
      <p:bldP spid="1044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3" name="Picture 15" descr="эйфор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344738"/>
            <a:ext cx="1663700" cy="251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55588" y="76200"/>
            <a:ext cx="1047273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079500" y="4763"/>
            <a:ext cx="9166225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ПСИХОСТИМУЛЯТОРИ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-73025" y="687388"/>
            <a:ext cx="10799763" cy="662651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42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або психомоторні стимулятори</a:t>
            </a:r>
            <a:r>
              <a:rPr lang="uk-UA" altLang="uk-UA" sz="4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</a:t>
            </a:r>
            <a:r>
              <a:rPr lang="uk-UA" altLang="uk-UA" sz="44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079500" y="1228725"/>
            <a:ext cx="9934575" cy="3063308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психотропні засоби, що мають  збуджуючу дію, швидко мобілізують функціональні і  енергетичні резерви організму, в першу чергу </a:t>
            </a:r>
            <a:r>
              <a:rPr lang="uk-UA" altLang="uk-UA" sz="36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3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підвищуючи тим самим розумову і  фізичну працездатність хворих і здорових людей (при стомленні)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3240088" y="4711700"/>
            <a:ext cx="4824412" cy="503238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класифікація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214313" y="5295900"/>
            <a:ext cx="10658475" cy="226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6200000" algn="ctr" rotWithShape="0">
                    <a:srgbClr val="990099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marL="485775" indent="-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49325" indent="-284163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25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16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06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638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210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782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354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фенілалкіламіни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8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амфетаміни</a:t>
            </a:r>
            <a:r>
              <a:rPr lang="uk-UA" altLang="uk-UA" sz="38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(фенамін)</a:t>
            </a:r>
            <a:endParaRPr lang="uk-UA" altLang="uk-UA" sz="38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сидноніміни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8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сиднокарб</a:t>
            </a:r>
            <a:endParaRPr lang="uk-UA" altLang="uk-UA" sz="3800" b="1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піперидину – </a:t>
            </a:r>
            <a:r>
              <a:rPr lang="uk-UA" altLang="uk-UA" sz="38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меридил</a:t>
            </a:r>
            <a:r>
              <a:rPr lang="uk-UA" altLang="uk-UA" sz="38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uk-UA" altLang="uk-UA" sz="38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пурину (</a:t>
            </a:r>
            <a:r>
              <a:rPr lang="uk-UA" altLang="uk-UA" sz="38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ксантини</a:t>
            </a:r>
            <a:r>
              <a:rPr lang="uk-UA" altLang="uk-UA" sz="3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– </a:t>
            </a:r>
            <a:r>
              <a:rPr lang="uk-UA" altLang="uk-UA" sz="38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кофеїн, </a:t>
            </a:r>
            <a:r>
              <a:rPr lang="uk-UA" altLang="uk-UA" sz="38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кофеїн-бензоат</a:t>
            </a:r>
            <a:r>
              <a:rPr lang="uk-UA" altLang="uk-UA" sz="38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натрію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2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2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6" grpId="0"/>
      <p:bldP spid="1230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026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57348" name="Rectangle 1028"/>
          <p:cNvSpPr>
            <a:spLocks noChangeArrowheads="1"/>
          </p:cNvSpPr>
          <p:nvPr/>
        </p:nvSpPr>
        <p:spPr bwMode="auto">
          <a:xfrm>
            <a:off x="255588" y="76200"/>
            <a:ext cx="1047273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57349" name="Rectangle 1029"/>
          <p:cNvSpPr>
            <a:spLocks noChangeArrowheads="1"/>
          </p:cNvSpPr>
          <p:nvPr/>
        </p:nvSpPr>
        <p:spPr bwMode="auto">
          <a:xfrm>
            <a:off x="552450" y="39688"/>
            <a:ext cx="10031413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ІСТОРІЯ ПСИХОСТИМУЛЯТОРІВ</a:t>
            </a:r>
          </a:p>
        </p:txBody>
      </p:sp>
      <p:sp>
        <p:nvSpPr>
          <p:cNvPr id="57351" name="Text Box 1031"/>
          <p:cNvSpPr txBox="1">
            <a:spLocks noChangeArrowheads="1"/>
          </p:cNvSpPr>
          <p:nvPr/>
        </p:nvSpPr>
        <p:spPr bwMode="auto">
          <a:xfrm>
            <a:off x="-73025" y="6016625"/>
            <a:ext cx="10902950" cy="1041216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8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«Надмірна інформація схожа на надмірну їжу – від того й іншого настає нетравлення»</a:t>
            </a:r>
          </a:p>
        </p:txBody>
      </p:sp>
      <p:sp>
        <p:nvSpPr>
          <p:cNvPr id="57352" name="Text Box 1032"/>
          <p:cNvSpPr txBox="1">
            <a:spLocks noChangeArrowheads="1"/>
          </p:cNvSpPr>
          <p:nvPr/>
        </p:nvSpPr>
        <p:spPr bwMode="auto">
          <a:xfrm>
            <a:off x="4103390" y="7096844"/>
            <a:ext cx="6876000" cy="584775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32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В. Леві «Полювання за думкою»</a:t>
            </a:r>
          </a:p>
        </p:txBody>
      </p:sp>
      <p:sp>
        <p:nvSpPr>
          <p:cNvPr id="57353" name="Text Box 1033"/>
          <p:cNvSpPr txBox="1">
            <a:spLocks noChangeArrowheads="1"/>
          </p:cNvSpPr>
          <p:nvPr/>
        </p:nvSpPr>
        <p:spPr bwMode="auto">
          <a:xfrm>
            <a:off x="-288925" y="2598738"/>
            <a:ext cx="6011863" cy="78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</a:t>
            </a:r>
          </a:p>
          <a:p>
            <a:pPr algn="ctr">
              <a:lnSpc>
                <a:spcPct val="70000"/>
              </a:lnSpc>
            </a:pPr>
            <a:r>
              <a:rPr lang="uk-UA" altLang="uk-UA" sz="2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(чай, кофе, какао, кола тощо)</a:t>
            </a:r>
          </a:p>
        </p:txBody>
      </p:sp>
      <p:sp>
        <p:nvSpPr>
          <p:cNvPr id="57355" name="Text Box 1035"/>
          <p:cNvSpPr txBox="1">
            <a:spLocks noChangeArrowheads="1"/>
          </p:cNvSpPr>
          <p:nvPr/>
        </p:nvSpPr>
        <p:spPr bwMode="auto">
          <a:xfrm>
            <a:off x="8502650" y="2614613"/>
            <a:ext cx="2405063" cy="108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Нікотин</a:t>
            </a:r>
          </a:p>
          <a:p>
            <a:pPr algn="ctr">
              <a:lnSpc>
                <a:spcPct val="70000"/>
              </a:lnSpc>
            </a:pPr>
            <a:r>
              <a:rPr lang="uk-UA" altLang="uk-UA" sz="28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(листя тютюну) </a:t>
            </a:r>
          </a:p>
        </p:txBody>
      </p:sp>
      <p:sp>
        <p:nvSpPr>
          <p:cNvPr id="57356" name="Text Box 1036"/>
          <p:cNvSpPr txBox="1">
            <a:spLocks noChangeArrowheads="1"/>
          </p:cNvSpPr>
          <p:nvPr/>
        </p:nvSpPr>
        <p:spPr bwMode="auto">
          <a:xfrm>
            <a:off x="5903913" y="3848100"/>
            <a:ext cx="43195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E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00" tIns="48550" rIns="97100" bIns="48550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905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3488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5000"/>
              </a:lnSpc>
              <a:buFont typeface="Wingdings" panose="05000000000000000000" pitchFamily="2" charset="2"/>
              <a:buNone/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виділив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</a:t>
            </a:r>
          </a:p>
        </p:txBody>
      </p:sp>
      <p:sp>
        <p:nvSpPr>
          <p:cNvPr id="57357" name="WordArt 1037"/>
          <p:cNvSpPr>
            <a:spLocks noChangeArrowheads="1" noChangeShapeType="1" noTextEdit="1"/>
          </p:cNvSpPr>
          <p:nvPr/>
        </p:nvSpPr>
        <p:spPr bwMode="auto">
          <a:xfrm>
            <a:off x="465138" y="3571875"/>
            <a:ext cx="2557462" cy="665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5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1819 рік</a:t>
            </a:r>
          </a:p>
        </p:txBody>
      </p:sp>
      <p:sp>
        <p:nvSpPr>
          <p:cNvPr id="57358" name="WordArt 1038"/>
          <p:cNvSpPr>
            <a:spLocks noChangeArrowheads="1" noChangeShapeType="1" noTextEdit="1"/>
          </p:cNvSpPr>
          <p:nvPr/>
        </p:nvSpPr>
        <p:spPr bwMode="auto">
          <a:xfrm>
            <a:off x="3384550" y="3560763"/>
            <a:ext cx="2519363" cy="701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Ф. </a:t>
            </a:r>
            <a:r>
              <a:rPr lang="uk-UA" sz="36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Рунге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7359" name="Text Box 1039"/>
          <p:cNvSpPr txBox="1">
            <a:spLocks noChangeArrowheads="1"/>
          </p:cNvSpPr>
          <p:nvPr/>
        </p:nvSpPr>
        <p:spPr bwMode="auto">
          <a:xfrm>
            <a:off x="5514975" y="2611438"/>
            <a:ext cx="2908300" cy="833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5000"/>
              </a:lnSpc>
            </a:pPr>
            <a:r>
              <a:rPr lang="uk-UA" altLang="uk-UA" sz="36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Кокаїн </a:t>
            </a:r>
            <a:r>
              <a:rPr lang="uk-UA" altLang="uk-UA" sz="2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(листя коки)</a:t>
            </a:r>
            <a:r>
              <a:rPr lang="uk-UA" altLang="uk-UA" dirty="0">
                <a:solidFill>
                  <a:srgbClr val="CC0066"/>
                </a:solidFill>
              </a:rPr>
              <a:t> 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57360" name="Text Box 1040"/>
          <p:cNvSpPr txBox="1">
            <a:spLocks noChangeArrowheads="1"/>
          </p:cNvSpPr>
          <p:nvPr/>
        </p:nvSpPr>
        <p:spPr bwMode="auto">
          <a:xfrm>
            <a:off x="6767513" y="4651375"/>
            <a:ext cx="3419475" cy="49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E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00" tIns="48550" rIns="97100" bIns="48550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905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3488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5000"/>
              </a:lnSpc>
              <a:buFont typeface="Wingdings" panose="05000000000000000000" pitchFamily="2" charset="2"/>
              <a:buNone/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синтезував</a:t>
            </a:r>
            <a:endParaRPr lang="uk-UA" altLang="uk-UA" sz="3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7361" name="WordArt 1041"/>
          <p:cNvSpPr>
            <a:spLocks noChangeArrowheads="1" noChangeShapeType="1" noTextEdit="1"/>
          </p:cNvSpPr>
          <p:nvPr/>
        </p:nvSpPr>
        <p:spPr bwMode="auto">
          <a:xfrm>
            <a:off x="465138" y="4419600"/>
            <a:ext cx="2574925" cy="665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95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1887 рік</a:t>
            </a:r>
          </a:p>
        </p:txBody>
      </p:sp>
      <p:sp>
        <p:nvSpPr>
          <p:cNvPr id="57362" name="WordArt 1042"/>
          <p:cNvSpPr>
            <a:spLocks noChangeArrowheads="1" noChangeShapeType="1" noTextEdit="1"/>
          </p:cNvSpPr>
          <p:nvPr/>
        </p:nvSpPr>
        <p:spPr bwMode="auto">
          <a:xfrm>
            <a:off x="3455988" y="4360863"/>
            <a:ext cx="3382962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Л. </a:t>
            </a:r>
            <a:r>
              <a:rPr lang="uk-UA" sz="36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Еделяну</a:t>
            </a:r>
            <a:endParaRPr lang="uk-UA" sz="3600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7363" name="Text Box 1043"/>
          <p:cNvSpPr txBox="1">
            <a:spLocks noChangeArrowheads="1"/>
          </p:cNvSpPr>
          <p:nvPr/>
        </p:nvSpPr>
        <p:spPr bwMode="auto">
          <a:xfrm>
            <a:off x="142875" y="5072063"/>
            <a:ext cx="8928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E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00" tIns="48550" rIns="97100" bIns="48550">
            <a:spAutoFit/>
          </a:bodyPr>
          <a:lstStyle>
            <a:lvl1pPr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905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3488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971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9715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аналог алкалоїду </a:t>
            </a:r>
            <a:r>
              <a:rPr lang="uk-UA" altLang="uk-UA" sz="34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катинону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листя ката (</a:t>
            </a:r>
            <a:r>
              <a:rPr lang="uk-UA" altLang="uk-UA" sz="3400" b="1" i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Catha</a:t>
            </a:r>
            <a:r>
              <a:rPr lang="uk-UA" altLang="uk-UA" sz="3400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i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edulis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–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амфетамін</a:t>
            </a:r>
            <a:endParaRPr lang="uk-UA" altLang="uk-UA" sz="3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7369" name="Picture 1049" descr="i?id=1159428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1752600" cy="91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85" name="Picture 1065" descr="i?id=303237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90600"/>
            <a:ext cx="19812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89" name="Picture 1069" descr="i?id=3412906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90600"/>
            <a:ext cx="14890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97" name="Picture 1077" descr="i?id=23150267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06463"/>
            <a:ext cx="2286000" cy="160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401" name="Picture 1081" descr="i?id=22020163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0" y="762000"/>
            <a:ext cx="1447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5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57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5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500"/>
                                        <p:tgtEl>
                                          <p:spTgt spid="5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1" grpId="0"/>
      <p:bldP spid="57352" grpId="0"/>
      <p:bldP spid="57353" grpId="0"/>
      <p:bldP spid="57355" grpId="0"/>
      <p:bldP spid="57356" grpId="0"/>
      <p:bldP spid="57359" grpId="0"/>
      <p:bldP spid="57360" grpId="0"/>
      <p:bldP spid="5736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255588" y="74613"/>
            <a:ext cx="10472737" cy="10795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7625" y="255588"/>
            <a:ext cx="10896600" cy="941387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МЕХАНІЗМ ДІЇ </a:t>
            </a:r>
          </a:p>
          <a:p>
            <a:pPr>
              <a:lnSpc>
                <a:spcPct val="80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ФЕНІЛАЛКІЛАМІНІВ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7418" name="Freeform 10"/>
          <p:cNvSpPr>
            <a:spLocks/>
          </p:cNvSpPr>
          <p:nvPr/>
        </p:nvSpPr>
        <p:spPr bwMode="auto">
          <a:xfrm>
            <a:off x="2801938" y="2487613"/>
            <a:ext cx="4914900" cy="3422650"/>
          </a:xfrm>
          <a:custGeom>
            <a:avLst/>
            <a:gdLst>
              <a:gd name="T0" fmla="*/ 490 w 3096"/>
              <a:gd name="T1" fmla="*/ 0 h 2196"/>
              <a:gd name="T2" fmla="*/ 378 w 3096"/>
              <a:gd name="T3" fmla="*/ 907 h 2196"/>
              <a:gd name="T4" fmla="*/ 282 w 3096"/>
              <a:gd name="T5" fmla="*/ 1109 h 2196"/>
              <a:gd name="T6" fmla="*/ 80 w 3096"/>
              <a:gd name="T7" fmla="*/ 1425 h 2196"/>
              <a:gd name="T8" fmla="*/ 13 w 3096"/>
              <a:gd name="T9" fmla="*/ 1733 h 2196"/>
              <a:gd name="T10" fmla="*/ 157 w 3096"/>
              <a:gd name="T11" fmla="*/ 2030 h 2196"/>
              <a:gd name="T12" fmla="*/ 787 w 3096"/>
              <a:gd name="T13" fmla="*/ 2178 h 2196"/>
              <a:gd name="T14" fmla="*/ 1418 w 3096"/>
              <a:gd name="T15" fmla="*/ 2140 h 2196"/>
              <a:gd name="T16" fmla="*/ 1380 w 3096"/>
              <a:gd name="T17" fmla="*/ 2045 h 2196"/>
              <a:gd name="T18" fmla="*/ 1324 w 3096"/>
              <a:gd name="T19" fmla="*/ 1950 h 2196"/>
              <a:gd name="T20" fmla="*/ 1409 w 3096"/>
              <a:gd name="T21" fmla="*/ 1808 h 2196"/>
              <a:gd name="T22" fmla="*/ 1484 w 3096"/>
              <a:gd name="T23" fmla="*/ 1760 h 2196"/>
              <a:gd name="T24" fmla="*/ 1646 w 3096"/>
              <a:gd name="T25" fmla="*/ 1751 h 2196"/>
              <a:gd name="T26" fmla="*/ 1759 w 3096"/>
              <a:gd name="T27" fmla="*/ 1779 h 2196"/>
              <a:gd name="T28" fmla="*/ 1849 w 3096"/>
              <a:gd name="T29" fmla="*/ 1882 h 2196"/>
              <a:gd name="T30" fmla="*/ 1830 w 3096"/>
              <a:gd name="T31" fmla="*/ 2025 h 2196"/>
              <a:gd name="T32" fmla="*/ 1734 w 3096"/>
              <a:gd name="T33" fmla="*/ 2111 h 2196"/>
              <a:gd name="T34" fmla="*/ 1933 w 3096"/>
              <a:gd name="T35" fmla="*/ 2168 h 2196"/>
              <a:gd name="T36" fmla="*/ 2672 w 3096"/>
              <a:gd name="T37" fmla="*/ 2137 h 2196"/>
              <a:gd name="T38" fmla="*/ 3033 w 3096"/>
              <a:gd name="T39" fmla="*/ 1832 h 2196"/>
              <a:gd name="T40" fmla="*/ 3047 w 3096"/>
              <a:gd name="T41" fmla="*/ 1521 h 2196"/>
              <a:gd name="T42" fmla="*/ 2912 w 3096"/>
              <a:gd name="T43" fmla="*/ 1272 h 2196"/>
              <a:gd name="T44" fmla="*/ 2768 w 3096"/>
              <a:gd name="T45" fmla="*/ 1032 h 2196"/>
              <a:gd name="T46" fmla="*/ 2653 w 3096"/>
              <a:gd name="T47" fmla="*/ 763 h 2196"/>
              <a:gd name="T48" fmla="*/ 2558 w 3096"/>
              <a:gd name="T49" fmla="*/ 20 h 2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96" h="2196">
                <a:moveTo>
                  <a:pt x="490" y="0"/>
                </a:moveTo>
                <a:cubicBezTo>
                  <a:pt x="471" y="149"/>
                  <a:pt x="413" y="722"/>
                  <a:pt x="378" y="907"/>
                </a:cubicBezTo>
                <a:cubicBezTo>
                  <a:pt x="343" y="1092"/>
                  <a:pt x="332" y="1023"/>
                  <a:pt x="282" y="1109"/>
                </a:cubicBezTo>
                <a:cubicBezTo>
                  <a:pt x="232" y="1195"/>
                  <a:pt x="125" y="1321"/>
                  <a:pt x="80" y="1425"/>
                </a:cubicBezTo>
                <a:cubicBezTo>
                  <a:pt x="35" y="1529"/>
                  <a:pt x="0" y="1632"/>
                  <a:pt x="13" y="1733"/>
                </a:cubicBezTo>
                <a:cubicBezTo>
                  <a:pt x="26" y="1834"/>
                  <a:pt x="28" y="1956"/>
                  <a:pt x="157" y="2030"/>
                </a:cubicBezTo>
                <a:cubicBezTo>
                  <a:pt x="286" y="2104"/>
                  <a:pt x="577" y="2160"/>
                  <a:pt x="787" y="2178"/>
                </a:cubicBezTo>
                <a:cubicBezTo>
                  <a:pt x="997" y="2196"/>
                  <a:pt x="1320" y="2162"/>
                  <a:pt x="1418" y="2140"/>
                </a:cubicBezTo>
                <a:cubicBezTo>
                  <a:pt x="1516" y="2118"/>
                  <a:pt x="1396" y="2076"/>
                  <a:pt x="1380" y="2045"/>
                </a:cubicBezTo>
                <a:cubicBezTo>
                  <a:pt x="1364" y="2014"/>
                  <a:pt x="1319" y="1989"/>
                  <a:pt x="1324" y="1950"/>
                </a:cubicBezTo>
                <a:cubicBezTo>
                  <a:pt x="1329" y="1911"/>
                  <a:pt x="1382" y="1839"/>
                  <a:pt x="1409" y="1808"/>
                </a:cubicBezTo>
                <a:cubicBezTo>
                  <a:pt x="1436" y="1777"/>
                  <a:pt x="1445" y="1769"/>
                  <a:pt x="1484" y="1760"/>
                </a:cubicBezTo>
                <a:cubicBezTo>
                  <a:pt x="1523" y="1751"/>
                  <a:pt x="1600" y="1748"/>
                  <a:pt x="1646" y="1751"/>
                </a:cubicBezTo>
                <a:cubicBezTo>
                  <a:pt x="1692" y="1754"/>
                  <a:pt x="1725" y="1757"/>
                  <a:pt x="1759" y="1779"/>
                </a:cubicBezTo>
                <a:cubicBezTo>
                  <a:pt x="1793" y="1801"/>
                  <a:pt x="1837" y="1841"/>
                  <a:pt x="1849" y="1882"/>
                </a:cubicBezTo>
                <a:cubicBezTo>
                  <a:pt x="1861" y="1924"/>
                  <a:pt x="1849" y="1987"/>
                  <a:pt x="1830" y="2025"/>
                </a:cubicBezTo>
                <a:cubicBezTo>
                  <a:pt x="1810" y="2063"/>
                  <a:pt x="1717" y="2086"/>
                  <a:pt x="1734" y="2111"/>
                </a:cubicBezTo>
                <a:cubicBezTo>
                  <a:pt x="1751" y="2135"/>
                  <a:pt x="1776" y="2164"/>
                  <a:pt x="1933" y="2168"/>
                </a:cubicBezTo>
                <a:cubicBezTo>
                  <a:pt x="2089" y="2172"/>
                  <a:pt x="2489" y="2193"/>
                  <a:pt x="2672" y="2137"/>
                </a:cubicBezTo>
                <a:cubicBezTo>
                  <a:pt x="2854" y="2080"/>
                  <a:pt x="2970" y="1935"/>
                  <a:pt x="3033" y="1832"/>
                </a:cubicBezTo>
                <a:cubicBezTo>
                  <a:pt x="3096" y="1729"/>
                  <a:pt x="3067" y="1614"/>
                  <a:pt x="3047" y="1521"/>
                </a:cubicBezTo>
                <a:cubicBezTo>
                  <a:pt x="3027" y="1428"/>
                  <a:pt x="2958" y="1353"/>
                  <a:pt x="2912" y="1272"/>
                </a:cubicBezTo>
                <a:cubicBezTo>
                  <a:pt x="2866" y="1191"/>
                  <a:pt x="2811" y="1117"/>
                  <a:pt x="2768" y="1032"/>
                </a:cubicBezTo>
                <a:cubicBezTo>
                  <a:pt x="2725" y="947"/>
                  <a:pt x="2688" y="932"/>
                  <a:pt x="2653" y="763"/>
                </a:cubicBezTo>
                <a:cubicBezTo>
                  <a:pt x="2618" y="594"/>
                  <a:pt x="2578" y="175"/>
                  <a:pt x="2558" y="20"/>
                </a:cubicBezTo>
              </a:path>
            </a:pathLst>
          </a:custGeom>
          <a:gradFill rotWithShape="1">
            <a:gsLst>
              <a:gs pos="0">
                <a:srgbClr val="D9FFFF">
                  <a:gamma/>
                  <a:shade val="85098"/>
                  <a:invGamma/>
                </a:srgbClr>
              </a:gs>
              <a:gs pos="50000">
                <a:srgbClr val="D9FFFF"/>
              </a:gs>
              <a:gs pos="100000">
                <a:srgbClr val="D9FFFF">
                  <a:gamma/>
                  <a:shade val="85098"/>
                  <a:invGamma/>
                </a:srgb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2668588" y="7124700"/>
            <a:ext cx="5211762" cy="706438"/>
          </a:xfrm>
          <a:custGeom>
            <a:avLst/>
            <a:gdLst>
              <a:gd name="T0" fmla="*/ 0 w 3283"/>
              <a:gd name="T1" fmla="*/ 461 h 471"/>
              <a:gd name="T2" fmla="*/ 172 w 3283"/>
              <a:gd name="T3" fmla="*/ 192 h 471"/>
              <a:gd name="T4" fmla="*/ 476 w 3283"/>
              <a:gd name="T5" fmla="*/ 86 h 471"/>
              <a:gd name="T6" fmla="*/ 2074 w 3283"/>
              <a:gd name="T7" fmla="*/ 10 h 471"/>
              <a:gd name="T8" fmla="*/ 3004 w 3283"/>
              <a:gd name="T9" fmla="*/ 144 h 471"/>
              <a:gd name="T10" fmla="*/ 3283 w 3283"/>
              <a:gd name="T11" fmla="*/ 47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3" h="471">
                <a:moveTo>
                  <a:pt x="0" y="461"/>
                </a:moveTo>
                <a:cubicBezTo>
                  <a:pt x="29" y="415"/>
                  <a:pt x="93" y="255"/>
                  <a:pt x="172" y="192"/>
                </a:cubicBezTo>
                <a:cubicBezTo>
                  <a:pt x="251" y="129"/>
                  <a:pt x="159" y="116"/>
                  <a:pt x="476" y="86"/>
                </a:cubicBezTo>
                <a:cubicBezTo>
                  <a:pt x="793" y="56"/>
                  <a:pt x="1653" y="0"/>
                  <a:pt x="2074" y="10"/>
                </a:cubicBezTo>
                <a:cubicBezTo>
                  <a:pt x="2495" y="20"/>
                  <a:pt x="2802" y="67"/>
                  <a:pt x="3004" y="144"/>
                </a:cubicBezTo>
                <a:cubicBezTo>
                  <a:pt x="3206" y="221"/>
                  <a:pt x="3225" y="403"/>
                  <a:pt x="3283" y="471"/>
                </a:cubicBezTo>
              </a:path>
            </a:pathLst>
          </a:custGeom>
          <a:gradFill rotWithShape="1">
            <a:gsLst>
              <a:gs pos="0">
                <a:srgbClr val="D9FFFF">
                  <a:gamma/>
                  <a:shade val="79608"/>
                  <a:invGamma/>
                </a:srgbClr>
              </a:gs>
              <a:gs pos="50000">
                <a:srgbClr val="D9FFFF"/>
              </a:gs>
              <a:gs pos="100000">
                <a:srgbClr val="D9FFFF">
                  <a:gamma/>
                  <a:shade val="79608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4318000" y="5310188"/>
            <a:ext cx="336550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6919913" y="5189538"/>
            <a:ext cx="334962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 rot="10621796">
            <a:off x="3475038" y="7035800"/>
            <a:ext cx="717550" cy="392113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 rot="10800000">
            <a:off x="4429125" y="6997700"/>
            <a:ext cx="717550" cy="392113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 rot="11352910">
            <a:off x="6711950" y="7067550"/>
            <a:ext cx="719138" cy="392113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5" name="AutoShape 17"/>
          <p:cNvSpPr>
            <a:spLocks noChangeArrowheads="1"/>
          </p:cNvSpPr>
          <p:nvPr/>
        </p:nvSpPr>
        <p:spPr bwMode="auto">
          <a:xfrm>
            <a:off x="5238750" y="5132388"/>
            <a:ext cx="215900" cy="901700"/>
          </a:xfrm>
          <a:prstGeom prst="downArrow">
            <a:avLst>
              <a:gd name="adj1" fmla="val 50000"/>
              <a:gd name="adj2" fmla="val 104412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6" name="AutoShape 18"/>
          <p:cNvSpPr>
            <a:spLocks noChangeArrowheads="1"/>
          </p:cNvSpPr>
          <p:nvPr/>
        </p:nvSpPr>
        <p:spPr bwMode="auto">
          <a:xfrm rot="-4313753">
            <a:off x="3211513" y="5500688"/>
            <a:ext cx="128587" cy="484187"/>
          </a:xfrm>
          <a:prstGeom prst="plaqu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4402138" y="4448175"/>
            <a:ext cx="1512887" cy="53496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4000" b="1">
                <a:solidFill>
                  <a:srgbClr val="FF33CC"/>
                </a:solidFill>
                <a:latin typeface="Arial" panose="020B0604020202020204" pitchFamily="34" charset="0"/>
              </a:rPr>
              <a:t>НА</a:t>
            </a: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6838950" y="2781300"/>
            <a:ext cx="301625" cy="288925"/>
          </a:xfrm>
          <a:prstGeom prst="ellipse">
            <a:avLst/>
          </a:prstGeom>
          <a:solidFill>
            <a:schemeClr val="bg2"/>
          </a:solidFill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29" name="AutoShape 21"/>
          <p:cNvSpPr>
            <a:spLocks noChangeArrowheads="1"/>
          </p:cNvSpPr>
          <p:nvPr/>
        </p:nvSpPr>
        <p:spPr bwMode="auto">
          <a:xfrm rot="5400000">
            <a:off x="6807201" y="2360612"/>
            <a:ext cx="163512" cy="766763"/>
          </a:xfrm>
          <a:prstGeom prst="downArrow">
            <a:avLst>
              <a:gd name="adj1" fmla="val 31074"/>
              <a:gd name="adj2" fmla="val 14823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30" name="AutoShape 22"/>
          <p:cNvSpPr>
            <a:spLocks noChangeArrowheads="1"/>
          </p:cNvSpPr>
          <p:nvPr/>
        </p:nvSpPr>
        <p:spPr bwMode="auto">
          <a:xfrm rot="1699574" flipV="1">
            <a:off x="5370513" y="4857750"/>
            <a:ext cx="1219200" cy="1676400"/>
          </a:xfrm>
          <a:custGeom>
            <a:avLst/>
            <a:gdLst>
              <a:gd name="G0" fmla="+- -5604 0 0"/>
              <a:gd name="G1" fmla="+- -6602297 0 0"/>
              <a:gd name="G2" fmla="+- -5604 0 -6602297"/>
              <a:gd name="G3" fmla="+- 10800 0 0"/>
              <a:gd name="G4" fmla="+- 0 0 -560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9382 0 0"/>
              <a:gd name="G9" fmla="+- 0 0 -6602297"/>
              <a:gd name="G10" fmla="+- 9382 0 2700"/>
              <a:gd name="G11" fmla="cos G10 -5604"/>
              <a:gd name="G12" fmla="sin G10 -5604"/>
              <a:gd name="G13" fmla="cos 13500 -5604"/>
              <a:gd name="G14" fmla="sin 13500 -5604"/>
              <a:gd name="G15" fmla="+- G11 10800 0"/>
              <a:gd name="G16" fmla="+- G12 10800 0"/>
              <a:gd name="G17" fmla="+- G13 10800 0"/>
              <a:gd name="G18" fmla="+- G14 10800 0"/>
              <a:gd name="G19" fmla="*/ 9382 1 2"/>
              <a:gd name="G20" fmla="+- G19 5400 0"/>
              <a:gd name="G21" fmla="cos G20 -5604"/>
              <a:gd name="G22" fmla="sin G20 -5604"/>
              <a:gd name="G23" fmla="+- G21 10800 0"/>
              <a:gd name="G24" fmla="+- G12 G23 G22"/>
              <a:gd name="G25" fmla="+- G22 G23 G11"/>
              <a:gd name="G26" fmla="cos 10800 -5604"/>
              <a:gd name="G27" fmla="sin 10800 -5604"/>
              <a:gd name="G28" fmla="cos 9382 -5604"/>
              <a:gd name="G29" fmla="sin 9382 -560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602297"/>
              <a:gd name="G36" fmla="sin G34 -6602297"/>
              <a:gd name="G37" fmla="+/ -6602297 -560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9382 G39"/>
              <a:gd name="G43" fmla="sin 9382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682 w 21600"/>
              <a:gd name="T5" fmla="*/ 2476 h 21600"/>
              <a:gd name="T6" fmla="*/ 8918 w 21600"/>
              <a:gd name="T7" fmla="*/ 885 h 21600"/>
              <a:gd name="T8" fmla="*/ 16778 w 21600"/>
              <a:gd name="T9" fmla="*/ 3569 h 21600"/>
              <a:gd name="T10" fmla="*/ 24299 w 21600"/>
              <a:gd name="T11" fmla="*/ 10779 h 21600"/>
              <a:gd name="T12" fmla="*/ 20896 w 21600"/>
              <a:gd name="T13" fmla="*/ 14193 h 21600"/>
              <a:gd name="T14" fmla="*/ 17481 w 21600"/>
              <a:gd name="T15" fmla="*/ 1079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20181" y="10785"/>
                </a:moveTo>
                <a:cubicBezTo>
                  <a:pt x="20174" y="5609"/>
                  <a:pt x="15976" y="1418"/>
                  <a:pt x="10800" y="1418"/>
                </a:cubicBezTo>
                <a:cubicBezTo>
                  <a:pt x="10213" y="1418"/>
                  <a:pt x="9627" y="1473"/>
                  <a:pt x="9051" y="1582"/>
                </a:cubicBezTo>
                <a:lnTo>
                  <a:pt x="8786" y="189"/>
                </a:lnTo>
                <a:cubicBezTo>
                  <a:pt x="9450" y="63"/>
                  <a:pt x="10124" y="0"/>
                  <a:pt x="10800" y="0"/>
                </a:cubicBezTo>
                <a:cubicBezTo>
                  <a:pt x="16758" y="0"/>
                  <a:pt x="21591" y="4825"/>
                  <a:pt x="21599" y="10783"/>
                </a:cubicBezTo>
                <a:lnTo>
                  <a:pt x="24299" y="10779"/>
                </a:lnTo>
                <a:lnTo>
                  <a:pt x="20896" y="14193"/>
                </a:lnTo>
                <a:lnTo>
                  <a:pt x="17481" y="10790"/>
                </a:lnTo>
                <a:lnTo>
                  <a:pt x="20181" y="10785"/>
                </a:lnTo>
                <a:close/>
              </a:path>
            </a:pathLst>
          </a:cu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31" name="AutoShape 23"/>
          <p:cNvSpPr>
            <a:spLocks noChangeArrowheads="1"/>
          </p:cNvSpPr>
          <p:nvPr/>
        </p:nvSpPr>
        <p:spPr bwMode="auto">
          <a:xfrm rot="5400000">
            <a:off x="6835776" y="2725737"/>
            <a:ext cx="163512" cy="766763"/>
          </a:xfrm>
          <a:prstGeom prst="downArrow">
            <a:avLst>
              <a:gd name="adj1" fmla="val 31074"/>
              <a:gd name="adj2" fmla="val 14823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5908675" y="2814638"/>
            <a:ext cx="1084263" cy="362609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b="1">
                <a:latin typeface="Arial" panose="020B0604020202020204" pitchFamily="34" charset="0"/>
              </a:rPr>
              <a:t>Na</a:t>
            </a:r>
            <a:r>
              <a:rPr lang="uk-UA" altLang="uk-UA" b="1" baseline="30000">
                <a:latin typeface="Arial" panose="020B0604020202020204" pitchFamily="34" charset="0"/>
              </a:rPr>
              <a:t>+</a:t>
            </a:r>
            <a:endParaRPr lang="uk-UA" altLang="uk-UA" b="1">
              <a:latin typeface="Arial" panose="020B0604020202020204" pitchFamily="34" charset="0"/>
            </a:endParaRPr>
          </a:p>
        </p:txBody>
      </p:sp>
      <p:sp>
        <p:nvSpPr>
          <p:cNvPr id="17434" name="Oval 26"/>
          <p:cNvSpPr>
            <a:spLocks noChangeArrowheads="1"/>
          </p:cNvSpPr>
          <p:nvPr/>
        </p:nvSpPr>
        <p:spPr bwMode="auto">
          <a:xfrm>
            <a:off x="3660775" y="6981825"/>
            <a:ext cx="360363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4535488" y="6102350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4100513" y="2700338"/>
            <a:ext cx="2286000" cy="362609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b="1" dirty="0">
                <a:latin typeface="Arial" panose="020B0604020202020204" pitchFamily="34" charset="0"/>
              </a:rPr>
              <a:t>Тирозин</a:t>
            </a:r>
            <a:endParaRPr lang="uk-UA" altLang="uk-UA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1079500" y="1263650"/>
            <a:ext cx="9001125" cy="1152525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87843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87843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806" tIns="45903" rIns="91806" bIns="45903" anchor="ctr" anchorCtr="1"/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87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17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76363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3673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2939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11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083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65538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400" b="1" dirty="0">
                <a:latin typeface="Arial" panose="020B0604020202020204" pitchFamily="34" charset="0"/>
              </a:rPr>
              <a:t>потужна активація адренергічної передачі на всіх рівнях: від </a:t>
            </a:r>
            <a:r>
              <a:rPr lang="uk-UA" altLang="uk-UA" sz="3400" b="1" dirty="0" err="1">
                <a:latin typeface="Arial" panose="020B0604020202020204" pitchFamily="34" charset="0"/>
              </a:rPr>
              <a:t>ЦНС</a:t>
            </a:r>
            <a:r>
              <a:rPr lang="uk-UA" altLang="uk-UA" sz="3400" b="1" dirty="0">
                <a:latin typeface="Arial" panose="020B0604020202020204" pitchFamily="34" charset="0"/>
              </a:rPr>
              <a:t> до клітинного обміну</a:t>
            </a:r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3230563" y="4471988"/>
            <a:ext cx="1574800" cy="491875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3600" b="1">
                <a:solidFill>
                  <a:srgbClr val="FF0000"/>
                </a:solidFill>
                <a:latin typeface="Arial" panose="020B0604020202020204" pitchFamily="34" charset="0"/>
              </a:rPr>
              <a:t>МАО</a:t>
            </a:r>
          </a:p>
        </p:txBody>
      </p:sp>
      <p:sp>
        <p:nvSpPr>
          <p:cNvPr id="17439" name="AutoShape 31"/>
          <p:cNvSpPr>
            <a:spLocks noChangeArrowheads="1"/>
          </p:cNvSpPr>
          <p:nvPr/>
        </p:nvSpPr>
        <p:spPr bwMode="auto">
          <a:xfrm rot="5803658">
            <a:off x="7081838" y="5830887"/>
            <a:ext cx="387350" cy="1133475"/>
          </a:xfrm>
          <a:prstGeom prst="downArrow">
            <a:avLst>
              <a:gd name="adj1" fmla="val 41954"/>
              <a:gd name="adj2" fmla="val 70555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5227638" y="3057525"/>
            <a:ext cx="171450" cy="366713"/>
          </a:xfrm>
          <a:prstGeom prst="downArrow">
            <a:avLst>
              <a:gd name="adj1" fmla="val 40620"/>
              <a:gd name="adj2" fmla="val 72920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3527425" y="5224463"/>
            <a:ext cx="334963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6478588" y="6607175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46" name="Text Box 38"/>
          <p:cNvSpPr txBox="1">
            <a:spLocks noChangeArrowheads="1"/>
          </p:cNvSpPr>
          <p:nvPr/>
        </p:nvSpPr>
        <p:spPr bwMode="auto">
          <a:xfrm>
            <a:off x="3563938" y="3405188"/>
            <a:ext cx="3200400" cy="50001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sz="3600" b="1" dirty="0" err="1">
                <a:solidFill>
                  <a:srgbClr val="FF33CC"/>
                </a:solidFill>
                <a:latin typeface="Arial" panose="020B0604020202020204" pitchFamily="34" charset="0"/>
              </a:rPr>
              <a:t>дофамін</a:t>
            </a:r>
            <a:endParaRPr lang="uk-UA" altLang="uk-UA" sz="3600" b="1" dirty="0">
              <a:solidFill>
                <a:srgbClr val="FF33CC"/>
              </a:solidFill>
              <a:latin typeface="Arial" panose="020B0604020202020204" pitchFamily="34" charset="0"/>
            </a:endParaRPr>
          </a:p>
        </p:txBody>
      </p:sp>
      <p:sp>
        <p:nvSpPr>
          <p:cNvPr id="17447" name="AutoShape 39"/>
          <p:cNvSpPr>
            <a:spLocks noChangeArrowheads="1"/>
          </p:cNvSpPr>
          <p:nvPr/>
        </p:nvSpPr>
        <p:spPr bwMode="auto">
          <a:xfrm>
            <a:off x="5240338" y="3886200"/>
            <a:ext cx="165100" cy="493713"/>
          </a:xfrm>
          <a:prstGeom prst="downArrow">
            <a:avLst>
              <a:gd name="adj1" fmla="val 40620"/>
              <a:gd name="adj2" fmla="val 101950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50" name="Oval 42"/>
          <p:cNvSpPr>
            <a:spLocks noChangeArrowheads="1"/>
          </p:cNvSpPr>
          <p:nvPr/>
        </p:nvSpPr>
        <p:spPr bwMode="auto">
          <a:xfrm>
            <a:off x="4630738" y="6962775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 rot="600069">
            <a:off x="6923088" y="7038975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52" name="Text Box 44"/>
          <p:cNvSpPr txBox="1">
            <a:spLocks noChangeArrowheads="1"/>
          </p:cNvSpPr>
          <p:nvPr/>
        </p:nvSpPr>
        <p:spPr bwMode="auto">
          <a:xfrm>
            <a:off x="-288925" y="3136900"/>
            <a:ext cx="2879725" cy="147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інгібу-вання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МАО</a:t>
            </a:r>
          </a:p>
        </p:txBody>
      </p:sp>
      <p:sp>
        <p:nvSpPr>
          <p:cNvPr id="17453" name="Text Box 45"/>
          <p:cNvSpPr txBox="1">
            <a:spLocks noChangeArrowheads="1"/>
          </p:cNvSpPr>
          <p:nvPr/>
        </p:nvSpPr>
        <p:spPr bwMode="auto">
          <a:xfrm>
            <a:off x="7343775" y="5529263"/>
            <a:ext cx="3614738" cy="22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інгібування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зворотного 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зворотного захоплення </a:t>
            </a:r>
            <a:r>
              <a:rPr lang="uk-UA" alt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моноамінів</a:t>
            </a:r>
            <a:endParaRPr lang="uk-UA" altLang="uk-UA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454" name="AutoShape 46"/>
          <p:cNvSpPr>
            <a:spLocks noChangeArrowheads="1"/>
          </p:cNvSpPr>
          <p:nvPr/>
        </p:nvSpPr>
        <p:spPr bwMode="auto">
          <a:xfrm rot="-18492144">
            <a:off x="5907882" y="5969794"/>
            <a:ext cx="69850" cy="795337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55" name="AutoShape 47"/>
          <p:cNvSpPr>
            <a:spLocks noChangeArrowheads="1"/>
          </p:cNvSpPr>
          <p:nvPr/>
        </p:nvSpPr>
        <p:spPr bwMode="auto">
          <a:xfrm rot="-34951476">
            <a:off x="5905500" y="5972175"/>
            <a:ext cx="69850" cy="823913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56" name="AutoShape 48"/>
          <p:cNvSpPr>
            <a:spLocks noChangeArrowheads="1"/>
          </p:cNvSpPr>
          <p:nvPr/>
        </p:nvSpPr>
        <p:spPr bwMode="auto">
          <a:xfrm rot="-4299465">
            <a:off x="2667794" y="3994944"/>
            <a:ext cx="431800" cy="1017588"/>
          </a:xfrm>
          <a:prstGeom prst="downArrow">
            <a:avLst>
              <a:gd name="adj1" fmla="val 38148"/>
              <a:gd name="adj2" fmla="val 7275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60" name="AutoShape 52"/>
          <p:cNvSpPr>
            <a:spLocks noChangeArrowheads="1"/>
          </p:cNvSpPr>
          <p:nvPr/>
        </p:nvSpPr>
        <p:spPr bwMode="auto">
          <a:xfrm rot="-18492144">
            <a:off x="3985419" y="4255294"/>
            <a:ext cx="69850" cy="795338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61" name="AutoShape 53"/>
          <p:cNvSpPr>
            <a:spLocks noChangeArrowheads="1"/>
          </p:cNvSpPr>
          <p:nvPr/>
        </p:nvSpPr>
        <p:spPr bwMode="auto">
          <a:xfrm rot="-34951476">
            <a:off x="4000500" y="4240213"/>
            <a:ext cx="69850" cy="823912"/>
          </a:xfrm>
          <a:prstGeom prst="downArrow">
            <a:avLst>
              <a:gd name="adj1" fmla="val 100000"/>
              <a:gd name="adj2" fmla="val 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65" name="Oval 57"/>
          <p:cNvSpPr>
            <a:spLocks noChangeArrowheads="1"/>
          </p:cNvSpPr>
          <p:nvPr/>
        </p:nvSpPr>
        <p:spPr bwMode="auto">
          <a:xfrm>
            <a:off x="4246563" y="6565900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66" name="Oval 58"/>
          <p:cNvSpPr>
            <a:spLocks noChangeArrowheads="1"/>
          </p:cNvSpPr>
          <p:nvPr/>
        </p:nvSpPr>
        <p:spPr bwMode="auto">
          <a:xfrm>
            <a:off x="3598863" y="6102350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67" name="Oval 59"/>
          <p:cNvSpPr>
            <a:spLocks noChangeArrowheads="1"/>
          </p:cNvSpPr>
          <p:nvPr/>
        </p:nvSpPr>
        <p:spPr bwMode="auto">
          <a:xfrm>
            <a:off x="5110163" y="6565900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70" name="Text Box 62"/>
          <p:cNvSpPr txBox="1">
            <a:spLocks noChangeArrowheads="1"/>
          </p:cNvSpPr>
          <p:nvPr/>
        </p:nvSpPr>
        <p:spPr bwMode="auto">
          <a:xfrm>
            <a:off x="7488238" y="2736850"/>
            <a:ext cx="3600450" cy="192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посилення викиду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НА, адреналіну, </a:t>
            </a:r>
            <a:r>
              <a:rPr lang="uk-UA" altLang="uk-UA" sz="36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дофаміну</a:t>
            </a:r>
            <a:endParaRPr lang="uk-UA" altLang="uk-UA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472" name="AutoShape 64"/>
          <p:cNvSpPr>
            <a:spLocks noChangeArrowheads="1"/>
          </p:cNvSpPr>
          <p:nvPr/>
        </p:nvSpPr>
        <p:spPr bwMode="auto">
          <a:xfrm rot="10800000">
            <a:off x="5619750" y="6996113"/>
            <a:ext cx="719138" cy="392112"/>
          </a:xfrm>
          <a:custGeom>
            <a:avLst/>
            <a:gdLst>
              <a:gd name="G0" fmla="+- 3955 0 0"/>
              <a:gd name="G1" fmla="+- 10805461 0 0"/>
              <a:gd name="G2" fmla="+- 0 0 10805461"/>
              <a:gd name="T0" fmla="*/ 0 256 1"/>
              <a:gd name="T1" fmla="*/ 180 256 1"/>
              <a:gd name="G3" fmla="+- 10805461 T0 T1"/>
              <a:gd name="T2" fmla="*/ 0 256 1"/>
              <a:gd name="T3" fmla="*/ 90 256 1"/>
              <a:gd name="G4" fmla="+- 10805461 T2 T3"/>
              <a:gd name="G5" fmla="*/ G4 2 1"/>
              <a:gd name="T4" fmla="*/ 90 256 1"/>
              <a:gd name="T5" fmla="*/ 0 256 1"/>
              <a:gd name="G6" fmla="+- 10805461 T4 T5"/>
              <a:gd name="G7" fmla="*/ G6 2 1"/>
              <a:gd name="G8" fmla="abs 10805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3955"/>
              <a:gd name="G18" fmla="*/ 3955 1 2"/>
              <a:gd name="G19" fmla="+- G18 5400 0"/>
              <a:gd name="G20" fmla="cos G19 10805461"/>
              <a:gd name="G21" fmla="sin G19 10805461"/>
              <a:gd name="G22" fmla="+- G20 10800 0"/>
              <a:gd name="G23" fmla="+- G21 10800 0"/>
              <a:gd name="G24" fmla="+- 10800 0 G20"/>
              <a:gd name="G25" fmla="+- 3955 10800 0"/>
              <a:gd name="G26" fmla="?: G9 G17 G25"/>
              <a:gd name="G27" fmla="?: G9 0 21600"/>
              <a:gd name="G28" fmla="cos 10800 10805461"/>
              <a:gd name="G29" fmla="sin 10800 10805461"/>
              <a:gd name="G30" fmla="sin 3955 10805461"/>
              <a:gd name="G31" fmla="+- G28 10800 0"/>
              <a:gd name="G32" fmla="+- G29 10800 0"/>
              <a:gd name="G33" fmla="+- G30 10800 0"/>
              <a:gd name="G34" fmla="?: G4 0 G31"/>
              <a:gd name="G35" fmla="?: 10805461 G34 0"/>
              <a:gd name="G36" fmla="?: G6 G35 G31"/>
              <a:gd name="G37" fmla="+- 21600 0 G36"/>
              <a:gd name="G38" fmla="?: G4 0 G33"/>
              <a:gd name="G39" fmla="?: 10805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3677 w 21600"/>
              <a:gd name="T15" fmla="*/ 12724 h 21600"/>
              <a:gd name="T16" fmla="*/ 10800 w 21600"/>
              <a:gd name="T17" fmla="*/ 6845 h 21600"/>
              <a:gd name="T18" fmla="*/ 17923 w 21600"/>
              <a:gd name="T19" fmla="*/ 1272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981" y="11831"/>
                </a:moveTo>
                <a:cubicBezTo>
                  <a:pt x="6891" y="11495"/>
                  <a:pt x="6845" y="11148"/>
                  <a:pt x="6845" y="10800"/>
                </a:cubicBezTo>
                <a:cubicBezTo>
                  <a:pt x="6845" y="8615"/>
                  <a:pt x="8615" y="6845"/>
                  <a:pt x="10800" y="6845"/>
                </a:cubicBezTo>
                <a:cubicBezTo>
                  <a:pt x="12984" y="6845"/>
                  <a:pt x="14755" y="8615"/>
                  <a:pt x="14755" y="10800"/>
                </a:cubicBezTo>
                <a:cubicBezTo>
                  <a:pt x="14754" y="11148"/>
                  <a:pt x="14708" y="11495"/>
                  <a:pt x="14618" y="11831"/>
                </a:cubicBezTo>
                <a:lnTo>
                  <a:pt x="21226" y="13617"/>
                </a:lnTo>
                <a:cubicBezTo>
                  <a:pt x="21474" y="12698"/>
                  <a:pt x="21600" y="1175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1751"/>
                  <a:pt x="125" y="12698"/>
                  <a:pt x="373" y="1361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73" name="Oval 65"/>
          <p:cNvSpPr>
            <a:spLocks noChangeArrowheads="1"/>
          </p:cNvSpPr>
          <p:nvPr/>
        </p:nvSpPr>
        <p:spPr bwMode="auto">
          <a:xfrm>
            <a:off x="5830888" y="6967538"/>
            <a:ext cx="360362" cy="361950"/>
          </a:xfrm>
          <a:prstGeom prst="ellipse">
            <a:avLst/>
          </a:prstGeom>
          <a:solidFill>
            <a:srgbClr val="99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74" name="Text Box 66"/>
          <p:cNvSpPr txBox="1">
            <a:spLocks noChangeArrowheads="1"/>
          </p:cNvSpPr>
          <p:nvPr/>
        </p:nvSpPr>
        <p:spPr bwMode="auto">
          <a:xfrm>
            <a:off x="3494088" y="7439025"/>
            <a:ext cx="3992562" cy="473408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14350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200" b="1" dirty="0" err="1">
                <a:latin typeface="Arial" panose="020B0604020202020204" pitchFamily="34" charset="0"/>
              </a:rPr>
              <a:t>адренорецептори</a:t>
            </a:r>
            <a:endParaRPr lang="uk-UA" altLang="uk-UA" sz="3200" b="1" dirty="0">
              <a:latin typeface="Arial" panose="020B0604020202020204" pitchFamily="34" charset="0"/>
            </a:endParaRPr>
          </a:p>
        </p:txBody>
      </p:sp>
      <p:sp>
        <p:nvSpPr>
          <p:cNvPr id="17476" name="AutoShape 68"/>
          <p:cNvSpPr>
            <a:spLocks noChangeArrowheads="1"/>
          </p:cNvSpPr>
          <p:nvPr/>
        </p:nvSpPr>
        <p:spPr bwMode="auto">
          <a:xfrm rot="6648831" flipV="1">
            <a:off x="3410744" y="3540919"/>
            <a:ext cx="190500" cy="906462"/>
          </a:xfrm>
          <a:prstGeom prst="downArrow">
            <a:avLst>
              <a:gd name="adj1" fmla="val 31074"/>
              <a:gd name="adj2" fmla="val 150416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77" name="AutoShape 69"/>
          <p:cNvSpPr>
            <a:spLocks noChangeArrowheads="1"/>
          </p:cNvSpPr>
          <p:nvPr/>
        </p:nvSpPr>
        <p:spPr bwMode="auto">
          <a:xfrm rot="1174022">
            <a:off x="3284538" y="3765550"/>
            <a:ext cx="209550" cy="400050"/>
          </a:xfrm>
          <a:prstGeom prst="flowChartOnlineStorage">
            <a:avLst/>
          </a:prstGeom>
          <a:gradFill rotWithShape="1">
            <a:gsLst>
              <a:gs pos="0">
                <a:srgbClr val="6666FF">
                  <a:gamma/>
                  <a:shade val="54902"/>
                  <a:invGamma/>
                </a:srgbClr>
              </a:gs>
              <a:gs pos="50000">
                <a:srgbClr val="6666FF"/>
              </a:gs>
              <a:gs pos="100000">
                <a:srgbClr val="6666FF">
                  <a:gamma/>
                  <a:shade val="54902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78" name="Text Box 70"/>
          <p:cNvSpPr txBox="1">
            <a:spLocks noChangeArrowheads="1"/>
          </p:cNvSpPr>
          <p:nvPr/>
        </p:nvSpPr>
        <p:spPr bwMode="auto">
          <a:xfrm>
            <a:off x="2422525" y="3495675"/>
            <a:ext cx="1298575" cy="362609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3071" tIns="51535" rIns="103071" bIns="51535">
            <a:spAutoFit/>
          </a:bodyPr>
          <a:lstStyle>
            <a:lvl1pPr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79388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318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622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0575" defTabSz="1031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77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49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21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9375" defTabSz="1031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</a:pPr>
            <a:r>
              <a:rPr lang="uk-UA" altLang="uk-UA" b="1">
                <a:solidFill>
                  <a:srgbClr val="000099"/>
                </a:solidFill>
                <a:latin typeface="Arial" panose="020B0604020202020204" pitchFamily="34" charset="0"/>
              </a:rPr>
              <a:t>Ca</a:t>
            </a:r>
            <a:r>
              <a:rPr lang="uk-UA" altLang="uk-UA" b="1" baseline="30000">
                <a:solidFill>
                  <a:srgbClr val="000099"/>
                </a:solidFill>
                <a:latin typeface="Arial" panose="020B0604020202020204" pitchFamily="34" charset="0"/>
              </a:rPr>
              <a:t>2+</a:t>
            </a:r>
            <a:endParaRPr lang="uk-UA" altLang="uk-UA" b="1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17479" name="Oval 71"/>
          <p:cNvSpPr>
            <a:spLocks noChangeArrowheads="1"/>
          </p:cNvSpPr>
          <p:nvPr/>
        </p:nvSpPr>
        <p:spPr bwMode="auto">
          <a:xfrm>
            <a:off x="6048375" y="5224463"/>
            <a:ext cx="334963" cy="304800"/>
          </a:xfrm>
          <a:prstGeom prst="ellipse">
            <a:avLst/>
          </a:prstGeom>
          <a:solidFill>
            <a:srgbClr val="9900CC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81" name="AutoShape 73"/>
          <p:cNvSpPr>
            <a:spLocks noChangeArrowheads="1"/>
          </p:cNvSpPr>
          <p:nvPr/>
        </p:nvSpPr>
        <p:spPr bwMode="auto">
          <a:xfrm rot="3493846">
            <a:off x="6425407" y="3513931"/>
            <a:ext cx="387350" cy="2519363"/>
          </a:xfrm>
          <a:prstGeom prst="downArrow">
            <a:avLst>
              <a:gd name="adj1" fmla="val 41954"/>
              <a:gd name="adj2" fmla="val 156821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7482" name="Text Box 74"/>
          <p:cNvSpPr txBox="1">
            <a:spLocks noChangeArrowheads="1"/>
          </p:cNvSpPr>
          <p:nvPr/>
        </p:nvSpPr>
        <p:spPr bwMode="auto">
          <a:xfrm>
            <a:off x="-217090" y="5296644"/>
            <a:ext cx="2952000" cy="237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кількості «працю-</a:t>
            </a:r>
            <a:r>
              <a:rPr lang="uk-UA" altLang="uk-UA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ючих</a:t>
            </a:r>
            <a:r>
              <a:rPr lang="uk-UA" altLang="uk-UA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»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рецеп</a:t>
            </a:r>
            <a:r>
              <a:rPr lang="uk-UA" altLang="uk-UA" sz="36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-торів</a:t>
            </a:r>
            <a:endParaRPr lang="uk-UA" altLang="uk-UA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483" name="AutoShape 75"/>
          <p:cNvSpPr>
            <a:spLocks noChangeArrowheads="1"/>
          </p:cNvSpPr>
          <p:nvPr/>
        </p:nvSpPr>
        <p:spPr bwMode="auto">
          <a:xfrm rot="-4299465">
            <a:off x="2667794" y="6444456"/>
            <a:ext cx="431800" cy="1017588"/>
          </a:xfrm>
          <a:prstGeom prst="downArrow">
            <a:avLst>
              <a:gd name="adj1" fmla="val 38148"/>
              <a:gd name="adj2" fmla="val 72750"/>
            </a:avLst>
          </a:prstGeom>
          <a:gradFill rotWithShape="1">
            <a:gsLst>
              <a:gs pos="0">
                <a:srgbClr val="00FF00"/>
              </a:gs>
              <a:gs pos="50000">
                <a:srgbClr val="FFFF00"/>
              </a:gs>
              <a:gs pos="100000">
                <a:srgbClr val="00FF00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pic>
        <p:nvPicPr>
          <p:cNvPr id="17484" name="Picture 76" descr="BD2007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5875"/>
            <a:ext cx="130492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7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5" dur="500" fill="hold"/>
                                        <p:tgtEl>
                                          <p:spTgt spid="174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/>
      <p:bldP spid="17427" grpId="0"/>
      <p:bldP spid="17432" grpId="0"/>
      <p:bldP spid="17436" grpId="0"/>
      <p:bldP spid="17437" grpId="0" animBg="1"/>
      <p:bldP spid="17438" grpId="0"/>
      <p:bldP spid="17446" grpId="0"/>
      <p:bldP spid="17452" grpId="0"/>
      <p:bldP spid="17453" grpId="0"/>
      <p:bldP spid="17470" grpId="0"/>
      <p:bldP spid="17474" grpId="0"/>
      <p:bldP spid="174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255588" y="74613"/>
            <a:ext cx="10472737" cy="10795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47625" y="220663"/>
            <a:ext cx="10896600" cy="91757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 </a:t>
            </a:r>
          </a:p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ФЕНІЛАЛКІЛАМІНІВ</a:t>
            </a:r>
          </a:p>
        </p:txBody>
      </p:sp>
      <p:pic>
        <p:nvPicPr>
          <p:cNvPr id="58422" name="Picture 54" descr="BD2007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5875"/>
            <a:ext cx="130492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423" name="Text Box 55"/>
          <p:cNvSpPr txBox="1">
            <a:spLocks noChangeArrowheads="1"/>
          </p:cNvSpPr>
          <p:nvPr/>
        </p:nvSpPr>
        <p:spPr bwMode="auto">
          <a:xfrm>
            <a:off x="-73025" y="1336675"/>
            <a:ext cx="11160125" cy="6031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524000" indent="-625475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1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pPr lvl="2">
              <a:lnSpc>
                <a:spcPct val="70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Нейрофізіологічні процеси:</a:t>
            </a:r>
          </a:p>
          <a:p>
            <a:pPr lvl="3">
              <a:lnSpc>
                <a:spcPct val="70000"/>
              </a:lnSpc>
              <a:spcBef>
                <a:spcPct val="100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бадьорістю</a:t>
            </a:r>
            <a:r>
              <a:rPr lang="uk-UA" altLang="uk-UA" sz="35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мозку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– 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 стомлення, потреби у сні на 10-12 г,  сприяння, зір, слух, доторк</a:t>
            </a:r>
            <a:r>
              <a:rPr lang="uk-UA" altLang="uk-UA" sz="3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(активація РФ, таламуса)</a:t>
            </a:r>
          </a:p>
          <a:p>
            <a:pPr lvl="3">
              <a:lnSpc>
                <a:spcPct val="70000"/>
              </a:lnSpc>
              <a:spcBef>
                <a:spcPct val="100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емоційно-мотиваційного реагування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– 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прилив сил, ініціативність,  настрою </a:t>
            </a:r>
            <a:r>
              <a:rPr lang="uk-UA" alt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uk-UA" alt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</a:t>
            </a:r>
            <a:r>
              <a:rPr lang="uk-UA" altLang="uk-UA" sz="28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лімбічної</a:t>
            </a:r>
            <a:r>
              <a:rPr lang="uk-UA" alt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системи, гіпоталамуса)</a:t>
            </a:r>
          </a:p>
          <a:p>
            <a:pPr lvl="3">
              <a:lnSpc>
                <a:spcPct val="70000"/>
              </a:lnSpc>
              <a:spcBef>
                <a:spcPct val="10000"/>
              </a:spcBef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uk-UA" altLang="uk-UA" sz="35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пожвавлення рухів</a:t>
            </a:r>
            <a:r>
              <a:rPr lang="uk-UA" altLang="uk-UA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– 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рухової активності, порушуючи контроль за навантаженням </a:t>
            </a:r>
            <a:r>
              <a:rPr lang="uk-UA" alt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uk-UA" altLang="uk-UA" sz="28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28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РФ</a:t>
            </a:r>
            <a:r>
              <a:rPr lang="uk-UA" altLang="uk-UA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</a:p>
          <a:p>
            <a:pPr lvl="2">
              <a:lnSpc>
                <a:spcPct val="70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Психофізіологічні процеси: 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увагу,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короткочасну (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!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пам'ять,  стереотипну роботу, але творчу погіршують («вихри ідей», помилки)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8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8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8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8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4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255588" y="74613"/>
            <a:ext cx="10472737" cy="10795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47625" y="0"/>
            <a:ext cx="10896600" cy="114300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 </a:t>
            </a:r>
          </a:p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ФЕНІЛАЛКІЛАМІНІВ</a:t>
            </a:r>
          </a:p>
        </p:txBody>
      </p:sp>
      <p:pic>
        <p:nvPicPr>
          <p:cNvPr id="59396" name="Picture 4" descr="BD2007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5875"/>
            <a:ext cx="130492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-144463" y="1336675"/>
            <a:ext cx="11304588" cy="6786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центру голоду,  центра насичення гіпоталамуса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анорексигенний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ефект</a:t>
            </a:r>
            <a:endParaRPr lang="uk-UA" altLang="uk-UA" sz="3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дихального центру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Метаболізм:</a:t>
            </a:r>
            <a:endParaRPr lang="uk-UA" altLang="uk-UA" sz="36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мобілізація ресурсів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АТФ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і       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креатинфосфату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в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ЦНС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серці,             печінки, скелетних м'язах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глікогенолізу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і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ліполізу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доставка і утилізація глюкози і жирних кислот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endParaRPr lang="uk-UA" altLang="uk-UA" sz="3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в крові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глюкози,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пірувату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лактату,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метаболічеий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ацидоз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розділення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фосфорилювання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і окислення,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потребу органів в О</a:t>
            </a:r>
            <a:r>
              <a:rPr lang="uk-UA" altLang="uk-UA" sz="3400" b="1" baseline="-250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порушує синтез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макроергів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 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4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неекономне витрачання енергії,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 тіла, швидке виснаження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</a:p>
        </p:txBody>
      </p:sp>
      <p:pic>
        <p:nvPicPr>
          <p:cNvPr id="59398" name="Picture 6" descr="Antidep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538" y="2559050"/>
            <a:ext cx="163512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9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9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9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93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93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3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93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93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-144463" y="1250950"/>
            <a:ext cx="11304588" cy="680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ССС: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«+» 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і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но-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хроно-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батмо-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дромотропні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ефекти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uk-UA" altLang="uk-UA" sz="3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тахіаритмії</a:t>
            </a:r>
            <a:endParaRPr lang="uk-UA" altLang="uk-UA" sz="34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2">
              <a:lnSpc>
                <a:spcPct val="65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АТ, ударного і хвилинного об'єму крові</a:t>
            </a:r>
          </a:p>
          <a:p>
            <a:pPr lvl="1">
              <a:lnSpc>
                <a:spcPct val="65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Особливості:</a:t>
            </a:r>
            <a:endParaRPr lang="uk-UA" altLang="uk-UA" sz="36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65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ступень активації пропорційна дозі </a:t>
            </a:r>
          </a:p>
          <a:p>
            <a:pPr lvl="2">
              <a:lnSpc>
                <a:spcPct val="65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в ускладнених умовах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(високогір'я, висока      Т середовища),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при глибокому втомлені, тривалому стресі, «напруженій роботі адренергічної системи»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застосування   небезпечне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(швидке виснаження депо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моноамінів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параліч серця)</a:t>
            </a:r>
            <a:endParaRPr lang="uk-UA" altLang="uk-UA" sz="3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65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синдром «віддачі», залежність</a:t>
            </a:r>
          </a:p>
          <a:p>
            <a:pPr lvl="2">
              <a:lnSpc>
                <a:spcPct val="65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 це препарати одноразового прийому,           у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перший половині дня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(перерва не &lt; 4 днів)</a:t>
            </a:r>
          </a:p>
          <a:p>
            <a:pPr lvl="2">
              <a:lnSpc>
                <a:spcPct val="65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у 10-15 % людей – парадоксальна реакція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(тривога, злоба, депресія, сонливість тощо)</a:t>
            </a:r>
          </a:p>
        </p:txBody>
      </p:sp>
      <p:pic>
        <p:nvPicPr>
          <p:cNvPr id="60423" name="Picture 7" descr="Narco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350" y="5008563"/>
            <a:ext cx="1430338" cy="147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255588" y="74613"/>
            <a:ext cx="10617200" cy="10795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200150" y="0"/>
            <a:ext cx="8951913" cy="1143000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 ФЕНІЛАЛКІЛАМІНІВ</a:t>
            </a:r>
          </a:p>
        </p:txBody>
      </p:sp>
      <p:pic>
        <p:nvPicPr>
          <p:cNvPr id="60420" name="Picture 4" descr="BD20079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1304925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04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04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04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04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755495"/>
              </p:ext>
            </p:extLst>
          </p:nvPr>
        </p:nvGraphicFramePr>
        <p:xfrm>
          <a:off x="792163" y="3756025"/>
          <a:ext cx="17272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0" name="Image" r:id="rId3" imgW="926657" imgH="926657" progId="Photoshop.Image.7">
                  <p:embed/>
                </p:oleObj>
              </mc:Choice>
              <mc:Fallback>
                <p:oleObj name="Image" r:id="rId3" imgW="926657" imgH="926657" progId="Photoshop.Image.7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756025"/>
                        <a:ext cx="17272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806408"/>
              </p:ext>
            </p:extLst>
          </p:nvPr>
        </p:nvGraphicFramePr>
        <p:xfrm>
          <a:off x="3743325" y="3790950"/>
          <a:ext cx="1919288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1" name="Image" r:id="rId5" imgW="1028571" imgH="952045" progId="Photoshop.Image.7">
                  <p:embed/>
                </p:oleObj>
              </mc:Choice>
              <mc:Fallback>
                <p:oleObj name="Image" r:id="rId5" imgW="1028571" imgH="952045" progId="Photoshop.Image.7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325" y="3790950"/>
                        <a:ext cx="1919288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934271"/>
              </p:ext>
            </p:extLst>
          </p:nvPr>
        </p:nvGraphicFramePr>
        <p:xfrm>
          <a:off x="7127875" y="3862388"/>
          <a:ext cx="1798638" cy="163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2" name="Image" r:id="rId7" imgW="964739" imgH="875882" progId="Photoshop.Image.7">
                  <p:embed/>
                </p:oleObj>
              </mc:Choice>
              <mc:Fallback>
                <p:oleObj name="Image" r:id="rId7" imgW="964739" imgH="875882" progId="Photoshop.Image.7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75" y="3862388"/>
                        <a:ext cx="1798638" cy="163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255588" y="39688"/>
            <a:ext cx="10472737" cy="6096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558925" y="-14288"/>
            <a:ext cx="9456738" cy="701676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ПОХІДНІ 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КСАНТИНІВ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2230438" y="5513388"/>
            <a:ext cx="633730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 anchor="ctr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джерела отримання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431800" y="5902325"/>
            <a:ext cx="10296525" cy="208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6200000" algn="ctr" rotWithShape="0">
                    <a:srgbClr val="990099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marL="485775" indent="-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49325" indent="-284163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25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16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06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638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210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782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354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9"/>
              </a:buBlip>
            </a:pPr>
            <a:r>
              <a:rPr lang="uk-UA" altLang="uk-UA" sz="35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кофеїн: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чай </a:t>
            </a:r>
            <a:r>
              <a:rPr lang="uk-UA" alt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(до 5 %),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кава </a:t>
            </a:r>
            <a:r>
              <a:rPr lang="uk-UA" alt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(2-2,5 %),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горіх кола </a:t>
            </a:r>
            <a:r>
              <a:rPr lang="uk-UA" alt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(2%) тощо,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а також синтетичним шляхом із сечової кислоти</a:t>
            </a:r>
          </a:p>
          <a:p>
            <a:pPr>
              <a:lnSpc>
                <a:spcPct val="70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9"/>
              </a:buBlip>
            </a:pPr>
            <a:r>
              <a:rPr lang="uk-UA" altLang="uk-UA" sz="35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теобромін: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насіння шоколадного дерева </a:t>
            </a:r>
            <a:r>
              <a:rPr lang="uk-UA" alt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(2 %)</a:t>
            </a:r>
          </a:p>
          <a:p>
            <a:pPr>
              <a:lnSpc>
                <a:spcPct val="70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9"/>
              </a:buBlip>
            </a:pPr>
            <a:r>
              <a:rPr lang="uk-UA" altLang="uk-UA" sz="35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теофілін: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чай 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(див. </a:t>
            </a:r>
            <a:r>
              <a:rPr lang="uk-UA" altLang="uk-UA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міотропні</a:t>
            </a:r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endParaRPr lang="uk-UA" altLang="uk-UA" sz="28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1450" name="Picture 10" descr="i?id=1159428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513"/>
            <a:ext cx="1503363" cy="78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71438" y="1336675"/>
            <a:ext cx="11015662" cy="2339655"/>
          </a:xfrm>
          <a:prstGeom prst="rect">
            <a:avLst/>
          </a:prstGeom>
          <a:noFill/>
          <a:ln>
            <a:noFill/>
          </a:ln>
          <a:effectLst>
            <a:outerShdw dist="12700" dir="16200000" algn="ctr" rotWithShape="0">
              <a:srgbClr val="9900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988" tIns="45994" rIns="91988" bIns="45994">
            <a:spAutoFit/>
          </a:bodyPr>
          <a:lstStyle>
            <a:lvl1pPr marL="449263" indent="-449263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1088" indent="-27940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149475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30450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09838" defTabSz="10334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6703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2423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88143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38638" defTabSz="10334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30000"/>
              </a:spcBef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алкалоїди: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кофеїн</a:t>
            </a:r>
            <a:r>
              <a:rPr lang="uk-UA" alt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(1,3,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7-триметилксантин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теобромін</a:t>
            </a:r>
            <a:r>
              <a:rPr lang="uk-UA" alt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(3,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7-диметилксантин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теофілін</a:t>
            </a:r>
            <a:r>
              <a:rPr lang="uk-UA" alt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(1,</a:t>
            </a:r>
            <a:r>
              <a:rPr lang="uk-UA" altLang="uk-UA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3-диметилксантин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endParaRPr lang="uk-UA" altLang="uk-UA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30000"/>
              </a:spcBef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напівсинтетичні: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амінофілін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(еуфілін)</a:t>
            </a:r>
            <a:r>
              <a:rPr lang="uk-UA" alt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(теофілін+ етилендіамін!),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дипрофілін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пентоксифілін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трентал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агапурин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тощо</a:t>
            </a:r>
          </a:p>
        </p:txBody>
      </p:sp>
      <p:sp>
        <p:nvSpPr>
          <p:cNvPr id="61456" name="Rectangle 16"/>
          <p:cNvSpPr>
            <a:spLocks noChangeArrowheads="1"/>
          </p:cNvSpPr>
          <p:nvPr/>
        </p:nvSpPr>
        <p:spPr bwMode="auto">
          <a:xfrm>
            <a:off x="288925" y="654050"/>
            <a:ext cx="105838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-UA" alt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(окислених пуринів, аналогів сечової кислоти)</a:t>
            </a:r>
            <a:endParaRPr lang="uk-UA" altLang="uk-UA" sz="32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1463" name="Rectangle 23"/>
          <p:cNvSpPr>
            <a:spLocks noChangeArrowheads="1"/>
          </p:cNvSpPr>
          <p:nvPr/>
        </p:nvSpPr>
        <p:spPr bwMode="auto">
          <a:xfrm>
            <a:off x="2000250" y="3568700"/>
            <a:ext cx="14205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uk-UA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кофеїн</a:t>
            </a:r>
          </a:p>
        </p:txBody>
      </p:sp>
      <p:sp>
        <p:nvSpPr>
          <p:cNvPr id="61464" name="Rectangle 24"/>
          <p:cNvSpPr>
            <a:spLocks noChangeArrowheads="1"/>
          </p:cNvSpPr>
          <p:nvPr/>
        </p:nvSpPr>
        <p:spPr bwMode="auto">
          <a:xfrm>
            <a:off x="4878388" y="3570288"/>
            <a:ext cx="18786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uk-UA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теофілін</a:t>
            </a:r>
          </a:p>
        </p:txBody>
      </p:sp>
      <p:sp>
        <p:nvSpPr>
          <p:cNvPr id="61465" name="Rectangle 25"/>
          <p:cNvSpPr>
            <a:spLocks noChangeArrowheads="1"/>
          </p:cNvSpPr>
          <p:nvPr/>
        </p:nvSpPr>
        <p:spPr bwMode="auto">
          <a:xfrm>
            <a:off x="8496300" y="3568700"/>
            <a:ext cx="21671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uk-UA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теобромін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61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1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61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  <p:bldP spid="61446" grpId="0" animBg="1"/>
      <p:bldP spid="61456" grpId="0"/>
      <p:bldP spid="61463" grpId="0"/>
      <p:bldP spid="61464" grpId="0"/>
      <p:bldP spid="6146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255588" y="39688"/>
            <a:ext cx="10472737" cy="6096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47625" y="-31750"/>
            <a:ext cx="10896600" cy="70167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КОФЕЇН</a:t>
            </a: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-1588" y="4216524"/>
            <a:ext cx="11304588" cy="390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виділення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нейромедіаторів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у: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дофамінергічних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синапсах –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психостимуляція</a:t>
            </a:r>
            <a:endParaRPr lang="uk-UA" altLang="uk-UA" sz="3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холінергічних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синапсах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кори -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розумової діяльності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холінергічних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синапсах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довгастого мозку -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 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дихального центру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адренергічних </a:t>
            </a:r>
            <a:r>
              <a:rPr lang="uk-UA" altLang="uk-UA" sz="34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синапсах</a:t>
            </a:r>
            <a:r>
              <a:rPr lang="uk-UA" altLang="uk-UA" sz="34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гіпоталамусу і довгастого мозку -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судиннорухового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центру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2590800" y="760413"/>
            <a:ext cx="5905500" cy="35877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 anchor="ctr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механізм дії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2879725" y="3784476"/>
            <a:ext cx="5616575" cy="5032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 anchor="ctr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фармакодинаміка</a:t>
            </a:r>
            <a:endParaRPr lang="uk-UA" altLang="uk-UA" sz="42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88071" name="Picture 7" descr="i?id=1159428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438"/>
            <a:ext cx="1503363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287338" y="1211263"/>
            <a:ext cx="10799762" cy="264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6200000" algn="ctr" rotWithShape="0">
                    <a:srgbClr val="990099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marL="485775" indent="-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49325" indent="-284163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25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16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066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638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210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782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354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5"/>
              </a:buBlip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конкурентний антагоніст </a:t>
            </a:r>
            <a:r>
              <a:rPr lang="uk-UA" altLang="uk-UA" sz="34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аденозинових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рецепторів А</a:t>
            </a:r>
            <a:r>
              <a:rPr lang="uk-UA" altLang="uk-UA" sz="3400" b="1" baseline="-2500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1 </a:t>
            </a:r>
            <a:r>
              <a:rPr lang="uk-UA" altLang="uk-UA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(пуринових Р</a:t>
            </a:r>
            <a:r>
              <a:rPr lang="uk-UA" altLang="uk-UA" sz="2800" b="1" baseline="-2500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1</a:t>
            </a:r>
            <a:r>
              <a:rPr lang="uk-UA" altLang="uk-UA" sz="28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синтезу </a:t>
            </a:r>
            <a:r>
              <a:rPr lang="uk-UA" altLang="uk-UA" sz="3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цАМФ</a:t>
            </a: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5"/>
              </a:buBlip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інгібує </a:t>
            </a:r>
            <a:r>
              <a:rPr lang="uk-UA" altLang="uk-UA" sz="3400" b="1" dirty="0" err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фосфодіестеразу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(у великих дозах), що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 інактивацію </a:t>
            </a: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цАМФ</a:t>
            </a:r>
            <a:endParaRPr lang="uk-UA" altLang="uk-UA" sz="34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Font typeface="Wingdings" panose="05000000000000000000" pitchFamily="2" charset="2"/>
              <a:buBlip>
                <a:blip r:embed="rId5"/>
              </a:buBlip>
            </a:pP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 результаті </a:t>
            </a:r>
            <a:r>
              <a:rPr lang="uk-UA" altLang="uk-UA" sz="3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внутрішньоклітинний </a:t>
            </a:r>
            <a:r>
              <a:rPr lang="uk-UA" altLang="uk-UA" sz="3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рівень </a:t>
            </a:r>
            <a:r>
              <a:rPr lang="uk-UA" altLang="uk-UA" sz="3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цАМФ</a:t>
            </a:r>
            <a:r>
              <a:rPr lang="uk-UA" altLang="uk-UA" sz="3400" b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в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серце, гладких і скелетних м'язах, жировій ткані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500"/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4" dur="500"/>
                                        <p:tgtEl>
                                          <p:spTgt spid="88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88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4" dur="500"/>
                                        <p:tgtEl>
                                          <p:spTgt spid="88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/>
      <p:bldP spid="88069" grpId="0" animBg="1"/>
      <p:bldP spid="880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255588" y="112713"/>
            <a:ext cx="10472737" cy="431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47625" y="39688"/>
            <a:ext cx="10896600" cy="57626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КОФЕЇН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-1588" y="1154113"/>
            <a:ext cx="11231563" cy="687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Серце: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прямий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кардіостимулюючий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ефект –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       «+»</a:t>
            </a:r>
            <a:r>
              <a:rPr lang="uk-UA" altLang="uk-UA" dirty="0">
                <a:sym typeface="Symbol" panose="05050102010706020507" pitchFamily="18" charset="2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інотропний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ефект,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потреби органів в О</a:t>
            </a:r>
            <a:r>
              <a:rPr lang="uk-UA" altLang="uk-UA" sz="3400" b="1" baseline="-25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</a:t>
            </a:r>
            <a:r>
              <a:rPr lang="uk-UA" altLang="uk-UA" dirty="0"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в великих дозах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арітмії</a:t>
            </a:r>
            <a:endParaRPr lang="uk-UA" altLang="uk-UA" sz="32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тахі-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( автоматизму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синусового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вузла)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або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брадикардія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( центру блукаючого нерву)</a:t>
            </a:r>
            <a:endParaRPr lang="uk-UA" altLang="uk-UA" sz="3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Судини: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звуження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судин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шкіри, слизових оболонок, органів черевної порожнини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(вплив судинорухового центру) </a:t>
            </a:r>
            <a:endParaRPr lang="uk-UA" altLang="uk-UA" sz="3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розширення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коронарних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судин, судин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легенів, скелетної мускулатури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(які регулюються за участю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цАМФ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) </a:t>
            </a:r>
            <a:endParaRPr lang="uk-UA" altLang="uk-UA" sz="3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АТ при нетяжкій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гіпотензії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(у нормі мало змінюється)</a:t>
            </a:r>
          </a:p>
          <a:p>
            <a:pPr lvl="2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мозковий кровообіг у здорових може погіршувати, при спазмах, мігрені – нормалізує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спазмолітична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дія)</a:t>
            </a:r>
            <a:endParaRPr lang="uk-UA" altLang="uk-UA" sz="3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3022600" y="760413"/>
            <a:ext cx="5545138" cy="431800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 anchor="ctr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фармакодинаміка</a:t>
            </a:r>
            <a:endParaRPr lang="uk-UA" altLang="uk-UA" sz="42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4529" name="Picture 17" descr="i?id=11594286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438"/>
            <a:ext cx="1503363" cy="78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500"/>
                                        <p:tgtEl>
                                          <p:spTgt spid="62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4" dur="500"/>
                                        <p:tgtEl>
                                          <p:spTgt spid="62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62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  <p:bldP spid="645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1028"/>
          <p:cNvSpPr txBox="1">
            <a:spLocks noChangeArrowheads="1"/>
          </p:cNvSpPr>
          <p:nvPr/>
        </p:nvSpPr>
        <p:spPr bwMode="auto">
          <a:xfrm>
            <a:off x="71438" y="1338263"/>
            <a:ext cx="9529762" cy="626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ШКТ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стимуляція шлункової секреції</a:t>
            </a:r>
            <a:endParaRPr lang="uk-UA" altLang="uk-UA" sz="3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нирки – 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діурезу 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(помірне)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endParaRPr lang="uk-UA" altLang="uk-UA" sz="3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гладка мускулатура – 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розслаблення м'язів бронхів і жовчовивідних шляхів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метаболізм – </a:t>
            </a:r>
            <a:r>
              <a:rPr lang="uk-UA" alt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 </a:t>
            </a:r>
            <a:r>
              <a:rPr lang="uk-UA" altLang="uk-UA" sz="36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ліполізу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uk-UA" altLang="uk-UA" sz="36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глікогенолізу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основного обміну на 10-25 %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 зловживанні – 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міокардит, погіршення кровообігу в кінцівках, обтяження ІХС, </a:t>
            </a:r>
            <a:r>
              <a:rPr lang="uk-UA" altLang="uk-UA" sz="36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інсомнія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          тремор, психічна залежність (</a:t>
            </a:r>
            <a:r>
              <a:rPr lang="uk-UA" altLang="uk-UA" sz="36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кофеїнізм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</a:p>
        </p:txBody>
      </p:sp>
      <p:pic>
        <p:nvPicPr>
          <p:cNvPr id="64518" name="Picture 1030" descr="i?id=216728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5334000"/>
            <a:ext cx="18383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55588" y="185738"/>
            <a:ext cx="10472737" cy="431800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47625" y="112713"/>
            <a:ext cx="10896600" cy="576262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КОФЕЇН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951163" y="760413"/>
            <a:ext cx="5257800" cy="5032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6990" tIns="63494" rIns="126990" bIns="63494" anchor="ctr"/>
          <a:lstStyle>
            <a:lvl1pPr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36588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7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05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40000" defTabSz="1270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9972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544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116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68800" defTabSz="1270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4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фармакодинаміка</a:t>
            </a:r>
            <a:endParaRPr lang="uk-UA" altLang="uk-UA" sz="42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22540" name="Picture 12" descr="i?id=11594286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463"/>
            <a:ext cx="1503363" cy="78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/>
      <p:bldP spid="225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1276350"/>
            <a:ext cx="11087100" cy="670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69925" indent="-533400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тимчасове 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розумової діяльності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сиднокарб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(2-3 дня), кофеїн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разове 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фізичної витривалості у надзвичайних умовах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сиднокарб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(2-3 дня одноразово) + відпочинок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неврози з явищами астенії, затяжні депресії, енурез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сиднокарб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(2-3 тижня)</a:t>
            </a:r>
            <a:r>
              <a:rPr lang="uk-UA" altLang="uk-UA" sz="34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endParaRPr lang="uk-UA" altLang="uk-UA" sz="3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нарколепсія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сиднокарб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кофеїн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для ослаблення дії ліків, які пригнічують </a:t>
            </a: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сиднокарб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кофеїн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гіпотензія</a:t>
            </a: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центрального походження (травми, інтоксикації, інфекційні захворювання)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мігрень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uk-UA" altLang="uk-UA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як аналептик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55588" y="95250"/>
            <a:ext cx="10472737" cy="1008063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7625" y="400050"/>
            <a:ext cx="10896600" cy="70167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2971" tIns="51487" rIns="102971" bIns="51487" anchor="b"/>
          <a:lstStyle>
            <a:lvl1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0302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0302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ПОКАЗАННЯ ДО ПРИЗНАЧЕННЯ ПСИХОСТИМУЛЯТОРІВ</a:t>
            </a:r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583946"/>
              </p:ext>
            </p:extLst>
          </p:nvPr>
        </p:nvGraphicFramePr>
        <p:xfrm>
          <a:off x="9537700" y="6324600"/>
          <a:ext cx="1549400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19" name="Clip" r:id="rId4" imgW="3276000" imgH="3458880" progId="MS_ClipArt_Gallery.2">
                  <p:embed/>
                </p:oleObj>
              </mc:Choice>
              <mc:Fallback>
                <p:oleObj name="Clip" r:id="rId4" imgW="3276000" imgH="345888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7700" y="6324600"/>
                        <a:ext cx="1549400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0"/>
            <a:ext cx="10872788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008063" y="-31750"/>
            <a:ext cx="91440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АКТОПРОТЕКТОРИ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0" y="1192213"/>
            <a:ext cx="11087100" cy="19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FF0000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2800" b="1" i="1" dirty="0">
                <a:solidFill>
                  <a:srgbClr val="006600"/>
                </a:solidFill>
                <a:latin typeface="Arial" panose="020B0604020202020204" pitchFamily="34" charset="0"/>
              </a:rPr>
              <a:t>(лат. </a:t>
            </a:r>
            <a:r>
              <a:rPr lang="uk-UA" altLang="uk-UA" sz="2800" b="1" i="1" dirty="0" err="1">
                <a:solidFill>
                  <a:srgbClr val="006600"/>
                </a:solidFill>
                <a:latin typeface="Arial" panose="020B0604020202020204" pitchFamily="34" charset="0"/>
              </a:rPr>
              <a:t>аctus</a:t>
            </a:r>
            <a:r>
              <a:rPr lang="uk-UA" altLang="uk-UA" sz="2800" b="1" i="1" dirty="0">
                <a:solidFill>
                  <a:srgbClr val="006600"/>
                </a:solidFill>
                <a:latin typeface="Arial" panose="020B0604020202020204" pitchFamily="34" charset="0"/>
              </a:rPr>
              <a:t> - рух)</a:t>
            </a:r>
            <a:r>
              <a:rPr lang="uk-UA" altLang="uk-UA" sz="3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i="1" dirty="0">
                <a:solidFill>
                  <a:srgbClr val="003300"/>
                </a:solidFill>
                <a:latin typeface="Arial" panose="020B0604020202020204" pitchFamily="34" charset="0"/>
              </a:rPr>
              <a:t>– стимулятори фізичної працездатності  невиснажливого типу дії, що перешкоджають розвитку </a:t>
            </a:r>
            <a:r>
              <a:rPr lang="uk-UA" altLang="uk-UA" sz="3400" b="1" i="1" dirty="0" err="1">
                <a:solidFill>
                  <a:srgbClr val="003300"/>
                </a:solidFill>
                <a:latin typeface="Arial" panose="020B0604020202020204" pitchFamily="34" charset="0"/>
              </a:rPr>
              <a:t>втомлення</a:t>
            </a:r>
            <a:r>
              <a:rPr lang="uk-UA" altLang="uk-UA" sz="3400" b="1" i="1" dirty="0">
                <a:solidFill>
                  <a:srgbClr val="003300"/>
                </a:solidFill>
                <a:latin typeface="Arial" panose="020B0604020202020204" pitchFamily="34" charset="0"/>
              </a:rPr>
              <a:t> при екстремальних умовах </a:t>
            </a:r>
            <a:r>
              <a:rPr lang="uk-UA" altLang="uk-UA" sz="28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(гіпоксія, </a:t>
            </a:r>
            <a:r>
              <a:rPr lang="uk-UA" altLang="uk-UA" sz="28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гіпо-</a:t>
            </a:r>
            <a:r>
              <a:rPr lang="uk-UA" altLang="uk-UA" sz="28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гіпертермія тощо) </a:t>
            </a:r>
            <a:r>
              <a:rPr lang="uk-UA" altLang="uk-UA" sz="3400" b="1" i="1" dirty="0">
                <a:solidFill>
                  <a:srgbClr val="003300"/>
                </a:solidFill>
                <a:latin typeface="Arial" panose="020B0604020202020204" pitchFamily="34" charset="0"/>
              </a:rPr>
              <a:t>і сильних фізичних навантаженнях</a:t>
            </a: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2279650" y="615950"/>
            <a:ext cx="6478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uk-UA" sz="3600" b="1" dirty="0" err="1">
                <a:solidFill>
                  <a:srgbClr val="0000FF"/>
                </a:solidFill>
                <a:latin typeface="Arial" panose="020B0604020202020204" pitchFamily="34" charset="0"/>
              </a:rPr>
              <a:t>Бемітил</a:t>
            </a:r>
            <a:r>
              <a:rPr lang="uk-UA" altLang="uk-UA" sz="3600" b="1" dirty="0">
                <a:solidFill>
                  <a:srgbClr val="0000FF"/>
                </a:solidFill>
                <a:latin typeface="Arial" panose="020B0604020202020204" pitchFamily="34" charset="0"/>
              </a:rPr>
              <a:t>, </a:t>
            </a:r>
            <a:r>
              <a:rPr lang="uk-UA" altLang="uk-UA" sz="3600" b="1" dirty="0" err="1">
                <a:solidFill>
                  <a:srgbClr val="0000FF"/>
                </a:solidFill>
                <a:latin typeface="Arial" panose="020B0604020202020204" pitchFamily="34" charset="0"/>
              </a:rPr>
              <a:t>бромантан</a:t>
            </a:r>
            <a:r>
              <a:rPr lang="uk-UA" altLang="uk-UA" sz="3600" b="1" dirty="0">
                <a:solidFill>
                  <a:srgbClr val="0000FF"/>
                </a:solidFill>
                <a:latin typeface="Arial" panose="020B0604020202020204" pitchFamily="34" charset="0"/>
              </a:rPr>
              <a:t>, </a:t>
            </a:r>
            <a:r>
              <a:rPr lang="uk-UA" altLang="uk-UA" sz="3600" b="1" dirty="0" err="1">
                <a:solidFill>
                  <a:srgbClr val="0000FF"/>
                </a:solidFill>
                <a:latin typeface="Arial" panose="020B0604020202020204" pitchFamily="34" charset="0"/>
              </a:rPr>
              <a:t>ятрон</a:t>
            </a:r>
            <a:endParaRPr lang="uk-UA" altLang="uk-UA" sz="36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3095625" y="3136404"/>
            <a:ext cx="5111750" cy="475811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0247" tIns="60122" rIns="120247" bIns="60122">
            <a:spAutoFit/>
          </a:bodyPr>
          <a:lstStyle>
            <a:lvl1pPr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0325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3325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0340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405063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8622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3194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766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338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</a:pP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механізм дії</a:t>
            </a:r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71438" y="3568452"/>
            <a:ext cx="11015662" cy="450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8038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87425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впливають на геном клітини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2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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нуклеїновий обмін, </a:t>
            </a:r>
            <a:r>
              <a:rPr lang="uk-UA" altLang="uk-UA" sz="2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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анаеробну </a:t>
            </a:r>
            <a:r>
              <a:rPr lang="uk-UA" altLang="uk-UA" sz="2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енергопродукцію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 утворення </a:t>
            </a:r>
            <a:r>
              <a:rPr lang="uk-UA" altLang="uk-UA" sz="2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АТФ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2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ресинтез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глюкози із продуктів розпаду вуглеводів, </a:t>
            </a:r>
            <a:r>
              <a:rPr lang="uk-UA" altLang="uk-UA" sz="2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гліцеролу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амінокислот; непряма </a:t>
            </a:r>
            <a:r>
              <a:rPr lang="uk-UA" altLang="uk-UA" sz="26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анаболічна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дія; при </a:t>
            </a:r>
            <a:r>
              <a:rPr lang="uk-UA" altLang="uk-UA" sz="26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</a:t>
            </a:r>
            <a:r>
              <a:rPr lang="uk-UA" altLang="uk-UA" sz="2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фізичному навантаженні сприяють утилізації «шлаків» обміну» (лактату, азотистих продуктів, ін.)</a:t>
            </a:r>
          </a:p>
          <a:p>
            <a:pPr>
              <a:lnSpc>
                <a:spcPct val="75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 </a:t>
            </a:r>
            <a:r>
              <a:rPr lang="uk-UA" altLang="uk-UA" sz="3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антигіпоксантна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дія </a:t>
            </a:r>
            <a:r>
              <a:rPr lang="uk-UA" altLang="uk-UA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(↑ резистентність тканин при гіпоксії)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, антиоксидантна </a:t>
            </a:r>
            <a:r>
              <a:rPr lang="uk-UA" altLang="uk-UA" sz="3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(↓ ПОЛ тощо), </a:t>
            </a:r>
            <a:r>
              <a:rPr lang="uk-UA" altLang="uk-UA" sz="3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антиішемічна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протиастенічна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репаративна, </a:t>
            </a:r>
            <a:r>
              <a:rPr lang="uk-UA" altLang="uk-UA" sz="3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імуностимулююча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ноотропна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дія </a:t>
            </a:r>
            <a:r>
              <a:rPr lang="uk-UA" altLang="uk-UA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75000"/>
              </a:lnSpc>
              <a:spcBef>
                <a:spcPct val="15000"/>
              </a:spcBef>
              <a:buFontTx/>
              <a:buBlip>
                <a:blip r:embed="rId2"/>
              </a:buBlip>
            </a:pPr>
            <a:r>
              <a:rPr lang="uk-UA" altLang="uk-UA" sz="2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</a:t>
            </a:r>
            <a:r>
              <a:rPr lang="uk-UA" altLang="uk-UA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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ККД фізичної та розумової роботи без </a:t>
            </a:r>
            <a:r>
              <a:rPr lang="uk-UA" altLang="uk-UA" sz="30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</a:t>
            </a:r>
            <a:r>
              <a:rPr lang="uk-UA" altLang="uk-UA" sz="30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тепло-продукції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потреби в О</a:t>
            </a:r>
            <a:r>
              <a:rPr lang="uk-UA" altLang="uk-UA" sz="3000" b="1" baseline="-2500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</a:t>
            </a:r>
            <a:r>
              <a:rPr lang="uk-UA" altLang="uk-UA" sz="3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0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процеси адаптації та відновлення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7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7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7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7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7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7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7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67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7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7596" grpId="0"/>
      <p:bldP spid="67597" grpId="0" animBg="1"/>
      <p:bldP spid="67597" grpId="1" animBg="1"/>
      <p:bldP spid="67598" grpId="1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0"/>
            <a:ext cx="10872788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008063" y="-31750"/>
            <a:ext cx="91440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>
                <a:solidFill>
                  <a:srgbClr val="003300"/>
                </a:solidFill>
                <a:latin typeface="Arial" panose="020B0604020202020204" pitchFamily="34" charset="0"/>
              </a:rPr>
              <a:t>АКТОПРОТЕКТОРИ</a:t>
            </a: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2279650" y="615950"/>
            <a:ext cx="6478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uk-UA" sz="3600" b="1">
                <a:solidFill>
                  <a:srgbClr val="0000FF"/>
                </a:solidFill>
                <a:latin typeface="Arial" panose="020B0604020202020204" pitchFamily="34" charset="0"/>
              </a:rPr>
              <a:t>Бемітил, бромантан, ятрон</a:t>
            </a:r>
          </a:p>
        </p:txBody>
      </p:sp>
      <p:sp>
        <p:nvSpPr>
          <p:cNvPr id="67606" name="Text Box 22"/>
          <p:cNvSpPr txBox="1">
            <a:spLocks noChangeArrowheads="1"/>
          </p:cNvSpPr>
          <p:nvPr/>
        </p:nvSpPr>
        <p:spPr bwMode="auto">
          <a:xfrm>
            <a:off x="3671888" y="3929063"/>
            <a:ext cx="3529012" cy="475811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chemeClr val="bg1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0247" tIns="60122" rIns="120247" bIns="60122">
            <a:spAutoFit/>
          </a:bodyPr>
          <a:lstStyle>
            <a:lvl1pPr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0325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3325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0340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405063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8622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3194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766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338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</a:pPr>
            <a:r>
              <a:rPr lang="uk-UA" altLang="uk-UA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показання</a:t>
            </a:r>
          </a:p>
        </p:txBody>
      </p:sp>
      <p:sp>
        <p:nvSpPr>
          <p:cNvPr id="67607" name="Text Box 23"/>
          <p:cNvSpPr txBox="1">
            <a:spLocks noChangeArrowheads="1"/>
          </p:cNvSpPr>
          <p:nvPr/>
        </p:nvSpPr>
        <p:spPr bwMode="auto">
          <a:xfrm>
            <a:off x="358775" y="4864100"/>
            <a:ext cx="9145588" cy="2682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28650" indent="-628650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8038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87425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9747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  <a:spcBef>
                <a:spcPct val="30000"/>
              </a:spcBef>
              <a:buFontTx/>
              <a:buBlip>
                <a:blip r:embed="rId2"/>
              </a:buBlip>
            </a:pPr>
            <a:r>
              <a:rPr lang="uk-UA" altLang="uk-UA" sz="3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астенія, неврози</a:t>
            </a:r>
          </a:p>
          <a:p>
            <a:pPr>
              <a:lnSpc>
                <a:spcPct val="75000"/>
              </a:lnSpc>
              <a:spcBef>
                <a:spcPct val="30000"/>
              </a:spcBef>
              <a:buFontTx/>
              <a:buBlip>
                <a:blip r:embed="rId2"/>
              </a:buBlip>
            </a:pPr>
            <a:r>
              <a:rPr lang="uk-UA" altLang="uk-UA" sz="3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травми, інфекції, інтоксикації</a:t>
            </a:r>
          </a:p>
          <a:p>
            <a:pPr>
              <a:lnSpc>
                <a:spcPct val="75000"/>
              </a:lnSpc>
              <a:spcBef>
                <a:spcPct val="30000"/>
              </a:spcBef>
              <a:buFontTx/>
              <a:buBlip>
                <a:blip r:embed="rId2"/>
              </a:buBlip>
            </a:pPr>
            <a:r>
              <a:rPr lang="uk-UA" altLang="uk-UA" sz="3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гіпоксія, стрес тощо</a:t>
            </a:r>
          </a:p>
          <a:p>
            <a:pPr>
              <a:lnSpc>
                <a:spcPct val="75000"/>
              </a:lnSpc>
              <a:spcBef>
                <a:spcPct val="30000"/>
              </a:spcBef>
              <a:buFontTx/>
              <a:buBlip>
                <a:blip r:embed="rId2"/>
              </a:buBlip>
            </a:pPr>
            <a:r>
              <a:rPr lang="uk-UA" altLang="uk-UA" sz="3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екстремальні умови праці</a:t>
            </a:r>
          </a:p>
          <a:p>
            <a:pPr>
              <a:lnSpc>
                <a:spcPct val="75000"/>
              </a:lnSpc>
              <a:spcBef>
                <a:spcPct val="30000"/>
              </a:spcBef>
              <a:buFontTx/>
              <a:buBlip>
                <a:blip r:embed="rId2"/>
              </a:buBlip>
            </a:pPr>
            <a:r>
              <a:rPr lang="uk-UA" altLang="uk-UA" sz="3400" b="1" dirty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спортивна, військова медицина</a:t>
            </a:r>
          </a:p>
        </p:txBody>
      </p:sp>
      <p:pic>
        <p:nvPicPr>
          <p:cNvPr id="67608" name="Picture 2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8" y="3568700"/>
            <a:ext cx="1944687" cy="191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609" name="Picture 25" descr="Похожее изображение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738" y="5513388"/>
            <a:ext cx="2290762" cy="229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0" y="1192213"/>
            <a:ext cx="11087100" cy="19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rgbClr val="FF0000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2800" b="1" i="1">
                <a:solidFill>
                  <a:srgbClr val="006600"/>
                </a:solidFill>
                <a:latin typeface="Arial" panose="020B0604020202020204" pitchFamily="34" charset="0"/>
              </a:rPr>
              <a:t>(лат. аctus - рух)</a:t>
            </a:r>
            <a:r>
              <a:rPr lang="uk-UA" altLang="uk-UA" sz="3400" b="1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i="1">
                <a:solidFill>
                  <a:srgbClr val="003300"/>
                </a:solidFill>
                <a:latin typeface="Arial" panose="020B0604020202020204" pitchFamily="34" charset="0"/>
              </a:rPr>
              <a:t>– стимулятори фізичної працездатності  невиснажливого типу дії, що перешкоджають розвитку втомлення при екстремальних умовах </a:t>
            </a:r>
            <a:r>
              <a:rPr lang="uk-UA" altLang="uk-UA" sz="2800" b="1" i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(гіпоксія, гіпо-, гіпертермія тощо) </a:t>
            </a:r>
            <a:r>
              <a:rPr lang="uk-UA" altLang="uk-UA" sz="3400" b="1" i="1">
                <a:solidFill>
                  <a:srgbClr val="003300"/>
                </a:solidFill>
                <a:latin typeface="Arial" panose="020B0604020202020204" pitchFamily="34" charset="0"/>
              </a:rPr>
              <a:t>і сильних фізичних навантаженнях</a:t>
            </a:r>
          </a:p>
        </p:txBody>
      </p:sp>
    </p:spTree>
    <p:extLst>
      <p:ext uri="{BB962C8B-B14F-4D97-AF65-F5344CB8AC3E}">
        <p14:creationId xmlns:p14="http://schemas.microsoft.com/office/powerpoint/2010/main" val="203894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7596" grpId="0"/>
      <p:bldP spid="6760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71438" y="76200"/>
            <a:ext cx="1087278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008063" y="39688"/>
            <a:ext cx="91440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НООТРОПИ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-144463" y="735013"/>
            <a:ext cx="9072563" cy="2675509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0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400" b="1" i="1" dirty="0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006600"/>
                </a:solidFill>
                <a:latin typeface="Arial" panose="020B0604020202020204" pitchFamily="34" charset="0"/>
              </a:rPr>
              <a:t>психометаболічні</a:t>
            </a: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 стимулятори)</a:t>
            </a:r>
            <a:r>
              <a:rPr lang="uk-UA" altLang="uk-UA" sz="32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003300"/>
                </a:solidFill>
                <a:latin typeface="Arial" panose="020B0604020202020204" pitchFamily="34" charset="0"/>
              </a:rPr>
              <a:t>–</a:t>
            </a:r>
            <a:r>
              <a:rPr lang="uk-UA" altLang="uk-UA" sz="32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надають вибіркову </a:t>
            </a:r>
            <a:r>
              <a:rPr lang="uk-UA" altLang="uk-UA" sz="32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мнемотропну</a:t>
            </a:r>
            <a:r>
              <a:rPr lang="uk-UA" altLang="uk-UA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дію</a:t>
            </a:r>
            <a:r>
              <a:rPr lang="uk-UA" altLang="uk-UA" sz="34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28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2800" b="1" i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греч</a:t>
            </a:r>
            <a:r>
              <a:rPr lang="uk-UA" altLang="uk-UA" sz="28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 </a:t>
            </a:r>
            <a:r>
              <a:rPr lang="uk-UA" altLang="uk-UA" sz="2800" b="1" i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mneme</a:t>
            </a:r>
            <a:r>
              <a:rPr lang="uk-UA" altLang="uk-UA" sz="28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- пам'ять, </a:t>
            </a:r>
            <a:r>
              <a:rPr lang="uk-UA" altLang="uk-UA" sz="2800" b="1" i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tropos</a:t>
            </a:r>
            <a:r>
              <a:rPr lang="uk-UA" altLang="uk-UA" sz="28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- направлення),</a:t>
            </a:r>
            <a:r>
              <a:rPr lang="uk-UA" altLang="uk-UA" sz="34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поліпшуючи вищі</a:t>
            </a:r>
            <a:r>
              <a:rPr lang="uk-UA" altLang="uk-UA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інтегративні функції головного мозку – здатність до навчання, пам'ять, операторську діяльність</a:t>
            </a:r>
            <a:r>
              <a:rPr lang="uk-UA" altLang="uk-UA" sz="3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3022600" y="3551238"/>
            <a:ext cx="4897438" cy="515180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0247" tIns="60122" rIns="120247" bIns="60122">
            <a:spAutoFit/>
          </a:bodyPr>
          <a:lstStyle>
            <a:lvl1pPr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0325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3325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0340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405063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8622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3194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766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338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класифікація</a:t>
            </a:r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142875" y="4097338"/>
            <a:ext cx="10872788" cy="320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449263" indent="-44926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69975" indent="-4413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154238" indent="-62706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5000"/>
              </a:spcBef>
              <a:buClr>
                <a:srgbClr val="D60093"/>
              </a:buClr>
              <a:buFontTx/>
              <a:buBlip>
                <a:blip r:embed="rId3"/>
              </a:buBlip>
            </a:pP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 переважно </a:t>
            </a:r>
            <a:r>
              <a:rPr lang="uk-UA" altLang="uk-UA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холіноміметичною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дією: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рацетами</a:t>
            </a: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(похідні </a:t>
            </a:r>
            <a:r>
              <a:rPr lang="uk-UA" altLang="uk-UA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пірролідону</a:t>
            </a: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пірацетам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/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ноотропіл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/,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анірацетам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тошо</a:t>
            </a:r>
            <a:endParaRPr lang="uk-UA" altLang="uk-UA" sz="3400" b="1" dirty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</a:t>
            </a:r>
            <a:r>
              <a:rPr lang="uk-UA" altLang="uk-UA" sz="3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диметіламиноетанолу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(попередники ацетилхоліну) —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меклофеноксат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ацефен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тіаміну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сальбутіамін</a:t>
            </a:r>
            <a:endParaRPr lang="uk-UA" altLang="uk-UA" sz="3400" b="1" dirty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холіну и модулятори його активності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цитиколін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церіаксон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тощо</a:t>
            </a:r>
          </a:p>
        </p:txBody>
      </p:sp>
      <p:graphicFrame>
        <p:nvGraphicFramePr>
          <p:cNvPr id="686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433556"/>
              </p:ext>
            </p:extLst>
          </p:nvPr>
        </p:nvGraphicFramePr>
        <p:xfrm>
          <a:off x="9072563" y="833438"/>
          <a:ext cx="1847850" cy="251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90" name="Image" r:id="rId4" imgW="6247619" imgH="8507937" progId="Photoshop.Image.12">
                  <p:embed/>
                </p:oleObj>
              </mc:Choice>
              <mc:Fallback>
                <p:oleObj name="Image" r:id="rId4" imgW="6247619" imgH="8507937" progId="Photoshop.Image.12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2563" y="833438"/>
                        <a:ext cx="1847850" cy="2519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"/>
                                        <p:tgtEl>
                                          <p:spTgt spid="6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500"/>
                                        <p:tgtEl>
                                          <p:spTgt spid="68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6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500"/>
                                        <p:tgtEl>
                                          <p:spTgt spid="68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500"/>
                                        <p:tgtEl>
                                          <p:spTgt spid="68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/>
      <p:bldP spid="6759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71438" y="76200"/>
            <a:ext cx="1087278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008063" y="39688"/>
            <a:ext cx="91440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НООТРОПИ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142875" y="1295400"/>
            <a:ext cx="10872788" cy="563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449263" indent="-44926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69975" indent="-4413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154238" indent="-62706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5000"/>
              </a:spcBef>
              <a:buClr>
                <a:srgbClr val="D60093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 переважною ГАМК-</a:t>
            </a:r>
            <a:r>
              <a:rPr lang="uk-UA" altLang="uk-UA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міметичною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дією: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і аналоги ГАМК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—  ГАМК (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аміналон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пікамілон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фенібут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ГАМК и модулятори її метаболізму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— </a:t>
            </a:r>
            <a:r>
              <a:rPr lang="uk-UA" altLang="uk-UA" sz="3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модулятори NMDA-рецепторів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глутамінова кислота,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мемантин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; </a:t>
            </a:r>
            <a:r>
              <a:rPr lang="uk-UA" altLang="uk-UA" sz="3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похідні </a:t>
            </a:r>
            <a:r>
              <a:rPr lang="uk-UA" altLang="uk-UA" sz="3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пірідоксину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піритинол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енцефабол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біотредин</a:t>
            </a:r>
            <a:endParaRPr lang="uk-UA" altLang="uk-UA" sz="3400" b="1" dirty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Clr>
                <a:srgbClr val="D60093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впливаючи на </a:t>
            </a:r>
            <a:r>
              <a:rPr lang="uk-UA" altLang="uk-UA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пептидергічні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рецептори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 </a:t>
            </a:r>
            <a:r>
              <a:rPr lang="uk-UA" altLang="uk-UA" sz="3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нейропептиди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їх аналоги: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семакс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нооглютил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65000"/>
              </a:lnSpc>
              <a:spcBef>
                <a:spcPct val="15000"/>
              </a:spcBef>
              <a:buClr>
                <a:srgbClr val="D60093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Різні ліки з </a:t>
            </a:r>
            <a:r>
              <a:rPr lang="uk-UA" altLang="uk-UA" sz="36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ноотропною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дією 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—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коректори порушень мозкового </a:t>
            </a:r>
            <a:r>
              <a:rPr lang="uk-UA" altLang="uk-UA" sz="3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кровообміну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ніцерголін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вінпоцетин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кавінтон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циннаризин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церебролізин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актовегін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; 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адаптогени: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женьшень; </a:t>
            </a:r>
            <a:r>
              <a:rPr lang="uk-UA" altLang="uk-UA" sz="3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антиоксиданти: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мексидол</a:t>
            </a:r>
            <a:r>
              <a:rPr lang="uk-UA" altLang="uk-UA" sz="34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auto">
          <a:xfrm>
            <a:off x="2951163" y="831850"/>
            <a:ext cx="4897437" cy="515180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0247" tIns="60122" rIns="120247" bIns="60122">
            <a:spAutoFit/>
          </a:bodyPr>
          <a:lstStyle>
            <a:lvl1pPr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0325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3325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0340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405063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8622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3194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766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338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</a:pPr>
            <a:r>
              <a:rPr lang="uk-UA" altLang="uk-UA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класифікація: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107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107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"/>
                                        <p:tgtEl>
                                          <p:spTgt spid="107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107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500"/>
                                        <p:tgtEl>
                                          <p:spTgt spid="107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  <p:bldP spid="1075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71438" y="76200"/>
            <a:ext cx="1087278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39688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МЕХАНІЗМ ДІЇ 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НООТРОПІВ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36513" y="904875"/>
            <a:ext cx="11052175" cy="650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біоенергетики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головного мозку:</a:t>
            </a:r>
          </a:p>
          <a:p>
            <a:pPr lvl="2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синтез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АТФ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і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цАМФ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утилізацію глюкози, гліколіз, аеробне дихання, активність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аденілатциклази</a:t>
            </a:r>
            <a:endParaRPr lang="uk-UA" altLang="uk-UA" sz="36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2"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антигіпоксична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дія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ГАМК-ергічні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ноотропи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uk-UA" altLang="uk-UA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синтез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вивільнення медіаторів:</a:t>
            </a:r>
            <a:r>
              <a:rPr lang="uk-UA" alt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дофаміну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норадреналіну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ацетилхоліну, інгібує МАО, </a:t>
            </a: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утворення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нейромедіаторів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(блокада калієвих каналів, полегшення деполяризації мембран)</a:t>
            </a:r>
          </a:p>
          <a:p>
            <a:pPr lvl="1">
              <a:lnSpc>
                <a:spcPct val="7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uk-UA" altLang="uk-U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синтез білку і мембранних фосфоліпідів 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 рахунок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регенерації нейронів, синтезу інформаційних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нейропептидів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обміну фосфоліпідів мембран, катаболізм в головному мозку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86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6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6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71438" y="76200"/>
            <a:ext cx="10872787" cy="611188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39688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МЕХАНІЗМ ДІЇ 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НООТРОПІВ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-1588" y="831850"/>
            <a:ext cx="10907713" cy="717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64270" rIns="0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35200" indent="-53181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75000"/>
              </a:lnSpc>
              <a:spcBef>
                <a:spcPct val="25000"/>
              </a:spcBef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мозкового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кровообігу і </a:t>
            </a: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гемореології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pPr lvl="2"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розширення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мозкових судин</a:t>
            </a:r>
          </a:p>
          <a:p>
            <a:pPr lvl="2"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поліпшення 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кровообігу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(зона ішемії),              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перешкоджають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розвитку набряку мозку</a:t>
            </a:r>
          </a:p>
          <a:p>
            <a:pPr lvl="2"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агрегацію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тромбоцитів, тромбоутворення, </a:t>
            </a:r>
            <a:r>
              <a:rPr lang="uk-UA" altLang="uk-UA" sz="3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мікроциркуляцію</a:t>
            </a:r>
            <a:endParaRPr lang="uk-UA" altLang="uk-UA" sz="32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75000"/>
              </a:lnSpc>
              <a:spcBef>
                <a:spcPct val="25000"/>
              </a:spcBef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антиоксидантна дія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  <a:r>
              <a:rPr lang="uk-UA" altLang="uk-UA" sz="36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ПОЛ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захист від деструкції фосфоліпідів клітинних мембран  полегшення фіксації слідів пам'яті</a:t>
            </a:r>
          </a:p>
          <a:p>
            <a:pPr lvl="1">
              <a:lnSpc>
                <a:spcPct val="75000"/>
              </a:lnSpc>
              <a:spcBef>
                <a:spcPct val="25000"/>
              </a:spcBef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uk-UA" altLang="uk-UA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мнемотропних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ефектів </a:t>
            </a:r>
            <a:r>
              <a:rPr lang="uk-UA" altLang="uk-UA" sz="40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нейропептидів</a:t>
            </a:r>
            <a:r>
              <a:rPr lang="uk-UA" altLang="uk-UA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пам'яті 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 рахунок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агонізму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 рецепторами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нейропептидів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пам'яті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(фрагментів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АКТГ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вазопресину, субстанції Р) </a:t>
            </a:r>
            <a:r>
              <a:rPr lang="uk-UA" altLang="uk-UA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uk-UA" altLang="uk-UA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процесу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консолідації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(переведення інформації в довготривалу пам'ять)</a:t>
            </a: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71438" y="23813"/>
            <a:ext cx="10872787" cy="611187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-12700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</a:t>
            </a: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НООТРОПІВ</a:t>
            </a:r>
            <a:endParaRPr lang="uk-UA" altLang="uk-UA" sz="4000" b="1" dirty="0">
              <a:solidFill>
                <a:srgbClr val="003300"/>
              </a:solidFill>
              <a:latin typeface="Arial" panose="020B0604020202020204" pitchFamily="34" charset="0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-73025" y="1311275"/>
            <a:ext cx="11014075" cy="675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8542" tIns="64270" rIns="128542" bIns="64270">
            <a:spAutoFit/>
          </a:bodyPr>
          <a:lstStyle>
            <a:lvl1pPr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9138" indent="-5397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38263" indent="-439738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81200" indent="-463550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154363" defTabSz="1285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6115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0687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5259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983163" defTabSz="12858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1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концентрації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уваги, здатності до навчання, довготривалої пам'яті </a:t>
            </a:r>
            <a:r>
              <a:rPr lang="uk-UA" altLang="uk-U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(при астеніях, хронічному втомлені, у дітей з дефектами розвитку, але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не у здорових людей!</a:t>
            </a:r>
            <a:r>
              <a:rPr lang="uk-UA" altLang="uk-U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endParaRPr lang="uk-UA" altLang="uk-UA" sz="3000" b="1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1">
              <a:lnSpc>
                <a:spcPct val="65000"/>
              </a:lnSpc>
              <a:spcBef>
                <a:spcPct val="1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сприйняття стресу, відновлення інтересу до життя, оптимізму, життєвого тонусу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 людей с невротичними станами, після стресових ситуацій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стрес-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протективна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дія («денні»)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–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пірацетам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пікамілон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протисудомна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–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фенібут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+ помірна </a:t>
            </a:r>
            <a:r>
              <a:rPr lang="uk-UA" altLang="uk-UA" sz="32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психостимулююча</a:t>
            </a:r>
            <a:r>
              <a:rPr lang="uk-UA" altLang="uk-UA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дія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– </a:t>
            </a:r>
            <a:r>
              <a:rPr lang="uk-UA" altLang="uk-UA" sz="32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ацефен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тощо)</a:t>
            </a:r>
          </a:p>
          <a:p>
            <a:pPr lvl="1">
              <a:lnSpc>
                <a:spcPct val="65000"/>
              </a:lnSpc>
              <a:spcBef>
                <a:spcPct val="1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церебропротективна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дія, </a:t>
            </a: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відновних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процесів у ушкодженому мозку </a:t>
            </a:r>
            <a:r>
              <a:rPr lang="uk-UA" altLang="uk-U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(реабілітація після черепно-мозкових травм, інсультів, інтоксикацій алкоголем, нейротропними речовинами, судомного статусу, інших </a:t>
            </a:r>
            <a:r>
              <a:rPr lang="uk-UA" altLang="uk-UA" sz="32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церебро-васкулярних</a:t>
            </a:r>
            <a:r>
              <a:rPr lang="uk-UA" altLang="uk-UA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порушень)</a:t>
            </a:r>
          </a:p>
          <a:p>
            <a:pPr lvl="1">
              <a:lnSpc>
                <a:spcPct val="65000"/>
              </a:lnSpc>
              <a:spcBef>
                <a:spcPct val="10000"/>
              </a:spcBef>
              <a:buClr>
                <a:schemeClr val="accent1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загального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тонусу і функціональної активності в старших вікових групах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1152525" y="704850"/>
            <a:ext cx="8712200" cy="51100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92172" tIns="46086" rIns="92172" bIns="46086">
            <a:spAutoFit/>
          </a:bodyPr>
          <a:lstStyle>
            <a:lvl1pPr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0375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2233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82713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430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800" b="1" i="1" dirty="0">
                <a:solidFill>
                  <a:srgbClr val="006600"/>
                </a:solidFill>
                <a:latin typeface="Arial" panose="020B0604020202020204" pitchFamily="34" charset="0"/>
              </a:rPr>
              <a:t>тільки при </a:t>
            </a:r>
            <a:r>
              <a:rPr lang="uk-UA" altLang="uk-UA" sz="3800" b="1" i="1" dirty="0">
                <a:solidFill>
                  <a:srgbClr val="660066"/>
                </a:solidFill>
                <a:latin typeface="Arial" panose="020B0604020202020204" pitchFamily="34" charset="0"/>
              </a:rPr>
              <a:t>тривалому</a:t>
            </a:r>
            <a:r>
              <a:rPr lang="uk-UA" altLang="uk-UA" sz="3800" b="1" i="1" dirty="0">
                <a:solidFill>
                  <a:srgbClr val="006600"/>
                </a:solidFill>
                <a:latin typeface="Arial" panose="020B0604020202020204" pitchFamily="34" charset="0"/>
              </a:rPr>
              <a:t> прийомі!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2" decel="100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2" decel="100000"/>
                                        <p:tgtEl>
                                          <p:spTgt spid="696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2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2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  <p:bldP spid="6963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635000"/>
            <a:ext cx="11087100" cy="2232311"/>
          </a:xfrm>
          <a:prstGeom prst="rect">
            <a:avLst/>
          </a:prstGeom>
          <a:noFill/>
          <a:ln>
            <a:noFill/>
          </a:ln>
          <a:effectLst>
            <a:outerShdw dist="12700" dir="162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75000"/>
              </a:lnSpc>
              <a:buClr>
                <a:srgbClr val="FF0000"/>
              </a:buClr>
            </a:pPr>
            <a:r>
              <a:rPr lang="uk-UA" altLang="uk-UA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препарати природного походження, що надають неспецифічну </a:t>
            </a:r>
            <a:r>
              <a:rPr lang="uk-UA" altLang="uk-UA" sz="36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загальнотонізуючу</a:t>
            </a:r>
            <a:r>
              <a:rPr lang="uk-UA" altLang="uk-UA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дію на функції </a:t>
            </a:r>
            <a:r>
              <a:rPr lang="uk-UA" altLang="uk-UA" sz="3600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ендокринну регуляцію, обмінні процеси і підвищують адаптацію організму до несприятливих умов 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71438" y="23813"/>
            <a:ext cx="10872787" cy="611187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-12700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АДАПТОГЕНИ</a:t>
            </a:r>
          </a:p>
        </p:txBody>
      </p:sp>
      <p:pic>
        <p:nvPicPr>
          <p:cNvPr id="34830" name="Picture 14" descr="i?id=292121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4235450"/>
            <a:ext cx="14859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46" name="Picture 30" descr="i?id=2347262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267200"/>
            <a:ext cx="13430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62" name="Picture 46" descr="i?id=1567034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91000"/>
            <a:ext cx="186213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66" name="Picture 50" descr="i?id=35676795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5867400"/>
            <a:ext cx="1439862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73" name="Text Box 57"/>
          <p:cNvSpPr txBox="1">
            <a:spLocks noChangeArrowheads="1"/>
          </p:cNvSpPr>
          <p:nvPr/>
        </p:nvSpPr>
        <p:spPr bwMode="auto">
          <a:xfrm>
            <a:off x="228600" y="3248025"/>
            <a:ext cx="35052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8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Лимонник</a:t>
            </a:r>
            <a:r>
              <a:rPr lang="uk-UA" altLang="uk-UA" sz="4200" b="1" dirty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Schizandra</a:t>
            </a:r>
            <a:r>
              <a:rPr lang="uk-UA" altLang="uk-UA" sz="32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2700" dirty="0">
                <a:solidFill>
                  <a:srgbClr val="CC0066"/>
                </a:solidFill>
              </a:rPr>
              <a:t> </a:t>
            </a:r>
          </a:p>
        </p:txBody>
      </p:sp>
      <p:sp>
        <p:nvSpPr>
          <p:cNvPr id="34874" name="Text Box 58"/>
          <p:cNvSpPr txBox="1">
            <a:spLocks noChangeArrowheads="1"/>
          </p:cNvSpPr>
          <p:nvPr/>
        </p:nvSpPr>
        <p:spPr bwMode="auto">
          <a:xfrm>
            <a:off x="7277100" y="3276600"/>
            <a:ext cx="3810000" cy="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Женьшень</a:t>
            </a:r>
            <a:r>
              <a:rPr lang="uk-UA" altLang="uk-UA" sz="3800" b="1" dirty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algn="ctr">
              <a:lnSpc>
                <a:spcPct val="75000"/>
              </a:lnSpc>
            </a:pP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003300"/>
                </a:solidFill>
                <a:latin typeface="Arial" panose="020B0604020202020204" pitchFamily="34" charset="0"/>
              </a:rPr>
              <a:t>radix</a:t>
            </a:r>
            <a:r>
              <a:rPr lang="uk-UA" altLang="uk-UA" sz="3200" b="1" i="1" dirty="0">
                <a:solidFill>
                  <a:srgbClr val="003300"/>
                </a:solidFill>
                <a:latin typeface="Arial" panose="020B0604020202020204" pitchFamily="34" charset="0"/>
              </a:rPr>
              <a:t> </a:t>
            </a:r>
            <a:r>
              <a:rPr lang="uk-UA" altLang="uk-UA" sz="3200" b="1" i="1" dirty="0" err="1">
                <a:solidFill>
                  <a:srgbClr val="003300"/>
                </a:solidFill>
                <a:latin typeface="Arial" panose="020B0604020202020204" pitchFamily="34" charset="0"/>
              </a:rPr>
              <a:t>Ginseng</a:t>
            </a: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2700" dirty="0"/>
              <a:t> </a:t>
            </a:r>
          </a:p>
        </p:txBody>
      </p:sp>
      <p:sp>
        <p:nvSpPr>
          <p:cNvPr id="34875" name="Text Box 59"/>
          <p:cNvSpPr txBox="1">
            <a:spLocks noChangeArrowheads="1"/>
          </p:cNvSpPr>
          <p:nvPr/>
        </p:nvSpPr>
        <p:spPr bwMode="auto">
          <a:xfrm>
            <a:off x="3657600" y="3248025"/>
            <a:ext cx="3962400" cy="953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8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Елеутерококк</a:t>
            </a:r>
            <a:r>
              <a:rPr lang="uk-UA" altLang="uk-UA" sz="42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Eleutherococcum</a:t>
            </a:r>
            <a:r>
              <a:rPr lang="uk-UA" altLang="uk-UA" sz="32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2700" dirty="0">
                <a:solidFill>
                  <a:srgbClr val="CC0066"/>
                </a:solidFill>
              </a:rPr>
              <a:t> </a:t>
            </a:r>
          </a:p>
        </p:txBody>
      </p:sp>
      <p:sp>
        <p:nvSpPr>
          <p:cNvPr id="34876" name="Text Box 60"/>
          <p:cNvSpPr txBox="1">
            <a:spLocks noChangeArrowheads="1"/>
          </p:cNvSpPr>
          <p:nvPr/>
        </p:nvSpPr>
        <p:spPr bwMode="auto">
          <a:xfrm>
            <a:off x="7696200" y="6797675"/>
            <a:ext cx="3810000" cy="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800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Левзея</a:t>
            </a:r>
            <a:r>
              <a:rPr lang="uk-UA" altLang="uk-UA" sz="3800" b="1" dirty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algn="ctr">
              <a:lnSpc>
                <a:spcPct val="75000"/>
              </a:lnSpc>
            </a:pP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003300"/>
                </a:solidFill>
                <a:latin typeface="Arial" panose="020B0604020202020204" pitchFamily="34" charset="0"/>
              </a:rPr>
              <a:t>Leuzea</a:t>
            </a: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2700" dirty="0"/>
              <a:t> </a:t>
            </a:r>
          </a:p>
        </p:txBody>
      </p:sp>
      <p:pic>
        <p:nvPicPr>
          <p:cNvPr id="34877" name="Picture 61" descr="i?id=9063627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372225"/>
            <a:ext cx="20574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78" name="Text Box 62"/>
          <p:cNvSpPr txBox="1">
            <a:spLocks noChangeArrowheads="1"/>
          </p:cNvSpPr>
          <p:nvPr/>
        </p:nvSpPr>
        <p:spPr bwMode="auto">
          <a:xfrm>
            <a:off x="2590800" y="6515100"/>
            <a:ext cx="3810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146" tIns="48573" rIns="97146" bIns="48573">
            <a:spAutoFit/>
          </a:bodyPr>
          <a:lstStyle>
            <a:lvl1pPr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577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7155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57325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43100" defTabSz="1092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003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575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147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71900" defTabSz="1092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uk-UA" altLang="uk-UA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Родіола рожева</a:t>
            </a:r>
            <a:r>
              <a:rPr lang="uk-UA" altLang="uk-UA" sz="3800" b="1" dirty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algn="ctr">
              <a:lnSpc>
                <a:spcPct val="75000"/>
              </a:lnSpc>
            </a:pP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003300"/>
                </a:solidFill>
                <a:latin typeface="Arial" panose="020B0604020202020204" pitchFamily="34" charset="0"/>
              </a:rPr>
              <a:t>Rhodiola</a:t>
            </a:r>
            <a:r>
              <a:rPr lang="uk-UA" altLang="uk-UA" sz="3200" b="1" i="1" dirty="0">
                <a:solidFill>
                  <a:srgbClr val="003300"/>
                </a:solidFill>
                <a:latin typeface="Arial" panose="020B0604020202020204" pitchFamily="34" charset="0"/>
              </a:rPr>
              <a:t> r.</a:t>
            </a:r>
            <a:r>
              <a:rPr lang="uk-UA" altLang="uk-UA" sz="32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uk-UA" altLang="uk-UA" sz="27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3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34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/>
      <p:bldP spid="34873" grpId="0"/>
      <p:bldP spid="34874" grpId="0"/>
      <p:bldP spid="34875" grpId="0"/>
      <p:bldP spid="34876" grpId="0"/>
      <p:bldP spid="3487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381000" y="1295400"/>
            <a:ext cx="10591800" cy="679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541338" indent="-54133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07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об'єм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и межи фізичної роботи, </a:t>
            </a: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стомлення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витривалість</a:t>
            </a:r>
            <a:endParaRPr lang="uk-UA" altLang="uk-UA" sz="36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показники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розумової діяльності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коротко-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и довготривалу пам'ять, увагу, здатність до навчання особливо при втомлені)</a:t>
            </a:r>
          </a:p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активують кору головного мозку, ретикулярну формацію</a:t>
            </a:r>
          </a:p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психостимулюючий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ефект за рахунок новоутворення енергії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гліколізу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окислення ліпідів тощо)</a:t>
            </a:r>
            <a:endParaRPr lang="uk-UA" altLang="uk-UA" sz="3600" b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синтез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глікогену у печінці і скелетних м'язах</a:t>
            </a:r>
          </a:p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синтез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ДНК, 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РНК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білку, мембранних фосфоліпідів, процеси регенерації</a:t>
            </a:r>
          </a:p>
          <a:p>
            <a:pPr>
              <a:lnSpc>
                <a:spcPct val="70000"/>
              </a:lnSpc>
              <a:spcBef>
                <a:spcPct val="1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секреторну</a:t>
            </a:r>
            <a:r>
              <a:rPr lang="uk-UA" altLang="uk-UA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 функцію кори надниркових залоз та щитоподібної залози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71438" y="23813"/>
            <a:ext cx="10872787" cy="611187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-12700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АДАПТОГЕНИ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2327083" y="758825"/>
            <a:ext cx="6238875" cy="51100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92172" tIns="46086" rIns="92172" bIns="46086">
            <a:spAutoFit/>
          </a:bodyPr>
          <a:lstStyle>
            <a:lvl1pPr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0375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2233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82713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43088" defTabSz="10366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002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574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146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71888" defTabSz="10366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uk-UA" altLang="uk-UA" sz="3800" b="1" i="1" dirty="0">
                <a:solidFill>
                  <a:srgbClr val="006600"/>
                </a:solidFill>
                <a:latin typeface="Arial" panose="020B0604020202020204" pitchFamily="34" charset="0"/>
              </a:rPr>
              <a:t>Тривалий прийом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2" decel="100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2" decel="100000"/>
                                        <p:tgtEl>
                                          <p:spTgt spid="378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2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2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6" grpId="0"/>
      <p:bldP spid="3789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0" y="889000"/>
            <a:ext cx="11087100" cy="691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541338" indent="-54133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07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астенія 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лимонник, </a:t>
            </a:r>
            <a:r>
              <a:rPr lang="uk-UA" altLang="uk-UA" sz="36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левзея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елеутерокок, женьшень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помірна 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гіпотензія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 аралія, заманиха, елеутерокок, женьшень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людям старшого віку для підвищення тонусу і працездатності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- 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лимонник, </a:t>
            </a:r>
            <a:r>
              <a:rPr lang="uk-UA" altLang="uk-UA" sz="36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левзея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елеутерокок, женьшень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для підвищення імунологічної реактивності організму у період епідемій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женьшень, елеутерокок, родіола рожева</a:t>
            </a:r>
          </a:p>
          <a:p>
            <a:pPr>
              <a:lnSpc>
                <a:spcPct val="80000"/>
              </a:lnSpc>
              <a:spcBef>
                <a:spcPct val="250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здоровим людям для підвищення працездатності і прискорення адаптації до розумових та фізичних навантажень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женьшень, елеутерокок, родіола рожева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71438" y="23813"/>
            <a:ext cx="10872787" cy="611187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-12700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ЗАСТОСУВАННЯ АДАПТОГЕНІВ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14313" y="4648200"/>
            <a:ext cx="10799762" cy="322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541338" indent="-54133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9058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 переважним впливом на центри життєзабезпечення</a:t>
            </a:r>
            <a:r>
              <a:rPr lang="uk-UA" altLang="uk-UA" sz="3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(дихальний і </a:t>
            </a:r>
            <a:r>
              <a:rPr lang="uk-UA" altLang="uk-UA" sz="34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судинноруховий</a:t>
            </a:r>
            <a:r>
              <a:rPr lang="uk-UA" altLang="uk-UA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центри)</a:t>
            </a:r>
            <a:r>
              <a:rPr lang="uk-UA" altLang="uk-UA" sz="3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кофеїн, </a:t>
            </a:r>
            <a:r>
              <a:rPr lang="uk-UA" altLang="uk-UA" sz="3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бемегрид</a:t>
            </a:r>
            <a:r>
              <a:rPr lang="uk-UA" altLang="uk-UA" sz="3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uk-UA" altLang="uk-UA" sz="3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етимізол</a:t>
            </a:r>
            <a:endParaRPr lang="uk-UA" altLang="uk-UA" sz="38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4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зі змішаним механізмом дії </a:t>
            </a:r>
            <a:r>
              <a:rPr lang="uk-UA" altLang="uk-UA" sz="3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камфора, </a:t>
            </a:r>
            <a:r>
              <a:rPr lang="uk-UA" altLang="uk-UA" sz="38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сульфокамфокаїн</a:t>
            </a:r>
            <a:r>
              <a:rPr lang="uk-UA" altLang="uk-UA" sz="3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кордіамін</a:t>
            </a:r>
            <a:r>
              <a:rPr lang="uk-UA" altLang="uk-UA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71438" y="23813"/>
            <a:ext cx="10872787" cy="611187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-12700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АНАЛЕПТИКИ (оживляючі)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228600" y="738188"/>
            <a:ext cx="10641013" cy="2289250"/>
          </a:xfrm>
          <a:prstGeom prst="rect">
            <a:avLst/>
          </a:prstGeom>
          <a:noFill/>
          <a:ln>
            <a:noFill/>
          </a:ln>
          <a:effectLst>
            <a:outerShdw dist="17961" dir="189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53325" tIns="76661" rIns="153325" bIns="76661">
            <a:spAutoFit/>
          </a:bodyPr>
          <a:lstStyle>
            <a:lvl1pPr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365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>
              <a:lnSpc>
                <a:spcPct val="95000"/>
              </a:lnSpc>
              <a:buClr>
                <a:srgbClr val="CC0066"/>
              </a:buClr>
              <a:buFont typeface="Wingdings" panose="05000000000000000000" pitchFamily="2" charset="2"/>
              <a:buNone/>
            </a:pP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006600"/>
                </a:solidFill>
                <a:latin typeface="Arial" panose="020B0604020202020204" pitchFamily="34" charset="0"/>
              </a:rPr>
              <a:t>греч</a:t>
            </a: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. </a:t>
            </a:r>
            <a:r>
              <a:rPr lang="uk-UA" altLang="uk-UA" sz="3200" b="1" i="1" dirty="0" err="1">
                <a:solidFill>
                  <a:srgbClr val="006600"/>
                </a:solidFill>
                <a:latin typeface="Arial" panose="020B0604020202020204" pitchFamily="34" charset="0"/>
              </a:rPr>
              <a:t>ana</a:t>
            </a: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 – рух у верх, </a:t>
            </a:r>
            <a:r>
              <a:rPr lang="uk-UA" altLang="uk-UA" sz="3200" b="1" i="1" dirty="0" err="1">
                <a:solidFill>
                  <a:srgbClr val="006600"/>
                </a:solidFill>
                <a:latin typeface="Arial" panose="020B0604020202020204" pitchFamily="34" charset="0"/>
              </a:rPr>
              <a:t>lepticos</a:t>
            </a:r>
            <a:r>
              <a:rPr lang="uk-UA" altLang="uk-UA" sz="3200" b="1" i="1" dirty="0">
                <a:solidFill>
                  <a:srgbClr val="006600"/>
                </a:solidFill>
                <a:latin typeface="Arial" panose="020B0604020202020204" pitchFamily="34" charset="0"/>
              </a:rPr>
              <a:t> - здатний сприймати)</a:t>
            </a:r>
            <a:r>
              <a:rPr lang="uk-UA" altLang="uk-UA" sz="3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003300"/>
                </a:solidFill>
                <a:latin typeface="Arial" panose="020B0604020202020204" pitchFamily="34" charset="0"/>
              </a:rPr>
              <a:t>– </a:t>
            </a:r>
            <a:r>
              <a:rPr lang="uk-UA" altLang="uk-UA" sz="38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тонізують дихальний і </a:t>
            </a:r>
            <a:r>
              <a:rPr lang="uk-UA" altLang="uk-UA" sz="38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судинноруховий</a:t>
            </a:r>
            <a:r>
              <a:rPr lang="uk-UA" altLang="uk-UA" sz="38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центри довгастого мозку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3124200" y="3933825"/>
            <a:ext cx="4897438" cy="534865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89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lIns="120247" tIns="60122" rIns="120247" bIns="60122">
            <a:spAutoFit/>
          </a:bodyPr>
          <a:lstStyle>
            <a:lvl1pPr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0325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3325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03400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405063" defTabSz="1203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8622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3194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766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33863" defTabSz="12033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</a:pPr>
            <a:r>
              <a:rPr lang="uk-UA" altLang="uk-UA" sz="4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класифікація</a:t>
            </a:r>
            <a:r>
              <a:rPr lang="uk-UA" altLang="uk-UA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:</a:t>
            </a:r>
          </a:p>
        </p:txBody>
      </p:sp>
      <p:pic>
        <p:nvPicPr>
          <p:cNvPr id="32787" name="Picture 19" descr="инфек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0800"/>
            <a:ext cx="213995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  <p:bldP spid="32776" grpId="0"/>
      <p:bldP spid="3277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719138" y="760413"/>
            <a:ext cx="10585450" cy="313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541338" indent="-54133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9058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деполяризації нейронів за рахунок </a:t>
            </a: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проникності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Na</a:t>
            </a:r>
            <a:r>
              <a:rPr lang="uk-UA" altLang="uk-UA" sz="3400" b="1" baseline="30000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и</a:t>
            </a:r>
            <a:r>
              <a:rPr lang="uk-UA" altLang="uk-UA" sz="3400" b="1" baseline="30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Ca</a:t>
            </a:r>
            <a:r>
              <a:rPr lang="uk-UA" altLang="uk-UA" sz="3400" b="1" baseline="30000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2+</a:t>
            </a:r>
            <a:r>
              <a:rPr lang="uk-UA" altLang="uk-UA" sz="3400" b="1" baseline="30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каналів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лабільності нервових центрів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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латентного періоду рефлексів</a:t>
            </a: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витрачання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макроергів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потребу у О</a:t>
            </a:r>
            <a:r>
              <a:rPr lang="uk-UA" altLang="uk-UA" sz="3400" b="1" baseline="-250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</a:t>
            </a:r>
            <a:endParaRPr lang="uk-UA" altLang="uk-UA" sz="34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0000"/>
              </a:lnSpc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антагонізм з гальмівними медіаторами </a:t>
            </a:r>
            <a:r>
              <a:rPr lang="uk-UA" altLang="uk-UA" sz="34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3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2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</a:t>
            </a:r>
            <a:r>
              <a:rPr lang="uk-UA" altLang="uk-UA" sz="32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бемегрид</a:t>
            </a:r>
            <a:r>
              <a:rPr lang="uk-UA" altLang="uk-UA" sz="32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uk-UA" altLang="uk-UA" sz="3200" b="1" i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ГАМК</a:t>
            </a:r>
            <a:r>
              <a:rPr lang="uk-UA" altLang="uk-UA" sz="32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кофеїн – аденозин)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71438" y="23813"/>
            <a:ext cx="10872787" cy="611187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0" y="-12700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 err="1">
                <a:solidFill>
                  <a:srgbClr val="003300"/>
                </a:solidFill>
                <a:latin typeface="Arial" panose="020B0604020202020204" pitchFamily="34" charset="0"/>
              </a:rPr>
              <a:t>ФАРМАКОДИНАМІКА</a:t>
            </a: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 АНАЛЕПТИКІВ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-1588" y="3856038"/>
            <a:ext cx="11161713" cy="431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627063" indent="-62706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4263" indent="-2778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пригнічений дихальний центр до роботи</a:t>
            </a: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(на короткий час, повтор – судоми !)</a:t>
            </a:r>
            <a:r>
              <a:rPr lang="uk-UA" altLang="uk-UA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чутливості до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СО</a:t>
            </a:r>
            <a:r>
              <a:rPr lang="uk-UA" altLang="uk-UA" sz="3400" b="1" baseline="-25000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Н</a:t>
            </a:r>
            <a:r>
              <a:rPr lang="uk-UA" altLang="uk-UA" sz="3400" b="1" baseline="30000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+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рефлексам з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каротидних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 клубочків, хеморецепторів судин, легень</a:t>
            </a:r>
          </a:p>
          <a:p>
            <a:pPr lvl="1"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почащують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і поглиблюють дихання, </a:t>
            </a:r>
            <a:r>
              <a:rPr lang="uk-UA" altLang="uk-UA" sz="3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хвилинний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об'єм дихання</a:t>
            </a:r>
            <a:endParaRPr lang="uk-UA" altLang="uk-UA" sz="3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судиноруховий центр: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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тонус артеріол і </a:t>
            </a:r>
            <a:r>
              <a:rPr lang="uk-UA" altLang="uk-UA" sz="3400" b="1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венул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, венозне повернення до серця</a:t>
            </a:r>
          </a:p>
          <a:p>
            <a:pPr>
              <a:lnSpc>
                <a:spcPct val="65000"/>
              </a:lnSpc>
              <a:spcBef>
                <a:spcPct val="1500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uk-UA" altLang="uk-UA" sz="3400" b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вторинно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: </a:t>
            </a:r>
            <a:r>
              <a:rPr lang="uk-UA" altLang="uk-UA" sz="36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400" b="1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серцевий викид </a:t>
            </a:r>
            <a:r>
              <a:rPr lang="uk-UA" altLang="uk-UA" sz="3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Symbol" panose="05050102010706020507" pitchFamily="18" charset="2"/>
              </a:rPr>
              <a:t>(крім кофеїну і камфори)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8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8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77813" y="2133600"/>
            <a:ext cx="10625137" cy="55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070" tIns="54535" rIns="109070" bIns="54535">
            <a:spAutoFit/>
          </a:bodyPr>
          <a:lstStyle>
            <a:lvl1pPr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46100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906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6713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81225" defTabSz="10906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84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956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528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10025" defTabSz="1090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uk-UA" altLang="uk-UA" sz="2900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1263650"/>
            <a:ext cx="11087100" cy="62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3325" tIns="76661" rIns="153325" bIns="76661">
            <a:spAutoFit/>
          </a:bodyPr>
          <a:lstStyle>
            <a:lvl1pPr marL="541338" indent="-541338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254125" indent="-533400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46313" indent="-735013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6392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62375" defTabSz="1533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195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6767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339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591175" defTabSz="153352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колаптоїдні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стани центрального 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генезу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кофеїн, кордіамін</a:t>
            </a:r>
          </a:p>
          <a:p>
            <a:pPr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минущі розлади мозкового кровообігу (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обмороки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)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сульфокамфокаїн</a:t>
            </a:r>
            <a:r>
              <a:rPr lang="uk-UA" altLang="uk-UA" sz="36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кофеїн</a:t>
            </a:r>
          </a:p>
          <a:p>
            <a:pPr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хронічна 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гіповентиляція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з затримкою 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СО</a:t>
            </a:r>
            <a:r>
              <a:rPr lang="uk-UA" altLang="uk-UA" sz="3600" b="1" baseline="-25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2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при захворюваннях легенів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сульфокамфокаїн</a:t>
            </a:r>
            <a:r>
              <a:rPr lang="uk-UA" altLang="uk-UA" sz="36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камфора</a:t>
            </a:r>
            <a:endParaRPr lang="uk-UA" altLang="uk-UA" sz="3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нетяжкі отруєння снодійними, барбітуратами і іншими депресантами 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ЦНС</a:t>
            </a: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(пробуджуюча антинаркотична дія) </a:t>
            </a:r>
            <a:r>
              <a:rPr lang="uk-UA" altLang="uk-UA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</a:t>
            </a:r>
            <a:r>
              <a:rPr lang="uk-UA" altLang="uk-UA" sz="3600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камфора</a:t>
            </a:r>
            <a:r>
              <a:rPr lang="uk-UA" altLang="uk-UA" sz="36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, кордіамін, </a:t>
            </a:r>
            <a:r>
              <a:rPr lang="uk-UA" altLang="uk-UA" sz="3600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бемегрид</a:t>
            </a:r>
            <a:endParaRPr lang="uk-UA" altLang="uk-UA" sz="3600" b="1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«судомна» терапія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бемегрид</a:t>
            </a:r>
            <a:endParaRPr lang="uk-UA" altLang="uk-UA" sz="3600" b="1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75000"/>
              </a:lnSpc>
              <a:spcBef>
                <a:spcPct val="25000"/>
              </a:spcBef>
              <a:buClr>
                <a:srgbClr val="FF0000"/>
              </a:buClr>
              <a:buFontTx/>
              <a:buBlip>
                <a:blip r:embed="rId2"/>
              </a:buBlip>
            </a:pPr>
            <a:r>
              <a:rPr lang="uk-UA" altLang="uk-UA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асфіксія новонароджених –</a:t>
            </a:r>
            <a:r>
              <a:rPr lang="uk-UA" altLang="uk-UA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uk-UA" sz="3600" b="1" dirty="0" err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этимізол</a:t>
            </a:r>
            <a:endParaRPr lang="uk-UA" altLang="uk-UA" sz="3600" b="1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71438" y="23813"/>
            <a:ext cx="10872787" cy="1096962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outerShdw dist="63500" dir="2212194" algn="ctr" rotWithShape="0">
              <a:srgbClr val="99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471488"/>
            <a:ext cx="11087100" cy="720725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62518" tIns="81261" rIns="162518" bIns="81261" anchor="b"/>
          <a:lstStyle>
            <a:lvl1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1627188"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1627188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uk-UA" altLang="uk-UA" sz="4000" b="1" dirty="0">
                <a:solidFill>
                  <a:srgbClr val="003300"/>
                </a:solidFill>
                <a:latin typeface="Arial" panose="020B0604020202020204" pitchFamily="34" charset="0"/>
              </a:rPr>
              <a:t>ПОКАЗАННЯ ДО ПРИЗНАЧЕННЯ АНАЛЕПТИКІВ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7754</TotalTime>
  <Words>3606</Words>
  <Application>Microsoft Office PowerPoint</Application>
  <PresentationFormat>Произвольный</PresentationFormat>
  <Paragraphs>476</Paragraphs>
  <Slides>47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6" baseType="lpstr">
      <vt:lpstr>Arial</vt:lpstr>
      <vt:lpstr>Impact</vt:lpstr>
      <vt:lpstr>Symbol</vt:lpstr>
      <vt:lpstr>Times New Roman</vt:lpstr>
      <vt:lpstr>Wingdings</vt:lpstr>
      <vt:lpstr>Оформление по умолчанию</vt:lpstr>
      <vt:lpstr>1_Оформление по умолчанию</vt:lpstr>
      <vt:lpstr>Image</vt:lpstr>
      <vt:lpstr>Clip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Good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Тимчишин Олег Львович</dc:creator>
  <cp:lastModifiedBy>Катерина Федорівна Шемонаєва</cp:lastModifiedBy>
  <cp:revision>400</cp:revision>
  <cp:lastPrinted>2019-05-29T09:45:20Z</cp:lastPrinted>
  <dcterms:created xsi:type="dcterms:W3CDTF">2003-12-24T02:07:27Z</dcterms:created>
  <dcterms:modified xsi:type="dcterms:W3CDTF">2024-09-09T12:51:23Z</dcterms:modified>
</cp:coreProperties>
</file>