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998219"/>
            <a:ext cx="6017260" cy="5859780"/>
          </a:xfrm>
          <a:custGeom>
            <a:avLst/>
            <a:gdLst/>
            <a:ahLst/>
            <a:cxnLst/>
            <a:rect l="l" t="t" r="r" b="b"/>
            <a:pathLst>
              <a:path w="6017260" h="5859780">
                <a:moveTo>
                  <a:pt x="2830322" y="0"/>
                </a:moveTo>
                <a:lnTo>
                  <a:pt x="2779069" y="401"/>
                </a:lnTo>
                <a:lnTo>
                  <a:pt x="2728016" y="1601"/>
                </a:lnTo>
                <a:lnTo>
                  <a:pt x="2677168" y="3594"/>
                </a:lnTo>
                <a:lnTo>
                  <a:pt x="2626531" y="6373"/>
                </a:lnTo>
                <a:lnTo>
                  <a:pt x="2576111" y="9933"/>
                </a:lnTo>
                <a:lnTo>
                  <a:pt x="2525914" y="14269"/>
                </a:lnTo>
                <a:lnTo>
                  <a:pt x="2475945" y="19373"/>
                </a:lnTo>
                <a:lnTo>
                  <a:pt x="2426211" y="25240"/>
                </a:lnTo>
                <a:lnTo>
                  <a:pt x="2376718" y="31864"/>
                </a:lnTo>
                <a:lnTo>
                  <a:pt x="2327470" y="39239"/>
                </a:lnTo>
                <a:lnTo>
                  <a:pt x="2278475" y="47360"/>
                </a:lnTo>
                <a:lnTo>
                  <a:pt x="2229739" y="56219"/>
                </a:lnTo>
                <a:lnTo>
                  <a:pt x="2181266" y="65812"/>
                </a:lnTo>
                <a:lnTo>
                  <a:pt x="2133063" y="76132"/>
                </a:lnTo>
                <a:lnTo>
                  <a:pt x="2085135" y="87174"/>
                </a:lnTo>
                <a:lnTo>
                  <a:pt x="2037489" y="98931"/>
                </a:lnTo>
                <a:lnTo>
                  <a:pt x="1990131" y="111397"/>
                </a:lnTo>
                <a:lnTo>
                  <a:pt x="1943066" y="124567"/>
                </a:lnTo>
                <a:lnTo>
                  <a:pt x="1896300" y="138434"/>
                </a:lnTo>
                <a:lnTo>
                  <a:pt x="1849839" y="152993"/>
                </a:lnTo>
                <a:lnTo>
                  <a:pt x="1803690" y="168237"/>
                </a:lnTo>
                <a:lnTo>
                  <a:pt x="1757857" y="184162"/>
                </a:lnTo>
                <a:lnTo>
                  <a:pt x="1712346" y="200760"/>
                </a:lnTo>
                <a:lnTo>
                  <a:pt x="1667165" y="218026"/>
                </a:lnTo>
                <a:lnTo>
                  <a:pt x="1622317" y="235953"/>
                </a:lnTo>
                <a:lnTo>
                  <a:pt x="1577810" y="254537"/>
                </a:lnTo>
                <a:lnTo>
                  <a:pt x="1533650" y="273770"/>
                </a:lnTo>
                <a:lnTo>
                  <a:pt x="1489841" y="293648"/>
                </a:lnTo>
                <a:lnTo>
                  <a:pt x="1446390" y="314163"/>
                </a:lnTo>
                <a:lnTo>
                  <a:pt x="1403304" y="335311"/>
                </a:lnTo>
                <a:lnTo>
                  <a:pt x="1360586" y="357085"/>
                </a:lnTo>
                <a:lnTo>
                  <a:pt x="1318245" y="379479"/>
                </a:lnTo>
                <a:lnTo>
                  <a:pt x="1276285" y="402487"/>
                </a:lnTo>
                <a:lnTo>
                  <a:pt x="1234712" y="426104"/>
                </a:lnTo>
                <a:lnTo>
                  <a:pt x="1193532" y="450323"/>
                </a:lnTo>
                <a:lnTo>
                  <a:pt x="1152752" y="475138"/>
                </a:lnTo>
                <a:lnTo>
                  <a:pt x="1112376" y="500544"/>
                </a:lnTo>
                <a:lnTo>
                  <a:pt x="1072412" y="526534"/>
                </a:lnTo>
                <a:lnTo>
                  <a:pt x="1032864" y="553103"/>
                </a:lnTo>
                <a:lnTo>
                  <a:pt x="993738" y="580245"/>
                </a:lnTo>
                <a:lnTo>
                  <a:pt x="955041" y="607953"/>
                </a:lnTo>
                <a:lnTo>
                  <a:pt x="916778" y="636222"/>
                </a:lnTo>
                <a:lnTo>
                  <a:pt x="878956" y="665046"/>
                </a:lnTo>
                <a:lnTo>
                  <a:pt x="841579" y="694418"/>
                </a:lnTo>
                <a:lnTo>
                  <a:pt x="804655" y="724334"/>
                </a:lnTo>
                <a:lnTo>
                  <a:pt x="768188" y="754786"/>
                </a:lnTo>
                <a:lnTo>
                  <a:pt x="732186" y="785769"/>
                </a:lnTo>
                <a:lnTo>
                  <a:pt x="696652" y="817277"/>
                </a:lnTo>
                <a:lnTo>
                  <a:pt x="661594" y="849305"/>
                </a:lnTo>
                <a:lnTo>
                  <a:pt x="627018" y="881845"/>
                </a:lnTo>
                <a:lnTo>
                  <a:pt x="592928" y="914893"/>
                </a:lnTo>
                <a:lnTo>
                  <a:pt x="559332" y="948442"/>
                </a:lnTo>
                <a:lnTo>
                  <a:pt x="526235" y="982486"/>
                </a:lnTo>
                <a:lnTo>
                  <a:pt x="493642" y="1017019"/>
                </a:lnTo>
                <a:lnTo>
                  <a:pt x="461560" y="1052036"/>
                </a:lnTo>
                <a:lnTo>
                  <a:pt x="429995" y="1087531"/>
                </a:lnTo>
                <a:lnTo>
                  <a:pt x="398952" y="1123496"/>
                </a:lnTo>
                <a:lnTo>
                  <a:pt x="368438" y="1159928"/>
                </a:lnTo>
                <a:lnTo>
                  <a:pt x="338458" y="1196819"/>
                </a:lnTo>
                <a:lnTo>
                  <a:pt x="309017" y="1234163"/>
                </a:lnTo>
                <a:lnTo>
                  <a:pt x="280123" y="1271955"/>
                </a:lnTo>
                <a:lnTo>
                  <a:pt x="251781" y="1310189"/>
                </a:lnTo>
                <a:lnTo>
                  <a:pt x="223996" y="1348859"/>
                </a:lnTo>
                <a:lnTo>
                  <a:pt x="196775" y="1387959"/>
                </a:lnTo>
                <a:lnTo>
                  <a:pt x="170123" y="1427482"/>
                </a:lnTo>
                <a:lnTo>
                  <a:pt x="144047" y="1467423"/>
                </a:lnTo>
                <a:lnTo>
                  <a:pt x="118552" y="1507777"/>
                </a:lnTo>
                <a:lnTo>
                  <a:pt x="93644" y="1548536"/>
                </a:lnTo>
                <a:lnTo>
                  <a:pt x="69328" y="1589696"/>
                </a:lnTo>
                <a:lnTo>
                  <a:pt x="45612" y="1631250"/>
                </a:lnTo>
                <a:lnTo>
                  <a:pt x="22501" y="1673191"/>
                </a:lnTo>
                <a:lnTo>
                  <a:pt x="0" y="1715515"/>
                </a:lnTo>
                <a:lnTo>
                  <a:pt x="0" y="4654410"/>
                </a:lnTo>
                <a:lnTo>
                  <a:pt x="23713" y="4698931"/>
                </a:lnTo>
                <a:lnTo>
                  <a:pt x="48069" y="4743023"/>
                </a:lnTo>
                <a:lnTo>
                  <a:pt x="73062" y="4786679"/>
                </a:lnTo>
                <a:lnTo>
                  <a:pt x="98689" y="4829891"/>
                </a:lnTo>
                <a:lnTo>
                  <a:pt x="124944" y="4872654"/>
                </a:lnTo>
                <a:lnTo>
                  <a:pt x="151822" y="4914960"/>
                </a:lnTo>
                <a:lnTo>
                  <a:pt x="179321" y="4956802"/>
                </a:lnTo>
                <a:lnTo>
                  <a:pt x="207434" y="4998174"/>
                </a:lnTo>
                <a:lnTo>
                  <a:pt x="236158" y="5039069"/>
                </a:lnTo>
                <a:lnTo>
                  <a:pt x="265488" y="5079480"/>
                </a:lnTo>
                <a:lnTo>
                  <a:pt x="295419" y="5119401"/>
                </a:lnTo>
                <a:lnTo>
                  <a:pt x="325947" y="5158824"/>
                </a:lnTo>
                <a:lnTo>
                  <a:pt x="357067" y="5197742"/>
                </a:lnTo>
                <a:lnTo>
                  <a:pt x="388775" y="5236150"/>
                </a:lnTo>
                <a:lnTo>
                  <a:pt x="421066" y="5274040"/>
                </a:lnTo>
                <a:lnTo>
                  <a:pt x="453937" y="5311406"/>
                </a:lnTo>
                <a:lnTo>
                  <a:pt x="487381" y="5348240"/>
                </a:lnTo>
                <a:lnTo>
                  <a:pt x="521395" y="5384535"/>
                </a:lnTo>
                <a:lnTo>
                  <a:pt x="555974" y="5420286"/>
                </a:lnTo>
                <a:lnTo>
                  <a:pt x="591114" y="5455486"/>
                </a:lnTo>
                <a:lnTo>
                  <a:pt x="626811" y="5490126"/>
                </a:lnTo>
                <a:lnTo>
                  <a:pt x="663058" y="5524202"/>
                </a:lnTo>
                <a:lnTo>
                  <a:pt x="699853" y="5557705"/>
                </a:lnTo>
                <a:lnTo>
                  <a:pt x="737191" y="5590629"/>
                </a:lnTo>
                <a:lnTo>
                  <a:pt x="775066" y="5622968"/>
                </a:lnTo>
                <a:lnTo>
                  <a:pt x="813476" y="5654714"/>
                </a:lnTo>
                <a:lnTo>
                  <a:pt x="852414" y="5685861"/>
                </a:lnTo>
                <a:lnTo>
                  <a:pt x="891876" y="5716402"/>
                </a:lnTo>
                <a:lnTo>
                  <a:pt x="931859" y="5746330"/>
                </a:lnTo>
                <a:lnTo>
                  <a:pt x="972357" y="5775639"/>
                </a:lnTo>
                <a:lnTo>
                  <a:pt x="1013366" y="5804321"/>
                </a:lnTo>
                <a:lnTo>
                  <a:pt x="1054882" y="5832370"/>
                </a:lnTo>
                <a:lnTo>
                  <a:pt x="1096899" y="5859779"/>
                </a:lnTo>
                <a:lnTo>
                  <a:pt x="4559173" y="5859779"/>
                </a:lnTo>
                <a:lnTo>
                  <a:pt x="4599379" y="5833231"/>
                </a:lnTo>
                <a:lnTo>
                  <a:pt x="4639162" y="5806100"/>
                </a:lnTo>
                <a:lnTo>
                  <a:pt x="4678516" y="5778391"/>
                </a:lnTo>
                <a:lnTo>
                  <a:pt x="4717434" y="5750111"/>
                </a:lnTo>
                <a:lnTo>
                  <a:pt x="4755910" y="5721265"/>
                </a:lnTo>
                <a:lnTo>
                  <a:pt x="4793938" y="5691860"/>
                </a:lnTo>
                <a:lnTo>
                  <a:pt x="4831512" y="5661902"/>
                </a:lnTo>
                <a:lnTo>
                  <a:pt x="4868625" y="5631398"/>
                </a:lnTo>
                <a:lnTo>
                  <a:pt x="4905271" y="5600352"/>
                </a:lnTo>
                <a:lnTo>
                  <a:pt x="4941443" y="5568771"/>
                </a:lnTo>
                <a:lnTo>
                  <a:pt x="4977135" y="5536662"/>
                </a:lnTo>
                <a:lnTo>
                  <a:pt x="5012342" y="5504031"/>
                </a:lnTo>
                <a:lnTo>
                  <a:pt x="5047056" y="5470883"/>
                </a:lnTo>
                <a:lnTo>
                  <a:pt x="5081272" y="5437224"/>
                </a:lnTo>
                <a:lnTo>
                  <a:pt x="5114982" y="5403062"/>
                </a:lnTo>
                <a:lnTo>
                  <a:pt x="5148181" y="5368401"/>
                </a:lnTo>
                <a:lnTo>
                  <a:pt x="5180863" y="5333249"/>
                </a:lnTo>
                <a:lnTo>
                  <a:pt x="5213020" y="5297610"/>
                </a:lnTo>
                <a:lnTo>
                  <a:pt x="5244648" y="5261492"/>
                </a:lnTo>
                <a:lnTo>
                  <a:pt x="5275738" y="5224901"/>
                </a:lnTo>
                <a:lnTo>
                  <a:pt x="5306286" y="5187841"/>
                </a:lnTo>
                <a:lnTo>
                  <a:pt x="5336285" y="5150321"/>
                </a:lnTo>
                <a:lnTo>
                  <a:pt x="5365728" y="5112345"/>
                </a:lnTo>
                <a:lnTo>
                  <a:pt x="5394610" y="5073920"/>
                </a:lnTo>
                <a:lnTo>
                  <a:pt x="5422923" y="5035052"/>
                </a:lnTo>
                <a:lnTo>
                  <a:pt x="5450662" y="4995747"/>
                </a:lnTo>
                <a:lnTo>
                  <a:pt x="5477820" y="4956011"/>
                </a:lnTo>
                <a:lnTo>
                  <a:pt x="5504391" y="4915850"/>
                </a:lnTo>
                <a:lnTo>
                  <a:pt x="5530369" y="4875271"/>
                </a:lnTo>
                <a:lnTo>
                  <a:pt x="5555747" y="4834279"/>
                </a:lnTo>
                <a:lnTo>
                  <a:pt x="5580519" y="4792881"/>
                </a:lnTo>
                <a:lnTo>
                  <a:pt x="5604679" y="4751082"/>
                </a:lnTo>
                <a:lnTo>
                  <a:pt x="5628220" y="4708890"/>
                </a:lnTo>
                <a:lnTo>
                  <a:pt x="5651136" y="4666309"/>
                </a:lnTo>
                <a:lnTo>
                  <a:pt x="5673421" y="4623347"/>
                </a:lnTo>
                <a:lnTo>
                  <a:pt x="5695069" y="4580008"/>
                </a:lnTo>
                <a:lnTo>
                  <a:pt x="5716072" y="4536300"/>
                </a:lnTo>
                <a:lnTo>
                  <a:pt x="5736426" y="4492229"/>
                </a:lnTo>
                <a:lnTo>
                  <a:pt x="5756122" y="4447800"/>
                </a:lnTo>
                <a:lnTo>
                  <a:pt x="5775157" y="4403019"/>
                </a:lnTo>
                <a:lnTo>
                  <a:pt x="5793522" y="4357893"/>
                </a:lnTo>
                <a:lnTo>
                  <a:pt x="5811211" y="4312428"/>
                </a:lnTo>
                <a:lnTo>
                  <a:pt x="5828219" y="4266630"/>
                </a:lnTo>
                <a:lnTo>
                  <a:pt x="5844539" y="4220506"/>
                </a:lnTo>
                <a:lnTo>
                  <a:pt x="5860164" y="4174060"/>
                </a:lnTo>
                <a:lnTo>
                  <a:pt x="5875089" y="4127300"/>
                </a:lnTo>
                <a:lnTo>
                  <a:pt x="5889306" y="4080231"/>
                </a:lnTo>
                <a:lnTo>
                  <a:pt x="5902811" y="4032859"/>
                </a:lnTo>
                <a:lnTo>
                  <a:pt x="5915595" y="3985192"/>
                </a:lnTo>
                <a:lnTo>
                  <a:pt x="5927654" y="3937234"/>
                </a:lnTo>
                <a:lnTo>
                  <a:pt x="5938981" y="3888991"/>
                </a:lnTo>
                <a:lnTo>
                  <a:pt x="5949569" y="3840471"/>
                </a:lnTo>
                <a:lnTo>
                  <a:pt x="5959412" y="3791679"/>
                </a:lnTo>
                <a:lnTo>
                  <a:pt x="5968504" y="3742622"/>
                </a:lnTo>
                <a:lnTo>
                  <a:pt x="5976839" y="3693304"/>
                </a:lnTo>
                <a:lnTo>
                  <a:pt x="5984409" y="3643733"/>
                </a:lnTo>
                <a:lnTo>
                  <a:pt x="5991210" y="3593914"/>
                </a:lnTo>
                <a:lnTo>
                  <a:pt x="5997234" y="3543855"/>
                </a:lnTo>
                <a:lnTo>
                  <a:pt x="6002475" y="3493559"/>
                </a:lnTo>
                <a:lnTo>
                  <a:pt x="6006928" y="3443035"/>
                </a:lnTo>
                <a:lnTo>
                  <a:pt x="6010585" y="3392288"/>
                </a:lnTo>
                <a:lnTo>
                  <a:pt x="6013440" y="3341324"/>
                </a:lnTo>
                <a:lnTo>
                  <a:pt x="6015487" y="3290149"/>
                </a:lnTo>
                <a:lnTo>
                  <a:pt x="6016720" y="3238770"/>
                </a:lnTo>
                <a:lnTo>
                  <a:pt x="6017133" y="3187191"/>
                </a:lnTo>
                <a:lnTo>
                  <a:pt x="6016772" y="3138820"/>
                </a:lnTo>
                <a:lnTo>
                  <a:pt x="6015694" y="3090622"/>
                </a:lnTo>
                <a:lnTo>
                  <a:pt x="6013904" y="3042603"/>
                </a:lnTo>
                <a:lnTo>
                  <a:pt x="6011407" y="2994767"/>
                </a:lnTo>
                <a:lnTo>
                  <a:pt x="6008207" y="2947121"/>
                </a:lnTo>
                <a:lnTo>
                  <a:pt x="6004310" y="2899668"/>
                </a:lnTo>
                <a:lnTo>
                  <a:pt x="5999722" y="2852415"/>
                </a:lnTo>
                <a:lnTo>
                  <a:pt x="5994446" y="2805366"/>
                </a:lnTo>
                <a:lnTo>
                  <a:pt x="5988489" y="2758526"/>
                </a:lnTo>
                <a:lnTo>
                  <a:pt x="5981856" y="2711900"/>
                </a:lnTo>
                <a:lnTo>
                  <a:pt x="5974551" y="2665493"/>
                </a:lnTo>
                <a:lnTo>
                  <a:pt x="5966580" y="2619311"/>
                </a:lnTo>
                <a:lnTo>
                  <a:pt x="5957948" y="2573359"/>
                </a:lnTo>
                <a:lnTo>
                  <a:pt x="5948659" y="2527640"/>
                </a:lnTo>
                <a:lnTo>
                  <a:pt x="5938720" y="2482162"/>
                </a:lnTo>
                <a:lnTo>
                  <a:pt x="5928135" y="2436927"/>
                </a:lnTo>
                <a:lnTo>
                  <a:pt x="5916910" y="2391943"/>
                </a:lnTo>
                <a:lnTo>
                  <a:pt x="5905049" y="2347213"/>
                </a:lnTo>
                <a:lnTo>
                  <a:pt x="5892557" y="2302743"/>
                </a:lnTo>
                <a:lnTo>
                  <a:pt x="5879441" y="2258538"/>
                </a:lnTo>
                <a:lnTo>
                  <a:pt x="5865704" y="2214603"/>
                </a:lnTo>
                <a:lnTo>
                  <a:pt x="5851352" y="2170943"/>
                </a:lnTo>
                <a:lnTo>
                  <a:pt x="5836390" y="2127563"/>
                </a:lnTo>
                <a:lnTo>
                  <a:pt x="5820823" y="2084468"/>
                </a:lnTo>
                <a:lnTo>
                  <a:pt x="5804657" y="2041663"/>
                </a:lnTo>
                <a:lnTo>
                  <a:pt x="5787897" y="1999153"/>
                </a:lnTo>
                <a:lnTo>
                  <a:pt x="5770546" y="1956944"/>
                </a:lnTo>
                <a:lnTo>
                  <a:pt x="5752612" y="1915040"/>
                </a:lnTo>
                <a:lnTo>
                  <a:pt x="5734098" y="1873446"/>
                </a:lnTo>
                <a:lnTo>
                  <a:pt x="5715011" y="1832168"/>
                </a:lnTo>
                <a:lnTo>
                  <a:pt x="5695354" y="1791211"/>
                </a:lnTo>
                <a:lnTo>
                  <a:pt x="5675134" y="1750579"/>
                </a:lnTo>
                <a:lnTo>
                  <a:pt x="5654355" y="1710278"/>
                </a:lnTo>
                <a:lnTo>
                  <a:pt x="5633023" y="1670312"/>
                </a:lnTo>
                <a:lnTo>
                  <a:pt x="5611142" y="1630687"/>
                </a:lnTo>
                <a:lnTo>
                  <a:pt x="5588718" y="1591408"/>
                </a:lnTo>
                <a:lnTo>
                  <a:pt x="5565755" y="1552480"/>
                </a:lnTo>
                <a:lnTo>
                  <a:pt x="5542260" y="1513908"/>
                </a:lnTo>
                <a:lnTo>
                  <a:pt x="5518237" y="1475697"/>
                </a:lnTo>
                <a:lnTo>
                  <a:pt x="5493691" y="1437852"/>
                </a:lnTo>
                <a:lnTo>
                  <a:pt x="5468627" y="1400379"/>
                </a:lnTo>
                <a:lnTo>
                  <a:pt x="5443051" y="1363281"/>
                </a:lnTo>
                <a:lnTo>
                  <a:pt x="5416967" y="1326565"/>
                </a:lnTo>
                <a:lnTo>
                  <a:pt x="5390381" y="1290235"/>
                </a:lnTo>
                <a:lnTo>
                  <a:pt x="5363298" y="1254297"/>
                </a:lnTo>
                <a:lnTo>
                  <a:pt x="5335722" y="1218755"/>
                </a:lnTo>
                <a:lnTo>
                  <a:pt x="5307660" y="1183614"/>
                </a:lnTo>
                <a:lnTo>
                  <a:pt x="5279116" y="1148880"/>
                </a:lnTo>
                <a:lnTo>
                  <a:pt x="5250096" y="1114558"/>
                </a:lnTo>
                <a:lnTo>
                  <a:pt x="5220604" y="1080652"/>
                </a:lnTo>
                <a:lnTo>
                  <a:pt x="5190645" y="1047169"/>
                </a:lnTo>
                <a:lnTo>
                  <a:pt x="5160225" y="1014112"/>
                </a:lnTo>
                <a:lnTo>
                  <a:pt x="5129349" y="981487"/>
                </a:lnTo>
                <a:lnTo>
                  <a:pt x="5098022" y="949299"/>
                </a:lnTo>
                <a:lnTo>
                  <a:pt x="5066249" y="917553"/>
                </a:lnTo>
                <a:lnTo>
                  <a:pt x="5034035" y="886254"/>
                </a:lnTo>
                <a:lnTo>
                  <a:pt x="5001385" y="855407"/>
                </a:lnTo>
                <a:lnTo>
                  <a:pt x="4968305" y="825017"/>
                </a:lnTo>
                <a:lnTo>
                  <a:pt x="4934799" y="795090"/>
                </a:lnTo>
                <a:lnTo>
                  <a:pt x="4900874" y="765630"/>
                </a:lnTo>
                <a:lnTo>
                  <a:pt x="4866532" y="736643"/>
                </a:lnTo>
                <a:lnTo>
                  <a:pt x="4831781" y="708133"/>
                </a:lnTo>
                <a:lnTo>
                  <a:pt x="4796625" y="680105"/>
                </a:lnTo>
                <a:lnTo>
                  <a:pt x="4761069" y="652565"/>
                </a:lnTo>
                <a:lnTo>
                  <a:pt x="4725119" y="625518"/>
                </a:lnTo>
                <a:lnTo>
                  <a:pt x="4688778" y="598968"/>
                </a:lnTo>
                <a:lnTo>
                  <a:pt x="4652054" y="572921"/>
                </a:lnTo>
                <a:lnTo>
                  <a:pt x="4614950" y="547382"/>
                </a:lnTo>
                <a:lnTo>
                  <a:pt x="4577472" y="522356"/>
                </a:lnTo>
                <a:lnTo>
                  <a:pt x="4539624" y="497848"/>
                </a:lnTo>
                <a:lnTo>
                  <a:pt x="4501413" y="473863"/>
                </a:lnTo>
                <a:lnTo>
                  <a:pt x="4462843" y="450406"/>
                </a:lnTo>
                <a:lnTo>
                  <a:pt x="4423919" y="427482"/>
                </a:lnTo>
                <a:lnTo>
                  <a:pt x="4384647" y="405096"/>
                </a:lnTo>
                <a:lnTo>
                  <a:pt x="4345031" y="383254"/>
                </a:lnTo>
                <a:lnTo>
                  <a:pt x="4305077" y="361960"/>
                </a:lnTo>
                <a:lnTo>
                  <a:pt x="4264790" y="341219"/>
                </a:lnTo>
                <a:lnTo>
                  <a:pt x="4224175" y="321037"/>
                </a:lnTo>
                <a:lnTo>
                  <a:pt x="4183236" y="301418"/>
                </a:lnTo>
                <a:lnTo>
                  <a:pt x="4141980" y="282368"/>
                </a:lnTo>
                <a:lnTo>
                  <a:pt x="4100411" y="263892"/>
                </a:lnTo>
                <a:lnTo>
                  <a:pt x="4058535" y="245994"/>
                </a:lnTo>
                <a:lnTo>
                  <a:pt x="4016356" y="228680"/>
                </a:lnTo>
                <a:lnTo>
                  <a:pt x="3973879" y="211955"/>
                </a:lnTo>
                <a:lnTo>
                  <a:pt x="3931111" y="195823"/>
                </a:lnTo>
                <a:lnTo>
                  <a:pt x="3888055" y="180291"/>
                </a:lnTo>
                <a:lnTo>
                  <a:pt x="3844718" y="165363"/>
                </a:lnTo>
                <a:lnTo>
                  <a:pt x="3801103" y="151043"/>
                </a:lnTo>
                <a:lnTo>
                  <a:pt x="3757217" y="137338"/>
                </a:lnTo>
                <a:lnTo>
                  <a:pt x="3713064" y="124252"/>
                </a:lnTo>
                <a:lnTo>
                  <a:pt x="3668650" y="111790"/>
                </a:lnTo>
                <a:lnTo>
                  <a:pt x="3623979" y="99958"/>
                </a:lnTo>
                <a:lnTo>
                  <a:pt x="3579057" y="88760"/>
                </a:lnTo>
                <a:lnTo>
                  <a:pt x="3533889" y="78202"/>
                </a:lnTo>
                <a:lnTo>
                  <a:pt x="3488481" y="68288"/>
                </a:lnTo>
                <a:lnTo>
                  <a:pt x="3442836" y="59023"/>
                </a:lnTo>
                <a:lnTo>
                  <a:pt x="3396960" y="50413"/>
                </a:lnTo>
                <a:lnTo>
                  <a:pt x="3350859" y="42463"/>
                </a:lnTo>
                <a:lnTo>
                  <a:pt x="3304537" y="35178"/>
                </a:lnTo>
                <a:lnTo>
                  <a:pt x="3258001" y="28562"/>
                </a:lnTo>
                <a:lnTo>
                  <a:pt x="3211253" y="22622"/>
                </a:lnTo>
                <a:lnTo>
                  <a:pt x="3164301" y="17361"/>
                </a:lnTo>
                <a:lnTo>
                  <a:pt x="3117149" y="12785"/>
                </a:lnTo>
                <a:lnTo>
                  <a:pt x="3069801" y="8900"/>
                </a:lnTo>
                <a:lnTo>
                  <a:pt x="3022265" y="5709"/>
                </a:lnTo>
                <a:lnTo>
                  <a:pt x="2974543" y="3219"/>
                </a:lnTo>
                <a:lnTo>
                  <a:pt x="2926642" y="1434"/>
                </a:lnTo>
                <a:lnTo>
                  <a:pt x="2878567" y="359"/>
                </a:lnTo>
                <a:lnTo>
                  <a:pt x="2830322" y="0"/>
                </a:lnTo>
                <a:close/>
              </a:path>
            </a:pathLst>
          </a:custGeom>
          <a:solidFill>
            <a:srgbClr val="FFFFFF">
              <a:alpha val="7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287016" y="3337178"/>
            <a:ext cx="935990" cy="0"/>
          </a:xfrm>
          <a:custGeom>
            <a:avLst/>
            <a:gdLst/>
            <a:ahLst/>
            <a:cxnLst/>
            <a:rect l="l" t="t" r="r" b="b"/>
            <a:pathLst>
              <a:path w="935989">
                <a:moveTo>
                  <a:pt x="0" y="0"/>
                </a:moveTo>
                <a:lnTo>
                  <a:pt x="935482" y="0"/>
                </a:lnTo>
              </a:path>
            </a:pathLst>
          </a:custGeom>
          <a:ln w="25400">
            <a:solidFill>
              <a:srgbClr val="25252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374506" y="137540"/>
            <a:ext cx="1152525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5863" y="1653921"/>
            <a:ext cx="7071995" cy="4137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omedcentral.com/" TargetMode="External"/><Relationship Id="rId7" Type="http://schemas.openxmlformats.org/officeDocument/2006/relationships/hyperlink" Target="https://www.science.org/doi/10.1126/science.abk0639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pubmed.ncbi.nlm.nih.gov/" TargetMode="External"/><Relationship Id="rId5" Type="http://schemas.openxmlformats.org/officeDocument/2006/relationships/hyperlink" Target="https://www.nature.com/" TargetMode="External"/><Relationship Id="rId4" Type="http://schemas.openxmlformats.org/officeDocument/2006/relationships/hyperlink" Target="https://www.cell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1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icabiosystems.com/knowledge-pathway/an-introduction-%20to-specimen-processing/" TargetMode="External"/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903" y="84851"/>
            <a:ext cx="1828800" cy="25508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92773" y="2323810"/>
            <a:ext cx="6483350" cy="1860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800" b="1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Лекція</a:t>
            </a:r>
            <a:r>
              <a:rPr sz="2800" b="1" spc="-15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№</a:t>
            </a:r>
            <a:r>
              <a:rPr sz="2800" b="1" spc="-25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b="1" spc="-50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1</a:t>
            </a:r>
            <a:endParaRPr sz="2800" dirty="0">
              <a:solidFill>
                <a:schemeClr val="bg1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</a:pPr>
            <a:r>
              <a:rPr sz="2400" b="1" dirty="0">
                <a:latin typeface="Times New Roman"/>
                <a:cs typeface="Times New Roman"/>
              </a:rPr>
              <a:t>Введення</a:t>
            </a:r>
            <a:r>
              <a:rPr sz="2400" b="1" spc="-1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до</a:t>
            </a:r>
            <a:r>
              <a:rPr sz="2400" b="1" spc="-10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курсу</a:t>
            </a:r>
            <a:r>
              <a:rPr sz="2400" b="1" spc="-14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гістології,</a:t>
            </a:r>
            <a:r>
              <a:rPr sz="2400" b="1" spc="-12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цитології</a:t>
            </a:r>
            <a:r>
              <a:rPr sz="2400" b="1" spc="-140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Times New Roman"/>
                <a:cs typeface="Times New Roman"/>
              </a:rPr>
              <a:t>та </a:t>
            </a:r>
            <a:r>
              <a:rPr sz="2400" b="1" dirty="0">
                <a:latin typeface="Times New Roman"/>
                <a:cs typeface="Times New Roman"/>
              </a:rPr>
              <a:t>ембріології.</a:t>
            </a:r>
            <a:r>
              <a:rPr sz="2400" b="1" spc="-95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Гістологічна</a:t>
            </a:r>
            <a:r>
              <a:rPr sz="2400" b="1" spc="-90" dirty="0">
                <a:latin typeface="Times New Roman"/>
                <a:cs typeface="Times New Roman"/>
              </a:rPr>
              <a:t> </a:t>
            </a:r>
            <a:r>
              <a:rPr sz="2400" b="1" spc="-10" dirty="0" err="1">
                <a:latin typeface="Times New Roman"/>
                <a:cs typeface="Times New Roman"/>
              </a:rPr>
              <a:t>техніка</a:t>
            </a:r>
            <a:r>
              <a:rPr sz="2400" b="1" spc="-10" dirty="0" smtClean="0">
                <a:latin typeface="Times New Roman"/>
                <a:cs typeface="Times New Roman"/>
              </a:rPr>
              <a:t>.</a:t>
            </a:r>
            <a:endParaRPr lang="ru-RU" sz="2400" b="1" spc="-10" dirty="0" smtClean="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</a:pPr>
            <a:endParaRPr lang="ru-RU" sz="2400" b="1" spc="-10" dirty="0" smtClean="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</a:pPr>
            <a:r>
              <a:rPr lang="ru-RU" sz="2000" b="1" spc="-10" dirty="0" err="1" smtClean="0">
                <a:latin typeface="Times New Roman"/>
                <a:cs typeface="Times New Roman"/>
              </a:rPr>
              <a:t>Спеціальність</a:t>
            </a:r>
            <a:r>
              <a:rPr lang="ru-RU" sz="2000" b="1" spc="-10" dirty="0" smtClean="0">
                <a:latin typeface="Times New Roman"/>
                <a:cs typeface="Times New Roman"/>
              </a:rPr>
              <a:t>: 221 «</a:t>
            </a:r>
            <a:r>
              <a:rPr lang="ru-RU" sz="2000" b="1" spc="-10" dirty="0" err="1" smtClean="0">
                <a:latin typeface="Times New Roman"/>
                <a:cs typeface="Times New Roman"/>
              </a:rPr>
              <a:t>Стоматологія</a:t>
            </a:r>
            <a:r>
              <a:rPr lang="ru-RU" sz="2000" b="1" spc="-10" dirty="0" smtClean="0">
                <a:latin typeface="Times New Roman"/>
                <a:cs typeface="Times New Roman"/>
              </a:rPr>
              <a:t>»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81200" y="249521"/>
            <a:ext cx="7702550" cy="1117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МІНІСТЕРСТВО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30" dirty="0">
                <a:latin typeface="Times New Roman"/>
                <a:cs typeface="Times New Roman"/>
              </a:rPr>
              <a:t>ОХОРОНИ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ЗДОРОВ’Я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УКРАЇНИ</a:t>
            </a:r>
            <a:endParaRPr sz="1800" dirty="0">
              <a:latin typeface="Times New Roman"/>
              <a:cs typeface="Times New Roman"/>
            </a:endParaRPr>
          </a:p>
          <a:p>
            <a:pPr marL="574675" marR="563245" algn="ctr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latin typeface="Times New Roman"/>
                <a:cs typeface="Times New Roman"/>
              </a:rPr>
              <a:t>ОДЕСЬКИЙ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НАЦІОНАЛЬНИЙ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МЕДИЧНИЙ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УНІВЕРСИТЕТ </a:t>
            </a:r>
            <a:r>
              <a:rPr sz="1800" b="1" spc="-50" dirty="0">
                <a:latin typeface="Times New Roman"/>
                <a:cs typeface="Times New Roman"/>
              </a:rPr>
              <a:t>КАФЕДРА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ГІСТОЛОГІЇ,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ЦИТОЛОГІЇ,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ЕМБРІОЛОГІЇ</a:t>
            </a:r>
            <a:endParaRPr sz="1800" dirty="0">
              <a:latin typeface="Times New Roman"/>
              <a:cs typeface="Times New Roman"/>
            </a:endParaRPr>
          </a:p>
          <a:p>
            <a:pPr algn="ctr">
              <a:lnSpc>
                <a:spcPts val="2110"/>
              </a:lnSpc>
            </a:pP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30" dirty="0">
                <a:latin typeface="Times New Roman"/>
                <a:cs typeface="Times New Roman"/>
              </a:rPr>
              <a:t>ПАТОЛОГІЧНОЇ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МОРФОЛОГІЇ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КУРСОМ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СУДОВОЇ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МЕДИЦИНИ</a:t>
            </a:r>
            <a:endParaRPr sz="1800" dirty="0">
              <a:latin typeface="Times New Roman"/>
              <a:cs typeface="Times New Roman"/>
            </a:endParaRPr>
          </a:p>
        </p:txBody>
      </p:sp>
      <p:grpSp>
        <p:nvGrpSpPr>
          <p:cNvPr id="7" name="object 6"/>
          <p:cNvGrpSpPr/>
          <p:nvPr/>
        </p:nvGrpSpPr>
        <p:grpSpPr>
          <a:xfrm>
            <a:off x="8762999" y="2323813"/>
            <a:ext cx="3394881" cy="4531912"/>
            <a:chOff x="0" y="0"/>
            <a:chExt cx="7188200" cy="6858000"/>
          </a:xfrm>
        </p:grpSpPr>
        <p:sp>
          <p:nvSpPr>
            <p:cNvPr id="8" name="object 7"/>
            <p:cNvSpPr/>
            <p:nvPr/>
          </p:nvSpPr>
          <p:spPr>
            <a:xfrm>
              <a:off x="0" y="0"/>
              <a:ext cx="7188200" cy="6858000"/>
            </a:xfrm>
            <a:custGeom>
              <a:avLst/>
              <a:gdLst/>
              <a:ahLst/>
              <a:cxnLst/>
              <a:rect l="l" t="t" r="r" b="b"/>
              <a:pathLst>
                <a:path w="7188200" h="6858000">
                  <a:moveTo>
                    <a:pt x="7079360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4848606" y="6857999"/>
                  </a:lnTo>
                  <a:lnTo>
                    <a:pt x="4997323" y="6712661"/>
                  </a:lnTo>
                  <a:lnTo>
                    <a:pt x="5030844" y="6677758"/>
                  </a:lnTo>
                  <a:lnTo>
                    <a:pt x="5064151" y="6642648"/>
                  </a:lnTo>
                  <a:lnTo>
                    <a:pt x="5097241" y="6607333"/>
                  </a:lnTo>
                  <a:lnTo>
                    <a:pt x="5130115" y="6571813"/>
                  </a:lnTo>
                  <a:lnTo>
                    <a:pt x="5162770" y="6536089"/>
                  </a:lnTo>
                  <a:lnTo>
                    <a:pt x="5195207" y="6500162"/>
                  </a:lnTo>
                  <a:lnTo>
                    <a:pt x="5227423" y="6464033"/>
                  </a:lnTo>
                  <a:lnTo>
                    <a:pt x="5259417" y="6427705"/>
                  </a:lnTo>
                  <a:lnTo>
                    <a:pt x="5291190" y="6391176"/>
                  </a:lnTo>
                  <a:lnTo>
                    <a:pt x="5322738" y="6354449"/>
                  </a:lnTo>
                  <a:lnTo>
                    <a:pt x="5354063" y="6317525"/>
                  </a:lnTo>
                  <a:lnTo>
                    <a:pt x="5385162" y="6280404"/>
                  </a:lnTo>
                  <a:lnTo>
                    <a:pt x="5416034" y="6243088"/>
                  </a:lnTo>
                  <a:lnTo>
                    <a:pt x="5446678" y="6205578"/>
                  </a:lnTo>
                  <a:lnTo>
                    <a:pt x="5477094" y="6167874"/>
                  </a:lnTo>
                  <a:lnTo>
                    <a:pt x="5507280" y="6129979"/>
                  </a:lnTo>
                  <a:lnTo>
                    <a:pt x="5537235" y="6091892"/>
                  </a:lnTo>
                  <a:lnTo>
                    <a:pt x="5566959" y="6053616"/>
                  </a:lnTo>
                  <a:lnTo>
                    <a:pt x="5596449" y="6015150"/>
                  </a:lnTo>
                  <a:lnTo>
                    <a:pt x="5625705" y="5976497"/>
                  </a:lnTo>
                  <a:lnTo>
                    <a:pt x="5654727" y="5937657"/>
                  </a:lnTo>
                  <a:lnTo>
                    <a:pt x="5683512" y="5898631"/>
                  </a:lnTo>
                  <a:lnTo>
                    <a:pt x="5712060" y="5859420"/>
                  </a:lnTo>
                  <a:lnTo>
                    <a:pt x="5740369" y="5820026"/>
                  </a:lnTo>
                  <a:lnTo>
                    <a:pt x="5768440" y="5780449"/>
                  </a:lnTo>
                  <a:lnTo>
                    <a:pt x="5796270" y="5740691"/>
                  </a:lnTo>
                  <a:lnTo>
                    <a:pt x="5823859" y="5700752"/>
                  </a:lnTo>
                  <a:lnTo>
                    <a:pt x="5851205" y="5660634"/>
                  </a:lnTo>
                  <a:lnTo>
                    <a:pt x="5878307" y="5620338"/>
                  </a:lnTo>
                  <a:lnTo>
                    <a:pt x="5905165" y="5579864"/>
                  </a:lnTo>
                  <a:lnTo>
                    <a:pt x="5931778" y="5539214"/>
                  </a:lnTo>
                  <a:lnTo>
                    <a:pt x="5958143" y="5498389"/>
                  </a:lnTo>
                  <a:lnTo>
                    <a:pt x="5984261" y="5457389"/>
                  </a:lnTo>
                  <a:lnTo>
                    <a:pt x="6010130" y="5416217"/>
                  </a:lnTo>
                  <a:lnTo>
                    <a:pt x="6035750" y="5374873"/>
                  </a:lnTo>
                  <a:lnTo>
                    <a:pt x="6061118" y="5333358"/>
                  </a:lnTo>
                  <a:lnTo>
                    <a:pt x="6086234" y="5291672"/>
                  </a:lnTo>
                  <a:lnTo>
                    <a:pt x="6111097" y="5249819"/>
                  </a:lnTo>
                  <a:lnTo>
                    <a:pt x="6135706" y="5207797"/>
                  </a:lnTo>
                  <a:lnTo>
                    <a:pt x="6160060" y="5165609"/>
                  </a:lnTo>
                  <a:lnTo>
                    <a:pt x="6184158" y="5123255"/>
                  </a:lnTo>
                  <a:lnTo>
                    <a:pt x="6207998" y="5080736"/>
                  </a:lnTo>
                  <a:lnTo>
                    <a:pt x="6231580" y="5038054"/>
                  </a:lnTo>
                  <a:lnTo>
                    <a:pt x="6254903" y="4995210"/>
                  </a:lnTo>
                  <a:lnTo>
                    <a:pt x="6277965" y="4952204"/>
                  </a:lnTo>
                  <a:lnTo>
                    <a:pt x="6300766" y="4909037"/>
                  </a:lnTo>
                  <a:lnTo>
                    <a:pt x="6323304" y="4865712"/>
                  </a:lnTo>
                  <a:lnTo>
                    <a:pt x="6345578" y="4822228"/>
                  </a:lnTo>
                  <a:lnTo>
                    <a:pt x="6367588" y="4778587"/>
                  </a:lnTo>
                  <a:lnTo>
                    <a:pt x="6389332" y="4734790"/>
                  </a:lnTo>
                  <a:lnTo>
                    <a:pt x="6410809" y="4690838"/>
                  </a:lnTo>
                  <a:lnTo>
                    <a:pt x="6432018" y="4646732"/>
                  </a:lnTo>
                  <a:lnTo>
                    <a:pt x="6452959" y="4602474"/>
                  </a:lnTo>
                  <a:lnTo>
                    <a:pt x="6473629" y="4558063"/>
                  </a:lnTo>
                  <a:lnTo>
                    <a:pt x="6494028" y="4513501"/>
                  </a:lnTo>
                  <a:lnTo>
                    <a:pt x="6514156" y="4468790"/>
                  </a:lnTo>
                  <a:lnTo>
                    <a:pt x="6534010" y="4423930"/>
                  </a:lnTo>
                  <a:lnTo>
                    <a:pt x="6553590" y="4378922"/>
                  </a:lnTo>
                  <a:lnTo>
                    <a:pt x="6572894" y="4333768"/>
                  </a:lnTo>
                  <a:lnTo>
                    <a:pt x="6591922" y="4288468"/>
                  </a:lnTo>
                  <a:lnTo>
                    <a:pt x="6610673" y="4243024"/>
                  </a:lnTo>
                  <a:lnTo>
                    <a:pt x="6629146" y="4197437"/>
                  </a:lnTo>
                  <a:lnTo>
                    <a:pt x="6647338" y="4151707"/>
                  </a:lnTo>
                  <a:lnTo>
                    <a:pt x="6665251" y="4105836"/>
                  </a:lnTo>
                  <a:lnTo>
                    <a:pt x="6682881" y="4059825"/>
                  </a:lnTo>
                  <a:lnTo>
                    <a:pt x="6700229" y="4013674"/>
                  </a:lnTo>
                  <a:lnTo>
                    <a:pt x="6717294" y="3967386"/>
                  </a:lnTo>
                  <a:lnTo>
                    <a:pt x="6734073" y="3920960"/>
                  </a:lnTo>
                  <a:lnTo>
                    <a:pt x="6750567" y="3874398"/>
                  </a:lnTo>
                  <a:lnTo>
                    <a:pt x="6766773" y="3827702"/>
                  </a:lnTo>
                  <a:lnTo>
                    <a:pt x="6782692" y="3780872"/>
                  </a:lnTo>
                  <a:lnTo>
                    <a:pt x="6798322" y="3733908"/>
                  </a:lnTo>
                  <a:lnTo>
                    <a:pt x="6813661" y="3686814"/>
                  </a:lnTo>
                  <a:lnTo>
                    <a:pt x="6828710" y="3639588"/>
                  </a:lnTo>
                  <a:lnTo>
                    <a:pt x="6843466" y="3592233"/>
                  </a:lnTo>
                  <a:lnTo>
                    <a:pt x="6857929" y="3544749"/>
                  </a:lnTo>
                  <a:lnTo>
                    <a:pt x="6872097" y="3497138"/>
                  </a:lnTo>
                  <a:lnTo>
                    <a:pt x="6885970" y="3449400"/>
                  </a:lnTo>
                  <a:lnTo>
                    <a:pt x="6899547" y="3401537"/>
                  </a:lnTo>
                  <a:lnTo>
                    <a:pt x="6912827" y="3353550"/>
                  </a:lnTo>
                  <a:lnTo>
                    <a:pt x="6925807" y="3305439"/>
                  </a:lnTo>
                  <a:lnTo>
                    <a:pt x="6938488" y="3257206"/>
                  </a:lnTo>
                  <a:lnTo>
                    <a:pt x="6950869" y="3208852"/>
                  </a:lnTo>
                  <a:lnTo>
                    <a:pt x="6962948" y="3160378"/>
                  </a:lnTo>
                  <a:lnTo>
                    <a:pt x="6974723" y="3111785"/>
                  </a:lnTo>
                  <a:lnTo>
                    <a:pt x="6986196" y="3063074"/>
                  </a:lnTo>
                  <a:lnTo>
                    <a:pt x="6997363" y="3014246"/>
                  </a:lnTo>
                  <a:lnTo>
                    <a:pt x="7008224" y="2965302"/>
                  </a:lnTo>
                  <a:lnTo>
                    <a:pt x="7018778" y="2916244"/>
                  </a:lnTo>
                  <a:lnTo>
                    <a:pt x="7029024" y="2867072"/>
                  </a:lnTo>
                  <a:lnTo>
                    <a:pt x="7038961" y="2817787"/>
                  </a:lnTo>
                  <a:lnTo>
                    <a:pt x="7048588" y="2768390"/>
                  </a:lnTo>
                  <a:lnTo>
                    <a:pt x="7057903" y="2718883"/>
                  </a:lnTo>
                  <a:lnTo>
                    <a:pt x="7066907" y="2669266"/>
                  </a:lnTo>
                  <a:lnTo>
                    <a:pt x="7075596" y="2619541"/>
                  </a:lnTo>
                  <a:lnTo>
                    <a:pt x="7083972" y="2569709"/>
                  </a:lnTo>
                  <a:lnTo>
                    <a:pt x="7092032" y="2519770"/>
                  </a:lnTo>
                  <a:lnTo>
                    <a:pt x="7099775" y="2469726"/>
                  </a:lnTo>
                  <a:lnTo>
                    <a:pt x="7107201" y="2419577"/>
                  </a:lnTo>
                  <a:lnTo>
                    <a:pt x="7114308" y="2369326"/>
                  </a:lnTo>
                  <a:lnTo>
                    <a:pt x="7121095" y="2318973"/>
                  </a:lnTo>
                  <a:lnTo>
                    <a:pt x="7127562" y="2268518"/>
                  </a:lnTo>
                  <a:lnTo>
                    <a:pt x="7133707" y="2217964"/>
                  </a:lnTo>
                  <a:lnTo>
                    <a:pt x="7139529" y="2167310"/>
                  </a:lnTo>
                  <a:lnTo>
                    <a:pt x="7145027" y="2116559"/>
                  </a:lnTo>
                  <a:lnTo>
                    <a:pt x="7150199" y="2065711"/>
                  </a:lnTo>
                  <a:lnTo>
                    <a:pt x="7155046" y="2014767"/>
                  </a:lnTo>
                  <a:lnTo>
                    <a:pt x="7159566" y="1963729"/>
                  </a:lnTo>
                  <a:lnTo>
                    <a:pt x="7163758" y="1912597"/>
                  </a:lnTo>
                  <a:lnTo>
                    <a:pt x="7167620" y="1861373"/>
                  </a:lnTo>
                  <a:lnTo>
                    <a:pt x="7171152" y="1810057"/>
                  </a:lnTo>
                  <a:lnTo>
                    <a:pt x="7174353" y="1758650"/>
                  </a:lnTo>
                  <a:lnTo>
                    <a:pt x="7177221" y="1707154"/>
                  </a:lnTo>
                  <a:lnTo>
                    <a:pt x="7179755" y="1655570"/>
                  </a:lnTo>
                  <a:lnTo>
                    <a:pt x="7181956" y="1603899"/>
                  </a:lnTo>
                  <a:lnTo>
                    <a:pt x="7183820" y="1552141"/>
                  </a:lnTo>
                  <a:lnTo>
                    <a:pt x="7185348" y="1500298"/>
                  </a:lnTo>
                  <a:lnTo>
                    <a:pt x="7186539" y="1448372"/>
                  </a:lnTo>
                  <a:lnTo>
                    <a:pt x="7187390" y="1396362"/>
                  </a:lnTo>
                  <a:lnTo>
                    <a:pt x="7187902" y="1344270"/>
                  </a:lnTo>
                  <a:lnTo>
                    <a:pt x="7188073" y="1292098"/>
                  </a:lnTo>
                  <a:lnTo>
                    <a:pt x="7187905" y="1240494"/>
                  </a:lnTo>
                  <a:lnTo>
                    <a:pt x="7187403" y="1188971"/>
                  </a:lnTo>
                  <a:lnTo>
                    <a:pt x="7186569" y="1137528"/>
                  </a:lnTo>
                  <a:lnTo>
                    <a:pt x="7185402" y="1086167"/>
                  </a:lnTo>
                  <a:lnTo>
                    <a:pt x="7183905" y="1034888"/>
                  </a:lnTo>
                  <a:lnTo>
                    <a:pt x="7182078" y="983694"/>
                  </a:lnTo>
                  <a:lnTo>
                    <a:pt x="7179922" y="932584"/>
                  </a:lnTo>
                  <a:lnTo>
                    <a:pt x="7177439" y="881559"/>
                  </a:lnTo>
                  <a:lnTo>
                    <a:pt x="7174630" y="830622"/>
                  </a:lnTo>
                  <a:lnTo>
                    <a:pt x="7171496" y="779772"/>
                  </a:lnTo>
                  <a:lnTo>
                    <a:pt x="7168038" y="729011"/>
                  </a:lnTo>
                  <a:lnTo>
                    <a:pt x="7164258" y="678340"/>
                  </a:lnTo>
                  <a:lnTo>
                    <a:pt x="7160155" y="627759"/>
                  </a:lnTo>
                  <a:lnTo>
                    <a:pt x="7155733" y="577271"/>
                  </a:lnTo>
                  <a:lnTo>
                    <a:pt x="7150990" y="526875"/>
                  </a:lnTo>
                  <a:lnTo>
                    <a:pt x="7145930" y="476572"/>
                  </a:lnTo>
                  <a:lnTo>
                    <a:pt x="7140553" y="426365"/>
                  </a:lnTo>
                  <a:lnTo>
                    <a:pt x="7134860" y="376253"/>
                  </a:lnTo>
                  <a:lnTo>
                    <a:pt x="7128852" y="326238"/>
                  </a:lnTo>
                  <a:lnTo>
                    <a:pt x="7122531" y="276321"/>
                  </a:lnTo>
                  <a:lnTo>
                    <a:pt x="7115897" y="226502"/>
                  </a:lnTo>
                  <a:lnTo>
                    <a:pt x="7108952" y="176783"/>
                  </a:lnTo>
                  <a:lnTo>
                    <a:pt x="7079360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7028433" cy="68579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7778" y="1366843"/>
            <a:ext cx="1967524" cy="29878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632075" y="1362811"/>
            <a:ext cx="8528685" cy="2162129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2000" b="1" dirty="0">
                <a:latin typeface="Times New Roman"/>
                <a:cs typeface="Times New Roman"/>
              </a:rPr>
              <a:t>План</a:t>
            </a:r>
            <a:r>
              <a:rPr sz="2000" b="1" spc="-8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лекції</a:t>
            </a:r>
            <a:endParaRPr sz="2000" dirty="0">
              <a:latin typeface="Times New Roman"/>
              <a:cs typeface="Times New Roman"/>
            </a:endParaRPr>
          </a:p>
          <a:p>
            <a:pPr marL="698500" indent="-342900">
              <a:lnSpc>
                <a:spcPct val="100000"/>
              </a:lnSpc>
              <a:spcBef>
                <a:spcPts val="359"/>
              </a:spcBef>
              <a:buAutoNum type="arabicPeriod"/>
              <a:tabLst>
                <a:tab pos="698500" algn="l"/>
              </a:tabLst>
            </a:pPr>
            <a:r>
              <a:rPr sz="2000" dirty="0" err="1" smtClean="0">
                <a:latin typeface="Times New Roman"/>
                <a:cs typeface="Times New Roman"/>
              </a:rPr>
              <a:t>Виникнення</a:t>
            </a:r>
            <a:r>
              <a:rPr sz="2000" spc="-10" dirty="0" smtClean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гістології,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цитології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ембріології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самостійних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наук.</a:t>
            </a:r>
            <a:endParaRPr sz="2000" dirty="0">
              <a:latin typeface="Times New Roman"/>
              <a:cs typeface="Times New Roman"/>
            </a:endParaRPr>
          </a:p>
          <a:p>
            <a:pPr marL="698500" indent="-342900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698500" algn="l"/>
              </a:tabLst>
            </a:pPr>
            <a:r>
              <a:rPr sz="2000" dirty="0">
                <a:latin typeface="Times New Roman"/>
                <a:cs typeface="Times New Roman"/>
              </a:rPr>
              <a:t>Основні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положення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клітинної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теорії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сучасному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етапі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розвитку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науки.</a:t>
            </a:r>
            <a:endParaRPr sz="2000" dirty="0">
              <a:latin typeface="Times New Roman"/>
              <a:cs typeface="Times New Roman"/>
            </a:endParaRPr>
          </a:p>
          <a:p>
            <a:pPr marL="698500" indent="-342900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698500" algn="l"/>
              </a:tabLst>
            </a:pPr>
            <a:r>
              <a:rPr sz="2000" dirty="0">
                <a:latin typeface="Times New Roman"/>
                <a:cs typeface="Times New Roman"/>
              </a:rPr>
              <a:t>Розвиток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гістології,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цитології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ембріології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Україні.</a:t>
            </a:r>
            <a:endParaRPr sz="2000" dirty="0">
              <a:latin typeface="Times New Roman"/>
              <a:cs typeface="Times New Roman"/>
            </a:endParaRPr>
          </a:p>
          <a:p>
            <a:pPr marL="698500" indent="-342900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698500" algn="l"/>
              </a:tabLst>
            </a:pPr>
            <a:r>
              <a:rPr sz="2000" dirty="0">
                <a:latin typeface="Times New Roman"/>
                <a:cs typeface="Times New Roman"/>
              </a:rPr>
              <a:t>Сучасний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етап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розвитку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гістології,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цитології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ембріології.</a:t>
            </a:r>
            <a:endParaRPr sz="2000" dirty="0">
              <a:latin typeface="Times New Roman"/>
              <a:cs typeface="Times New Roman"/>
            </a:endParaRPr>
          </a:p>
          <a:p>
            <a:pPr marL="698500" indent="-342900">
              <a:lnSpc>
                <a:spcPct val="100000"/>
              </a:lnSpc>
              <a:spcBef>
                <a:spcPts val="365"/>
              </a:spcBef>
              <a:buAutoNum type="arabicPeriod"/>
              <a:tabLst>
                <a:tab pos="698500" algn="l"/>
              </a:tabLst>
            </a:pPr>
            <a:r>
              <a:rPr sz="2000" dirty="0">
                <a:latin typeface="Times New Roman"/>
                <a:cs typeface="Times New Roman"/>
              </a:rPr>
              <a:t>Зв'язок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гістології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іншими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науками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медико-</a:t>
            </a:r>
            <a:r>
              <a:rPr sz="2000" spc="-10" dirty="0">
                <a:latin typeface="Times New Roman"/>
                <a:cs typeface="Times New Roman"/>
              </a:rPr>
              <a:t>біологічного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профілю.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" y="0"/>
            <a:ext cx="12192000" cy="6858000"/>
            <a:chOff x="2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94497" y="3506089"/>
              <a:ext cx="4397375" cy="335190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" y="22"/>
              <a:ext cx="9152107" cy="68579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68135" y="0"/>
              <a:ext cx="6023864" cy="334645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118486" y="6014415"/>
            <a:ext cx="35585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Times New Roman"/>
                <a:cs typeface="Times New Roman"/>
              </a:rPr>
              <a:t>САМОСТІЙНА</a:t>
            </a:r>
            <a:r>
              <a:rPr sz="2400" b="1" spc="-10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РОБОТА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ЛЕКЦІЇ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253221" y="6422542"/>
            <a:ext cx="375475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0" dirty="0">
                <a:latin typeface="Times New Roman"/>
                <a:cs typeface="Times New Roman"/>
              </a:rPr>
              <a:t>ЛАБОРАТОРНІ</a:t>
            </a:r>
            <a:r>
              <a:rPr sz="2400" b="1" spc="-9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ЗАНЯТТЯ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77661" y="3890898"/>
            <a:ext cx="5024120" cy="153098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>
              <a:lnSpc>
                <a:spcPts val="5620"/>
              </a:lnSpc>
              <a:spcBef>
                <a:spcPts val="800"/>
              </a:spcBef>
            </a:pPr>
            <a:r>
              <a:rPr sz="5200" spc="-60" dirty="0">
                <a:latin typeface="Calibri Light"/>
                <a:cs typeface="Calibri Light"/>
              </a:rPr>
              <a:t>РЕКОМЕНДОВАНА </a:t>
            </a:r>
            <a:r>
              <a:rPr sz="5200" spc="-10" dirty="0">
                <a:latin typeface="Calibri Light"/>
                <a:cs typeface="Calibri Light"/>
              </a:rPr>
              <a:t>ЛІТЕРАТУРА</a:t>
            </a:r>
            <a:endParaRPr sz="52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556" y="178688"/>
            <a:ext cx="1818513" cy="295236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86432" y="178688"/>
            <a:ext cx="1806320" cy="295236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92488" y="178688"/>
            <a:ext cx="1800895" cy="295236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86170" y="247348"/>
            <a:ext cx="1818512" cy="282420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88070" y="178688"/>
            <a:ext cx="1806321" cy="295236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86923" y="178688"/>
            <a:ext cx="1808099" cy="295236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52753" y="3664773"/>
            <a:ext cx="3936619" cy="28060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" y="0"/>
            <a:ext cx="12191980" cy="371055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07742" y="3900881"/>
            <a:ext cx="6436995" cy="19900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latin typeface="Calibri"/>
                <a:cs typeface="Calibri"/>
              </a:rPr>
              <a:t>ІНФОРМАЦІЙНІ</a:t>
            </a:r>
            <a:r>
              <a:rPr sz="1500" b="1" spc="-8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РЕСУРСИ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10"/>
              </a:spcBef>
            </a:pPr>
            <a:endParaRPr sz="1500">
              <a:latin typeface="Calibri"/>
              <a:cs typeface="Calibri"/>
            </a:endParaRPr>
          </a:p>
          <a:p>
            <a:pPr marL="354965" indent="-342265">
              <a:lnSpc>
                <a:spcPts val="1939"/>
              </a:lnSpc>
              <a:spcBef>
                <a:spcPts val="5"/>
              </a:spcBef>
              <a:buAutoNum type="arabicPeriod"/>
              <a:tabLst>
                <a:tab pos="354965" algn="l"/>
              </a:tabLst>
            </a:pPr>
            <a:r>
              <a:rPr sz="1700" dirty="0">
                <a:latin typeface="Times New Roman"/>
                <a:cs typeface="Times New Roman"/>
              </a:rPr>
              <a:t>BMC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Part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of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Springer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Nature.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URL</a:t>
            </a:r>
            <a:r>
              <a:rPr sz="1700" spc="-9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: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3"/>
              </a:rPr>
              <a:t>https://www.biomedcentral.com</a:t>
            </a:r>
            <a:endParaRPr sz="1700">
              <a:latin typeface="Times New Roman"/>
              <a:cs typeface="Times New Roman"/>
            </a:endParaRPr>
          </a:p>
          <a:p>
            <a:pPr marL="354965" indent="-342265">
              <a:lnSpc>
                <a:spcPts val="1835"/>
              </a:lnSpc>
              <a:buAutoNum type="arabicPeriod"/>
              <a:tabLst>
                <a:tab pos="354965" algn="l"/>
              </a:tabLst>
            </a:pPr>
            <a:r>
              <a:rPr sz="1700" dirty="0">
                <a:latin typeface="Times New Roman"/>
                <a:cs typeface="Times New Roman"/>
              </a:rPr>
              <a:t>Cell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Press.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URL</a:t>
            </a:r>
            <a:r>
              <a:rPr sz="1700" spc="-9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: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4"/>
              </a:rPr>
              <a:t>https://www.cell.com</a:t>
            </a:r>
            <a:endParaRPr sz="1700">
              <a:latin typeface="Times New Roman"/>
              <a:cs typeface="Times New Roman"/>
            </a:endParaRPr>
          </a:p>
          <a:p>
            <a:pPr marL="354965" indent="-342265">
              <a:lnSpc>
                <a:spcPts val="1835"/>
              </a:lnSpc>
              <a:buAutoNum type="arabicPeriod"/>
              <a:tabLst>
                <a:tab pos="354965" algn="l"/>
              </a:tabLst>
            </a:pPr>
            <a:r>
              <a:rPr sz="1700" i="1" dirty="0">
                <a:latin typeface="Times New Roman"/>
                <a:cs typeface="Times New Roman"/>
              </a:rPr>
              <a:t>Nature.</a:t>
            </a:r>
            <a:r>
              <a:rPr sz="1700" i="1" spc="-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URL</a:t>
            </a:r>
            <a:r>
              <a:rPr sz="1700" spc="-9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: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5"/>
              </a:rPr>
              <a:t>https://www.nature.com</a:t>
            </a:r>
            <a:endParaRPr sz="1700">
              <a:latin typeface="Times New Roman"/>
              <a:cs typeface="Times New Roman"/>
            </a:endParaRPr>
          </a:p>
          <a:p>
            <a:pPr marL="354965" indent="-342265">
              <a:lnSpc>
                <a:spcPts val="1835"/>
              </a:lnSpc>
              <a:buAutoNum type="arabicPeriod"/>
              <a:tabLst>
                <a:tab pos="354965" algn="l"/>
              </a:tabLst>
            </a:pPr>
            <a:r>
              <a:rPr sz="1700" dirty="0">
                <a:latin typeface="Times New Roman"/>
                <a:cs typeface="Times New Roman"/>
              </a:rPr>
              <a:t>PubMed.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URL</a:t>
            </a:r>
            <a:r>
              <a:rPr sz="1700" spc="-8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: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6"/>
              </a:rPr>
              <a:t>https://pubmed.ncbi.nlm.nih.gov</a:t>
            </a:r>
            <a:endParaRPr sz="1700">
              <a:latin typeface="Times New Roman"/>
              <a:cs typeface="Times New Roman"/>
            </a:endParaRPr>
          </a:p>
          <a:p>
            <a:pPr marL="354965" indent="-342265">
              <a:lnSpc>
                <a:spcPts val="1835"/>
              </a:lnSpc>
              <a:buAutoNum type="arabicPeriod"/>
              <a:tabLst>
                <a:tab pos="354965" algn="l"/>
              </a:tabLst>
            </a:pPr>
            <a:r>
              <a:rPr sz="17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Science.</a:t>
            </a:r>
            <a:r>
              <a:rPr sz="1700" u="sng" spc="-4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URL</a:t>
            </a:r>
            <a:r>
              <a:rPr sz="1700" spc="-8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: </a:t>
            </a:r>
            <a:r>
              <a:rPr sz="1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7"/>
              </a:rPr>
              <a:t>https://www.science.org/doi/10.1126/science.abk0639</a:t>
            </a:r>
            <a:endParaRPr sz="1700">
              <a:latin typeface="Times New Roman"/>
              <a:cs typeface="Times New Roman"/>
            </a:endParaRPr>
          </a:p>
          <a:p>
            <a:pPr marL="354965" indent="-342265">
              <a:lnSpc>
                <a:spcPts val="1939"/>
              </a:lnSpc>
              <a:buAutoNum type="arabicPeriod"/>
              <a:tabLst>
                <a:tab pos="354965" algn="l"/>
              </a:tabLst>
            </a:pPr>
            <a:r>
              <a:rPr sz="1700" spc="-10" dirty="0">
                <a:latin typeface="Times New Roman"/>
                <a:cs typeface="Times New Roman"/>
              </a:rPr>
              <a:t>Springer.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URL</a:t>
            </a:r>
            <a:r>
              <a:rPr sz="1700" spc="-8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: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https://link.springer.com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0442" y="5837326"/>
            <a:ext cx="444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spc="-50" dirty="0">
                <a:latin typeface="Microsoft Sans Serif"/>
                <a:cs typeface="Microsoft Sans Serif"/>
              </a:rPr>
              <a:t>•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1150" y="332043"/>
            <a:ext cx="5934075" cy="4788535"/>
            <a:chOff x="311150" y="332043"/>
            <a:chExt cx="5934075" cy="47885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2339" y="332043"/>
              <a:ext cx="5520864" cy="164140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1150" y="1905446"/>
              <a:ext cx="5933575" cy="164140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1150" y="3478849"/>
              <a:ext cx="5933575" cy="164140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175628" y="1639316"/>
            <a:ext cx="570166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914400">
              <a:lnSpc>
                <a:spcPct val="100000"/>
              </a:lnSpc>
              <a:spcBef>
                <a:spcPts val="105"/>
              </a:spcBef>
            </a:pPr>
            <a:r>
              <a:rPr sz="2000" b="0" dirty="0">
                <a:latin typeface="Times New Roman"/>
                <a:cs typeface="Times New Roman"/>
              </a:rPr>
              <a:t>Термін</a:t>
            </a:r>
            <a:r>
              <a:rPr sz="2000" b="0" spc="-55" dirty="0">
                <a:latin typeface="Times New Roman"/>
                <a:cs typeface="Times New Roman"/>
              </a:rPr>
              <a:t> </a:t>
            </a:r>
            <a:r>
              <a:rPr sz="2000" dirty="0"/>
              <a:t>«гістологія»</a:t>
            </a:r>
            <a:r>
              <a:rPr sz="2000" spc="-50" dirty="0"/>
              <a:t> </a:t>
            </a:r>
            <a:r>
              <a:rPr sz="2000" b="0" dirty="0">
                <a:latin typeface="Times New Roman"/>
                <a:cs typeface="Times New Roman"/>
              </a:rPr>
              <a:t>(</a:t>
            </a:r>
            <a:r>
              <a:rPr sz="2000" b="0" i="1" dirty="0">
                <a:latin typeface="Times New Roman"/>
                <a:cs typeface="Times New Roman"/>
              </a:rPr>
              <a:t>histos</a:t>
            </a:r>
            <a:r>
              <a:rPr sz="2000" b="0" i="1" spc="-55" dirty="0">
                <a:latin typeface="Times New Roman"/>
                <a:cs typeface="Times New Roman"/>
              </a:rPr>
              <a:t> </a:t>
            </a:r>
            <a:r>
              <a:rPr sz="2000" b="0" dirty="0">
                <a:latin typeface="Times New Roman"/>
                <a:cs typeface="Times New Roman"/>
              </a:rPr>
              <a:t>–</a:t>
            </a:r>
            <a:r>
              <a:rPr sz="2000" b="0" spc="-30" dirty="0">
                <a:latin typeface="Times New Roman"/>
                <a:cs typeface="Times New Roman"/>
              </a:rPr>
              <a:t> </a:t>
            </a:r>
            <a:r>
              <a:rPr sz="2000" b="0" dirty="0">
                <a:latin typeface="Times New Roman"/>
                <a:cs typeface="Times New Roman"/>
              </a:rPr>
              <a:t>тканина,</a:t>
            </a:r>
            <a:r>
              <a:rPr sz="2000" b="0" spc="-45" dirty="0">
                <a:latin typeface="Times New Roman"/>
                <a:cs typeface="Times New Roman"/>
              </a:rPr>
              <a:t> </a:t>
            </a:r>
            <a:r>
              <a:rPr sz="2000" b="0" spc="-10" dirty="0">
                <a:latin typeface="Times New Roman"/>
                <a:cs typeface="Times New Roman"/>
              </a:rPr>
              <a:t>logos </a:t>
            </a:r>
            <a:r>
              <a:rPr sz="2000" b="0" dirty="0">
                <a:latin typeface="Times New Roman"/>
                <a:cs typeface="Times New Roman"/>
              </a:rPr>
              <a:t>–</a:t>
            </a:r>
            <a:r>
              <a:rPr sz="2000" b="0" spc="-55" dirty="0">
                <a:latin typeface="Times New Roman"/>
                <a:cs typeface="Times New Roman"/>
              </a:rPr>
              <a:t> </a:t>
            </a:r>
            <a:r>
              <a:rPr sz="2000" b="0" spc="-10" dirty="0">
                <a:latin typeface="Times New Roman"/>
                <a:cs typeface="Times New Roman"/>
              </a:rPr>
              <a:t>вчення)</a:t>
            </a:r>
            <a:r>
              <a:rPr sz="2000" b="0" spc="-65" dirty="0">
                <a:latin typeface="Times New Roman"/>
                <a:cs typeface="Times New Roman"/>
              </a:rPr>
              <a:t> </a:t>
            </a:r>
            <a:r>
              <a:rPr sz="2000" b="0" dirty="0">
                <a:latin typeface="Times New Roman"/>
                <a:cs typeface="Times New Roman"/>
              </a:rPr>
              <a:t>запропонував</a:t>
            </a:r>
            <a:r>
              <a:rPr sz="2000" b="0" spc="-50" dirty="0">
                <a:latin typeface="Times New Roman"/>
                <a:cs typeface="Times New Roman"/>
              </a:rPr>
              <a:t> </a:t>
            </a:r>
            <a:r>
              <a:rPr sz="2000" b="0" dirty="0">
                <a:latin typeface="Times New Roman"/>
                <a:cs typeface="Times New Roman"/>
              </a:rPr>
              <a:t>німецький</a:t>
            </a:r>
            <a:r>
              <a:rPr sz="2000" b="0" spc="-60" dirty="0">
                <a:latin typeface="Times New Roman"/>
                <a:cs typeface="Times New Roman"/>
              </a:rPr>
              <a:t> </a:t>
            </a:r>
            <a:r>
              <a:rPr sz="2000" b="0" dirty="0">
                <a:latin typeface="Times New Roman"/>
                <a:cs typeface="Times New Roman"/>
              </a:rPr>
              <a:t>вчений</a:t>
            </a:r>
            <a:r>
              <a:rPr sz="2000" b="0" spc="-5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К.</a:t>
            </a:r>
            <a:r>
              <a:rPr sz="2000" i="1" spc="-55" dirty="0">
                <a:latin typeface="Times New Roman"/>
                <a:cs typeface="Times New Roman"/>
              </a:rPr>
              <a:t> </a:t>
            </a:r>
            <a:r>
              <a:rPr sz="2000" i="1" spc="-10" dirty="0">
                <a:latin typeface="Times New Roman"/>
                <a:cs typeface="Times New Roman"/>
              </a:rPr>
              <a:t>Майер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0170" y="2248916"/>
            <a:ext cx="10717530" cy="3910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27930" marR="8255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1819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р.,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назвавши</a:t>
            </a:r>
            <a:r>
              <a:rPr sz="2000" spc="3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так</a:t>
            </a:r>
            <a:r>
              <a:rPr sz="2000" spc="3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науку</a:t>
            </a:r>
            <a:r>
              <a:rPr sz="2000" spc="3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про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тканини багатоклітинних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тварин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людини.</a:t>
            </a:r>
            <a:endParaRPr sz="2000">
              <a:latin typeface="Times New Roman"/>
              <a:cs typeface="Times New Roman"/>
            </a:endParaRPr>
          </a:p>
          <a:p>
            <a:pPr marL="5027930" marR="5715" indent="914400" algn="just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Однак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обсяг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  знання  предмету</a:t>
            </a:r>
            <a:r>
              <a:rPr sz="2000" spc="4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гістології </a:t>
            </a:r>
            <a:r>
              <a:rPr sz="2000" dirty="0">
                <a:latin typeface="Times New Roman"/>
                <a:cs typeface="Times New Roman"/>
              </a:rPr>
              <a:t>зараз</a:t>
            </a:r>
            <a:r>
              <a:rPr sz="2000" spc="4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вийшли</a:t>
            </a:r>
            <a:r>
              <a:rPr sz="2000" spc="4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</a:t>
            </a:r>
            <a:r>
              <a:rPr sz="2000" spc="45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межі</a:t>
            </a:r>
            <a:r>
              <a:rPr sz="2000" spc="45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дослівного</a:t>
            </a:r>
            <a:r>
              <a:rPr sz="2000" spc="4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перекладу</a:t>
            </a:r>
            <a:r>
              <a:rPr sz="2000" spc="459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його </a:t>
            </a:r>
            <a:r>
              <a:rPr sz="2000" spc="-10" dirty="0">
                <a:latin typeface="Times New Roman"/>
                <a:cs typeface="Times New Roman"/>
              </a:rPr>
              <a:t>назви.</a:t>
            </a:r>
            <a:endParaRPr sz="2000">
              <a:latin typeface="Times New Roman"/>
              <a:cs typeface="Times New Roman"/>
            </a:endParaRPr>
          </a:p>
          <a:p>
            <a:pPr marL="5027930" marR="5080" indent="914400" algn="just">
              <a:lnSpc>
                <a:spcPct val="99100"/>
              </a:lnSpc>
              <a:spcBef>
                <a:spcPts val="20"/>
              </a:spcBef>
            </a:pPr>
            <a:r>
              <a:rPr sz="2000" b="1" i="1" dirty="0">
                <a:latin typeface="Times New Roman"/>
                <a:cs typeface="Times New Roman"/>
              </a:rPr>
              <a:t>Гістологія</a:t>
            </a:r>
            <a:r>
              <a:rPr sz="2000" b="1" i="1" spc="-2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вивчає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не</a:t>
            </a:r>
            <a:r>
              <a:rPr sz="2000" b="1" i="1" spc="-2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тільки</a:t>
            </a:r>
            <a:r>
              <a:rPr sz="2000" b="1" i="1" spc="-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тканини,</a:t>
            </a:r>
            <a:r>
              <a:rPr sz="2000" b="1" i="1" spc="-20" dirty="0">
                <a:latin typeface="Times New Roman"/>
                <a:cs typeface="Times New Roman"/>
              </a:rPr>
              <a:t> </a:t>
            </a:r>
            <a:r>
              <a:rPr sz="2000" b="1" i="1" spc="-25" dirty="0">
                <a:latin typeface="Times New Roman"/>
                <a:cs typeface="Times New Roman"/>
              </a:rPr>
              <a:t>але </a:t>
            </a:r>
            <a:r>
              <a:rPr sz="2000" b="1" i="1" dirty="0">
                <a:latin typeface="Times New Roman"/>
                <a:cs typeface="Times New Roman"/>
              </a:rPr>
              <a:t>і</a:t>
            </a:r>
            <a:r>
              <a:rPr sz="2000" b="1" i="1" spc="254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клітини,</a:t>
            </a:r>
            <a:r>
              <a:rPr sz="2000" b="1" i="1" spc="254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з</a:t>
            </a:r>
            <a:r>
              <a:rPr sz="2000" b="1" i="1" spc="254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яких</a:t>
            </a:r>
            <a:r>
              <a:rPr sz="2000" b="1" i="1" spc="26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вони</a:t>
            </a:r>
            <a:r>
              <a:rPr sz="2000" b="1" i="1" spc="25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складаються,</a:t>
            </a:r>
            <a:r>
              <a:rPr sz="2000" b="1" i="1" spc="265" dirty="0">
                <a:latin typeface="Times New Roman"/>
                <a:cs typeface="Times New Roman"/>
              </a:rPr>
              <a:t>  </a:t>
            </a:r>
            <a:r>
              <a:rPr sz="2000" b="1" i="1" spc="-10" dirty="0">
                <a:latin typeface="Times New Roman"/>
                <a:cs typeface="Times New Roman"/>
              </a:rPr>
              <a:t>будову </a:t>
            </a:r>
            <a:r>
              <a:rPr sz="2000" b="1" i="1" dirty="0">
                <a:latin typeface="Times New Roman"/>
                <a:cs typeface="Times New Roman"/>
              </a:rPr>
              <a:t>органів</a:t>
            </a:r>
            <a:r>
              <a:rPr sz="2000" b="1" i="1" spc="-6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і</a:t>
            </a:r>
            <a:r>
              <a:rPr sz="2000" b="1" i="1" spc="-4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систем</a:t>
            </a:r>
            <a:r>
              <a:rPr sz="2000" b="1" i="1" spc="-3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організму.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endParaRPr sz="2000">
              <a:latin typeface="Times New Roman"/>
              <a:cs typeface="Times New Roman"/>
            </a:endParaRPr>
          </a:p>
          <a:p>
            <a:pPr marR="6621780" algn="ctr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Август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Франц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Йозеф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Карл</a:t>
            </a:r>
            <a:r>
              <a:rPr sz="1800" spc="-10" dirty="0">
                <a:latin typeface="Times New Roman"/>
                <a:cs typeface="Times New Roman"/>
              </a:rPr>
              <a:t> Майєр</a:t>
            </a:r>
            <a:endParaRPr sz="1800">
              <a:latin typeface="Times New Roman"/>
              <a:cs typeface="Times New Roman"/>
            </a:endParaRPr>
          </a:p>
          <a:p>
            <a:pPr marR="6622415" algn="ctr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(2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листопада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1787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105" dirty="0">
                <a:latin typeface="Times New Roman"/>
                <a:cs typeface="Times New Roman"/>
              </a:rPr>
              <a:t>г.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9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листопада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1865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г.)</a:t>
            </a:r>
            <a:endParaRPr sz="1800">
              <a:latin typeface="Times New Roman"/>
              <a:cs typeface="Times New Roman"/>
            </a:endParaRPr>
          </a:p>
          <a:p>
            <a:pPr marR="6621145" algn="ctr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німецький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анатомом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фізіолог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2"/>
              <a:ext cx="6394196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03047" y="467309"/>
            <a:ext cx="5135245" cy="5520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271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Згідно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цим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існують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розділи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як:</a:t>
            </a:r>
            <a:endParaRPr sz="2000">
              <a:latin typeface="Times New Roman"/>
              <a:cs typeface="Times New Roman"/>
            </a:endParaRPr>
          </a:p>
          <a:p>
            <a:pPr marL="299085" indent="-228600">
              <a:lnSpc>
                <a:spcPct val="100000"/>
              </a:lnSpc>
              <a:spcBef>
                <a:spcPts val="50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2000" b="1" dirty="0">
                <a:latin typeface="Times New Roman"/>
                <a:cs typeface="Times New Roman"/>
              </a:rPr>
              <a:t>цитологія</a:t>
            </a:r>
            <a:r>
              <a:rPr sz="2000" b="1" spc="-7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(</a:t>
            </a:r>
            <a:r>
              <a:rPr sz="2000" spc="-10" dirty="0">
                <a:latin typeface="Times New Roman"/>
                <a:cs typeface="Times New Roman"/>
              </a:rPr>
              <a:t>наука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клітину</a:t>
            </a:r>
            <a:r>
              <a:rPr sz="2000" b="1" spc="-10" dirty="0">
                <a:latin typeface="Times New Roman"/>
                <a:cs typeface="Times New Roman"/>
              </a:rPr>
              <a:t>)</a:t>
            </a:r>
            <a:r>
              <a:rPr sz="2000" spc="-10" dirty="0"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  <a:p>
            <a:pPr marL="299085" marR="6350" indent="-228600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2000" b="1" dirty="0">
                <a:latin typeface="Times New Roman"/>
                <a:cs typeface="Times New Roman"/>
              </a:rPr>
              <a:t>загальна</a:t>
            </a:r>
            <a:r>
              <a:rPr sz="2000" b="1" spc="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гістологія,</a:t>
            </a:r>
            <a:r>
              <a:rPr sz="2000" b="1" spc="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або</a:t>
            </a:r>
            <a:r>
              <a:rPr sz="2000" b="1" spc="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власне</a:t>
            </a:r>
            <a:r>
              <a:rPr sz="2000" b="1" spc="3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гістологія (</a:t>
            </a:r>
            <a:r>
              <a:rPr sz="2000" spc="-10" dirty="0">
                <a:latin typeface="Times New Roman"/>
                <a:cs typeface="Times New Roman"/>
              </a:rPr>
              <a:t>вивчає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тканини</a:t>
            </a:r>
            <a:r>
              <a:rPr sz="2000" b="1" spc="-10" dirty="0">
                <a:latin typeface="Times New Roman"/>
                <a:cs typeface="Times New Roman"/>
              </a:rPr>
              <a:t>);</a:t>
            </a:r>
            <a:endParaRPr sz="2000">
              <a:latin typeface="Times New Roman"/>
              <a:cs typeface="Times New Roman"/>
            </a:endParaRPr>
          </a:p>
          <a:p>
            <a:pPr marL="299085" indent="-22860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1864360" algn="l"/>
                <a:tab pos="3298190" algn="l"/>
                <a:tab pos="4396105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спеціальна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гістологія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(</a:t>
            </a:r>
            <a:r>
              <a:rPr sz="2000" spc="-10" dirty="0">
                <a:latin typeface="Times New Roman"/>
                <a:cs typeface="Times New Roman"/>
              </a:rPr>
              <a:t>вивчає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40" dirty="0">
                <a:latin typeface="Times New Roman"/>
                <a:cs typeface="Times New Roman"/>
              </a:rPr>
              <a:t>будову</a:t>
            </a:r>
            <a:endParaRPr sz="20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органів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систем</a:t>
            </a:r>
            <a:r>
              <a:rPr sz="2000" b="1" spc="-10" dirty="0">
                <a:latin typeface="Times New Roman"/>
                <a:cs typeface="Times New Roman"/>
              </a:rPr>
              <a:t>).</a:t>
            </a:r>
            <a:endParaRPr sz="2000">
              <a:latin typeface="Times New Roman"/>
              <a:cs typeface="Times New Roman"/>
            </a:endParaRPr>
          </a:p>
          <a:p>
            <a:pPr marL="70485" marR="5080" indent="855980" algn="just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Тісно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пов’язана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гістологією</a:t>
            </a:r>
            <a:r>
              <a:rPr sz="2000" spc="3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також </a:t>
            </a:r>
            <a:r>
              <a:rPr sz="2000" dirty="0">
                <a:latin typeface="Times New Roman"/>
                <a:cs typeface="Times New Roman"/>
              </a:rPr>
              <a:t>наука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про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розвиток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зародка</a:t>
            </a:r>
            <a:r>
              <a:rPr sz="2000" spc="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b="1" spc="-10" dirty="0">
                <a:latin typeface="Times New Roman"/>
                <a:cs typeface="Times New Roman"/>
              </a:rPr>
              <a:t>ембріологія</a:t>
            </a:r>
            <a:r>
              <a:rPr sz="2000" spc="-10" dirty="0">
                <a:latin typeface="Times New Roman"/>
                <a:cs typeface="Times New Roman"/>
              </a:rPr>
              <a:t>, </a:t>
            </a:r>
            <a:r>
              <a:rPr sz="2000" dirty="0">
                <a:latin typeface="Times New Roman"/>
                <a:cs typeface="Times New Roman"/>
              </a:rPr>
              <a:t>оскільки</a:t>
            </a:r>
            <a:r>
              <a:rPr sz="2000" spc="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структури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організму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вивчаються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у </a:t>
            </a:r>
            <a:r>
              <a:rPr sz="2000" dirty="0">
                <a:latin typeface="Times New Roman"/>
                <a:cs typeface="Times New Roman"/>
              </a:rPr>
              <a:t>процесі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їхнього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виникнення і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розвитку.</a:t>
            </a:r>
            <a:endParaRPr sz="2000">
              <a:latin typeface="Times New Roman"/>
              <a:cs typeface="Times New Roman"/>
            </a:endParaRPr>
          </a:p>
          <a:p>
            <a:pPr marL="12700" marR="5080" indent="914400" algn="just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Ембріологія,</a:t>
            </a:r>
            <a:r>
              <a:rPr sz="2000" spc="3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3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3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цитологія,</a:t>
            </a:r>
            <a:r>
              <a:rPr sz="2000" spc="380" dirty="0">
                <a:latin typeface="Times New Roman"/>
                <a:cs typeface="Times New Roman"/>
              </a:rPr>
              <a:t>  </a:t>
            </a:r>
            <a:r>
              <a:rPr sz="2000" spc="-20" dirty="0">
                <a:latin typeface="Times New Roman"/>
                <a:cs typeface="Times New Roman"/>
              </a:rPr>
              <a:t>нині </a:t>
            </a:r>
            <a:r>
              <a:rPr sz="2000" dirty="0">
                <a:latin typeface="Times New Roman"/>
                <a:cs typeface="Times New Roman"/>
              </a:rPr>
              <a:t>відокремилися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гістології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самостійними </a:t>
            </a:r>
            <a:r>
              <a:rPr sz="2000" dirty="0">
                <a:latin typeface="Times New Roman"/>
                <a:cs typeface="Times New Roman"/>
              </a:rPr>
              <a:t>науками,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але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навчальному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курсі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медичного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і </a:t>
            </a:r>
            <a:r>
              <a:rPr sz="2000" dirty="0">
                <a:latin typeface="Times New Roman"/>
                <a:cs typeface="Times New Roman"/>
              </a:rPr>
              <a:t>стоматологічного</a:t>
            </a:r>
            <a:r>
              <a:rPr sz="2000" spc="30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факультетів</a:t>
            </a:r>
            <a:r>
              <a:rPr sz="2000" spc="305" dirty="0"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медичних </a:t>
            </a:r>
            <a:r>
              <a:rPr sz="2000" dirty="0">
                <a:latin typeface="Times New Roman"/>
                <a:cs typeface="Times New Roman"/>
              </a:rPr>
              <a:t>університетів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вони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об’єднані</a:t>
            </a:r>
            <a:r>
              <a:rPr sz="2000" spc="3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один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предмет </a:t>
            </a:r>
            <a:r>
              <a:rPr sz="2000" dirty="0">
                <a:latin typeface="Times New Roman"/>
                <a:cs typeface="Times New Roman"/>
              </a:rPr>
              <a:t>разом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гістологією.</a:t>
            </a:r>
            <a:endParaRPr sz="2000">
              <a:latin typeface="Times New Roman"/>
              <a:cs typeface="Times New Roman"/>
            </a:endParaRPr>
          </a:p>
          <a:p>
            <a:pPr marL="927100" algn="just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Таким</a:t>
            </a:r>
            <a:r>
              <a:rPr sz="2000" spc="1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чином,</a:t>
            </a:r>
            <a:r>
              <a:rPr sz="2000" spc="1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повна</a:t>
            </a:r>
            <a:r>
              <a:rPr sz="2000" spc="1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назва</a:t>
            </a:r>
            <a:r>
              <a:rPr sz="2000" spc="1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курсу</a:t>
            </a:r>
            <a:r>
              <a:rPr sz="2000" spc="100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000" b="1" dirty="0">
                <a:latin typeface="Times New Roman"/>
                <a:cs typeface="Times New Roman"/>
              </a:rPr>
              <a:t>«Цитологія,</a:t>
            </a:r>
            <a:r>
              <a:rPr sz="2000" b="1" spc="-11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гістологія,</a:t>
            </a:r>
            <a:r>
              <a:rPr sz="2000" b="1" spc="-7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ембріологія».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59934" y="56"/>
              <a:ext cx="7632065" cy="685787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4802250" cy="68579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1"/>
              <a:ext cx="6394196" cy="68579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959916" y="952957"/>
            <a:ext cx="4517390" cy="235458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 indent="229870" algn="just">
              <a:lnSpc>
                <a:spcPct val="90000"/>
              </a:lnSpc>
              <a:spcBef>
                <a:spcPts val="34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Згідно</a:t>
            </a:r>
            <a:r>
              <a:rPr sz="2000" spc="425" dirty="0">
                <a:latin typeface="Times New Roman"/>
                <a:cs typeface="Times New Roman"/>
              </a:rPr>
              <a:t>     </a:t>
            </a:r>
            <a:r>
              <a:rPr sz="2000" dirty="0">
                <a:latin typeface="Times New Roman"/>
                <a:cs typeface="Times New Roman"/>
              </a:rPr>
              <a:t>класичним</a:t>
            </a:r>
            <a:r>
              <a:rPr sz="2000" spc="420" dirty="0">
                <a:latin typeface="Times New Roman"/>
                <a:cs typeface="Times New Roman"/>
              </a:rPr>
              <a:t>     </a:t>
            </a:r>
            <a:r>
              <a:rPr sz="2000" spc="-10" dirty="0">
                <a:latin typeface="Times New Roman"/>
                <a:cs typeface="Times New Roman"/>
              </a:rPr>
              <a:t>уявленням, </a:t>
            </a:r>
            <a:r>
              <a:rPr sz="2000" b="1" dirty="0">
                <a:latin typeface="Times New Roman"/>
                <a:cs typeface="Times New Roman"/>
              </a:rPr>
              <a:t>гістологія</a:t>
            </a:r>
            <a:r>
              <a:rPr sz="2000" b="1" spc="39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39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це,</a:t>
            </a:r>
            <a:r>
              <a:rPr sz="2000" spc="39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перш</a:t>
            </a:r>
            <a:r>
              <a:rPr sz="2000" spc="39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за</a:t>
            </a:r>
            <a:r>
              <a:rPr sz="2000" spc="395" dirty="0">
                <a:latin typeface="Times New Roman"/>
                <a:cs typeface="Times New Roman"/>
              </a:rPr>
              <a:t>   </a:t>
            </a:r>
            <a:r>
              <a:rPr sz="2000" spc="-20" dirty="0">
                <a:latin typeface="Times New Roman"/>
                <a:cs typeface="Times New Roman"/>
              </a:rPr>
              <a:t>все, </a:t>
            </a:r>
            <a:r>
              <a:rPr sz="2000" b="1" i="1" dirty="0">
                <a:latin typeface="Times New Roman"/>
                <a:cs typeface="Times New Roman"/>
              </a:rPr>
              <a:t>морфологічна</a:t>
            </a:r>
            <a:r>
              <a:rPr sz="2000" b="1" i="1" spc="29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наука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яка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вивчає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spc="-35" dirty="0">
                <a:latin typeface="Times New Roman"/>
                <a:cs typeface="Times New Roman"/>
              </a:rPr>
              <a:t>будову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16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частин,</a:t>
            </a:r>
            <a:r>
              <a:rPr sz="2000" spc="1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так</a:t>
            </a:r>
            <a:r>
              <a:rPr sz="2000" spc="1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16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клітин</a:t>
            </a:r>
            <a:r>
              <a:rPr sz="2000" spc="1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1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цілому,</a:t>
            </a:r>
            <a:r>
              <a:rPr sz="2000" spc="165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їх </a:t>
            </a:r>
            <a:r>
              <a:rPr sz="2000" dirty="0">
                <a:latin typeface="Times New Roman"/>
                <a:cs typeface="Times New Roman"/>
              </a:rPr>
              <a:t>спільнот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(диферонів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тканин).</a:t>
            </a: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ts val="2160"/>
              </a:lnSpc>
              <a:spcBef>
                <a:spcPts val="83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Але</a:t>
            </a:r>
            <a:r>
              <a:rPr sz="2000" spc="3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3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останні</a:t>
            </a:r>
            <a:r>
              <a:rPr sz="2000" spc="3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роки</a:t>
            </a:r>
            <a:r>
              <a:rPr sz="2000" spc="3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збільшився</a:t>
            </a:r>
            <a:r>
              <a:rPr sz="2000" spc="3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обсяг </a:t>
            </a:r>
            <a:r>
              <a:rPr sz="2000" b="1" i="1" dirty="0">
                <a:latin typeface="Times New Roman"/>
                <a:cs typeface="Times New Roman"/>
              </a:rPr>
              <a:t>гістофізіології</a:t>
            </a:r>
            <a:r>
              <a:rPr sz="2000" b="1" i="1" spc="10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і</a:t>
            </a:r>
            <a:r>
              <a:rPr sz="2000" b="1" i="1" spc="10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цитофізіології</a:t>
            </a:r>
            <a:r>
              <a:rPr sz="2000" b="1" i="1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межах </a:t>
            </a:r>
            <a:r>
              <a:rPr sz="2000" dirty="0">
                <a:latin typeface="Times New Roman"/>
                <a:cs typeface="Times New Roman"/>
              </a:rPr>
              <a:t>досліджуваної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науки.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25014" y="3748011"/>
            <a:ext cx="2385694" cy="238569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" y="0"/>
            <a:ext cx="12192000" cy="4489450"/>
          </a:xfrm>
          <a:custGeom>
            <a:avLst/>
            <a:gdLst/>
            <a:ahLst/>
            <a:cxnLst/>
            <a:rect l="l" t="t" r="r" b="b"/>
            <a:pathLst>
              <a:path w="12192000" h="4489450">
                <a:moveTo>
                  <a:pt x="12192000" y="0"/>
                </a:moveTo>
                <a:lnTo>
                  <a:pt x="0" y="0"/>
                </a:lnTo>
                <a:lnTo>
                  <a:pt x="0" y="4489450"/>
                </a:lnTo>
                <a:lnTo>
                  <a:pt x="12192000" y="4489450"/>
                </a:lnTo>
                <a:lnTo>
                  <a:pt x="12192000" y="0"/>
                </a:lnTo>
                <a:close/>
              </a:path>
            </a:pathLst>
          </a:custGeom>
          <a:solidFill>
            <a:srgbClr val="C7C9C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94640" y="594359"/>
            <a:ext cx="9898380" cy="5514340"/>
            <a:chOff x="294640" y="594359"/>
            <a:chExt cx="9898380" cy="55143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94916" y="594359"/>
              <a:ext cx="8197596" cy="367588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59559" y="640079"/>
              <a:ext cx="8073390" cy="3550920"/>
            </a:xfrm>
            <a:custGeom>
              <a:avLst/>
              <a:gdLst/>
              <a:ahLst/>
              <a:cxnLst/>
              <a:rect l="l" t="t" r="r" b="b"/>
              <a:pathLst>
                <a:path w="8073390" h="3550920">
                  <a:moveTo>
                    <a:pt x="8072882" y="0"/>
                  </a:moveTo>
                  <a:lnTo>
                    <a:pt x="0" y="0"/>
                  </a:lnTo>
                  <a:lnTo>
                    <a:pt x="0" y="3550920"/>
                  </a:lnTo>
                  <a:lnTo>
                    <a:pt x="8072882" y="3550920"/>
                  </a:lnTo>
                  <a:lnTo>
                    <a:pt x="80728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059559" y="640079"/>
              <a:ext cx="8073390" cy="3550920"/>
            </a:xfrm>
            <a:custGeom>
              <a:avLst/>
              <a:gdLst/>
              <a:ahLst/>
              <a:cxnLst/>
              <a:rect l="l" t="t" r="r" b="b"/>
              <a:pathLst>
                <a:path w="8073390" h="3550920">
                  <a:moveTo>
                    <a:pt x="0" y="3550920"/>
                  </a:moveTo>
                  <a:lnTo>
                    <a:pt x="8072882" y="3550920"/>
                  </a:lnTo>
                  <a:lnTo>
                    <a:pt x="8072882" y="0"/>
                  </a:lnTo>
                  <a:lnTo>
                    <a:pt x="0" y="0"/>
                  </a:lnTo>
                  <a:lnTo>
                    <a:pt x="0" y="3550920"/>
                  </a:lnTo>
                  <a:close/>
                </a:path>
              </a:pathLst>
            </a:custGeom>
            <a:ln w="9525">
              <a:solidFill>
                <a:srgbClr val="C7C9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84400" y="749299"/>
              <a:ext cx="7823073" cy="334302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4640" y="3774312"/>
              <a:ext cx="2334387" cy="2334387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107563" y="4735448"/>
            <a:ext cx="8355965" cy="1473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350" indent="226695" algn="just"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  <a:tabLst>
                <a:tab pos="239395" algn="l"/>
              </a:tabLst>
            </a:pPr>
            <a:r>
              <a:rPr sz="1900" dirty="0">
                <a:latin typeface="Times New Roman"/>
                <a:cs typeface="Times New Roman"/>
              </a:rPr>
              <a:t>Таким</a:t>
            </a:r>
            <a:r>
              <a:rPr sz="1900" spc="1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чином,</a:t>
            </a:r>
            <a:r>
              <a:rPr sz="1900" spc="17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цитологія,</a:t>
            </a:r>
            <a:r>
              <a:rPr sz="1900" spc="17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гістологія</a:t>
            </a:r>
            <a:r>
              <a:rPr sz="1900" spc="18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і</a:t>
            </a:r>
            <a:r>
              <a:rPr sz="1900" spc="1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ембріологія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показують,</a:t>
            </a:r>
            <a:r>
              <a:rPr sz="1900" spc="18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як</a:t>
            </a:r>
            <a:r>
              <a:rPr sz="1900" spc="17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організована </a:t>
            </a:r>
            <a:r>
              <a:rPr sz="1900" dirty="0">
                <a:latin typeface="Times New Roman"/>
                <a:cs typeface="Times New Roman"/>
              </a:rPr>
              <a:t>та</a:t>
            </a:r>
            <a:r>
              <a:rPr sz="1900" spc="4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чи</a:t>
            </a:r>
            <a:r>
              <a:rPr sz="1900" spc="4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інша</a:t>
            </a:r>
            <a:r>
              <a:rPr sz="1900" spc="45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тканина,</a:t>
            </a:r>
            <a:r>
              <a:rPr sz="1900" spc="47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орган</a:t>
            </a:r>
            <a:r>
              <a:rPr sz="1900" spc="4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</a:t>
            </a:r>
            <a:r>
              <a:rPr sz="1900" spc="4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нормі,</a:t>
            </a:r>
            <a:r>
              <a:rPr sz="1900" spc="459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так,</a:t>
            </a:r>
            <a:r>
              <a:rPr sz="1900" spc="45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щоб</a:t>
            </a:r>
            <a:r>
              <a:rPr sz="1900" spc="4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можна</a:t>
            </a:r>
            <a:r>
              <a:rPr sz="1900" spc="4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було</a:t>
            </a:r>
            <a:r>
              <a:rPr sz="1900" spc="4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порівняти</a:t>
            </a:r>
            <a:r>
              <a:rPr sz="1900" spc="4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їх</a:t>
            </a:r>
            <a:r>
              <a:rPr sz="1900" spc="465" dirty="0">
                <a:latin typeface="Times New Roman"/>
                <a:cs typeface="Times New Roman"/>
              </a:rPr>
              <a:t> </a:t>
            </a:r>
            <a:r>
              <a:rPr sz="1900" spc="-25" dirty="0">
                <a:latin typeface="Times New Roman"/>
                <a:cs typeface="Times New Roman"/>
              </a:rPr>
              <a:t>при </a:t>
            </a:r>
            <a:r>
              <a:rPr sz="1900" spc="-10" dirty="0">
                <a:latin typeface="Times New Roman"/>
                <a:cs typeface="Times New Roman"/>
              </a:rPr>
              <a:t>патології.</a:t>
            </a:r>
            <a:endParaRPr sz="1900">
              <a:latin typeface="Times New Roman"/>
              <a:cs typeface="Times New Roman"/>
            </a:endParaRPr>
          </a:p>
          <a:p>
            <a:pPr marL="239395" indent="-226695" algn="just">
              <a:lnSpc>
                <a:spcPct val="100000"/>
              </a:lnSpc>
              <a:buFont typeface="Microsoft Sans Serif"/>
              <a:buChar char="•"/>
              <a:tabLst>
                <a:tab pos="239395" algn="l"/>
              </a:tabLst>
            </a:pPr>
            <a:r>
              <a:rPr sz="1900" dirty="0">
                <a:latin typeface="Times New Roman"/>
                <a:cs typeface="Times New Roman"/>
              </a:rPr>
              <a:t>Поряд</a:t>
            </a:r>
            <a:r>
              <a:rPr sz="1900" spc="3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з</a:t>
            </a:r>
            <a:r>
              <a:rPr sz="1900" spc="3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цим</a:t>
            </a:r>
            <a:r>
              <a:rPr sz="1900" spc="36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важливим</a:t>
            </a:r>
            <a:r>
              <a:rPr sz="1900" spc="3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завданням,</a:t>
            </a:r>
            <a:r>
              <a:rPr sz="1900" spc="3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зазначені</a:t>
            </a:r>
            <a:r>
              <a:rPr sz="1900" spc="3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науки</a:t>
            </a:r>
            <a:r>
              <a:rPr sz="1900" spc="3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описують</a:t>
            </a:r>
            <a:r>
              <a:rPr sz="1900" spc="38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молекулярні,</a:t>
            </a:r>
            <a:endParaRPr sz="19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900" dirty="0">
                <a:latin typeface="Times New Roman"/>
                <a:cs typeface="Times New Roman"/>
              </a:rPr>
              <a:t>клітинні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і тканинні</a:t>
            </a:r>
            <a:r>
              <a:rPr sz="1900" spc="-4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процеси,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механізми</a:t>
            </a:r>
            <a:r>
              <a:rPr sz="1900" spc="-2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формування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і</a:t>
            </a:r>
            <a:r>
              <a:rPr sz="1900" spc="-10" dirty="0">
                <a:latin typeface="Times New Roman"/>
                <a:cs typeface="Times New Roman"/>
              </a:rPr>
              <a:t> функціонування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організму</a:t>
            </a:r>
            <a:r>
              <a:rPr sz="1700" spc="-10" dirty="0">
                <a:latin typeface="Calibri"/>
                <a:cs typeface="Calibri"/>
              </a:rPr>
              <a:t>.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2"/>
              <a:ext cx="6394196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85317" y="1353693"/>
            <a:ext cx="4628515" cy="2769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987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Завданнями</a:t>
            </a:r>
            <a:r>
              <a:rPr sz="2000" b="1" i="1" spc="13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дисципліни</a:t>
            </a:r>
            <a:r>
              <a:rPr sz="2000" b="1" i="1" spc="145" dirty="0">
                <a:latin typeface="Times New Roman"/>
                <a:cs typeface="Times New Roman"/>
              </a:rPr>
              <a:t>  </a:t>
            </a:r>
            <a:r>
              <a:rPr sz="2000" b="1" i="1" spc="-10" dirty="0">
                <a:latin typeface="Times New Roman"/>
                <a:cs typeface="Times New Roman"/>
              </a:rPr>
              <a:t>«Цитологія, </a:t>
            </a:r>
            <a:r>
              <a:rPr sz="2000" b="1" i="1" dirty="0">
                <a:latin typeface="Times New Roman"/>
                <a:cs typeface="Times New Roman"/>
              </a:rPr>
              <a:t>ембріологія,</a:t>
            </a:r>
            <a:r>
              <a:rPr sz="2000" b="1" i="1" spc="6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гістологія»</a:t>
            </a:r>
            <a:r>
              <a:rPr sz="2000" b="1" i="1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також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участь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в </a:t>
            </a:r>
            <a:r>
              <a:rPr sz="2000" dirty="0">
                <a:latin typeface="Times New Roman"/>
                <a:cs typeface="Times New Roman"/>
              </a:rPr>
              <a:t>підготовці</a:t>
            </a:r>
            <a:r>
              <a:rPr sz="2000" spc="23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лікаря-</a:t>
            </a:r>
            <a:r>
              <a:rPr sz="2000" dirty="0">
                <a:latin typeface="Times New Roman"/>
                <a:cs typeface="Times New Roman"/>
              </a:rPr>
              <a:t>фахівця</a:t>
            </a:r>
            <a:r>
              <a:rPr sz="2000" spc="229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23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багажем </a:t>
            </a:r>
            <a:r>
              <a:rPr sz="2000" dirty="0">
                <a:latin typeface="Times New Roman"/>
                <a:cs typeface="Times New Roman"/>
              </a:rPr>
              <a:t>фундаментальних</a:t>
            </a:r>
            <a:r>
              <a:rPr sz="2000" spc="1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теоретичних</a:t>
            </a:r>
            <a:r>
              <a:rPr sz="2000" spc="1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знань,</a:t>
            </a:r>
            <a:r>
              <a:rPr sz="2000" spc="130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в </a:t>
            </a:r>
            <a:r>
              <a:rPr sz="2000" dirty="0">
                <a:latin typeface="Times New Roman"/>
                <a:cs typeface="Times New Roman"/>
              </a:rPr>
              <a:t>тому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числі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щодо</a:t>
            </a:r>
            <a:r>
              <a:rPr sz="2000" spc="2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мікроскопічної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будови </a:t>
            </a:r>
            <a:r>
              <a:rPr sz="2000" dirty="0">
                <a:latin typeface="Times New Roman"/>
                <a:cs typeface="Times New Roman"/>
              </a:rPr>
              <a:t>органів</a:t>
            </a:r>
            <a:r>
              <a:rPr sz="2000" spc="4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4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тканин,</a:t>
            </a:r>
            <a:r>
              <a:rPr sz="2000" spc="459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функцій</a:t>
            </a:r>
            <a:r>
              <a:rPr sz="2000" spc="4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клітин</a:t>
            </a:r>
            <a:r>
              <a:rPr sz="2000" spc="455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і </a:t>
            </a:r>
            <a:r>
              <a:rPr sz="2000" dirty="0">
                <a:latin typeface="Times New Roman"/>
                <a:cs typeface="Times New Roman"/>
              </a:rPr>
              <a:t>клітинних</a:t>
            </a:r>
            <a:r>
              <a:rPr sz="2000" spc="2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систем,</a:t>
            </a:r>
            <a:r>
              <a:rPr sz="2000" spc="2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2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також</a:t>
            </a:r>
            <a:r>
              <a:rPr sz="2000" spc="29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можливих </a:t>
            </a:r>
            <a:r>
              <a:rPr sz="2000" dirty="0">
                <a:latin typeface="Times New Roman"/>
                <a:cs typeface="Times New Roman"/>
              </a:rPr>
              <a:t>реакцій</a:t>
            </a:r>
            <a:r>
              <a:rPr sz="2000" spc="2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2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відповідь</a:t>
            </a:r>
            <a:r>
              <a:rPr sz="2000" spc="2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2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фізіологічні</a:t>
            </a:r>
            <a:r>
              <a:rPr sz="2000" spc="290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і </a:t>
            </a:r>
            <a:r>
              <a:rPr sz="2000" spc="-10" dirty="0">
                <a:latin typeface="Times New Roman"/>
                <a:cs typeface="Times New Roman"/>
              </a:rPr>
              <a:t>патологічні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впливи.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468620" cy="6858000"/>
          </a:xfrm>
          <a:custGeom>
            <a:avLst/>
            <a:gdLst/>
            <a:ahLst/>
            <a:cxnLst/>
            <a:rect l="l" t="t" r="r" b="b"/>
            <a:pathLst>
              <a:path w="5468620" h="6858000">
                <a:moveTo>
                  <a:pt x="5468493" y="0"/>
                </a:moveTo>
                <a:lnTo>
                  <a:pt x="0" y="0"/>
                </a:lnTo>
                <a:lnTo>
                  <a:pt x="0" y="6858000"/>
                </a:lnTo>
                <a:lnTo>
                  <a:pt x="5468493" y="6858000"/>
                </a:lnTo>
                <a:lnTo>
                  <a:pt x="5468493" y="0"/>
                </a:lnTo>
                <a:close/>
              </a:path>
            </a:pathLst>
          </a:custGeom>
          <a:solidFill>
            <a:srgbClr val="6B41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28852" y="1218057"/>
            <a:ext cx="3810635" cy="371538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 marR="5080" algn="ctr">
              <a:lnSpc>
                <a:spcPct val="90000"/>
              </a:lnSpc>
              <a:spcBef>
                <a:spcPts val="630"/>
              </a:spcBef>
            </a:pPr>
            <a:r>
              <a:rPr sz="4400" spc="-10" dirty="0">
                <a:solidFill>
                  <a:srgbClr val="FFFFFF"/>
                </a:solidFill>
                <a:latin typeface="Times New Roman"/>
                <a:cs typeface="Times New Roman"/>
              </a:rPr>
              <a:t>Основні положення </a:t>
            </a:r>
            <a:r>
              <a:rPr sz="4400" dirty="0">
                <a:solidFill>
                  <a:srgbClr val="FFFFFF"/>
                </a:solidFill>
                <a:latin typeface="Times New Roman"/>
                <a:cs typeface="Times New Roman"/>
              </a:rPr>
              <a:t>клітинної</a:t>
            </a:r>
            <a:r>
              <a:rPr sz="44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400" spc="-10" dirty="0">
                <a:solidFill>
                  <a:srgbClr val="FFFFFF"/>
                </a:solidFill>
                <a:latin typeface="Times New Roman"/>
                <a:cs typeface="Times New Roman"/>
              </a:rPr>
              <a:t>теорії </a:t>
            </a:r>
            <a:r>
              <a:rPr sz="4400" dirty="0">
                <a:solidFill>
                  <a:srgbClr val="FFFFFF"/>
                </a:solidFill>
                <a:latin typeface="Times New Roman"/>
                <a:cs typeface="Times New Roman"/>
              </a:rPr>
              <a:t>на</a:t>
            </a:r>
            <a:r>
              <a:rPr sz="4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400" spc="-10" dirty="0">
                <a:solidFill>
                  <a:srgbClr val="FFFFFF"/>
                </a:solidFill>
                <a:latin typeface="Times New Roman"/>
                <a:cs typeface="Times New Roman"/>
              </a:rPr>
              <a:t>сучасному </a:t>
            </a:r>
            <a:r>
              <a:rPr sz="4400" dirty="0">
                <a:solidFill>
                  <a:srgbClr val="FFFFFF"/>
                </a:solidFill>
                <a:latin typeface="Times New Roman"/>
                <a:cs typeface="Times New Roman"/>
              </a:rPr>
              <a:t>етапі</a:t>
            </a:r>
            <a:r>
              <a:rPr sz="44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400" spc="-10" dirty="0">
                <a:solidFill>
                  <a:srgbClr val="FFFFFF"/>
                </a:solidFill>
                <a:latin typeface="Times New Roman"/>
                <a:cs typeface="Times New Roman"/>
              </a:rPr>
              <a:t>розвитку науки.</a:t>
            </a:r>
            <a:endParaRPr sz="4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0" y="740714"/>
            <a:ext cx="5459476" cy="537756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04057" y="946531"/>
            <a:ext cx="29171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35990" algn="l"/>
                <a:tab pos="2783205" algn="l"/>
              </a:tabLst>
            </a:pPr>
            <a:r>
              <a:rPr sz="2000" spc="-10" dirty="0">
                <a:latin typeface="Times New Roman"/>
                <a:cs typeface="Times New Roman"/>
              </a:rPr>
              <a:t>теорія,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сформульована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83660" y="1251331"/>
            <a:ext cx="17189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29310" algn="l"/>
              </a:tabLst>
            </a:pPr>
            <a:r>
              <a:rPr sz="2000" spc="-25" dirty="0">
                <a:latin typeface="Times New Roman"/>
                <a:cs typeface="Times New Roman"/>
              </a:rPr>
              <a:t>XIX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століття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85213" y="946531"/>
            <a:ext cx="125349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796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Клітинна середині </a:t>
            </a:r>
            <a:r>
              <a:rPr sz="2000" b="1" i="1" spc="-10" dirty="0">
                <a:latin typeface="Times New Roman"/>
                <a:cs typeface="Times New Roman"/>
              </a:rPr>
              <a:t>Матіасом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83304" y="1556384"/>
            <a:ext cx="14325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spc="-10" dirty="0">
                <a:latin typeface="Times New Roman"/>
                <a:cs typeface="Times New Roman"/>
              </a:rPr>
              <a:t>Шлейденом,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45429" y="1251331"/>
            <a:ext cx="107759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92710">
              <a:lnSpc>
                <a:spcPct val="100000"/>
              </a:lnSpc>
              <a:spcBef>
                <a:spcPts val="105"/>
              </a:spcBef>
            </a:pPr>
            <a:r>
              <a:rPr sz="2000" b="1" i="1" spc="-10" dirty="0">
                <a:latin typeface="Times New Roman"/>
                <a:cs typeface="Times New Roman"/>
              </a:rPr>
              <a:t>вченими </a:t>
            </a:r>
            <a:r>
              <a:rPr sz="2000" b="1" i="1" spc="-35" dirty="0">
                <a:latin typeface="Times New Roman"/>
                <a:cs typeface="Times New Roman"/>
              </a:rPr>
              <a:t>Теодором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85213" y="1861185"/>
            <a:ext cx="43370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dirty="0">
                <a:latin typeface="Times New Roman"/>
                <a:cs typeface="Times New Roman"/>
              </a:rPr>
              <a:t>Шванном</a:t>
            </a:r>
            <a:r>
              <a:rPr sz="2000" b="1" i="1" spc="27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та</a:t>
            </a:r>
            <a:r>
              <a:rPr sz="2000" b="1" i="1" spc="27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Рудольфом</a:t>
            </a:r>
            <a:r>
              <a:rPr sz="2000" b="1" i="1" spc="27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Вірховом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52013" y="2165985"/>
            <a:ext cx="3271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21005" algn="l"/>
                <a:tab pos="2571750" algn="l"/>
              </a:tabLst>
            </a:pPr>
            <a:r>
              <a:rPr sz="2000" spc="-50" dirty="0">
                <a:latin typeface="Times New Roman"/>
                <a:cs typeface="Times New Roman"/>
              </a:rPr>
              <a:t>з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основоположних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теорій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85213" y="2165985"/>
            <a:ext cx="912494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однією біології.</a:t>
            </a:r>
            <a:endParaRPr sz="20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2000" spc="-20" dirty="0">
                <a:latin typeface="Times New Roman"/>
                <a:cs typeface="Times New Roman"/>
              </a:rPr>
              <a:t>Вона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65729" y="2775280"/>
            <a:ext cx="325564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03045" algn="l"/>
                <a:tab pos="2131060" algn="l"/>
                <a:tab pos="2739390" algn="l"/>
              </a:tabLst>
            </a:pPr>
            <a:r>
              <a:rPr sz="2000" spc="-10" dirty="0">
                <a:latin typeface="Times New Roman"/>
                <a:cs typeface="Times New Roman"/>
              </a:rPr>
              <a:t>стверджує,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що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всі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живі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85213" y="3080766"/>
            <a:ext cx="43338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організми</a:t>
            </a:r>
            <a:r>
              <a:rPr sz="2000" spc="3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складаються</a:t>
            </a:r>
            <a:r>
              <a:rPr sz="2000" spc="3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3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клітин,</a:t>
            </a:r>
            <a:r>
              <a:rPr sz="2000" spc="3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які</a:t>
            </a:r>
            <a:r>
              <a:rPr sz="2000" spc="37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85213" y="3385565"/>
            <a:ext cx="34328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888489" algn="l"/>
              </a:tabLst>
            </a:pPr>
            <a:r>
              <a:rPr sz="2000" spc="-10" dirty="0">
                <a:latin typeface="Times New Roman"/>
                <a:cs typeface="Times New Roman"/>
              </a:rPr>
              <a:t>основними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структурними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85213" y="3385565"/>
            <a:ext cx="433768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4081145" algn="just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latin typeface="Times New Roman"/>
                <a:cs typeface="Times New Roman"/>
              </a:rPr>
              <a:t>та </a:t>
            </a:r>
            <a:r>
              <a:rPr sz="2000" dirty="0">
                <a:latin typeface="Times New Roman"/>
                <a:cs typeface="Times New Roman"/>
              </a:rPr>
              <a:t>функціональними</a:t>
            </a:r>
            <a:r>
              <a:rPr sz="2000" spc="3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одиницями</a:t>
            </a:r>
            <a:r>
              <a:rPr sz="2000" spc="33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живих організмів.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85213" y="4300220"/>
            <a:ext cx="4338320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9870" algn="just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Клітинна</a:t>
            </a:r>
            <a:r>
              <a:rPr sz="2000" spc="1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теорія</a:t>
            </a:r>
            <a:r>
              <a:rPr sz="2000" spc="1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значно</a:t>
            </a:r>
            <a:r>
              <a:rPr sz="2000" spc="13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розширила </a:t>
            </a:r>
            <a:r>
              <a:rPr sz="2000" dirty="0">
                <a:latin typeface="Times New Roman"/>
                <a:cs typeface="Times New Roman"/>
              </a:rPr>
              <a:t>наше</a:t>
            </a:r>
            <a:r>
              <a:rPr sz="2000" spc="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розуміння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біологічних</a:t>
            </a:r>
            <a:r>
              <a:rPr sz="2000" spc="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процесів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і </a:t>
            </a:r>
            <a:r>
              <a:rPr sz="2000" dirty="0">
                <a:latin typeface="Times New Roman"/>
                <a:cs typeface="Times New Roman"/>
              </a:rPr>
              <a:t>стала</a:t>
            </a:r>
            <a:r>
              <a:rPr sz="2000" spc="3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основою</a:t>
            </a:r>
            <a:r>
              <a:rPr sz="2000" spc="3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3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розвитку</a:t>
            </a:r>
            <a:r>
              <a:rPr sz="2000" spc="3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сучасних </a:t>
            </a:r>
            <a:r>
              <a:rPr sz="2000" dirty="0">
                <a:latin typeface="Times New Roman"/>
                <a:cs typeface="Times New Roman"/>
              </a:rPr>
              <a:t>галузей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біології,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таких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молекулярна </a:t>
            </a:r>
            <a:r>
              <a:rPr sz="2000" dirty="0">
                <a:latin typeface="Times New Roman"/>
                <a:cs typeface="Times New Roman"/>
              </a:rPr>
              <a:t>біологія,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генетика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біохімія.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621271" y="524067"/>
            <a:ext cx="5570855" cy="6334125"/>
            <a:chOff x="6621271" y="524067"/>
            <a:chExt cx="5570855" cy="6334125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21271" y="1295400"/>
              <a:ext cx="5570728" cy="556259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643496" y="1656207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273050" y="0"/>
                  </a:moveTo>
                  <a:lnTo>
                    <a:pt x="223949" y="4396"/>
                  </a:lnTo>
                  <a:lnTo>
                    <a:pt x="177743" y="17074"/>
                  </a:lnTo>
                  <a:lnTo>
                    <a:pt x="135203" y="37262"/>
                  </a:lnTo>
                  <a:lnTo>
                    <a:pt x="97096" y="64193"/>
                  </a:lnTo>
                  <a:lnTo>
                    <a:pt x="64193" y="97096"/>
                  </a:lnTo>
                  <a:lnTo>
                    <a:pt x="37262" y="135203"/>
                  </a:lnTo>
                  <a:lnTo>
                    <a:pt x="17074" y="177743"/>
                  </a:lnTo>
                  <a:lnTo>
                    <a:pt x="4396" y="223949"/>
                  </a:lnTo>
                  <a:lnTo>
                    <a:pt x="0" y="273050"/>
                  </a:lnTo>
                  <a:lnTo>
                    <a:pt x="4396" y="322117"/>
                  </a:lnTo>
                  <a:lnTo>
                    <a:pt x="17074" y="368304"/>
                  </a:lnTo>
                  <a:lnTo>
                    <a:pt x="37262" y="410840"/>
                  </a:lnTo>
                  <a:lnTo>
                    <a:pt x="64193" y="448951"/>
                  </a:lnTo>
                  <a:lnTo>
                    <a:pt x="97096" y="481864"/>
                  </a:lnTo>
                  <a:lnTo>
                    <a:pt x="135203" y="508809"/>
                  </a:lnTo>
                  <a:lnTo>
                    <a:pt x="177743" y="529011"/>
                  </a:lnTo>
                  <a:lnTo>
                    <a:pt x="223949" y="541699"/>
                  </a:lnTo>
                  <a:lnTo>
                    <a:pt x="273050" y="546100"/>
                  </a:lnTo>
                  <a:lnTo>
                    <a:pt x="322117" y="541699"/>
                  </a:lnTo>
                  <a:lnTo>
                    <a:pt x="368304" y="529011"/>
                  </a:lnTo>
                  <a:lnTo>
                    <a:pt x="410840" y="508809"/>
                  </a:lnTo>
                  <a:lnTo>
                    <a:pt x="448951" y="481864"/>
                  </a:lnTo>
                  <a:lnTo>
                    <a:pt x="481864" y="448951"/>
                  </a:lnTo>
                  <a:lnTo>
                    <a:pt x="508809" y="410840"/>
                  </a:lnTo>
                  <a:lnTo>
                    <a:pt x="529011" y="368304"/>
                  </a:lnTo>
                  <a:lnTo>
                    <a:pt x="541699" y="322117"/>
                  </a:lnTo>
                  <a:lnTo>
                    <a:pt x="546100" y="273050"/>
                  </a:lnTo>
                  <a:lnTo>
                    <a:pt x="541699" y="223949"/>
                  </a:lnTo>
                  <a:lnTo>
                    <a:pt x="529011" y="177743"/>
                  </a:lnTo>
                  <a:lnTo>
                    <a:pt x="508809" y="135203"/>
                  </a:lnTo>
                  <a:lnTo>
                    <a:pt x="481864" y="97096"/>
                  </a:lnTo>
                  <a:lnTo>
                    <a:pt x="448951" y="64193"/>
                  </a:lnTo>
                  <a:lnTo>
                    <a:pt x="410840" y="37262"/>
                  </a:lnTo>
                  <a:lnTo>
                    <a:pt x="368304" y="17074"/>
                  </a:lnTo>
                  <a:lnTo>
                    <a:pt x="322117" y="4396"/>
                  </a:lnTo>
                  <a:lnTo>
                    <a:pt x="27305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462769" y="587567"/>
              <a:ext cx="1659889" cy="2233930"/>
            </a:xfrm>
            <a:custGeom>
              <a:avLst/>
              <a:gdLst/>
              <a:ahLst/>
              <a:cxnLst/>
              <a:rect l="l" t="t" r="r" b="b"/>
              <a:pathLst>
                <a:path w="1659890" h="2233930">
                  <a:moveTo>
                    <a:pt x="0" y="9205"/>
                  </a:moveTo>
                  <a:lnTo>
                    <a:pt x="48132" y="4594"/>
                  </a:lnTo>
                  <a:lnTo>
                    <a:pt x="96052" y="1537"/>
                  </a:lnTo>
                  <a:lnTo>
                    <a:pt x="143735" y="12"/>
                  </a:lnTo>
                  <a:lnTo>
                    <a:pt x="191154" y="0"/>
                  </a:lnTo>
                  <a:lnTo>
                    <a:pt x="238284" y="1478"/>
                  </a:lnTo>
                  <a:lnTo>
                    <a:pt x="285099" y="4429"/>
                  </a:lnTo>
                  <a:lnTo>
                    <a:pt x="331574" y="8829"/>
                  </a:lnTo>
                  <a:lnTo>
                    <a:pt x="377682" y="14660"/>
                  </a:lnTo>
                  <a:lnTo>
                    <a:pt x="423400" y="21901"/>
                  </a:lnTo>
                  <a:lnTo>
                    <a:pt x="468700" y="30531"/>
                  </a:lnTo>
                  <a:lnTo>
                    <a:pt x="513557" y="40530"/>
                  </a:lnTo>
                  <a:lnTo>
                    <a:pt x="557946" y="51878"/>
                  </a:lnTo>
                  <a:lnTo>
                    <a:pt x="601841" y="64553"/>
                  </a:lnTo>
                  <a:lnTo>
                    <a:pt x="645216" y="78536"/>
                  </a:lnTo>
                  <a:lnTo>
                    <a:pt x="688045" y="93805"/>
                  </a:lnTo>
                  <a:lnTo>
                    <a:pt x="730304" y="110342"/>
                  </a:lnTo>
                  <a:lnTo>
                    <a:pt x="771967" y="128124"/>
                  </a:lnTo>
                  <a:lnTo>
                    <a:pt x="813007" y="147132"/>
                  </a:lnTo>
                  <a:lnTo>
                    <a:pt x="853399" y="167344"/>
                  </a:lnTo>
                  <a:lnTo>
                    <a:pt x="893118" y="188742"/>
                  </a:lnTo>
                  <a:lnTo>
                    <a:pt x="932138" y="211304"/>
                  </a:lnTo>
                  <a:lnTo>
                    <a:pt x="970433" y="235009"/>
                  </a:lnTo>
                  <a:lnTo>
                    <a:pt x="1007979" y="259838"/>
                  </a:lnTo>
                  <a:lnTo>
                    <a:pt x="1044748" y="285769"/>
                  </a:lnTo>
                  <a:lnTo>
                    <a:pt x="1080715" y="312783"/>
                  </a:lnTo>
                  <a:lnTo>
                    <a:pt x="1115856" y="340858"/>
                  </a:lnTo>
                  <a:lnTo>
                    <a:pt x="1150144" y="369975"/>
                  </a:lnTo>
                  <a:lnTo>
                    <a:pt x="1183553" y="400113"/>
                  </a:lnTo>
                  <a:lnTo>
                    <a:pt x="1216059" y="431251"/>
                  </a:lnTo>
                  <a:lnTo>
                    <a:pt x="1247635" y="463369"/>
                  </a:lnTo>
                  <a:lnTo>
                    <a:pt x="1278255" y="496447"/>
                  </a:lnTo>
                  <a:lnTo>
                    <a:pt x="1307895" y="530463"/>
                  </a:lnTo>
                  <a:lnTo>
                    <a:pt x="1336529" y="565398"/>
                  </a:lnTo>
                  <a:lnTo>
                    <a:pt x="1364130" y="601232"/>
                  </a:lnTo>
                  <a:lnTo>
                    <a:pt x="1390674" y="637943"/>
                  </a:lnTo>
                  <a:lnTo>
                    <a:pt x="1416134" y="675511"/>
                  </a:lnTo>
                  <a:lnTo>
                    <a:pt x="1440485" y="713916"/>
                  </a:lnTo>
                  <a:lnTo>
                    <a:pt x="1463702" y="753136"/>
                  </a:lnTo>
                  <a:lnTo>
                    <a:pt x="1485759" y="793153"/>
                  </a:lnTo>
                  <a:lnTo>
                    <a:pt x="1506630" y="833945"/>
                  </a:lnTo>
                  <a:lnTo>
                    <a:pt x="1526289" y="875492"/>
                  </a:lnTo>
                  <a:lnTo>
                    <a:pt x="1544711" y="917773"/>
                  </a:lnTo>
                  <a:lnTo>
                    <a:pt x="1561871" y="960768"/>
                  </a:lnTo>
                  <a:lnTo>
                    <a:pt x="1577742" y="1004457"/>
                  </a:lnTo>
                  <a:lnTo>
                    <a:pt x="1592300" y="1048818"/>
                  </a:lnTo>
                  <a:lnTo>
                    <a:pt x="1605518" y="1093832"/>
                  </a:lnTo>
                  <a:lnTo>
                    <a:pt x="1617371" y="1139478"/>
                  </a:lnTo>
                  <a:lnTo>
                    <a:pt x="1627833" y="1185736"/>
                  </a:lnTo>
                  <a:lnTo>
                    <a:pt x="1636879" y="1232584"/>
                  </a:lnTo>
                  <a:lnTo>
                    <a:pt x="1644482" y="1280003"/>
                  </a:lnTo>
                  <a:lnTo>
                    <a:pt x="1650619" y="1327973"/>
                  </a:lnTo>
                  <a:lnTo>
                    <a:pt x="1655320" y="1377583"/>
                  </a:lnTo>
                  <a:lnTo>
                    <a:pt x="1658359" y="1427205"/>
                  </a:lnTo>
                  <a:lnTo>
                    <a:pt x="1659746" y="1476800"/>
                  </a:lnTo>
                  <a:lnTo>
                    <a:pt x="1659487" y="1526328"/>
                  </a:lnTo>
                  <a:lnTo>
                    <a:pt x="1657592" y="1575748"/>
                  </a:lnTo>
                  <a:lnTo>
                    <a:pt x="1654068" y="1625020"/>
                  </a:lnTo>
                  <a:lnTo>
                    <a:pt x="1648924" y="1674104"/>
                  </a:lnTo>
                  <a:lnTo>
                    <a:pt x="1642168" y="1722960"/>
                  </a:lnTo>
                  <a:lnTo>
                    <a:pt x="1633807" y="1771549"/>
                  </a:lnTo>
                  <a:lnTo>
                    <a:pt x="1623852" y="1819829"/>
                  </a:lnTo>
                  <a:lnTo>
                    <a:pt x="1612308" y="1867760"/>
                  </a:lnTo>
                  <a:lnTo>
                    <a:pt x="1599186" y="1915304"/>
                  </a:lnTo>
                  <a:lnTo>
                    <a:pt x="1584493" y="1962419"/>
                  </a:lnTo>
                  <a:lnTo>
                    <a:pt x="1568236" y="2009065"/>
                  </a:lnTo>
                  <a:lnTo>
                    <a:pt x="1550426" y="2055203"/>
                  </a:lnTo>
                  <a:lnTo>
                    <a:pt x="1531069" y="2100791"/>
                  </a:lnTo>
                  <a:lnTo>
                    <a:pt x="1510173" y="2145791"/>
                  </a:lnTo>
                  <a:lnTo>
                    <a:pt x="1487748" y="2190162"/>
                  </a:lnTo>
                  <a:lnTo>
                    <a:pt x="1463802" y="2233864"/>
                  </a:lnTo>
                </a:path>
              </a:pathLst>
            </a:custGeom>
            <a:ln w="127000">
              <a:solidFill>
                <a:srgbClr val="FFC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8607" y="350265"/>
            <a:ext cx="2159635" cy="202463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7619" y="407924"/>
            <a:ext cx="5741670" cy="560514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340"/>
              </a:spcBef>
            </a:pP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сучасному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етапі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розвитку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науки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клітинна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теорія </a:t>
            </a:r>
            <a:r>
              <a:rPr sz="2000" dirty="0">
                <a:latin typeface="Times New Roman"/>
                <a:cs typeface="Times New Roman"/>
              </a:rPr>
              <a:t>була</a:t>
            </a:r>
            <a:r>
              <a:rPr sz="2000" spc="2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доповнена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2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уточнена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урахуванням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новітніх </a:t>
            </a:r>
            <a:r>
              <a:rPr sz="2000" dirty="0">
                <a:latin typeface="Times New Roman"/>
                <a:cs typeface="Times New Roman"/>
              </a:rPr>
              <a:t>досягнень</a:t>
            </a:r>
            <a:r>
              <a:rPr sz="2000" spc="40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409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області</a:t>
            </a:r>
            <a:r>
              <a:rPr sz="2000" spc="3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мікроскопії,</a:t>
            </a:r>
            <a:r>
              <a:rPr sz="2000" spc="40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молекулярної </a:t>
            </a:r>
            <a:r>
              <a:rPr sz="2000" dirty="0">
                <a:latin typeface="Times New Roman"/>
                <a:cs typeface="Times New Roman"/>
              </a:rPr>
              <a:t>біології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генетики.</a:t>
            </a:r>
            <a:endParaRPr sz="2000">
              <a:latin typeface="Times New Roman"/>
              <a:cs typeface="Times New Roman"/>
            </a:endParaRPr>
          </a:p>
          <a:p>
            <a:pPr marL="12700" marR="5080" algn="just">
              <a:lnSpc>
                <a:spcPts val="2160"/>
              </a:lnSpc>
              <a:spcBef>
                <a:spcPts val="635"/>
              </a:spcBef>
            </a:pPr>
            <a:r>
              <a:rPr sz="2000" b="1" dirty="0">
                <a:latin typeface="Times New Roman"/>
                <a:cs typeface="Times New Roman"/>
              </a:rPr>
              <a:t>Основні</a:t>
            </a:r>
            <a:r>
              <a:rPr sz="2000" b="1" spc="445" dirty="0">
                <a:latin typeface="Times New Roman"/>
                <a:cs typeface="Times New Roman"/>
              </a:rPr>
              <a:t>    </a:t>
            </a:r>
            <a:r>
              <a:rPr sz="2000" b="1" dirty="0">
                <a:latin typeface="Times New Roman"/>
                <a:cs typeface="Times New Roman"/>
              </a:rPr>
              <a:t>положення</a:t>
            </a:r>
            <a:r>
              <a:rPr sz="2000" b="1" spc="450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клітинної</a:t>
            </a:r>
            <a:r>
              <a:rPr sz="2000" b="1" spc="445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теорії</a:t>
            </a:r>
            <a:r>
              <a:rPr sz="2000" b="1" spc="445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в</a:t>
            </a:r>
            <a:r>
              <a:rPr sz="2000" b="1" spc="445" dirty="0">
                <a:latin typeface="Times New Roman"/>
                <a:cs typeface="Times New Roman"/>
              </a:rPr>
              <a:t>  </a:t>
            </a:r>
            <a:r>
              <a:rPr sz="2000" b="1" spc="-25" dirty="0">
                <a:latin typeface="Times New Roman"/>
                <a:cs typeface="Times New Roman"/>
              </a:rPr>
              <a:t>її </a:t>
            </a:r>
            <a:r>
              <a:rPr sz="2000" b="1" dirty="0">
                <a:latin typeface="Times New Roman"/>
                <a:cs typeface="Times New Roman"/>
              </a:rPr>
              <a:t>сучасному</a:t>
            </a:r>
            <a:r>
              <a:rPr sz="2000" b="1" spc="-10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вигляді:</a:t>
            </a:r>
            <a:endParaRPr sz="2000">
              <a:latin typeface="Times New Roman"/>
              <a:cs typeface="Times New Roman"/>
            </a:endParaRPr>
          </a:p>
          <a:p>
            <a:pPr marL="516890" indent="-455930" algn="just">
              <a:lnSpc>
                <a:spcPts val="2280"/>
              </a:lnSpc>
              <a:spcBef>
                <a:spcPts val="325"/>
              </a:spcBef>
              <a:buAutoNum type="arabicPeriod"/>
              <a:tabLst>
                <a:tab pos="516890" algn="l"/>
              </a:tabLst>
            </a:pPr>
            <a:r>
              <a:rPr sz="2000" dirty="0">
                <a:latin typeface="Times New Roman"/>
                <a:cs typeface="Times New Roman"/>
              </a:rPr>
              <a:t>Клітина</a:t>
            </a:r>
            <a:r>
              <a:rPr sz="2000" spc="31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32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основною</a:t>
            </a:r>
            <a:r>
              <a:rPr sz="2000" spc="31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одиницею</a:t>
            </a:r>
            <a:r>
              <a:rPr sz="2000" spc="32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живого</a:t>
            </a:r>
            <a:endParaRPr sz="2000">
              <a:latin typeface="Times New Roman"/>
              <a:cs typeface="Times New Roman"/>
            </a:endParaRPr>
          </a:p>
          <a:p>
            <a:pPr marL="518795">
              <a:lnSpc>
                <a:spcPts val="2280"/>
              </a:lnSpc>
            </a:pPr>
            <a:r>
              <a:rPr sz="2000" spc="-10" dirty="0">
                <a:latin typeface="Times New Roman"/>
                <a:cs typeface="Times New Roman"/>
              </a:rPr>
              <a:t>організму.</a:t>
            </a:r>
            <a:endParaRPr sz="2000">
              <a:latin typeface="Times New Roman"/>
              <a:cs typeface="Times New Roman"/>
            </a:endParaRPr>
          </a:p>
          <a:p>
            <a:pPr marL="518795" indent="-457834">
              <a:lnSpc>
                <a:spcPct val="100000"/>
              </a:lnSpc>
              <a:spcBef>
                <a:spcPts val="360"/>
              </a:spcBef>
              <a:buAutoNum type="arabicPeriod" startAt="2"/>
              <a:tabLst>
                <a:tab pos="518795" algn="l"/>
              </a:tabLst>
            </a:pPr>
            <a:r>
              <a:rPr sz="2000" spc="-25" dirty="0">
                <a:latin typeface="Times New Roman"/>
                <a:cs typeface="Times New Roman"/>
              </a:rPr>
              <a:t>Кожна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клітина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виникає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іншої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клітини</a:t>
            </a:r>
            <a:endParaRPr sz="2000">
              <a:latin typeface="Times New Roman"/>
              <a:cs typeface="Times New Roman"/>
            </a:endParaRPr>
          </a:p>
          <a:p>
            <a:pPr marL="518795" marR="5715" indent="-457834">
              <a:lnSpc>
                <a:spcPts val="2160"/>
              </a:lnSpc>
              <a:spcBef>
                <a:spcPts val="635"/>
              </a:spcBef>
              <a:buAutoNum type="arabicPeriod" startAt="2"/>
              <a:tabLst>
                <a:tab pos="518795" algn="l"/>
              </a:tabLst>
            </a:pPr>
            <a:r>
              <a:rPr sz="2000" dirty="0">
                <a:latin typeface="Times New Roman"/>
                <a:cs typeface="Times New Roman"/>
              </a:rPr>
              <a:t>Клітини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мають</a:t>
            </a:r>
            <a:r>
              <a:rPr sz="2000" spc="3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спільну</a:t>
            </a:r>
            <a:r>
              <a:rPr sz="2000" spc="3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хімічну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3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структурну основу.</a:t>
            </a:r>
            <a:endParaRPr sz="2000">
              <a:latin typeface="Times New Roman"/>
              <a:cs typeface="Times New Roman"/>
            </a:endParaRPr>
          </a:p>
          <a:p>
            <a:pPr marL="518795" marR="9525" indent="-457834">
              <a:lnSpc>
                <a:spcPts val="2160"/>
              </a:lnSpc>
              <a:spcBef>
                <a:spcPts val="600"/>
              </a:spcBef>
              <a:buAutoNum type="arabicPeriod" startAt="2"/>
              <a:tabLst>
                <a:tab pos="518795" algn="l"/>
              </a:tabLst>
            </a:pPr>
            <a:r>
              <a:rPr sz="2000" dirty="0">
                <a:latin typeface="Times New Roman"/>
                <a:cs typeface="Times New Roman"/>
              </a:rPr>
              <a:t>Клітина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основною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одиницею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функціонування </a:t>
            </a:r>
            <a:r>
              <a:rPr sz="2000" dirty="0">
                <a:latin typeface="Times New Roman"/>
                <a:cs typeface="Times New Roman"/>
              </a:rPr>
              <a:t>всіх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біологічних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процесів.</a:t>
            </a:r>
            <a:endParaRPr sz="2000">
              <a:latin typeface="Times New Roman"/>
              <a:cs typeface="Times New Roman"/>
            </a:endParaRPr>
          </a:p>
          <a:p>
            <a:pPr marL="518795" marR="9525" indent="-457834">
              <a:lnSpc>
                <a:spcPts val="2160"/>
              </a:lnSpc>
              <a:spcBef>
                <a:spcPts val="600"/>
              </a:spcBef>
              <a:buAutoNum type="arabicPeriod" startAt="2"/>
              <a:tabLst>
                <a:tab pos="518795" algn="l"/>
                <a:tab pos="1911350" algn="l"/>
                <a:tab pos="2444750" algn="l"/>
                <a:tab pos="3574415" algn="l"/>
                <a:tab pos="3963035" algn="l"/>
              </a:tabLst>
            </a:pPr>
            <a:r>
              <a:rPr sz="2000" spc="-10" dirty="0">
                <a:latin typeface="Times New Roman"/>
                <a:cs typeface="Times New Roman"/>
              </a:rPr>
              <a:t>Інформація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для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розвитку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функціонування </a:t>
            </a:r>
            <a:r>
              <a:rPr sz="2000" dirty="0">
                <a:latin typeface="Times New Roman"/>
                <a:cs typeface="Times New Roman"/>
              </a:rPr>
              <a:t>клітини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зберігається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генетичному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матеріалі.</a:t>
            </a:r>
            <a:endParaRPr sz="2000">
              <a:latin typeface="Times New Roman"/>
              <a:cs typeface="Times New Roman"/>
            </a:endParaRPr>
          </a:p>
          <a:p>
            <a:pPr marL="518795" indent="-457834">
              <a:lnSpc>
                <a:spcPts val="2280"/>
              </a:lnSpc>
              <a:spcBef>
                <a:spcPts val="330"/>
              </a:spcBef>
              <a:buAutoNum type="arabicPeriod" startAt="2"/>
              <a:tabLst>
                <a:tab pos="518795" algn="l"/>
              </a:tabLst>
            </a:pPr>
            <a:r>
              <a:rPr sz="2000" dirty="0">
                <a:latin typeface="Times New Roman"/>
                <a:cs typeface="Times New Roman"/>
              </a:rPr>
              <a:t>Міжклітинні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взаємодії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мають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важливе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значення</a:t>
            </a:r>
            <a:endParaRPr sz="2000">
              <a:latin typeface="Times New Roman"/>
              <a:cs typeface="Times New Roman"/>
            </a:endParaRPr>
          </a:p>
          <a:p>
            <a:pPr marL="518795">
              <a:lnSpc>
                <a:spcPts val="2280"/>
              </a:lnSpc>
            </a:pP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функціонування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організмів..</a:t>
            </a:r>
            <a:endParaRPr sz="2000">
              <a:latin typeface="Times New Roman"/>
              <a:cs typeface="Times New Roman"/>
            </a:endParaRPr>
          </a:p>
          <a:p>
            <a:pPr marL="518795" indent="-457834">
              <a:lnSpc>
                <a:spcPct val="100000"/>
              </a:lnSpc>
              <a:spcBef>
                <a:spcPts val="360"/>
              </a:spcBef>
              <a:buAutoNum type="arabicPeriod" startAt="7"/>
              <a:tabLst>
                <a:tab pos="518795" algn="l"/>
              </a:tabLst>
            </a:pPr>
            <a:r>
              <a:rPr sz="2000" dirty="0">
                <a:latin typeface="Times New Roman"/>
                <a:cs typeface="Times New Roman"/>
              </a:rPr>
              <a:t>Спеціалізація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організація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тканин.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29669" y="12696"/>
            <a:ext cx="5962330" cy="684530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2" y="-48"/>
            <a:ext cx="4040758" cy="685804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38936" y="2721610"/>
            <a:ext cx="2375535" cy="240919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500"/>
              </a:spcBef>
            </a:pPr>
            <a:r>
              <a:rPr sz="3400" spc="-10" dirty="0">
                <a:solidFill>
                  <a:srgbClr val="FFFFFF"/>
                </a:solidFill>
                <a:latin typeface="Calibri Light"/>
                <a:cs typeface="Calibri Light"/>
              </a:rPr>
              <a:t>Розвиток гістології, </a:t>
            </a:r>
            <a:r>
              <a:rPr sz="3400" dirty="0">
                <a:solidFill>
                  <a:srgbClr val="FFFFFF"/>
                </a:solidFill>
                <a:latin typeface="Calibri Light"/>
                <a:cs typeface="Calibri Light"/>
              </a:rPr>
              <a:t>цитології</a:t>
            </a:r>
            <a:r>
              <a:rPr sz="3400" spc="-15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3400" spc="-25" dirty="0">
                <a:solidFill>
                  <a:srgbClr val="FFFFFF"/>
                </a:solidFill>
                <a:latin typeface="Calibri Light"/>
                <a:cs typeface="Calibri Light"/>
              </a:rPr>
              <a:t>та </a:t>
            </a:r>
            <a:r>
              <a:rPr sz="3400" spc="-10" dirty="0">
                <a:solidFill>
                  <a:srgbClr val="FFFFFF"/>
                </a:solidFill>
                <a:latin typeface="Calibri Light"/>
                <a:cs typeface="Calibri Light"/>
              </a:rPr>
              <a:t>ембріології</a:t>
            </a:r>
            <a:r>
              <a:rPr sz="3400" spc="-8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3400" spc="-50" dirty="0">
                <a:solidFill>
                  <a:srgbClr val="FFFFFF"/>
                </a:solidFill>
                <a:latin typeface="Calibri Light"/>
                <a:cs typeface="Calibri Light"/>
              </a:rPr>
              <a:t>в </a:t>
            </a:r>
            <a:r>
              <a:rPr sz="3400" spc="-10" dirty="0">
                <a:solidFill>
                  <a:srgbClr val="FFFFFF"/>
                </a:solidFill>
                <a:latin typeface="Calibri Light"/>
                <a:cs typeface="Calibri Light"/>
              </a:rPr>
              <a:t>Україні.</a:t>
            </a:r>
            <a:endParaRPr sz="34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5914" y="5468823"/>
            <a:ext cx="1783714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САМОСТІЙНО!!!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2054" y="1044524"/>
            <a:ext cx="5771935" cy="466974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76603" y="3799408"/>
            <a:ext cx="3092450" cy="17329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4560"/>
              </a:lnSpc>
              <a:spcBef>
                <a:spcPts val="95"/>
              </a:spcBef>
            </a:pPr>
            <a:r>
              <a:rPr sz="4000" spc="-10" dirty="0">
                <a:latin typeface="Calibri"/>
                <a:cs typeface="Calibri"/>
              </a:rPr>
              <a:t>Методи</a:t>
            </a:r>
            <a:endParaRPr sz="4000">
              <a:latin typeface="Calibri"/>
              <a:cs typeface="Calibri"/>
            </a:endParaRPr>
          </a:p>
          <a:p>
            <a:pPr marL="12065" marR="5080" algn="ctr">
              <a:lnSpc>
                <a:spcPts val="4320"/>
              </a:lnSpc>
              <a:spcBef>
                <a:spcPts val="305"/>
              </a:spcBef>
            </a:pPr>
            <a:r>
              <a:rPr sz="4000" spc="-20" dirty="0">
                <a:latin typeface="Calibri"/>
                <a:cs typeface="Calibri"/>
              </a:rPr>
              <a:t>гістологічного </a:t>
            </a:r>
            <a:r>
              <a:rPr sz="4000" spc="-10" dirty="0">
                <a:latin typeface="Calibri"/>
                <a:cs typeface="Calibri"/>
              </a:rPr>
              <a:t>дослідження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89460" cy="6858000"/>
            <a:chOff x="0" y="0"/>
            <a:chExt cx="121894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88952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89460" cy="6858000"/>
            </a:xfrm>
            <a:custGeom>
              <a:avLst/>
              <a:gdLst/>
              <a:ahLst/>
              <a:cxnLst/>
              <a:rect l="l" t="t" r="r" b="b"/>
              <a:pathLst>
                <a:path w="12189460" h="6858000">
                  <a:moveTo>
                    <a:pt x="1218895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88952" y="6858000"/>
                  </a:lnTo>
                  <a:lnTo>
                    <a:pt x="12188952" y="0"/>
                  </a:lnTo>
                  <a:close/>
                </a:path>
              </a:pathLst>
            </a:custGeom>
            <a:solidFill>
              <a:srgbClr val="4471C4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8543" y="729170"/>
              <a:ext cx="11099800" cy="5400040"/>
            </a:xfrm>
            <a:custGeom>
              <a:avLst/>
              <a:gdLst/>
              <a:ahLst/>
              <a:cxnLst/>
              <a:rect l="l" t="t" r="r" b="b"/>
              <a:pathLst>
                <a:path w="11099800" h="5400040">
                  <a:moveTo>
                    <a:pt x="11099292" y="0"/>
                  </a:moveTo>
                  <a:lnTo>
                    <a:pt x="0" y="0"/>
                  </a:lnTo>
                  <a:lnTo>
                    <a:pt x="0" y="5399659"/>
                  </a:lnTo>
                  <a:lnTo>
                    <a:pt x="11099292" y="5399659"/>
                  </a:lnTo>
                  <a:lnTo>
                    <a:pt x="110992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97458" y="976376"/>
            <a:ext cx="5224780" cy="327787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11430" indent="229870" algn="just">
              <a:lnSpc>
                <a:spcPts val="2160"/>
              </a:lnSpc>
              <a:spcBef>
                <a:spcPts val="37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Сучасна</a:t>
            </a:r>
            <a:r>
              <a:rPr sz="2000" spc="25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гістологія</a:t>
            </a:r>
            <a:r>
              <a:rPr sz="2000" spc="25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має</a:t>
            </a:r>
            <a:r>
              <a:rPr sz="2000" spc="2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широкий</a:t>
            </a:r>
            <a:r>
              <a:rPr sz="2000" spc="25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арсенал різноманітних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методів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дослідження.</a:t>
            </a:r>
            <a:endParaRPr sz="2000">
              <a:latin typeface="Times New Roman"/>
              <a:cs typeface="Times New Roman"/>
            </a:endParaRPr>
          </a:p>
          <a:p>
            <a:pPr marL="12700" marR="6985" indent="229870" algn="just">
              <a:lnSpc>
                <a:spcPts val="2160"/>
              </a:lnSpc>
              <a:spcBef>
                <a:spcPts val="80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Усі</a:t>
            </a:r>
            <a:r>
              <a:rPr sz="2000" spc="3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ці</a:t>
            </a:r>
            <a:r>
              <a:rPr sz="2000" spc="3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методи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поєднує</a:t>
            </a:r>
            <a:r>
              <a:rPr sz="2000" spc="3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вимога</a:t>
            </a:r>
            <a:r>
              <a:rPr sz="2000" spc="3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застосування </a:t>
            </a:r>
            <a:r>
              <a:rPr sz="2000" dirty="0">
                <a:latin typeface="Times New Roman"/>
                <a:cs typeface="Times New Roman"/>
              </a:rPr>
              <a:t>спеціального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приладу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мікроскопа,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тому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всі </a:t>
            </a:r>
            <a:r>
              <a:rPr sz="2000" dirty="0">
                <a:latin typeface="Times New Roman"/>
                <a:cs typeface="Times New Roman"/>
              </a:rPr>
              <a:t>вони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мікроскопічними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методами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ct val="90000"/>
              </a:lnSpc>
              <a:spcBef>
                <a:spcPts val="760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Залежно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стану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досліджуваного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об’єкта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ці </a:t>
            </a:r>
            <a:r>
              <a:rPr sz="2000" dirty="0">
                <a:latin typeface="Times New Roman"/>
                <a:cs typeface="Times New Roman"/>
              </a:rPr>
              <a:t>методи</a:t>
            </a:r>
            <a:r>
              <a:rPr sz="2000" spc="29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поділяють</a:t>
            </a:r>
            <a:r>
              <a:rPr sz="2000" spc="29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295" dirty="0">
                <a:latin typeface="Times New Roman"/>
                <a:cs typeface="Times New Roman"/>
              </a:rPr>
              <a:t>    </a:t>
            </a:r>
            <a:r>
              <a:rPr sz="2000" b="1" dirty="0">
                <a:latin typeface="Times New Roman"/>
                <a:cs typeface="Times New Roman"/>
              </a:rPr>
              <a:t>вітальні</a:t>
            </a:r>
            <a:r>
              <a:rPr sz="2000" b="1" spc="295" dirty="0">
                <a:latin typeface="Times New Roman"/>
                <a:cs typeface="Times New Roman"/>
              </a:rPr>
              <a:t>    </a:t>
            </a:r>
            <a:r>
              <a:rPr sz="2000" spc="-20" dirty="0">
                <a:latin typeface="Times New Roman"/>
                <a:cs typeface="Times New Roman"/>
              </a:rPr>
              <a:t>(або </a:t>
            </a:r>
            <a:r>
              <a:rPr sz="2000" b="1" dirty="0">
                <a:latin typeface="Times New Roman"/>
                <a:cs typeface="Times New Roman"/>
              </a:rPr>
              <a:t>суправітальні</a:t>
            </a:r>
            <a:r>
              <a:rPr sz="2000" dirty="0">
                <a:latin typeface="Times New Roman"/>
                <a:cs typeface="Times New Roman"/>
              </a:rPr>
              <a:t>),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коли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вивчаються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живі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клітини, </a:t>
            </a:r>
            <a:r>
              <a:rPr sz="2000" dirty="0">
                <a:latin typeface="Times New Roman"/>
                <a:cs typeface="Times New Roman"/>
              </a:rPr>
              <a:t>тканини,</a:t>
            </a:r>
            <a:r>
              <a:rPr sz="2000" spc="1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органи</a:t>
            </a:r>
            <a:r>
              <a:rPr sz="2000" spc="1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1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навіть</a:t>
            </a:r>
            <a:r>
              <a:rPr sz="2000" spc="1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цілі</a:t>
            </a:r>
            <a:r>
              <a:rPr sz="2000" spc="1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організми,</a:t>
            </a:r>
            <a:r>
              <a:rPr sz="2000" spc="130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та </a:t>
            </a:r>
            <a:r>
              <a:rPr sz="2000" b="1" dirty="0">
                <a:latin typeface="Times New Roman"/>
                <a:cs typeface="Times New Roman"/>
              </a:rPr>
              <a:t>поствітальні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9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коли</a:t>
            </a:r>
            <a:r>
              <a:rPr sz="2000" spc="39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досліджують</a:t>
            </a:r>
            <a:r>
              <a:rPr sz="2000" spc="38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мертві </a:t>
            </a:r>
            <a:r>
              <a:rPr sz="2000" dirty="0">
                <a:latin typeface="Times New Roman"/>
                <a:cs typeface="Times New Roman"/>
              </a:rPr>
              <a:t>фіксовані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об’єкти.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75679" y="895603"/>
            <a:ext cx="4890515" cy="505797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1"/>
              <a:ext cx="6394196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83716" y="1860931"/>
            <a:ext cx="49574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000" dirty="0">
                <a:latin typeface="Times New Roman"/>
                <a:cs typeface="Times New Roman"/>
              </a:rPr>
              <a:t>Становлення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поствітального</a:t>
            </a:r>
            <a:r>
              <a:rPr sz="2000" b="1" i="1" spc="-6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методу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або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3716" y="2135251"/>
            <a:ext cx="30524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75740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методу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виготовлення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3716" y="2135251"/>
            <a:ext cx="4956810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indent="3653154">
              <a:lnSpc>
                <a:spcPts val="2160"/>
              </a:lnSpc>
              <a:spcBef>
                <a:spcPts val="375"/>
              </a:spcBef>
              <a:tabLst>
                <a:tab pos="2016760" algn="l"/>
                <a:tab pos="3656965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постійного гістологічного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препарату</a:t>
            </a:r>
            <a:r>
              <a:rPr sz="2000" spc="-10" dirty="0">
                <a:latin typeface="Times New Roman"/>
                <a:cs typeface="Times New Roman"/>
              </a:rPr>
              <a:t>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відбувалося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3716" y="2683891"/>
            <a:ext cx="4958080" cy="2129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228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паралельно</a:t>
            </a:r>
            <a:r>
              <a:rPr sz="2000" spc="2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із</a:t>
            </a:r>
            <a:r>
              <a:rPr sz="2000" spc="2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становленням</a:t>
            </a:r>
            <a:r>
              <a:rPr sz="2000" spc="2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самої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науки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280"/>
              </a:lnSpc>
            </a:pPr>
            <a:r>
              <a:rPr sz="2000" dirty="0">
                <a:latin typeface="Times New Roman"/>
                <a:cs typeface="Times New Roman"/>
              </a:rPr>
              <a:t>гістології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другій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половині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ХІХст.</a:t>
            </a: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ts val="2160"/>
              </a:lnSpc>
              <a:spcBef>
                <a:spcPts val="630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Його</a:t>
            </a:r>
            <a:r>
              <a:rPr sz="2000" spc="1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називають</a:t>
            </a:r>
            <a:r>
              <a:rPr sz="2000" spc="1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ще</a:t>
            </a:r>
            <a:r>
              <a:rPr sz="2000" spc="1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методом</a:t>
            </a:r>
            <a:r>
              <a:rPr sz="2000" spc="19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класичної гістології.</a:t>
            </a: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ct val="90100"/>
              </a:lnSpc>
              <a:spcBef>
                <a:spcPts val="56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Цей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метод,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має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назву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гістологічної</a:t>
            </a:r>
            <a:r>
              <a:rPr sz="2000" b="1" i="1" spc="-25" dirty="0">
                <a:latin typeface="Times New Roman"/>
                <a:cs typeface="Times New Roman"/>
              </a:rPr>
              <a:t> або </a:t>
            </a:r>
            <a:r>
              <a:rPr sz="2000" b="1" i="1" dirty="0">
                <a:latin typeface="Times New Roman"/>
                <a:cs typeface="Times New Roman"/>
              </a:rPr>
              <a:t>мікроскопічної</a:t>
            </a:r>
            <a:r>
              <a:rPr sz="2000" b="1" i="1" spc="35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техніки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вимагає</a:t>
            </a:r>
            <a:r>
              <a:rPr sz="2000" spc="37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досить </a:t>
            </a:r>
            <a:r>
              <a:rPr sz="2000" dirty="0">
                <a:latin typeface="Times New Roman"/>
                <a:cs typeface="Times New Roman"/>
              </a:rPr>
              <a:t>складної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підготовки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об’єкта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дослідження.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1"/>
              <a:ext cx="6394196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75539" y="1271777"/>
            <a:ext cx="5391785" cy="3578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8465" indent="-342265" algn="just">
              <a:lnSpc>
                <a:spcPts val="2280"/>
              </a:lnSpc>
              <a:spcBef>
                <a:spcPts val="105"/>
              </a:spcBef>
              <a:buClr>
                <a:srgbClr val="FF0000"/>
              </a:buClr>
              <a:buFont typeface="Wingdings"/>
              <a:buChar char=""/>
              <a:tabLst>
                <a:tab pos="418465" algn="l"/>
              </a:tabLst>
            </a:pP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Перший</a:t>
            </a:r>
            <a:r>
              <a:rPr sz="2000" spc="400" dirty="0">
                <a:solidFill>
                  <a:srgbClr val="FF000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етап</a:t>
            </a:r>
            <a:r>
              <a:rPr sz="2000" spc="400" dirty="0">
                <a:solidFill>
                  <a:srgbClr val="FF000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під</a:t>
            </a:r>
            <a:r>
              <a:rPr sz="2000" spc="395" dirty="0">
                <a:solidFill>
                  <a:srgbClr val="FF000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час</a:t>
            </a:r>
            <a:r>
              <a:rPr sz="2000" spc="400" dirty="0">
                <a:solidFill>
                  <a:srgbClr val="FF0000"/>
                </a:solidFill>
                <a:latin typeface="Times New Roman"/>
                <a:cs typeface="Times New Roman"/>
              </a:rPr>
              <a:t>   </a:t>
            </a: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виготовлення</a:t>
            </a:r>
            <a:endParaRPr sz="2000">
              <a:latin typeface="Times New Roman"/>
              <a:cs typeface="Times New Roman"/>
            </a:endParaRPr>
          </a:p>
          <a:p>
            <a:pPr marL="189865" algn="just">
              <a:lnSpc>
                <a:spcPts val="2280"/>
              </a:lnSpc>
            </a:pP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препарату</a:t>
            </a:r>
            <a:r>
              <a:rPr sz="2000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–</a:t>
            </a:r>
            <a:r>
              <a:rPr sz="2000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одержання</a:t>
            </a:r>
            <a:r>
              <a:rPr sz="20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матеріалу</a:t>
            </a: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419100" marR="70485" indent="-342900" algn="just">
              <a:lnSpc>
                <a:spcPts val="2160"/>
              </a:lnSpc>
              <a:spcBef>
                <a:spcPts val="630"/>
              </a:spcBef>
              <a:buFont typeface="Wingdings"/>
              <a:buChar char=""/>
              <a:tabLst>
                <a:tab pos="419100" algn="l"/>
                <a:tab pos="481965" algn="l"/>
              </a:tabLst>
            </a:pP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000" dirty="0">
                <a:latin typeface="Times New Roman"/>
                <a:cs typeface="Times New Roman"/>
              </a:rPr>
              <a:t>Вже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цьому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етапі,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всіх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наступних, </a:t>
            </a:r>
            <a:r>
              <a:rPr sz="2000" dirty="0">
                <a:latin typeface="Times New Roman"/>
                <a:cs typeface="Times New Roman"/>
              </a:rPr>
              <a:t>слід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уникати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зайвого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травмування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об’єкта.</a:t>
            </a:r>
            <a:endParaRPr sz="2000">
              <a:latin typeface="Times New Roman"/>
              <a:cs typeface="Times New Roman"/>
            </a:endParaRPr>
          </a:p>
          <a:p>
            <a:pPr marL="419100" marR="68580" indent="-342900" algn="just">
              <a:lnSpc>
                <a:spcPct val="90000"/>
              </a:lnSpc>
              <a:spcBef>
                <a:spcPts val="570"/>
              </a:spcBef>
              <a:buFont typeface="Wingdings"/>
              <a:buChar char=""/>
              <a:tabLst>
                <a:tab pos="419100" algn="l"/>
              </a:tabLst>
            </a:pPr>
            <a:r>
              <a:rPr sz="2000" dirty="0">
                <a:latin typeface="Times New Roman"/>
                <a:cs typeface="Times New Roman"/>
              </a:rPr>
              <a:t>Тому,</a:t>
            </a:r>
            <a:r>
              <a:rPr sz="2000" spc="434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вирізаючи</a:t>
            </a:r>
            <a:r>
              <a:rPr sz="2000" spc="43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шматочок</a:t>
            </a:r>
            <a:r>
              <a:rPr sz="2000" spc="430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органачи </a:t>
            </a:r>
            <a:r>
              <a:rPr sz="2000" dirty="0">
                <a:latin typeface="Times New Roman"/>
                <a:cs typeface="Times New Roman"/>
              </a:rPr>
              <a:t>тканини,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треба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брати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гострі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ножиці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лезо, </a:t>
            </a:r>
            <a:r>
              <a:rPr sz="2000" dirty="0">
                <a:latin typeface="Times New Roman"/>
                <a:cs typeface="Times New Roman"/>
              </a:rPr>
              <a:t>не</a:t>
            </a:r>
            <a:r>
              <a:rPr sz="2000" spc="3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стискати</a:t>
            </a:r>
            <a:r>
              <a:rPr sz="2000" spc="3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тканини</a:t>
            </a:r>
            <a:r>
              <a:rPr sz="2000" spc="3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пінцетом,</a:t>
            </a:r>
            <a:r>
              <a:rPr sz="2000" spc="37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шматки </a:t>
            </a:r>
            <a:r>
              <a:rPr sz="2000" dirty="0">
                <a:latin typeface="Times New Roman"/>
                <a:cs typeface="Times New Roman"/>
              </a:rPr>
              <a:t>беруться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невеликих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розмірів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близько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см</a:t>
            </a:r>
            <a:r>
              <a:rPr sz="1950" spc="-30" baseline="25641" dirty="0">
                <a:latin typeface="Times New Roman"/>
                <a:cs typeface="Times New Roman"/>
              </a:rPr>
              <a:t>3</a:t>
            </a:r>
            <a:r>
              <a:rPr sz="2000" spc="-2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419100" marR="68580" indent="-342900" algn="just">
              <a:lnSpc>
                <a:spcPct val="90000"/>
              </a:lnSpc>
              <a:spcBef>
                <a:spcPts val="600"/>
              </a:spcBef>
              <a:buFont typeface="Wingdings"/>
              <a:buChar char=""/>
              <a:tabLst>
                <a:tab pos="41910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Матеріал</a:t>
            </a:r>
            <a:r>
              <a:rPr sz="2000" b="1" i="1" spc="12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повинен</a:t>
            </a:r>
            <a:r>
              <a:rPr sz="2000" b="1" i="1" spc="12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бути</a:t>
            </a:r>
            <a:r>
              <a:rPr sz="2000" b="1" i="1" spc="114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свіжим,</a:t>
            </a:r>
            <a:r>
              <a:rPr sz="2000" b="1" i="1" spc="120" dirty="0">
                <a:latin typeface="Times New Roman"/>
                <a:cs typeface="Times New Roman"/>
              </a:rPr>
              <a:t>  </a:t>
            </a:r>
            <a:r>
              <a:rPr sz="2000" b="1" i="1" spc="-10" dirty="0">
                <a:latin typeface="Times New Roman"/>
                <a:cs typeface="Times New Roman"/>
              </a:rPr>
              <a:t>брати </a:t>
            </a:r>
            <a:r>
              <a:rPr sz="2000" b="1" i="1" dirty="0">
                <a:latin typeface="Times New Roman"/>
                <a:cs typeface="Times New Roman"/>
              </a:rPr>
              <a:t>його</a:t>
            </a:r>
            <a:r>
              <a:rPr sz="2000" b="1" i="1" spc="345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треба</a:t>
            </a:r>
            <a:r>
              <a:rPr sz="2000" b="1" i="1" spc="350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якомога</a:t>
            </a:r>
            <a:r>
              <a:rPr sz="2000" b="1" i="1" spc="350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швидше</a:t>
            </a:r>
            <a:r>
              <a:rPr sz="2000" b="1" i="1" spc="350" dirty="0">
                <a:latin typeface="Times New Roman"/>
                <a:cs typeface="Times New Roman"/>
              </a:rPr>
              <a:t>   </a:t>
            </a:r>
            <a:r>
              <a:rPr sz="2000" b="1" i="1" spc="-10" dirty="0">
                <a:latin typeface="Times New Roman"/>
                <a:cs typeface="Times New Roman"/>
              </a:rPr>
              <a:t>після </a:t>
            </a:r>
            <a:r>
              <a:rPr sz="2000" b="1" i="1" dirty="0">
                <a:latin typeface="Times New Roman"/>
                <a:cs typeface="Times New Roman"/>
              </a:rPr>
              <a:t>евтаназії</a:t>
            </a:r>
            <a:r>
              <a:rPr sz="2000" b="1" i="1" spc="1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експериментальної</a:t>
            </a:r>
            <a:r>
              <a:rPr sz="2000" b="1" i="1" spc="114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тварини</a:t>
            </a:r>
            <a:r>
              <a:rPr sz="2000" b="1" i="1" spc="125" dirty="0">
                <a:latin typeface="Times New Roman"/>
                <a:cs typeface="Times New Roman"/>
              </a:rPr>
              <a:t> </a:t>
            </a:r>
            <a:r>
              <a:rPr sz="2000" b="1" i="1" spc="-25" dirty="0">
                <a:latin typeface="Times New Roman"/>
                <a:cs typeface="Times New Roman"/>
              </a:rPr>
              <a:t>або </a:t>
            </a:r>
            <a:r>
              <a:rPr sz="2000" b="1" i="1" dirty="0">
                <a:latin typeface="Times New Roman"/>
                <a:cs typeface="Times New Roman"/>
              </a:rPr>
              <a:t>смерті</a:t>
            </a:r>
            <a:r>
              <a:rPr sz="2000" b="1" i="1" spc="-8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людини.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1"/>
              <a:ext cx="6394196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01497" y="1124152"/>
            <a:ext cx="5395595" cy="3278504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0" marR="5715" indent="-114300" algn="just">
              <a:lnSpc>
                <a:spcPct val="90100"/>
              </a:lnSpc>
              <a:spcBef>
                <a:spcPts val="340"/>
              </a:spcBef>
              <a:buFont typeface="Wingdings"/>
              <a:buChar char=""/>
              <a:tabLst>
                <a:tab pos="127000" algn="l"/>
                <a:tab pos="355600" algn="l"/>
              </a:tabLst>
            </a:pPr>
            <a:r>
              <a:rPr dirty="0"/>
              <a:t>	</a:t>
            </a:r>
            <a:r>
              <a:rPr sz="2000" dirty="0">
                <a:latin typeface="Times New Roman"/>
                <a:cs typeface="Times New Roman"/>
              </a:rPr>
              <a:t>Наступний</a:t>
            </a:r>
            <a:r>
              <a:rPr sz="2000" spc="1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етап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20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фіксація</a:t>
            </a:r>
            <a:r>
              <a:rPr sz="2000" b="1" spc="20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матеріалу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15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яка </a:t>
            </a:r>
            <a:r>
              <a:rPr sz="2000" dirty="0">
                <a:latin typeface="Times New Roman"/>
                <a:cs typeface="Times New Roman"/>
              </a:rPr>
              <a:t>здійснюється</a:t>
            </a:r>
            <a:r>
              <a:rPr sz="2000" spc="40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шляхом</a:t>
            </a:r>
            <a:r>
              <a:rPr sz="2000" spc="40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занурення</a:t>
            </a:r>
            <a:r>
              <a:rPr sz="2000" spc="409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взятого </a:t>
            </a:r>
            <a:r>
              <a:rPr sz="2000" spc="-20" dirty="0">
                <a:latin typeface="Times New Roman"/>
                <a:cs typeface="Times New Roman"/>
              </a:rPr>
              <a:t>шматочка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фіксувальну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рідину.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90000"/>
              </a:lnSpc>
              <a:spcBef>
                <a:spcPts val="805"/>
              </a:spcBef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Метою</a:t>
            </a:r>
            <a:r>
              <a:rPr sz="2000" spc="29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цього</a:t>
            </a:r>
            <a:r>
              <a:rPr sz="2000" spc="30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етапу</a:t>
            </a:r>
            <a:r>
              <a:rPr sz="2000" spc="29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300" dirty="0"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закріплення </a:t>
            </a:r>
            <a:r>
              <a:rPr sz="2000" dirty="0">
                <a:latin typeface="Times New Roman"/>
                <a:cs typeface="Times New Roman"/>
              </a:rPr>
              <a:t>гістологічних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структур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макромолекул</a:t>
            </a:r>
            <a:r>
              <a:rPr sz="2000" spc="3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тому </a:t>
            </a:r>
            <a:r>
              <a:rPr sz="2000" dirty="0">
                <a:latin typeface="Times New Roman"/>
                <a:cs typeface="Times New Roman"/>
              </a:rPr>
              <a:t>місці</a:t>
            </a:r>
            <a:r>
              <a:rPr sz="2000" spc="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10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стані,</a:t>
            </a:r>
            <a:r>
              <a:rPr sz="2000" spc="10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якому</a:t>
            </a:r>
            <a:r>
              <a:rPr sz="2000" spc="1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вони</a:t>
            </a:r>
            <a:r>
              <a:rPr sz="2000" spc="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були</a:t>
            </a:r>
            <a:r>
              <a:rPr sz="2000" spc="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11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живому об’єкті.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90000"/>
              </a:lnSpc>
              <a:spcBef>
                <a:spcPts val="795"/>
              </a:spcBef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b="1" i="1" dirty="0">
                <a:latin typeface="Times New Roman"/>
                <a:cs typeface="Times New Roman"/>
              </a:rPr>
              <a:t>	Фіксаторами</a:t>
            </a:r>
            <a:r>
              <a:rPr sz="2000" b="1" i="1" spc="8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служить</a:t>
            </a:r>
            <a:r>
              <a:rPr sz="2000" b="1" i="1" spc="8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спирт</a:t>
            </a:r>
            <a:r>
              <a:rPr sz="2000" b="1" i="1" spc="75" dirty="0">
                <a:latin typeface="Times New Roman"/>
                <a:cs typeface="Times New Roman"/>
              </a:rPr>
              <a:t>  </a:t>
            </a:r>
            <a:r>
              <a:rPr sz="2000" b="1" i="1" spc="-10" dirty="0">
                <a:latin typeface="Times New Roman"/>
                <a:cs typeface="Times New Roman"/>
              </a:rPr>
              <a:t>(етиловий, </a:t>
            </a:r>
            <a:r>
              <a:rPr sz="2000" b="1" i="1" dirty="0">
                <a:latin typeface="Times New Roman"/>
                <a:cs typeface="Times New Roman"/>
              </a:rPr>
              <a:t>метиловий),</a:t>
            </a:r>
            <a:r>
              <a:rPr sz="2000" b="1" i="1" spc="1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розчини</a:t>
            </a:r>
            <a:r>
              <a:rPr sz="2000" b="1" i="1" spc="14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формаліну,</a:t>
            </a:r>
            <a:r>
              <a:rPr sz="2000" b="1" i="1" spc="14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солі</a:t>
            </a:r>
            <a:r>
              <a:rPr sz="2000" b="1" i="1" spc="12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важких </a:t>
            </a:r>
            <a:r>
              <a:rPr sz="2000" b="1" i="1" dirty="0">
                <a:latin typeface="Times New Roman"/>
                <a:cs typeface="Times New Roman"/>
              </a:rPr>
              <a:t>металів,</a:t>
            </a:r>
            <a:r>
              <a:rPr sz="2000" b="1" i="1" spc="470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кислоти</a:t>
            </a:r>
            <a:r>
              <a:rPr sz="2000" b="1" i="1" spc="475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(оцтова,</a:t>
            </a:r>
            <a:r>
              <a:rPr sz="2000" b="1" i="1" spc="480" dirty="0">
                <a:latin typeface="Times New Roman"/>
                <a:cs typeface="Times New Roman"/>
              </a:rPr>
              <a:t>   </a:t>
            </a:r>
            <a:r>
              <a:rPr sz="2000" b="1" i="1" spc="-10" dirty="0">
                <a:latin typeface="Times New Roman"/>
                <a:cs typeface="Times New Roman"/>
              </a:rPr>
              <a:t>пікринова, осмієва).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797" y="4722114"/>
            <a:ext cx="42722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04315" algn="l"/>
                <a:tab pos="2519680" algn="l"/>
                <a:tab pos="3051810" algn="l"/>
              </a:tabLst>
            </a:pPr>
            <a:r>
              <a:rPr sz="2000" spc="-10" dirty="0">
                <a:latin typeface="Times New Roman"/>
                <a:cs typeface="Times New Roman"/>
              </a:rPr>
              <a:t>фіксувальні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суміші,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які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включають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1497" y="4447794"/>
            <a:ext cx="5394960" cy="605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7034" marR="5080" indent="-407034" algn="r">
              <a:lnSpc>
                <a:spcPts val="2280"/>
              </a:lnSpc>
              <a:spcBef>
                <a:spcPts val="100"/>
              </a:spcBef>
              <a:buFont typeface="Wingdings"/>
              <a:buChar char=""/>
              <a:tabLst>
                <a:tab pos="407034" algn="l"/>
                <a:tab pos="1645920" algn="l"/>
                <a:tab pos="3694429" algn="l"/>
                <a:tab pos="4556760" algn="l"/>
              </a:tabLst>
            </a:pPr>
            <a:r>
              <a:rPr sz="2000" spc="-10" dirty="0">
                <a:latin typeface="Times New Roman"/>
                <a:cs typeface="Times New Roman"/>
              </a:rPr>
              <a:t>Частіше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застосовуються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різні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складні</a:t>
            </a:r>
            <a:endParaRPr sz="2000">
              <a:latin typeface="Times New Roman"/>
              <a:cs typeface="Times New Roman"/>
            </a:endParaRPr>
          </a:p>
          <a:p>
            <a:pPr marR="6350" algn="r">
              <a:lnSpc>
                <a:spcPts val="2280"/>
              </a:lnSpc>
            </a:pPr>
            <a:r>
              <a:rPr sz="2000" spc="-10" dirty="0">
                <a:latin typeface="Times New Roman"/>
                <a:cs typeface="Times New Roman"/>
              </a:rPr>
              <a:t>названі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5797" y="4996434"/>
            <a:ext cx="42430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latin typeface="Times New Roman"/>
                <a:cs typeface="Times New Roman"/>
              </a:rPr>
              <a:t>компоненти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різних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співвідношеннях.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2"/>
              <a:ext cx="6394196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24331" y="2301367"/>
            <a:ext cx="10731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Clr>
                <a:srgbClr val="FF0000"/>
              </a:buClr>
              <a:buFont typeface="Wingdings"/>
              <a:buChar char=""/>
              <a:tabLst>
                <a:tab pos="354965" algn="l"/>
              </a:tabLst>
            </a:pP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Третій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52904" y="2301367"/>
            <a:ext cx="30213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65200" algn="l"/>
                <a:tab pos="1574800" algn="l"/>
              </a:tabLst>
            </a:pPr>
            <a:r>
              <a:rPr sz="2000" spc="-20" dirty="0">
                <a:solidFill>
                  <a:srgbClr val="FF0000"/>
                </a:solidFill>
                <a:latin typeface="Times New Roman"/>
                <a:cs typeface="Times New Roman"/>
              </a:rPr>
              <a:t>етап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000" spc="-50" dirty="0">
                <a:solidFill>
                  <a:srgbClr val="FF0000"/>
                </a:solidFill>
                <a:latin typeface="Times New Roman"/>
                <a:cs typeface="Times New Roman"/>
              </a:rPr>
              <a:t>–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зневоднення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4331" y="2530024"/>
            <a:ext cx="4550410" cy="127635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0" algn="just">
              <a:lnSpc>
                <a:spcPct val="100000"/>
              </a:lnSpc>
              <a:spcBef>
                <a:spcPts val="459"/>
              </a:spcBef>
            </a:pP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фіксованого</a:t>
            </a:r>
            <a:r>
              <a:rPr sz="2000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матеріалу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ts val="2160"/>
              </a:lnSpc>
              <a:spcBef>
                <a:spcPts val="635"/>
              </a:spcBef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Для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цього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використовують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спирти </a:t>
            </a:r>
            <a:r>
              <a:rPr sz="2000" dirty="0">
                <a:latin typeface="Times New Roman"/>
                <a:cs typeface="Times New Roman"/>
              </a:rPr>
              <a:t>різних</a:t>
            </a:r>
            <a:r>
              <a:rPr sz="2000" spc="43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концентрацій,</a:t>
            </a:r>
            <a:r>
              <a:rPr sz="2000" spc="43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44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поступово </a:t>
            </a:r>
            <a:r>
              <a:rPr sz="2000" dirty="0">
                <a:latin typeface="Times New Roman"/>
                <a:cs typeface="Times New Roman"/>
              </a:rPr>
              <a:t>зростають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50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 70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 100</a:t>
            </a:r>
            <a:r>
              <a:rPr sz="2000" spc="-10" dirty="0">
                <a:latin typeface="Times New Roman"/>
                <a:cs typeface="Times New Roman"/>
              </a:rPr>
              <a:t> градусів.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738631"/>
              <a:ext cx="5000625" cy="5401310"/>
            </a:xfrm>
            <a:custGeom>
              <a:avLst/>
              <a:gdLst/>
              <a:ahLst/>
              <a:cxnLst/>
              <a:rect l="l" t="t" r="r" b="b"/>
              <a:pathLst>
                <a:path w="5000625" h="5401310">
                  <a:moveTo>
                    <a:pt x="2299970" y="0"/>
                  </a:moveTo>
                  <a:lnTo>
                    <a:pt x="2248297" y="484"/>
                  </a:lnTo>
                  <a:lnTo>
                    <a:pt x="2196860" y="1932"/>
                  </a:lnTo>
                  <a:lnTo>
                    <a:pt x="2145667" y="4334"/>
                  </a:lnTo>
                  <a:lnTo>
                    <a:pt x="2094727" y="7682"/>
                  </a:lnTo>
                  <a:lnTo>
                    <a:pt x="2044049" y="11968"/>
                  </a:lnTo>
                  <a:lnTo>
                    <a:pt x="1993641" y="17182"/>
                  </a:lnTo>
                  <a:lnTo>
                    <a:pt x="1943511" y="23317"/>
                  </a:lnTo>
                  <a:lnTo>
                    <a:pt x="1893669" y="30362"/>
                  </a:lnTo>
                  <a:lnTo>
                    <a:pt x="1844123" y="38311"/>
                  </a:lnTo>
                  <a:lnTo>
                    <a:pt x="1794882" y="47154"/>
                  </a:lnTo>
                  <a:lnTo>
                    <a:pt x="1745954" y="56883"/>
                  </a:lnTo>
                  <a:lnTo>
                    <a:pt x="1697348" y="67488"/>
                  </a:lnTo>
                  <a:lnTo>
                    <a:pt x="1649072" y="78962"/>
                  </a:lnTo>
                  <a:lnTo>
                    <a:pt x="1601136" y="91296"/>
                  </a:lnTo>
                  <a:lnTo>
                    <a:pt x="1553547" y="104481"/>
                  </a:lnTo>
                  <a:lnTo>
                    <a:pt x="1506315" y="118508"/>
                  </a:lnTo>
                  <a:lnTo>
                    <a:pt x="1459447" y="133369"/>
                  </a:lnTo>
                  <a:lnTo>
                    <a:pt x="1412953" y="149055"/>
                  </a:lnTo>
                  <a:lnTo>
                    <a:pt x="1366842" y="165558"/>
                  </a:lnTo>
                  <a:lnTo>
                    <a:pt x="1321121" y="182869"/>
                  </a:lnTo>
                  <a:lnTo>
                    <a:pt x="1275799" y="200979"/>
                  </a:lnTo>
                  <a:lnTo>
                    <a:pt x="1230886" y="219880"/>
                  </a:lnTo>
                  <a:lnTo>
                    <a:pt x="1186389" y="239564"/>
                  </a:lnTo>
                  <a:lnTo>
                    <a:pt x="1142318" y="260020"/>
                  </a:lnTo>
                  <a:lnTo>
                    <a:pt x="1098680" y="281242"/>
                  </a:lnTo>
                  <a:lnTo>
                    <a:pt x="1055485" y="303220"/>
                  </a:lnTo>
                  <a:lnTo>
                    <a:pt x="1012741" y="325945"/>
                  </a:lnTo>
                  <a:lnTo>
                    <a:pt x="970457" y="349409"/>
                  </a:lnTo>
                  <a:lnTo>
                    <a:pt x="928641" y="373604"/>
                  </a:lnTo>
                  <a:lnTo>
                    <a:pt x="887303" y="398521"/>
                  </a:lnTo>
                  <a:lnTo>
                    <a:pt x="846450" y="424150"/>
                  </a:lnTo>
                  <a:lnTo>
                    <a:pt x="806091" y="450485"/>
                  </a:lnTo>
                  <a:lnTo>
                    <a:pt x="766235" y="477515"/>
                  </a:lnTo>
                  <a:lnTo>
                    <a:pt x="726890" y="505232"/>
                  </a:lnTo>
                  <a:lnTo>
                    <a:pt x="688065" y="533628"/>
                  </a:lnTo>
                  <a:lnTo>
                    <a:pt x="649770" y="562694"/>
                  </a:lnTo>
                  <a:lnTo>
                    <a:pt x="612011" y="592422"/>
                  </a:lnTo>
                  <a:lnTo>
                    <a:pt x="574798" y="622802"/>
                  </a:lnTo>
                  <a:lnTo>
                    <a:pt x="538140" y="653826"/>
                  </a:lnTo>
                  <a:lnTo>
                    <a:pt x="502045" y="685486"/>
                  </a:lnTo>
                  <a:lnTo>
                    <a:pt x="466522" y="717773"/>
                  </a:lnTo>
                  <a:lnTo>
                    <a:pt x="431580" y="750678"/>
                  </a:lnTo>
                  <a:lnTo>
                    <a:pt x="397226" y="784192"/>
                  </a:lnTo>
                  <a:lnTo>
                    <a:pt x="363470" y="818308"/>
                  </a:lnTo>
                  <a:lnTo>
                    <a:pt x="330320" y="853016"/>
                  </a:lnTo>
                  <a:lnTo>
                    <a:pt x="297785" y="888308"/>
                  </a:lnTo>
                  <a:lnTo>
                    <a:pt x="265874" y="924175"/>
                  </a:lnTo>
                  <a:lnTo>
                    <a:pt x="234594" y="960609"/>
                  </a:lnTo>
                  <a:lnTo>
                    <a:pt x="203956" y="997600"/>
                  </a:lnTo>
                  <a:lnTo>
                    <a:pt x="173966" y="1035141"/>
                  </a:lnTo>
                  <a:lnTo>
                    <a:pt x="144635" y="1073222"/>
                  </a:lnTo>
                  <a:lnTo>
                    <a:pt x="115970" y="1111836"/>
                  </a:lnTo>
                  <a:lnTo>
                    <a:pt x="87981" y="1150973"/>
                  </a:lnTo>
                  <a:lnTo>
                    <a:pt x="60675" y="1190625"/>
                  </a:lnTo>
                  <a:lnTo>
                    <a:pt x="0" y="1290446"/>
                  </a:lnTo>
                  <a:lnTo>
                    <a:pt x="0" y="4110481"/>
                  </a:lnTo>
                  <a:lnTo>
                    <a:pt x="60675" y="4210304"/>
                  </a:lnTo>
                  <a:lnTo>
                    <a:pt x="87981" y="4249958"/>
                  </a:lnTo>
                  <a:lnTo>
                    <a:pt x="115970" y="4289097"/>
                  </a:lnTo>
                  <a:lnTo>
                    <a:pt x="144635" y="4327713"/>
                  </a:lnTo>
                  <a:lnTo>
                    <a:pt x="173966" y="4365797"/>
                  </a:lnTo>
                  <a:lnTo>
                    <a:pt x="203956" y="4403340"/>
                  </a:lnTo>
                  <a:lnTo>
                    <a:pt x="234594" y="4440334"/>
                  </a:lnTo>
                  <a:lnTo>
                    <a:pt x="265874" y="4476769"/>
                  </a:lnTo>
                  <a:lnTo>
                    <a:pt x="297785" y="4512638"/>
                  </a:lnTo>
                  <a:lnTo>
                    <a:pt x="330320" y="4547931"/>
                  </a:lnTo>
                  <a:lnTo>
                    <a:pt x="363470" y="4582641"/>
                  </a:lnTo>
                  <a:lnTo>
                    <a:pt x="397226" y="4616758"/>
                  </a:lnTo>
                  <a:lnTo>
                    <a:pt x="431580" y="4650274"/>
                  </a:lnTo>
                  <a:lnTo>
                    <a:pt x="466522" y="4683180"/>
                  </a:lnTo>
                  <a:lnTo>
                    <a:pt x="502045" y="4715468"/>
                  </a:lnTo>
                  <a:lnTo>
                    <a:pt x="538140" y="4747129"/>
                  </a:lnTo>
                  <a:lnTo>
                    <a:pt x="574798" y="4778154"/>
                  </a:lnTo>
                  <a:lnTo>
                    <a:pt x="612011" y="4808535"/>
                  </a:lnTo>
                  <a:lnTo>
                    <a:pt x="649770" y="4838263"/>
                  </a:lnTo>
                  <a:lnTo>
                    <a:pt x="688065" y="4867330"/>
                  </a:lnTo>
                  <a:lnTo>
                    <a:pt x="726890" y="4895726"/>
                  </a:lnTo>
                  <a:lnTo>
                    <a:pt x="766235" y="4923444"/>
                  </a:lnTo>
                  <a:lnTo>
                    <a:pt x="806091" y="4950474"/>
                  </a:lnTo>
                  <a:lnTo>
                    <a:pt x="846450" y="4976809"/>
                  </a:lnTo>
                  <a:lnTo>
                    <a:pt x="887303" y="5002439"/>
                  </a:lnTo>
                  <a:lnTo>
                    <a:pt x="928641" y="5027355"/>
                  </a:lnTo>
                  <a:lnTo>
                    <a:pt x="970457" y="5051550"/>
                  </a:lnTo>
                  <a:lnTo>
                    <a:pt x="1012741" y="5075015"/>
                  </a:lnTo>
                  <a:lnTo>
                    <a:pt x="1055485" y="5097740"/>
                  </a:lnTo>
                  <a:lnTo>
                    <a:pt x="1098680" y="5119718"/>
                  </a:lnTo>
                  <a:lnTo>
                    <a:pt x="1142318" y="5140939"/>
                  </a:lnTo>
                  <a:lnTo>
                    <a:pt x="1186389" y="5161396"/>
                  </a:lnTo>
                  <a:lnTo>
                    <a:pt x="1230886" y="5181079"/>
                  </a:lnTo>
                  <a:lnTo>
                    <a:pt x="1275799" y="5199980"/>
                  </a:lnTo>
                  <a:lnTo>
                    <a:pt x="1321121" y="5218090"/>
                  </a:lnTo>
                  <a:lnTo>
                    <a:pt x="1366842" y="5235400"/>
                  </a:lnTo>
                  <a:lnTo>
                    <a:pt x="1412953" y="5251903"/>
                  </a:lnTo>
                  <a:lnTo>
                    <a:pt x="1459447" y="5267589"/>
                  </a:lnTo>
                  <a:lnTo>
                    <a:pt x="1506315" y="5282450"/>
                  </a:lnTo>
                  <a:lnTo>
                    <a:pt x="1553547" y="5296477"/>
                  </a:lnTo>
                  <a:lnTo>
                    <a:pt x="1601136" y="5309661"/>
                  </a:lnTo>
                  <a:lnTo>
                    <a:pt x="1649072" y="5321994"/>
                  </a:lnTo>
                  <a:lnTo>
                    <a:pt x="1697348" y="5333468"/>
                  </a:lnTo>
                  <a:lnTo>
                    <a:pt x="1745954" y="5344073"/>
                  </a:lnTo>
                  <a:lnTo>
                    <a:pt x="1794882" y="5353801"/>
                  </a:lnTo>
                  <a:lnTo>
                    <a:pt x="1844123" y="5362644"/>
                  </a:lnTo>
                  <a:lnTo>
                    <a:pt x="1893669" y="5370592"/>
                  </a:lnTo>
                  <a:lnTo>
                    <a:pt x="1943511" y="5377638"/>
                  </a:lnTo>
                  <a:lnTo>
                    <a:pt x="1993641" y="5383772"/>
                  </a:lnTo>
                  <a:lnTo>
                    <a:pt x="2044049" y="5388986"/>
                  </a:lnTo>
                  <a:lnTo>
                    <a:pt x="2094727" y="5393272"/>
                  </a:lnTo>
                  <a:lnTo>
                    <a:pt x="2145667" y="5396620"/>
                  </a:lnTo>
                  <a:lnTo>
                    <a:pt x="2196860" y="5399022"/>
                  </a:lnTo>
                  <a:lnTo>
                    <a:pt x="2248297" y="5400469"/>
                  </a:lnTo>
                  <a:lnTo>
                    <a:pt x="2299970" y="5400954"/>
                  </a:lnTo>
                  <a:lnTo>
                    <a:pt x="2348500" y="5400527"/>
                  </a:lnTo>
                  <a:lnTo>
                    <a:pt x="2396823" y="5399249"/>
                  </a:lnTo>
                  <a:lnTo>
                    <a:pt x="2444931" y="5397129"/>
                  </a:lnTo>
                  <a:lnTo>
                    <a:pt x="2492818" y="5394173"/>
                  </a:lnTo>
                  <a:lnTo>
                    <a:pt x="2540477" y="5390389"/>
                  </a:lnTo>
                  <a:lnTo>
                    <a:pt x="2587900" y="5385783"/>
                  </a:lnTo>
                  <a:lnTo>
                    <a:pt x="2635079" y="5380363"/>
                  </a:lnTo>
                  <a:lnTo>
                    <a:pt x="2682009" y="5374136"/>
                  </a:lnTo>
                  <a:lnTo>
                    <a:pt x="2728682" y="5367109"/>
                  </a:lnTo>
                  <a:lnTo>
                    <a:pt x="2775090" y="5359290"/>
                  </a:lnTo>
                  <a:lnTo>
                    <a:pt x="2821227" y="5350684"/>
                  </a:lnTo>
                  <a:lnTo>
                    <a:pt x="2867085" y="5341300"/>
                  </a:lnTo>
                  <a:lnTo>
                    <a:pt x="2912658" y="5331145"/>
                  </a:lnTo>
                  <a:lnTo>
                    <a:pt x="2957937" y="5320225"/>
                  </a:lnTo>
                  <a:lnTo>
                    <a:pt x="3002917" y="5308548"/>
                  </a:lnTo>
                  <a:lnTo>
                    <a:pt x="3047589" y="5296122"/>
                  </a:lnTo>
                  <a:lnTo>
                    <a:pt x="3091947" y="5282952"/>
                  </a:lnTo>
                  <a:lnTo>
                    <a:pt x="3135984" y="5269047"/>
                  </a:lnTo>
                  <a:lnTo>
                    <a:pt x="3179692" y="5254413"/>
                  </a:lnTo>
                  <a:lnTo>
                    <a:pt x="3223064" y="5239058"/>
                  </a:lnTo>
                  <a:lnTo>
                    <a:pt x="3266094" y="5222988"/>
                  </a:lnTo>
                  <a:lnTo>
                    <a:pt x="3308773" y="5206212"/>
                  </a:lnTo>
                  <a:lnTo>
                    <a:pt x="3351095" y="5188735"/>
                  </a:lnTo>
                  <a:lnTo>
                    <a:pt x="3393053" y="5170565"/>
                  </a:lnTo>
                  <a:lnTo>
                    <a:pt x="3434639" y="5151710"/>
                  </a:lnTo>
                  <a:lnTo>
                    <a:pt x="3475847" y="5132177"/>
                  </a:lnTo>
                  <a:lnTo>
                    <a:pt x="3516669" y="5111971"/>
                  </a:lnTo>
                  <a:lnTo>
                    <a:pt x="3557098" y="5091102"/>
                  </a:lnTo>
                  <a:lnTo>
                    <a:pt x="3597127" y="5069575"/>
                  </a:lnTo>
                  <a:lnTo>
                    <a:pt x="3636749" y="5047399"/>
                  </a:lnTo>
                  <a:lnTo>
                    <a:pt x="3675956" y="5024579"/>
                  </a:lnTo>
                  <a:lnTo>
                    <a:pt x="3714742" y="5001124"/>
                  </a:lnTo>
                  <a:lnTo>
                    <a:pt x="3753100" y="4977041"/>
                  </a:lnTo>
                  <a:lnTo>
                    <a:pt x="3791021" y="4952335"/>
                  </a:lnTo>
                  <a:lnTo>
                    <a:pt x="3828500" y="4927016"/>
                  </a:lnTo>
                  <a:lnTo>
                    <a:pt x="3865529" y="4901089"/>
                  </a:lnTo>
                  <a:lnTo>
                    <a:pt x="3902101" y="4874563"/>
                  </a:lnTo>
                  <a:lnTo>
                    <a:pt x="3938208" y="4847443"/>
                  </a:lnTo>
                  <a:lnTo>
                    <a:pt x="3973844" y="4819738"/>
                  </a:lnTo>
                  <a:lnTo>
                    <a:pt x="4009001" y="4791454"/>
                  </a:lnTo>
                  <a:lnTo>
                    <a:pt x="4043673" y="4762599"/>
                  </a:lnTo>
                  <a:lnTo>
                    <a:pt x="4077851" y="4733180"/>
                  </a:lnTo>
                  <a:lnTo>
                    <a:pt x="4111530" y="4703203"/>
                  </a:lnTo>
                  <a:lnTo>
                    <a:pt x="4144701" y="4672676"/>
                  </a:lnTo>
                  <a:lnTo>
                    <a:pt x="4177358" y="4641606"/>
                  </a:lnTo>
                  <a:lnTo>
                    <a:pt x="4209494" y="4610001"/>
                  </a:lnTo>
                  <a:lnTo>
                    <a:pt x="4241101" y="4577867"/>
                  </a:lnTo>
                  <a:lnTo>
                    <a:pt x="4272172" y="4545212"/>
                  </a:lnTo>
                  <a:lnTo>
                    <a:pt x="4302701" y="4512042"/>
                  </a:lnTo>
                  <a:lnTo>
                    <a:pt x="4332679" y="4478365"/>
                  </a:lnTo>
                  <a:lnTo>
                    <a:pt x="4362100" y="4444188"/>
                  </a:lnTo>
                  <a:lnTo>
                    <a:pt x="4390957" y="4409518"/>
                  </a:lnTo>
                  <a:lnTo>
                    <a:pt x="4419242" y="4374363"/>
                  </a:lnTo>
                  <a:lnTo>
                    <a:pt x="4446949" y="4338728"/>
                  </a:lnTo>
                  <a:lnTo>
                    <a:pt x="4474070" y="4302623"/>
                  </a:lnTo>
                  <a:lnTo>
                    <a:pt x="4500599" y="4266053"/>
                  </a:lnTo>
                  <a:lnTo>
                    <a:pt x="4526527" y="4229025"/>
                  </a:lnTo>
                  <a:lnTo>
                    <a:pt x="4551848" y="4191548"/>
                  </a:lnTo>
                  <a:lnTo>
                    <a:pt x="4576554" y="4153628"/>
                  </a:lnTo>
                  <a:lnTo>
                    <a:pt x="4600640" y="4115272"/>
                  </a:lnTo>
                  <a:lnTo>
                    <a:pt x="4624096" y="4076487"/>
                  </a:lnTo>
                  <a:lnTo>
                    <a:pt x="4646917" y="4037281"/>
                  </a:lnTo>
                  <a:lnTo>
                    <a:pt x="4669095" y="3997661"/>
                  </a:lnTo>
                  <a:lnTo>
                    <a:pt x="4690623" y="3957633"/>
                  </a:lnTo>
                  <a:lnTo>
                    <a:pt x="4711494" y="3917206"/>
                  </a:lnTo>
                  <a:lnTo>
                    <a:pt x="4731700" y="3876385"/>
                  </a:lnTo>
                  <a:lnTo>
                    <a:pt x="4751235" y="3835179"/>
                  </a:lnTo>
                  <a:lnTo>
                    <a:pt x="4770092" y="3793594"/>
                  </a:lnTo>
                  <a:lnTo>
                    <a:pt x="4788263" y="3751637"/>
                  </a:lnTo>
                  <a:lnTo>
                    <a:pt x="4805740" y="3709316"/>
                  </a:lnTo>
                  <a:lnTo>
                    <a:pt x="4822518" y="3666638"/>
                  </a:lnTo>
                  <a:lnTo>
                    <a:pt x="4838589" y="3623610"/>
                  </a:lnTo>
                  <a:lnTo>
                    <a:pt x="4853945" y="3580239"/>
                  </a:lnTo>
                  <a:lnTo>
                    <a:pt x="4868580" y="3536532"/>
                  </a:lnTo>
                  <a:lnTo>
                    <a:pt x="4882486" y="3492496"/>
                  </a:lnTo>
                  <a:lnTo>
                    <a:pt x="4895657" y="3448139"/>
                  </a:lnTo>
                  <a:lnTo>
                    <a:pt x="4908085" y="3403468"/>
                  </a:lnTo>
                  <a:lnTo>
                    <a:pt x="4919762" y="3358489"/>
                  </a:lnTo>
                  <a:lnTo>
                    <a:pt x="4930683" y="3313210"/>
                  </a:lnTo>
                  <a:lnTo>
                    <a:pt x="4940839" y="3267639"/>
                  </a:lnTo>
                  <a:lnTo>
                    <a:pt x="4950224" y="3221781"/>
                  </a:lnTo>
                  <a:lnTo>
                    <a:pt x="4958830" y="3175645"/>
                  </a:lnTo>
                  <a:lnTo>
                    <a:pt x="4966650" y="3129237"/>
                  </a:lnTo>
                  <a:lnTo>
                    <a:pt x="4973678" y="3082565"/>
                  </a:lnTo>
                  <a:lnTo>
                    <a:pt x="4979905" y="3035636"/>
                  </a:lnTo>
                  <a:lnTo>
                    <a:pt x="4985326" y="2988456"/>
                  </a:lnTo>
                  <a:lnTo>
                    <a:pt x="4989932" y="2941034"/>
                  </a:lnTo>
                  <a:lnTo>
                    <a:pt x="4993716" y="2893376"/>
                  </a:lnTo>
                  <a:lnTo>
                    <a:pt x="4996672" y="2845489"/>
                  </a:lnTo>
                  <a:lnTo>
                    <a:pt x="4998793" y="2797380"/>
                  </a:lnTo>
                  <a:lnTo>
                    <a:pt x="5000070" y="2749058"/>
                  </a:lnTo>
                  <a:lnTo>
                    <a:pt x="5000498" y="2700528"/>
                  </a:lnTo>
                  <a:lnTo>
                    <a:pt x="5000070" y="2651993"/>
                  </a:lnTo>
                  <a:lnTo>
                    <a:pt x="4998793" y="2603667"/>
                  </a:lnTo>
                  <a:lnTo>
                    <a:pt x="4996672" y="2555554"/>
                  </a:lnTo>
                  <a:lnTo>
                    <a:pt x="4993716" y="2507664"/>
                  </a:lnTo>
                  <a:lnTo>
                    <a:pt x="4989932" y="2460002"/>
                  </a:lnTo>
                  <a:lnTo>
                    <a:pt x="4985326" y="2412576"/>
                  </a:lnTo>
                  <a:lnTo>
                    <a:pt x="4979905" y="2365393"/>
                  </a:lnTo>
                  <a:lnTo>
                    <a:pt x="4973678" y="2318460"/>
                  </a:lnTo>
                  <a:lnTo>
                    <a:pt x="4966650" y="2271785"/>
                  </a:lnTo>
                  <a:lnTo>
                    <a:pt x="4958830" y="2225374"/>
                  </a:lnTo>
                  <a:lnTo>
                    <a:pt x="4950224" y="2179235"/>
                  </a:lnTo>
                  <a:lnTo>
                    <a:pt x="4940839" y="2133374"/>
                  </a:lnTo>
                  <a:lnTo>
                    <a:pt x="4930683" y="2087799"/>
                  </a:lnTo>
                  <a:lnTo>
                    <a:pt x="4919762" y="2042518"/>
                  </a:lnTo>
                  <a:lnTo>
                    <a:pt x="4908085" y="1997536"/>
                  </a:lnTo>
                  <a:lnTo>
                    <a:pt x="4895657" y="1952862"/>
                  </a:lnTo>
                  <a:lnTo>
                    <a:pt x="4882486" y="1908503"/>
                  </a:lnTo>
                  <a:lnTo>
                    <a:pt x="4868580" y="1864465"/>
                  </a:lnTo>
                  <a:lnTo>
                    <a:pt x="4853945" y="1820755"/>
                  </a:lnTo>
                  <a:lnTo>
                    <a:pt x="4838589" y="1777382"/>
                  </a:lnTo>
                  <a:lnTo>
                    <a:pt x="4822518" y="1734352"/>
                  </a:lnTo>
                  <a:lnTo>
                    <a:pt x="4805740" y="1691671"/>
                  </a:lnTo>
                  <a:lnTo>
                    <a:pt x="4788263" y="1649348"/>
                  </a:lnTo>
                  <a:lnTo>
                    <a:pt x="4770092" y="1607390"/>
                  </a:lnTo>
                  <a:lnTo>
                    <a:pt x="4751235" y="1565803"/>
                  </a:lnTo>
                  <a:lnTo>
                    <a:pt x="4731700" y="1524595"/>
                  </a:lnTo>
                  <a:lnTo>
                    <a:pt x="4711494" y="1483772"/>
                  </a:lnTo>
                  <a:lnTo>
                    <a:pt x="4690623" y="1443343"/>
                  </a:lnTo>
                  <a:lnTo>
                    <a:pt x="4669095" y="1403314"/>
                  </a:lnTo>
                  <a:lnTo>
                    <a:pt x="4646917" y="1363692"/>
                  </a:lnTo>
                  <a:lnTo>
                    <a:pt x="4624096" y="1324484"/>
                  </a:lnTo>
                  <a:lnTo>
                    <a:pt x="4600640" y="1285698"/>
                  </a:lnTo>
                  <a:lnTo>
                    <a:pt x="4576554" y="1247341"/>
                  </a:lnTo>
                  <a:lnTo>
                    <a:pt x="4551848" y="1209420"/>
                  </a:lnTo>
                  <a:lnTo>
                    <a:pt x="4526527" y="1171941"/>
                  </a:lnTo>
                  <a:lnTo>
                    <a:pt x="4500599" y="1134913"/>
                  </a:lnTo>
                  <a:lnTo>
                    <a:pt x="4474070" y="1098342"/>
                  </a:lnTo>
                  <a:lnTo>
                    <a:pt x="4446949" y="1062235"/>
                  </a:lnTo>
                  <a:lnTo>
                    <a:pt x="4419242" y="1026600"/>
                  </a:lnTo>
                  <a:lnTo>
                    <a:pt x="4390957" y="991443"/>
                  </a:lnTo>
                  <a:lnTo>
                    <a:pt x="4362100" y="956772"/>
                  </a:lnTo>
                  <a:lnTo>
                    <a:pt x="4332679" y="922594"/>
                  </a:lnTo>
                  <a:lnTo>
                    <a:pt x="4302701" y="888917"/>
                  </a:lnTo>
                  <a:lnTo>
                    <a:pt x="4272172" y="855746"/>
                  </a:lnTo>
                  <a:lnTo>
                    <a:pt x="4241101" y="823090"/>
                  </a:lnTo>
                  <a:lnTo>
                    <a:pt x="4209494" y="790956"/>
                  </a:lnTo>
                  <a:lnTo>
                    <a:pt x="4177358" y="759350"/>
                  </a:lnTo>
                  <a:lnTo>
                    <a:pt x="4144701" y="728279"/>
                  </a:lnTo>
                  <a:lnTo>
                    <a:pt x="4111530" y="697752"/>
                  </a:lnTo>
                  <a:lnTo>
                    <a:pt x="4077851" y="667775"/>
                  </a:lnTo>
                  <a:lnTo>
                    <a:pt x="4043673" y="638355"/>
                  </a:lnTo>
                  <a:lnTo>
                    <a:pt x="4009001" y="609499"/>
                  </a:lnTo>
                  <a:lnTo>
                    <a:pt x="3973844" y="581215"/>
                  </a:lnTo>
                  <a:lnTo>
                    <a:pt x="3938208" y="553510"/>
                  </a:lnTo>
                  <a:lnTo>
                    <a:pt x="3902101" y="526390"/>
                  </a:lnTo>
                  <a:lnTo>
                    <a:pt x="3865529" y="499863"/>
                  </a:lnTo>
                  <a:lnTo>
                    <a:pt x="3828500" y="473936"/>
                  </a:lnTo>
                  <a:lnTo>
                    <a:pt x="3791021" y="448617"/>
                  </a:lnTo>
                  <a:lnTo>
                    <a:pt x="3753100" y="423911"/>
                  </a:lnTo>
                  <a:lnTo>
                    <a:pt x="3714742" y="399827"/>
                  </a:lnTo>
                  <a:lnTo>
                    <a:pt x="3675956" y="376372"/>
                  </a:lnTo>
                  <a:lnTo>
                    <a:pt x="3636749" y="353553"/>
                  </a:lnTo>
                  <a:lnTo>
                    <a:pt x="3597127" y="331376"/>
                  </a:lnTo>
                  <a:lnTo>
                    <a:pt x="3557098" y="309849"/>
                  </a:lnTo>
                  <a:lnTo>
                    <a:pt x="3516669" y="288980"/>
                  </a:lnTo>
                  <a:lnTo>
                    <a:pt x="3475847" y="268775"/>
                  </a:lnTo>
                  <a:lnTo>
                    <a:pt x="3434639" y="249241"/>
                  </a:lnTo>
                  <a:lnTo>
                    <a:pt x="3393053" y="230386"/>
                  </a:lnTo>
                  <a:lnTo>
                    <a:pt x="3351095" y="212217"/>
                  </a:lnTo>
                  <a:lnTo>
                    <a:pt x="3308773" y="194740"/>
                  </a:lnTo>
                  <a:lnTo>
                    <a:pt x="3266094" y="177963"/>
                  </a:lnTo>
                  <a:lnTo>
                    <a:pt x="3223064" y="161894"/>
                  </a:lnTo>
                  <a:lnTo>
                    <a:pt x="3179692" y="146539"/>
                  </a:lnTo>
                  <a:lnTo>
                    <a:pt x="3135984" y="131905"/>
                  </a:lnTo>
                  <a:lnTo>
                    <a:pt x="3091947" y="118000"/>
                  </a:lnTo>
                  <a:lnTo>
                    <a:pt x="3047589" y="104830"/>
                  </a:lnTo>
                  <a:lnTo>
                    <a:pt x="3002917" y="92404"/>
                  </a:lnTo>
                  <a:lnTo>
                    <a:pt x="2957937" y="80727"/>
                  </a:lnTo>
                  <a:lnTo>
                    <a:pt x="2912658" y="69808"/>
                  </a:lnTo>
                  <a:lnTo>
                    <a:pt x="2867085" y="59652"/>
                  </a:lnTo>
                  <a:lnTo>
                    <a:pt x="2821227" y="50268"/>
                  </a:lnTo>
                  <a:lnTo>
                    <a:pt x="2775090" y="41663"/>
                  </a:lnTo>
                  <a:lnTo>
                    <a:pt x="2728682" y="33843"/>
                  </a:lnTo>
                  <a:lnTo>
                    <a:pt x="2682009" y="26816"/>
                  </a:lnTo>
                  <a:lnTo>
                    <a:pt x="2635079" y="20590"/>
                  </a:lnTo>
                  <a:lnTo>
                    <a:pt x="2587900" y="15170"/>
                  </a:lnTo>
                  <a:lnTo>
                    <a:pt x="2540477" y="10564"/>
                  </a:lnTo>
                  <a:lnTo>
                    <a:pt x="2492818" y="6780"/>
                  </a:lnTo>
                  <a:lnTo>
                    <a:pt x="2444931" y="3824"/>
                  </a:lnTo>
                  <a:lnTo>
                    <a:pt x="2396823" y="1704"/>
                  </a:lnTo>
                  <a:lnTo>
                    <a:pt x="2348500" y="427"/>
                  </a:lnTo>
                  <a:lnTo>
                    <a:pt x="22999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" y="916368"/>
              <a:ext cx="4838045" cy="505454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879719" y="1662176"/>
            <a:ext cx="5554345" cy="2602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265" indent="-456565" algn="just">
              <a:lnSpc>
                <a:spcPts val="2280"/>
              </a:lnSpc>
              <a:spcBef>
                <a:spcPts val="105"/>
              </a:spcBef>
              <a:buClr>
                <a:srgbClr val="FF0000"/>
              </a:buClr>
              <a:buFont typeface="Times New Roman"/>
              <a:buAutoNum type="arabicPeriod"/>
              <a:tabLst>
                <a:tab pos="469265" algn="l"/>
              </a:tabLst>
            </a:pP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Етап</a:t>
            </a:r>
            <a:r>
              <a:rPr sz="20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ущільнення</a:t>
            </a:r>
            <a:r>
              <a:rPr sz="2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об’єкта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яке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здійснюється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у</a:t>
            </a:r>
            <a:endParaRPr sz="2000">
              <a:latin typeface="Times New Roman"/>
              <a:cs typeface="Times New Roman"/>
            </a:endParaRPr>
          </a:p>
          <a:p>
            <a:pPr marL="241300" algn="just">
              <a:lnSpc>
                <a:spcPts val="2280"/>
              </a:lnSpc>
            </a:pPr>
            <a:r>
              <a:rPr sz="2000" b="1" i="1" dirty="0">
                <a:latin typeface="Times New Roman"/>
                <a:cs typeface="Times New Roman"/>
              </a:rPr>
              <a:t>парафіні,</a:t>
            </a:r>
            <a:r>
              <a:rPr sz="2000" b="1" i="1" spc="-8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целоїдині,</a:t>
            </a:r>
            <a:r>
              <a:rPr sz="2000" b="1" i="1" spc="-8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синтетичних</a:t>
            </a:r>
            <a:r>
              <a:rPr sz="2000" b="1" i="1" spc="-7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смолах.</a:t>
            </a:r>
            <a:endParaRPr sz="200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90000"/>
              </a:lnSpc>
              <a:spcBef>
                <a:spcPts val="600"/>
              </a:spcBef>
              <a:buAutoNum type="arabicPeriod" startAt="2"/>
              <a:tabLst>
                <a:tab pos="241300" algn="l"/>
                <a:tab pos="53340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	П</a:t>
            </a:r>
            <a:r>
              <a:rPr sz="2000" dirty="0">
                <a:latin typeface="Times New Roman"/>
                <a:cs typeface="Times New Roman"/>
              </a:rPr>
              <a:t>ереважна більшість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цих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речовин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водою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не </a:t>
            </a:r>
            <a:r>
              <a:rPr sz="2000" dirty="0">
                <a:latin typeface="Times New Roman"/>
                <a:cs typeface="Times New Roman"/>
              </a:rPr>
              <a:t>змішується,</a:t>
            </a:r>
            <a:r>
              <a:rPr sz="2000" spc="2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2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тому</a:t>
            </a:r>
            <a:r>
              <a:rPr sz="2000" spc="2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2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просочування</a:t>
            </a:r>
            <a:r>
              <a:rPr sz="2000" spc="254" dirty="0">
                <a:latin typeface="Times New Roman"/>
                <a:cs typeface="Times New Roman"/>
              </a:rPr>
              <a:t>  </a:t>
            </a:r>
            <a:r>
              <a:rPr sz="2000" spc="-20" dirty="0">
                <a:latin typeface="Times New Roman"/>
                <a:cs typeface="Times New Roman"/>
              </a:rPr>
              <a:t>ними </a:t>
            </a:r>
            <a:r>
              <a:rPr sz="2000" dirty="0">
                <a:latin typeface="Times New Roman"/>
                <a:cs typeface="Times New Roman"/>
              </a:rPr>
              <a:t>матеріалу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необхідно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ретельно</a:t>
            </a:r>
            <a:r>
              <a:rPr sz="2000" spc="3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видалити</a:t>
            </a:r>
            <a:r>
              <a:rPr sz="2000" spc="3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воду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з </a:t>
            </a:r>
            <a:r>
              <a:rPr sz="2000" dirty="0">
                <a:latin typeface="Times New Roman"/>
                <a:cs typeface="Times New Roman"/>
              </a:rPr>
              <a:t>тканини,</a:t>
            </a:r>
            <a:r>
              <a:rPr sz="2000" spc="4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4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потім</a:t>
            </a:r>
            <a:r>
              <a:rPr sz="2000" spc="41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просочити</a:t>
            </a:r>
            <a:r>
              <a:rPr sz="2000" b="1" i="1" spc="42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її</a:t>
            </a:r>
            <a:r>
              <a:rPr sz="2000" b="1" i="1" spc="415" dirty="0">
                <a:latin typeface="Times New Roman"/>
                <a:cs typeface="Times New Roman"/>
              </a:rPr>
              <a:t>  </a:t>
            </a:r>
            <a:r>
              <a:rPr sz="2000" b="1" i="1" spc="-10" dirty="0">
                <a:latin typeface="Times New Roman"/>
                <a:cs typeface="Times New Roman"/>
              </a:rPr>
              <a:t>ксилолом </a:t>
            </a:r>
            <a:r>
              <a:rPr sz="2000" b="1" i="1" dirty="0">
                <a:latin typeface="Times New Roman"/>
                <a:cs typeface="Times New Roman"/>
              </a:rPr>
              <a:t>(толуолом,</a:t>
            </a:r>
            <a:r>
              <a:rPr sz="2000" b="1" i="1" spc="7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бензолом),</a:t>
            </a:r>
            <a:r>
              <a:rPr sz="2000" b="1" i="1" spc="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тобто</a:t>
            </a:r>
            <a:r>
              <a:rPr sz="2000" spc="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речовиною,</a:t>
            </a:r>
            <a:r>
              <a:rPr sz="2000" spc="80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яка </a:t>
            </a:r>
            <a:r>
              <a:rPr sz="2000" dirty="0">
                <a:latin typeface="Times New Roman"/>
                <a:cs typeface="Times New Roman"/>
              </a:rPr>
              <a:t>добре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розчиняє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парафін,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2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також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змішується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зі </a:t>
            </a:r>
            <a:r>
              <a:rPr sz="2000" dirty="0">
                <a:latin typeface="Times New Roman"/>
                <a:cs typeface="Times New Roman"/>
              </a:rPr>
              <a:t>100-градусним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етиловим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спиртом.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2"/>
              <a:ext cx="6394196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66978" y="1512596"/>
            <a:ext cx="4552315" cy="269367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665"/>
              </a:spcBef>
              <a:buFont typeface="Wingdings"/>
              <a:buChar char=""/>
              <a:tabLst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Отримують</a:t>
            </a:r>
            <a:r>
              <a:rPr sz="2000" spc="459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парафіновий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блок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6364" marR="5080" indent="-114300" algn="just">
              <a:lnSpc>
                <a:spcPct val="89700"/>
              </a:lnSpc>
              <a:spcBef>
                <a:spcPts val="815"/>
              </a:spcBef>
              <a:buFont typeface="Wingdings"/>
              <a:buChar char=""/>
              <a:tabLst>
                <a:tab pos="126364" algn="l"/>
                <a:tab pos="354330" algn="l"/>
              </a:tabLst>
            </a:pPr>
            <a:r>
              <a:rPr sz="2000" dirty="0">
                <a:latin typeface="Times New Roman"/>
                <a:cs typeface="Times New Roman"/>
              </a:rPr>
              <a:t>	Ця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процедура</a:t>
            </a:r>
            <a:r>
              <a:rPr sz="2000" spc="1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називається</a:t>
            </a:r>
            <a:r>
              <a:rPr sz="2000" spc="18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заливкою. </a:t>
            </a:r>
            <a:r>
              <a:rPr sz="2000" dirty="0">
                <a:latin typeface="Times New Roman"/>
                <a:cs typeface="Times New Roman"/>
              </a:rPr>
              <a:t>Прискорене</a:t>
            </a:r>
            <a:r>
              <a:rPr sz="2000" spc="19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ущільнення</a:t>
            </a:r>
            <a:r>
              <a:rPr sz="2000" spc="210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досягається </a:t>
            </a:r>
            <a:r>
              <a:rPr sz="2000" dirty="0">
                <a:latin typeface="Times New Roman"/>
                <a:cs typeface="Times New Roman"/>
              </a:rPr>
              <a:t>шляхом</a:t>
            </a:r>
            <a:r>
              <a:rPr sz="2000" spc="44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заморожування</a:t>
            </a:r>
            <a:r>
              <a:rPr sz="2000" spc="45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шматочків </a:t>
            </a:r>
            <a:r>
              <a:rPr sz="2000" dirty="0">
                <a:latin typeface="Times New Roman"/>
                <a:cs typeface="Times New Roman"/>
              </a:rPr>
              <a:t>тканини</a:t>
            </a:r>
            <a:r>
              <a:rPr sz="2000" spc="204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сухим</a:t>
            </a:r>
            <a:r>
              <a:rPr sz="2000" spc="21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льодом</a:t>
            </a:r>
            <a:r>
              <a:rPr sz="2000" spc="210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(двоокисом </a:t>
            </a:r>
            <a:r>
              <a:rPr sz="2000" dirty="0">
                <a:latin typeface="Times New Roman"/>
                <a:cs typeface="Times New Roman"/>
              </a:rPr>
              <a:t>вуглецю)</a:t>
            </a:r>
            <a:r>
              <a:rPr sz="2000" spc="3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3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рідким</a:t>
            </a:r>
            <a:r>
              <a:rPr sz="2000" spc="3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азотом,</a:t>
            </a:r>
            <a:r>
              <a:rPr sz="2000" spc="33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однак </a:t>
            </a:r>
            <a:r>
              <a:rPr sz="2000" dirty="0">
                <a:latin typeface="Times New Roman"/>
                <a:cs typeface="Times New Roman"/>
              </a:rPr>
              <a:t>структура</a:t>
            </a:r>
            <a:r>
              <a:rPr sz="2000" spc="3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досліджуваних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гістологічних </a:t>
            </a:r>
            <a:r>
              <a:rPr sz="2000" dirty="0">
                <a:latin typeface="Times New Roman"/>
                <a:cs typeface="Times New Roman"/>
              </a:rPr>
              <a:t>об’єктів</a:t>
            </a:r>
            <a:r>
              <a:rPr sz="2000" spc="3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зберігається</a:t>
            </a:r>
            <a:r>
              <a:rPr sz="2000" spc="3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3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такому</a:t>
            </a:r>
            <a:r>
              <a:rPr sz="2000" spc="380" dirty="0">
                <a:latin typeface="Times New Roman"/>
                <a:cs typeface="Times New Roman"/>
              </a:rPr>
              <a:t>  </a:t>
            </a:r>
            <a:r>
              <a:rPr sz="2000" spc="-20" dirty="0">
                <a:latin typeface="Times New Roman"/>
                <a:cs typeface="Times New Roman"/>
              </a:rPr>
              <a:t>разі </a:t>
            </a:r>
            <a:r>
              <a:rPr sz="2000" spc="-10" dirty="0">
                <a:latin typeface="Times New Roman"/>
                <a:cs typeface="Times New Roman"/>
              </a:rPr>
              <a:t>гірше</a:t>
            </a:r>
            <a:r>
              <a:rPr sz="2000" spc="-1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2"/>
              <a:ext cx="6394196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35863" y="779780"/>
            <a:ext cx="16719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354965" algn="l"/>
              </a:tabLst>
            </a:pPr>
            <a:r>
              <a:rPr sz="2000" spc="-20" dirty="0">
                <a:latin typeface="Times New Roman"/>
                <a:cs typeface="Times New Roman"/>
              </a:rPr>
              <a:t>Ущільнення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47848" y="779780"/>
            <a:ext cx="27730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30020" algn="l"/>
                <a:tab pos="2144395" algn="l"/>
              </a:tabLst>
            </a:pPr>
            <a:r>
              <a:rPr sz="2000" spc="-10" dirty="0">
                <a:latin typeface="Times New Roman"/>
                <a:cs typeface="Times New Roman"/>
              </a:rPr>
              <a:t>матеріалу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дає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змогу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0163" y="1084580"/>
            <a:ext cx="46723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виготовити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нього</a:t>
            </a:r>
            <a:r>
              <a:rPr sz="2000" spc="3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тонкі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(завтовшки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5-</a:t>
            </a:r>
            <a:r>
              <a:rPr sz="2000" spc="-50" dirty="0">
                <a:latin typeface="Times New Roman"/>
                <a:cs typeface="Times New Roman"/>
              </a:rPr>
              <a:t>7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0163" y="1389380"/>
            <a:ext cx="25260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79145" algn="l"/>
                <a:tab pos="1899285" algn="l"/>
              </a:tabLst>
            </a:pPr>
            <a:r>
              <a:rPr sz="2000" spc="-20" dirty="0">
                <a:latin typeface="Times New Roman"/>
                <a:cs typeface="Times New Roman"/>
              </a:rPr>
              <a:t>мкм)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півтонкі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(0,5-</a:t>
            </a:r>
            <a:r>
              <a:rPr sz="2000" spc="-50" dirty="0">
                <a:latin typeface="Times New Roman"/>
                <a:cs typeface="Times New Roman"/>
              </a:rPr>
              <a:t>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0163" y="1694433"/>
            <a:ext cx="17843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latin typeface="Times New Roman"/>
                <a:cs typeface="Times New Roman"/>
              </a:rPr>
              <a:t>використовують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7259" y="1389380"/>
            <a:ext cx="214439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08279">
              <a:lnSpc>
                <a:spcPct val="100000"/>
              </a:lnSpc>
              <a:spcBef>
                <a:spcPts val="105"/>
              </a:spcBef>
              <a:tabLst>
                <a:tab pos="986155" algn="l"/>
                <a:tab pos="1152525" algn="l"/>
                <a:tab pos="1819910" algn="l"/>
              </a:tabLst>
            </a:pPr>
            <a:r>
              <a:rPr sz="2000" spc="-20" dirty="0">
                <a:latin typeface="Times New Roman"/>
                <a:cs typeface="Times New Roman"/>
              </a:rPr>
              <a:t>мкм)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зрізи,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які для</a:t>
            </a:r>
            <a:r>
              <a:rPr sz="2000" dirty="0">
                <a:latin typeface="Times New Roman"/>
                <a:cs typeface="Times New Roman"/>
              </a:rPr>
              <a:t>		</a:t>
            </a:r>
            <a:r>
              <a:rPr sz="2000" spc="-20" dirty="0">
                <a:latin typeface="Times New Roman"/>
                <a:cs typeface="Times New Roman"/>
              </a:rPr>
              <a:t>світлової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5863" y="1999233"/>
            <a:ext cx="4786630" cy="3684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 marR="508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мікроскопії;  для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електронної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мікроскопії </a:t>
            </a:r>
            <a:r>
              <a:rPr sz="2000" dirty="0">
                <a:latin typeface="Times New Roman"/>
                <a:cs typeface="Times New Roman"/>
              </a:rPr>
              <a:t>використовують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ультратонкі</a:t>
            </a:r>
            <a:r>
              <a:rPr sz="2000" spc="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зрізи</a:t>
            </a:r>
            <a:r>
              <a:rPr sz="2000" spc="2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(0,05- </a:t>
            </a:r>
            <a:r>
              <a:rPr sz="2000" dirty="0">
                <a:latin typeface="Times New Roman"/>
                <a:cs typeface="Times New Roman"/>
              </a:rPr>
              <a:t>0,2</a:t>
            </a:r>
            <a:r>
              <a:rPr sz="2000" spc="-10" dirty="0">
                <a:latin typeface="Times New Roman"/>
                <a:cs typeface="Times New Roman"/>
              </a:rPr>
              <a:t> мкм).</a:t>
            </a:r>
            <a:endParaRPr sz="2000">
              <a:latin typeface="Times New Roman"/>
              <a:cs typeface="Times New Roman"/>
            </a:endParaRPr>
          </a:p>
          <a:p>
            <a:pPr marL="127000" marR="5715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Виготовлення</a:t>
            </a:r>
            <a:r>
              <a:rPr sz="2000" spc="31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зрізів</a:t>
            </a:r>
            <a:r>
              <a:rPr sz="2000" spc="30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проводять</a:t>
            </a:r>
            <a:r>
              <a:rPr sz="2000" spc="300" dirty="0">
                <a:latin typeface="Times New Roman"/>
                <a:cs typeface="Times New Roman"/>
              </a:rPr>
              <a:t>   </a:t>
            </a:r>
            <a:r>
              <a:rPr sz="2000" spc="-25" dirty="0">
                <a:latin typeface="Times New Roman"/>
                <a:cs typeface="Times New Roman"/>
              </a:rPr>
              <a:t>на </a:t>
            </a:r>
            <a:r>
              <a:rPr sz="2000" dirty="0">
                <a:latin typeface="Times New Roman"/>
                <a:cs typeface="Times New Roman"/>
              </a:rPr>
              <a:t>спеціальних</a:t>
            </a:r>
            <a:r>
              <a:rPr sz="2000" spc="2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приладах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мікротомах</a:t>
            </a:r>
            <a:r>
              <a:rPr sz="2000" b="1" spc="22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(для </a:t>
            </a:r>
            <a:r>
              <a:rPr sz="2000" dirty="0">
                <a:latin typeface="Times New Roman"/>
                <a:cs typeface="Times New Roman"/>
              </a:rPr>
              <a:t>світлової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мікроскопії)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ультрамікротомах </a:t>
            </a:r>
            <a:r>
              <a:rPr sz="2000" dirty="0">
                <a:latin typeface="Times New Roman"/>
                <a:cs typeface="Times New Roman"/>
              </a:rPr>
              <a:t>(для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електронної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мікроскопії).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Тонкий,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півтонкий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ультратонкий </a:t>
            </a:r>
            <a:r>
              <a:rPr sz="2000" dirty="0">
                <a:latin typeface="Times New Roman"/>
                <a:cs typeface="Times New Roman"/>
              </a:rPr>
              <a:t>зрізи</a:t>
            </a:r>
            <a:r>
              <a:rPr sz="2000" spc="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прозорими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світлових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променів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пучка</a:t>
            </a:r>
            <a:r>
              <a:rPr sz="2000" spc="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електронів</a:t>
            </a:r>
            <a:r>
              <a:rPr sz="2000" spc="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об’єктами</a:t>
            </a:r>
            <a:r>
              <a:rPr sz="2000" spc="1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  </a:t>
            </a:r>
            <a:r>
              <a:rPr sz="2000" spc="-10" dirty="0">
                <a:latin typeface="Times New Roman"/>
                <a:cs typeface="Times New Roman"/>
              </a:rPr>
              <a:t>дають </a:t>
            </a:r>
            <a:r>
              <a:rPr sz="2000" dirty="0">
                <a:latin typeface="Times New Roman"/>
                <a:cs typeface="Times New Roman"/>
              </a:rPr>
              <a:t>можливість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вивчення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під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відповідними мікроскопами.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98219"/>
              <a:ext cx="6017260" cy="5859780"/>
            </a:xfrm>
            <a:custGeom>
              <a:avLst/>
              <a:gdLst/>
              <a:ahLst/>
              <a:cxnLst/>
              <a:rect l="l" t="t" r="r" b="b"/>
              <a:pathLst>
                <a:path w="6017260" h="5859780">
                  <a:moveTo>
                    <a:pt x="2830322" y="0"/>
                  </a:moveTo>
                  <a:lnTo>
                    <a:pt x="2779069" y="401"/>
                  </a:lnTo>
                  <a:lnTo>
                    <a:pt x="2728016" y="1601"/>
                  </a:lnTo>
                  <a:lnTo>
                    <a:pt x="2677168" y="3594"/>
                  </a:lnTo>
                  <a:lnTo>
                    <a:pt x="2626531" y="6373"/>
                  </a:lnTo>
                  <a:lnTo>
                    <a:pt x="2576111" y="9933"/>
                  </a:lnTo>
                  <a:lnTo>
                    <a:pt x="2525914" y="14269"/>
                  </a:lnTo>
                  <a:lnTo>
                    <a:pt x="2475945" y="19373"/>
                  </a:lnTo>
                  <a:lnTo>
                    <a:pt x="2426211" y="25240"/>
                  </a:lnTo>
                  <a:lnTo>
                    <a:pt x="2376718" y="31864"/>
                  </a:lnTo>
                  <a:lnTo>
                    <a:pt x="2327470" y="39239"/>
                  </a:lnTo>
                  <a:lnTo>
                    <a:pt x="2278475" y="47360"/>
                  </a:lnTo>
                  <a:lnTo>
                    <a:pt x="2229739" y="56219"/>
                  </a:lnTo>
                  <a:lnTo>
                    <a:pt x="2181266" y="65812"/>
                  </a:lnTo>
                  <a:lnTo>
                    <a:pt x="2133063" y="76132"/>
                  </a:lnTo>
                  <a:lnTo>
                    <a:pt x="2085135" y="87174"/>
                  </a:lnTo>
                  <a:lnTo>
                    <a:pt x="2037489" y="98931"/>
                  </a:lnTo>
                  <a:lnTo>
                    <a:pt x="1990131" y="111397"/>
                  </a:lnTo>
                  <a:lnTo>
                    <a:pt x="1943066" y="124567"/>
                  </a:lnTo>
                  <a:lnTo>
                    <a:pt x="1896300" y="138434"/>
                  </a:lnTo>
                  <a:lnTo>
                    <a:pt x="1849839" y="152993"/>
                  </a:lnTo>
                  <a:lnTo>
                    <a:pt x="1803690" y="168237"/>
                  </a:lnTo>
                  <a:lnTo>
                    <a:pt x="1757857" y="184162"/>
                  </a:lnTo>
                  <a:lnTo>
                    <a:pt x="1712346" y="200760"/>
                  </a:lnTo>
                  <a:lnTo>
                    <a:pt x="1667165" y="218026"/>
                  </a:lnTo>
                  <a:lnTo>
                    <a:pt x="1622317" y="235953"/>
                  </a:lnTo>
                  <a:lnTo>
                    <a:pt x="1577810" y="254537"/>
                  </a:lnTo>
                  <a:lnTo>
                    <a:pt x="1533650" y="273770"/>
                  </a:lnTo>
                  <a:lnTo>
                    <a:pt x="1489841" y="293648"/>
                  </a:lnTo>
                  <a:lnTo>
                    <a:pt x="1446390" y="314163"/>
                  </a:lnTo>
                  <a:lnTo>
                    <a:pt x="1403304" y="335311"/>
                  </a:lnTo>
                  <a:lnTo>
                    <a:pt x="1360586" y="357085"/>
                  </a:lnTo>
                  <a:lnTo>
                    <a:pt x="1318245" y="379479"/>
                  </a:lnTo>
                  <a:lnTo>
                    <a:pt x="1276285" y="402487"/>
                  </a:lnTo>
                  <a:lnTo>
                    <a:pt x="1234712" y="426104"/>
                  </a:lnTo>
                  <a:lnTo>
                    <a:pt x="1193532" y="450323"/>
                  </a:lnTo>
                  <a:lnTo>
                    <a:pt x="1152752" y="475138"/>
                  </a:lnTo>
                  <a:lnTo>
                    <a:pt x="1112376" y="500544"/>
                  </a:lnTo>
                  <a:lnTo>
                    <a:pt x="1072412" y="526534"/>
                  </a:lnTo>
                  <a:lnTo>
                    <a:pt x="1032864" y="553103"/>
                  </a:lnTo>
                  <a:lnTo>
                    <a:pt x="993738" y="580245"/>
                  </a:lnTo>
                  <a:lnTo>
                    <a:pt x="955041" y="607953"/>
                  </a:lnTo>
                  <a:lnTo>
                    <a:pt x="916778" y="636222"/>
                  </a:lnTo>
                  <a:lnTo>
                    <a:pt x="878956" y="665046"/>
                  </a:lnTo>
                  <a:lnTo>
                    <a:pt x="841579" y="694418"/>
                  </a:lnTo>
                  <a:lnTo>
                    <a:pt x="804655" y="724334"/>
                  </a:lnTo>
                  <a:lnTo>
                    <a:pt x="768188" y="754786"/>
                  </a:lnTo>
                  <a:lnTo>
                    <a:pt x="732186" y="785769"/>
                  </a:lnTo>
                  <a:lnTo>
                    <a:pt x="696652" y="817277"/>
                  </a:lnTo>
                  <a:lnTo>
                    <a:pt x="661594" y="849305"/>
                  </a:lnTo>
                  <a:lnTo>
                    <a:pt x="627018" y="881845"/>
                  </a:lnTo>
                  <a:lnTo>
                    <a:pt x="592928" y="914893"/>
                  </a:lnTo>
                  <a:lnTo>
                    <a:pt x="559332" y="948442"/>
                  </a:lnTo>
                  <a:lnTo>
                    <a:pt x="526235" y="982486"/>
                  </a:lnTo>
                  <a:lnTo>
                    <a:pt x="493642" y="1017019"/>
                  </a:lnTo>
                  <a:lnTo>
                    <a:pt x="461560" y="1052036"/>
                  </a:lnTo>
                  <a:lnTo>
                    <a:pt x="429995" y="1087531"/>
                  </a:lnTo>
                  <a:lnTo>
                    <a:pt x="398952" y="1123496"/>
                  </a:lnTo>
                  <a:lnTo>
                    <a:pt x="368438" y="1159928"/>
                  </a:lnTo>
                  <a:lnTo>
                    <a:pt x="338458" y="1196819"/>
                  </a:lnTo>
                  <a:lnTo>
                    <a:pt x="309017" y="1234163"/>
                  </a:lnTo>
                  <a:lnTo>
                    <a:pt x="280123" y="1271955"/>
                  </a:lnTo>
                  <a:lnTo>
                    <a:pt x="251781" y="1310189"/>
                  </a:lnTo>
                  <a:lnTo>
                    <a:pt x="223996" y="1348859"/>
                  </a:lnTo>
                  <a:lnTo>
                    <a:pt x="196775" y="1387959"/>
                  </a:lnTo>
                  <a:lnTo>
                    <a:pt x="170123" y="1427482"/>
                  </a:lnTo>
                  <a:lnTo>
                    <a:pt x="144047" y="1467423"/>
                  </a:lnTo>
                  <a:lnTo>
                    <a:pt x="118552" y="1507777"/>
                  </a:lnTo>
                  <a:lnTo>
                    <a:pt x="93644" y="1548536"/>
                  </a:lnTo>
                  <a:lnTo>
                    <a:pt x="69328" y="1589696"/>
                  </a:lnTo>
                  <a:lnTo>
                    <a:pt x="45612" y="1631250"/>
                  </a:lnTo>
                  <a:lnTo>
                    <a:pt x="22501" y="1673191"/>
                  </a:lnTo>
                  <a:lnTo>
                    <a:pt x="0" y="1715515"/>
                  </a:lnTo>
                  <a:lnTo>
                    <a:pt x="0" y="4654410"/>
                  </a:lnTo>
                  <a:lnTo>
                    <a:pt x="23713" y="4698931"/>
                  </a:lnTo>
                  <a:lnTo>
                    <a:pt x="48069" y="4743023"/>
                  </a:lnTo>
                  <a:lnTo>
                    <a:pt x="73062" y="4786679"/>
                  </a:lnTo>
                  <a:lnTo>
                    <a:pt x="98689" y="4829891"/>
                  </a:lnTo>
                  <a:lnTo>
                    <a:pt x="124944" y="4872654"/>
                  </a:lnTo>
                  <a:lnTo>
                    <a:pt x="151822" y="4914960"/>
                  </a:lnTo>
                  <a:lnTo>
                    <a:pt x="179321" y="4956802"/>
                  </a:lnTo>
                  <a:lnTo>
                    <a:pt x="207434" y="4998174"/>
                  </a:lnTo>
                  <a:lnTo>
                    <a:pt x="236158" y="5039069"/>
                  </a:lnTo>
                  <a:lnTo>
                    <a:pt x="265488" y="5079480"/>
                  </a:lnTo>
                  <a:lnTo>
                    <a:pt x="295419" y="5119401"/>
                  </a:lnTo>
                  <a:lnTo>
                    <a:pt x="325947" y="5158824"/>
                  </a:lnTo>
                  <a:lnTo>
                    <a:pt x="357067" y="5197742"/>
                  </a:lnTo>
                  <a:lnTo>
                    <a:pt x="388775" y="5236150"/>
                  </a:lnTo>
                  <a:lnTo>
                    <a:pt x="421066" y="5274040"/>
                  </a:lnTo>
                  <a:lnTo>
                    <a:pt x="453937" y="5311406"/>
                  </a:lnTo>
                  <a:lnTo>
                    <a:pt x="487381" y="5348240"/>
                  </a:lnTo>
                  <a:lnTo>
                    <a:pt x="521395" y="5384535"/>
                  </a:lnTo>
                  <a:lnTo>
                    <a:pt x="555974" y="5420286"/>
                  </a:lnTo>
                  <a:lnTo>
                    <a:pt x="591114" y="5455486"/>
                  </a:lnTo>
                  <a:lnTo>
                    <a:pt x="626811" y="5490126"/>
                  </a:lnTo>
                  <a:lnTo>
                    <a:pt x="663058" y="5524202"/>
                  </a:lnTo>
                  <a:lnTo>
                    <a:pt x="699853" y="5557705"/>
                  </a:lnTo>
                  <a:lnTo>
                    <a:pt x="737191" y="5590629"/>
                  </a:lnTo>
                  <a:lnTo>
                    <a:pt x="775066" y="5622968"/>
                  </a:lnTo>
                  <a:lnTo>
                    <a:pt x="813476" y="5654714"/>
                  </a:lnTo>
                  <a:lnTo>
                    <a:pt x="852414" y="5685861"/>
                  </a:lnTo>
                  <a:lnTo>
                    <a:pt x="891876" y="5716402"/>
                  </a:lnTo>
                  <a:lnTo>
                    <a:pt x="931859" y="5746330"/>
                  </a:lnTo>
                  <a:lnTo>
                    <a:pt x="972357" y="5775639"/>
                  </a:lnTo>
                  <a:lnTo>
                    <a:pt x="1013366" y="5804321"/>
                  </a:lnTo>
                  <a:lnTo>
                    <a:pt x="1054882" y="5832370"/>
                  </a:lnTo>
                  <a:lnTo>
                    <a:pt x="1096899" y="5859779"/>
                  </a:lnTo>
                  <a:lnTo>
                    <a:pt x="4559173" y="5859779"/>
                  </a:lnTo>
                  <a:lnTo>
                    <a:pt x="4599379" y="5833231"/>
                  </a:lnTo>
                  <a:lnTo>
                    <a:pt x="4639162" y="5806100"/>
                  </a:lnTo>
                  <a:lnTo>
                    <a:pt x="4678516" y="5778391"/>
                  </a:lnTo>
                  <a:lnTo>
                    <a:pt x="4717434" y="5750111"/>
                  </a:lnTo>
                  <a:lnTo>
                    <a:pt x="4755910" y="5721265"/>
                  </a:lnTo>
                  <a:lnTo>
                    <a:pt x="4793938" y="5691860"/>
                  </a:lnTo>
                  <a:lnTo>
                    <a:pt x="4831512" y="5661902"/>
                  </a:lnTo>
                  <a:lnTo>
                    <a:pt x="4868625" y="5631398"/>
                  </a:lnTo>
                  <a:lnTo>
                    <a:pt x="4905271" y="5600352"/>
                  </a:lnTo>
                  <a:lnTo>
                    <a:pt x="4941443" y="5568771"/>
                  </a:lnTo>
                  <a:lnTo>
                    <a:pt x="4977135" y="5536662"/>
                  </a:lnTo>
                  <a:lnTo>
                    <a:pt x="5012342" y="5504031"/>
                  </a:lnTo>
                  <a:lnTo>
                    <a:pt x="5047056" y="5470883"/>
                  </a:lnTo>
                  <a:lnTo>
                    <a:pt x="5081272" y="5437224"/>
                  </a:lnTo>
                  <a:lnTo>
                    <a:pt x="5114982" y="5403062"/>
                  </a:lnTo>
                  <a:lnTo>
                    <a:pt x="5148181" y="5368401"/>
                  </a:lnTo>
                  <a:lnTo>
                    <a:pt x="5180863" y="5333249"/>
                  </a:lnTo>
                  <a:lnTo>
                    <a:pt x="5213020" y="5297610"/>
                  </a:lnTo>
                  <a:lnTo>
                    <a:pt x="5244648" y="5261492"/>
                  </a:lnTo>
                  <a:lnTo>
                    <a:pt x="5275738" y="5224901"/>
                  </a:lnTo>
                  <a:lnTo>
                    <a:pt x="5306286" y="5187841"/>
                  </a:lnTo>
                  <a:lnTo>
                    <a:pt x="5336285" y="5150321"/>
                  </a:lnTo>
                  <a:lnTo>
                    <a:pt x="5365728" y="5112345"/>
                  </a:lnTo>
                  <a:lnTo>
                    <a:pt x="5394610" y="5073920"/>
                  </a:lnTo>
                  <a:lnTo>
                    <a:pt x="5422923" y="5035052"/>
                  </a:lnTo>
                  <a:lnTo>
                    <a:pt x="5450662" y="4995747"/>
                  </a:lnTo>
                  <a:lnTo>
                    <a:pt x="5477820" y="4956011"/>
                  </a:lnTo>
                  <a:lnTo>
                    <a:pt x="5504391" y="4915850"/>
                  </a:lnTo>
                  <a:lnTo>
                    <a:pt x="5530369" y="4875271"/>
                  </a:lnTo>
                  <a:lnTo>
                    <a:pt x="5555747" y="4834279"/>
                  </a:lnTo>
                  <a:lnTo>
                    <a:pt x="5580519" y="4792881"/>
                  </a:lnTo>
                  <a:lnTo>
                    <a:pt x="5604679" y="4751082"/>
                  </a:lnTo>
                  <a:lnTo>
                    <a:pt x="5628220" y="4708890"/>
                  </a:lnTo>
                  <a:lnTo>
                    <a:pt x="5651136" y="4666309"/>
                  </a:lnTo>
                  <a:lnTo>
                    <a:pt x="5673421" y="4623347"/>
                  </a:lnTo>
                  <a:lnTo>
                    <a:pt x="5695069" y="4580008"/>
                  </a:lnTo>
                  <a:lnTo>
                    <a:pt x="5716072" y="4536300"/>
                  </a:lnTo>
                  <a:lnTo>
                    <a:pt x="5736426" y="4492229"/>
                  </a:lnTo>
                  <a:lnTo>
                    <a:pt x="5756122" y="4447800"/>
                  </a:lnTo>
                  <a:lnTo>
                    <a:pt x="5775157" y="4403019"/>
                  </a:lnTo>
                  <a:lnTo>
                    <a:pt x="5793522" y="4357893"/>
                  </a:lnTo>
                  <a:lnTo>
                    <a:pt x="5811211" y="4312428"/>
                  </a:lnTo>
                  <a:lnTo>
                    <a:pt x="5828219" y="4266630"/>
                  </a:lnTo>
                  <a:lnTo>
                    <a:pt x="5844539" y="4220506"/>
                  </a:lnTo>
                  <a:lnTo>
                    <a:pt x="5860164" y="4174060"/>
                  </a:lnTo>
                  <a:lnTo>
                    <a:pt x="5875089" y="4127300"/>
                  </a:lnTo>
                  <a:lnTo>
                    <a:pt x="5889306" y="4080231"/>
                  </a:lnTo>
                  <a:lnTo>
                    <a:pt x="5902811" y="4032859"/>
                  </a:lnTo>
                  <a:lnTo>
                    <a:pt x="5915595" y="3985192"/>
                  </a:lnTo>
                  <a:lnTo>
                    <a:pt x="5927654" y="3937234"/>
                  </a:lnTo>
                  <a:lnTo>
                    <a:pt x="5938981" y="3888991"/>
                  </a:lnTo>
                  <a:lnTo>
                    <a:pt x="5949569" y="3840471"/>
                  </a:lnTo>
                  <a:lnTo>
                    <a:pt x="5959412" y="3791679"/>
                  </a:lnTo>
                  <a:lnTo>
                    <a:pt x="5968504" y="3742622"/>
                  </a:lnTo>
                  <a:lnTo>
                    <a:pt x="5976839" y="3693304"/>
                  </a:lnTo>
                  <a:lnTo>
                    <a:pt x="5984409" y="3643733"/>
                  </a:lnTo>
                  <a:lnTo>
                    <a:pt x="5991210" y="3593914"/>
                  </a:lnTo>
                  <a:lnTo>
                    <a:pt x="5997234" y="3543855"/>
                  </a:lnTo>
                  <a:lnTo>
                    <a:pt x="6002475" y="3493559"/>
                  </a:lnTo>
                  <a:lnTo>
                    <a:pt x="6006928" y="3443035"/>
                  </a:lnTo>
                  <a:lnTo>
                    <a:pt x="6010585" y="3392288"/>
                  </a:lnTo>
                  <a:lnTo>
                    <a:pt x="6013440" y="3341324"/>
                  </a:lnTo>
                  <a:lnTo>
                    <a:pt x="6015487" y="3290149"/>
                  </a:lnTo>
                  <a:lnTo>
                    <a:pt x="6016720" y="3238770"/>
                  </a:lnTo>
                  <a:lnTo>
                    <a:pt x="6017133" y="3187191"/>
                  </a:lnTo>
                  <a:lnTo>
                    <a:pt x="6016772" y="3138820"/>
                  </a:lnTo>
                  <a:lnTo>
                    <a:pt x="6015694" y="3090622"/>
                  </a:lnTo>
                  <a:lnTo>
                    <a:pt x="6013904" y="3042603"/>
                  </a:lnTo>
                  <a:lnTo>
                    <a:pt x="6011407" y="2994767"/>
                  </a:lnTo>
                  <a:lnTo>
                    <a:pt x="6008207" y="2947121"/>
                  </a:lnTo>
                  <a:lnTo>
                    <a:pt x="6004310" y="2899668"/>
                  </a:lnTo>
                  <a:lnTo>
                    <a:pt x="5999722" y="2852415"/>
                  </a:lnTo>
                  <a:lnTo>
                    <a:pt x="5994446" y="2805366"/>
                  </a:lnTo>
                  <a:lnTo>
                    <a:pt x="5988489" y="2758526"/>
                  </a:lnTo>
                  <a:lnTo>
                    <a:pt x="5981856" y="2711900"/>
                  </a:lnTo>
                  <a:lnTo>
                    <a:pt x="5974551" y="2665493"/>
                  </a:lnTo>
                  <a:lnTo>
                    <a:pt x="5966580" y="2619311"/>
                  </a:lnTo>
                  <a:lnTo>
                    <a:pt x="5957948" y="2573359"/>
                  </a:lnTo>
                  <a:lnTo>
                    <a:pt x="5948659" y="2527640"/>
                  </a:lnTo>
                  <a:lnTo>
                    <a:pt x="5938720" y="2482162"/>
                  </a:lnTo>
                  <a:lnTo>
                    <a:pt x="5928135" y="2436927"/>
                  </a:lnTo>
                  <a:lnTo>
                    <a:pt x="5916910" y="2391943"/>
                  </a:lnTo>
                  <a:lnTo>
                    <a:pt x="5905049" y="2347213"/>
                  </a:lnTo>
                  <a:lnTo>
                    <a:pt x="5892557" y="2302743"/>
                  </a:lnTo>
                  <a:lnTo>
                    <a:pt x="5879441" y="2258538"/>
                  </a:lnTo>
                  <a:lnTo>
                    <a:pt x="5865704" y="2214603"/>
                  </a:lnTo>
                  <a:lnTo>
                    <a:pt x="5851352" y="2170943"/>
                  </a:lnTo>
                  <a:lnTo>
                    <a:pt x="5836390" y="2127563"/>
                  </a:lnTo>
                  <a:lnTo>
                    <a:pt x="5820823" y="2084468"/>
                  </a:lnTo>
                  <a:lnTo>
                    <a:pt x="5804657" y="2041663"/>
                  </a:lnTo>
                  <a:lnTo>
                    <a:pt x="5787897" y="1999153"/>
                  </a:lnTo>
                  <a:lnTo>
                    <a:pt x="5770546" y="1956944"/>
                  </a:lnTo>
                  <a:lnTo>
                    <a:pt x="5752612" y="1915040"/>
                  </a:lnTo>
                  <a:lnTo>
                    <a:pt x="5734098" y="1873446"/>
                  </a:lnTo>
                  <a:lnTo>
                    <a:pt x="5715011" y="1832168"/>
                  </a:lnTo>
                  <a:lnTo>
                    <a:pt x="5695354" y="1791211"/>
                  </a:lnTo>
                  <a:lnTo>
                    <a:pt x="5675134" y="1750579"/>
                  </a:lnTo>
                  <a:lnTo>
                    <a:pt x="5654355" y="1710278"/>
                  </a:lnTo>
                  <a:lnTo>
                    <a:pt x="5633023" y="1670312"/>
                  </a:lnTo>
                  <a:lnTo>
                    <a:pt x="5611142" y="1630687"/>
                  </a:lnTo>
                  <a:lnTo>
                    <a:pt x="5588718" y="1591408"/>
                  </a:lnTo>
                  <a:lnTo>
                    <a:pt x="5565755" y="1552480"/>
                  </a:lnTo>
                  <a:lnTo>
                    <a:pt x="5542260" y="1513908"/>
                  </a:lnTo>
                  <a:lnTo>
                    <a:pt x="5518237" y="1475697"/>
                  </a:lnTo>
                  <a:lnTo>
                    <a:pt x="5493691" y="1437852"/>
                  </a:lnTo>
                  <a:lnTo>
                    <a:pt x="5468627" y="1400379"/>
                  </a:lnTo>
                  <a:lnTo>
                    <a:pt x="5443051" y="1363281"/>
                  </a:lnTo>
                  <a:lnTo>
                    <a:pt x="5416967" y="1326565"/>
                  </a:lnTo>
                  <a:lnTo>
                    <a:pt x="5390381" y="1290235"/>
                  </a:lnTo>
                  <a:lnTo>
                    <a:pt x="5363298" y="1254297"/>
                  </a:lnTo>
                  <a:lnTo>
                    <a:pt x="5335722" y="1218755"/>
                  </a:lnTo>
                  <a:lnTo>
                    <a:pt x="5307660" y="1183614"/>
                  </a:lnTo>
                  <a:lnTo>
                    <a:pt x="5279116" y="1148880"/>
                  </a:lnTo>
                  <a:lnTo>
                    <a:pt x="5250096" y="1114558"/>
                  </a:lnTo>
                  <a:lnTo>
                    <a:pt x="5220604" y="1080652"/>
                  </a:lnTo>
                  <a:lnTo>
                    <a:pt x="5190645" y="1047169"/>
                  </a:lnTo>
                  <a:lnTo>
                    <a:pt x="5160225" y="1014112"/>
                  </a:lnTo>
                  <a:lnTo>
                    <a:pt x="5129349" y="981487"/>
                  </a:lnTo>
                  <a:lnTo>
                    <a:pt x="5098022" y="949299"/>
                  </a:lnTo>
                  <a:lnTo>
                    <a:pt x="5066249" y="917553"/>
                  </a:lnTo>
                  <a:lnTo>
                    <a:pt x="5034035" y="886254"/>
                  </a:lnTo>
                  <a:lnTo>
                    <a:pt x="5001385" y="855407"/>
                  </a:lnTo>
                  <a:lnTo>
                    <a:pt x="4968305" y="825017"/>
                  </a:lnTo>
                  <a:lnTo>
                    <a:pt x="4934799" y="795090"/>
                  </a:lnTo>
                  <a:lnTo>
                    <a:pt x="4900874" y="765630"/>
                  </a:lnTo>
                  <a:lnTo>
                    <a:pt x="4866532" y="736643"/>
                  </a:lnTo>
                  <a:lnTo>
                    <a:pt x="4831781" y="708133"/>
                  </a:lnTo>
                  <a:lnTo>
                    <a:pt x="4796625" y="680105"/>
                  </a:lnTo>
                  <a:lnTo>
                    <a:pt x="4761069" y="652565"/>
                  </a:lnTo>
                  <a:lnTo>
                    <a:pt x="4725119" y="625518"/>
                  </a:lnTo>
                  <a:lnTo>
                    <a:pt x="4688778" y="598968"/>
                  </a:lnTo>
                  <a:lnTo>
                    <a:pt x="4652054" y="572921"/>
                  </a:lnTo>
                  <a:lnTo>
                    <a:pt x="4614950" y="547382"/>
                  </a:lnTo>
                  <a:lnTo>
                    <a:pt x="4577472" y="522356"/>
                  </a:lnTo>
                  <a:lnTo>
                    <a:pt x="4539624" y="497848"/>
                  </a:lnTo>
                  <a:lnTo>
                    <a:pt x="4501413" y="473863"/>
                  </a:lnTo>
                  <a:lnTo>
                    <a:pt x="4462843" y="450406"/>
                  </a:lnTo>
                  <a:lnTo>
                    <a:pt x="4423919" y="427482"/>
                  </a:lnTo>
                  <a:lnTo>
                    <a:pt x="4384647" y="405096"/>
                  </a:lnTo>
                  <a:lnTo>
                    <a:pt x="4345031" y="383254"/>
                  </a:lnTo>
                  <a:lnTo>
                    <a:pt x="4305077" y="361960"/>
                  </a:lnTo>
                  <a:lnTo>
                    <a:pt x="4264790" y="341219"/>
                  </a:lnTo>
                  <a:lnTo>
                    <a:pt x="4224175" y="321037"/>
                  </a:lnTo>
                  <a:lnTo>
                    <a:pt x="4183236" y="301418"/>
                  </a:lnTo>
                  <a:lnTo>
                    <a:pt x="4141980" y="282368"/>
                  </a:lnTo>
                  <a:lnTo>
                    <a:pt x="4100411" y="263892"/>
                  </a:lnTo>
                  <a:lnTo>
                    <a:pt x="4058535" y="245994"/>
                  </a:lnTo>
                  <a:lnTo>
                    <a:pt x="4016356" y="228680"/>
                  </a:lnTo>
                  <a:lnTo>
                    <a:pt x="3973879" y="211955"/>
                  </a:lnTo>
                  <a:lnTo>
                    <a:pt x="3931111" y="195823"/>
                  </a:lnTo>
                  <a:lnTo>
                    <a:pt x="3888055" y="180291"/>
                  </a:lnTo>
                  <a:lnTo>
                    <a:pt x="3844718" y="165363"/>
                  </a:lnTo>
                  <a:lnTo>
                    <a:pt x="3801103" y="151043"/>
                  </a:lnTo>
                  <a:lnTo>
                    <a:pt x="3757217" y="137338"/>
                  </a:lnTo>
                  <a:lnTo>
                    <a:pt x="3713064" y="124252"/>
                  </a:lnTo>
                  <a:lnTo>
                    <a:pt x="3668650" y="111790"/>
                  </a:lnTo>
                  <a:lnTo>
                    <a:pt x="3623979" y="99958"/>
                  </a:lnTo>
                  <a:lnTo>
                    <a:pt x="3579057" y="88760"/>
                  </a:lnTo>
                  <a:lnTo>
                    <a:pt x="3533889" y="78202"/>
                  </a:lnTo>
                  <a:lnTo>
                    <a:pt x="3488481" y="68288"/>
                  </a:lnTo>
                  <a:lnTo>
                    <a:pt x="3442836" y="59023"/>
                  </a:lnTo>
                  <a:lnTo>
                    <a:pt x="3396960" y="50413"/>
                  </a:lnTo>
                  <a:lnTo>
                    <a:pt x="3350859" y="42463"/>
                  </a:lnTo>
                  <a:lnTo>
                    <a:pt x="3304537" y="35178"/>
                  </a:lnTo>
                  <a:lnTo>
                    <a:pt x="3258001" y="28562"/>
                  </a:lnTo>
                  <a:lnTo>
                    <a:pt x="3211253" y="22622"/>
                  </a:lnTo>
                  <a:lnTo>
                    <a:pt x="3164301" y="17361"/>
                  </a:lnTo>
                  <a:lnTo>
                    <a:pt x="3117149" y="12785"/>
                  </a:lnTo>
                  <a:lnTo>
                    <a:pt x="3069801" y="8900"/>
                  </a:lnTo>
                  <a:lnTo>
                    <a:pt x="3022265" y="5709"/>
                  </a:lnTo>
                  <a:lnTo>
                    <a:pt x="2974543" y="3219"/>
                  </a:lnTo>
                  <a:lnTo>
                    <a:pt x="2926642" y="1434"/>
                  </a:lnTo>
                  <a:lnTo>
                    <a:pt x="2878567" y="359"/>
                  </a:lnTo>
                  <a:lnTo>
                    <a:pt x="2830322" y="0"/>
                  </a:lnTo>
                  <a:close/>
                </a:path>
              </a:pathLst>
            </a:custGeom>
            <a:solidFill>
              <a:srgbClr val="FFFFFF">
                <a:alpha val="749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287016" y="3337178"/>
              <a:ext cx="935990" cy="0"/>
            </a:xfrm>
            <a:custGeom>
              <a:avLst/>
              <a:gdLst/>
              <a:ahLst/>
              <a:cxnLst/>
              <a:rect l="l" t="t" r="r" b="b"/>
              <a:pathLst>
                <a:path w="935989">
                  <a:moveTo>
                    <a:pt x="0" y="0"/>
                  </a:moveTo>
                  <a:lnTo>
                    <a:pt x="935482" y="0"/>
                  </a:lnTo>
                </a:path>
              </a:pathLst>
            </a:custGeom>
            <a:ln w="25400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42619" y="3599763"/>
            <a:ext cx="4359275" cy="2160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того,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щоб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розрізняти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структурні </a:t>
            </a:r>
            <a:r>
              <a:rPr sz="2000" dirty="0">
                <a:latin typeface="Times New Roman"/>
                <a:cs typeface="Times New Roman"/>
              </a:rPr>
              <a:t>деталі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об’єкта,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більшість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яких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мають природного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контрасту,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отриманий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зріз </a:t>
            </a:r>
            <a:r>
              <a:rPr sz="2000" dirty="0">
                <a:latin typeface="Times New Roman"/>
                <a:cs typeface="Times New Roman"/>
              </a:rPr>
              <a:t>треба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фарбувати</a:t>
            </a:r>
            <a:r>
              <a:rPr sz="20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(для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вивчення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під </a:t>
            </a:r>
            <a:r>
              <a:rPr sz="2000" dirty="0">
                <a:latin typeface="Times New Roman"/>
                <a:cs typeface="Times New Roman"/>
              </a:rPr>
              <a:t>світловим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мікроскопом)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або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контрастувати</a:t>
            </a:r>
            <a:r>
              <a:rPr sz="20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(для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електронної</a:t>
            </a:r>
            <a:endParaRPr sz="20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мікроскопії).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83022" y="0"/>
            <a:ext cx="7308850" cy="336499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-4762" y="-4762"/>
            <a:ext cx="12197080" cy="6867525"/>
            <a:chOff x="-4762" y="-4762"/>
            <a:chExt cx="12197080" cy="686752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83022" y="3493008"/>
              <a:ext cx="7308850" cy="33649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3022" y="0"/>
              <a:ext cx="1304416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6096000" cy="6858000"/>
            </a:xfrm>
            <a:custGeom>
              <a:avLst/>
              <a:gdLst/>
              <a:ahLst/>
              <a:cxnLst/>
              <a:rect l="l" t="t" r="r" b="b"/>
              <a:pathLst>
                <a:path w="6096000" h="6858000">
                  <a:moveTo>
                    <a:pt x="4883023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4883023" y="6857999"/>
                  </a:lnTo>
                  <a:lnTo>
                    <a:pt x="4946015" y="6788730"/>
                  </a:lnTo>
                  <a:lnTo>
                    <a:pt x="4975063" y="6753210"/>
                  </a:lnTo>
                  <a:lnTo>
                    <a:pt x="5003803" y="6717324"/>
                  </a:lnTo>
                  <a:lnTo>
                    <a:pt x="5032233" y="6681075"/>
                  </a:lnTo>
                  <a:lnTo>
                    <a:pt x="5060350" y="6644466"/>
                  </a:lnTo>
                  <a:lnTo>
                    <a:pt x="5088151" y="6607500"/>
                  </a:lnTo>
                  <a:lnTo>
                    <a:pt x="5115634" y="6570181"/>
                  </a:lnTo>
                  <a:lnTo>
                    <a:pt x="5142796" y="6532511"/>
                  </a:lnTo>
                  <a:lnTo>
                    <a:pt x="5169634" y="6494494"/>
                  </a:lnTo>
                  <a:lnTo>
                    <a:pt x="5196147" y="6456132"/>
                  </a:lnTo>
                  <a:lnTo>
                    <a:pt x="5222331" y="6417430"/>
                  </a:lnTo>
                  <a:lnTo>
                    <a:pt x="5248183" y="6378390"/>
                  </a:lnTo>
                  <a:lnTo>
                    <a:pt x="5273702" y="6339015"/>
                  </a:lnTo>
                  <a:lnTo>
                    <a:pt x="5298884" y="6299308"/>
                  </a:lnTo>
                  <a:lnTo>
                    <a:pt x="5323728" y="6259273"/>
                  </a:lnTo>
                  <a:lnTo>
                    <a:pt x="5348229" y="6218913"/>
                  </a:lnTo>
                  <a:lnTo>
                    <a:pt x="5372387" y="6178231"/>
                  </a:lnTo>
                  <a:lnTo>
                    <a:pt x="5396198" y="6137229"/>
                  </a:lnTo>
                  <a:lnTo>
                    <a:pt x="5419659" y="6095912"/>
                  </a:lnTo>
                  <a:lnTo>
                    <a:pt x="5442768" y="6054282"/>
                  </a:lnTo>
                  <a:lnTo>
                    <a:pt x="5465523" y="6012342"/>
                  </a:lnTo>
                  <a:lnTo>
                    <a:pt x="5487920" y="5970096"/>
                  </a:lnTo>
                  <a:lnTo>
                    <a:pt x="5509958" y="5927547"/>
                  </a:lnTo>
                  <a:lnTo>
                    <a:pt x="5531633" y="5884697"/>
                  </a:lnTo>
                  <a:lnTo>
                    <a:pt x="5552944" y="5841550"/>
                  </a:lnTo>
                  <a:lnTo>
                    <a:pt x="5573886" y="5798110"/>
                  </a:lnTo>
                  <a:lnTo>
                    <a:pt x="5594459" y="5754379"/>
                  </a:lnTo>
                  <a:lnTo>
                    <a:pt x="5614659" y="5710360"/>
                  </a:lnTo>
                  <a:lnTo>
                    <a:pt x="5634483" y="5666057"/>
                  </a:lnTo>
                  <a:lnTo>
                    <a:pt x="5653930" y="5621472"/>
                  </a:lnTo>
                  <a:lnTo>
                    <a:pt x="5672996" y="5576610"/>
                  </a:lnTo>
                  <a:lnTo>
                    <a:pt x="5691678" y="5531472"/>
                  </a:lnTo>
                  <a:lnTo>
                    <a:pt x="5709975" y="5486062"/>
                  </a:lnTo>
                  <a:lnTo>
                    <a:pt x="5727884" y="5440384"/>
                  </a:lnTo>
                  <a:lnTo>
                    <a:pt x="5745402" y="5394440"/>
                  </a:lnTo>
                  <a:lnTo>
                    <a:pt x="5762526" y="5348234"/>
                  </a:lnTo>
                  <a:lnTo>
                    <a:pt x="5779254" y="5301769"/>
                  </a:lnTo>
                  <a:lnTo>
                    <a:pt x="5795584" y="5255047"/>
                  </a:lnTo>
                  <a:lnTo>
                    <a:pt x="5811512" y="5208072"/>
                  </a:lnTo>
                  <a:lnTo>
                    <a:pt x="5827036" y="5160848"/>
                  </a:lnTo>
                  <a:lnTo>
                    <a:pt x="5842153" y="5113377"/>
                  </a:lnTo>
                  <a:lnTo>
                    <a:pt x="5856862" y="5065662"/>
                  </a:lnTo>
                  <a:lnTo>
                    <a:pt x="5871159" y="5017707"/>
                  </a:lnTo>
                  <a:lnTo>
                    <a:pt x="5885041" y="4969514"/>
                  </a:lnTo>
                  <a:lnTo>
                    <a:pt x="5898507" y="4921088"/>
                  </a:lnTo>
                  <a:lnTo>
                    <a:pt x="5911553" y="4872430"/>
                  </a:lnTo>
                  <a:lnTo>
                    <a:pt x="5924177" y="4823545"/>
                  </a:lnTo>
                  <a:lnTo>
                    <a:pt x="5936377" y="4774434"/>
                  </a:lnTo>
                  <a:lnTo>
                    <a:pt x="5948149" y="4725103"/>
                  </a:lnTo>
                  <a:lnTo>
                    <a:pt x="5959491" y="4675553"/>
                  </a:lnTo>
                  <a:lnTo>
                    <a:pt x="5970401" y="4625787"/>
                  </a:lnTo>
                  <a:lnTo>
                    <a:pt x="5980876" y="4575810"/>
                  </a:lnTo>
                  <a:lnTo>
                    <a:pt x="5990913" y="4525623"/>
                  </a:lnTo>
                  <a:lnTo>
                    <a:pt x="6000510" y="4475231"/>
                  </a:lnTo>
                  <a:lnTo>
                    <a:pt x="6009664" y="4424636"/>
                  </a:lnTo>
                  <a:lnTo>
                    <a:pt x="6018373" y="4373841"/>
                  </a:lnTo>
                  <a:lnTo>
                    <a:pt x="6026633" y="4322850"/>
                  </a:lnTo>
                  <a:lnTo>
                    <a:pt x="6034443" y="4271666"/>
                  </a:lnTo>
                  <a:lnTo>
                    <a:pt x="6041800" y="4220292"/>
                  </a:lnTo>
                  <a:lnTo>
                    <a:pt x="6048701" y="4168730"/>
                  </a:lnTo>
                  <a:lnTo>
                    <a:pt x="6055144" y="4116985"/>
                  </a:lnTo>
                  <a:lnTo>
                    <a:pt x="6061125" y="4065059"/>
                  </a:lnTo>
                  <a:lnTo>
                    <a:pt x="6066643" y="4012956"/>
                  </a:lnTo>
                  <a:lnTo>
                    <a:pt x="6071695" y="3960678"/>
                  </a:lnTo>
                  <a:lnTo>
                    <a:pt x="6076277" y="3908229"/>
                  </a:lnTo>
                  <a:lnTo>
                    <a:pt x="6080389" y="3855612"/>
                  </a:lnTo>
                  <a:lnTo>
                    <a:pt x="6084027" y="3802830"/>
                  </a:lnTo>
                  <a:lnTo>
                    <a:pt x="6087187" y="3749886"/>
                  </a:lnTo>
                  <a:lnTo>
                    <a:pt x="6089869" y="3696783"/>
                  </a:lnTo>
                  <a:lnTo>
                    <a:pt x="6092069" y="3643525"/>
                  </a:lnTo>
                  <a:lnTo>
                    <a:pt x="6093785" y="3590114"/>
                  </a:lnTo>
                  <a:lnTo>
                    <a:pt x="6095013" y="3536554"/>
                  </a:lnTo>
                  <a:lnTo>
                    <a:pt x="6095753" y="3482848"/>
                  </a:lnTo>
                  <a:lnTo>
                    <a:pt x="6096000" y="3429000"/>
                  </a:lnTo>
                  <a:lnTo>
                    <a:pt x="6095753" y="3375151"/>
                  </a:lnTo>
                  <a:lnTo>
                    <a:pt x="6095013" y="3321445"/>
                  </a:lnTo>
                  <a:lnTo>
                    <a:pt x="6093785" y="3267885"/>
                  </a:lnTo>
                  <a:lnTo>
                    <a:pt x="6092069" y="3214474"/>
                  </a:lnTo>
                  <a:lnTo>
                    <a:pt x="6089869" y="3161216"/>
                  </a:lnTo>
                  <a:lnTo>
                    <a:pt x="6087187" y="3108114"/>
                  </a:lnTo>
                  <a:lnTo>
                    <a:pt x="6084027" y="3055170"/>
                  </a:lnTo>
                  <a:lnTo>
                    <a:pt x="6080389" y="3002388"/>
                  </a:lnTo>
                  <a:lnTo>
                    <a:pt x="6076277" y="2949771"/>
                  </a:lnTo>
                  <a:lnTo>
                    <a:pt x="6071695" y="2897322"/>
                  </a:lnTo>
                  <a:lnTo>
                    <a:pt x="6066643" y="2845045"/>
                  </a:lnTo>
                  <a:lnTo>
                    <a:pt x="6061125" y="2792941"/>
                  </a:lnTo>
                  <a:lnTo>
                    <a:pt x="6055144" y="2741016"/>
                  </a:lnTo>
                  <a:lnTo>
                    <a:pt x="6048701" y="2689271"/>
                  </a:lnTo>
                  <a:lnTo>
                    <a:pt x="6041800" y="2637709"/>
                  </a:lnTo>
                  <a:lnTo>
                    <a:pt x="6034443" y="2586335"/>
                  </a:lnTo>
                  <a:lnTo>
                    <a:pt x="6026633" y="2535151"/>
                  </a:lnTo>
                  <a:lnTo>
                    <a:pt x="6018373" y="2484160"/>
                  </a:lnTo>
                  <a:lnTo>
                    <a:pt x="6009664" y="2433366"/>
                  </a:lnTo>
                  <a:lnTo>
                    <a:pt x="6000510" y="2382771"/>
                  </a:lnTo>
                  <a:lnTo>
                    <a:pt x="5990913" y="2332379"/>
                  </a:lnTo>
                  <a:lnTo>
                    <a:pt x="5980876" y="2282193"/>
                  </a:lnTo>
                  <a:lnTo>
                    <a:pt x="5970401" y="2232215"/>
                  </a:lnTo>
                  <a:lnTo>
                    <a:pt x="5959491" y="2182450"/>
                  </a:lnTo>
                  <a:lnTo>
                    <a:pt x="5948149" y="2132900"/>
                  </a:lnTo>
                  <a:lnTo>
                    <a:pt x="5936377" y="2083568"/>
                  </a:lnTo>
                  <a:lnTo>
                    <a:pt x="5924177" y="2034458"/>
                  </a:lnTo>
                  <a:lnTo>
                    <a:pt x="5911553" y="1985573"/>
                  </a:lnTo>
                  <a:lnTo>
                    <a:pt x="5898507" y="1936915"/>
                  </a:lnTo>
                  <a:lnTo>
                    <a:pt x="5885041" y="1888489"/>
                  </a:lnTo>
                  <a:lnTo>
                    <a:pt x="5871159" y="1840296"/>
                  </a:lnTo>
                  <a:lnTo>
                    <a:pt x="5856862" y="1792341"/>
                  </a:lnTo>
                  <a:lnTo>
                    <a:pt x="5842153" y="1744626"/>
                  </a:lnTo>
                  <a:lnTo>
                    <a:pt x="5827036" y="1697154"/>
                  </a:lnTo>
                  <a:lnTo>
                    <a:pt x="5811512" y="1649930"/>
                  </a:lnTo>
                  <a:lnTo>
                    <a:pt x="5795584" y="1602955"/>
                  </a:lnTo>
                  <a:lnTo>
                    <a:pt x="5779254" y="1556233"/>
                  </a:lnTo>
                  <a:lnTo>
                    <a:pt x="5762526" y="1509767"/>
                  </a:lnTo>
                  <a:lnTo>
                    <a:pt x="5745402" y="1463560"/>
                  </a:lnTo>
                  <a:lnTo>
                    <a:pt x="5727884" y="1417616"/>
                  </a:lnTo>
                  <a:lnTo>
                    <a:pt x="5709975" y="1371937"/>
                  </a:lnTo>
                  <a:lnTo>
                    <a:pt x="5691678" y="1326527"/>
                  </a:lnTo>
                  <a:lnTo>
                    <a:pt x="5672996" y="1281389"/>
                  </a:lnTo>
                  <a:lnTo>
                    <a:pt x="5653930" y="1236526"/>
                  </a:lnTo>
                  <a:lnTo>
                    <a:pt x="5634483" y="1191941"/>
                  </a:lnTo>
                  <a:lnTo>
                    <a:pt x="5614659" y="1147637"/>
                  </a:lnTo>
                  <a:lnTo>
                    <a:pt x="5594459" y="1103617"/>
                  </a:lnTo>
                  <a:lnTo>
                    <a:pt x="5573886" y="1059885"/>
                  </a:lnTo>
                  <a:lnTo>
                    <a:pt x="5552944" y="1016443"/>
                  </a:lnTo>
                  <a:lnTo>
                    <a:pt x="5531633" y="973296"/>
                  </a:lnTo>
                  <a:lnTo>
                    <a:pt x="5509958" y="930445"/>
                  </a:lnTo>
                  <a:lnTo>
                    <a:pt x="5487920" y="887894"/>
                  </a:lnTo>
                  <a:lnTo>
                    <a:pt x="5465523" y="845647"/>
                  </a:lnTo>
                  <a:lnTo>
                    <a:pt x="5442768" y="803706"/>
                  </a:lnTo>
                  <a:lnTo>
                    <a:pt x="5419659" y="762074"/>
                  </a:lnTo>
                  <a:lnTo>
                    <a:pt x="5396198" y="720756"/>
                  </a:lnTo>
                  <a:lnTo>
                    <a:pt x="5372387" y="679753"/>
                  </a:lnTo>
                  <a:lnTo>
                    <a:pt x="5348229" y="639068"/>
                  </a:lnTo>
                  <a:lnTo>
                    <a:pt x="5323728" y="598706"/>
                  </a:lnTo>
                  <a:lnTo>
                    <a:pt x="5298884" y="558669"/>
                  </a:lnTo>
                  <a:lnTo>
                    <a:pt x="5273702" y="518961"/>
                  </a:lnTo>
                  <a:lnTo>
                    <a:pt x="5248183" y="479584"/>
                  </a:lnTo>
                  <a:lnTo>
                    <a:pt x="5222331" y="440542"/>
                  </a:lnTo>
                  <a:lnTo>
                    <a:pt x="5196147" y="401837"/>
                  </a:lnTo>
                  <a:lnTo>
                    <a:pt x="5169634" y="363473"/>
                  </a:lnTo>
                  <a:lnTo>
                    <a:pt x="5142796" y="325454"/>
                  </a:lnTo>
                  <a:lnTo>
                    <a:pt x="5115634" y="287781"/>
                  </a:lnTo>
                  <a:lnTo>
                    <a:pt x="5088151" y="250459"/>
                  </a:lnTo>
                  <a:lnTo>
                    <a:pt x="5060350" y="213491"/>
                  </a:lnTo>
                  <a:lnTo>
                    <a:pt x="5032233" y="176879"/>
                  </a:lnTo>
                  <a:lnTo>
                    <a:pt x="5003803" y="140627"/>
                  </a:lnTo>
                  <a:lnTo>
                    <a:pt x="4975063" y="104738"/>
                  </a:lnTo>
                  <a:lnTo>
                    <a:pt x="4946015" y="69215"/>
                  </a:lnTo>
                  <a:lnTo>
                    <a:pt x="48830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6096000" cy="6858000"/>
            </a:xfrm>
            <a:custGeom>
              <a:avLst/>
              <a:gdLst/>
              <a:ahLst/>
              <a:cxnLst/>
              <a:rect l="l" t="t" r="r" b="b"/>
              <a:pathLst>
                <a:path w="6096000" h="6858000">
                  <a:moveTo>
                    <a:pt x="0" y="0"/>
                  </a:moveTo>
                  <a:lnTo>
                    <a:pt x="4883023" y="0"/>
                  </a:lnTo>
                  <a:lnTo>
                    <a:pt x="4946015" y="69215"/>
                  </a:lnTo>
                  <a:lnTo>
                    <a:pt x="4975063" y="104738"/>
                  </a:lnTo>
                  <a:lnTo>
                    <a:pt x="5003803" y="140627"/>
                  </a:lnTo>
                  <a:lnTo>
                    <a:pt x="5032233" y="176879"/>
                  </a:lnTo>
                  <a:lnTo>
                    <a:pt x="5060350" y="213491"/>
                  </a:lnTo>
                  <a:lnTo>
                    <a:pt x="5088151" y="250459"/>
                  </a:lnTo>
                  <a:lnTo>
                    <a:pt x="5115634" y="287781"/>
                  </a:lnTo>
                  <a:lnTo>
                    <a:pt x="5142796" y="325454"/>
                  </a:lnTo>
                  <a:lnTo>
                    <a:pt x="5169634" y="363473"/>
                  </a:lnTo>
                  <a:lnTo>
                    <a:pt x="5196147" y="401837"/>
                  </a:lnTo>
                  <a:lnTo>
                    <a:pt x="5222331" y="440542"/>
                  </a:lnTo>
                  <a:lnTo>
                    <a:pt x="5248183" y="479584"/>
                  </a:lnTo>
                  <a:lnTo>
                    <a:pt x="5273702" y="518961"/>
                  </a:lnTo>
                  <a:lnTo>
                    <a:pt x="5298884" y="558669"/>
                  </a:lnTo>
                  <a:lnTo>
                    <a:pt x="5323728" y="598706"/>
                  </a:lnTo>
                  <a:lnTo>
                    <a:pt x="5348229" y="639068"/>
                  </a:lnTo>
                  <a:lnTo>
                    <a:pt x="5372387" y="679753"/>
                  </a:lnTo>
                  <a:lnTo>
                    <a:pt x="5396198" y="720756"/>
                  </a:lnTo>
                  <a:lnTo>
                    <a:pt x="5419659" y="762074"/>
                  </a:lnTo>
                  <a:lnTo>
                    <a:pt x="5442768" y="803706"/>
                  </a:lnTo>
                  <a:lnTo>
                    <a:pt x="5465523" y="845647"/>
                  </a:lnTo>
                  <a:lnTo>
                    <a:pt x="5487920" y="887894"/>
                  </a:lnTo>
                  <a:lnTo>
                    <a:pt x="5509958" y="930445"/>
                  </a:lnTo>
                  <a:lnTo>
                    <a:pt x="5531633" y="973296"/>
                  </a:lnTo>
                  <a:lnTo>
                    <a:pt x="5552944" y="1016443"/>
                  </a:lnTo>
                  <a:lnTo>
                    <a:pt x="5573886" y="1059885"/>
                  </a:lnTo>
                  <a:lnTo>
                    <a:pt x="5594459" y="1103617"/>
                  </a:lnTo>
                  <a:lnTo>
                    <a:pt x="5614659" y="1147637"/>
                  </a:lnTo>
                  <a:lnTo>
                    <a:pt x="5634483" y="1191941"/>
                  </a:lnTo>
                  <a:lnTo>
                    <a:pt x="5653930" y="1236526"/>
                  </a:lnTo>
                  <a:lnTo>
                    <a:pt x="5672996" y="1281389"/>
                  </a:lnTo>
                  <a:lnTo>
                    <a:pt x="5691678" y="1326527"/>
                  </a:lnTo>
                  <a:lnTo>
                    <a:pt x="5709975" y="1371937"/>
                  </a:lnTo>
                  <a:lnTo>
                    <a:pt x="5727884" y="1417616"/>
                  </a:lnTo>
                  <a:lnTo>
                    <a:pt x="5745402" y="1463560"/>
                  </a:lnTo>
                  <a:lnTo>
                    <a:pt x="5762526" y="1509767"/>
                  </a:lnTo>
                  <a:lnTo>
                    <a:pt x="5779254" y="1556233"/>
                  </a:lnTo>
                  <a:lnTo>
                    <a:pt x="5795584" y="1602955"/>
                  </a:lnTo>
                  <a:lnTo>
                    <a:pt x="5811512" y="1649930"/>
                  </a:lnTo>
                  <a:lnTo>
                    <a:pt x="5827036" y="1697154"/>
                  </a:lnTo>
                  <a:lnTo>
                    <a:pt x="5842153" y="1744626"/>
                  </a:lnTo>
                  <a:lnTo>
                    <a:pt x="5856862" y="1792341"/>
                  </a:lnTo>
                  <a:lnTo>
                    <a:pt x="5871159" y="1840296"/>
                  </a:lnTo>
                  <a:lnTo>
                    <a:pt x="5885041" y="1888489"/>
                  </a:lnTo>
                  <a:lnTo>
                    <a:pt x="5898507" y="1936915"/>
                  </a:lnTo>
                  <a:lnTo>
                    <a:pt x="5911553" y="1985573"/>
                  </a:lnTo>
                  <a:lnTo>
                    <a:pt x="5924177" y="2034458"/>
                  </a:lnTo>
                  <a:lnTo>
                    <a:pt x="5936377" y="2083568"/>
                  </a:lnTo>
                  <a:lnTo>
                    <a:pt x="5948149" y="2132900"/>
                  </a:lnTo>
                  <a:lnTo>
                    <a:pt x="5959491" y="2182450"/>
                  </a:lnTo>
                  <a:lnTo>
                    <a:pt x="5970401" y="2232215"/>
                  </a:lnTo>
                  <a:lnTo>
                    <a:pt x="5980876" y="2282193"/>
                  </a:lnTo>
                  <a:lnTo>
                    <a:pt x="5990913" y="2332379"/>
                  </a:lnTo>
                  <a:lnTo>
                    <a:pt x="6000510" y="2382771"/>
                  </a:lnTo>
                  <a:lnTo>
                    <a:pt x="6009664" y="2433366"/>
                  </a:lnTo>
                  <a:lnTo>
                    <a:pt x="6018373" y="2484160"/>
                  </a:lnTo>
                  <a:lnTo>
                    <a:pt x="6026633" y="2535151"/>
                  </a:lnTo>
                  <a:lnTo>
                    <a:pt x="6034443" y="2586335"/>
                  </a:lnTo>
                  <a:lnTo>
                    <a:pt x="6041800" y="2637709"/>
                  </a:lnTo>
                  <a:lnTo>
                    <a:pt x="6048701" y="2689271"/>
                  </a:lnTo>
                  <a:lnTo>
                    <a:pt x="6055144" y="2741016"/>
                  </a:lnTo>
                  <a:lnTo>
                    <a:pt x="6061125" y="2792941"/>
                  </a:lnTo>
                  <a:lnTo>
                    <a:pt x="6066643" y="2845045"/>
                  </a:lnTo>
                  <a:lnTo>
                    <a:pt x="6071695" y="2897322"/>
                  </a:lnTo>
                  <a:lnTo>
                    <a:pt x="6076277" y="2949771"/>
                  </a:lnTo>
                  <a:lnTo>
                    <a:pt x="6080389" y="3002388"/>
                  </a:lnTo>
                  <a:lnTo>
                    <a:pt x="6084027" y="3055170"/>
                  </a:lnTo>
                  <a:lnTo>
                    <a:pt x="6087187" y="3108114"/>
                  </a:lnTo>
                  <a:lnTo>
                    <a:pt x="6089869" y="3161216"/>
                  </a:lnTo>
                  <a:lnTo>
                    <a:pt x="6092069" y="3214474"/>
                  </a:lnTo>
                  <a:lnTo>
                    <a:pt x="6093785" y="3267885"/>
                  </a:lnTo>
                  <a:lnTo>
                    <a:pt x="6095013" y="3321445"/>
                  </a:lnTo>
                  <a:lnTo>
                    <a:pt x="6095753" y="3375151"/>
                  </a:lnTo>
                  <a:lnTo>
                    <a:pt x="6096000" y="3429000"/>
                  </a:lnTo>
                  <a:lnTo>
                    <a:pt x="6095753" y="3482848"/>
                  </a:lnTo>
                  <a:lnTo>
                    <a:pt x="6095013" y="3536554"/>
                  </a:lnTo>
                  <a:lnTo>
                    <a:pt x="6093785" y="3590114"/>
                  </a:lnTo>
                  <a:lnTo>
                    <a:pt x="6092069" y="3643525"/>
                  </a:lnTo>
                  <a:lnTo>
                    <a:pt x="6089869" y="3696783"/>
                  </a:lnTo>
                  <a:lnTo>
                    <a:pt x="6087187" y="3749886"/>
                  </a:lnTo>
                  <a:lnTo>
                    <a:pt x="6084027" y="3802830"/>
                  </a:lnTo>
                  <a:lnTo>
                    <a:pt x="6080389" y="3855612"/>
                  </a:lnTo>
                  <a:lnTo>
                    <a:pt x="6076277" y="3908229"/>
                  </a:lnTo>
                  <a:lnTo>
                    <a:pt x="6071695" y="3960678"/>
                  </a:lnTo>
                  <a:lnTo>
                    <a:pt x="6066643" y="4012956"/>
                  </a:lnTo>
                  <a:lnTo>
                    <a:pt x="6061125" y="4065059"/>
                  </a:lnTo>
                  <a:lnTo>
                    <a:pt x="6055144" y="4116985"/>
                  </a:lnTo>
                  <a:lnTo>
                    <a:pt x="6048701" y="4168730"/>
                  </a:lnTo>
                  <a:lnTo>
                    <a:pt x="6041800" y="4220292"/>
                  </a:lnTo>
                  <a:lnTo>
                    <a:pt x="6034443" y="4271666"/>
                  </a:lnTo>
                  <a:lnTo>
                    <a:pt x="6026633" y="4322850"/>
                  </a:lnTo>
                  <a:lnTo>
                    <a:pt x="6018373" y="4373841"/>
                  </a:lnTo>
                  <a:lnTo>
                    <a:pt x="6009664" y="4424636"/>
                  </a:lnTo>
                  <a:lnTo>
                    <a:pt x="6000510" y="4475231"/>
                  </a:lnTo>
                  <a:lnTo>
                    <a:pt x="5990913" y="4525623"/>
                  </a:lnTo>
                  <a:lnTo>
                    <a:pt x="5980876" y="4575810"/>
                  </a:lnTo>
                  <a:lnTo>
                    <a:pt x="5970401" y="4625787"/>
                  </a:lnTo>
                  <a:lnTo>
                    <a:pt x="5959491" y="4675553"/>
                  </a:lnTo>
                  <a:lnTo>
                    <a:pt x="5948149" y="4725103"/>
                  </a:lnTo>
                  <a:lnTo>
                    <a:pt x="5936377" y="4774434"/>
                  </a:lnTo>
                  <a:lnTo>
                    <a:pt x="5924177" y="4823545"/>
                  </a:lnTo>
                  <a:lnTo>
                    <a:pt x="5911553" y="4872430"/>
                  </a:lnTo>
                  <a:lnTo>
                    <a:pt x="5898507" y="4921088"/>
                  </a:lnTo>
                  <a:lnTo>
                    <a:pt x="5885041" y="4969514"/>
                  </a:lnTo>
                  <a:lnTo>
                    <a:pt x="5871159" y="5017707"/>
                  </a:lnTo>
                  <a:lnTo>
                    <a:pt x="5856862" y="5065662"/>
                  </a:lnTo>
                  <a:lnTo>
                    <a:pt x="5842153" y="5113377"/>
                  </a:lnTo>
                  <a:lnTo>
                    <a:pt x="5827036" y="5160848"/>
                  </a:lnTo>
                  <a:lnTo>
                    <a:pt x="5811512" y="5208072"/>
                  </a:lnTo>
                  <a:lnTo>
                    <a:pt x="5795584" y="5255047"/>
                  </a:lnTo>
                  <a:lnTo>
                    <a:pt x="5779254" y="5301769"/>
                  </a:lnTo>
                  <a:lnTo>
                    <a:pt x="5762526" y="5348234"/>
                  </a:lnTo>
                  <a:lnTo>
                    <a:pt x="5745402" y="5394440"/>
                  </a:lnTo>
                  <a:lnTo>
                    <a:pt x="5727884" y="5440384"/>
                  </a:lnTo>
                  <a:lnTo>
                    <a:pt x="5709975" y="5486062"/>
                  </a:lnTo>
                  <a:lnTo>
                    <a:pt x="5691678" y="5531472"/>
                  </a:lnTo>
                  <a:lnTo>
                    <a:pt x="5672996" y="5576610"/>
                  </a:lnTo>
                  <a:lnTo>
                    <a:pt x="5653930" y="5621472"/>
                  </a:lnTo>
                  <a:lnTo>
                    <a:pt x="5634483" y="5666057"/>
                  </a:lnTo>
                  <a:lnTo>
                    <a:pt x="5614659" y="5710360"/>
                  </a:lnTo>
                  <a:lnTo>
                    <a:pt x="5594459" y="5754379"/>
                  </a:lnTo>
                  <a:lnTo>
                    <a:pt x="5573886" y="5798110"/>
                  </a:lnTo>
                  <a:lnTo>
                    <a:pt x="5552944" y="5841550"/>
                  </a:lnTo>
                  <a:lnTo>
                    <a:pt x="5531633" y="5884697"/>
                  </a:lnTo>
                  <a:lnTo>
                    <a:pt x="5509958" y="5927547"/>
                  </a:lnTo>
                  <a:lnTo>
                    <a:pt x="5487920" y="5970096"/>
                  </a:lnTo>
                  <a:lnTo>
                    <a:pt x="5465523" y="6012342"/>
                  </a:lnTo>
                  <a:lnTo>
                    <a:pt x="5442768" y="6054282"/>
                  </a:lnTo>
                  <a:lnTo>
                    <a:pt x="5419659" y="6095912"/>
                  </a:lnTo>
                  <a:lnTo>
                    <a:pt x="5396198" y="6137229"/>
                  </a:lnTo>
                  <a:lnTo>
                    <a:pt x="5372387" y="6178231"/>
                  </a:lnTo>
                  <a:lnTo>
                    <a:pt x="5348229" y="6218913"/>
                  </a:lnTo>
                  <a:lnTo>
                    <a:pt x="5323728" y="6259273"/>
                  </a:lnTo>
                  <a:lnTo>
                    <a:pt x="5298884" y="6299308"/>
                  </a:lnTo>
                  <a:lnTo>
                    <a:pt x="5273702" y="6339015"/>
                  </a:lnTo>
                  <a:lnTo>
                    <a:pt x="5248183" y="6378390"/>
                  </a:lnTo>
                  <a:lnTo>
                    <a:pt x="5222331" y="6417430"/>
                  </a:lnTo>
                  <a:lnTo>
                    <a:pt x="5196147" y="6456132"/>
                  </a:lnTo>
                  <a:lnTo>
                    <a:pt x="5169634" y="6494494"/>
                  </a:lnTo>
                  <a:lnTo>
                    <a:pt x="5142796" y="6532511"/>
                  </a:lnTo>
                  <a:lnTo>
                    <a:pt x="5115634" y="6570181"/>
                  </a:lnTo>
                  <a:lnTo>
                    <a:pt x="5088151" y="6607500"/>
                  </a:lnTo>
                  <a:lnTo>
                    <a:pt x="5060350" y="6644466"/>
                  </a:lnTo>
                  <a:lnTo>
                    <a:pt x="5032233" y="6681075"/>
                  </a:lnTo>
                  <a:lnTo>
                    <a:pt x="5003803" y="6717324"/>
                  </a:lnTo>
                  <a:lnTo>
                    <a:pt x="4975063" y="6753210"/>
                  </a:lnTo>
                  <a:lnTo>
                    <a:pt x="4946015" y="6788730"/>
                  </a:lnTo>
                  <a:lnTo>
                    <a:pt x="4883023" y="6857999"/>
                  </a:lnTo>
                  <a:lnTo>
                    <a:pt x="0" y="685799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EEE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6087745" cy="6858000"/>
            </a:xfrm>
            <a:custGeom>
              <a:avLst/>
              <a:gdLst/>
              <a:ahLst/>
              <a:cxnLst/>
              <a:rect l="l" t="t" r="r" b="b"/>
              <a:pathLst>
                <a:path w="6087745" h="6858000">
                  <a:moveTo>
                    <a:pt x="4874386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4874386" y="6857999"/>
                  </a:lnTo>
                  <a:lnTo>
                    <a:pt x="4937378" y="6788730"/>
                  </a:lnTo>
                  <a:lnTo>
                    <a:pt x="4966421" y="6753210"/>
                  </a:lnTo>
                  <a:lnTo>
                    <a:pt x="4995156" y="6717324"/>
                  </a:lnTo>
                  <a:lnTo>
                    <a:pt x="5023582" y="6681075"/>
                  </a:lnTo>
                  <a:lnTo>
                    <a:pt x="5051694" y="6644466"/>
                  </a:lnTo>
                  <a:lnTo>
                    <a:pt x="5079491" y="6607500"/>
                  </a:lnTo>
                  <a:lnTo>
                    <a:pt x="5106970" y="6570181"/>
                  </a:lnTo>
                  <a:lnTo>
                    <a:pt x="5134129" y="6532511"/>
                  </a:lnTo>
                  <a:lnTo>
                    <a:pt x="5160964" y="6494494"/>
                  </a:lnTo>
                  <a:lnTo>
                    <a:pt x="5187474" y="6456132"/>
                  </a:lnTo>
                  <a:lnTo>
                    <a:pt x="5213655" y="6417430"/>
                  </a:lnTo>
                  <a:lnTo>
                    <a:pt x="5239505" y="6378390"/>
                  </a:lnTo>
                  <a:lnTo>
                    <a:pt x="5265021" y="6339015"/>
                  </a:lnTo>
                  <a:lnTo>
                    <a:pt x="5290202" y="6299308"/>
                  </a:lnTo>
                  <a:lnTo>
                    <a:pt x="5315043" y="6259273"/>
                  </a:lnTo>
                  <a:lnTo>
                    <a:pt x="5339543" y="6218913"/>
                  </a:lnTo>
                  <a:lnTo>
                    <a:pt x="5363699" y="6178231"/>
                  </a:lnTo>
                  <a:lnTo>
                    <a:pt x="5387508" y="6137229"/>
                  </a:lnTo>
                  <a:lnTo>
                    <a:pt x="5410969" y="6095912"/>
                  </a:lnTo>
                  <a:lnTo>
                    <a:pt x="5434077" y="6054282"/>
                  </a:lnTo>
                  <a:lnTo>
                    <a:pt x="5456831" y="6012342"/>
                  </a:lnTo>
                  <a:lnTo>
                    <a:pt x="5479228" y="5970096"/>
                  </a:lnTo>
                  <a:lnTo>
                    <a:pt x="5501265" y="5927547"/>
                  </a:lnTo>
                  <a:lnTo>
                    <a:pt x="5522940" y="5884697"/>
                  </a:lnTo>
                  <a:lnTo>
                    <a:pt x="5544250" y="5841550"/>
                  </a:lnTo>
                  <a:lnTo>
                    <a:pt x="5565193" y="5798110"/>
                  </a:lnTo>
                  <a:lnTo>
                    <a:pt x="5585766" y="5754379"/>
                  </a:lnTo>
                  <a:lnTo>
                    <a:pt x="5605966" y="5710360"/>
                  </a:lnTo>
                  <a:lnTo>
                    <a:pt x="5625791" y="5666057"/>
                  </a:lnTo>
                  <a:lnTo>
                    <a:pt x="5645238" y="5621472"/>
                  </a:lnTo>
                  <a:lnTo>
                    <a:pt x="5664304" y="5576610"/>
                  </a:lnTo>
                  <a:lnTo>
                    <a:pt x="5682988" y="5531472"/>
                  </a:lnTo>
                  <a:lnTo>
                    <a:pt x="5701286" y="5486062"/>
                  </a:lnTo>
                  <a:lnTo>
                    <a:pt x="5719195" y="5440384"/>
                  </a:lnTo>
                  <a:lnTo>
                    <a:pt x="5736714" y="5394440"/>
                  </a:lnTo>
                  <a:lnTo>
                    <a:pt x="5753840" y="5348234"/>
                  </a:lnTo>
                  <a:lnTo>
                    <a:pt x="5770569" y="5301769"/>
                  </a:lnTo>
                  <a:lnTo>
                    <a:pt x="5786900" y="5255047"/>
                  </a:lnTo>
                  <a:lnTo>
                    <a:pt x="5802829" y="5208072"/>
                  </a:lnTo>
                  <a:lnTo>
                    <a:pt x="5818355" y="5160848"/>
                  </a:lnTo>
                  <a:lnTo>
                    <a:pt x="5833474" y="5113377"/>
                  </a:lnTo>
                  <a:lnTo>
                    <a:pt x="5848184" y="5065662"/>
                  </a:lnTo>
                  <a:lnTo>
                    <a:pt x="5862482" y="5017707"/>
                  </a:lnTo>
                  <a:lnTo>
                    <a:pt x="5876367" y="4969514"/>
                  </a:lnTo>
                  <a:lnTo>
                    <a:pt x="5889834" y="4921088"/>
                  </a:lnTo>
                  <a:lnTo>
                    <a:pt x="5902882" y="4872430"/>
                  </a:lnTo>
                  <a:lnTo>
                    <a:pt x="5915508" y="4823545"/>
                  </a:lnTo>
                  <a:lnTo>
                    <a:pt x="5927709" y="4774434"/>
                  </a:lnTo>
                  <a:lnTo>
                    <a:pt x="5939483" y="4725103"/>
                  </a:lnTo>
                  <a:lnTo>
                    <a:pt x="5950827" y="4675553"/>
                  </a:lnTo>
                  <a:lnTo>
                    <a:pt x="5961738" y="4625787"/>
                  </a:lnTo>
                  <a:lnTo>
                    <a:pt x="5972215" y="4575810"/>
                  </a:lnTo>
                  <a:lnTo>
                    <a:pt x="5982254" y="4525623"/>
                  </a:lnTo>
                  <a:lnTo>
                    <a:pt x="5991852" y="4475231"/>
                  </a:lnTo>
                  <a:lnTo>
                    <a:pt x="6001008" y="4424636"/>
                  </a:lnTo>
                  <a:lnTo>
                    <a:pt x="6009718" y="4373841"/>
                  </a:lnTo>
                  <a:lnTo>
                    <a:pt x="6017981" y="4322850"/>
                  </a:lnTo>
                  <a:lnTo>
                    <a:pt x="6025792" y="4271666"/>
                  </a:lnTo>
                  <a:lnTo>
                    <a:pt x="6033150" y="4220292"/>
                  </a:lnTo>
                  <a:lnTo>
                    <a:pt x="6040053" y="4168730"/>
                  </a:lnTo>
                  <a:lnTo>
                    <a:pt x="6046497" y="4116985"/>
                  </a:lnTo>
                  <a:lnTo>
                    <a:pt x="6052479" y="4065059"/>
                  </a:lnTo>
                  <a:lnTo>
                    <a:pt x="6057999" y="4012956"/>
                  </a:lnTo>
                  <a:lnTo>
                    <a:pt x="6063051" y="3960678"/>
                  </a:lnTo>
                  <a:lnTo>
                    <a:pt x="6067635" y="3908229"/>
                  </a:lnTo>
                  <a:lnTo>
                    <a:pt x="6071748" y="3855612"/>
                  </a:lnTo>
                  <a:lnTo>
                    <a:pt x="6075386" y="3802830"/>
                  </a:lnTo>
                  <a:lnTo>
                    <a:pt x="6078548" y="3749886"/>
                  </a:lnTo>
                  <a:lnTo>
                    <a:pt x="6081231" y="3696783"/>
                  </a:lnTo>
                  <a:lnTo>
                    <a:pt x="6083431" y="3643525"/>
                  </a:lnTo>
                  <a:lnTo>
                    <a:pt x="6085147" y="3590114"/>
                  </a:lnTo>
                  <a:lnTo>
                    <a:pt x="6086376" y="3536554"/>
                  </a:lnTo>
                  <a:lnTo>
                    <a:pt x="6087115" y="3482848"/>
                  </a:lnTo>
                  <a:lnTo>
                    <a:pt x="6087363" y="3429000"/>
                  </a:lnTo>
                  <a:lnTo>
                    <a:pt x="6087115" y="3375151"/>
                  </a:lnTo>
                  <a:lnTo>
                    <a:pt x="6086376" y="3321445"/>
                  </a:lnTo>
                  <a:lnTo>
                    <a:pt x="6085147" y="3267885"/>
                  </a:lnTo>
                  <a:lnTo>
                    <a:pt x="6083431" y="3214474"/>
                  </a:lnTo>
                  <a:lnTo>
                    <a:pt x="6081231" y="3161216"/>
                  </a:lnTo>
                  <a:lnTo>
                    <a:pt x="6078548" y="3108114"/>
                  </a:lnTo>
                  <a:lnTo>
                    <a:pt x="6075386" y="3055170"/>
                  </a:lnTo>
                  <a:lnTo>
                    <a:pt x="6071748" y="3002388"/>
                  </a:lnTo>
                  <a:lnTo>
                    <a:pt x="6067635" y="2949771"/>
                  </a:lnTo>
                  <a:lnTo>
                    <a:pt x="6063051" y="2897322"/>
                  </a:lnTo>
                  <a:lnTo>
                    <a:pt x="6057999" y="2845045"/>
                  </a:lnTo>
                  <a:lnTo>
                    <a:pt x="6052479" y="2792941"/>
                  </a:lnTo>
                  <a:lnTo>
                    <a:pt x="6046497" y="2741016"/>
                  </a:lnTo>
                  <a:lnTo>
                    <a:pt x="6040053" y="2689271"/>
                  </a:lnTo>
                  <a:lnTo>
                    <a:pt x="6033150" y="2637709"/>
                  </a:lnTo>
                  <a:lnTo>
                    <a:pt x="6025792" y="2586335"/>
                  </a:lnTo>
                  <a:lnTo>
                    <a:pt x="6017981" y="2535151"/>
                  </a:lnTo>
                  <a:lnTo>
                    <a:pt x="6009718" y="2484160"/>
                  </a:lnTo>
                  <a:lnTo>
                    <a:pt x="6001008" y="2433366"/>
                  </a:lnTo>
                  <a:lnTo>
                    <a:pt x="5991852" y="2382771"/>
                  </a:lnTo>
                  <a:lnTo>
                    <a:pt x="5982254" y="2332379"/>
                  </a:lnTo>
                  <a:lnTo>
                    <a:pt x="5972215" y="2282193"/>
                  </a:lnTo>
                  <a:lnTo>
                    <a:pt x="5961738" y="2232215"/>
                  </a:lnTo>
                  <a:lnTo>
                    <a:pt x="5950827" y="2182450"/>
                  </a:lnTo>
                  <a:lnTo>
                    <a:pt x="5939483" y="2132900"/>
                  </a:lnTo>
                  <a:lnTo>
                    <a:pt x="5927709" y="2083568"/>
                  </a:lnTo>
                  <a:lnTo>
                    <a:pt x="5915508" y="2034458"/>
                  </a:lnTo>
                  <a:lnTo>
                    <a:pt x="5902882" y="1985573"/>
                  </a:lnTo>
                  <a:lnTo>
                    <a:pt x="5889834" y="1936915"/>
                  </a:lnTo>
                  <a:lnTo>
                    <a:pt x="5876367" y="1888489"/>
                  </a:lnTo>
                  <a:lnTo>
                    <a:pt x="5862482" y="1840296"/>
                  </a:lnTo>
                  <a:lnTo>
                    <a:pt x="5848184" y="1792341"/>
                  </a:lnTo>
                  <a:lnTo>
                    <a:pt x="5833474" y="1744626"/>
                  </a:lnTo>
                  <a:lnTo>
                    <a:pt x="5818355" y="1697154"/>
                  </a:lnTo>
                  <a:lnTo>
                    <a:pt x="5802829" y="1649930"/>
                  </a:lnTo>
                  <a:lnTo>
                    <a:pt x="5786900" y="1602955"/>
                  </a:lnTo>
                  <a:lnTo>
                    <a:pt x="5770569" y="1556233"/>
                  </a:lnTo>
                  <a:lnTo>
                    <a:pt x="5753840" y="1509767"/>
                  </a:lnTo>
                  <a:lnTo>
                    <a:pt x="5736714" y="1463560"/>
                  </a:lnTo>
                  <a:lnTo>
                    <a:pt x="5719195" y="1417616"/>
                  </a:lnTo>
                  <a:lnTo>
                    <a:pt x="5701286" y="1371937"/>
                  </a:lnTo>
                  <a:lnTo>
                    <a:pt x="5682988" y="1326527"/>
                  </a:lnTo>
                  <a:lnTo>
                    <a:pt x="5664304" y="1281389"/>
                  </a:lnTo>
                  <a:lnTo>
                    <a:pt x="5645238" y="1236526"/>
                  </a:lnTo>
                  <a:lnTo>
                    <a:pt x="5625791" y="1191941"/>
                  </a:lnTo>
                  <a:lnTo>
                    <a:pt x="5605966" y="1147637"/>
                  </a:lnTo>
                  <a:lnTo>
                    <a:pt x="5585766" y="1103617"/>
                  </a:lnTo>
                  <a:lnTo>
                    <a:pt x="5565193" y="1059885"/>
                  </a:lnTo>
                  <a:lnTo>
                    <a:pt x="5544250" y="1016443"/>
                  </a:lnTo>
                  <a:lnTo>
                    <a:pt x="5522940" y="973296"/>
                  </a:lnTo>
                  <a:lnTo>
                    <a:pt x="5501265" y="930445"/>
                  </a:lnTo>
                  <a:lnTo>
                    <a:pt x="5479228" y="887894"/>
                  </a:lnTo>
                  <a:lnTo>
                    <a:pt x="5456831" y="845647"/>
                  </a:lnTo>
                  <a:lnTo>
                    <a:pt x="5434077" y="803706"/>
                  </a:lnTo>
                  <a:lnTo>
                    <a:pt x="5410969" y="762074"/>
                  </a:lnTo>
                  <a:lnTo>
                    <a:pt x="5387508" y="720756"/>
                  </a:lnTo>
                  <a:lnTo>
                    <a:pt x="5363699" y="679753"/>
                  </a:lnTo>
                  <a:lnTo>
                    <a:pt x="5339543" y="639068"/>
                  </a:lnTo>
                  <a:lnTo>
                    <a:pt x="5315043" y="598706"/>
                  </a:lnTo>
                  <a:lnTo>
                    <a:pt x="5290202" y="558669"/>
                  </a:lnTo>
                  <a:lnTo>
                    <a:pt x="5265021" y="518961"/>
                  </a:lnTo>
                  <a:lnTo>
                    <a:pt x="5239505" y="479584"/>
                  </a:lnTo>
                  <a:lnTo>
                    <a:pt x="5213655" y="440542"/>
                  </a:lnTo>
                  <a:lnTo>
                    <a:pt x="5187474" y="401837"/>
                  </a:lnTo>
                  <a:lnTo>
                    <a:pt x="5160964" y="363473"/>
                  </a:lnTo>
                  <a:lnTo>
                    <a:pt x="5134129" y="325454"/>
                  </a:lnTo>
                  <a:lnTo>
                    <a:pt x="5106970" y="287781"/>
                  </a:lnTo>
                  <a:lnTo>
                    <a:pt x="5079491" y="250459"/>
                  </a:lnTo>
                  <a:lnTo>
                    <a:pt x="5051694" y="213491"/>
                  </a:lnTo>
                  <a:lnTo>
                    <a:pt x="5023582" y="176879"/>
                  </a:lnTo>
                  <a:lnTo>
                    <a:pt x="4995156" y="140627"/>
                  </a:lnTo>
                  <a:lnTo>
                    <a:pt x="4966421" y="104738"/>
                  </a:lnTo>
                  <a:lnTo>
                    <a:pt x="4937378" y="69215"/>
                  </a:lnTo>
                  <a:lnTo>
                    <a:pt x="4874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17651" y="2401570"/>
            <a:ext cx="483743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За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хімічними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властивостями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гістологічні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барвники</a:t>
            </a:r>
            <a:r>
              <a:rPr sz="2400" b="1" i="1" spc="-9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поділяють</a:t>
            </a:r>
            <a:r>
              <a:rPr sz="2400" b="1" i="1" spc="-110" dirty="0">
                <a:latin typeface="Times New Roman"/>
                <a:cs typeface="Times New Roman"/>
              </a:rPr>
              <a:t> </a:t>
            </a:r>
            <a:r>
              <a:rPr sz="2400" b="1" i="1" spc="-25" dirty="0">
                <a:latin typeface="Times New Roman"/>
                <a:cs typeface="Times New Roman"/>
              </a:rPr>
              <a:t>на</a:t>
            </a:r>
            <a:endParaRPr sz="24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400" b="1" i="1" spc="-10" dirty="0">
                <a:latin typeface="Times New Roman"/>
                <a:cs typeface="Times New Roman"/>
              </a:rPr>
              <a:t>кислі</a:t>
            </a:r>
            <a:endParaRPr sz="24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400" b="1" i="1" spc="-10" dirty="0">
                <a:latin typeface="Times New Roman"/>
                <a:cs typeface="Times New Roman"/>
              </a:rPr>
              <a:t>основні</a:t>
            </a:r>
            <a:endParaRPr sz="24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400" b="1" i="1" spc="-10" dirty="0">
                <a:latin typeface="Times New Roman"/>
                <a:cs typeface="Times New Roman"/>
              </a:rPr>
              <a:t>нейтральні.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89102" y="625729"/>
            <a:ext cx="5019040" cy="3853815"/>
            <a:chOff x="489102" y="625729"/>
            <a:chExt cx="5019040" cy="3853815"/>
          </a:xfrm>
        </p:grpSpPr>
        <p:sp>
          <p:nvSpPr>
            <p:cNvPr id="11" name="object 11"/>
            <p:cNvSpPr/>
            <p:nvPr/>
          </p:nvSpPr>
          <p:spPr>
            <a:xfrm>
              <a:off x="489102" y="625729"/>
              <a:ext cx="704215" cy="146685"/>
            </a:xfrm>
            <a:custGeom>
              <a:avLst/>
              <a:gdLst/>
              <a:ahLst/>
              <a:cxnLst/>
              <a:rect l="l" t="t" r="r" b="b"/>
              <a:pathLst>
                <a:path w="704215" h="146684">
                  <a:moveTo>
                    <a:pt x="704088" y="0"/>
                  </a:moveTo>
                  <a:lnTo>
                    <a:pt x="0" y="0"/>
                  </a:lnTo>
                  <a:lnTo>
                    <a:pt x="0" y="146303"/>
                  </a:lnTo>
                  <a:lnTo>
                    <a:pt x="704088" y="146303"/>
                  </a:lnTo>
                  <a:lnTo>
                    <a:pt x="704088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9102" y="4461129"/>
              <a:ext cx="5019040" cy="18415"/>
            </a:xfrm>
            <a:custGeom>
              <a:avLst/>
              <a:gdLst/>
              <a:ahLst/>
              <a:cxnLst/>
              <a:rect l="l" t="t" r="r" b="b"/>
              <a:pathLst>
                <a:path w="5019040" h="18414">
                  <a:moveTo>
                    <a:pt x="5019040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5019040" y="18288"/>
                  </a:lnTo>
                  <a:lnTo>
                    <a:pt x="5019040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76620" y="-2"/>
              <a:ext cx="6215126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29234" y="1270762"/>
            <a:ext cx="507619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 marR="5080" indent="-114300" algn="just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Кислі</a:t>
            </a:r>
            <a:r>
              <a:rPr sz="2000" b="1" i="1" spc="24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барвники</a:t>
            </a:r>
            <a:r>
              <a:rPr sz="2000" b="1" i="1" spc="240" dirty="0">
                <a:latin typeface="Times New Roman"/>
                <a:cs typeface="Times New Roman"/>
              </a:rPr>
              <a:t> 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фарбують</a:t>
            </a:r>
            <a:r>
              <a:rPr sz="2000" i="1" spc="24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цитоплазму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клітини,</a:t>
            </a:r>
            <a:r>
              <a:rPr sz="2000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їх</a:t>
            </a:r>
            <a:r>
              <a:rPr sz="2000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називають</a:t>
            </a:r>
            <a:r>
              <a:rPr sz="2000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цитоплазматичними.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Прикладом</a:t>
            </a:r>
            <a:r>
              <a:rPr sz="2000" i="1" spc="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таких</a:t>
            </a:r>
            <a:r>
              <a:rPr sz="2000" i="1" spc="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барвників</a:t>
            </a:r>
            <a:r>
              <a:rPr sz="2000" i="1" spc="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можуть</a:t>
            </a:r>
            <a:r>
              <a:rPr sz="2000" i="1" spc="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бути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еозин</a:t>
            </a:r>
            <a:r>
              <a:rPr sz="2000" i="1" spc="4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(дає</a:t>
            </a:r>
            <a:r>
              <a:rPr sz="2000" i="1" spc="4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яскраво-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рожевий</a:t>
            </a:r>
            <a:r>
              <a:rPr sz="2000" i="1" spc="4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колір),</a:t>
            </a:r>
            <a:r>
              <a:rPr sz="2000" i="1" spc="45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світлий </a:t>
            </a:r>
            <a:r>
              <a:rPr sz="2000" dirty="0">
                <a:latin typeface="Times New Roman"/>
                <a:cs typeface="Times New Roman"/>
              </a:rPr>
              <a:t>зелений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(дає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зелений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колір).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9234" y="2795143"/>
            <a:ext cx="195262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354965" algn="l"/>
              </a:tabLst>
            </a:pPr>
            <a:r>
              <a:rPr sz="2000" spc="-10" dirty="0">
                <a:latin typeface="Times New Roman"/>
                <a:cs typeface="Times New Roman"/>
              </a:rPr>
              <a:t>Гістологічні</a:t>
            </a:r>
            <a:endParaRPr sz="2000">
              <a:latin typeface="Times New Roman"/>
              <a:cs typeface="Times New Roman"/>
            </a:endParaRPr>
          </a:p>
          <a:p>
            <a:pPr marL="12700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зафарбовуватися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14422" y="2795143"/>
            <a:ext cx="299148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1145" marR="5080" indent="-259079">
              <a:lnSpc>
                <a:spcPct val="100000"/>
              </a:lnSpc>
              <a:spcBef>
                <a:spcPts val="105"/>
              </a:spcBef>
              <a:tabLst>
                <a:tab pos="1590040" algn="l"/>
                <a:tab pos="1623695" algn="l"/>
                <a:tab pos="2330450" algn="l"/>
              </a:tabLst>
            </a:pPr>
            <a:r>
              <a:rPr sz="2000" spc="-10" dirty="0">
                <a:latin typeface="Times New Roman"/>
                <a:cs typeface="Times New Roman"/>
              </a:rPr>
              <a:t>структури,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що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30" dirty="0">
                <a:latin typeface="Times New Roman"/>
                <a:cs typeface="Times New Roman"/>
              </a:rPr>
              <a:t>здатні </a:t>
            </a:r>
            <a:r>
              <a:rPr sz="2000" spc="-10" dirty="0">
                <a:latin typeface="Times New Roman"/>
                <a:cs typeface="Times New Roman"/>
              </a:rPr>
              <a:t>кислими</a:t>
            </a:r>
            <a:r>
              <a:rPr sz="2000" dirty="0">
                <a:latin typeface="Times New Roman"/>
                <a:cs typeface="Times New Roman"/>
              </a:rPr>
              <a:t>		</a:t>
            </a:r>
            <a:r>
              <a:rPr sz="2000" spc="-10" dirty="0">
                <a:latin typeface="Times New Roman"/>
                <a:cs typeface="Times New Roman"/>
              </a:rPr>
              <a:t>барвниками,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9234" y="3404742"/>
            <a:ext cx="507619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>
              <a:lnSpc>
                <a:spcPct val="100000"/>
              </a:lnSpc>
              <a:spcBef>
                <a:spcPts val="105"/>
              </a:spcBef>
              <a:tabLst>
                <a:tab pos="1471295" algn="l"/>
                <a:tab pos="32258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називають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оксифільними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(ацидофільними,</a:t>
            </a:r>
            <a:endParaRPr sz="2000">
              <a:latin typeface="Times New Roman"/>
              <a:cs typeface="Times New Roman"/>
            </a:endParaRPr>
          </a:p>
          <a:p>
            <a:pPr marL="12700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еозинофільними).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Це,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наприклад,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цитоплазматичні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гранули </a:t>
            </a:r>
            <a:r>
              <a:rPr sz="2000" dirty="0">
                <a:latin typeface="Times New Roman"/>
                <a:cs typeface="Times New Roman"/>
              </a:rPr>
              <a:t>еозинофільних</a:t>
            </a:r>
            <a:r>
              <a:rPr sz="2000" spc="380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лейкоцитів,</a:t>
            </a:r>
            <a:r>
              <a:rPr sz="2000" spc="380" dirty="0"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колагенові </a:t>
            </a:r>
            <a:r>
              <a:rPr sz="2000" dirty="0">
                <a:latin typeface="Times New Roman"/>
                <a:cs typeface="Times New Roman"/>
              </a:rPr>
              <a:t>волокна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тощо.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3"/>
            <a:ext cx="12192000" cy="6858000"/>
            <a:chOff x="0" y="-3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3"/>
              <a:ext cx="6394196" cy="685786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259328" y="651459"/>
            <a:ext cx="169608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81000" algn="l"/>
              </a:tabLst>
            </a:pPr>
            <a:r>
              <a:rPr sz="2000" spc="-50" dirty="0">
                <a:latin typeface="Times New Roman"/>
                <a:cs typeface="Times New Roman"/>
              </a:rPr>
              <a:t>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катіонними,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54783" y="651459"/>
            <a:ext cx="300291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spc="-10" dirty="0">
                <a:latin typeface="Times New Roman"/>
                <a:cs typeface="Times New Roman"/>
              </a:rPr>
              <a:t>барвники</a:t>
            </a:r>
            <a:endParaRPr sz="2000">
              <a:latin typeface="Times New Roman"/>
              <a:cs typeface="Times New Roman"/>
            </a:endParaRPr>
          </a:p>
          <a:p>
            <a:pPr marL="70485">
              <a:lnSpc>
                <a:spcPct val="100000"/>
              </a:lnSpc>
              <a:tabLst>
                <a:tab pos="1408430" algn="l"/>
                <a:tab pos="1896110" algn="l"/>
                <a:tab pos="2313940" algn="l"/>
              </a:tabLst>
            </a:pPr>
            <a:r>
              <a:rPr sz="2000" spc="-10" dirty="0">
                <a:latin typeface="Times New Roman"/>
                <a:cs typeface="Times New Roman"/>
              </a:rPr>
              <a:t>більшість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їх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складі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2483" y="651459"/>
            <a:ext cx="128333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 marR="5080" indent="-114300" algn="just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	Основні </a:t>
            </a:r>
            <a:r>
              <a:rPr sz="2000" spc="-10" dirty="0">
                <a:latin typeface="Times New Roman"/>
                <a:cs typeface="Times New Roman"/>
              </a:rPr>
              <a:t>переважна молекули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6579" y="1261618"/>
            <a:ext cx="31102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0080" algn="l"/>
                <a:tab pos="2018030" algn="l"/>
              </a:tabLst>
            </a:pPr>
            <a:r>
              <a:rPr sz="2000" spc="-25" dirty="0">
                <a:latin typeface="Times New Roman"/>
                <a:cs typeface="Times New Roman"/>
              </a:rPr>
              <a:t>має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позитивно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заряджені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39772" y="1871218"/>
            <a:ext cx="10471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барвники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2483" y="1566418"/>
            <a:ext cx="144589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атоми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азоту.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000" spc="-10" dirty="0">
                <a:latin typeface="Times New Roman"/>
                <a:cs typeface="Times New Roman"/>
              </a:rPr>
              <a:t>Названі</a:t>
            </a:r>
            <a:endParaRPr sz="2000">
              <a:latin typeface="Times New Roman"/>
              <a:cs typeface="Times New Roman"/>
            </a:endParaRPr>
          </a:p>
          <a:p>
            <a:pPr marL="127000">
              <a:lnSpc>
                <a:spcPct val="100000"/>
              </a:lnSpc>
            </a:pP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фарбують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54783" y="1871218"/>
            <a:ext cx="300164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вибірково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728345" algn="l"/>
                <a:tab pos="1694180" algn="l"/>
                <a:tab pos="1991360" algn="l"/>
                <a:tab pos="2793365" algn="l"/>
              </a:tabLst>
            </a:pPr>
            <a:r>
              <a:rPr sz="2000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ядра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клітин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000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і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000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тому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000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їх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6783" y="2481199"/>
            <a:ext cx="23799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називають</a:t>
            </a:r>
            <a:r>
              <a:rPr sz="2000" i="1" spc="-1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ядерними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43988" y="2785999"/>
            <a:ext cx="121920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497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можуть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i="1" spc="-10" dirty="0">
                <a:latin typeface="Times New Roman"/>
                <a:cs typeface="Times New Roman"/>
              </a:rPr>
              <a:t>(фарбує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2483" y="2785999"/>
            <a:ext cx="160147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 marR="5080" indent="-114300" algn="just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spc="-10" dirty="0">
                <a:latin typeface="Times New Roman"/>
                <a:cs typeface="Times New Roman"/>
              </a:rPr>
              <a:t>	Прикладом </a:t>
            </a:r>
            <a:r>
              <a:rPr sz="2000" i="1" spc="-20" dirty="0">
                <a:latin typeface="Times New Roman"/>
                <a:cs typeface="Times New Roman"/>
              </a:rPr>
              <a:t>гематоксилін </a:t>
            </a:r>
            <a:r>
              <a:rPr sz="2000" i="1" spc="-10" dirty="0">
                <a:latin typeface="Times New Roman"/>
                <a:cs typeface="Times New Roman"/>
              </a:rPr>
              <a:t>фіолетовий),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18079" y="3395294"/>
            <a:ext cx="137350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53795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кармін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(в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18052" y="2785999"/>
            <a:ext cx="123888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latin typeface="Times New Roman"/>
                <a:cs typeface="Times New Roman"/>
              </a:rPr>
              <a:t>бути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519430" algn="l"/>
              </a:tabLst>
            </a:pPr>
            <a:r>
              <a:rPr sz="2000" i="1" spc="-50" dirty="0">
                <a:latin typeface="Times New Roman"/>
                <a:cs typeface="Times New Roman"/>
              </a:rPr>
              <a:t>у</a:t>
            </a:r>
            <a:r>
              <a:rPr sz="2000" i="1" dirty="0">
                <a:latin typeface="Times New Roman"/>
                <a:cs typeface="Times New Roman"/>
              </a:rPr>
              <a:t>	</a:t>
            </a:r>
            <a:r>
              <a:rPr sz="2000" i="1" spc="-10" dirty="0">
                <a:latin typeface="Times New Roman"/>
                <a:cs typeface="Times New Roman"/>
              </a:rPr>
              <a:t>синьо-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світло-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2483" y="3700652"/>
            <a:ext cx="4495800" cy="2160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715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червоний)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сафранін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(темно-червоний), </a:t>
            </a:r>
            <a:r>
              <a:rPr sz="2000" dirty="0">
                <a:latin typeface="Times New Roman"/>
                <a:cs typeface="Times New Roman"/>
              </a:rPr>
              <a:t>азур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(у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синій).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Гістологічні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структури,</a:t>
            </a:r>
            <a:r>
              <a:rPr sz="2000" spc="3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36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здатні </a:t>
            </a:r>
            <a:r>
              <a:rPr sz="2000" dirty="0">
                <a:latin typeface="Times New Roman"/>
                <a:cs typeface="Times New Roman"/>
              </a:rPr>
              <a:t>фарбуватися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основними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барвниками, </a:t>
            </a:r>
            <a:r>
              <a:rPr sz="2000" dirty="0">
                <a:latin typeface="Times New Roman"/>
                <a:cs typeface="Times New Roman"/>
              </a:rPr>
              <a:t>називають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базофільними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7000" marR="8890" indent="-11430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Це гранули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цитоплазмі</a:t>
            </a:r>
            <a:r>
              <a:rPr sz="2000" spc="-10" dirty="0">
                <a:latin typeface="Times New Roman"/>
                <a:cs typeface="Times New Roman"/>
              </a:rPr>
              <a:t> базофільних лейкоцитів,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ядра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тощо.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94703" y="430136"/>
              <a:ext cx="5584063" cy="599770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14883" y="553593"/>
            <a:ext cx="5407660" cy="3074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 marR="5080" indent="-114300" algn="just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Нейтральні</a:t>
            </a:r>
            <a:r>
              <a:rPr sz="2000" b="1" i="1" spc="10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барвники</a:t>
            </a:r>
            <a:r>
              <a:rPr sz="2000" b="1" i="1" spc="1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утворюються</a:t>
            </a:r>
            <a:r>
              <a:rPr sz="2000" spc="11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105" dirty="0">
                <a:latin typeface="Times New Roman"/>
                <a:cs typeface="Times New Roman"/>
              </a:rPr>
              <a:t>  </a:t>
            </a:r>
            <a:r>
              <a:rPr sz="2000" spc="-20" dirty="0">
                <a:latin typeface="Times New Roman"/>
                <a:cs typeface="Times New Roman"/>
              </a:rPr>
              <a:t>разі </a:t>
            </a:r>
            <a:r>
              <a:rPr sz="2000" dirty="0">
                <a:latin typeface="Times New Roman"/>
                <a:cs typeface="Times New Roman"/>
              </a:rPr>
              <a:t>сполучення</a:t>
            </a:r>
            <a:r>
              <a:rPr sz="2000" spc="27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водних</a:t>
            </a:r>
            <a:r>
              <a:rPr sz="2000" spc="27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розчинів</a:t>
            </a:r>
            <a:r>
              <a:rPr sz="2000" spc="27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кислого</a:t>
            </a:r>
            <a:r>
              <a:rPr sz="2000" spc="270" dirty="0">
                <a:latin typeface="Times New Roman"/>
                <a:cs typeface="Times New Roman"/>
              </a:rPr>
              <a:t>   </a:t>
            </a:r>
            <a:r>
              <a:rPr sz="2000" spc="-25" dirty="0">
                <a:latin typeface="Times New Roman"/>
                <a:cs typeface="Times New Roman"/>
              </a:rPr>
              <a:t>та </a:t>
            </a:r>
            <a:r>
              <a:rPr sz="2000" dirty="0">
                <a:latin typeface="Times New Roman"/>
                <a:cs typeface="Times New Roman"/>
              </a:rPr>
              <a:t>основного</a:t>
            </a:r>
            <a:r>
              <a:rPr sz="2000" spc="41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барвників,</a:t>
            </a:r>
            <a:r>
              <a:rPr sz="2000" spc="409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наприклад,</a:t>
            </a:r>
            <a:r>
              <a:rPr sz="2000" spc="41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еозиново- </a:t>
            </a:r>
            <a:r>
              <a:rPr sz="2000" dirty="0">
                <a:latin typeface="Times New Roman"/>
                <a:cs typeface="Times New Roman"/>
              </a:rPr>
              <a:t>кислий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метиленовий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синій.</a:t>
            </a:r>
            <a:endParaRPr sz="2000">
              <a:latin typeface="Times New Roman"/>
              <a:cs typeface="Times New Roman"/>
            </a:endParaRPr>
          </a:p>
          <a:p>
            <a:pPr marL="127000" marR="9525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Крім</a:t>
            </a:r>
            <a:r>
              <a:rPr sz="2000" spc="26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того,</a:t>
            </a:r>
            <a:r>
              <a:rPr sz="2000" spc="27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слід</a:t>
            </a:r>
            <a:r>
              <a:rPr sz="2000" spc="27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розрізняти</a:t>
            </a:r>
            <a:r>
              <a:rPr sz="2000" spc="26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нейтральні </a:t>
            </a:r>
            <a:r>
              <a:rPr sz="2000" dirty="0">
                <a:latin typeface="Times New Roman"/>
                <a:cs typeface="Times New Roman"/>
              </a:rPr>
              <a:t>барвникові</a:t>
            </a:r>
            <a:r>
              <a:rPr sz="2000" spc="1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суміші,</a:t>
            </a:r>
            <a:r>
              <a:rPr sz="2000" spc="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коли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розчині</a:t>
            </a:r>
            <a:r>
              <a:rPr sz="2000" spc="1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одночасно </a:t>
            </a:r>
            <a:r>
              <a:rPr sz="2000" dirty="0">
                <a:latin typeface="Times New Roman"/>
                <a:cs typeface="Times New Roman"/>
              </a:rPr>
              <a:t>наявні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основний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кислий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барвники.</a:t>
            </a:r>
            <a:endParaRPr sz="2000">
              <a:latin typeface="Times New Roman"/>
              <a:cs typeface="Times New Roman"/>
            </a:endParaRPr>
          </a:p>
          <a:p>
            <a:pPr marL="127000" marR="7620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Структури,</a:t>
            </a:r>
            <a:r>
              <a:rPr sz="2000" i="1" spc="28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які</a:t>
            </a:r>
            <a:r>
              <a:rPr sz="2000" i="1" spc="27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одночасно</a:t>
            </a:r>
            <a:r>
              <a:rPr sz="2000" i="1" spc="29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сприймають</a:t>
            </a:r>
            <a:r>
              <a:rPr sz="2000" i="1" spc="28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і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основні</a:t>
            </a:r>
            <a:r>
              <a:rPr sz="2000" i="1" spc="285" dirty="0">
                <a:solidFill>
                  <a:srgbClr val="FF0000"/>
                </a:solidFill>
                <a:latin typeface="Times New Roman"/>
                <a:cs typeface="Times New Roman"/>
              </a:rPr>
              <a:t>   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і</a:t>
            </a:r>
            <a:r>
              <a:rPr sz="2000" i="1" spc="280" dirty="0">
                <a:solidFill>
                  <a:srgbClr val="FF0000"/>
                </a:solidFill>
                <a:latin typeface="Times New Roman"/>
                <a:cs typeface="Times New Roman"/>
              </a:rPr>
              <a:t>   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кислі</a:t>
            </a:r>
            <a:r>
              <a:rPr sz="2000" i="1" spc="285" dirty="0">
                <a:solidFill>
                  <a:srgbClr val="FF0000"/>
                </a:solidFill>
                <a:latin typeface="Times New Roman"/>
                <a:cs typeface="Times New Roman"/>
              </a:rPr>
              <a:t>   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барвники,</a:t>
            </a:r>
            <a:r>
              <a:rPr sz="2000" i="1" spc="290" dirty="0">
                <a:solidFill>
                  <a:srgbClr val="FF0000"/>
                </a:solidFill>
                <a:latin typeface="Times New Roman"/>
                <a:cs typeface="Times New Roman"/>
              </a:rPr>
              <a:t>    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називають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нейтрофільними,</a:t>
            </a:r>
            <a:r>
              <a:rPr sz="2000" i="1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або</a:t>
            </a:r>
            <a:r>
              <a:rPr sz="2000" i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поліхроматофільними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4883" y="3602227"/>
            <a:ext cx="399415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080" indent="-11430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27000" algn="l"/>
                <a:tab pos="354965" algn="l"/>
                <a:tab pos="2125980" algn="l"/>
                <a:tab pos="2322830" algn="l"/>
                <a:tab pos="3485515" algn="l"/>
              </a:tabLst>
            </a:pPr>
            <a:r>
              <a:rPr sz="2000" spc="-10" dirty="0">
                <a:latin typeface="Times New Roman"/>
                <a:cs typeface="Times New Roman"/>
              </a:rPr>
              <a:t>	Прикладом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можуть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30" dirty="0">
                <a:latin typeface="Times New Roman"/>
                <a:cs typeface="Times New Roman"/>
              </a:rPr>
              <a:t>бути </a:t>
            </a:r>
            <a:r>
              <a:rPr sz="2000" spc="-10" dirty="0">
                <a:latin typeface="Times New Roman"/>
                <a:cs typeface="Times New Roman"/>
              </a:rPr>
              <a:t>нейтрофільних</a:t>
            </a:r>
            <a:r>
              <a:rPr sz="2000" dirty="0">
                <a:latin typeface="Times New Roman"/>
                <a:cs typeface="Times New Roman"/>
              </a:rPr>
              <a:t>		</a:t>
            </a:r>
            <a:r>
              <a:rPr sz="2000" spc="-10" dirty="0">
                <a:latin typeface="Times New Roman"/>
                <a:cs typeface="Times New Roman"/>
              </a:rPr>
              <a:t>лейкоцитів,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40655" y="3602227"/>
            <a:ext cx="127889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89890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latin typeface="Times New Roman"/>
                <a:cs typeface="Times New Roman"/>
              </a:rPr>
              <a:t>гранули </a:t>
            </a:r>
            <a:r>
              <a:rPr sz="2000" spc="-10" dirty="0">
                <a:latin typeface="Times New Roman"/>
                <a:cs typeface="Times New Roman"/>
              </a:rPr>
              <a:t>цитоплазма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4883" y="4211523"/>
            <a:ext cx="5404485" cy="2160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 algn="just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поліхроматофільних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еритробластів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тощо.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Здатність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гістологічних</a:t>
            </a:r>
            <a:r>
              <a:rPr sz="2000" spc="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структур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змінювати </a:t>
            </a:r>
            <a:r>
              <a:rPr sz="2000" dirty="0">
                <a:latin typeface="Times New Roman"/>
                <a:cs typeface="Times New Roman"/>
              </a:rPr>
              <a:t>колір</a:t>
            </a:r>
            <a:r>
              <a:rPr sz="2000" spc="49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основного</a:t>
            </a:r>
            <a:r>
              <a:rPr sz="2000" spc="250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барвника</a:t>
            </a:r>
            <a:r>
              <a:rPr sz="2000" spc="250" dirty="0"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позначається </a:t>
            </a:r>
            <a:r>
              <a:rPr sz="2000" dirty="0">
                <a:latin typeface="Times New Roman"/>
                <a:cs typeface="Times New Roman"/>
              </a:rPr>
              <a:t>терміном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метахромазія.</a:t>
            </a:r>
            <a:endParaRPr sz="2000">
              <a:latin typeface="Times New Roman"/>
              <a:cs typeface="Times New Roman"/>
            </a:endParaRPr>
          </a:p>
          <a:p>
            <a:pPr marL="127000" marR="5715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Метахроматично</a:t>
            </a:r>
            <a:r>
              <a:rPr sz="2000" spc="40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фарбується</a:t>
            </a:r>
            <a:r>
              <a:rPr sz="2000" spc="40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зернистість </a:t>
            </a:r>
            <a:r>
              <a:rPr sz="2000" dirty="0">
                <a:latin typeface="Times New Roman"/>
                <a:cs typeface="Times New Roman"/>
              </a:rPr>
              <a:t>базофільних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лейкоцитів,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міжклітинна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речовина </a:t>
            </a:r>
            <a:r>
              <a:rPr sz="2000" dirty="0">
                <a:latin typeface="Times New Roman"/>
                <a:cs typeface="Times New Roman"/>
              </a:rPr>
              <a:t>хрящової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тканини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тощо.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2"/>
              <a:ext cx="6394196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08761" y="2095881"/>
            <a:ext cx="45491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354965" algn="l"/>
                <a:tab pos="1960245" algn="l"/>
                <a:tab pos="3408045" algn="l"/>
              </a:tabLst>
            </a:pPr>
            <a:r>
              <a:rPr sz="2000" spc="-10" dirty="0">
                <a:latin typeface="Times New Roman"/>
                <a:cs typeface="Times New Roman"/>
              </a:rPr>
              <a:t>Препарати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звичайно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фарбують,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3061" y="2400376"/>
            <a:ext cx="2296160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10665" algn="l"/>
              </a:tabLst>
            </a:pPr>
            <a:r>
              <a:rPr sz="2000" spc="-10" dirty="0">
                <a:latin typeface="Times New Roman"/>
                <a:cs typeface="Times New Roman"/>
              </a:rPr>
              <a:t>поєднуючи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один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3335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основний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барвник,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32201" y="2400376"/>
            <a:ext cx="796925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кислий</a:t>
            </a:r>
            <a:endParaRPr sz="2000">
              <a:latin typeface="Times New Roman"/>
              <a:cs typeface="Times New Roman"/>
            </a:endParaRPr>
          </a:p>
          <a:p>
            <a:pPr marL="40640" algn="ctr">
              <a:lnSpc>
                <a:spcPct val="100000"/>
              </a:lnSpc>
              <a:spcBef>
                <a:spcPts val="5"/>
              </a:spcBef>
            </a:pPr>
            <a:r>
              <a:rPr sz="2000" spc="-25" dirty="0">
                <a:latin typeface="Times New Roman"/>
                <a:cs typeface="Times New Roman"/>
              </a:rPr>
              <a:t>що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82592" y="2400376"/>
            <a:ext cx="1275715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5"/>
              </a:spcBef>
              <a:tabLst>
                <a:tab pos="516890" algn="l"/>
              </a:tabLst>
            </a:pPr>
            <a:r>
              <a:rPr sz="2000" spc="-25" dirty="0">
                <a:latin typeface="Times New Roman"/>
                <a:cs typeface="Times New Roman"/>
              </a:rPr>
              <a:t>та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один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  <a:tabLst>
                <a:tab pos="631825" algn="l"/>
              </a:tabLst>
            </a:pPr>
            <a:r>
              <a:rPr sz="2000" spc="-25" dirty="0">
                <a:latin typeface="Times New Roman"/>
                <a:cs typeface="Times New Roman"/>
              </a:rPr>
              <a:t>дає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змогу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3061" y="3010662"/>
            <a:ext cx="33223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83005" algn="l"/>
                <a:tab pos="2042795" algn="l"/>
              </a:tabLst>
            </a:pPr>
            <a:r>
              <a:rPr sz="2000" spc="-10" dirty="0">
                <a:latin typeface="Times New Roman"/>
                <a:cs typeface="Times New Roman"/>
              </a:rPr>
              <a:t>виявити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ядро,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цитоплазму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12360" y="3010662"/>
            <a:ext cx="8483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32130" algn="l"/>
              </a:tabLst>
            </a:pPr>
            <a:r>
              <a:rPr sz="2000" spc="-25" dirty="0">
                <a:latin typeface="Times New Roman"/>
                <a:cs typeface="Times New Roman"/>
              </a:rPr>
              <a:t>та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всі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8761" y="3315461"/>
            <a:ext cx="454914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базофільні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оксифільні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структури.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  <a:tab pos="1313815" algn="l"/>
                <a:tab pos="1699895" algn="l"/>
                <a:tab pos="3142615" algn="l"/>
              </a:tabLst>
            </a:pPr>
            <a:r>
              <a:rPr sz="2000" spc="-10" dirty="0">
                <a:latin typeface="Times New Roman"/>
                <a:cs typeface="Times New Roman"/>
              </a:rPr>
              <a:t>Одним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із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найчастіше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поєднуваних</a:t>
            </a:r>
            <a:endParaRPr sz="2000">
              <a:latin typeface="Times New Roman"/>
              <a:cs typeface="Times New Roman"/>
            </a:endParaRPr>
          </a:p>
          <a:p>
            <a:pPr marL="1270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барвників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b="1" i="1" spc="-20" dirty="0">
                <a:latin typeface="Times New Roman"/>
                <a:cs typeface="Times New Roman"/>
              </a:rPr>
              <a:t>гематоксилін</a:t>
            </a:r>
            <a:r>
              <a:rPr sz="2000" b="1" i="1" spc="-6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та</a:t>
            </a:r>
            <a:r>
              <a:rPr sz="2000" b="1" i="1" spc="-2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еозин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5636" y="3388233"/>
            <a:ext cx="4415790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987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Крім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кислих,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основних</a:t>
            </a:r>
            <a:r>
              <a:rPr sz="2000" spc="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нейтральних </a:t>
            </a:r>
            <a:r>
              <a:rPr sz="2000" dirty="0">
                <a:latin typeface="Times New Roman"/>
                <a:cs typeface="Times New Roman"/>
              </a:rPr>
              <a:t>барвників</a:t>
            </a:r>
            <a:r>
              <a:rPr sz="2000" spc="23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існують</a:t>
            </a:r>
            <a:r>
              <a:rPr sz="2000" spc="240" dirty="0">
                <a:latin typeface="Times New Roman"/>
                <a:cs typeface="Times New Roman"/>
              </a:rPr>
              <a:t>  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спеціальні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235" dirty="0">
                <a:latin typeface="Times New Roman"/>
                <a:cs typeface="Times New Roman"/>
              </a:rPr>
              <a:t>   </a:t>
            </a:r>
            <a:r>
              <a:rPr sz="2000" spc="-25" dirty="0">
                <a:latin typeface="Times New Roman"/>
                <a:cs typeface="Times New Roman"/>
              </a:rPr>
              <a:t>які </a:t>
            </a:r>
            <a:r>
              <a:rPr sz="2000" dirty="0">
                <a:latin typeface="Times New Roman"/>
                <a:cs typeface="Times New Roman"/>
              </a:rPr>
              <a:t>використовують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виявлення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певних </a:t>
            </a:r>
            <a:r>
              <a:rPr sz="2000" dirty="0">
                <a:latin typeface="Times New Roman"/>
                <a:cs typeface="Times New Roman"/>
              </a:rPr>
              <a:t>речовин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структур.</a:t>
            </a: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ct val="100000"/>
              </a:lnSpc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Наприклад,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судан</a:t>
            </a:r>
            <a:r>
              <a:rPr sz="2000" b="1" i="1" spc="229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ІІІ</a:t>
            </a:r>
            <a:r>
              <a:rPr sz="2000" b="1" i="1" spc="229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фарбує</a:t>
            </a:r>
            <a:r>
              <a:rPr sz="2000" b="1" i="1" spc="22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жирові </a:t>
            </a:r>
            <a:r>
              <a:rPr sz="2000" b="1" i="1" dirty="0">
                <a:latin typeface="Times New Roman"/>
                <a:cs typeface="Times New Roman"/>
              </a:rPr>
              <a:t>речовини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</a:t>
            </a:r>
            <a:r>
              <a:rPr sz="2000" b="1" i="1" spc="-2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оранжевий</a:t>
            </a:r>
            <a:r>
              <a:rPr sz="2000" b="1" i="1" spc="-1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колір,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а</a:t>
            </a:r>
            <a:r>
              <a:rPr sz="2000" b="1" i="1" spc="-1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орсеїн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spc="-50" dirty="0">
                <a:latin typeface="Times New Roman"/>
                <a:cs typeface="Times New Roman"/>
              </a:rPr>
              <a:t>– </a:t>
            </a:r>
            <a:r>
              <a:rPr sz="2000" b="1" i="1" dirty="0">
                <a:latin typeface="Times New Roman"/>
                <a:cs typeface="Times New Roman"/>
              </a:rPr>
              <a:t>еластині</a:t>
            </a:r>
            <a:r>
              <a:rPr sz="2000" b="1" i="1" spc="-8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волокна</a:t>
            </a:r>
            <a:r>
              <a:rPr sz="2000" b="1" i="1" spc="-8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</a:t>
            </a:r>
            <a:r>
              <a:rPr sz="2000" b="1" i="1" spc="-5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бурий.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0488" y="566953"/>
            <a:ext cx="5157216" cy="528612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38200" y="6075972"/>
            <a:ext cx="10509885" cy="55244"/>
            <a:chOff x="838200" y="6075972"/>
            <a:chExt cx="10509885" cy="55244"/>
          </a:xfrm>
        </p:grpSpPr>
        <p:sp>
          <p:nvSpPr>
            <p:cNvPr id="5" name="object 5"/>
            <p:cNvSpPr/>
            <p:nvPr/>
          </p:nvSpPr>
          <p:spPr>
            <a:xfrm>
              <a:off x="5410200" y="6112344"/>
              <a:ext cx="5937885" cy="18415"/>
            </a:xfrm>
            <a:custGeom>
              <a:avLst/>
              <a:gdLst/>
              <a:ahLst/>
              <a:cxnLst/>
              <a:rect l="l" t="t" r="r" b="b"/>
              <a:pathLst>
                <a:path w="5937884" h="18414">
                  <a:moveTo>
                    <a:pt x="0" y="18288"/>
                  </a:moveTo>
                  <a:lnTo>
                    <a:pt x="5937504" y="18288"/>
                  </a:lnTo>
                  <a:lnTo>
                    <a:pt x="5937504" y="0"/>
                  </a:lnTo>
                  <a:lnTo>
                    <a:pt x="0" y="0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38200" y="6075972"/>
              <a:ext cx="4572000" cy="55244"/>
            </a:xfrm>
            <a:custGeom>
              <a:avLst/>
              <a:gdLst/>
              <a:ahLst/>
              <a:cxnLst/>
              <a:rect l="l" t="t" r="r" b="b"/>
              <a:pathLst>
                <a:path w="4572000" h="55245">
                  <a:moveTo>
                    <a:pt x="4572000" y="0"/>
                  </a:moveTo>
                  <a:lnTo>
                    <a:pt x="0" y="0"/>
                  </a:lnTo>
                  <a:lnTo>
                    <a:pt x="0" y="54864"/>
                  </a:lnTo>
                  <a:lnTo>
                    <a:pt x="4572000" y="54864"/>
                  </a:lnTo>
                  <a:lnTo>
                    <a:pt x="457200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72027" y="871860"/>
            <a:ext cx="1376353" cy="21187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040" y="320040"/>
            <a:ext cx="11548745" cy="430352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1563" y="4782311"/>
            <a:ext cx="11549380" cy="1755775"/>
            <a:chOff x="321563" y="4782311"/>
            <a:chExt cx="11549380" cy="1755775"/>
          </a:xfrm>
        </p:grpSpPr>
        <p:sp>
          <p:nvSpPr>
            <p:cNvPr id="4" name="object 4"/>
            <p:cNvSpPr/>
            <p:nvPr/>
          </p:nvSpPr>
          <p:spPr>
            <a:xfrm>
              <a:off x="321563" y="4782311"/>
              <a:ext cx="11549380" cy="1755775"/>
            </a:xfrm>
            <a:custGeom>
              <a:avLst/>
              <a:gdLst/>
              <a:ahLst/>
              <a:cxnLst/>
              <a:rect l="l" t="t" r="r" b="b"/>
              <a:pathLst>
                <a:path w="11549380" h="1755775">
                  <a:moveTo>
                    <a:pt x="11548872" y="0"/>
                  </a:moveTo>
                  <a:lnTo>
                    <a:pt x="0" y="0"/>
                  </a:lnTo>
                  <a:lnTo>
                    <a:pt x="0" y="1755648"/>
                  </a:lnTo>
                  <a:lnTo>
                    <a:pt x="11548872" y="1755648"/>
                  </a:lnTo>
                  <a:lnTo>
                    <a:pt x="11548872" y="0"/>
                  </a:lnTo>
                  <a:close/>
                </a:path>
              </a:pathLst>
            </a:custGeom>
            <a:solidFill>
              <a:srgbClr val="FFFFFF">
                <a:alpha val="9293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59935" y="5237987"/>
              <a:ext cx="0" cy="914400"/>
            </a:xfrm>
            <a:custGeom>
              <a:avLst/>
              <a:gdLst/>
              <a:ahLst/>
              <a:cxnLst/>
              <a:rect l="l" t="t" r="r" b="b"/>
              <a:pathLst>
                <a:path h="914400">
                  <a:moveTo>
                    <a:pt x="0" y="914387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459351" y="4907026"/>
            <a:ext cx="6819900" cy="150495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6350" indent="229870" algn="just">
              <a:lnSpc>
                <a:spcPts val="2160"/>
              </a:lnSpc>
              <a:spcBef>
                <a:spcPts val="37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Фарбовані  препарати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звичайно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обезводнюють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спиртах, </a:t>
            </a:r>
            <a:r>
              <a:rPr sz="2000" b="1" i="1" dirty="0">
                <a:latin typeface="Times New Roman"/>
                <a:cs typeface="Times New Roman"/>
              </a:rPr>
              <a:t>просвітлюють</a:t>
            </a:r>
            <a:r>
              <a:rPr sz="2000" b="1" i="1" spc="18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у</a:t>
            </a:r>
            <a:r>
              <a:rPr sz="2000" b="1" i="1" spc="18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ксилолі</a:t>
            </a:r>
            <a:r>
              <a:rPr sz="2000" b="1" i="1" spc="18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й,</a:t>
            </a:r>
            <a:r>
              <a:rPr sz="2000" b="1" i="1" spc="19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заливаючи</a:t>
            </a:r>
            <a:r>
              <a:rPr sz="2000" b="1" i="1" spc="18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тонким</a:t>
            </a:r>
            <a:r>
              <a:rPr sz="2000" b="1" i="1" spc="185" dirty="0">
                <a:latin typeface="Times New Roman"/>
                <a:cs typeface="Times New Roman"/>
              </a:rPr>
              <a:t>  </a:t>
            </a:r>
            <a:r>
              <a:rPr sz="2000" b="1" i="1" spc="-10" dirty="0">
                <a:latin typeface="Times New Roman"/>
                <a:cs typeface="Times New Roman"/>
              </a:rPr>
              <a:t>шаром канадського</a:t>
            </a:r>
            <a:r>
              <a:rPr sz="2000" b="1" i="1" spc="-9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бальзаму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накривають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покривним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склом.</a:t>
            </a: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ts val="2160"/>
              </a:lnSpc>
              <a:spcBef>
                <a:spcPts val="600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Після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висихання</a:t>
            </a:r>
            <a:r>
              <a:rPr sz="2000" spc="25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бальзаму</a:t>
            </a:r>
            <a:r>
              <a:rPr sz="2000" spc="2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отримують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постійний</a:t>
            </a:r>
            <a:r>
              <a:rPr sz="2000" spc="2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препарат, </a:t>
            </a:r>
            <a:r>
              <a:rPr sz="2000" dirty="0">
                <a:latin typeface="Times New Roman"/>
                <a:cs typeface="Times New Roman"/>
              </a:rPr>
              <a:t>яким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можна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користуватися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протягом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тривалого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часу.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14042" y="4909540"/>
            <a:ext cx="1473327" cy="1405636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1"/>
              <a:ext cx="6394196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05992" y="1674368"/>
            <a:ext cx="45491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354965" algn="l"/>
                <a:tab pos="937260" algn="l"/>
                <a:tab pos="2508885" algn="l"/>
                <a:tab pos="3938904" algn="l"/>
              </a:tabLst>
            </a:pPr>
            <a:r>
              <a:rPr sz="2000" spc="-25" dirty="0">
                <a:latin typeface="Times New Roman"/>
                <a:cs typeface="Times New Roman"/>
              </a:rPr>
              <a:t>Для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електронної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мікроскопії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зрізи,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90342" y="1979168"/>
            <a:ext cx="28644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52169" algn="l"/>
              </a:tabLst>
            </a:pPr>
            <a:r>
              <a:rPr sz="2000" spc="-25" dirty="0">
                <a:latin typeface="Times New Roman"/>
                <a:cs typeface="Times New Roman"/>
              </a:rPr>
              <a:t>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ультрамікротомах,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23286" y="2283663"/>
            <a:ext cx="29337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46405" algn="l"/>
                <a:tab pos="1958975" algn="l"/>
              </a:tabLst>
            </a:pPr>
            <a:r>
              <a:rPr sz="2000" spc="-25" dirty="0">
                <a:latin typeface="Times New Roman"/>
                <a:cs typeface="Times New Roman"/>
              </a:rPr>
              <a:t>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спеціальних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сіточках,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0292" y="1979168"/>
            <a:ext cx="151765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отримані розміщують </a:t>
            </a:r>
            <a:r>
              <a:rPr sz="2000" spc="-20" dirty="0">
                <a:latin typeface="Times New Roman"/>
                <a:cs typeface="Times New Roman"/>
              </a:rPr>
              <a:t>контрастують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92095" y="2589022"/>
            <a:ext cx="25641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70305" algn="l"/>
                <a:tab pos="2181225" algn="l"/>
              </a:tabLst>
            </a:pPr>
            <a:r>
              <a:rPr sz="2000" spc="-10" dirty="0">
                <a:latin typeface="Times New Roman"/>
                <a:cs typeface="Times New Roman"/>
              </a:rPr>
              <a:t>солями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урану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або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5992" y="2893822"/>
            <a:ext cx="455041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 marR="508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свинцю,</a:t>
            </a:r>
            <a:r>
              <a:rPr sz="2000" spc="-10" dirty="0">
                <a:latin typeface="Times New Roman"/>
                <a:cs typeface="Times New Roman"/>
              </a:rPr>
              <a:t> переглядають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через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мікроскоп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і </a:t>
            </a:r>
            <a:r>
              <a:rPr sz="2000" spc="-10" dirty="0">
                <a:latin typeface="Times New Roman"/>
                <a:cs typeface="Times New Roman"/>
              </a:rPr>
              <a:t>фотографують.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Одержані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мікрофотографії</a:t>
            </a:r>
            <a:r>
              <a:rPr sz="2000" spc="1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об’єктом </a:t>
            </a:r>
            <a:r>
              <a:rPr sz="2000" dirty="0">
                <a:latin typeface="Times New Roman"/>
                <a:cs typeface="Times New Roman"/>
              </a:rPr>
              <a:t>вивчення</a:t>
            </a:r>
            <a:r>
              <a:rPr sz="2000" spc="25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водночас</a:t>
            </a:r>
            <a:r>
              <a:rPr sz="2000" spc="2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із</a:t>
            </a:r>
            <a:r>
              <a:rPr sz="2000" spc="26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гістологічними препаратами.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2"/>
              <a:ext cx="6394196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45007" y="1602994"/>
            <a:ext cx="455104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470" dirty="0"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вітального</a:t>
            </a:r>
            <a:r>
              <a:rPr sz="2000" b="1" spc="4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та</a:t>
            </a:r>
            <a:r>
              <a:rPr sz="2000" b="1" spc="4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суправітального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47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а </a:t>
            </a:r>
            <a:r>
              <a:rPr sz="2000" dirty="0">
                <a:latin typeface="Times New Roman"/>
                <a:cs typeface="Times New Roman"/>
              </a:rPr>
              <a:t>також</a:t>
            </a:r>
            <a:r>
              <a:rPr sz="2000" spc="340" dirty="0">
                <a:latin typeface="Times New Roman"/>
                <a:cs typeface="Times New Roman"/>
              </a:rPr>
              <a:t>   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поствітального</a:t>
            </a:r>
            <a:r>
              <a:rPr sz="2000" b="1" spc="340" dirty="0">
                <a:solidFill>
                  <a:srgbClr val="FF0000"/>
                </a:solidFill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досліджень </a:t>
            </a:r>
            <a:r>
              <a:rPr sz="2000" dirty="0">
                <a:latin typeface="Times New Roman"/>
                <a:cs typeface="Times New Roman"/>
              </a:rPr>
              <a:t>незафарбованих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гістологічних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об’єктів </a:t>
            </a:r>
            <a:r>
              <a:rPr sz="2000" dirty="0">
                <a:latin typeface="Times New Roman"/>
                <a:cs typeface="Times New Roman"/>
              </a:rPr>
              <a:t>використовують</a:t>
            </a:r>
            <a:r>
              <a:rPr sz="2000" spc="254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низку</a:t>
            </a:r>
            <a:r>
              <a:rPr sz="2000" spc="254" dirty="0"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спеціальних </a:t>
            </a:r>
            <a:r>
              <a:rPr sz="2000" dirty="0">
                <a:latin typeface="Times New Roman"/>
                <a:cs typeface="Times New Roman"/>
              </a:rPr>
              <a:t>методів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світлової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мікроскопії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фазоконтрастну,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темнопольову,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флюорисцентну.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62273" y="3625037"/>
            <a:ext cx="2172970" cy="217297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83462"/>
            <a:ext cx="87630" cy="673735"/>
          </a:xfrm>
          <a:custGeom>
            <a:avLst/>
            <a:gdLst/>
            <a:ahLst/>
            <a:cxnLst/>
            <a:rect l="l" t="t" r="r" b="b"/>
            <a:pathLst>
              <a:path w="87630" h="673735">
                <a:moveTo>
                  <a:pt x="87363" y="0"/>
                </a:moveTo>
                <a:lnTo>
                  <a:pt x="0" y="0"/>
                </a:lnTo>
                <a:lnTo>
                  <a:pt x="0" y="673455"/>
                </a:lnTo>
                <a:lnTo>
                  <a:pt x="87363" y="673455"/>
                </a:lnTo>
                <a:lnTo>
                  <a:pt x="8736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9346" y="1083462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5086" y="2090547"/>
            <a:ext cx="4297680" cy="27940"/>
          </a:xfrm>
          <a:custGeom>
            <a:avLst/>
            <a:gdLst/>
            <a:ahLst/>
            <a:cxnLst/>
            <a:rect l="l" t="t" r="r" b="b"/>
            <a:pathLst>
              <a:path w="4297680" h="27939">
                <a:moveTo>
                  <a:pt x="4297680" y="0"/>
                </a:moveTo>
                <a:lnTo>
                  <a:pt x="0" y="0"/>
                </a:lnTo>
                <a:lnTo>
                  <a:pt x="0" y="27432"/>
                </a:lnTo>
                <a:lnTo>
                  <a:pt x="4297680" y="27432"/>
                </a:lnTo>
                <a:lnTo>
                  <a:pt x="429768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4136" y="2348230"/>
            <a:ext cx="48964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0665" algn="l"/>
                <a:tab pos="1150620" algn="l"/>
                <a:tab pos="2362200" algn="l"/>
                <a:tab pos="3724910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Метод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фазового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контрасту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забезпечує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4136" y="2622245"/>
            <a:ext cx="489648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24940" algn="l"/>
                <a:tab pos="32512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необхідну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контрастність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досліджуваних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4136" y="2897251"/>
            <a:ext cx="48977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125980" algn="l"/>
                <a:tab pos="3444875" algn="l"/>
                <a:tab pos="40132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незафарбованих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структур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за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рахунок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4136" y="3171570"/>
            <a:ext cx="4897755" cy="87947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algn="just">
              <a:lnSpc>
                <a:spcPts val="2160"/>
              </a:lnSpc>
              <a:spcBef>
                <a:spcPts val="375"/>
              </a:spcBef>
            </a:pPr>
            <a:r>
              <a:rPr sz="2000" dirty="0">
                <a:latin typeface="Times New Roman"/>
                <a:cs typeface="Times New Roman"/>
              </a:rPr>
              <a:t>спеціальної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кільцевої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діафрагми,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вміщує </a:t>
            </a:r>
            <a:r>
              <a:rPr sz="2000" dirty="0">
                <a:latin typeface="Times New Roman"/>
                <a:cs typeface="Times New Roman"/>
              </a:rPr>
              <a:t>конденсор,</a:t>
            </a:r>
            <a:r>
              <a:rPr sz="2000" spc="3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3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</a:t>
            </a:r>
            <a:r>
              <a:rPr sz="2000" spc="3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званої</a:t>
            </a:r>
            <a:r>
              <a:rPr sz="2000" spc="3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фазової</a:t>
            </a:r>
            <a:r>
              <a:rPr sz="2000" spc="3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пластинки,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міститься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об’єктиві.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4136" y="3994226"/>
            <a:ext cx="48977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0665" algn="l"/>
                <a:tab pos="1050290" algn="l"/>
                <a:tab pos="2664460" algn="l"/>
                <a:tab pos="3750945" algn="l"/>
              </a:tabLst>
            </a:pPr>
            <a:r>
              <a:rPr sz="2000" spc="-20" dirty="0">
                <a:latin typeface="Times New Roman"/>
                <a:cs typeface="Times New Roman"/>
              </a:rPr>
              <a:t>Така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конструкція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оптики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світлового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4136" y="4269104"/>
            <a:ext cx="4900295" cy="115379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algn="just">
              <a:lnSpc>
                <a:spcPts val="2160"/>
              </a:lnSpc>
              <a:spcBef>
                <a:spcPts val="375"/>
              </a:spcBef>
            </a:pPr>
            <a:r>
              <a:rPr sz="2000" dirty="0">
                <a:latin typeface="Times New Roman"/>
                <a:cs typeface="Times New Roman"/>
              </a:rPr>
              <a:t>мікроскопа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дає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змогу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перетворювати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фазові </a:t>
            </a:r>
            <a:r>
              <a:rPr sz="2000" dirty="0">
                <a:latin typeface="Times New Roman"/>
                <a:cs typeface="Times New Roman"/>
              </a:rPr>
              <a:t>зміни</a:t>
            </a:r>
            <a:r>
              <a:rPr sz="2000" spc="3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світла,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проходить</a:t>
            </a:r>
            <a:r>
              <a:rPr sz="2000" spc="3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через</a:t>
            </a:r>
            <a:r>
              <a:rPr sz="2000" spc="3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об’єкт,</a:t>
            </a:r>
            <a:r>
              <a:rPr sz="2000" spc="31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в </a:t>
            </a:r>
            <a:r>
              <a:rPr sz="2000" dirty="0">
                <a:latin typeface="Times New Roman"/>
                <a:cs typeface="Times New Roman"/>
              </a:rPr>
              <a:t>амплітудні,</a:t>
            </a:r>
            <a:r>
              <a:rPr sz="2000" spc="4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які</a:t>
            </a:r>
            <a:r>
              <a:rPr sz="2000" spc="4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помічає</a:t>
            </a:r>
            <a:r>
              <a:rPr sz="2000" spc="4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око</a:t>
            </a:r>
            <a:r>
              <a:rPr sz="2000" spc="48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47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зміни яскравості.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4136" y="5366105"/>
            <a:ext cx="489839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0665" algn="l"/>
                <a:tab pos="791210" algn="l"/>
                <a:tab pos="2442210" algn="l"/>
                <a:tab pos="3620135" algn="l"/>
              </a:tabLst>
            </a:pPr>
            <a:r>
              <a:rPr sz="2000" b="1" i="1" spc="-50" dirty="0">
                <a:latin typeface="Times New Roman"/>
                <a:cs typeface="Times New Roman"/>
              </a:rPr>
              <a:t>У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результаті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20" dirty="0">
                <a:latin typeface="Times New Roman"/>
                <a:cs typeface="Times New Roman"/>
              </a:rPr>
              <a:t>можна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розрізнити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4136" y="5641035"/>
            <a:ext cx="4899025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  <a:tabLst>
                <a:tab pos="1504315" algn="l"/>
                <a:tab pos="2033270" algn="l"/>
                <a:tab pos="3021330" algn="l"/>
                <a:tab pos="3717290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структури,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25" dirty="0">
                <a:latin typeface="Times New Roman"/>
                <a:cs typeface="Times New Roman"/>
              </a:rPr>
              <a:t>що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20" dirty="0">
                <a:latin typeface="Times New Roman"/>
                <a:cs typeface="Times New Roman"/>
              </a:rPr>
              <a:t>мають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різні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показники заломлення.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14" name="object 14"/>
            <p:cNvSpPr/>
            <p:nvPr/>
          </p:nvSpPr>
          <p:spPr>
            <a:xfrm>
              <a:off x="10697717" y="0"/>
              <a:ext cx="1494790" cy="6858000"/>
            </a:xfrm>
            <a:custGeom>
              <a:avLst/>
              <a:gdLst/>
              <a:ahLst/>
              <a:cxnLst/>
              <a:rect l="l" t="t" r="r" b="b"/>
              <a:pathLst>
                <a:path w="1494790" h="6858000">
                  <a:moveTo>
                    <a:pt x="14942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4281" y="685800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499884"/>
              <a:ext cx="6283451" cy="610819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685789" y="513791"/>
              <a:ext cx="6009640" cy="5835015"/>
            </a:xfrm>
            <a:custGeom>
              <a:avLst/>
              <a:gdLst/>
              <a:ahLst/>
              <a:cxnLst/>
              <a:rect l="l" t="t" r="r" b="b"/>
              <a:pathLst>
                <a:path w="6009640" h="5835015">
                  <a:moveTo>
                    <a:pt x="6009386" y="0"/>
                  </a:moveTo>
                  <a:lnTo>
                    <a:pt x="0" y="0"/>
                  </a:lnTo>
                  <a:lnTo>
                    <a:pt x="0" y="5834634"/>
                  </a:lnTo>
                  <a:lnTo>
                    <a:pt x="6009386" y="5834634"/>
                  </a:lnTo>
                  <a:lnTo>
                    <a:pt x="6009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7762" y="799325"/>
              <a:ext cx="5425440" cy="525915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685790" y="513791"/>
            <a:ext cx="6009640" cy="5835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400">
              <a:latin typeface="Times New Roman"/>
              <a:cs typeface="Times New Roman"/>
            </a:endParaRPr>
          </a:p>
          <a:p>
            <a:pPr marR="159385" algn="ctr">
              <a:lnSpc>
                <a:spcPct val="100000"/>
              </a:lnSpc>
            </a:pPr>
            <a:r>
              <a:rPr sz="1400" b="1" dirty="0">
                <a:solidFill>
                  <a:srgbClr val="1F2021"/>
                </a:solidFill>
                <a:latin typeface="Times New Roman"/>
                <a:cs typeface="Times New Roman"/>
              </a:rPr>
              <a:t>Зображення</a:t>
            </a:r>
            <a:r>
              <a:rPr sz="1400" b="1" spc="-25" dirty="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F2021"/>
                </a:solidFill>
                <a:latin typeface="Times New Roman"/>
                <a:cs typeface="Times New Roman"/>
              </a:rPr>
              <a:t>клітини</a:t>
            </a:r>
            <a:r>
              <a:rPr sz="1400" b="1" spc="-20" dirty="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F2021"/>
                </a:solidFill>
                <a:latin typeface="Times New Roman"/>
                <a:cs typeface="Times New Roman"/>
              </a:rPr>
              <a:t>у</a:t>
            </a:r>
            <a:r>
              <a:rPr sz="1400" b="1" spc="-20" dirty="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F2021"/>
                </a:solidFill>
                <a:latin typeface="Times New Roman"/>
                <a:cs typeface="Times New Roman"/>
              </a:rPr>
              <a:t>фазовоконтрастному</a:t>
            </a:r>
            <a:r>
              <a:rPr sz="1400" b="1" spc="-45" dirty="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F2021"/>
                </a:solidFill>
                <a:latin typeface="Times New Roman"/>
                <a:cs typeface="Times New Roman"/>
              </a:rPr>
              <a:t>мікроскопі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83462"/>
            <a:ext cx="87630" cy="673735"/>
          </a:xfrm>
          <a:custGeom>
            <a:avLst/>
            <a:gdLst/>
            <a:ahLst/>
            <a:cxnLst/>
            <a:rect l="l" t="t" r="r" b="b"/>
            <a:pathLst>
              <a:path w="87630" h="673735">
                <a:moveTo>
                  <a:pt x="87363" y="0"/>
                </a:moveTo>
                <a:lnTo>
                  <a:pt x="0" y="0"/>
                </a:lnTo>
                <a:lnTo>
                  <a:pt x="0" y="673455"/>
                </a:lnTo>
                <a:lnTo>
                  <a:pt x="87363" y="673455"/>
                </a:lnTo>
                <a:lnTo>
                  <a:pt x="8736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9346" y="1083462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5086" y="2090547"/>
            <a:ext cx="4297680" cy="27940"/>
          </a:xfrm>
          <a:custGeom>
            <a:avLst/>
            <a:gdLst/>
            <a:ahLst/>
            <a:cxnLst/>
            <a:rect l="l" t="t" r="r" b="b"/>
            <a:pathLst>
              <a:path w="4297680" h="27939">
                <a:moveTo>
                  <a:pt x="4297680" y="0"/>
                </a:moveTo>
                <a:lnTo>
                  <a:pt x="0" y="0"/>
                </a:lnTo>
                <a:lnTo>
                  <a:pt x="0" y="27432"/>
                </a:lnTo>
                <a:lnTo>
                  <a:pt x="4297680" y="27432"/>
                </a:lnTo>
                <a:lnTo>
                  <a:pt x="429768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69442" y="2490343"/>
            <a:ext cx="9753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Метод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26514" y="2490343"/>
            <a:ext cx="17125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Times New Roman"/>
                <a:cs typeface="Times New Roman"/>
              </a:rPr>
              <a:t>темнопольової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21100" y="2490343"/>
            <a:ext cx="13525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Times New Roman"/>
                <a:cs typeface="Times New Roman"/>
              </a:rPr>
              <a:t>мікроскопії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9442" y="2795143"/>
            <a:ext cx="13620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32155" algn="l"/>
              </a:tabLst>
            </a:pPr>
            <a:r>
              <a:rPr sz="2000" spc="-25" dirty="0">
                <a:latin typeface="Times New Roman"/>
                <a:cs typeface="Times New Roman"/>
              </a:rPr>
              <a:t>дає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змогу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9442" y="3099943"/>
            <a:ext cx="15716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44930" algn="l"/>
              </a:tabLst>
            </a:pPr>
            <a:r>
              <a:rPr sz="2000" spc="-10" dirty="0">
                <a:latin typeface="Times New Roman"/>
                <a:cs typeface="Times New Roman"/>
              </a:rPr>
              <a:t>структури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за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73629" y="2795143"/>
            <a:ext cx="972819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бачити</a:t>
            </a:r>
            <a:endParaRPr sz="20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рахунок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83102" y="2795143"/>
            <a:ext cx="159131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7630" marR="5080" indent="-7493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незафарбовані використання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9442" y="3404438"/>
            <a:ext cx="440245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40330" algn="l"/>
              </a:tabLst>
            </a:pPr>
            <a:r>
              <a:rPr sz="2000" spc="-10" dirty="0">
                <a:latin typeface="Times New Roman"/>
                <a:cs typeface="Times New Roman"/>
              </a:rPr>
              <a:t>спеціального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темнопольового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конденсора.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9442" y="4014596"/>
            <a:ext cx="440118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796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0665" algn="l"/>
                <a:tab pos="570230" algn="l"/>
                <a:tab pos="1809750" algn="l"/>
                <a:tab pos="2208530" algn="l"/>
                <a:tab pos="3288029" algn="l"/>
                <a:tab pos="3738879" algn="l"/>
              </a:tabLst>
            </a:pPr>
            <a:r>
              <a:rPr sz="2000" spc="-50" dirty="0">
                <a:latin typeface="Times New Roman"/>
                <a:cs typeface="Times New Roman"/>
              </a:rPr>
              <a:t>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результаті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темному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тлі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видно </a:t>
            </a:r>
            <a:r>
              <a:rPr sz="2000" dirty="0">
                <a:latin typeface="Times New Roman"/>
                <a:cs typeface="Times New Roman"/>
              </a:rPr>
              <a:t>сріблясті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контури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об’єктів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15" name="object 15"/>
            <p:cNvSpPr/>
            <p:nvPr/>
          </p:nvSpPr>
          <p:spPr>
            <a:xfrm>
              <a:off x="10697717" y="0"/>
              <a:ext cx="1494790" cy="6858000"/>
            </a:xfrm>
            <a:custGeom>
              <a:avLst/>
              <a:gdLst/>
              <a:ahLst/>
              <a:cxnLst/>
              <a:rect l="l" t="t" r="r" b="b"/>
              <a:pathLst>
                <a:path w="1494790" h="6858000">
                  <a:moveTo>
                    <a:pt x="14942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4281" y="685800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499884"/>
              <a:ext cx="6283451" cy="610819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685789" y="513791"/>
              <a:ext cx="6009640" cy="5835015"/>
            </a:xfrm>
            <a:custGeom>
              <a:avLst/>
              <a:gdLst/>
              <a:ahLst/>
              <a:cxnLst/>
              <a:rect l="l" t="t" r="r" b="b"/>
              <a:pathLst>
                <a:path w="6009640" h="5835015">
                  <a:moveTo>
                    <a:pt x="6009386" y="0"/>
                  </a:moveTo>
                  <a:lnTo>
                    <a:pt x="0" y="0"/>
                  </a:lnTo>
                  <a:lnTo>
                    <a:pt x="0" y="5834634"/>
                  </a:lnTo>
                  <a:lnTo>
                    <a:pt x="6009386" y="5834634"/>
                  </a:lnTo>
                  <a:lnTo>
                    <a:pt x="6009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7762" y="799325"/>
              <a:ext cx="5425440" cy="5259324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685790" y="513791"/>
            <a:ext cx="6009640" cy="5835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20"/>
              </a:spcBef>
            </a:pPr>
            <a:endParaRPr sz="1400">
              <a:latin typeface="Times New Roman"/>
              <a:cs typeface="Times New Roman"/>
            </a:endParaRPr>
          </a:p>
          <a:p>
            <a:pPr marL="1795145">
              <a:lnSpc>
                <a:spcPct val="100000"/>
              </a:lnSpc>
            </a:pPr>
            <a:r>
              <a:rPr sz="1400" b="1" dirty="0">
                <a:solidFill>
                  <a:srgbClr val="1F2021"/>
                </a:solidFill>
                <a:latin typeface="Times New Roman"/>
                <a:cs typeface="Times New Roman"/>
              </a:rPr>
              <a:t>Зображення</a:t>
            </a:r>
            <a:r>
              <a:rPr sz="1400" b="1" spc="-60" dirty="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F2021"/>
                </a:solidFill>
                <a:latin typeface="Times New Roman"/>
                <a:cs typeface="Times New Roman"/>
              </a:rPr>
              <a:t>мезіди,</a:t>
            </a:r>
            <a:r>
              <a:rPr sz="1400" b="1" spc="-60" dirty="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F2021"/>
                </a:solidFill>
                <a:latin typeface="Times New Roman"/>
                <a:cs typeface="Times New Roman"/>
              </a:rPr>
              <a:t>отримане</a:t>
            </a:r>
            <a:r>
              <a:rPr sz="1400" b="1" spc="-60" dirty="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F2021"/>
                </a:solidFill>
                <a:latin typeface="Times New Roman"/>
                <a:cs typeface="Times New Roman"/>
              </a:rPr>
              <a:t>методом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38007" y="6300317"/>
            <a:ext cx="21824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F2021"/>
                </a:solidFill>
                <a:latin typeface="Times New Roman"/>
                <a:cs typeface="Times New Roman"/>
              </a:rPr>
              <a:t>темнопольової</a:t>
            </a:r>
            <a:r>
              <a:rPr sz="1400" b="1" spc="-5" dirty="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F2021"/>
                </a:solidFill>
                <a:latin typeface="Times New Roman"/>
                <a:cs typeface="Times New Roman"/>
              </a:rPr>
              <a:t>мікроскопії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83462"/>
            <a:ext cx="87630" cy="673735"/>
          </a:xfrm>
          <a:custGeom>
            <a:avLst/>
            <a:gdLst/>
            <a:ahLst/>
            <a:cxnLst/>
            <a:rect l="l" t="t" r="r" b="b"/>
            <a:pathLst>
              <a:path w="87630" h="673735">
                <a:moveTo>
                  <a:pt x="87363" y="0"/>
                </a:moveTo>
                <a:lnTo>
                  <a:pt x="0" y="0"/>
                </a:lnTo>
                <a:lnTo>
                  <a:pt x="0" y="673455"/>
                </a:lnTo>
                <a:lnTo>
                  <a:pt x="87363" y="673455"/>
                </a:lnTo>
                <a:lnTo>
                  <a:pt x="8736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9346" y="1083462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5086" y="2090547"/>
            <a:ext cx="4297680" cy="27940"/>
          </a:xfrm>
          <a:custGeom>
            <a:avLst/>
            <a:gdLst/>
            <a:ahLst/>
            <a:cxnLst/>
            <a:rect l="l" t="t" r="r" b="b"/>
            <a:pathLst>
              <a:path w="4297680" h="27939">
                <a:moveTo>
                  <a:pt x="4297680" y="0"/>
                </a:moveTo>
                <a:lnTo>
                  <a:pt x="0" y="0"/>
                </a:lnTo>
                <a:lnTo>
                  <a:pt x="0" y="27432"/>
                </a:lnTo>
                <a:lnTo>
                  <a:pt x="4297680" y="27432"/>
                </a:lnTo>
                <a:lnTo>
                  <a:pt x="429768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69442" y="2532380"/>
            <a:ext cx="4652010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987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2570" algn="l"/>
                <a:tab pos="2731770" algn="l"/>
              </a:tabLst>
            </a:pPr>
            <a:r>
              <a:rPr sz="2000" b="1" dirty="0">
                <a:latin typeface="Times New Roman"/>
                <a:cs typeface="Times New Roman"/>
              </a:rPr>
              <a:t>Люмінесцентна</a:t>
            </a:r>
            <a:r>
              <a:rPr sz="2000" b="1" spc="3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(або</a:t>
            </a:r>
            <a:r>
              <a:rPr sz="2000" b="1" spc="39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флюоресцентна) </a:t>
            </a:r>
            <a:r>
              <a:rPr sz="2000" b="1" dirty="0">
                <a:latin typeface="Times New Roman"/>
                <a:cs typeface="Times New Roman"/>
              </a:rPr>
              <a:t>мікроскопія</a:t>
            </a:r>
            <a:r>
              <a:rPr sz="2000" b="1" spc="40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ґрунтується</a:t>
            </a:r>
            <a:r>
              <a:rPr sz="2000" spc="40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409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явищі </a:t>
            </a:r>
            <a:r>
              <a:rPr sz="2000" dirty="0">
                <a:latin typeface="Times New Roman"/>
                <a:cs typeface="Times New Roman"/>
              </a:rPr>
              <a:t>люмінесценції,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тобто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властивості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живих </a:t>
            </a:r>
            <a:r>
              <a:rPr sz="2000" dirty="0">
                <a:latin typeface="Times New Roman"/>
                <a:cs typeface="Times New Roman"/>
              </a:rPr>
              <a:t>структур</a:t>
            </a:r>
            <a:r>
              <a:rPr sz="2000" spc="4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світитися</a:t>
            </a:r>
            <a:r>
              <a:rPr sz="2000" spc="4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</a:t>
            </a:r>
            <a:r>
              <a:rPr sz="2000" spc="4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умови</a:t>
            </a:r>
            <a:r>
              <a:rPr sz="2000" spc="4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поглинання променів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короткохвильової </a:t>
            </a:r>
            <a:r>
              <a:rPr sz="2000" dirty="0">
                <a:latin typeface="Times New Roman"/>
                <a:cs typeface="Times New Roman"/>
              </a:rPr>
              <a:t>(ультрафіолетової,</a:t>
            </a:r>
            <a:r>
              <a:rPr sz="2000" spc="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фіолетової</a:t>
            </a:r>
            <a:r>
              <a:rPr sz="2000" spc="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синьої) </a:t>
            </a:r>
            <a:r>
              <a:rPr sz="2000" dirty="0">
                <a:latin typeface="Times New Roman"/>
                <a:cs typeface="Times New Roman"/>
              </a:rPr>
              <a:t>частини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спектра.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7" name="object 7"/>
            <p:cNvSpPr/>
            <p:nvPr/>
          </p:nvSpPr>
          <p:spPr>
            <a:xfrm>
              <a:off x="10697717" y="0"/>
              <a:ext cx="1494790" cy="6858000"/>
            </a:xfrm>
            <a:custGeom>
              <a:avLst/>
              <a:gdLst/>
              <a:ahLst/>
              <a:cxnLst/>
              <a:rect l="l" t="t" r="r" b="b"/>
              <a:pathLst>
                <a:path w="1494790" h="6858000">
                  <a:moveTo>
                    <a:pt x="14942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4281" y="685800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499884"/>
              <a:ext cx="6283451" cy="610819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685789" y="513791"/>
              <a:ext cx="6009640" cy="5835015"/>
            </a:xfrm>
            <a:custGeom>
              <a:avLst/>
              <a:gdLst/>
              <a:ahLst/>
              <a:cxnLst/>
              <a:rect l="l" t="t" r="r" b="b"/>
              <a:pathLst>
                <a:path w="6009640" h="5835015">
                  <a:moveTo>
                    <a:pt x="6009386" y="0"/>
                  </a:moveTo>
                  <a:lnTo>
                    <a:pt x="0" y="0"/>
                  </a:lnTo>
                  <a:lnTo>
                    <a:pt x="0" y="5834634"/>
                  </a:lnTo>
                  <a:lnTo>
                    <a:pt x="6009386" y="5834634"/>
                  </a:lnTo>
                  <a:lnTo>
                    <a:pt x="6009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7762" y="799325"/>
              <a:ext cx="5425440" cy="525932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82269" y="5727293"/>
            <a:ext cx="48031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Chinese</a:t>
            </a:r>
            <a:r>
              <a:rPr sz="1200" spc="-3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Hamster</a:t>
            </a:r>
            <a:r>
              <a:rPr sz="1200" spc="-3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Ovary</a:t>
            </a:r>
            <a:r>
              <a:rPr sz="1200" spc="-3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(CHO)</a:t>
            </a:r>
            <a:r>
              <a:rPr sz="1200" spc="-2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Cells.</a:t>
            </a:r>
            <a:r>
              <a:rPr sz="1200" spc="-2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These</a:t>
            </a:r>
            <a:r>
              <a:rPr sz="1200" spc="-3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in</a:t>
            </a:r>
            <a:r>
              <a:rPr sz="1200" spc="-3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vitro</a:t>
            </a:r>
            <a:r>
              <a:rPr sz="1200" spc="-3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cells</a:t>
            </a:r>
            <a:r>
              <a:rPr sz="1200" spc="-1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have</a:t>
            </a:r>
            <a:r>
              <a:rPr sz="1200" spc="-3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been</a:t>
            </a:r>
            <a:r>
              <a:rPr sz="1200" spc="-4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fixed</a:t>
            </a:r>
            <a:r>
              <a:rPr sz="1200" spc="-20" dirty="0">
                <a:solidFill>
                  <a:srgbClr val="201821"/>
                </a:solidFill>
                <a:latin typeface="Calibri"/>
                <a:cs typeface="Calibri"/>
              </a:rPr>
              <a:t> with 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formaldehyde</a:t>
            </a:r>
            <a:r>
              <a:rPr sz="1200" spc="-2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and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 subsequently</a:t>
            </a:r>
            <a:r>
              <a:rPr sz="1200" spc="-3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stained</a:t>
            </a:r>
            <a:r>
              <a:rPr sz="1200" spc="-2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with Hoechst</a:t>
            </a:r>
            <a:r>
              <a:rPr sz="1200" spc="1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33258</a:t>
            </a:r>
            <a:r>
              <a:rPr sz="1200" spc="2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(bis-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benzimide).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Hoechst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is</a:t>
            </a:r>
            <a:r>
              <a:rPr sz="1200" spc="-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a</a:t>
            </a:r>
            <a:r>
              <a:rPr sz="1200" spc="-2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florescent</a:t>
            </a:r>
            <a:r>
              <a:rPr sz="1200" spc="-2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dye</a:t>
            </a:r>
            <a:r>
              <a:rPr sz="1200" spc="-2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that</a:t>
            </a:r>
            <a:r>
              <a:rPr sz="1200" spc="-2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penetrates</a:t>
            </a:r>
            <a:r>
              <a:rPr sz="1200" spc="-3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into</a:t>
            </a:r>
            <a:r>
              <a:rPr sz="1200" spc="-3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the</a:t>
            </a:r>
            <a:r>
              <a:rPr sz="1200" spc="-1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nucleus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83462"/>
            <a:ext cx="87630" cy="673735"/>
          </a:xfrm>
          <a:custGeom>
            <a:avLst/>
            <a:gdLst/>
            <a:ahLst/>
            <a:cxnLst/>
            <a:rect l="l" t="t" r="r" b="b"/>
            <a:pathLst>
              <a:path w="87630" h="673735">
                <a:moveTo>
                  <a:pt x="87363" y="0"/>
                </a:moveTo>
                <a:lnTo>
                  <a:pt x="0" y="0"/>
                </a:lnTo>
                <a:lnTo>
                  <a:pt x="0" y="673455"/>
                </a:lnTo>
                <a:lnTo>
                  <a:pt x="87363" y="673455"/>
                </a:lnTo>
                <a:lnTo>
                  <a:pt x="8736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9346" y="1083462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5086" y="2090547"/>
            <a:ext cx="4297680" cy="27940"/>
          </a:xfrm>
          <a:custGeom>
            <a:avLst/>
            <a:gdLst/>
            <a:ahLst/>
            <a:cxnLst/>
            <a:rect l="l" t="t" r="r" b="b"/>
            <a:pathLst>
              <a:path w="4297680" h="27939">
                <a:moveTo>
                  <a:pt x="4297680" y="0"/>
                </a:moveTo>
                <a:lnTo>
                  <a:pt x="0" y="0"/>
                </a:lnTo>
                <a:lnTo>
                  <a:pt x="0" y="27432"/>
                </a:lnTo>
                <a:lnTo>
                  <a:pt x="4297680" y="27432"/>
                </a:lnTo>
                <a:lnTo>
                  <a:pt x="429768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4136" y="2518664"/>
            <a:ext cx="50615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800" b="1" dirty="0">
                <a:latin typeface="Times New Roman"/>
                <a:cs typeface="Times New Roman"/>
              </a:rPr>
              <a:t>Гістохімічний</a:t>
            </a:r>
            <a:r>
              <a:rPr sz="1800" b="1" spc="1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метод</a:t>
            </a:r>
            <a:r>
              <a:rPr sz="1800" b="1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дає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можливість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визначити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335405" algn="l"/>
                <a:tab pos="1827530" algn="l"/>
                <a:tab pos="2219325" algn="l"/>
                <a:tab pos="2973705" algn="l"/>
                <a:tab pos="3989070" algn="l"/>
                <a:tab pos="4932680" algn="l"/>
              </a:tabLst>
            </a:pPr>
            <a:r>
              <a:rPr sz="1800" spc="-10" dirty="0">
                <a:latin typeface="Times New Roman"/>
                <a:cs typeface="Times New Roman"/>
              </a:rPr>
              <a:t>локалізацію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чи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інших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хімічних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речовин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4136" y="3067558"/>
            <a:ext cx="50615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різних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структурних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компонентах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тканин.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dirty="0">
                <a:latin typeface="Times New Roman"/>
                <a:cs typeface="Times New Roman"/>
              </a:rPr>
              <a:t>Гістохімічний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метод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дає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можливість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визначити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4136" y="3616197"/>
            <a:ext cx="5060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35405" algn="l"/>
                <a:tab pos="1827530" algn="l"/>
                <a:tab pos="2219325" algn="l"/>
                <a:tab pos="2973705" algn="l"/>
                <a:tab pos="3989070" algn="l"/>
                <a:tab pos="4932680" algn="l"/>
              </a:tabLst>
            </a:pPr>
            <a:r>
              <a:rPr sz="1800" spc="-10" dirty="0">
                <a:latin typeface="Times New Roman"/>
                <a:cs typeface="Times New Roman"/>
              </a:rPr>
              <a:t>локалізацію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чи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інших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хімічних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речовин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4136" y="3890517"/>
            <a:ext cx="506412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різних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структурних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компонентах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тканин.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гістохімічних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досліджень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речовини,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входять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складу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реагують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хімічними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4136" y="4713858"/>
            <a:ext cx="5062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0955" algn="l"/>
                <a:tab pos="1565275" algn="l"/>
                <a:tab pos="2812415" algn="l"/>
                <a:tab pos="4144010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реактивами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утворюють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зафарбовані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продукти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4136" y="4988179"/>
            <a:ext cx="506095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реакції,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якими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можна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визначити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локалізацію,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(до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деякої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міри)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кількісний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вміст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речовин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тих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інших</a:t>
            </a:r>
            <a:r>
              <a:rPr sz="1800" spc="-10" dirty="0">
                <a:latin typeface="Times New Roman"/>
                <a:cs typeface="Times New Roman"/>
              </a:rPr>
              <a:t> структурах.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12" name="object 12"/>
            <p:cNvSpPr/>
            <p:nvPr/>
          </p:nvSpPr>
          <p:spPr>
            <a:xfrm>
              <a:off x="10697717" y="0"/>
              <a:ext cx="1494790" cy="6858000"/>
            </a:xfrm>
            <a:custGeom>
              <a:avLst/>
              <a:gdLst/>
              <a:ahLst/>
              <a:cxnLst/>
              <a:rect l="l" t="t" r="r" b="b"/>
              <a:pathLst>
                <a:path w="1494790" h="6858000">
                  <a:moveTo>
                    <a:pt x="14942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4281" y="685800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499884"/>
              <a:ext cx="6283451" cy="610819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685789" y="513791"/>
              <a:ext cx="6009640" cy="5835015"/>
            </a:xfrm>
            <a:custGeom>
              <a:avLst/>
              <a:gdLst/>
              <a:ahLst/>
              <a:cxnLst/>
              <a:rect l="l" t="t" r="r" b="b"/>
              <a:pathLst>
                <a:path w="6009640" h="5835015">
                  <a:moveTo>
                    <a:pt x="6009386" y="0"/>
                  </a:moveTo>
                  <a:lnTo>
                    <a:pt x="0" y="0"/>
                  </a:lnTo>
                  <a:lnTo>
                    <a:pt x="0" y="5834634"/>
                  </a:lnTo>
                  <a:lnTo>
                    <a:pt x="6009386" y="5834634"/>
                  </a:lnTo>
                  <a:lnTo>
                    <a:pt x="6009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7762" y="799401"/>
              <a:ext cx="5425440" cy="5259197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685790" y="513791"/>
            <a:ext cx="6009640" cy="5835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400">
              <a:latin typeface="Times New Roman"/>
              <a:cs typeface="Times New Roman"/>
            </a:endParaRPr>
          </a:p>
          <a:p>
            <a:pPr marL="149860" algn="ctr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Біопсія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печінки.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Фарбування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за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Перлсом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(ув.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×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240)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83462"/>
            <a:ext cx="87630" cy="673735"/>
          </a:xfrm>
          <a:custGeom>
            <a:avLst/>
            <a:gdLst/>
            <a:ahLst/>
            <a:cxnLst/>
            <a:rect l="l" t="t" r="r" b="b"/>
            <a:pathLst>
              <a:path w="87630" h="673735">
                <a:moveTo>
                  <a:pt x="87363" y="0"/>
                </a:moveTo>
                <a:lnTo>
                  <a:pt x="0" y="0"/>
                </a:lnTo>
                <a:lnTo>
                  <a:pt x="0" y="673455"/>
                </a:lnTo>
                <a:lnTo>
                  <a:pt x="87363" y="673455"/>
                </a:lnTo>
                <a:lnTo>
                  <a:pt x="8736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9346" y="1083462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5086" y="2090547"/>
            <a:ext cx="4297680" cy="27940"/>
          </a:xfrm>
          <a:custGeom>
            <a:avLst/>
            <a:gdLst/>
            <a:ahLst/>
            <a:cxnLst/>
            <a:rect l="l" t="t" r="r" b="b"/>
            <a:pathLst>
              <a:path w="4297680" h="27939">
                <a:moveTo>
                  <a:pt x="4297680" y="0"/>
                </a:moveTo>
                <a:lnTo>
                  <a:pt x="0" y="0"/>
                </a:lnTo>
                <a:lnTo>
                  <a:pt x="0" y="27432"/>
                </a:lnTo>
                <a:lnTo>
                  <a:pt x="4297680" y="27432"/>
                </a:lnTo>
                <a:lnTo>
                  <a:pt x="429768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42010" y="2128773"/>
            <a:ext cx="46736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7329" algn="just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dirty="0">
                <a:latin typeface="Times New Roman"/>
                <a:cs typeface="Times New Roman"/>
              </a:rPr>
              <a:t>Підґрунтям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авторадіографічного</a:t>
            </a:r>
            <a:r>
              <a:rPr sz="1800" b="1" spc="3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методу</a:t>
            </a:r>
            <a:r>
              <a:rPr sz="1800" b="1" spc="33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є </a:t>
            </a:r>
            <a:r>
              <a:rPr sz="1800" dirty="0">
                <a:latin typeface="Times New Roman"/>
                <a:cs typeface="Times New Roman"/>
              </a:rPr>
              <a:t>використання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радіоактивних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ізотопів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мічених </a:t>
            </a:r>
            <a:r>
              <a:rPr sz="1800" dirty="0">
                <a:latin typeface="Times New Roman"/>
                <a:cs typeface="Times New Roman"/>
              </a:rPr>
              <a:t>ними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сполук.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2010" y="2952115"/>
            <a:ext cx="4673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796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0665" algn="l"/>
                <a:tab pos="1030605" algn="l"/>
                <a:tab pos="1419225" algn="l"/>
                <a:tab pos="2205990" algn="l"/>
                <a:tab pos="2437130" algn="l"/>
                <a:tab pos="2711450" algn="l"/>
                <a:tab pos="3331845" algn="l"/>
                <a:tab pos="3426460" algn="l"/>
                <a:tab pos="3818254" algn="l"/>
              </a:tabLst>
            </a:pPr>
            <a:r>
              <a:rPr sz="1800" spc="-20" dirty="0">
                <a:latin typeface="Times New Roman"/>
                <a:cs typeface="Times New Roman"/>
              </a:rPr>
              <a:t>Такі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сполуки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вводять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організм піддослідної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тварини,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потім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радіоактивні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2010" y="3500754"/>
            <a:ext cx="4672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речовини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виявляють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гістологічних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зрізах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за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2010" y="3775075"/>
            <a:ext cx="46736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7305" algn="l"/>
                <a:tab pos="2816860" algn="l"/>
                <a:tab pos="34950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допомогою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фотоемульсії,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якою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покривають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препарат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проявляють.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тих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місцях,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фотоемульсія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контактує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2010" y="4598289"/>
            <a:ext cx="4674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51355" algn="l"/>
                <a:tab pos="3566795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радіоактивною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речовиною,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лишаються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2010" y="4872608"/>
            <a:ext cx="2543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засвічені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ділянки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треки.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2010" y="5146928"/>
            <a:ext cx="4674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0665" algn="l"/>
                <a:tab pos="835025" algn="l"/>
                <a:tab pos="1818639" algn="l"/>
                <a:tab pos="2614295" algn="l"/>
                <a:tab pos="4103370" algn="l"/>
              </a:tabLst>
            </a:pPr>
            <a:r>
              <a:rPr sz="1800" spc="-25" dirty="0">
                <a:latin typeface="Times New Roman"/>
                <a:cs typeface="Times New Roman"/>
              </a:rPr>
              <a:t>Цим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методом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можна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досліджувати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обмін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2010" y="5421579"/>
            <a:ext cx="46748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48665" algn="l"/>
                <a:tab pos="1132205" algn="l"/>
                <a:tab pos="2751455" algn="l"/>
                <a:tab pos="3660140" algn="l"/>
              </a:tabLst>
            </a:pPr>
            <a:r>
              <a:rPr sz="1800" spc="-20" dirty="0">
                <a:latin typeface="Times New Roman"/>
                <a:cs typeface="Times New Roman"/>
              </a:rPr>
              <a:t>йоду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щитоподібній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залозі,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утворення </a:t>
            </a:r>
            <a:r>
              <a:rPr sz="1800" dirty="0">
                <a:latin typeface="Times New Roman"/>
                <a:cs typeface="Times New Roman"/>
              </a:rPr>
              <a:t>нуклеїнових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кислот,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білків</a:t>
            </a:r>
            <a:r>
              <a:rPr sz="1800" spc="-20" dirty="0">
                <a:latin typeface="Times New Roman"/>
                <a:cs typeface="Times New Roman"/>
              </a:rPr>
              <a:t> тощо.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14" name="object 14"/>
            <p:cNvSpPr/>
            <p:nvPr/>
          </p:nvSpPr>
          <p:spPr>
            <a:xfrm>
              <a:off x="10697717" y="0"/>
              <a:ext cx="1494790" cy="6858000"/>
            </a:xfrm>
            <a:custGeom>
              <a:avLst/>
              <a:gdLst/>
              <a:ahLst/>
              <a:cxnLst/>
              <a:rect l="l" t="t" r="r" b="b"/>
              <a:pathLst>
                <a:path w="1494790" h="6858000">
                  <a:moveTo>
                    <a:pt x="14942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4281" y="685800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499884"/>
              <a:ext cx="6283451" cy="610819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685789" y="513791"/>
              <a:ext cx="6009640" cy="5835015"/>
            </a:xfrm>
            <a:custGeom>
              <a:avLst/>
              <a:gdLst/>
              <a:ahLst/>
              <a:cxnLst/>
              <a:rect l="l" t="t" r="r" b="b"/>
              <a:pathLst>
                <a:path w="6009640" h="5835015">
                  <a:moveTo>
                    <a:pt x="6009386" y="0"/>
                  </a:moveTo>
                  <a:lnTo>
                    <a:pt x="0" y="0"/>
                  </a:lnTo>
                  <a:lnTo>
                    <a:pt x="0" y="5834634"/>
                  </a:lnTo>
                  <a:lnTo>
                    <a:pt x="6009386" y="5834634"/>
                  </a:lnTo>
                  <a:lnTo>
                    <a:pt x="6009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7762" y="799401"/>
              <a:ext cx="5425440" cy="5259197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685790" y="513791"/>
            <a:ext cx="6009640" cy="5835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910"/>
              </a:spcBef>
            </a:pPr>
            <a:endParaRPr sz="1800">
              <a:latin typeface="Times New Roman"/>
              <a:cs typeface="Times New Roman"/>
            </a:endParaRPr>
          </a:p>
          <a:p>
            <a:pPr marL="92075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1F2021"/>
                </a:solidFill>
                <a:latin typeface="Microsoft Sans Serif"/>
                <a:cs typeface="Microsoft Sans Serif"/>
              </a:rPr>
              <a:t>Авторадіограмма</a:t>
            </a:r>
            <a:r>
              <a:rPr sz="1800" spc="-50" dirty="0">
                <a:solidFill>
                  <a:srgbClr val="1F2021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1F2021"/>
                </a:solidFill>
                <a:latin typeface="Microsoft Sans Serif"/>
                <a:cs typeface="Microsoft Sans Serif"/>
              </a:rPr>
              <a:t>зрізу</a:t>
            </a:r>
            <a:r>
              <a:rPr sz="1800" spc="-50" dirty="0">
                <a:solidFill>
                  <a:srgbClr val="1F2021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1F2021"/>
                </a:solidFill>
                <a:latin typeface="Microsoft Sans Serif"/>
                <a:cs typeface="Microsoft Sans Serif"/>
              </a:rPr>
              <a:t>ембріонального</a:t>
            </a:r>
            <a:r>
              <a:rPr sz="1800" spc="-25" dirty="0">
                <a:solidFill>
                  <a:srgbClr val="1F2021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1F2021"/>
                </a:solidFill>
                <a:latin typeface="Microsoft Sans Serif"/>
                <a:cs typeface="Microsoft Sans Serif"/>
              </a:rPr>
              <a:t>мозку</a:t>
            </a:r>
            <a:r>
              <a:rPr sz="1800" spc="-55" dirty="0">
                <a:solidFill>
                  <a:srgbClr val="1F2021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1F2021"/>
                </a:solidFill>
                <a:latin typeface="Microsoft Sans Serif"/>
                <a:cs typeface="Microsoft Sans Serif"/>
              </a:rPr>
              <a:t>криси</a:t>
            </a:r>
            <a:r>
              <a:rPr sz="1800" spc="-10" dirty="0">
                <a:solidFill>
                  <a:srgbClr val="1F2021"/>
                </a:solidFill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83462"/>
            <a:ext cx="87630" cy="673735"/>
          </a:xfrm>
          <a:custGeom>
            <a:avLst/>
            <a:gdLst/>
            <a:ahLst/>
            <a:cxnLst/>
            <a:rect l="l" t="t" r="r" b="b"/>
            <a:pathLst>
              <a:path w="87630" h="673735">
                <a:moveTo>
                  <a:pt x="87363" y="0"/>
                </a:moveTo>
                <a:lnTo>
                  <a:pt x="0" y="0"/>
                </a:lnTo>
                <a:lnTo>
                  <a:pt x="0" y="673455"/>
                </a:lnTo>
                <a:lnTo>
                  <a:pt x="87363" y="673455"/>
                </a:lnTo>
                <a:lnTo>
                  <a:pt x="8736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9346" y="1083462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5086" y="2090547"/>
            <a:ext cx="4297680" cy="27940"/>
          </a:xfrm>
          <a:custGeom>
            <a:avLst/>
            <a:gdLst/>
            <a:ahLst/>
            <a:cxnLst/>
            <a:rect l="l" t="t" r="r" b="b"/>
            <a:pathLst>
              <a:path w="4297680" h="27939">
                <a:moveTo>
                  <a:pt x="4297680" y="0"/>
                </a:moveTo>
                <a:lnTo>
                  <a:pt x="0" y="0"/>
                </a:lnTo>
                <a:lnTo>
                  <a:pt x="0" y="27432"/>
                </a:lnTo>
                <a:lnTo>
                  <a:pt x="4297680" y="27432"/>
                </a:lnTo>
                <a:lnTo>
                  <a:pt x="429768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0174" y="2168779"/>
            <a:ext cx="5028565" cy="4171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620" indent="227965" algn="just"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600" b="1" dirty="0">
                <a:latin typeface="Times New Roman"/>
                <a:cs typeface="Times New Roman"/>
              </a:rPr>
              <a:t>Імуногістохімічні</a:t>
            </a:r>
            <a:r>
              <a:rPr sz="1600" b="1" spc="4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методи</a:t>
            </a:r>
            <a:r>
              <a:rPr sz="1600" b="1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ґрунтуються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реакціях </a:t>
            </a:r>
            <a:r>
              <a:rPr sz="1600" spc="-25" dirty="0">
                <a:latin typeface="Times New Roman"/>
                <a:cs typeface="Times New Roman"/>
              </a:rPr>
              <a:t>антиген-</a:t>
            </a:r>
            <a:r>
              <a:rPr sz="1600" spc="-10" dirty="0">
                <a:latin typeface="Times New Roman"/>
                <a:cs typeface="Times New Roman"/>
              </a:rPr>
              <a:t>антитіло.</a:t>
            </a:r>
            <a:endParaRPr sz="1600">
              <a:latin typeface="Times New Roman"/>
              <a:cs typeface="Times New Roman"/>
            </a:endParaRPr>
          </a:p>
          <a:p>
            <a:pPr marL="240665" indent="-227965" algn="just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600" spc="-20" dirty="0">
                <a:latin typeface="Times New Roman"/>
                <a:cs typeface="Times New Roman"/>
              </a:rPr>
              <a:t>Кожна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клітина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організму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має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специфічний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антигенний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склад,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визначається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здебільшого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білками.</a:t>
            </a:r>
            <a:endParaRPr sz="1600">
              <a:latin typeface="Times New Roman"/>
              <a:cs typeface="Times New Roman"/>
            </a:endParaRPr>
          </a:p>
          <a:p>
            <a:pPr marL="12700" marR="8890" indent="227965" algn="just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Шляхом</a:t>
            </a:r>
            <a:r>
              <a:rPr sz="1600" spc="41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імунізації</a:t>
            </a:r>
            <a:r>
              <a:rPr sz="1600" spc="4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можна</a:t>
            </a:r>
            <a:r>
              <a:rPr sz="1600" spc="41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отримати,</a:t>
            </a:r>
            <a:r>
              <a:rPr sz="1600" spc="42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відповідні </a:t>
            </a:r>
            <a:r>
              <a:rPr sz="1600" dirty="0">
                <a:latin typeface="Times New Roman"/>
                <a:cs typeface="Times New Roman"/>
              </a:rPr>
              <a:t>антигенам,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специфічні</a:t>
            </a:r>
            <a:r>
              <a:rPr sz="1600" spc="45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антитіла.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Антитіла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зв’язують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spc="-20" dirty="0">
                <a:latin typeface="Times New Roman"/>
                <a:cs typeface="Times New Roman"/>
              </a:rPr>
              <a:t>флюорохромами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-10" dirty="0">
                <a:latin typeface="Times New Roman"/>
                <a:cs typeface="Times New Roman"/>
              </a:rPr>
              <a:t> ферментами.</a:t>
            </a:r>
            <a:endParaRPr sz="1600">
              <a:latin typeface="Times New Roman"/>
              <a:cs typeface="Times New Roman"/>
            </a:endParaRPr>
          </a:p>
          <a:p>
            <a:pPr marL="12700" marR="6350" indent="227965" algn="just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Після</a:t>
            </a:r>
            <a:r>
              <a:rPr sz="1600" spc="285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обробки</a:t>
            </a:r>
            <a:r>
              <a:rPr sz="1600" spc="290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досліджуваних</a:t>
            </a:r>
            <a:r>
              <a:rPr sz="1600" spc="290" dirty="0">
                <a:latin typeface="Times New Roman"/>
                <a:cs typeface="Times New Roman"/>
              </a:rPr>
              <a:t>    </a:t>
            </a:r>
            <a:r>
              <a:rPr sz="1600" spc="-10" dirty="0">
                <a:latin typeface="Times New Roman"/>
                <a:cs typeface="Times New Roman"/>
              </a:rPr>
              <a:t>гістологічних </a:t>
            </a:r>
            <a:r>
              <a:rPr sz="1600" dirty="0">
                <a:latin typeface="Times New Roman"/>
                <a:cs typeface="Times New Roman"/>
              </a:rPr>
              <a:t>препаратів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місцях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локалізації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відповідних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антигенів </a:t>
            </a:r>
            <a:r>
              <a:rPr sz="1600" dirty="0">
                <a:latin typeface="Times New Roman"/>
                <a:cs typeface="Times New Roman"/>
              </a:rPr>
              <a:t>концентруються</a:t>
            </a:r>
            <a:r>
              <a:rPr sz="1600" spc="29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молекули</a:t>
            </a:r>
            <a:r>
              <a:rPr sz="1600" spc="29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мічених</a:t>
            </a:r>
            <a:r>
              <a:rPr sz="1600" spc="29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антитіл,</a:t>
            </a:r>
            <a:r>
              <a:rPr sz="1600" spc="295" dirty="0">
                <a:latin typeface="Times New Roman"/>
                <a:cs typeface="Times New Roman"/>
              </a:rPr>
              <a:t>   </a:t>
            </a:r>
            <a:r>
              <a:rPr sz="1600" spc="-25" dirty="0">
                <a:latin typeface="Times New Roman"/>
                <a:cs typeface="Times New Roman"/>
              </a:rPr>
              <a:t>які </a:t>
            </a:r>
            <a:r>
              <a:rPr sz="1600" dirty="0">
                <a:latin typeface="Times New Roman"/>
                <a:cs typeface="Times New Roman"/>
              </a:rPr>
              <a:t>виявляють</a:t>
            </a:r>
            <a:r>
              <a:rPr sz="1600" spc="21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204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завдяки</a:t>
            </a:r>
            <a:r>
              <a:rPr sz="1600" spc="21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світінню</a:t>
            </a:r>
            <a:r>
              <a:rPr sz="1600" spc="210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(люмінесцентна </a:t>
            </a:r>
            <a:r>
              <a:rPr sz="1600" dirty="0">
                <a:latin typeface="Times New Roman"/>
                <a:cs typeface="Times New Roman"/>
              </a:rPr>
              <a:t>мікроскопія),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основі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відкладення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фарбованих продуктів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гістохімічної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реакції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(світлова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мікроскопія).</a:t>
            </a:r>
            <a:endParaRPr sz="1600">
              <a:latin typeface="Times New Roman"/>
              <a:cs typeface="Times New Roman"/>
            </a:endParaRPr>
          </a:p>
          <a:p>
            <a:pPr marL="12700" marR="5080" indent="227965" algn="just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Цим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методом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теоретично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можна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ідентифікувати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будь-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речовини,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продуковані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тими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чи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іншими </a:t>
            </a:r>
            <a:r>
              <a:rPr sz="1600" dirty="0">
                <a:latin typeface="Times New Roman"/>
                <a:cs typeface="Times New Roman"/>
              </a:rPr>
              <a:t>клітинами,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наприклад,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гормони,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здійснюються </a:t>
            </a:r>
            <a:r>
              <a:rPr sz="1600" dirty="0">
                <a:latin typeface="Times New Roman"/>
                <a:cs typeface="Times New Roman"/>
              </a:rPr>
              <a:t>вироблення</a:t>
            </a:r>
            <a:r>
              <a:rPr sz="1600" spc="-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антитіл.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7" name="object 7"/>
            <p:cNvSpPr/>
            <p:nvPr/>
          </p:nvSpPr>
          <p:spPr>
            <a:xfrm>
              <a:off x="10697717" y="0"/>
              <a:ext cx="1494790" cy="6858000"/>
            </a:xfrm>
            <a:custGeom>
              <a:avLst/>
              <a:gdLst/>
              <a:ahLst/>
              <a:cxnLst/>
              <a:rect l="l" t="t" r="r" b="b"/>
              <a:pathLst>
                <a:path w="1494790" h="6858000">
                  <a:moveTo>
                    <a:pt x="14942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4281" y="685800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499884"/>
              <a:ext cx="6283451" cy="610819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685789" y="513791"/>
              <a:ext cx="6009640" cy="5835015"/>
            </a:xfrm>
            <a:custGeom>
              <a:avLst/>
              <a:gdLst/>
              <a:ahLst/>
              <a:cxnLst/>
              <a:rect l="l" t="t" r="r" b="b"/>
              <a:pathLst>
                <a:path w="6009640" h="5835015">
                  <a:moveTo>
                    <a:pt x="6009386" y="0"/>
                  </a:moveTo>
                  <a:lnTo>
                    <a:pt x="0" y="0"/>
                  </a:lnTo>
                  <a:lnTo>
                    <a:pt x="0" y="5834634"/>
                  </a:lnTo>
                  <a:lnTo>
                    <a:pt x="6009386" y="5834634"/>
                  </a:lnTo>
                  <a:lnTo>
                    <a:pt x="6009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7762" y="799350"/>
              <a:ext cx="5425440" cy="52591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83462"/>
            <a:ext cx="87630" cy="673735"/>
          </a:xfrm>
          <a:custGeom>
            <a:avLst/>
            <a:gdLst/>
            <a:ahLst/>
            <a:cxnLst/>
            <a:rect l="l" t="t" r="r" b="b"/>
            <a:pathLst>
              <a:path w="87630" h="673735">
                <a:moveTo>
                  <a:pt x="87363" y="0"/>
                </a:moveTo>
                <a:lnTo>
                  <a:pt x="0" y="0"/>
                </a:lnTo>
                <a:lnTo>
                  <a:pt x="0" y="673455"/>
                </a:lnTo>
                <a:lnTo>
                  <a:pt x="87363" y="673455"/>
                </a:lnTo>
                <a:lnTo>
                  <a:pt x="8736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9346" y="1083462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5086" y="2090547"/>
            <a:ext cx="4297680" cy="27940"/>
          </a:xfrm>
          <a:custGeom>
            <a:avLst/>
            <a:gdLst/>
            <a:ahLst/>
            <a:cxnLst/>
            <a:rect l="l" t="t" r="r" b="b"/>
            <a:pathLst>
              <a:path w="4297680" h="27939">
                <a:moveTo>
                  <a:pt x="4297680" y="0"/>
                </a:moveTo>
                <a:lnTo>
                  <a:pt x="0" y="0"/>
                </a:lnTo>
                <a:lnTo>
                  <a:pt x="0" y="27432"/>
                </a:lnTo>
                <a:lnTo>
                  <a:pt x="4297680" y="27432"/>
                </a:lnTo>
                <a:lnTo>
                  <a:pt x="429768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69442" y="2418333"/>
            <a:ext cx="27660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  <a:tabLst>
                <a:tab pos="240665" algn="l"/>
                <a:tab pos="1631314" algn="l"/>
              </a:tabLst>
            </a:pPr>
            <a:r>
              <a:rPr sz="1900" b="1" spc="-10" dirty="0">
                <a:latin typeface="Times New Roman"/>
                <a:cs typeface="Times New Roman"/>
              </a:rPr>
              <a:t>Метод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10" dirty="0">
                <a:latin typeface="Times New Roman"/>
                <a:cs typeface="Times New Roman"/>
              </a:rPr>
              <a:t>скануючої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20388" y="2418333"/>
            <a:ext cx="13550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Times New Roman"/>
                <a:cs typeface="Times New Roman"/>
              </a:rPr>
              <a:t>електронної</a:t>
            </a:r>
            <a:endParaRPr sz="19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8" name="object 8"/>
            <p:cNvSpPr/>
            <p:nvPr/>
          </p:nvSpPr>
          <p:spPr>
            <a:xfrm>
              <a:off x="10697717" y="0"/>
              <a:ext cx="1494790" cy="6858000"/>
            </a:xfrm>
            <a:custGeom>
              <a:avLst/>
              <a:gdLst/>
              <a:ahLst/>
              <a:cxnLst/>
              <a:rect l="l" t="t" r="r" b="b"/>
              <a:pathLst>
                <a:path w="1494790" h="6858000">
                  <a:moveTo>
                    <a:pt x="14942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4281" y="685800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499884"/>
              <a:ext cx="6283451" cy="610819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685789" y="513791"/>
              <a:ext cx="6009640" cy="5835015"/>
            </a:xfrm>
            <a:custGeom>
              <a:avLst/>
              <a:gdLst/>
              <a:ahLst/>
              <a:cxnLst/>
              <a:rect l="l" t="t" r="r" b="b"/>
              <a:pathLst>
                <a:path w="6009640" h="5835015">
                  <a:moveTo>
                    <a:pt x="6009386" y="0"/>
                  </a:moveTo>
                  <a:lnTo>
                    <a:pt x="0" y="0"/>
                  </a:lnTo>
                  <a:lnTo>
                    <a:pt x="0" y="5834634"/>
                  </a:lnTo>
                  <a:lnTo>
                    <a:pt x="6009386" y="5834634"/>
                  </a:lnTo>
                  <a:lnTo>
                    <a:pt x="6009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7762" y="799401"/>
              <a:ext cx="5425440" cy="5259197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669442" y="2707589"/>
            <a:ext cx="8981440" cy="37388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176395" algn="just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Times New Roman"/>
                <a:cs typeface="Times New Roman"/>
              </a:rPr>
              <a:t>мікроскопії</a:t>
            </a:r>
            <a:r>
              <a:rPr sz="1900" dirty="0">
                <a:latin typeface="Times New Roman"/>
                <a:cs typeface="Times New Roman"/>
              </a:rPr>
              <a:t>.</a:t>
            </a:r>
            <a:r>
              <a:rPr sz="1900" spc="38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Останні</a:t>
            </a:r>
            <a:r>
              <a:rPr sz="1900" spc="39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можна</a:t>
            </a:r>
            <a:r>
              <a:rPr sz="1900" spc="39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побачити</a:t>
            </a:r>
            <a:r>
              <a:rPr sz="1900" spc="385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лише </a:t>
            </a:r>
            <a:r>
              <a:rPr sz="1900" dirty="0">
                <a:latin typeface="Times New Roman"/>
                <a:cs typeface="Times New Roman"/>
              </a:rPr>
              <a:t>під</a:t>
            </a:r>
            <a:r>
              <a:rPr sz="1900" spc="215" dirty="0">
                <a:latin typeface="Times New Roman"/>
                <a:cs typeface="Times New Roman"/>
              </a:rPr>
              <a:t>   </a:t>
            </a:r>
            <a:r>
              <a:rPr sz="1900" dirty="0">
                <a:latin typeface="Times New Roman"/>
                <a:cs typeface="Times New Roman"/>
              </a:rPr>
              <a:t>електронним</a:t>
            </a:r>
            <a:r>
              <a:rPr sz="1900" spc="215" dirty="0">
                <a:latin typeface="Times New Roman"/>
                <a:cs typeface="Times New Roman"/>
              </a:rPr>
              <a:t>   </a:t>
            </a:r>
            <a:r>
              <a:rPr sz="1900" dirty="0">
                <a:latin typeface="Times New Roman"/>
                <a:cs typeface="Times New Roman"/>
              </a:rPr>
              <a:t>мікроскопом.</a:t>
            </a:r>
            <a:r>
              <a:rPr sz="1900" spc="220" dirty="0">
                <a:latin typeface="Times New Roman"/>
                <a:cs typeface="Times New Roman"/>
              </a:rPr>
              <a:t>   </a:t>
            </a:r>
            <a:r>
              <a:rPr sz="1900" dirty="0">
                <a:latin typeface="Times New Roman"/>
                <a:cs typeface="Times New Roman"/>
              </a:rPr>
              <a:t>Зараз</a:t>
            </a:r>
            <a:r>
              <a:rPr sz="1900" spc="210" dirty="0">
                <a:latin typeface="Times New Roman"/>
                <a:cs typeface="Times New Roman"/>
              </a:rPr>
              <a:t>   </a:t>
            </a:r>
            <a:r>
              <a:rPr sz="1900" spc="-50" dirty="0">
                <a:latin typeface="Times New Roman"/>
                <a:cs typeface="Times New Roman"/>
              </a:rPr>
              <a:t>у </a:t>
            </a:r>
            <a:r>
              <a:rPr sz="1900" dirty="0">
                <a:latin typeface="Times New Roman"/>
                <a:cs typeface="Times New Roman"/>
              </a:rPr>
              <a:t>дослідницькій</a:t>
            </a:r>
            <a:r>
              <a:rPr sz="1900" spc="360" dirty="0">
                <a:latin typeface="Times New Roman"/>
                <a:cs typeface="Times New Roman"/>
              </a:rPr>
              <a:t>     </a:t>
            </a:r>
            <a:r>
              <a:rPr sz="1900" dirty="0">
                <a:latin typeface="Times New Roman"/>
                <a:cs typeface="Times New Roman"/>
              </a:rPr>
              <a:t>роботі</a:t>
            </a:r>
            <a:r>
              <a:rPr sz="1900" spc="360" dirty="0">
                <a:latin typeface="Times New Roman"/>
                <a:cs typeface="Times New Roman"/>
              </a:rPr>
              <a:t>     </a:t>
            </a:r>
            <a:r>
              <a:rPr sz="1900" dirty="0">
                <a:latin typeface="Times New Roman"/>
                <a:cs typeface="Times New Roman"/>
              </a:rPr>
              <a:t>все</a:t>
            </a:r>
            <a:r>
              <a:rPr sz="1900" spc="365" dirty="0">
                <a:latin typeface="Times New Roman"/>
                <a:cs typeface="Times New Roman"/>
              </a:rPr>
              <a:t>     </a:t>
            </a:r>
            <a:r>
              <a:rPr sz="1900" spc="-10" dirty="0">
                <a:latin typeface="Times New Roman"/>
                <a:cs typeface="Times New Roman"/>
              </a:rPr>
              <a:t>ширше </a:t>
            </a:r>
            <a:r>
              <a:rPr sz="1900" dirty="0">
                <a:latin typeface="Times New Roman"/>
                <a:cs typeface="Times New Roman"/>
              </a:rPr>
              <a:t>використовуються</a:t>
            </a:r>
            <a:r>
              <a:rPr sz="1900" spc="1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сканувальні</a:t>
            </a:r>
            <a:r>
              <a:rPr sz="1900" spc="1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(або</a:t>
            </a:r>
            <a:r>
              <a:rPr sz="1900" spc="17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растрові) </a:t>
            </a:r>
            <a:r>
              <a:rPr sz="1900" dirty="0">
                <a:latin typeface="Times New Roman"/>
                <a:cs typeface="Times New Roman"/>
              </a:rPr>
              <a:t>електронні</a:t>
            </a:r>
            <a:r>
              <a:rPr sz="1900" spc="19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мікроскопи,</a:t>
            </a:r>
            <a:r>
              <a:rPr sz="1900" spc="19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які</a:t>
            </a:r>
            <a:r>
              <a:rPr sz="1900" spc="204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дають</a:t>
            </a:r>
            <a:r>
              <a:rPr sz="1900" spc="20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тривимірні </a:t>
            </a:r>
            <a:r>
              <a:rPr sz="1900" dirty="0">
                <a:latin typeface="Times New Roman"/>
                <a:cs typeface="Times New Roman"/>
              </a:rPr>
              <a:t>(об’ємні)</a:t>
            </a:r>
            <a:r>
              <a:rPr sz="1900" spc="30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зображення</a:t>
            </a:r>
            <a:r>
              <a:rPr sz="1900" spc="30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об’єкта.</a:t>
            </a:r>
            <a:r>
              <a:rPr sz="1900" spc="305" dirty="0">
                <a:latin typeface="Times New Roman"/>
                <a:cs typeface="Times New Roman"/>
              </a:rPr>
              <a:t>  </a:t>
            </a:r>
            <a:r>
              <a:rPr sz="1900" spc="-10" dirty="0">
                <a:latin typeface="Times New Roman"/>
                <a:cs typeface="Times New Roman"/>
              </a:rPr>
              <a:t>Важливими </a:t>
            </a:r>
            <a:r>
              <a:rPr sz="1900" dirty="0">
                <a:latin typeface="Times New Roman"/>
                <a:cs typeface="Times New Roman"/>
              </a:rPr>
              <a:t>позитивними</a:t>
            </a:r>
            <a:r>
              <a:rPr sz="1900" spc="-4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якостями</a:t>
            </a:r>
            <a:r>
              <a:rPr sz="1900" spc="-5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цього</a:t>
            </a:r>
            <a:r>
              <a:rPr sz="1900" spc="-6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виду</a:t>
            </a:r>
            <a:r>
              <a:rPr sz="1900" spc="-4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мікроскопії </a:t>
            </a:r>
            <a:r>
              <a:rPr sz="1900" dirty="0">
                <a:latin typeface="Times New Roman"/>
                <a:cs typeface="Times New Roman"/>
              </a:rPr>
              <a:t>є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велика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глибина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різкості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(у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100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1000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разів </a:t>
            </a:r>
            <a:r>
              <a:rPr sz="1900" dirty="0">
                <a:latin typeface="Times New Roman"/>
                <a:cs typeface="Times New Roman"/>
              </a:rPr>
              <a:t>більша,</a:t>
            </a:r>
            <a:r>
              <a:rPr sz="1900" spc="265" dirty="0">
                <a:latin typeface="Times New Roman"/>
                <a:cs typeface="Times New Roman"/>
              </a:rPr>
              <a:t>   </a:t>
            </a:r>
            <a:r>
              <a:rPr sz="1900" dirty="0">
                <a:latin typeface="Times New Roman"/>
                <a:cs typeface="Times New Roman"/>
              </a:rPr>
              <a:t>ніж</a:t>
            </a:r>
            <a:r>
              <a:rPr sz="1900" spc="270" dirty="0">
                <a:latin typeface="Times New Roman"/>
                <a:cs typeface="Times New Roman"/>
              </a:rPr>
              <a:t>   </a:t>
            </a:r>
            <a:r>
              <a:rPr sz="1900" dirty="0">
                <a:latin typeface="Times New Roman"/>
                <a:cs typeface="Times New Roman"/>
              </a:rPr>
              <a:t>у</a:t>
            </a:r>
            <a:r>
              <a:rPr sz="1900" spc="270" dirty="0">
                <a:latin typeface="Times New Roman"/>
                <a:cs typeface="Times New Roman"/>
              </a:rPr>
              <a:t>   </a:t>
            </a:r>
            <a:r>
              <a:rPr sz="1900" dirty="0">
                <a:latin typeface="Times New Roman"/>
                <a:cs typeface="Times New Roman"/>
              </a:rPr>
              <a:t>світлового</a:t>
            </a:r>
            <a:r>
              <a:rPr sz="1900" spc="270" dirty="0">
                <a:latin typeface="Times New Roman"/>
                <a:cs typeface="Times New Roman"/>
              </a:rPr>
              <a:t>   </a:t>
            </a:r>
            <a:r>
              <a:rPr sz="1900" spc="-10" dirty="0">
                <a:latin typeface="Times New Roman"/>
                <a:cs typeface="Times New Roman"/>
              </a:rPr>
              <a:t>мікроскопа), </a:t>
            </a:r>
            <a:r>
              <a:rPr sz="1900" dirty="0">
                <a:latin typeface="Times New Roman"/>
                <a:cs typeface="Times New Roman"/>
              </a:rPr>
              <a:t>широкий</a:t>
            </a:r>
            <a:r>
              <a:rPr sz="1900" spc="38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діапазон</a:t>
            </a:r>
            <a:r>
              <a:rPr sz="1900" spc="3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зміни</a:t>
            </a:r>
            <a:r>
              <a:rPr sz="1900" spc="3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збільшення</a:t>
            </a:r>
            <a:r>
              <a:rPr sz="1900" spc="3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9від</a:t>
            </a:r>
            <a:r>
              <a:rPr sz="1900" spc="360" dirty="0">
                <a:latin typeface="Times New Roman"/>
                <a:cs typeface="Times New Roman"/>
              </a:rPr>
              <a:t> </a:t>
            </a:r>
            <a:r>
              <a:rPr sz="1900" spc="-25" dirty="0">
                <a:latin typeface="Times New Roman"/>
                <a:cs typeface="Times New Roman"/>
              </a:rPr>
              <a:t>10 </a:t>
            </a:r>
            <a:r>
              <a:rPr sz="1900" dirty="0">
                <a:latin typeface="Times New Roman"/>
                <a:cs typeface="Times New Roman"/>
              </a:rPr>
              <a:t>до</a:t>
            </a:r>
            <a:r>
              <a:rPr sz="1900" spc="2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десятків</a:t>
            </a:r>
            <a:r>
              <a:rPr sz="1900" spc="3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тисяч</a:t>
            </a:r>
            <a:r>
              <a:rPr sz="1900" spc="2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разів)</a:t>
            </a:r>
            <a:r>
              <a:rPr sz="1900" spc="3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і</a:t>
            </a:r>
            <a:r>
              <a:rPr sz="1900" spc="2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висока</a:t>
            </a:r>
            <a:r>
              <a:rPr sz="1900" spc="25" dirty="0">
                <a:latin typeface="Times New Roman"/>
                <a:cs typeface="Times New Roman"/>
              </a:rPr>
              <a:t>  </a:t>
            </a:r>
            <a:r>
              <a:rPr sz="1900" spc="-10" dirty="0">
                <a:latin typeface="Times New Roman"/>
                <a:cs typeface="Times New Roman"/>
              </a:rPr>
              <a:t>роздільна здатність.</a:t>
            </a:r>
            <a:endParaRPr sz="1900">
              <a:latin typeface="Times New Roman"/>
              <a:cs typeface="Times New Roman"/>
            </a:endParaRPr>
          </a:p>
          <a:p>
            <a:pPr marL="5400040">
              <a:lnSpc>
                <a:spcPts val="1880"/>
              </a:lnSpc>
            </a:pPr>
            <a:r>
              <a:rPr sz="1800" spc="-150" dirty="0">
                <a:solidFill>
                  <a:srgbClr val="333333"/>
                </a:solidFill>
                <a:latin typeface="Verdana"/>
                <a:cs typeface="Verdana"/>
              </a:rPr>
              <a:t>Слизова</a:t>
            </a:r>
            <a:r>
              <a:rPr sz="1800" spc="14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333333"/>
                </a:solidFill>
                <a:latin typeface="Verdana"/>
                <a:cs typeface="Verdana"/>
              </a:rPr>
              <a:t>оболонка</a:t>
            </a:r>
            <a:r>
              <a:rPr sz="1800" spc="-19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800" spc="-180" dirty="0">
                <a:solidFill>
                  <a:srgbClr val="333333"/>
                </a:solidFill>
                <a:latin typeface="Verdana"/>
                <a:cs typeface="Verdana"/>
              </a:rPr>
              <a:t>травного</a:t>
            </a:r>
            <a:r>
              <a:rPr sz="1800" spc="-15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333333"/>
                </a:solidFill>
                <a:latin typeface="Verdana"/>
                <a:cs typeface="Verdana"/>
              </a:rPr>
              <a:t>каналу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34897"/>
            <a:ext cx="128270" cy="654050"/>
          </a:xfrm>
          <a:custGeom>
            <a:avLst/>
            <a:gdLst/>
            <a:ahLst/>
            <a:cxnLst/>
            <a:rect l="l" t="t" r="r" b="b"/>
            <a:pathLst>
              <a:path w="128270" h="654050">
                <a:moveTo>
                  <a:pt x="128016" y="0"/>
                </a:moveTo>
                <a:lnTo>
                  <a:pt x="0" y="0"/>
                </a:lnTo>
                <a:lnTo>
                  <a:pt x="0" y="653897"/>
                </a:lnTo>
                <a:lnTo>
                  <a:pt x="128016" y="653897"/>
                </a:lnTo>
                <a:lnTo>
                  <a:pt x="128016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67608" y="730250"/>
            <a:ext cx="18415" cy="1463040"/>
          </a:xfrm>
          <a:custGeom>
            <a:avLst/>
            <a:gdLst/>
            <a:ahLst/>
            <a:cxnLst/>
            <a:rect l="l" t="t" r="r" b="b"/>
            <a:pathLst>
              <a:path w="18414" h="1463039">
                <a:moveTo>
                  <a:pt x="18287" y="0"/>
                </a:moveTo>
                <a:lnTo>
                  <a:pt x="0" y="0"/>
                </a:lnTo>
                <a:lnTo>
                  <a:pt x="0" y="1463039"/>
                </a:lnTo>
                <a:lnTo>
                  <a:pt x="18287" y="1463039"/>
                </a:lnTo>
                <a:lnTo>
                  <a:pt x="18287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" y="2959607"/>
            <a:ext cx="6400799" cy="389839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91300" y="-1"/>
            <a:ext cx="5600700" cy="685799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054602" y="565150"/>
            <a:ext cx="2260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0" dirty="0">
                <a:solidFill>
                  <a:srgbClr val="333333"/>
                </a:solidFill>
                <a:latin typeface="Verdana"/>
                <a:cs typeface="Verdana"/>
              </a:rPr>
              <a:t>Артерії </a:t>
            </a:r>
            <a:r>
              <a:rPr sz="1800" spc="-20" dirty="0">
                <a:solidFill>
                  <a:srgbClr val="333333"/>
                </a:solidFill>
                <a:latin typeface="Verdana"/>
                <a:cs typeface="Verdana"/>
              </a:rPr>
              <a:t>і</a:t>
            </a:r>
            <a:r>
              <a:rPr sz="1800" spc="-10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800" spc="-165" dirty="0">
                <a:solidFill>
                  <a:srgbClr val="333333"/>
                </a:solidFill>
                <a:latin typeface="Verdana"/>
                <a:cs typeface="Verdana"/>
              </a:rPr>
              <a:t>клітини</a:t>
            </a:r>
            <a:r>
              <a:rPr sz="1800" spc="-12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800" spc="-114" dirty="0">
                <a:solidFill>
                  <a:srgbClr val="333333"/>
                </a:solidFill>
                <a:latin typeface="Verdana"/>
                <a:cs typeface="Verdana"/>
              </a:rPr>
              <a:t>крові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6756" y="2405633"/>
            <a:ext cx="5736590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latin typeface="Calibri"/>
                <a:cs typeface="Calibri"/>
              </a:rPr>
              <a:t>Макрофаг</a:t>
            </a:r>
            <a:r>
              <a:rPr sz="1700" spc="-5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-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клітина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людини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під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час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поглинання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рослинної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spc="-20" dirty="0">
                <a:latin typeface="Calibri"/>
                <a:cs typeface="Calibri"/>
              </a:rPr>
              <a:t>олії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99323" y="514921"/>
            <a:ext cx="9116060" cy="5569585"/>
            <a:chOff x="1699323" y="514921"/>
            <a:chExt cx="9116060" cy="55695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4970" y="672942"/>
              <a:ext cx="8781475" cy="52715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704085" y="519683"/>
              <a:ext cx="9106535" cy="5560060"/>
            </a:xfrm>
            <a:custGeom>
              <a:avLst/>
              <a:gdLst/>
              <a:ahLst/>
              <a:cxnLst/>
              <a:rect l="l" t="t" r="r" b="b"/>
              <a:pathLst>
                <a:path w="9106535" h="5560060">
                  <a:moveTo>
                    <a:pt x="0" y="5559552"/>
                  </a:moveTo>
                  <a:lnTo>
                    <a:pt x="9106281" y="5559552"/>
                  </a:lnTo>
                  <a:lnTo>
                    <a:pt x="9106281" y="0"/>
                  </a:lnTo>
                  <a:lnTo>
                    <a:pt x="0" y="0"/>
                  </a:lnTo>
                  <a:lnTo>
                    <a:pt x="0" y="5559552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60412" y="349313"/>
            <a:ext cx="10767695" cy="3629660"/>
            <a:chOff x="560412" y="349313"/>
            <a:chExt cx="10767695" cy="36296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9937" y="412621"/>
              <a:ext cx="6120257" cy="318592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65175" y="354075"/>
              <a:ext cx="6130290" cy="3249295"/>
            </a:xfrm>
            <a:custGeom>
              <a:avLst/>
              <a:gdLst/>
              <a:ahLst/>
              <a:cxnLst/>
              <a:rect l="l" t="t" r="r" b="b"/>
              <a:pathLst>
                <a:path w="6130290" h="3249295">
                  <a:moveTo>
                    <a:pt x="0" y="3249295"/>
                  </a:moveTo>
                  <a:lnTo>
                    <a:pt x="6129782" y="3249295"/>
                  </a:lnTo>
                  <a:lnTo>
                    <a:pt x="6129782" y="0"/>
                  </a:lnTo>
                  <a:lnTo>
                    <a:pt x="0" y="0"/>
                  </a:lnTo>
                  <a:lnTo>
                    <a:pt x="0" y="3249295"/>
                  </a:lnTo>
                  <a:close/>
                </a:path>
              </a:pathLst>
            </a:custGeom>
            <a:ln w="9524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5999" y="656843"/>
              <a:ext cx="5222240" cy="331215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091174" y="652017"/>
              <a:ext cx="5231765" cy="3321685"/>
            </a:xfrm>
            <a:custGeom>
              <a:avLst/>
              <a:gdLst/>
              <a:ahLst/>
              <a:cxnLst/>
              <a:rect l="l" t="t" r="r" b="b"/>
              <a:pathLst>
                <a:path w="5231765" h="3321685">
                  <a:moveTo>
                    <a:pt x="0" y="3321685"/>
                  </a:moveTo>
                  <a:lnTo>
                    <a:pt x="5231764" y="3321685"/>
                  </a:lnTo>
                  <a:lnTo>
                    <a:pt x="5231764" y="0"/>
                  </a:lnTo>
                  <a:lnTo>
                    <a:pt x="0" y="0"/>
                  </a:lnTo>
                  <a:lnTo>
                    <a:pt x="0" y="3321685"/>
                  </a:lnTo>
                  <a:close/>
                </a:path>
              </a:pathLst>
            </a:custGeom>
            <a:ln w="9524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658935" y="4169841"/>
            <a:ext cx="6600190" cy="2040889"/>
            <a:chOff x="2658935" y="4169841"/>
            <a:chExt cx="6600190" cy="2040889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68397" y="4183900"/>
              <a:ext cx="6581140" cy="201730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663698" y="4174604"/>
              <a:ext cx="6590665" cy="2031364"/>
            </a:xfrm>
            <a:custGeom>
              <a:avLst/>
              <a:gdLst/>
              <a:ahLst/>
              <a:cxnLst/>
              <a:rect l="l" t="t" r="r" b="b"/>
              <a:pathLst>
                <a:path w="6590665" h="2031364">
                  <a:moveTo>
                    <a:pt x="0" y="2031364"/>
                  </a:moveTo>
                  <a:lnTo>
                    <a:pt x="6590665" y="2031364"/>
                  </a:lnTo>
                  <a:lnTo>
                    <a:pt x="6590665" y="0"/>
                  </a:lnTo>
                  <a:lnTo>
                    <a:pt x="0" y="0"/>
                  </a:lnTo>
                  <a:lnTo>
                    <a:pt x="0" y="2031364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/>
          <p:cNvSpPr txBox="1">
            <a:spLocks noGrp="1"/>
          </p:cNvSpPr>
          <p:nvPr>
            <p:ph type="body" idx="1"/>
          </p:nvPr>
        </p:nvSpPr>
        <p:spPr>
          <a:xfrm>
            <a:off x="228600" y="381000"/>
            <a:ext cx="11709173" cy="5824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2000" b="1" dirty="0" smtClean="0"/>
              <a:t>РЕКОМЕНДОВАНА ЛІТЕРАТУРА</a:t>
            </a:r>
            <a:endParaRPr lang="ru-RU" sz="2000" b="1" dirty="0"/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uk-UA" b="1" dirty="0" smtClean="0"/>
              <a:t>Основна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dirty="0" err="1" smtClean="0"/>
              <a:t>Гістологія</a:t>
            </a:r>
            <a:r>
              <a:rPr lang="ru-RU" dirty="0" smtClean="0"/>
              <a:t>.</a:t>
            </a:r>
            <a:r>
              <a:rPr spc="-20" dirty="0" smtClean="0"/>
              <a:t> </a:t>
            </a:r>
            <a:r>
              <a:rPr dirty="0"/>
              <a:t>Цитологія.</a:t>
            </a:r>
            <a:r>
              <a:rPr spc="-20" dirty="0"/>
              <a:t> </a:t>
            </a:r>
            <a:r>
              <a:rPr dirty="0"/>
              <a:t>Ембріологія</a:t>
            </a:r>
            <a:r>
              <a:rPr spc="-15" dirty="0"/>
              <a:t> </a:t>
            </a:r>
            <a:r>
              <a:rPr dirty="0"/>
              <a:t>:</a:t>
            </a:r>
            <a:r>
              <a:rPr spc="400" dirty="0"/>
              <a:t> </a:t>
            </a:r>
            <a:r>
              <a:rPr dirty="0" err="1" smtClean="0"/>
              <a:t>підручник</a:t>
            </a:r>
            <a:r>
              <a:rPr lang="uk-UA" spc="-15" dirty="0" smtClean="0"/>
              <a:t>.</a:t>
            </a:r>
            <a:r>
              <a:rPr spc="-15" dirty="0" smtClean="0"/>
              <a:t> </a:t>
            </a:r>
            <a:r>
              <a:rPr lang="en-US" spc="-15" dirty="0" smtClean="0"/>
              <a:t>/</a:t>
            </a:r>
            <a:r>
              <a:rPr lang="ru-RU" spc="-15" dirty="0" smtClean="0"/>
              <a:t> за ре</a:t>
            </a:r>
            <a:r>
              <a:rPr lang="uk-UA" spc="-15" dirty="0" smtClean="0"/>
              <a:t>редакцією </a:t>
            </a:r>
            <a:r>
              <a:rPr lang="uk-UA" dirty="0" smtClean="0"/>
              <a:t>Луцик </a:t>
            </a:r>
            <a:r>
              <a:rPr lang="uk-UA" dirty="0"/>
              <a:t>О</a:t>
            </a:r>
            <a:r>
              <a:rPr lang="uk-UA" dirty="0" smtClean="0"/>
              <a:t>. Д</a:t>
            </a:r>
            <a:r>
              <a:rPr lang="uk-UA" dirty="0"/>
              <a:t>., Чайковський Ю</a:t>
            </a:r>
            <a:r>
              <a:rPr lang="uk-UA" dirty="0" smtClean="0"/>
              <a:t>. Б</a:t>
            </a:r>
            <a:r>
              <a:rPr lang="uk-UA" dirty="0"/>
              <a:t>. </a:t>
            </a:r>
            <a:r>
              <a:rPr lang="uk-UA" dirty="0" smtClean="0"/>
              <a:t>Вінниця</a:t>
            </a:r>
            <a:r>
              <a:rPr dirty="0" smtClean="0"/>
              <a:t>:</a:t>
            </a:r>
            <a:r>
              <a:rPr spc="-20" dirty="0" smtClean="0"/>
              <a:t> </a:t>
            </a:r>
            <a:r>
              <a:rPr dirty="0"/>
              <a:t>Нова</a:t>
            </a:r>
            <a:r>
              <a:rPr spc="-20" dirty="0"/>
              <a:t> </a:t>
            </a:r>
            <a:r>
              <a:rPr dirty="0"/>
              <a:t>книга,</a:t>
            </a:r>
            <a:r>
              <a:rPr spc="-15" dirty="0"/>
              <a:t> </a:t>
            </a:r>
            <a:r>
              <a:rPr dirty="0"/>
              <a:t>2018.</a:t>
            </a:r>
            <a:r>
              <a:rPr spc="-15" dirty="0"/>
              <a:t> </a:t>
            </a:r>
            <a:r>
              <a:rPr dirty="0"/>
              <a:t>592</a:t>
            </a:r>
            <a:r>
              <a:rPr spc="-25" dirty="0"/>
              <a:t> </a:t>
            </a:r>
            <a:r>
              <a:rPr spc="-25" dirty="0" smtClean="0"/>
              <a:t>с.</a:t>
            </a:r>
            <a:r>
              <a:rPr lang="ru-RU" u="sng" dirty="0">
                <a:hlinkClick r:id="rId2"/>
              </a:rPr>
              <a:t> </a:t>
            </a:r>
            <a:endParaRPr lang="ru-RU" u="sng" dirty="0" smtClean="0">
              <a:hlinkClick r:id="rId2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/>
              <a:t>Грабовий</a:t>
            </a:r>
            <a:r>
              <a:rPr lang="ru-RU" dirty="0"/>
              <a:t> О</a:t>
            </a:r>
            <a:r>
              <a:rPr lang="ru-RU" dirty="0" smtClean="0"/>
              <a:t>. М</a:t>
            </a:r>
            <a:r>
              <a:rPr lang="ru-RU" dirty="0"/>
              <a:t>., Яременко Л</a:t>
            </a:r>
            <a:r>
              <a:rPr lang="ru-RU" dirty="0" smtClean="0"/>
              <a:t>. М</a:t>
            </a:r>
            <a:r>
              <a:rPr lang="ru-RU" dirty="0"/>
              <a:t>. </a:t>
            </a:r>
            <a:r>
              <a:rPr lang="ru-RU" dirty="0" err="1"/>
              <a:t>Компендіум</a:t>
            </a:r>
            <a:r>
              <a:rPr lang="ru-RU" dirty="0"/>
              <a:t> з </a:t>
            </a:r>
            <a:r>
              <a:rPr lang="ru-RU" dirty="0" err="1"/>
              <a:t>спеціальної</a:t>
            </a:r>
            <a:r>
              <a:rPr lang="ru-RU" dirty="0"/>
              <a:t> </a:t>
            </a:r>
            <a:r>
              <a:rPr lang="ru-RU" dirty="0" err="1"/>
              <a:t>гістології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 smtClean="0"/>
              <a:t>.</a:t>
            </a:r>
            <a:r>
              <a:rPr lang="uk-UA" b="1" dirty="0"/>
              <a:t> </a:t>
            </a:r>
            <a:r>
              <a:rPr lang="uk-UA" dirty="0" smtClean="0"/>
              <a:t>Київ: Книга-плюс, </a:t>
            </a:r>
            <a:r>
              <a:rPr lang="uk-UA" dirty="0"/>
              <a:t>2020. </a:t>
            </a:r>
            <a:r>
              <a:rPr lang="uk-UA" dirty="0" smtClean="0"/>
              <a:t>344 с.</a:t>
            </a:r>
            <a:endParaRPr lang="ru-RU" u="sng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Вахнюк</a:t>
            </a:r>
            <a:r>
              <a:rPr lang="uk-UA" dirty="0" smtClean="0"/>
              <a:t> Т.</a:t>
            </a:r>
            <a:r>
              <a:rPr lang="ru-RU" dirty="0" smtClean="0"/>
              <a:t> </a:t>
            </a:r>
            <a:r>
              <a:rPr lang="ru-RU" dirty="0" err="1" smtClean="0"/>
              <a:t>Гістологія</a:t>
            </a:r>
            <a:r>
              <a:rPr lang="ru-RU" dirty="0" smtClean="0"/>
              <a:t> з </a:t>
            </a:r>
            <a:r>
              <a:rPr lang="ru-RU" dirty="0" err="1" smtClean="0"/>
              <a:t>технікою</a:t>
            </a:r>
            <a:r>
              <a:rPr lang="ru-RU" dirty="0" smtClean="0"/>
              <a:t> </a:t>
            </a:r>
            <a:r>
              <a:rPr lang="ru-RU" dirty="0" err="1" smtClean="0"/>
              <a:t>гістологічних</a:t>
            </a:r>
            <a:r>
              <a:rPr lang="ru-RU" dirty="0" smtClean="0"/>
              <a:t> досліджень </a:t>
            </a:r>
            <a:r>
              <a:rPr lang="uk-UA" dirty="0" smtClean="0"/>
              <a:t>Київ: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Грабовий</a:t>
            </a:r>
            <a:r>
              <a:rPr lang="ru-RU" dirty="0" smtClean="0"/>
              <a:t> </a:t>
            </a:r>
            <a:r>
              <a:rPr lang="ru-RU" dirty="0"/>
              <a:t>О. М., </a:t>
            </a:r>
            <a:r>
              <a:rPr lang="ru-RU" dirty="0" err="1"/>
              <a:t>Чайковський</a:t>
            </a:r>
            <a:r>
              <a:rPr lang="ru-RU" dirty="0"/>
              <a:t> Ю. Б., Яременко Л. М</a:t>
            </a:r>
            <a:r>
              <a:rPr lang="ru-RU" dirty="0" smtClean="0"/>
              <a:t>.</a:t>
            </a:r>
            <a:r>
              <a:rPr lang="ru-RU" b="1" dirty="0"/>
              <a:t> </a:t>
            </a:r>
            <a:r>
              <a:rPr lang="ru-RU" dirty="0"/>
              <a:t>Практикум з </a:t>
            </a:r>
            <a:r>
              <a:rPr lang="ru-RU" dirty="0" err="1"/>
              <a:t>гістології</a:t>
            </a:r>
            <a:r>
              <a:rPr lang="ru-RU" dirty="0"/>
              <a:t>, </a:t>
            </a:r>
            <a:r>
              <a:rPr lang="ru-RU" dirty="0" err="1"/>
              <a:t>цитології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/>
              <a:t>. </a:t>
            </a:r>
            <a:r>
              <a:rPr lang="ru-RU" dirty="0" err="1" smtClean="0"/>
              <a:t>Київ</a:t>
            </a:r>
            <a:r>
              <a:rPr lang="ru-RU" dirty="0" smtClean="0"/>
              <a:t>: Книга-плюс, 2022. 80 с.</a:t>
            </a:r>
            <a:endParaRPr lang="ru-RU" u="sng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smtClean="0"/>
              <a:t>Степаненко О., </a:t>
            </a:r>
            <a:r>
              <a:rPr lang="ru-RU" dirty="0" err="1" smtClean="0"/>
              <a:t>Мар</a:t>
            </a:r>
            <a:r>
              <a:rPr lang="en-US" dirty="0" smtClean="0"/>
              <a:t>’</a:t>
            </a:r>
            <a:r>
              <a:rPr lang="uk-UA" dirty="0" smtClean="0"/>
              <a:t>є</a:t>
            </a:r>
            <a:r>
              <a:rPr lang="ru-RU" dirty="0" err="1" smtClean="0"/>
              <a:t>нко</a:t>
            </a:r>
            <a:r>
              <a:rPr lang="ru-RU" dirty="0" smtClean="0"/>
              <a:t> Н.  </a:t>
            </a:r>
            <a:r>
              <a:rPr lang="ru-RU" dirty="0" err="1" smtClean="0"/>
              <a:t>Гістологія</a:t>
            </a:r>
            <a:r>
              <a:rPr lang="ru-RU" dirty="0"/>
              <a:t>, </a:t>
            </a:r>
            <a:r>
              <a:rPr lang="ru-RU" dirty="0" err="1"/>
              <a:t>цитологія</a:t>
            </a:r>
            <a:r>
              <a:rPr lang="ru-RU" dirty="0"/>
              <a:t> та </a:t>
            </a:r>
            <a:r>
              <a:rPr lang="ru-RU" dirty="0" err="1"/>
              <a:t>ембріологія</a:t>
            </a:r>
            <a:r>
              <a:rPr lang="ru-RU" dirty="0"/>
              <a:t>. Атлас </a:t>
            </a:r>
            <a:r>
              <a:rPr lang="ru-RU" dirty="0" err="1"/>
              <a:t>гістологічних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 з </a:t>
            </a:r>
            <a:r>
              <a:rPr lang="ru-RU" dirty="0" err="1" smtClean="0"/>
              <a:t>описами</a:t>
            </a:r>
            <a:r>
              <a:rPr lang="ru-RU" dirty="0" smtClean="0"/>
              <a:t>. </a:t>
            </a:r>
            <a:r>
              <a:rPr lang="uk-UA" dirty="0" smtClean="0"/>
              <a:t>Київ</a:t>
            </a:r>
            <a:r>
              <a:rPr lang="uk-UA" dirty="0"/>
              <a:t>: </a:t>
            </a:r>
            <a:r>
              <a:rPr lang="uk-UA" dirty="0" smtClean="0"/>
              <a:t>Медицина, 2024. 328 </a:t>
            </a:r>
            <a:r>
              <a:rPr lang="uk-UA" dirty="0"/>
              <a:t>с</a:t>
            </a:r>
            <a:r>
              <a:rPr lang="uk-UA" dirty="0" smtClean="0"/>
              <a:t>.</a:t>
            </a:r>
            <a:endParaRPr lang="uk-UA" spc="-25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 err="1"/>
              <a:t>Росс</a:t>
            </a:r>
            <a:r>
              <a:rPr spc="-15" dirty="0"/>
              <a:t> </a:t>
            </a:r>
            <a:r>
              <a:rPr spc="-20" dirty="0" smtClean="0"/>
              <a:t>М</a:t>
            </a:r>
            <a:r>
              <a:rPr lang="uk-UA" spc="-20" dirty="0" smtClean="0"/>
              <a:t> 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1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sz="1800" spc="-4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підручник.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 err="1">
                <a:latin typeface="Times New Roman"/>
                <a:cs typeface="Times New Roman"/>
              </a:rPr>
              <a:t>Київ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lang="uk-UA" spc="-35" dirty="0"/>
              <a:t> </a:t>
            </a:r>
            <a:r>
              <a:rPr sz="1800" dirty="0" err="1" smtClean="0">
                <a:latin typeface="Times New Roman"/>
                <a:cs typeface="Times New Roman"/>
              </a:rPr>
              <a:t>Медицина</a:t>
            </a:r>
            <a:r>
              <a:rPr sz="1800" dirty="0" smtClean="0">
                <a:latin typeface="Times New Roman"/>
                <a:cs typeface="Times New Roman"/>
              </a:rPr>
              <a:t>,</a:t>
            </a:r>
            <a:r>
              <a:rPr sz="1800" spc="-1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2021.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480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5" dirty="0" smtClean="0">
                <a:latin typeface="Times New Roman"/>
                <a:cs typeface="Times New Roman"/>
              </a:rPr>
              <a:t>с.</a:t>
            </a:r>
            <a:endParaRPr lang="uk-UA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/>
              <a:t>Росс</a:t>
            </a:r>
            <a:r>
              <a:rPr spc="-15" dirty="0"/>
              <a:t> </a:t>
            </a:r>
            <a:r>
              <a:rPr spc="-20" dirty="0"/>
              <a:t>М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</a:t>
            </a:r>
            <a:r>
              <a:rPr dirty="0" smtClean="0"/>
              <a:t>2</a:t>
            </a:r>
            <a:r>
              <a:rPr spc="-15" dirty="0" smtClean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dirty="0"/>
              <a:t>підручник.</a:t>
            </a:r>
            <a:r>
              <a:rPr spc="-35" dirty="0"/>
              <a:t> </a:t>
            </a:r>
            <a:r>
              <a:rPr dirty="0"/>
              <a:t>Київ</a:t>
            </a:r>
            <a:r>
              <a:rPr spc="-10" dirty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spc="-10" dirty="0" err="1" smtClean="0"/>
              <a:t>Медицина</a:t>
            </a:r>
            <a:r>
              <a:rPr spc="-10" dirty="0" smtClean="0"/>
              <a:t>,</a:t>
            </a:r>
            <a:r>
              <a:rPr spc="15" dirty="0" smtClean="0"/>
              <a:t> </a:t>
            </a:r>
            <a:r>
              <a:rPr dirty="0"/>
              <a:t>2021.</a:t>
            </a:r>
            <a:r>
              <a:rPr spc="-15" dirty="0"/>
              <a:t> </a:t>
            </a:r>
            <a:r>
              <a:rPr dirty="0"/>
              <a:t>624</a:t>
            </a:r>
            <a:r>
              <a:rPr spc="-5" dirty="0"/>
              <a:t> </a:t>
            </a:r>
            <a:r>
              <a:rPr spc="-25" dirty="0" smtClean="0"/>
              <a:t>с.</a:t>
            </a:r>
            <a:endParaRPr lang="uk-UA" spc="-25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pc="-10" dirty="0" err="1" smtClean="0"/>
              <a:t>Роллс</a:t>
            </a:r>
            <a:r>
              <a:rPr lang="uk-UA" dirty="0" smtClean="0"/>
              <a:t> </a:t>
            </a:r>
            <a:r>
              <a:rPr lang="uk-UA" dirty="0" err="1" smtClean="0"/>
              <a:t>Дж</a:t>
            </a:r>
            <a:r>
              <a:rPr lang="uk-UA" dirty="0" smtClean="0"/>
              <a:t>. </a:t>
            </a:r>
            <a:r>
              <a:rPr spc="-20" dirty="0" err="1" smtClean="0"/>
              <a:t>Вступ</a:t>
            </a:r>
            <a:r>
              <a:rPr lang="uk-UA" dirty="0"/>
              <a:t> </a:t>
            </a:r>
            <a:r>
              <a:rPr spc="-25" dirty="0" err="1" smtClean="0"/>
              <a:t>до</a:t>
            </a:r>
            <a:r>
              <a:rPr lang="uk-UA" dirty="0"/>
              <a:t> </a:t>
            </a:r>
            <a:r>
              <a:rPr spc="-10" dirty="0" err="1" smtClean="0"/>
              <a:t>обробки</a:t>
            </a:r>
            <a:r>
              <a:rPr lang="uk-UA" dirty="0"/>
              <a:t> </a:t>
            </a:r>
            <a:r>
              <a:rPr spc="-10" dirty="0" err="1" smtClean="0"/>
              <a:t>зразків</a:t>
            </a:r>
            <a:r>
              <a:rPr spc="-10" dirty="0" smtClean="0"/>
              <a:t>.</a:t>
            </a:r>
            <a:r>
              <a:rPr lang="uk-UA" dirty="0"/>
              <a:t> </a:t>
            </a:r>
            <a:r>
              <a:rPr spc="-20" dirty="0" smtClean="0"/>
              <a:t>URL</a:t>
            </a:r>
            <a:r>
              <a:rPr spc="-20" dirty="0"/>
              <a:t>: </a:t>
            </a:r>
            <a:r>
              <a:rPr spc="-10" dirty="0">
                <a:hlinkClick r:id="rId3"/>
              </a:rPr>
              <a:t>https://www.leicabiosystems.com/knowledge-pathway/an-introduction- </a:t>
            </a:r>
            <a:r>
              <a:rPr spc="-10" dirty="0" smtClean="0">
                <a:hlinkClick r:id="rId3"/>
              </a:rPr>
              <a:t>to-specimen-processing/</a:t>
            </a:r>
            <a:endParaRPr lang="uk-UA" spc="-10" dirty="0">
              <a:uFill>
                <a:solidFill>
                  <a:srgbClr val="000000"/>
                </a:solidFill>
              </a:uFill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Mescher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L.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Junqueira's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	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Basic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Histology: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0" dirty="0" smtClean="0">
                <a:uFill>
                  <a:solidFill>
                    <a:srgbClr val="000000"/>
                  </a:solidFill>
                </a:uFill>
              </a:rPr>
              <a:t>Text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and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Atlas.</a:t>
            </a:r>
            <a:r>
              <a:rPr lang="uk-UA" spc="-10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 smtClean="0">
                <a:uFill>
                  <a:solidFill>
                    <a:srgbClr val="000000"/>
                  </a:solidFill>
                </a:uFill>
              </a:rPr>
              <a:t>McGrawHill.16th</a:t>
            </a:r>
            <a:r>
              <a:rPr spc="-4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ed.,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2021.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576</a:t>
            </a:r>
            <a:r>
              <a:rPr spc="-3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p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.</a:t>
            </a:r>
            <a:r>
              <a:rPr lang="ru-RU" spc="-25" dirty="0" smtClean="0">
                <a:uFill>
                  <a:solidFill>
                    <a:srgbClr val="000000"/>
                  </a:solidFill>
                </a:uFill>
              </a:rPr>
              <a:t> </a:t>
            </a:r>
            <a:endParaRPr lang="uk-UA" b="1" dirty="0"/>
          </a:p>
          <a:p>
            <a:pPr marL="12700" algn="ctr">
              <a:lnSpc>
                <a:spcPct val="100000"/>
              </a:lnSpc>
              <a:spcBef>
                <a:spcPts val="145"/>
              </a:spcBef>
              <a:tabLst>
                <a:tab pos="354965" algn="l"/>
              </a:tabLst>
            </a:pPr>
            <a:r>
              <a:rPr lang="uk-UA" b="1" dirty="0" smtClean="0"/>
              <a:t>Додаткова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/>
              <a:t>Дзержинський М. Е.,  </a:t>
            </a:r>
            <a:r>
              <a:rPr lang="uk-UA" dirty="0" err="1"/>
              <a:t>Пазюк</a:t>
            </a:r>
            <a:r>
              <a:rPr lang="uk-UA" dirty="0"/>
              <a:t> Л. М., Вороніна О. К., </a:t>
            </a:r>
            <a:r>
              <a:rPr lang="uk-UA" dirty="0" err="1"/>
              <a:t>Гарматіна</a:t>
            </a:r>
            <a:r>
              <a:rPr lang="uk-UA" dirty="0"/>
              <a:t> С. М., Островська Г. В. Альбом для лабораторних занять з курсу "Гістологія".  Київ: </a:t>
            </a:r>
            <a:r>
              <a:rPr lang="uk-UA" dirty="0" err="1"/>
              <a:t>Фітосоціоцентр</a:t>
            </a:r>
            <a:r>
              <a:rPr lang="uk-UA" dirty="0"/>
              <a:t>, 2020. </a:t>
            </a:r>
            <a:r>
              <a:rPr lang="uk-UA" dirty="0" smtClean="0"/>
              <a:t>50 с.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Ross</a:t>
            </a:r>
            <a:r>
              <a:rPr lang="uk-UA" dirty="0" smtClean="0"/>
              <a:t> </a:t>
            </a:r>
            <a:r>
              <a:rPr lang="uk-UA" dirty="0"/>
              <a:t>M</a:t>
            </a:r>
            <a:r>
              <a:rPr lang="uk-UA" dirty="0" smtClean="0"/>
              <a:t>. H</a:t>
            </a:r>
            <a:r>
              <a:rPr lang="uk-UA" dirty="0"/>
              <a:t>., </a:t>
            </a:r>
            <a:r>
              <a:rPr lang="uk-UA" dirty="0" err="1"/>
              <a:t>Pawlina</a:t>
            </a:r>
            <a:r>
              <a:rPr lang="uk-UA" dirty="0"/>
              <a:t> W. </a:t>
            </a:r>
            <a:r>
              <a:rPr lang="uk-UA" dirty="0" err="1"/>
              <a:t>Histology</a:t>
            </a:r>
            <a:r>
              <a:rPr lang="uk-UA" dirty="0"/>
              <a:t>: a </a:t>
            </a:r>
            <a:r>
              <a:rPr lang="uk-UA" dirty="0" err="1"/>
              <a:t>text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 smtClean="0"/>
              <a:t>atlas</a:t>
            </a:r>
            <a:r>
              <a:rPr lang="uk-UA" dirty="0" smtClean="0"/>
              <a:t> 6th </a:t>
            </a:r>
            <a:r>
              <a:rPr lang="uk-UA" dirty="0" err="1"/>
              <a:t>edition</a:t>
            </a:r>
            <a:r>
              <a:rPr lang="uk-UA" dirty="0"/>
              <a:t>. </a:t>
            </a:r>
            <a:r>
              <a:rPr lang="uk-UA" dirty="0" err="1" smtClean="0"/>
              <a:t>Lippincott</a:t>
            </a:r>
            <a:r>
              <a:rPr lang="uk-UA" dirty="0" smtClean="0"/>
              <a:t> </a:t>
            </a:r>
            <a:r>
              <a:rPr lang="uk-UA" dirty="0" err="1"/>
              <a:t>Williams</a:t>
            </a:r>
            <a:r>
              <a:rPr lang="uk-UA" dirty="0"/>
              <a:t> &amp; </a:t>
            </a:r>
            <a:r>
              <a:rPr lang="uk-UA" dirty="0" err="1"/>
              <a:t>Wilkins</a:t>
            </a:r>
            <a:r>
              <a:rPr lang="uk-UA" dirty="0"/>
              <a:t>, 2011. </a:t>
            </a:r>
            <a:r>
              <a:rPr lang="uk-UA" dirty="0" smtClean="0"/>
              <a:t>996 </a:t>
            </a:r>
            <a:r>
              <a:rPr lang="uk-UA" dirty="0"/>
              <a:t>p</a:t>
            </a:r>
            <a:r>
              <a:rPr lang="uk-UA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95755" y="2871038"/>
            <a:ext cx="2654935" cy="153162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 indent="306070">
              <a:lnSpc>
                <a:spcPts val="5620"/>
              </a:lnSpc>
              <a:spcBef>
                <a:spcPts val="800"/>
              </a:spcBef>
            </a:pPr>
            <a:r>
              <a:rPr sz="5200" b="1" spc="-20" dirty="0">
                <a:latin typeface="Times New Roman"/>
                <a:cs typeface="Times New Roman"/>
              </a:rPr>
              <a:t>Дякую </a:t>
            </a:r>
            <a:r>
              <a:rPr sz="5200" b="1" dirty="0">
                <a:latin typeface="Times New Roman"/>
                <a:cs typeface="Times New Roman"/>
              </a:rPr>
              <a:t>за</a:t>
            </a:r>
            <a:r>
              <a:rPr sz="5200" b="1" spc="-55" dirty="0">
                <a:latin typeface="Times New Roman"/>
                <a:cs typeface="Times New Roman"/>
              </a:rPr>
              <a:t> </a:t>
            </a:r>
            <a:r>
              <a:rPr sz="5200" b="1" spc="-10" dirty="0">
                <a:latin typeface="Times New Roman"/>
                <a:cs typeface="Times New Roman"/>
              </a:rPr>
              <a:t>увагу!</a:t>
            </a:r>
            <a:endParaRPr sz="5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9515" y="-1"/>
            <a:ext cx="7182484" cy="68579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1700</Words>
  <Application>Microsoft Office PowerPoint</Application>
  <PresentationFormat>Широкоэкранный</PresentationFormat>
  <Paragraphs>367</Paragraphs>
  <Slides>46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4" baseType="lpstr">
      <vt:lpstr>Arial MT</vt:lpstr>
      <vt:lpstr>Calibri</vt:lpstr>
      <vt:lpstr>Calibri Light</vt:lpstr>
      <vt:lpstr>Microsoft Sans Serif</vt:lpstr>
      <vt:lpstr>Times New Roman</vt:lpstr>
      <vt:lpstr>Verdana</vt:lpstr>
      <vt:lpstr>Wingdings</vt:lpstr>
      <vt:lpstr>Office Theme</vt:lpstr>
      <vt:lpstr>Презентация PowerPoint</vt:lpstr>
      <vt:lpstr>Презентация PowerPoint</vt:lpstr>
      <vt:lpstr>ЛЕКЦІЇ</vt:lpstr>
      <vt:lpstr>Презентация PowerPoint</vt:lpstr>
      <vt:lpstr>Презентация PowerPoint</vt:lpstr>
      <vt:lpstr>Термін «гістологія» (histos – тканина, logos – вчення) запропонував німецький вчений К. Майер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Методи гістологічного дослідження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Запека</dc:creator>
  <cp:lastModifiedBy>Admin</cp:lastModifiedBy>
  <cp:revision>9</cp:revision>
  <dcterms:created xsi:type="dcterms:W3CDTF">2026-01-29T16:03:10Z</dcterms:created>
  <dcterms:modified xsi:type="dcterms:W3CDTF">2026-02-19T16:06:56Z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2025-05-11T00:00:00Z</vt:filetime>
  </property>
  <property fmtid="{D5CDD505-2E9C-101B-9397-08002B2CF9AE}" pid="3" name="Creator">
    <vt:lpwstr>Microsoft® PowerPoint® для Microsoft 365</vt:lpwstr>
  </property>
  <property fmtid="{D5CDD505-2E9C-101B-9397-08002B2CF9AE}" pid="4" name="LastSaved">
    <vt:filetime>2026-01-29T00:00:00Z</vt:filetime>
  </property>
  <property fmtid="{D5CDD505-2E9C-101B-9397-08002B2CF9AE}" pid="5" name="Producer">
    <vt:lpwstr>Microsoft® PowerPoint® для Microsoft 365</vt:lpwstr>
  </property>
</Properties>
</file>