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3"/>
  </p:sldMasterIdLst>
  <p:notesMasterIdLst>
    <p:notesMasterId r:id="rId38"/>
  </p:notesMasterIdLst>
  <p:sldIdLst>
    <p:sldId id="256" r:id="rId4"/>
    <p:sldId id="291" r:id="rId5"/>
    <p:sldId id="257" r:id="rId6"/>
    <p:sldId id="261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92" r:id="rId36"/>
    <p:sldId id="287" r:id="rId37"/>
  </p:sldIdLst>
  <p:sldSz cx="9144000" cy="6858000" type="screen4x3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1pPr>
    <a:lvl2pPr marL="0" marR="0" lvl="1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2pPr>
    <a:lvl3pPr marL="0" marR="0" lvl="2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3pPr>
    <a:lvl4pPr marL="0" marR="0" lvl="3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4pPr>
    <a:lvl5pPr marL="0" marR="0" lvl="4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5pPr>
    <a:lvl6pPr marL="0" marR="0" lvl="5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6pPr>
    <a:lvl7pPr marL="0" marR="0" lvl="6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7pPr>
    <a:lvl8pPr marL="0" marR="0" lvl="7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8pPr>
    <a:lvl9pPr marL="0" marR="0" lvl="8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9pPr>
  </p:defaultTextStyle>
  <p:extLst>
    <p:ext uri="{521415D9-36F7-43E2-AB2F-B90AF26B5E84}">
      <p14:sectionLst xmlns:p14="http://schemas.microsoft.com/office/powerpoint/2010/main">
        <p14:section name="Untitled Section" id="{7C3EB158-4C0F-4182-BEF3-6FD0E791FBAF}">
          <p14:sldIdLst>
            <p14:sldId id="256"/>
            <p14:sldId id="291"/>
            <p14:sldId id="257"/>
            <p14:sldId id="261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92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87" autoAdjust="0"/>
  </p:normalViewPr>
  <p:slideViewPr>
    <p:cSldViewPr>
      <p:cViewPr varScale="1">
        <p:scale>
          <a:sx n="62" d="100"/>
          <a:sy n="62" d="100"/>
        </p:scale>
        <p:origin x="16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904658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0%D0%BE%D0%B7%D0%BC%D0%BD%D0%BE%D0%B6%D0%B5%D0%BD%D0%BD%D1%8F" TargetMode="External"/><Relationship Id="rId3" Type="http://schemas.openxmlformats.org/officeDocument/2006/relationships/hyperlink" Target="https://uk.wikipedia.org/wiki/%D0%93%D1%83%D0%BC%D0%BE%D1%80%D0%B0%D0%BB%D1%8C%D0%BD%D0%B0_%D1%80%D0%B5%D0%B3%D1%83%D0%BB%D1%8F%D1%86%D1%96%D1%8F" TargetMode="External"/><Relationship Id="rId7" Type="http://schemas.openxmlformats.org/officeDocument/2006/relationships/hyperlink" Target="https://uk.wikipedia.org/wiki/%D0%A1%D1%82%D0%B0%D1%82%D1%8C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86%D0%BC%D1%83%D0%BD%D0%BD%D0%B0_%D1%81%D0%B8%D1%81%D1%82%D0%B5%D0%BC%D0%B0" TargetMode="External"/><Relationship Id="rId5" Type="http://schemas.openxmlformats.org/officeDocument/2006/relationships/hyperlink" Target="https://uk.wikipedia.org/wiki/%D0%9D%D0%B5%D1%80%D0%B2%D0%BE%D0%B2%D0%B0_%D1%81%D0%B8%D1%81%D1%82%D0%B5%D0%BC%D0%B0" TargetMode="External"/><Relationship Id="rId4" Type="http://schemas.openxmlformats.org/officeDocument/2006/relationships/hyperlink" Target="https://uk.wikipedia.org/wiki/%D0%93%D0%BE%D0%BC%D0%B5%D0%BE%D1%81%D1%82%D0%B0%D0%B7" TargetMode="External"/><Relationship Id="rId9" Type="http://schemas.openxmlformats.org/officeDocument/2006/relationships/hyperlink" Target="https://uk.wikipedia.org/wiki/%D0%95%D0%BC%D0%BE%D1%86%D1%96%D1%8F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E%D0%B1%D0%BC%D1%96%D0%BD_%D1%80%D0%B5%D1%87%D0%BE%D0%B2%D0%B8%D0%BD" TargetMode="External"/><Relationship Id="rId13" Type="http://schemas.openxmlformats.org/officeDocument/2006/relationships/hyperlink" Target="https://uk.wikipedia.org/wiki/%D0%A1%D0%B5%D0%BA%D1%80%D0%B5%D1%82_(%D1%84%D1%96%D0%B7%D1%96%D0%BE%D0%BB%D0%BE%D0%B3%D1%96%D1%8F)" TargetMode="External"/><Relationship Id="rId3" Type="http://schemas.openxmlformats.org/officeDocument/2006/relationships/hyperlink" Target="https://uk.wikipedia.org/wiki/%D0%9B%D1%96%D0%BC%D1%84%D0%B0" TargetMode="External"/><Relationship Id="rId7" Type="http://schemas.openxmlformats.org/officeDocument/2006/relationships/hyperlink" Target="https://uk.wikipedia.org/wiki/%D0%A0%D0%BE%D0%B7%D0%BC%D0%BD%D0%BE%D0%B6%D0%B5%D0%BD%D0%BD%D1%8F" TargetMode="External"/><Relationship Id="rId12" Type="http://schemas.openxmlformats.org/officeDocument/2006/relationships/hyperlink" Target="https://uk.wikipedia.org/wiki/%D0%95%D0%BD%D0%B4%D0%BE%D0%BA%D1%80%D0%B8%D0%BD%D0%BD%D1%96_%D0%B7%D0%B0%D0%BB%D0%BE%D0%B7%D0%B8" TargetMode="External"/><Relationship Id="rId17" Type="http://schemas.openxmlformats.org/officeDocument/2006/relationships/hyperlink" Target="https://uk.wikipedia.org/wiki/%D0%91%D1%96%D0%BE%D0%BB%D0%BE%D0%B3%D1%96%D1%87%D0%BD%D0%BE_%D0%B0%D0%BA%D1%82%D0%B8%D0%B2%D0%BD%D1%96_%D1%80%D0%B5%D1%87%D0%BE%D0%B2%D0%B8%D0%BD%D0%B8" TargetMode="External"/><Relationship Id="rId2" Type="http://schemas.openxmlformats.org/officeDocument/2006/relationships/slide" Target="../slides/slide5.xml"/><Relationship Id="rId16" Type="http://schemas.openxmlformats.org/officeDocument/2006/relationships/hyperlink" Target="https://uk.wikipedia.org/wiki/%D0%A6%D0%B8%D1%82%D0%BE%D0%BF%D0%BB%D0%B0%D0%B7%D0%BC%D0%B0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9D%D0%B5%D1%80%D0%B2%D0%BE%D0%B2%D0%B0_%D1%81%D0%B8%D1%81%D1%82%D0%B5%D0%BC%D0%B0" TargetMode="External"/><Relationship Id="rId11" Type="http://schemas.openxmlformats.org/officeDocument/2006/relationships/hyperlink" Target="https://uk.wikipedia.org/wiki/%D0%97%D0%B0%D0%BB%D0%BE%D0%B7%D0%B8_%D0%B7%D0%BE%D0%B2%D0%BD%D1%96%D1%88%D0%BD%D1%8C%D0%BE%D1%97_%D1%81%D0%B5%D0%BA%D1%80%D0%B5%D1%86%D1%96%D1%97" TargetMode="External"/><Relationship Id="rId5" Type="http://schemas.openxmlformats.org/officeDocument/2006/relationships/hyperlink" Target="https://uk.wikipedia.org/wiki/%D0%A2%D0%BA%D0%B0%D0%BD%D0%B8%D0%BD%D0%B0_(%D0%B1%D1%96%D0%BE%D0%BB%D0%BE%D0%B3%D1%96%D1%8F)" TargetMode="External"/><Relationship Id="rId15" Type="http://schemas.openxmlformats.org/officeDocument/2006/relationships/hyperlink" Target="https://uk.wikipedia.org/wiki/%D0%A2%D1%80%D0%B0%D0%B1%D0%B5%D0%BA%D1%83%D0%BB%D0%B0" TargetMode="External"/><Relationship Id="rId10" Type="http://schemas.openxmlformats.org/officeDocument/2006/relationships/hyperlink" Target="https://uk.wikipedia.org/wiki/%D0%90%D0%B4%D0%B0%D0%BF%D1%82%D0%B0%D1%86%D1%96%D1%8F_(%D0%B1%D1%96%D0%BE%D0%BB%D0%BE%D0%B3%D1%96%D1%8F)" TargetMode="External"/><Relationship Id="rId4" Type="http://schemas.openxmlformats.org/officeDocument/2006/relationships/hyperlink" Target="https://uk.wikipedia.org/wiki/%D0%93%D0%BE%D1%80%D0%BC%D0%BE%D0%BD" TargetMode="External"/><Relationship Id="rId9" Type="http://schemas.openxmlformats.org/officeDocument/2006/relationships/hyperlink" Target="https://uk.wikipedia.org/wiki/%D0%A0%D1%96%D1%81%D1%82" TargetMode="External"/><Relationship Id="rId14" Type="http://schemas.openxmlformats.org/officeDocument/2006/relationships/hyperlink" Target="https://uk.wikipedia.org/wiki/%D0%A4%D0%BE%D0%BB%D1%96%D0%BA%D1%83%D0%BB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0%B8%D1%81%D1%82%D0%B5%D0%BC%D0%B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9E%D0%B1%D0%BC%D1%96%D0%BD_%D1%80%D0%B5%D1%87%D0%BE%D0%B2%D0%B8%D0%BD" TargetMode="External"/><Relationship Id="rId5" Type="http://schemas.openxmlformats.org/officeDocument/2006/relationships/hyperlink" Target="https://uk.wikipedia.org/wiki/%D0%9E%D1%80%D0%B3%D0%B0%D0%BD%D1%96%D0%B7%D0%BC" TargetMode="External"/><Relationship Id="rId4" Type="http://schemas.openxmlformats.org/officeDocument/2006/relationships/hyperlink" Target="https://uk.wikipedia.org/wiki/%D0%A6%D0%B5%D0%BD%D1%82%D1%80%D0%B0%D0%BB%D1%8C%D0%BD%D0%B0_%D0%BD%D0%B5%D1%80%D0%B2%D0%BE%D0%B2%D0%B0_%D1%81%D0%B8%D1%81%D1%82%D0%B5%D0%BC%D0%B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секреції, або ендокринні залози, це спеціалізовані органи, які виробляють і виділяють у внутрішнє середовище організму біологічно активні речовини, які є специфічними регуляторами функції різних органів і систем, що впливають на розвиток і ріст організму. Ці речовини одержали назву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9277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ГОРМОНІВ 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висока біологічна активність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 діють при мізерно малих концентраціях у рідинах організму;</a:t>
            </a:r>
          </a:p>
          <a:p>
            <a:r>
              <a:rPr lang="uk-UA" sz="1200" b="1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дистанційність</a:t>
            </a:r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дії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гормони, як правило, регулюють обмін і функції клітин на значній відстані;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сувора специфічність дії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 є хімічними посередниками, що </a:t>
            </a:r>
            <a:r>
              <a:rPr lang="uk-UA" sz="1200" b="0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переносять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відповідну інформацію (сигнал) від ЦНС до конкретних </a:t>
            </a:r>
            <a:r>
              <a:rPr lang="uk-UA" sz="1200" b="0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високоспецифічних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клітин-мішеней відповідних органів або тканин;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відносно невеликий період розпаду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(зазвичай менше години) — у результаті цього ефективна дія гормонів, спрямована на підтримку певного стану організму, можлива лише при безперервному синтезі і секреції їх протягом усього необхідного часу.</a:t>
            </a:r>
          </a:p>
          <a:p>
            <a:pPr algn="l"/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Ендокринна система бере участь в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3" tooltip="Гуморальна регуляція"/>
              </a:rPr>
              <a:t>гуморальній регуляції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функцій організму і координує діяльність усіх органів та систем, а також забезпечує підтримання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4" tooltip="Гомеостаз"/>
              </a:rPr>
              <a:t>гомеостазу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організму при мінливих умовах зовнішнього середовища. Разом з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5" tooltip="Нервова система"/>
              </a:rPr>
              <a:t>нервовою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6" tooltip="Імунна система"/>
              </a:rPr>
              <a:t>імунною системами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регулює: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зростання та розвиток організму;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його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7" tooltip="Стать"/>
              </a:rPr>
              <a:t>статеве диференціювання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8" tooltip="Розмноження"/>
              </a:rPr>
              <a:t>репродуктивну функцію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;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бере участь у процесах утворення, використання та збереження енергії.</a:t>
            </a:r>
          </a:p>
          <a:p>
            <a:pPr algn="l"/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Разом з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5" tooltip="Нервова система"/>
              </a:rPr>
              <a:t>нервовою системою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гормони беруть участь у забезпеченні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9" tooltip="Емоція"/>
              </a:rPr>
              <a:t>емоційних реакцій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 психічній діяльності людини.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  <a:sym typeface="Calibri" panose="020F0502020204030204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6124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Ендокри́нна систе́ма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сукупність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органів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частин органів та окремих клітин, які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секретують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у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кров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3" tooltip="Лімфа"/>
              </a:rPr>
              <a:t>лімфу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4" tooltip="Гормон"/>
              </a:rPr>
              <a:t>гормони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(речовини з високою біологічною активністю, що регулюють ріст і діяльність клітин різноманітних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5" tooltip="Тканина (біологія)"/>
              </a:rPr>
              <a:t>тканин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). Ендокринна система разом з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6" tooltip="Нервова система"/>
              </a:rPr>
              <a:t>нервовою системою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регулює і координує важливі функції організму людини: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7" tooltip="Розмноження"/>
              </a:rPr>
              <a:t>репродукцію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8" tooltip="Обмін речовин"/>
              </a:rPr>
              <a:t>обмін речовин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9" tooltip="Ріст"/>
              </a:rPr>
              <a:t>ріст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процеси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0" tooltip="Адаптація (біологія)"/>
              </a:rPr>
              <a:t>адаптації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</a:t>
            </a:r>
          </a:p>
          <a:p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На відміну від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1" tooltip="Залози зовнішньої секреції"/>
              </a:rPr>
              <a:t>залоз зовнішньої секреції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у складі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2" tooltip="Ендокринні залози"/>
              </a:rPr>
              <a:t>ендокринних залоз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відсутні вивідні протоки, вони мають добре розвинуту судинну сітку, особливо мікроциркуляторне русло, в яке виділяють свій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3" tooltip="Секрет (фізіологія)"/>
              </a:rPr>
              <a:t>секрет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 Клітини ендокринних органів утворюють характерні скупчення у вигляді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4" tooltip="Фолікул"/>
              </a:rPr>
              <a:t>фолікулів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чи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5" tooltip="Трабекула"/>
              </a:rPr>
              <a:t>трабекул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 Ендокриноцити характеризуються високою секреторною активністю і значним розвитком синтетичного апарату. Їх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6" tooltip="Цитоплазма"/>
              </a:rPr>
              <a:t>цитоплазма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містить специфічні гранули, в яких нагромаджуються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7" tooltip="Біологічно активні речовини"/>
              </a:rPr>
              <a:t>біологічно активні речовини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4317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В ендокринній системі розрізняють центральний і периферійний відділи, які взаємодіють між собою і утворюють єдину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3" tooltip="Система"/>
              </a:rPr>
              <a:t>систему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. Органи центрального відділу тісно пов'язані з органами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4" tooltip="Центральна нервова система"/>
              </a:rPr>
              <a:t>центральної нервової системи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і координують діяльність усіх інших ланок ендокринної системи. Органи периферійного відділу здійснюють багатоплановий вплив на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5" tooltip="Організм"/>
              </a:rPr>
              <a:t>організм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, посилюють чи послаблюють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6" tooltip="Обмін речовин"/>
              </a:rPr>
              <a:t>обмінні процеси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. Розрізняють також органи, які поєднують виконання ендокринної функції з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екзо</a:t>
            </a:r>
            <a:r>
              <a:rPr lang="uk-UA" altLang="uk-UA" sz="1200" b="1" u="sng" dirty="0" err="1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</a:t>
            </a:r>
            <a:r>
              <a:rPr lang="uk-UA" altLang="uk-UA" sz="1200" b="1" u="sng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Периферійні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Паращитоподібні</a:t>
            </a: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 які виконують ендокринну і екзокринну функції</a:t>
            </a:r>
            <a:endParaRPr lang="uk-UA" altLang="uk-UA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</a:t>
            </a:r>
          </a:p>
          <a:p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кринною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 та окрему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дисоційовану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 ендокринну систему, яка утворена великою групою ізольованих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ендокриноцитів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, розсіяних по органах і системах організму.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9285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 panose="05020102010507070707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335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 panose="05020102010507070707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825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 panose="05000000000000000000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 panose="05000000000000000000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1930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 panose="05020102010507070707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225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215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 panose="05000000000000000000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"/>
          <p:cNvSpPr txBox="1"/>
          <p:nvPr/>
        </p:nvSpPr>
        <p:spPr>
          <a:xfrm>
            <a:off x="539552" y="836712"/>
            <a:ext cx="849510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000000"/>
              </a:buClr>
              <a:buSzPts val="4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000000"/>
              </a:buClr>
              <a:buSzPts val="4000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rgbClr val="000000"/>
              </a:buClr>
              <a:buSzPts val="400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  <a:p>
            <a:pPr lvl="0" algn="ctr">
              <a:buClr>
                <a:srgbClr val="000000"/>
              </a:buClr>
              <a:buSzPts val="4000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7560840" cy="1584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32657"/>
            <a:ext cx="1008112" cy="10801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98885" y="2313999"/>
            <a:ext cx="6218237" cy="172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№10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 СИСТЕМА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41985" y="652145"/>
            <a:ext cx="6216015" cy="3791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Ендокри́нна систе́ма — сукупність органів, частин органів та окремих клітин, які секретують у кров і лімфу гормони (речовини з високою біологічною активністю, що регулюють ріст і діяльність клітин різноманітних тканин). 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332656"/>
            <a:ext cx="2414464" cy="288032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51520" y="908720"/>
            <a:ext cx="7488832" cy="5071418"/>
          </a:xfrm>
        </p:spPr>
        <p:txBody>
          <a:bodyPr/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секреції, або ендокринні залози, це спеціалізовані органи, які виробляють і виділяють у внутрішнє середовище організму біологічно активні речовини, які є специфічними регуляторами функції різних органів і систем, що впливають на розвиток і ріст організму. Ці речовини одержали назву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8136904" cy="1584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ГОРМОНІВ </a:t>
            </a:r>
          </a:p>
          <a:p>
            <a:pPr marL="285750" indent="-285750">
              <a:buFontTx/>
              <a:buChar char="-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невеликий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ГОРМОНІВ</a:t>
            </a:r>
            <a:endParaRPr lang="ru-RU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гомеостазу,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(росту,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332657"/>
            <a:ext cx="5472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ЕНДОКРИННА СИСТЕМА</a:t>
            </a:r>
            <a:endParaRPr lang="uk-U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20689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однією з найважливіших систем в організмі людини, яка разом з нервовою системою забезпечує нейроендокринну регуляцію роботи органів.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ендокринної системи виділяють у кров гормони – біологічно активні речовини, які регулюють основні функції організму(обмін речовин, репродуктивні функції, ріст).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1" y="2098017"/>
            <a:ext cx="66579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62537"/>
            <a:ext cx="256464" cy="3250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47610" rIns="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3" y="1268760"/>
            <a:ext cx="345638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 hangingPunct="1">
              <a:spcBef>
                <a:spcPct val="0"/>
              </a:spcBef>
              <a:spcAft>
                <a:spcPct val="0"/>
              </a:spcAft>
            </a:pPr>
            <a:endParaRPr lang="uk-UA" altLang="uk-UA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Периферійні органи ендокринної </a:t>
            </a:r>
            <a:r>
              <a:rPr lang="uk-UA" altLang="uk-UA" sz="16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altLang="uk-UA" sz="16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Паращитоподібні</a:t>
            </a: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 які виконують ендокринну і екзокринну функції</a:t>
            </a:r>
            <a:endParaRPr lang="uk-UA" alt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 залоза</a:t>
            </a:r>
            <a:endParaRPr lang="uk-UA" alt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</a:t>
            </a:r>
            <a:endParaRPr lang="uk-UA" alt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68903"/>
            <a:ext cx="8549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ОРГАНІВ ЕНДОКРИННОЇ СИСТЕМИ</a:t>
            </a:r>
            <a:endParaRPr lang="uk-UA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2732906" cy="419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1"/>
            <a:ext cx="734481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морфологічна характеристика ендокринних залоз </a:t>
            </a:r>
            <a:endParaRPr lang="uk-UA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паренхіматозний тип будови. Строма утворена сполучною тканиною, що формує капсулу і внутрішній каркас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Паренхіму утворюють секреторні активні клітини: ними можуть бути залозистий епітелій або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Багате кровопостачання. Капіляри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вивідні протоки. Гормони виводяться безпосередньо в кров або лімфу.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різних залозах має унікальну архітектоніку і може утворювати: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 щитоподібній залозі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тяжі (у кірковій речовині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при щитоподібних залозах) - острівці (у підшлунковій залозі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71" y="980728"/>
            <a:ext cx="4389120" cy="1691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80" y="332656"/>
            <a:ext cx="460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ендокринні органи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94322"/>
            <a:ext cx="33843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hypothalamus)-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вищий центр ендокринної регуляції. Він об’єднує нервову і гормональну регуляцію всіх вісцеральних функцій організму. Гіпоталамус має три відділи (передній, середній, задній).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нейрогемальний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Гістологічна будова.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нервовою тканиною, яка складається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нейроглії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формують скупчення – ядра.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2924944"/>
            <a:ext cx="4160471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8847"/>
            <a:ext cx="7200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дві пари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крупноклітинних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утворені тілами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аксони яких формують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гіпоталамо-гіпофізарний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Супраоптичні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складаються з крупних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виробляють гормон вазопресин (антидіуретичний гормон), який підвищує артеріальний тиск і збільшує всмоктування води (реабсорбцію) в нирках, у зв’язку з чим зменшує кількість сечі.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Паравентрикулярн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складаються з крупних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– синтезують гормон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стимулює скорочення гладких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міозитів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міоєпітеліоцитів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молочної залози. 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переднього відділу гіпоталамуса по аксонам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переміщаються в задній гіпофіз, де вони накопичуються в тільцях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термінальних розширеннях аксонів ) біля капілярів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нервову регуляцію ( пов’язані з нейронами вегетативної нервової системи), гормони не виробляє.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39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гіпоталамус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містить дрібноклітинні ядра 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аркуатне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дорсомедіальне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вентромедіальне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супрахіазматичне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і пре оптичну зону.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середнього гіпоталамуса синтезують дві групи біологічно активних речовин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рилізинг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-гормони).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 регулюють діяльність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стимулюють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пригнічують синтез і виведення гормонів 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транспортуються в гіпофіз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гіпоталамогіпофізарною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кровообігу. Аксони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цих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утворюють терміналі на первинній капілярній мережі в середньому підвищенні, що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нейрогемальною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контактною зоною. ця мережа судин збирається у портальні вени, які прямують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там розпадаються на вторинну капілярну сітку між тяжами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нервову регуляцію ( пов’язані з нейронами вегетативної нервової системи), гормони не виробляє.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32" y="4869160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46722"/>
            <a:ext cx="5897066" cy="44224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97346"/>
            <a:ext cx="748883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uk-UA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</a:p>
          <a:p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uk-UA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hypophysis)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4 часток: передньої, середньої,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туберальної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задньої. Передня, середня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туберальна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задня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паренхіматозний орган, зовні вкритий сполучнотканинною капсулою. Тонкі прошарки сполучної тканини всередині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містять капіляри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ендотелієм і нерви. Паренхіма представлена спеціалізованим епітелієм, якій утворює тяжі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. Клітини у складі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назву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здатності забарвлюватися гістологічними барвниками поділяються на дві групи: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Хромофобні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цитоплазмі клітин майже відсутні гранули, їхня цитоплазма забарвлюється слабо.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малодиференційні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старі клітини.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Хромофільні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містять у цитоплазмі гранули, які добре забарвлюються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708" y="19812"/>
            <a:ext cx="3064676" cy="2053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H="1">
            <a:off x="395536" y="320040"/>
            <a:ext cx="61664" cy="228640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"/>
          </p:nvPr>
        </p:nvSpPr>
        <p:spPr>
          <a:xfrm>
            <a:off x="251520" y="188640"/>
            <a:ext cx="7632848" cy="5988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забарвленням в передній частки розрізняють: 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БАЗОФІЛЬНІ ЕНДОКРИНОЦИТИ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цитоплазмі мають гранули, які забарвлюються основними барвниками (на препараті – гранули фіолетового кольору).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них виділяють: </a:t>
            </a:r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гонадотропоцити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дрібні, овальної форми клітини з ексцентрично розміщеним ядром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цитоплазмою. Добре розвинута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виробляють два види гормонів -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лютропін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(ЛГ) – стимулює синтез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прогестерону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жіночому організмі і тестостерону – в чоловічому. -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фолітропиін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(ФСГ) – стимулює дозрівання фолікулів і синтез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естрогенів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яєчниках і сперматогенез в яєчках,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великі клітини полігональної форми з ексцентрично розміщеним ядром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 з численними дрібними щільними гранулами. Добре розвинута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 (ТТГ), який регулює діяльність щитоподібній залози. в)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кортикотропоцити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мають середній розмір, полігональну форму, в цитоплазмі присутні ліпідні включення і численні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навколо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пучки проміжних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синтезують адренокортикотропний гормон (АКТГ), який стимулює утворення гормонів у корі надниркових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2657"/>
            <a:ext cx="70567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1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i="1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АЦИДОФІЛЬНІ ЕНДОКРИНОЦИТИ 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забарвлюються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hangingPunct="1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кислими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барвниками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kern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3282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них виділяють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середнього розміру, мають овальну форму, центрально розміщене ядро, ацидофільну цитоплазму, синтезують соматотропний гормон (гормон росту), який стимулює ріст кісток у довжину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великі клітини полігональної форми з овальним ядром, цитоплазма ацидофільна з великими гранулами,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 (ЛТГ), який стимулює утворення молоко в молочній залозі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Проміжна (середня) частка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складається з двох видів клітин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виробляють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гормон, який регулює пігментний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обмін,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гормон, який регулює обмін ліпідів.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Задня частка гіпофіза (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містить клітини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нейроглії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пітуїцити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різновид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астроглії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виконують опорну і трофічну функції, та без мієліновими нервовими волокнами. У цій частці гіпофіза накопичуються гормони , які синтезуються у передньому гіпоталамусі ( вазопресин 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розширеннях аксонів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– тельця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0" y="836712"/>
            <a:ext cx="5162892" cy="4379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85184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5"/>
            <a:ext cx="770485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0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glandula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pinealis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нейроендокринний орган проміжного мозку. Забезпечує зв'язок і взаємодію нервової та ендокринної систем. Має паренхіматозний тип будови – складається з часточок. Поверхня вкрита м′якою мозковою оболонкою (капсулою), від якої вглиб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відходять перетинки сполучної тканини з кровоносними судинами.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 нервовою тканиною, у складі якої розрізняють: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з відростками, які мають велике світле ядро, у цитоплазмі добре розвинуті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рибосоми, мітохондрії, ліпідні включення, пігментні та секреторні гранули, розрізняють темні та світлі клітини –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різному функціональному стані. Продукують гормони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Інтерстиціальні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підтримувальні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різновид астроцитів.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Макрофоги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периваскулярних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просторах. Захисна функція.</a:t>
            </a: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08093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962"/>
            <a:ext cx="7919614" cy="6591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7200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 епіфіза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пов’язана з секрецією гормонів, які регулюють циклічні процеси в організмі, у тому числі віковий морфогенез органів та їхнє старіння, сезонні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циркадні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біоритми.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виробляє більш 40 видів гормонів серед яких: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Серотонин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виробляється вдень (гормон настрою) регулює емоційний стан.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Мелатонин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виробляється вночі регулює сон, сезонні зміни, включаючи статеву поведінку, емоційний стан в умовах зміни тривалості світлового дня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температури,контролює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пігментний обмін, пригнічує розвиток пухлин.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Антигонадотропин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гальмування статевого розвитку.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епіфіз досягає максимального розвитку к 5-6 років життя, після чого настає інволюція. З віком у структурі епіфіза з′являється характерна ознака – ділянки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кальцифікації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(так званий мозковий пісок). Це пов’язане з тим, що з віком має місце атрофія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розростання строми.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157192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25457"/>
            <a:ext cx="5832648" cy="403516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52" y="620688"/>
            <a:ext cx="4752528" cy="33123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9351" y="4581128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ПЕРИФЕРИЧНІ ОРГАНИ ЕНДОКРИННОЇ СИСТЕМИ </a:t>
            </a:r>
            <a:endParaRPr lang="uk-UA" b="1" dirty="0" smtClean="0">
              <a:solidFill>
                <a:schemeClr val="tx2"/>
              </a:solidFill>
            </a:endParaRPr>
          </a:p>
          <a:p>
            <a:pPr algn="ctr"/>
            <a:r>
              <a:rPr lang="uk-UA" b="1" dirty="0" smtClean="0">
                <a:solidFill>
                  <a:schemeClr val="tx2"/>
                </a:solidFill>
              </a:rPr>
              <a:t> </a:t>
            </a:r>
            <a:r>
              <a:rPr lang="uk-UA" b="1" dirty="0">
                <a:solidFill>
                  <a:schemeClr val="tx2"/>
                </a:solidFill>
              </a:rPr>
              <a:t>ЩИТОПОДІБНА ЗАЛОЗА (</a:t>
            </a:r>
            <a:r>
              <a:rPr lang="en-US" b="1" dirty="0" err="1">
                <a:solidFill>
                  <a:schemeClr val="tx2"/>
                </a:solidFill>
              </a:rPr>
              <a:t>glandula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thyroidea</a:t>
            </a:r>
            <a:r>
              <a:rPr lang="en-US" b="1" dirty="0">
                <a:solidFill>
                  <a:schemeClr val="tx2"/>
                </a:solidFill>
              </a:rPr>
              <a:t>)</a:t>
            </a:r>
            <a:endParaRPr lang="uk-UA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8847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паренхіматозний тип будови. Зовні вкрита капсулою, від якої вростають прошарки сполучної тканини, що поділяють орган на часточки та несуть судини і нерви. Паренхіма утворена спеціалізованою епітеліальною тканиною. Епітелій формує фолікули та між фолікулярні острівці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є структурно-функціональною одиницею щитоподібної залози. Це структура кулястої форми, заповнена колоїдом, до складу якого входять молекули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Стінка утворена одношаровим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кубоїдним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епітелієм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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клітини кубічної форми, в цитоплазмі мають розвинену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ГрЄПС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мітохондрії. На апікальній поверхні містять численні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псевдоподії. При гіперфункції клітини набувають циліндричну форму, при гіпофункції – плоску.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509120"/>
            <a:ext cx="5904656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75425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Секреторний цикл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крови йоду, амінокислот, необхідних для синтезу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канальцях ЕПС і комплексі Гольджі.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Йодування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накопичення в просвіті фолікула.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Виведення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фолікула в кров.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потребі організму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тироксичні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частинки колоїду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їхніх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колоїд розщеплюється і гормони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трийодтиронін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тетрайодтиронін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виводяться у кров.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прискорення обміну білків, ліпідів вуглеводів, збільшення частоти серцевих скорочень.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05759"/>
            <a:ext cx="3715132" cy="3235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Парафолікулярні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(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це крупні клітини, які розташовані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базальною мембраною або в сполучній тканині між фолікулами.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 гормон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зменшує рівень кальцію в крові шляхом накопичення кальцію в кістковій тканині. Клітини працюють по механізму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зворотнього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зв’язку, за рахунок рецепторів на плазмо лемі, тобто без участі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924944"/>
            <a:ext cx="5544616" cy="2438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48680"/>
            <a:ext cx="5382334" cy="43084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39"/>
            <a:ext cx="784887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ПРИЩИТОПОДІБНІ ЗАЛОЗИ (</a:t>
            </a:r>
            <a:r>
              <a:rPr lang="en-US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 PARATHYROIDEAE)</a:t>
            </a:r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  <a:p>
            <a:r>
              <a:rPr lang="en-US" dirty="0" smtClean="0"/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паренхіматозний тип будови.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-представлена капсулою і прошарками пухкої сполучної тканини. У стромі багато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епітелієм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що формує розгалужені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дрібні клітини полігональної форми,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цитоплазмою. Добре розвинути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мітохондрії, гранули, що містять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Серед них виділяють темні клітини – з добре розвинутими органелами та світлі – де органели розвинені слабо.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партитіну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виводить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кісток і підвищує рівень кальцію в крові. Зниження рівня іонів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плазмі крові слугує сигналом до активації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Клітини працюють по механізму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зворотнього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зв’язку, за рахунок рецепторів на плазмо лемі, тобто без участі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Ацидофільні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цитоплазма ацидофільна, їхні кількість збільшується з віком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5355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5974080" cy="2766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6484270" cy="3641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4883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72728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НАДНИРКОВА ЗАЛОЗА (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 SUPRARENALIS) </a:t>
            </a:r>
            <a:endParaRPr lang="uk-UA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паренхіматозні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складі яких розрізняють кіркову та мозкову речовину. Паренхіма кіркової речовини утворена спеціалізованим залозистим епітелієм, який формує тяжі. Назва клітин кіркової речовини –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адренокортикоцити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Мозкова речовина має нейтральне походження, містить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хромафіноцити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Строма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капсулою (щільна сполучна тканина) і тонкими прошарками пухкої волокнистої тканини з сосудами і нервами. Капіляри вистелені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епітелієм.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Кіркова речовина – синтез кортикостероїдів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мінералокортикоїди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глюкокортикоїди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андрогени)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Мозкова речовина –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катехоламінів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(адреналін,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норадреналін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92896"/>
            <a:ext cx="3596248" cy="3781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628" y="359784"/>
            <a:ext cx="4020748" cy="4869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63751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ЕНДОКРИННІ ОРГАНИ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328792" y="1724548"/>
            <a:ext cx="153552" cy="499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Стрелка вниз 3"/>
          <p:cNvSpPr/>
          <p:nvPr/>
        </p:nvSpPr>
        <p:spPr>
          <a:xfrm>
            <a:off x="971600" y="1772816"/>
            <a:ext cx="108012" cy="6104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136776" y="1724548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3059832" y="2348880"/>
            <a:ext cx="122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253354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2533546"/>
            <a:ext cx="199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3024769" y="2996952"/>
            <a:ext cx="179079" cy="576064"/>
          </a:xfrm>
          <a:prstGeom prst="downArrow">
            <a:avLst>
              <a:gd name="adj1" fmla="val 352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444" y="2996952"/>
            <a:ext cx="280988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91680" y="4005064"/>
            <a:ext cx="16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9912" y="4012559"/>
            <a:ext cx="187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578" y="1355372"/>
            <a:ext cx="609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ПЕРЕФЕРИЧНІ ЕНДОКРИННІ ОРГАНИ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744147" y="2374837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Стрелка вниз 3"/>
          <p:cNvSpPr/>
          <p:nvPr/>
        </p:nvSpPr>
        <p:spPr>
          <a:xfrm>
            <a:off x="3347864" y="1842965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502155" y="2419029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2267744" y="278092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Прищитоподібні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3861048"/>
            <a:ext cx="297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дифузної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ейроендокринної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86001" y="34290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3429000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/>
        </p:nvSpPr>
        <p:spPr>
          <a:xfrm>
            <a:off x="395536" y="260648"/>
            <a:ext cx="8748464" cy="6371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</a:t>
            </a:r>
            <a:r>
              <a:rPr lang="uk-UA" dirty="0" smtClean="0"/>
              <a:t>К. </a:t>
            </a:r>
            <a:r>
              <a:rPr lang="en-US" dirty="0" smtClean="0"/>
              <a:t>[</a:t>
            </a:r>
            <a:r>
              <a:rPr lang="uk-UA" dirty="0" smtClean="0"/>
              <a:t>та ін.</a:t>
            </a:r>
            <a:r>
              <a:rPr lang="en-US" dirty="0" smtClean="0"/>
              <a:t>]. </a:t>
            </a:r>
            <a:r>
              <a:rPr lang="uk-UA" dirty="0" smtClean="0"/>
              <a:t>Альбом </a:t>
            </a:r>
            <a:r>
              <a:rPr lang="uk-UA" dirty="0"/>
              <a:t>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096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7068A228004D043B0B5FF393F988C55" ma:contentTypeVersion="12" ma:contentTypeDescription="Создание документа." ma:contentTypeScope="" ma:versionID="f43630e1f731f138ce50a7c4a08357f7">
  <xsd:schema xmlns:xsd="http://www.w3.org/2001/XMLSchema" xmlns:xs="http://www.w3.org/2001/XMLSchema" xmlns:p="http://schemas.microsoft.com/office/2006/metadata/properties" xmlns:ns2="735b971f-1f42-4ec3-9695-51035e99b678" xmlns:ns3="91b05ef6-a384-4b42-96a5-445b7988a605" targetNamespace="http://schemas.microsoft.com/office/2006/metadata/properties" ma:root="true" ma:fieldsID="e43cd70dc8f53756a519c2ec9538b5d0" ns2:_="" ns3:_="">
    <xsd:import namespace="735b971f-1f42-4ec3-9695-51035e99b678"/>
    <xsd:import namespace="91b05ef6-a384-4b42-96a5-445b7988a6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5b971f-1f42-4ec3-9695-51035e99b6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5ef6-a384-4b42-96a5-445b7988a60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1c70666-e85b-48d0-a5d4-0c3f359c869d}" ma:internalName="TaxCatchAll" ma:showField="CatchAllData" ma:web="91b05ef6-a384-4b42-96a5-445b7988a6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3AEE6D-F0AC-4AB6-9E72-6E4585785B29}">
  <ds:schemaRefs/>
</ds:datastoreItem>
</file>

<file path=customXml/itemProps2.xml><?xml version="1.0" encoding="utf-8"?>
<ds:datastoreItem xmlns:ds="http://schemas.openxmlformats.org/officeDocument/2006/customXml" ds:itemID="{632138ED-A79E-4D3E-A48B-53BB44C54A9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</TotalTime>
  <Words>2212</Words>
  <Application>Microsoft Office PowerPoint</Application>
  <PresentationFormat>Экран (4:3)</PresentationFormat>
  <Paragraphs>199</Paragraphs>
  <Slides>34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Admin</cp:lastModifiedBy>
  <cp:revision>30</cp:revision>
  <dcterms:created xsi:type="dcterms:W3CDTF">2025-02-13T10:49:05Z</dcterms:created>
  <dcterms:modified xsi:type="dcterms:W3CDTF">2026-02-19T16:28:25Z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6659234A7B434D36A503167E58E21B47_12</vt:lpwstr>
  </property>
  <property fmtid="{D5CDD505-2E9C-101B-9397-08002B2CF9AE}" pid="3" name="KSOProductBuildVer">
    <vt:lpwstr>1033-12.2.0.19805</vt:lpwstr>
  </property>
</Properties>
</file>