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86" r:id="rId18"/>
    <p:sldId id="273" r:id="rId19"/>
    <p:sldId id="287" r:id="rId20"/>
    <p:sldId id="274" r:id="rId21"/>
    <p:sldId id="275" r:id="rId22"/>
    <p:sldId id="276" r:id="rId23"/>
    <p:sldId id="277" r:id="rId24"/>
    <p:sldId id="278" r:id="rId25"/>
    <p:sldId id="288" r:id="rId26"/>
    <p:sldId id="289" r:id="rId27"/>
    <p:sldId id="279" r:id="rId28"/>
    <p:sldId id="280" r:id="rId29"/>
    <p:sldId id="281" r:id="rId30"/>
    <p:sldId id="291" r:id="rId31"/>
    <p:sldId id="290" r:id="rId32"/>
    <p:sldId id="282" r:id="rId33"/>
    <p:sldId id="283" r:id="rId34"/>
    <p:sldId id="292" r:id="rId35"/>
    <p:sldId id="284" r:id="rId36"/>
    <p:sldId id="293" r:id="rId37"/>
    <p:sldId id="294" r:id="rId38"/>
    <p:sldId id="285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36CE4-A8A6-4ABC-ACC7-38DA33989BF4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159452-506D-44D1-BE5F-5A8B48D7AB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6647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159452-506D-44D1-BE5F-5A8B48D7AB48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9848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p14:dur="0">
        <p14:prism isContent="1" isInverted="1"/>
      </p:transition>
    </mc:Choice>
    <mc:Fallback xmlns="">
      <p:transition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icabiosystems.com/knowledge-pathway/an-introduction-%20to-specimen-processing/" TargetMode="External"/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77B433-6D90-E040-A84E-C80158472E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609600" y="4990541"/>
            <a:ext cx="8689976" cy="2509213"/>
          </a:xfrm>
        </p:spPr>
        <p:txBody>
          <a:bodyPr>
            <a:normAutofit fontScale="90000"/>
          </a:bodyPr>
          <a:lstStyle/>
          <a:p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sz="1600" dirty="0"/>
              <a:t/>
            </a:r>
            <a:br>
              <a:rPr lang="uk-UA" sz="1600" dirty="0"/>
            </a:br>
            <a:r>
              <a:rPr lang="uk-UA" sz="1600" dirty="0"/>
              <a:t/>
            </a:r>
            <a:br>
              <a:rPr lang="uk-UA" sz="1600" dirty="0"/>
            </a:br>
            <a:endParaRPr lang="x-none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5B7FDF2-199F-1040-8CE2-A3E668DFF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2209801"/>
            <a:ext cx="10591800" cy="1981200"/>
          </a:xfrm>
        </p:spPr>
        <p:txBody>
          <a:bodyPr>
            <a:normAutofit/>
          </a:bodyPr>
          <a:lstStyle/>
          <a:p>
            <a:endParaRPr lang="uk-UA" dirty="0"/>
          </a:p>
          <a:p>
            <a:pPr algn="just"/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5800" y="381001"/>
            <a:ext cx="11125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hangingPunct="0">
              <a:buClr>
                <a:srgbClr val="000000"/>
              </a:buClr>
              <a:buSzPts val="4000"/>
            </a:pPr>
            <a:r>
              <a:rPr lang="ru-RU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ОДЕСЬКИЙ НАЦІОНАЛЬНИЙ МЕДИЧНИЙ УНІВЕРСИТЕТ </a:t>
            </a:r>
          </a:p>
          <a:p>
            <a:pPr lvl="0" algn="ctr" defTabSz="914400" hangingPunct="0">
              <a:buClr>
                <a:srgbClr val="000000"/>
              </a:buClr>
              <a:buSzPts val="4000"/>
            </a:pPr>
            <a:endParaRPr lang="en-US" b="1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  <a:p>
            <a:pPr lvl="0" algn="ctr" defTabSz="914400" hangingPunct="0">
              <a:buClr>
                <a:srgbClr val="000000"/>
              </a:buClr>
              <a:buSzPts val="4000"/>
            </a:pPr>
            <a:r>
              <a:rPr lang="uk-UA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КАФЕДРА ГІСТОЛОГІЇ, ЦИТОЛОГІЇ, ЕМБРІОЛОГІЇ ТА ПАТОЛОГІЧНОЇ МОРФОЛОГІЇ З КУРСОМ СУДОВОЇ МЕДИЦИНИ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2" y="228600"/>
            <a:ext cx="1006475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074024"/>
            <a:ext cx="4572000" cy="371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57200" y="1950008"/>
            <a:ext cx="6218237" cy="259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</a:pPr>
            <a:r>
              <a:rPr lang="uk-UA" sz="3200" cap="all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uk-UA" sz="28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№2</a:t>
            </a:r>
          </a:p>
          <a:p>
            <a:pPr lvl="0" algn="ctr" defTabSz="914400">
              <a:buClr>
                <a:prstClr val="black"/>
              </a:buClr>
            </a:pPr>
            <a:r>
              <a:rPr lang="uk-UA" sz="24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 до </a:t>
            </a:r>
            <a:r>
              <a:rPr lang="uk-UA" sz="2400" b="1" cap="al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вчення </a:t>
            </a:r>
            <a:r>
              <a:rPr lang="uk-UA" sz="24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Тканини</a:t>
            </a:r>
            <a:r>
              <a:rPr lang="uk-UA" sz="2400" b="1" cap="al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 algn="ctr" defTabSz="914400">
              <a:buClr>
                <a:prstClr val="black"/>
              </a:buClr>
            </a:pPr>
            <a:r>
              <a:rPr lang="uk-UA" sz="2400" b="1" cap="al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uk-UA" sz="24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Епітеліальні </a:t>
            </a:r>
            <a:r>
              <a:rPr lang="uk-UA" sz="2400" b="1" cap="all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uk-UA" sz="2800" b="1" cap="all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 defTabSz="914400">
              <a:buClr>
                <a:prstClr val="black"/>
              </a:buClr>
            </a:pPr>
            <a:endParaRPr lang="uk-UA" sz="2800" b="1" cap="all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221 «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Стоматологія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9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0">
            <a:extLst>
              <a:ext uri="{FF2B5EF4-FFF2-40B4-BE49-F238E27FC236}">
                <a16:creationId xmlns:a16="http://schemas.microsoft.com/office/drawing/2014/main" xmlns="" id="{DC3B8C6B-63CA-4384-8059-2036BE52027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xmlns="" id="{C71B03AA-C0EB-4104-84F8-E1AB8BFBEF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FE1643-E8C4-954E-8A2D-C7395B8C3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152400"/>
            <a:ext cx="6672886" cy="372083"/>
          </a:xfrm>
        </p:spPr>
        <p:txBody>
          <a:bodyPr>
            <a:normAutofit fontScale="90000"/>
          </a:bodyPr>
          <a:lstStyle/>
          <a:p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96B606D-FE92-644A-B275-668290B47E0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19600" y="304800"/>
            <a:ext cx="7772400" cy="6096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 людини і тварин являє собою цілісну систему, в якій можна виділити ряд ієрархічних рівнів організації живої матерії: </a:t>
            </a:r>
            <a:r>
              <a:rPr lang="uk-UA" sz="2800" b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клітини-тканини-органи-системи органів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органів-це сукупність однорідних органів, які подібні за будовою, функцією та розвитком. Прикладом є серцево-судинна система, статева система, травна система.</a:t>
            </a:r>
          </a:p>
          <a:p>
            <a:pPr marL="0" indent="0" algn="just"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 є цілісним анатомічним утвором, який має певні, притаманні лише йому форму, розвиток та положення в організмі.</a:t>
            </a:r>
            <a:endParaRPr lang="x-none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04800"/>
            <a:ext cx="4024761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592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>
            <a:extLst>
              <a:ext uri="{FF2B5EF4-FFF2-40B4-BE49-F238E27FC236}">
                <a16:creationId xmlns:a16="http://schemas.microsoft.com/office/drawing/2014/main" xmlns="" id="{25496B42-CC46-4183-B481-887CD3E8C7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6">
            <a:extLst>
              <a:ext uri="{FF2B5EF4-FFF2-40B4-BE49-F238E27FC236}">
                <a16:creationId xmlns:a16="http://schemas.microsoft.com/office/drawing/2014/main" xmlns="" id="{E2758CE0-F916-4DCE-88D1-71430BE441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7" name="Rectangle 18">
            <a:extLst>
              <a:ext uri="{FF2B5EF4-FFF2-40B4-BE49-F238E27FC236}">
                <a16:creationId xmlns:a16="http://schemas.microsoft.com/office/drawing/2014/main" xmlns="" id="{31CA2540-FD07-4286-91E4-8D0DE4E509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79812C-004A-C945-B594-3C37378A8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28601"/>
            <a:ext cx="11510739" cy="99060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uk-UA" sz="32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складу одного органу, як правило, входить декілька тканин.</a:t>
            </a:r>
            <a:endParaRPr lang="en-US" sz="32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20">
            <a:extLst>
              <a:ext uri="{FF2B5EF4-FFF2-40B4-BE49-F238E27FC236}">
                <a16:creationId xmlns:a16="http://schemas.microsoft.com/office/drawing/2014/main" xmlns="" id="{214924F5-CDC2-4DFA-82F3-4843ADD678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95" t="89389" r="26987" b="24"/>
          <a:stretch/>
        </p:blipFill>
        <p:spPr>
          <a:xfrm flipH="1">
            <a:off x="0" y="-1"/>
            <a:ext cx="2596444" cy="872709"/>
          </a:xfrm>
          <a:prstGeom prst="rect">
            <a:avLst/>
          </a:prstGeom>
        </p:spPr>
      </p:pic>
      <p:pic>
        <p:nvPicPr>
          <p:cNvPr id="39" name="Picture 22">
            <a:extLst>
              <a:ext uri="{FF2B5EF4-FFF2-40B4-BE49-F238E27FC236}">
                <a16:creationId xmlns:a16="http://schemas.microsoft.com/office/drawing/2014/main" xmlns="" id="{AED59812-6820-446C-B994-0D059C97DC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7" t="72411" b="13751"/>
          <a:stretch/>
        </p:blipFill>
        <p:spPr>
          <a:xfrm>
            <a:off x="10473994" y="5564567"/>
            <a:ext cx="1341545" cy="1293433"/>
          </a:xfrm>
          <a:custGeom>
            <a:avLst/>
            <a:gdLst>
              <a:gd name="connsiteX0" fmla="*/ 0 w 1341545"/>
              <a:gd name="connsiteY0" fmla="*/ 0 h 1293433"/>
              <a:gd name="connsiteX1" fmla="*/ 1341545 w 1341545"/>
              <a:gd name="connsiteY1" fmla="*/ 0 h 1293433"/>
              <a:gd name="connsiteX2" fmla="*/ 1341545 w 1341545"/>
              <a:gd name="connsiteY2" fmla="*/ 1293433 h 1293433"/>
              <a:gd name="connsiteX3" fmla="*/ 150847 w 1341545"/>
              <a:gd name="connsiteY3" fmla="*/ 1293433 h 1293433"/>
              <a:gd name="connsiteX4" fmla="*/ 66240 w 1341545"/>
              <a:gd name="connsiteY4" fmla="*/ 1183451 h 1293433"/>
              <a:gd name="connsiteX5" fmla="*/ 0 w 1341545"/>
              <a:gd name="connsiteY5" fmla="*/ 1061841 h 1293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1545" h="1293433">
                <a:moveTo>
                  <a:pt x="0" y="0"/>
                </a:moveTo>
                <a:lnTo>
                  <a:pt x="1341545" y="0"/>
                </a:lnTo>
                <a:lnTo>
                  <a:pt x="1341545" y="1293433"/>
                </a:lnTo>
                <a:lnTo>
                  <a:pt x="150847" y="1293433"/>
                </a:lnTo>
                <a:lnTo>
                  <a:pt x="66240" y="1183451"/>
                </a:lnTo>
                <a:lnTo>
                  <a:pt x="0" y="1061841"/>
                </a:lnTo>
                <a:close/>
              </a:path>
            </a:pathLst>
          </a:custGeom>
        </p:spPr>
      </p:pic>
      <p:pic>
        <p:nvPicPr>
          <p:cNvPr id="40" name="Picture 24">
            <a:extLst>
              <a:ext uri="{FF2B5EF4-FFF2-40B4-BE49-F238E27FC236}">
                <a16:creationId xmlns:a16="http://schemas.microsoft.com/office/drawing/2014/main" xmlns="" id="{E844ED7C-1917-40D8-8B42-1B1C27BC5A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8252"/>
          <a:stretch/>
        </p:blipFill>
        <p:spPr>
          <a:xfrm flipH="1">
            <a:off x="0" y="3142319"/>
            <a:ext cx="4605339" cy="3715682"/>
          </a:xfrm>
          <a:prstGeom prst="rect">
            <a:avLst/>
          </a:prstGeom>
        </p:spPr>
      </p:pic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183677"/>
            <a:ext cx="10896600" cy="5715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47800" y="24384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епітеліальна</a:t>
            </a:r>
            <a:endParaRPr lang="uk-UA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486400" y="2669232"/>
            <a:ext cx="13896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/>
              <a:t>М’язова</a:t>
            </a:r>
            <a:endParaRPr lang="uk-UA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763000" y="2669233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нервова</a:t>
            </a:r>
            <a:endParaRPr lang="uk-UA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133600" y="4572000"/>
            <a:ext cx="2083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сполучна</a:t>
            </a:r>
            <a:endParaRPr lang="uk-UA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257800" y="4572000"/>
            <a:ext cx="1439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/>
              <a:t>кісткова</a:t>
            </a:r>
            <a:endParaRPr lang="uk-UA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162800" y="44335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хрящова</a:t>
            </a:r>
            <a:endParaRPr lang="uk-UA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9525000" y="4433500"/>
            <a:ext cx="1619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кров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308056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6D58954F-C5AC-4BE0-811D-8DFE18E350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359E835-CE77-4DCC-8EC3-1924094D3B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760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183F3C-CC9A-E243-8908-6D1021C70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1"/>
            <a:ext cx="7129462" cy="152399"/>
          </a:xfrm>
        </p:spPr>
        <p:txBody>
          <a:bodyPr>
            <a:normAutofit fontScale="90000"/>
          </a:bodyPr>
          <a:lstStyle/>
          <a:p>
            <a:endParaRPr lang="x-none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5ECD3E8-4E53-1840-926F-24EFBC65E7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4800" y="533400"/>
            <a:ext cx="10972800" cy="579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uk-UA" sz="2800" b="1" i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Тканина</a:t>
            </a:r>
            <a:r>
              <a:rPr lang="uk-UA" sz="2800" b="1" cap="none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–система клітин та їх похідних які спеціалізуються на виконанні певних функцій. 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uk-UA" sz="2800" b="1" i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Диференціюванням</a:t>
            </a:r>
            <a:r>
              <a:rPr lang="uk-UA" sz="2800" b="1" cap="none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називається процес, в результаті якого клітина стає спеціалізованою.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основі диференціації знаходиться процес </a:t>
            </a:r>
            <a:r>
              <a:rPr lang="uk-UA" sz="2800" b="1" i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детермінації </a:t>
            </a:r>
            <a:r>
              <a:rPr lang="uk-UA" sz="2800" b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подальшого напряму в розвитку клітин на генетичній основі – дії окремих компонентів </a:t>
            </a:r>
            <a:r>
              <a:rPr lang="uk-UA" sz="28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генома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 в результаті якого окремі тканини в ході диференціації набувають характерного для них вигляду, називають </a:t>
            </a:r>
            <a:r>
              <a:rPr lang="uk-UA" sz="2800" b="1" i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гістогенезом.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uk-UA" sz="2800" b="1" i="1" cap="none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Диферон</a:t>
            </a:r>
            <a:r>
              <a:rPr lang="uk-UA" sz="2800" b="1" i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сукупність клітин, які послідовно утворюються від одного типу стовбурових клітин до зрілої спеціалізованої клітини.</a:t>
            </a:r>
            <a:endParaRPr lang="uk-UA" sz="2800" b="1" cap="none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uk-UA" sz="2800" b="1" cap="none" dirty="0" smtClean="0"/>
          </a:p>
          <a:p>
            <a:pPr marL="0" indent="0">
              <a:lnSpc>
                <a:spcPct val="110000"/>
              </a:lnSpc>
              <a:buNone/>
            </a:pPr>
            <a:endParaRPr lang="x-none" b="1" cap="none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80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F304F8F-821C-AB44-85E5-3FCCBC620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>
            <a:normAutofit/>
          </a:bodyPr>
          <a:lstStyle/>
          <a:p>
            <a:r>
              <a:rPr lang="ru-RU" b="1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 </a:t>
            </a:r>
            <a:endParaRPr lang="x-non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AD2ADB8-7C2A-874C-9918-3EBB90F3A11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6096626" cy="342410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ru-RU" sz="1700" b="0" i="0" u="none" strike="noStrike" dirty="0">
              <a:solidFill>
                <a:schemeClr val="accent3">
                  <a:lumMod val="50000"/>
                </a:schemeClr>
              </a:solidFill>
              <a:effectLst/>
              <a:latin typeface="Verdana" panose="020B0604030504040204" pitchFamily="34" charset="0"/>
            </a:endParaRPr>
          </a:p>
          <a:p>
            <a:pPr>
              <a:lnSpc>
                <a:spcPct val="110000"/>
              </a:lnSpc>
            </a:pPr>
            <a:endParaRPr lang="x-none" sz="17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1" y="914400"/>
            <a:ext cx="11430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О.О.ЗАВАРЗІН ЗАПРОПОНУВАВ ПОДІЛИТИ УСІ ТКАНИНИ НА ДВІ ГРУПИ:</a:t>
            </a:r>
          </a:p>
          <a:p>
            <a:endParaRPr lang="uk-UA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–епітеліальна тканина і тканини внутрішнього  середовища(кров, лімфа, сполучні тканини)</a:t>
            </a:r>
          </a:p>
          <a:p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м’язові та нервову тканини</a:t>
            </a:r>
          </a:p>
          <a:p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Велике теоретичне узагальнення в галузі вивчення розвитку тканин (теорія дивергентного розвитку) належить 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М.Г.Хлопіну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Організм розвивається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дивергентно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що було простим і однорідним, перетворюється в складне і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різновидне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29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10">
            <a:extLst>
              <a:ext uri="{FF2B5EF4-FFF2-40B4-BE49-F238E27FC236}">
                <a16:creationId xmlns:a16="http://schemas.microsoft.com/office/drawing/2014/main" xmlns="" id="{DC3B8C6B-63CA-4384-8059-2036BE52027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xmlns="" id="{C71B03AA-C0EB-4104-84F8-E1AB8BFBEF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9DFE9DD-A47C-9A4F-BA5B-F500F5FC314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65048" y="381000"/>
            <a:ext cx="7269752" cy="6324600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 людини містить тканини, які частіше всього об’єднують за принципами. Існує два принципи за якими поділяють тканини: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2800" b="1" i="1" u="sng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МОРФОФУНКЦІОНАЛЬНИЙ ПРИНЦИП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цим принципом тканини об’єднують в групи за східними ознаками будови та функцій.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2800" b="1" i="1" u="sng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ГІСТОГЕНЕТИЧНИЙ ПРИНЦИП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Об’єднання тканин за принципом в типи відбувається на основі загальних джерел їх розвитку</a:t>
            </a:r>
            <a:endParaRPr lang="x-none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"/>
            <a:ext cx="30480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488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2">
            <a:extLst>
              <a:ext uri="{FF2B5EF4-FFF2-40B4-BE49-F238E27FC236}">
                <a16:creationId xmlns:a16="http://schemas.microsoft.com/office/drawing/2014/main" xmlns="" id="{6D58954F-C5AC-4BE0-811D-8DFE18E350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xmlns="" id="{C359E835-CE77-4DCC-8EC3-1924094D3B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760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E47C84D-F729-9449-A44C-72B51D665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6" y="4876799"/>
            <a:ext cx="3505824" cy="228602"/>
          </a:xfrm>
        </p:spPr>
        <p:txBody>
          <a:bodyPr>
            <a:normAutofit fontScale="90000"/>
          </a:bodyPr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531B05E-F656-7541-8FB5-E5E0C788D9E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10439400" cy="605971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uk-UA" sz="2800" b="1" i="1" u="none" strike="noStrike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Структурно-функціональними елементами тканини є:</a:t>
            </a:r>
          </a:p>
          <a:p>
            <a:pPr>
              <a:lnSpc>
                <a:spcPct val="110000"/>
              </a:lnSpc>
            </a:pPr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uk-UA" sz="2800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головні елементи всіх тканин, які визначають їх основні властивості дають початок її похідним.</a:t>
            </a:r>
          </a:p>
          <a:p>
            <a:pPr marL="0" indent="0">
              <a:lnSpc>
                <a:spcPct val="110000"/>
              </a:lnSpc>
              <a:buNone/>
            </a:pPr>
            <a:endParaRPr lang="uk-UA" sz="2800" b="1" cap="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uk-UA" sz="2800" b="1" i="1" u="none" strike="noStrike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МІЖКЛІТИННА РЕЧОВИНА- </a:t>
            </a:r>
            <a:r>
              <a:rPr lang="uk-UA" sz="2800" b="1" i="0" u="none" strike="noStrike" cap="none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сукупний продукт діяльності клітин даної тканини. її відносний вміст, склад та фізико-хімічні властивості є характерними ознаками кожної тканини.</a:t>
            </a:r>
          </a:p>
          <a:p>
            <a:pPr>
              <a:lnSpc>
                <a:spcPct val="110000"/>
              </a:lnSpc>
            </a:pPr>
            <a:endParaRPr lang="uk-UA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x-non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67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33BC06-599F-6A4A-A12E-430FF6D75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28601"/>
            <a:ext cx="10744200" cy="1219199"/>
          </a:xfrm>
        </p:spPr>
        <p:txBody>
          <a:bodyPr/>
          <a:lstStyle/>
          <a:p>
            <a:r>
              <a:rPr lang="uk-UA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Епітеліальні тканини</a:t>
            </a:r>
            <a:endParaRPr lang="x-none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F58C493-9AD4-C442-8924-AA76F92E58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1000" y="1219200"/>
            <a:ext cx="10896600" cy="457199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 сукупність </a:t>
            </a:r>
            <a:r>
              <a:rPr lang="uk-UA" sz="28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диферонів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полярних клітин, які пластами розміщені на межі із зовнішнім або внутрішнім середовищем. Вкривають поверхню тіла, вистеляють порожнини внутрішніх органів, формують залози і входять до складу органів чуття.</a:t>
            </a:r>
          </a:p>
          <a:p>
            <a:pPr marL="0" indent="0" algn="just">
              <a:buNone/>
            </a:pPr>
            <a:r>
              <a:rPr lang="uk-UA" sz="2800" b="1" i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 три види епітеліальних тканин:</a:t>
            </a:r>
          </a:p>
          <a:p>
            <a:pPr algn="just">
              <a:buFontTx/>
              <a:buChar char="-"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Покривні</a:t>
            </a:r>
          </a:p>
          <a:p>
            <a:pPr algn="just">
              <a:buFontTx/>
              <a:buChar char="-"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Залозисті</a:t>
            </a:r>
          </a:p>
          <a:p>
            <a:pPr algn="just">
              <a:buFontTx/>
              <a:buChar char="-"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Сенсорні (виконують рецепторні </a:t>
            </a:r>
            <a:r>
              <a:rPr lang="uk-UA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ункції у складі органів чуття)</a:t>
            </a:r>
            <a:endParaRPr lang="x-none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38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1066800"/>
          </a:xfrm>
        </p:spPr>
        <p:txBody>
          <a:bodyPr/>
          <a:lstStyle/>
          <a:p>
            <a:r>
              <a:rPr lang="uk-UA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Покривні епітелії</a:t>
            </a:r>
            <a:endParaRPr lang="uk-UA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400" y="1828800"/>
            <a:ext cx="6696343" cy="3962399"/>
          </a:xfrm>
        </p:spPr>
        <p:txBody>
          <a:bodyPr>
            <a:noAutofit/>
          </a:bodyPr>
          <a:lstStyle/>
          <a:p>
            <a:pPr algn="just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Відокремлюють організм і його органи від оточуючого середовища, беруть участь в обміні речовин між ними; створюють умови для рухливості внутрішніх органів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85800"/>
            <a:ext cx="3124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467600" y="6019800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Покривний епітелій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57809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1" y="381000"/>
            <a:ext cx="73152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ЗАЛОЗИСТІ ЕПІТЕЛІЇ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 залози та синтезують специфічні продукти –секрети.</a:t>
            </a:r>
          </a:p>
          <a:p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СЕНСОРНІ ЕПІТЕЛІЇ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 до складу органів чуття, виконуючи рецепторні функції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81000"/>
            <a:ext cx="36576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3399904"/>
            <a:ext cx="3505200" cy="193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769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228600"/>
            <a:ext cx="115824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 епітеліальних тканин:</a:t>
            </a:r>
          </a:p>
          <a:p>
            <a:endParaRPr lang="uk-UA" sz="28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uk-UA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Бар’єрна.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Найголовніша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функція епітеліальних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канин. Епітелій формує бар’єри між внутрішнім середовищем організму і зовнішнім середовищем(епідерміс шкіри, передній епітелій рогівки ока) або розмежовують дві області внутрішнього середовища (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мезотелій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ендотелій).</a:t>
            </a:r>
          </a:p>
          <a:p>
            <a:pPr marL="342900" indent="-342900" algn="just">
              <a:buAutoNum type="arabicPeriod"/>
            </a:pPr>
            <a:r>
              <a:rPr lang="uk-UA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Захисна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Епітелії захищають внутрішнє середовище організму від впливу токсинів, механічних і фізичних подразнень та інфекції. Це досягається різними  шляхами формуванням фізично і хімічно стійкого рогового шару, наявністю в складі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епітеліїв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пігментних клітин або макрофагів, секрецією захисного шару слизу або бактерицидних речовин).</a:t>
            </a:r>
          </a:p>
          <a:p>
            <a:pPr marL="342900" indent="-342900" algn="just">
              <a:buAutoNum type="arabicPeriod"/>
            </a:pPr>
            <a:r>
              <a:rPr lang="uk-UA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Транспортна.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Епітелії забезпечують пасивне і активне перенесення речовин крізь пласти клітин (здійснюючи функції поглинання і екскреції), або рух по апікальній поверхні клітин (транспорт слизу миготливим епітелієм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повітряносних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шляхів.)</a:t>
            </a:r>
          </a:p>
          <a:p>
            <a:pPr marL="342900" indent="-342900" algn="just">
              <a:buAutoNum type="arabicPeriod"/>
            </a:pPr>
            <a:r>
              <a:rPr lang="uk-UA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Секреторна.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Епітеліоцити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забезпечують синтез і виведення високоактивних речовин різної хімічної природи.</a:t>
            </a:r>
          </a:p>
          <a:p>
            <a:pPr marL="342900" indent="-342900" algn="just">
              <a:buAutoNum type="arabicPeriod"/>
            </a:pPr>
            <a:r>
              <a:rPr lang="uk-UA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Сенсорна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Сенсоепітеліальні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клітини, завдяки наявності на апікальній поверхні відповідних органел спеціального призначення, здатні сприймати хімічні або механічні сигнали.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71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1" y="304800"/>
            <a:ext cx="11734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Морфологічні особливості епітеліальних тканин:</a:t>
            </a:r>
          </a:p>
          <a:p>
            <a:endParaRPr lang="uk-UA" sz="3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- Просторова організація-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епітеліальні клітини розташовуються пластами, або формують сітку, тяжі, острівці, фолікули, трубочки.</a:t>
            </a:r>
          </a:p>
          <a:p>
            <a:endParaRPr lang="uk-UA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Пограничне розташування –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епітелії відокремлюють тканини організму від зовнішнього середовища, вторинних порожнин тіла або розмежовують дві області внутрішнього середовища.</a:t>
            </a:r>
            <a:endParaRPr lang="uk-UA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2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91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485320"/>
            <a:ext cx="5334000" cy="469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4800" y="228600"/>
            <a:ext cx="11277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МОРФОЛОГІЧНІ ОСОБЛИВОСТІ ЕПІТЕЛІАЛЬНИХ ТКАНИН</a:t>
            </a:r>
            <a:endParaRPr lang="uk-UA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485320"/>
            <a:ext cx="6324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Мінімальна кількість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міжклітинної речовини- клітини щільно прилягають одна до одної, з’єднуючись за допомогою міжклітинних контактів.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Полярність клітин-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одношарових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епітеліях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апікальна і базальна частини клітини розрізняються структурно і функціонально; в багатошарових – спостерігається вертикальна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анізоморфія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7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114300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МОРФОЛОГІЧНІ ОСОБЛИВОСТІ ЕПІТЕЛІАЛЬНИХ </a:t>
            </a:r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ТКАНИН:</a:t>
            </a:r>
          </a:p>
          <a:p>
            <a:pPr algn="just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Розташування на базальній мембрані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складається з компонентів, що синтезуються клітинами епітеліальної і сполучної тканини.</a:t>
            </a:r>
          </a:p>
          <a:p>
            <a:pPr algn="just"/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 кровоносних судин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трофіка здійснюється шляхом дифузії речовин через базальну мембрану з судин сполучної тканини.</a:t>
            </a:r>
          </a:p>
          <a:p>
            <a:pPr algn="just"/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Висока регенераційна здатність-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пограничне розташування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епітеліїв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потребує активного відновлення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епітеліоцитів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яке проходить за рахунок камбіальних елементів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69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609600"/>
            <a:ext cx="71628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Базальна мембрана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має товщину 20-100 нм, відділяє епітелій від підлеглої сполучної тканини. Епітеліальні клітини прикріплені до базальної мембрани за допомогою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напівдесмосом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Через базальну мембрану здійснюється живлення епітелію.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794266"/>
            <a:ext cx="3276600" cy="4615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848600" y="57912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Базальна мембрана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8153400" y="3735386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330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800"/>
            <a:ext cx="105156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696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493" y="54033"/>
            <a:ext cx="9024706" cy="6803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трелка вправо 1"/>
          <p:cNvSpPr/>
          <p:nvPr/>
        </p:nvSpPr>
        <p:spPr>
          <a:xfrm>
            <a:off x="2362200" y="130233"/>
            <a:ext cx="12192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29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94605"/>
            <a:ext cx="9067800" cy="6182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759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1" y="533400"/>
            <a:ext cx="11353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Одношарові епітелії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тканини, в яких усі клітини контактують з базальною мембраною.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Однорядними називають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епітелії, до складу яких входять клітини однакової форми. Аналогічність </a:t>
            </a:r>
          </a:p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Будови клітин обумовлює розташування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ядер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однаковій відстані від базальної мембрани, тобто , в один ряд. </a:t>
            </a:r>
          </a:p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Враховуючи відношення висоти клітин до їх товщини, розрізняють:</a:t>
            </a:r>
          </a:p>
          <a:p>
            <a:pPr marL="285750" indent="-285750">
              <a:buFontTx/>
              <a:buChar char="-"/>
            </a:pPr>
            <a:r>
              <a:rPr lang="uk-UA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Плоский</a:t>
            </a:r>
          </a:p>
          <a:p>
            <a:pPr marL="285750" indent="-285750">
              <a:buFontTx/>
              <a:buChar char="-"/>
            </a:pPr>
            <a:r>
              <a:rPr lang="uk-UA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Кубічний</a:t>
            </a:r>
          </a:p>
          <a:p>
            <a:pPr marL="285750" indent="-285750">
              <a:buFontTx/>
              <a:buChar char="-"/>
            </a:pPr>
            <a:r>
              <a:rPr lang="uk-UA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Циліндричний</a:t>
            </a:r>
            <a:endParaRPr lang="uk-UA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809999"/>
            <a:ext cx="7848601" cy="308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326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79388"/>
            <a:ext cx="5483629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МЕЗОТЕЛІЙ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(плоский однорядний- знаходиться у плеврі,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очеревені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серцевій сумці) утворений </a:t>
            </a: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Плоскими клітинами полігональної форми з нерівними краями. В кожній клітині міститься одне, а іноді два або три ядра овальної форми. На вільній поверхні спостерігається наявність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мікроворсинок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uk-UA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мезотелій</a:t>
            </a:r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 виведення і всмоктування серозної рідини.</a:t>
            </a:r>
          </a:p>
          <a:p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Мезотелій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запобігає утворенню сполучнотканинних спайок між органами грудної і черевної порожнини.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6029" y="179388"/>
            <a:ext cx="6327371" cy="650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482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685800"/>
            <a:ext cx="11582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Ендотелій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сформований пластом плоских клітин, що лежать в один шар на базальній мембрані.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цитоплазмі спостерігаються численні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піноцитозні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везікули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оскільки ендотелій приймає участь 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обміні речовин і газів.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його пошкодженні можливі утворення тромбів і зміни кровотоку.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99" y="4225230"/>
            <a:ext cx="8686801" cy="2023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91000" y="6248401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Ендотелій судин  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74257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1" y="228600"/>
            <a:ext cx="6172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Респіраторні </a:t>
            </a:r>
            <a:r>
              <a:rPr lang="uk-UA" sz="36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альвеолоцити</a:t>
            </a:r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займають 95 % поверхні </a:t>
            </a:r>
          </a:p>
          <a:p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львеол. Це клітини неправильної витягнутої форми. На апікальному полюсі є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цитоплазмаматичні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вирости, які збільшують площу контакту повітря з поверхнею епітелію.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786" y="493222"/>
            <a:ext cx="5740214" cy="459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803476" y="3321754"/>
            <a:ext cx="2590800" cy="7168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альвеоли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1" y="5306913"/>
            <a:ext cx="118109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Базальна поверхня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альвеолоцитів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контактує з ендотелієм кровоносних судин. Завдяки цим</a:t>
            </a: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морфологічним особливостям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альвеолоцити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входять до кладу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аерогематичного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бар’єру.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3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7162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Одношаровий кубічний епітелій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відміну від клітин плоского епітелію кубічні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епітеліоцити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 в цитоплазмі сферичні ядра і мають більш розвинуті органели.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067146"/>
            <a:ext cx="4343400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4590365"/>
            <a:ext cx="1165860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 клітини забезпечують реабсорбцію або всмоктування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їх апікальній поверхні спостерігаються численні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мікроворсинки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на базальній –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посмугованість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обумовлена наявністю складок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розташованими між ними мітохондріями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24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112776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Одношаровий однорядний призматичний епітелій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Утворений клітинами з чітко вираженою полярністю. Ядра овальної форми локалізовані на базальному полюсі, а добре розвинуті органели нерівномірно розміщенні в цитоплазмі.</a:t>
            </a:r>
          </a:p>
          <a:p>
            <a:pPr lvl="0"/>
            <a:r>
              <a:rPr lang="uk-UA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Одношаровий </a:t>
            </a:r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багаторядний призматичний миготливий  епітелій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вистеляє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повітряносні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шляхи.</a:t>
            </a:r>
          </a:p>
          <a:p>
            <a:pPr lvl="0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його складу входять клітини:</a:t>
            </a:r>
          </a:p>
          <a:p>
            <a:pPr marL="457200" lvl="0" indent="-457200">
              <a:buFontTx/>
              <a:buChar char="-"/>
            </a:pP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Війчасті</a:t>
            </a:r>
          </a:p>
          <a:p>
            <a:pPr marL="457200" lvl="0" indent="-457200">
              <a:buFontTx/>
              <a:buChar char="-"/>
            </a:pP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Слизові</a:t>
            </a:r>
          </a:p>
          <a:p>
            <a:pPr marL="457200" lvl="0" indent="-457200">
              <a:buFontTx/>
              <a:buChar char="-"/>
            </a:pP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Вставні</a:t>
            </a:r>
          </a:p>
          <a:p>
            <a:pPr marL="457200" lvl="0" indent="-457200">
              <a:buFontTx/>
              <a:buChar char="-"/>
            </a:pP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Ендокринні</a:t>
            </a:r>
          </a:p>
          <a:p>
            <a:pPr lvl="0"/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00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7216" y="228599"/>
            <a:ext cx="8383384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Війчасті (миготливі ) клітини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призматичної форми. Апікальна поверхня вкрита  війками, які забезпечують</a:t>
            </a:r>
          </a:p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чищення повітря, що вдихається, виштовхуючи часточки пилу разом із слизом.</a:t>
            </a:r>
          </a:p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Слизові (келихоподібні) клітини</a:t>
            </a:r>
          </a:p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вузькою базальною частиною контактують з базальною мембраною, а крізь апікальний полюс виводять на поверхню епітелію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мукоїдний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секрет, який захищає слизову 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оболонку від інфекційних, механічних та інших факторів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600200"/>
            <a:ext cx="3581400" cy="2637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358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1" y="381000"/>
            <a:ext cx="10972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Вставні  клітини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широкою основою лежать на базальній мембрані, а вузькою апікальною не доходять 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просвіту. Ці невеликих розмірів клітини виконують  камбіальну функцію.</a:t>
            </a:r>
          </a:p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Кілька видів </a:t>
            </a:r>
            <a:r>
              <a:rPr lang="uk-UA" sz="32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ендокриноцитів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здійснюють місцеву регуляцію м’язової тканини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повітроносних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шляхів.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26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1" y="457200"/>
            <a:ext cx="6477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Багатошарові епітелії</a:t>
            </a:r>
          </a:p>
          <a:p>
            <a:pPr algn="just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Тканини, в яких лише нижній шар клітин контактує з базальною мембраною. Клітини інших шарів втрачають з нею зв’язок і проявляють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анізоморфію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Назва епітелію визначає форма клітин поверхневого шару.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146" y="762000"/>
            <a:ext cx="462915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932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685800"/>
            <a:ext cx="10744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Багатошарові епітелії поділяють на три основні типи: </a:t>
            </a:r>
            <a:endParaRPr lang="uk-UA" sz="3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багатошаровий 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плоский зроговілий, </a:t>
            </a:r>
            <a:endParaRPr lang="uk-UA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багатошаровий 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плоский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незроговілий</a:t>
            </a:r>
          </a:p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-перехідний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Ця 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ґрунтується на ступені зроговіння поверхневого шару клітин та їх формі, що впливає на функцію епітелію, наприклад, захисну чи бар'єрну. </a:t>
            </a:r>
          </a:p>
        </p:txBody>
      </p:sp>
    </p:spTree>
    <p:extLst>
      <p:ext uri="{BB962C8B-B14F-4D97-AF65-F5344CB8AC3E}">
        <p14:creationId xmlns:p14="http://schemas.microsoft.com/office/powerpoint/2010/main" val="230112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457200"/>
            <a:ext cx="115824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Багатошаровий плоский зроговілий епітелій:</a:t>
            </a:r>
          </a:p>
          <a:p>
            <a:pPr algn="just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Особливості: Поверхневі клітини втрачають ядра та </a:t>
            </a:r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зроговівають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утворюючи захисний бар'єр. </a:t>
            </a:r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b="1" dirty="0" smtClean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Багатошаровий 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плоский зроговілий епітелій, або епідерміс, — це тип покривної тканини, що утворює зовнішній шар шкіри, а також рогові утворення: волосся, нігті, копита та роги. Він складається з кількох шарів клітин, які поступово </a:t>
            </a:r>
            <a:r>
              <a:rPr lang="uk-UA" sz="28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зроговівають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накопичуючи білок кератин, що робить його стійким до механічних пошкоджень і запобігає втраті води. </a:t>
            </a:r>
            <a:endParaRPr lang="uk-UA" sz="2800" b="1" dirty="0" smtClean="0">
              <a:solidFill>
                <a:srgbClr val="001D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Багатошаровий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плоский </a:t>
            </a:r>
            <a:r>
              <a:rPr lang="ru-RU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незроговілий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шарів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поверхневий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остистий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базальний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залишаються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живими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зберігаючи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ядра, та не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зроговівають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Ротова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стравохід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рогівка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57400" y="5162730"/>
            <a:ext cx="73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/>
              <a:buChar char="•"/>
            </a:pPr>
            <a:r>
              <a:rPr lang="ru-RU" dirty="0" smtClean="0">
                <a:solidFill>
                  <a:srgbClr val="545D7E"/>
                </a:solidFill>
                <a:latin typeface="Google Sans"/>
              </a:rPr>
              <a:t>.</a:t>
            </a:r>
            <a:r>
              <a:rPr lang="ru-RU" dirty="0">
                <a:solidFill>
                  <a:srgbClr val="545D7E"/>
                </a:solidFill>
                <a:latin typeface="Google Sans"/>
              </a:rPr>
              <a:t> </a:t>
            </a:r>
            <a:endParaRPr lang="ru-RU" b="0" i="0" dirty="0">
              <a:solidFill>
                <a:srgbClr val="545D7E"/>
              </a:solidFill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205937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2862"/>
            <a:ext cx="8101012" cy="681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151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10592426" cy="1524000"/>
          </a:xfrm>
        </p:spPr>
        <p:txBody>
          <a:bodyPr/>
          <a:lstStyle/>
          <a:p>
            <a:r>
              <a:rPr lang="uk-UA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Шари багатошарового плоского незроговілого епітелію</a:t>
            </a:r>
            <a:endParaRPr lang="uk-UA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447801"/>
            <a:ext cx="3374550" cy="609600"/>
          </a:xfrm>
        </p:spPr>
        <p:txBody>
          <a:bodyPr/>
          <a:lstStyle/>
          <a:p>
            <a:r>
              <a:rPr lang="uk-UA" b="1" dirty="0" smtClean="0"/>
              <a:t>ПОВЕРХНЕВИЙ</a:t>
            </a:r>
            <a:endParaRPr lang="uk-UA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15"/>
          </p:nvPr>
        </p:nvSpPr>
        <p:spPr>
          <a:xfrm>
            <a:off x="838200" y="2133601"/>
            <a:ext cx="3374550" cy="3657600"/>
          </a:xfrm>
        </p:spPr>
        <p:txBody>
          <a:bodyPr>
            <a:noAutofit/>
          </a:bodyPr>
          <a:lstStyle/>
          <a:p>
            <a:pPr algn="just"/>
            <a:r>
              <a:rPr lang="uk-UA" sz="1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 плоскі клітини з редукованими міжклітинними </a:t>
            </a:r>
            <a:r>
              <a:rPr lang="uk-UA" sz="18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просторами.Вміст</a:t>
            </a:r>
            <a:r>
              <a:rPr lang="uk-UA" sz="1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огранел</a:t>
            </a:r>
            <a:r>
              <a:rPr lang="uk-UA" sz="1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менший ніж в клітинах  двох інших шарів. </a:t>
            </a:r>
            <a:r>
              <a:rPr lang="uk-UA" sz="18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Цитокератинові</a:t>
            </a:r>
            <a:r>
              <a:rPr lang="uk-UA" sz="1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філаменти</a:t>
            </a:r>
            <a:r>
              <a:rPr lang="uk-UA" sz="1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хімічним складом відрізняються від кератину рогових </a:t>
            </a:r>
            <a:r>
              <a:rPr lang="uk-UA" sz="18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лусочок.Шляхом</a:t>
            </a:r>
            <a:r>
              <a:rPr lang="uk-UA" sz="1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дескавамації</a:t>
            </a:r>
            <a:r>
              <a:rPr lang="uk-UA" sz="1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 цього шару постійно видаляються з поверхні епітелію.</a:t>
            </a:r>
            <a:endParaRPr lang="uk-UA" sz="1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495800" y="1600201"/>
            <a:ext cx="3248111" cy="533400"/>
          </a:xfrm>
        </p:spPr>
        <p:txBody>
          <a:bodyPr/>
          <a:lstStyle/>
          <a:p>
            <a:r>
              <a:rPr lang="uk-UA" b="1" dirty="0" smtClean="0"/>
              <a:t>ОСТИСТИЙ</a:t>
            </a:r>
            <a:endParaRPr lang="uk-UA" b="1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16"/>
          </p:nvPr>
        </p:nvSpPr>
        <p:spPr>
          <a:xfrm>
            <a:off x="4419600" y="2133601"/>
            <a:ext cx="3325099" cy="3657600"/>
          </a:xfrm>
        </p:spPr>
        <p:txBody>
          <a:bodyPr>
            <a:normAutofit/>
          </a:bodyPr>
          <a:lstStyle/>
          <a:p>
            <a:pPr algn="just"/>
            <a:r>
              <a:rPr lang="uk-UA" sz="20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 клітини неправильної полігональної форми, цитоплазма яких заповнена </a:t>
            </a:r>
            <a:r>
              <a:rPr lang="uk-UA" sz="20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тонофіламентами</a:t>
            </a:r>
            <a:r>
              <a:rPr lang="uk-UA" sz="20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гранулами </a:t>
            </a:r>
            <a:r>
              <a:rPr lang="uk-UA" sz="20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кератогіаліну</a:t>
            </a:r>
            <a:r>
              <a:rPr lang="uk-UA" sz="20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/>
          </p:nvPr>
        </p:nvSpPr>
        <p:spPr>
          <a:xfrm>
            <a:off x="8001000" y="1600201"/>
            <a:ext cx="3277226" cy="457200"/>
          </a:xfrm>
        </p:spPr>
        <p:txBody>
          <a:bodyPr/>
          <a:lstStyle/>
          <a:p>
            <a:r>
              <a:rPr lang="uk-UA" b="1" dirty="0" smtClean="0"/>
              <a:t>Базальний</a:t>
            </a:r>
            <a:endParaRPr lang="uk-UA" b="1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17"/>
          </p:nvPr>
        </p:nvSpPr>
        <p:spPr>
          <a:xfrm>
            <a:off x="7924800" y="2133601"/>
            <a:ext cx="3353426" cy="3657600"/>
          </a:xfrm>
        </p:spPr>
        <p:txBody>
          <a:bodyPr>
            <a:normAutofit/>
          </a:bodyPr>
          <a:lstStyle/>
          <a:p>
            <a:pPr algn="just"/>
            <a:r>
              <a:rPr lang="uk-UA" sz="19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Утворений розташованими на базальній мембрані </a:t>
            </a:r>
            <a:r>
              <a:rPr lang="uk-UA" sz="19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епітеліоцитами</a:t>
            </a:r>
            <a:r>
              <a:rPr lang="uk-UA" sz="19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призматичної форми, серед яких є стовбурні клітини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21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609600"/>
            <a:ext cx="64008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 typeface="Arial"/>
              <a:buChar char="•"/>
            </a:pP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Перехідний 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епітелій: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Вистеляє сечовивідні шляхи, стінки яких значно розтягуються під час заповнення рідиною. Товщина пласта і форма клітин залежить від функціонального стану органу. Перехідний епітелій складається з трьох шарів: базального, проміжного та покривного.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Font typeface="Arial"/>
              <a:buChar char="•"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Особливості: Спеціалізований тип епітелію, здатний до значних змін форми клітин залежно від розтягнення </a:t>
            </a:r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buFont typeface="Arial"/>
              <a:buChar char="•"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Приклади: Стінки сечового міхура. 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928" y="1752600"/>
            <a:ext cx="4636472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788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1" y="685800"/>
            <a:ext cx="11049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Залозистий епітелій</a:t>
            </a:r>
          </a:p>
          <a:p>
            <a:pPr algn="just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Залозисті епітелії складаються з секреторних клітин-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грандулоцитів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здійснюють синтез і виведення секретів у кров і лімфу (ендокринна секреція), або в порожнини внутрішніх органів, на поверхню шкіри і слизових оболонок (екзокринна секреція).</a:t>
            </a:r>
          </a:p>
          <a:p>
            <a:pPr algn="just"/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Гландулоцитам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властиві всі ознаки клітин з активно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протікаючими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синтетичними процесами.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54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117348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Періодичні зміни залозистих клітин отримали назву </a:t>
            </a:r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секреторного циклу.</a:t>
            </a:r>
          </a:p>
          <a:p>
            <a:r>
              <a:rPr lang="uk-UA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 секреції умовно можна розділити на 5 етапів: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1.Фаза поглинання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вихідних речовин з крові пов’язана з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плазмолемою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базального полюса.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2.Фаза синтезу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секрету обумовлена процесами транскрипції і трансляції та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посттрансляційними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змінами під дією ферментів.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Фаза накопичення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синтезованого продукту супроводжується збільшенням кількості секреторних гранул, які можуть зливатися одна з одною.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4.Фаза виведення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секрету відбувається шляхом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екзоцитозу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Фаза спокою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супроводжується відновленням структур, які приймали участь в секреторному процесі.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0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81000"/>
            <a:ext cx="4495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органи, що здійснюють синтез виведення секретів. </a:t>
            </a:r>
          </a:p>
          <a:p>
            <a:pPr algn="just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можуть бути одноклітинними </a:t>
            </a:r>
          </a:p>
          <a:p>
            <a:pPr algn="just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багатоклітинними.</a:t>
            </a:r>
          </a:p>
          <a:p>
            <a:pPr algn="just"/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 поділяють на дві групи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buFontTx/>
              <a:buChar char="-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 зовнішньої секреції (екзокринні)</a:t>
            </a:r>
          </a:p>
          <a:p>
            <a:pPr marL="285750" indent="-285750" algn="just">
              <a:buFontTx/>
              <a:buChar char="-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 внутрішньої секреції (ендокринні)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533400"/>
            <a:ext cx="6667500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348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Екзокринні залози виділяють секрети на поверхню шкіри і слизових оболонок, або в порожнини внутрішніх органів.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3794" y="3200400"/>
            <a:ext cx="5944206" cy="2590799"/>
          </a:xfrm>
        </p:spPr>
        <p:txBody>
          <a:bodyPr>
            <a:normAutofit fontScale="92500"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Ендокринні залози виробляють високоактивні речовини (гормони), які виводяться безпосередньо у кров та лімфу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655" y="609600"/>
            <a:ext cx="4661925" cy="535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284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 txBox="1">
            <a:spLocks/>
          </p:cNvSpPr>
          <p:nvPr/>
        </p:nvSpPr>
        <p:spPr>
          <a:xfrm>
            <a:off x="533400" y="609600"/>
            <a:ext cx="11056355" cy="5487592"/>
          </a:xfrm>
          <a:prstGeom prst="rect">
            <a:avLst/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vert="horz" wrap="square" lIns="0" tIns="12700" rIns="0" bIns="0" rtlCol="0" anchor="t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3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14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14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1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Вахнюк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технікою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1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1400" spc="-2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томах.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 1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4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480</a:t>
            </a:r>
            <a:r>
              <a:rPr lang="ru-RU" sz="14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 Г.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томах.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4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624</a:t>
            </a:r>
            <a:r>
              <a:rPr lang="ru-RU" sz="14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r>
              <a:rPr lang="ru-RU" sz="14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Роллс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Дж. </a:t>
            </a:r>
            <a:r>
              <a:rPr lang="ru-RU" sz="1400" spc="-2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зразків</a:t>
            </a:r>
            <a:r>
              <a:rPr lang="ru-RU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URL: </a:t>
            </a:r>
            <a:r>
              <a:rPr lang="en-US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https://www.leicabiosystems.com/knowledge-pathway/an-introduction- to-specimen-processing/</a:t>
            </a:r>
            <a:endParaRPr lang="en-US" sz="1400" spc="-10" dirty="0" smtClean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r>
              <a:rPr lang="en-US" sz="14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1400" spc="-4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1400" spc="-3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ru-RU" sz="1400" spc="-25" dirty="0" smtClean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45"/>
              </a:spcBef>
              <a:tabLst>
                <a:tab pos="354965" algn="l"/>
              </a:tabLst>
            </a:pP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М. Е.,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515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b="1" i="1" dirty="0" smtClean="0">
                <a:solidFill>
                  <a:srgbClr val="FF0000"/>
                </a:solidFill>
              </a:rPr>
              <a:t>ДЯКУЮ ЗА УВАГУ!</a:t>
            </a:r>
            <a:endParaRPr lang="uk-UA" sz="5400" b="1" i="1" dirty="0">
              <a:solidFill>
                <a:srgbClr val="FF0000"/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627313"/>
            <a:ext cx="8458200" cy="20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303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1033</TotalTime>
  <Words>1895</Words>
  <Application>Microsoft Office PowerPoint</Application>
  <PresentationFormat>Широкоэкранный</PresentationFormat>
  <Paragraphs>190</Paragraphs>
  <Slides>38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5" baseType="lpstr">
      <vt:lpstr>Arial</vt:lpstr>
      <vt:lpstr>Calibri</vt:lpstr>
      <vt:lpstr>Google Sans</vt:lpstr>
      <vt:lpstr>Times New Roman</vt:lpstr>
      <vt:lpstr>Tw Cen MT</vt:lpstr>
      <vt:lpstr>Verdana</vt:lpstr>
      <vt:lpstr>Капля</vt:lpstr>
      <vt:lpstr>           </vt:lpstr>
      <vt:lpstr>Презентация PowerPoint</vt:lpstr>
      <vt:lpstr>До складу одного органу, як правило, входить декілька тканин.</vt:lpstr>
      <vt:lpstr>Презентация PowerPoint</vt:lpstr>
      <vt:lpstr> </vt:lpstr>
      <vt:lpstr>Презентация PowerPoint</vt:lpstr>
      <vt:lpstr>Презентация PowerPoint</vt:lpstr>
      <vt:lpstr>Епітеліальні тканини</vt:lpstr>
      <vt:lpstr>Покривні епітелії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Шари багатошарового плоского незроговілого епітелію</vt:lpstr>
      <vt:lpstr>Презентация PowerPoint</vt:lpstr>
      <vt:lpstr>Презентация PowerPoint</vt:lpstr>
      <vt:lpstr>Презентация PowerPoint</vt:lpstr>
      <vt:lpstr>Презентация PowerPoint</vt:lpstr>
      <vt:lpstr>Екзокринні залози виділяють секрети на поверхню шкіри і слизових оболонок, або в порожнини внутрішніх органів.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Лікувальне харчування   </dc:title>
  <dc:creator>uslij99@gmail.com</dc:creator>
  <cp:lastModifiedBy>Admin</cp:lastModifiedBy>
  <cp:revision>55</cp:revision>
  <dcterms:created xsi:type="dcterms:W3CDTF">2021-10-20T16:15:47Z</dcterms:created>
  <dcterms:modified xsi:type="dcterms:W3CDTF">2026-02-19T16:33:42Z</dcterms:modified>
</cp:coreProperties>
</file>