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648" r:id="rId2"/>
    <p:sldId id="427" r:id="rId3"/>
    <p:sldId id="259" r:id="rId4"/>
    <p:sldId id="263" r:id="rId5"/>
    <p:sldId id="264" r:id="rId6"/>
    <p:sldId id="266" r:id="rId7"/>
    <p:sldId id="265" r:id="rId8"/>
    <p:sldId id="268" r:id="rId9"/>
    <p:sldId id="377" r:id="rId10"/>
    <p:sldId id="378" r:id="rId11"/>
    <p:sldId id="381" r:id="rId12"/>
    <p:sldId id="392" r:id="rId13"/>
    <p:sldId id="278" r:id="rId14"/>
    <p:sldId id="280" r:id="rId15"/>
    <p:sldId id="282" r:id="rId16"/>
    <p:sldId id="407" r:id="rId17"/>
    <p:sldId id="593" r:id="rId18"/>
    <p:sldId id="283" r:id="rId19"/>
    <p:sldId id="290" r:id="rId20"/>
    <p:sldId id="644" r:id="rId21"/>
    <p:sldId id="291" r:id="rId22"/>
    <p:sldId id="299" r:id="rId23"/>
    <p:sldId id="301" r:id="rId24"/>
    <p:sldId id="305" r:id="rId25"/>
    <p:sldId id="304" r:id="rId26"/>
    <p:sldId id="306" r:id="rId27"/>
    <p:sldId id="420" r:id="rId28"/>
    <p:sldId id="412" r:id="rId29"/>
    <p:sldId id="308" r:id="rId30"/>
    <p:sldId id="311" r:id="rId31"/>
    <p:sldId id="652" r:id="rId32"/>
    <p:sldId id="423" r:id="rId33"/>
    <p:sldId id="318" r:id="rId34"/>
    <p:sldId id="314" r:id="rId35"/>
    <p:sldId id="601" r:id="rId36"/>
    <p:sldId id="475" r:id="rId37"/>
    <p:sldId id="428" r:id="rId38"/>
    <p:sldId id="469" r:id="rId39"/>
    <p:sldId id="465" r:id="rId40"/>
    <p:sldId id="464" r:id="rId41"/>
    <p:sldId id="604" r:id="rId42"/>
    <p:sldId id="476" r:id="rId43"/>
    <p:sldId id="321" r:id="rId44"/>
    <p:sldId id="327" r:id="rId45"/>
    <p:sldId id="480" r:id="rId46"/>
    <p:sldId id="478" r:id="rId47"/>
    <p:sldId id="479" r:id="rId48"/>
    <p:sldId id="481" r:id="rId49"/>
    <p:sldId id="482" r:id="rId50"/>
    <p:sldId id="329" r:id="rId51"/>
    <p:sldId id="330" r:id="rId52"/>
    <p:sldId id="334" r:id="rId53"/>
    <p:sldId id="484" r:id="rId54"/>
    <p:sldId id="490" r:id="rId55"/>
    <p:sldId id="495" r:id="rId56"/>
    <p:sldId id="339" r:id="rId57"/>
    <p:sldId id="497" r:id="rId58"/>
    <p:sldId id="340" r:id="rId59"/>
    <p:sldId id="502" r:id="rId60"/>
    <p:sldId id="505" r:id="rId61"/>
    <p:sldId id="606" r:id="rId62"/>
    <p:sldId id="551" r:id="rId63"/>
    <p:sldId id="612" r:id="rId64"/>
    <p:sldId id="552" r:id="rId65"/>
    <p:sldId id="555" r:id="rId66"/>
    <p:sldId id="656" r:id="rId67"/>
    <p:sldId id="556" r:id="rId68"/>
    <p:sldId id="348" r:id="rId69"/>
    <p:sldId id="515" r:id="rId70"/>
    <p:sldId id="517" r:id="rId71"/>
    <p:sldId id="637" r:id="rId72"/>
    <p:sldId id="559" r:id="rId73"/>
    <p:sldId id="571" r:id="rId74"/>
    <p:sldId id="575" r:id="rId75"/>
    <p:sldId id="582" r:id="rId76"/>
    <p:sldId id="574" r:id="rId77"/>
    <p:sldId id="578" r:id="rId78"/>
    <p:sldId id="579" r:id="rId79"/>
    <p:sldId id="580" r:id="rId80"/>
    <p:sldId id="581" r:id="rId81"/>
    <p:sldId id="657" r:id="rId82"/>
    <p:sldId id="570" r:id="rId83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FFAFAF"/>
    <a:srgbClr val="385D8A"/>
    <a:srgbClr val="FF0000"/>
    <a:srgbClr val="FFFFCC"/>
    <a:srgbClr val="99FF99"/>
    <a:srgbClr val="ECE39E"/>
    <a:srgbClr val="F1EAB9"/>
    <a:srgbClr val="FF9F9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i="1" smtClean="0"/>
            <a:t>Примордіальний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>
              <a:solidFill>
                <a:schemeClr val="bg1"/>
              </a:solidFill>
            </a:rPr>
            <a:t>Третинний (зрілий) фолікул</a:t>
          </a:r>
          <a:endParaRPr lang="ru-RU" sz="2000" dirty="0">
            <a:solidFill>
              <a:schemeClr val="bg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 custT="1"/>
      <dgm:spPr>
        <a:noFill/>
        <a:ln>
          <a:noFill/>
        </a:ln>
      </dgm:spPr>
      <dgm:t>
        <a:bodyPr/>
        <a:lstStyle/>
        <a:p>
          <a:r>
            <a:rPr lang="uk-UA" sz="2000" b="1" dirty="0" smtClean="0"/>
            <a:t> 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4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4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4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4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4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4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4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4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DDE7761-DC74-4348-8D3C-9BF1ADB9EFDB}" type="presOf" srcId="{BC805B86-BB76-46C8-9B54-19AC9AC033D3}" destId="{4BE1123E-4ADC-4E49-9FB2-E075885EB786}" srcOrd="0" destOrd="0" presId="urn:microsoft.com/office/officeart/2005/8/layout/process2"/>
    <dgm:cxn modelId="{9E8D3373-FDF3-4A86-8507-0BABFC315A73}" type="presOf" srcId="{4A88D301-BC40-4A9C-B174-EACC8D8A10D2}" destId="{DD68D18B-3F87-4CD5-9648-4C2009F6BC2E}" srcOrd="1" destOrd="0" presId="urn:microsoft.com/office/officeart/2005/8/layout/process2"/>
    <dgm:cxn modelId="{46AC0844-A42D-47D5-94C3-63FC17719A16}" type="presOf" srcId="{84D3BD7D-CAE3-4C5E-B0E5-636C8D080F48}" destId="{1A78AD20-93CD-42E1-88B0-E72FE97E0E77}" srcOrd="0" destOrd="0" presId="urn:microsoft.com/office/officeart/2005/8/layout/process2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C84B6D1C-DBBA-4713-9B13-1C904BB423F4}" type="presOf" srcId="{BC805B86-BB76-46C8-9B54-19AC9AC033D3}" destId="{B2711CD9-4618-42A4-A443-1373AF12A98B}" srcOrd="1" destOrd="0" presId="urn:microsoft.com/office/officeart/2005/8/layout/process2"/>
    <dgm:cxn modelId="{372CE8E4-2DEB-423C-8836-5672B724683F}" type="presOf" srcId="{A5985186-4F95-4415-83AB-54A3FEF59824}" destId="{765DDBCB-A016-43D0-8395-8D0BE8A6F1EE}" srcOrd="0" destOrd="0" presId="urn:microsoft.com/office/officeart/2005/8/layout/process2"/>
    <dgm:cxn modelId="{29331764-AD02-41F5-AEFA-85E5D0D88110}" type="presOf" srcId="{6BF50EBB-AD16-4534-B8C1-721559AE5ED5}" destId="{289CBF16-3E0C-43CA-B136-F59659824C38}" srcOrd="1" destOrd="0" presId="urn:microsoft.com/office/officeart/2005/8/layout/process2"/>
    <dgm:cxn modelId="{AFADDF61-DEA6-4C1F-AB7C-60655291A4E3}" type="presOf" srcId="{6BF50EBB-AD16-4534-B8C1-721559AE5ED5}" destId="{FAB30AB4-CDDD-4BD2-B47B-3703B1A91978}" srcOrd="0" destOrd="0" presId="urn:microsoft.com/office/officeart/2005/8/layout/process2"/>
    <dgm:cxn modelId="{44D7313A-A72E-4CA1-81D3-E046FD9DE4E5}" type="presOf" srcId="{8B0D5B2E-FC2D-4E60-9838-E30AA5A6860F}" destId="{C5415AA8-6F13-4F52-A13E-5F3CE49DEB57}" srcOrd="0" destOrd="0" presId="urn:microsoft.com/office/officeart/2005/8/layout/process2"/>
    <dgm:cxn modelId="{2AB6A6B3-6557-4DCB-A80E-2D81B3F57242}" type="presOf" srcId="{84D3BD7D-CAE3-4C5E-B0E5-636C8D080F48}" destId="{7BCA97D9-C02C-49F4-8494-E4C7B228ED9C}" srcOrd="1" destOrd="0" presId="urn:microsoft.com/office/officeart/2005/8/layout/process2"/>
    <dgm:cxn modelId="{1A322EFE-2796-4F3A-A1C0-35B579466D41}" type="presOf" srcId="{4A88D301-BC40-4A9C-B174-EACC8D8A10D2}" destId="{8260E2CA-931B-4890-9435-ABD22854B9C1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ADB1A07B-91FD-492D-A114-CCD9F4392579}" type="presOf" srcId="{55859DBF-CE8E-4D8D-B638-7876825D51BD}" destId="{B1742435-88D5-4F04-BB9C-2309B8BDC2AD}" srcOrd="0" destOrd="0" presId="urn:microsoft.com/office/officeart/2005/8/layout/process2"/>
    <dgm:cxn modelId="{B37220D3-88B1-4FB6-9894-F3F807B41248}" type="presOf" srcId="{BAEA97F3-0C1A-4CFB-AF4C-B020BCE06E55}" destId="{49B1FF5A-76FB-4E32-BDB7-FEA1A92DDAA0}" srcOrd="0" destOrd="0" presId="urn:microsoft.com/office/officeart/2005/8/layout/process2"/>
    <dgm:cxn modelId="{63E528A3-CA2D-4E90-B512-BB8D1BF44296}" type="presOf" srcId="{1E08A9FF-9F10-4126-89F9-F496AD65C639}" destId="{E566305E-11FC-49B3-AFB9-2E451B867E26}" srcOrd="0" destOrd="0" presId="urn:microsoft.com/office/officeart/2005/8/layout/process2"/>
    <dgm:cxn modelId="{1C4E0022-8F97-4122-92F1-5A4FBF04B070}" type="presOf" srcId="{DB4760AC-6E3B-4B7E-A6F3-CB0CE6152574}" destId="{5E00F577-98BF-4903-B51D-D099688DE0D2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1FBF588F-BF84-4206-B93B-429519BC6AB2}" type="presParOf" srcId="{5E00F577-98BF-4903-B51D-D099688DE0D2}" destId="{C5415AA8-6F13-4F52-A13E-5F3CE49DEB57}" srcOrd="0" destOrd="0" presId="urn:microsoft.com/office/officeart/2005/8/layout/process2"/>
    <dgm:cxn modelId="{135B5373-F73D-48BA-8DA7-770F4656E77E}" type="presParOf" srcId="{5E00F577-98BF-4903-B51D-D099688DE0D2}" destId="{FAB30AB4-CDDD-4BD2-B47B-3703B1A91978}" srcOrd="1" destOrd="0" presId="urn:microsoft.com/office/officeart/2005/8/layout/process2"/>
    <dgm:cxn modelId="{B9492DDE-A5B1-44D9-8BA5-50140264B3DE}" type="presParOf" srcId="{FAB30AB4-CDDD-4BD2-B47B-3703B1A91978}" destId="{289CBF16-3E0C-43CA-B136-F59659824C38}" srcOrd="0" destOrd="0" presId="urn:microsoft.com/office/officeart/2005/8/layout/process2"/>
    <dgm:cxn modelId="{D7CEE390-C87F-4289-9361-8B1D81C7E634}" type="presParOf" srcId="{5E00F577-98BF-4903-B51D-D099688DE0D2}" destId="{E566305E-11FC-49B3-AFB9-2E451B867E26}" srcOrd="2" destOrd="0" presId="urn:microsoft.com/office/officeart/2005/8/layout/process2"/>
    <dgm:cxn modelId="{EC79F374-3739-4695-B955-1DCB02D3E4BE}" type="presParOf" srcId="{5E00F577-98BF-4903-B51D-D099688DE0D2}" destId="{1A78AD20-93CD-42E1-88B0-E72FE97E0E77}" srcOrd="3" destOrd="0" presId="urn:microsoft.com/office/officeart/2005/8/layout/process2"/>
    <dgm:cxn modelId="{4046A9D9-CB5B-4DB1-B252-ECC1041C4A1B}" type="presParOf" srcId="{1A78AD20-93CD-42E1-88B0-E72FE97E0E77}" destId="{7BCA97D9-C02C-49F4-8494-E4C7B228ED9C}" srcOrd="0" destOrd="0" presId="urn:microsoft.com/office/officeart/2005/8/layout/process2"/>
    <dgm:cxn modelId="{CF87F5DA-BA4F-4374-9C86-35A0C9EA0E00}" type="presParOf" srcId="{5E00F577-98BF-4903-B51D-D099688DE0D2}" destId="{49B1FF5A-76FB-4E32-BDB7-FEA1A92DDAA0}" srcOrd="4" destOrd="0" presId="urn:microsoft.com/office/officeart/2005/8/layout/process2"/>
    <dgm:cxn modelId="{35B1F333-244C-4943-A029-1EB659F43502}" type="presParOf" srcId="{5E00F577-98BF-4903-B51D-D099688DE0D2}" destId="{4BE1123E-4ADC-4E49-9FB2-E075885EB786}" srcOrd="5" destOrd="0" presId="urn:microsoft.com/office/officeart/2005/8/layout/process2"/>
    <dgm:cxn modelId="{33514FED-ECD3-46C3-B7AD-D736E11DA89A}" type="presParOf" srcId="{4BE1123E-4ADC-4E49-9FB2-E075885EB786}" destId="{B2711CD9-4618-42A4-A443-1373AF12A98B}" srcOrd="0" destOrd="0" presId="urn:microsoft.com/office/officeart/2005/8/layout/process2"/>
    <dgm:cxn modelId="{99C2CE3F-2349-4AF2-856B-2ECC984A4591}" type="presParOf" srcId="{5E00F577-98BF-4903-B51D-D099688DE0D2}" destId="{765DDBCB-A016-43D0-8395-8D0BE8A6F1EE}" srcOrd="6" destOrd="0" presId="urn:microsoft.com/office/officeart/2005/8/layout/process2"/>
    <dgm:cxn modelId="{E1C8F8A8-470A-4C56-94EE-CB91B6E323DE}" type="presParOf" srcId="{5E00F577-98BF-4903-B51D-D099688DE0D2}" destId="{8260E2CA-931B-4890-9435-ABD22854B9C1}" srcOrd="7" destOrd="0" presId="urn:microsoft.com/office/officeart/2005/8/layout/process2"/>
    <dgm:cxn modelId="{F07B5AC0-345C-4CF3-B7DE-9F546132EA45}" type="presParOf" srcId="{8260E2CA-931B-4890-9435-ABD22854B9C1}" destId="{DD68D18B-3F87-4CD5-9648-4C2009F6BC2E}" srcOrd="0" destOrd="0" presId="urn:microsoft.com/office/officeart/2005/8/layout/process2"/>
    <dgm:cxn modelId="{6CFB31D9-F595-454B-897B-8BE8C1D4C6F7}" type="presParOf" srcId="{5E00F577-98BF-4903-B51D-D099688DE0D2}" destId="{B1742435-88D5-4F04-BB9C-2309B8BDC2AD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</dgm:pt>
    <dgm:pt modelId="{8B0D5B2E-FC2D-4E60-9838-E30AA5A6860F}">
      <dgm:prSet phldrT="[Текст]" custT="1"/>
      <dgm:spPr>
        <a:solidFill>
          <a:srgbClr val="FFFF66"/>
        </a:solidFill>
      </dgm:spPr>
      <dgm:t>
        <a:bodyPr/>
        <a:lstStyle/>
        <a:p>
          <a:r>
            <a:rPr lang="uk-UA" sz="2000" i="1" dirty="0" smtClean="0">
              <a:solidFill>
                <a:schemeClr val="tx1"/>
              </a:solidFill>
            </a:rPr>
            <a:t>Жовте тіло</a:t>
          </a:r>
          <a:endParaRPr lang="uk-UA" sz="2000" dirty="0">
            <a:solidFill>
              <a:schemeClr val="tx1"/>
            </a:solidFill>
          </a:endParaRPr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>
        <a:solidFill>
          <a:srgbClr val="FFFF66"/>
        </a:solidFill>
        <a:ln>
          <a:solidFill>
            <a:srgbClr val="FFC000"/>
          </a:solidFill>
        </a:ln>
      </dgm:spPr>
      <dgm:t>
        <a:bodyPr/>
        <a:lstStyle/>
        <a:p>
          <a:endParaRPr lang="uk-UA"/>
        </a:p>
      </dgm:t>
    </dgm:pt>
    <dgm:pt modelId="{43288C85-DA5E-4148-8091-AD96FF59592B}">
      <dgm:prSet phldrT="[Текст]" custT="1"/>
      <dgm:spPr>
        <a:solidFill>
          <a:srgbClr val="FFFFCC"/>
        </a:solidFill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Біле (білувате) тіло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1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D7798100-2D68-4A3C-A659-2637CD12D32A}" type="pres">
      <dgm:prSet presAssocID="{43288C85-DA5E-4148-8091-AD96FF59592B}" presName="node" presStyleLbl="node1" presStyleIdx="1" presStyleCnt="2" custScaleX="136599" custLinFactNeighborX="503" custLinFactNeighborY="-278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186790D-D5E0-42A1-A5A5-79689295EA27}" type="presOf" srcId="{6BF50EBB-AD16-4534-B8C1-721559AE5ED5}" destId="{FAB30AB4-CDDD-4BD2-B47B-3703B1A91978}" srcOrd="0" destOrd="0" presId="urn:microsoft.com/office/officeart/2005/8/layout/process2"/>
    <dgm:cxn modelId="{5BFB8B55-FC88-46F6-8544-0623B8F1231B}" type="presOf" srcId="{DB4760AC-6E3B-4B7E-A6F3-CB0CE6152574}" destId="{5E00F577-98BF-4903-B51D-D099688DE0D2}" srcOrd="0" destOrd="0" presId="urn:microsoft.com/office/officeart/2005/8/layout/process2"/>
    <dgm:cxn modelId="{C4C11DF9-F7E7-404D-94D8-64C5EAD9C8BE}" type="presOf" srcId="{43288C85-DA5E-4148-8091-AD96FF59592B}" destId="{D7798100-2D68-4A3C-A659-2637CD12D32A}" srcOrd="0" destOrd="0" presId="urn:microsoft.com/office/officeart/2005/8/layout/process2"/>
    <dgm:cxn modelId="{BE2D99A7-0F84-46A6-8005-FD02EA5395DE}" type="presOf" srcId="{6BF50EBB-AD16-4534-B8C1-721559AE5ED5}" destId="{289CBF16-3E0C-43CA-B136-F59659824C38}" srcOrd="1" destOrd="0" presId="urn:microsoft.com/office/officeart/2005/8/layout/process2"/>
    <dgm:cxn modelId="{44704D7B-2134-4A34-8B69-50BA5DDFEC51}" type="presOf" srcId="{8B0D5B2E-FC2D-4E60-9838-E30AA5A6860F}" destId="{C5415AA8-6F13-4F52-A13E-5F3CE49DEB57}" srcOrd="0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43437334-8C01-4489-824B-7DC260772B1F}" srcId="{DB4760AC-6E3B-4B7E-A6F3-CB0CE6152574}" destId="{43288C85-DA5E-4148-8091-AD96FF59592B}" srcOrd="1" destOrd="0" parTransId="{751E53ED-4E81-43C5-8117-6A5B984F357E}" sibTransId="{CB41E6BD-1285-4329-B6BD-8C0C5D505619}"/>
    <dgm:cxn modelId="{1874CBF2-0278-4243-8580-7E4E799AD2AF}" type="presParOf" srcId="{5E00F577-98BF-4903-B51D-D099688DE0D2}" destId="{C5415AA8-6F13-4F52-A13E-5F3CE49DEB57}" srcOrd="0" destOrd="0" presId="urn:microsoft.com/office/officeart/2005/8/layout/process2"/>
    <dgm:cxn modelId="{1B105BE4-4BB2-4D4A-AE79-ABEAACC98D27}" type="presParOf" srcId="{5E00F577-98BF-4903-B51D-D099688DE0D2}" destId="{FAB30AB4-CDDD-4BD2-B47B-3703B1A91978}" srcOrd="1" destOrd="0" presId="urn:microsoft.com/office/officeart/2005/8/layout/process2"/>
    <dgm:cxn modelId="{45AF6CDF-BE88-4A5E-A2A7-FA9E05111FD3}" type="presParOf" srcId="{FAB30AB4-CDDD-4BD2-B47B-3703B1A91978}" destId="{289CBF16-3E0C-43CA-B136-F59659824C38}" srcOrd="0" destOrd="0" presId="urn:microsoft.com/office/officeart/2005/8/layout/process2"/>
    <dgm:cxn modelId="{C6B12C2B-1EFB-4A22-9AC9-F83B594EC9EB}" type="presParOf" srcId="{5E00F577-98BF-4903-B51D-D099688DE0D2}" destId="{D7798100-2D68-4A3C-A659-2637CD12D32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3_4" csCatId="accent3" phldr="1"/>
      <dgm:spPr/>
    </dgm:pt>
    <dgm:pt modelId="{43288C85-DA5E-4148-8091-AD96FF59592B}">
      <dgm:prSet phldrT="[Текст]" custT="1"/>
      <dgm:spPr>
        <a:noFill/>
        <a:ln>
          <a:noFill/>
        </a:ln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 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886A0401-8A2B-4A4E-84F7-957A0B801078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000" i="1" dirty="0" err="1" smtClean="0">
              <a:solidFill>
                <a:schemeClr val="tx1"/>
              </a:solidFill>
            </a:rPr>
            <a:t>Атретичний</a:t>
          </a:r>
          <a:r>
            <a:rPr lang="uk-UA" sz="2000" i="1" dirty="0" smtClean="0">
              <a:solidFill>
                <a:schemeClr val="tx1"/>
              </a:solidFill>
            </a:rPr>
            <a:t> фолікул</a:t>
          </a:r>
          <a:endParaRPr lang="uk-UA" sz="2000" dirty="0">
            <a:solidFill>
              <a:schemeClr val="tx1"/>
            </a:solidFill>
          </a:endParaRPr>
        </a:p>
      </dgm:t>
    </dgm:pt>
    <dgm:pt modelId="{8D9D83B8-0E5B-4914-BDEF-9D1065DC6495}" type="parTrans" cxnId="{FB4CCBB5-961F-48DE-B4C0-85E47FA5D796}">
      <dgm:prSet/>
      <dgm:spPr/>
      <dgm:t>
        <a:bodyPr/>
        <a:lstStyle/>
        <a:p>
          <a:endParaRPr lang="uk-UA"/>
        </a:p>
      </dgm:t>
    </dgm:pt>
    <dgm:pt modelId="{9AD28BFE-7095-4FD1-BCB5-37B355320C80}" type="sibTrans" cxnId="{FB4CCBB5-961F-48DE-B4C0-85E47FA5D796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D7798100-2D68-4A3C-A659-2637CD12D32A}" type="pres">
      <dgm:prSet presAssocID="{43288C85-DA5E-4148-8091-AD96FF59592B}" presName="node" presStyleLbl="node1" presStyleIdx="0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BB2ED5-7BB8-4422-B57A-058845A50AEE}" type="pres">
      <dgm:prSet presAssocID="{CB41E6BD-1285-4329-B6BD-8C0C5D505619}" presName="sibTrans" presStyleLbl="sibTrans2D1" presStyleIdx="0" presStyleCnt="1" custAng="10800000"/>
      <dgm:spPr/>
      <dgm:t>
        <a:bodyPr/>
        <a:lstStyle/>
        <a:p>
          <a:endParaRPr lang="uk-UA"/>
        </a:p>
      </dgm:t>
    </dgm:pt>
    <dgm:pt modelId="{CA63C8FA-C37C-4713-9009-DD21D2AC8436}" type="pres">
      <dgm:prSet presAssocID="{CB41E6BD-1285-4329-B6BD-8C0C5D505619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9FEE7AD0-FE93-451A-8312-783C2445868D}" type="pres">
      <dgm:prSet presAssocID="{886A0401-8A2B-4A4E-84F7-957A0B801078}" presName="node" presStyleLbl="node1" presStyleIdx="1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C195FBF-34CD-441C-999F-BAACEB88030E}" type="presOf" srcId="{43288C85-DA5E-4148-8091-AD96FF59592B}" destId="{D7798100-2D68-4A3C-A659-2637CD12D32A}" srcOrd="0" destOrd="0" presId="urn:microsoft.com/office/officeart/2005/8/layout/process2"/>
    <dgm:cxn modelId="{F64B6584-98EB-46CA-B933-E6E22BB151A5}" type="presOf" srcId="{CB41E6BD-1285-4329-B6BD-8C0C5D505619}" destId="{90BB2ED5-7BB8-4422-B57A-058845A50AEE}" srcOrd="0" destOrd="0" presId="urn:microsoft.com/office/officeart/2005/8/layout/process2"/>
    <dgm:cxn modelId="{5F114814-EA84-4E0E-A058-FC12A4142B48}" type="presOf" srcId="{CB41E6BD-1285-4329-B6BD-8C0C5D505619}" destId="{CA63C8FA-C37C-4713-9009-DD21D2AC8436}" srcOrd="1" destOrd="0" presId="urn:microsoft.com/office/officeart/2005/8/layout/process2"/>
    <dgm:cxn modelId="{478B2546-5D67-4329-84CA-017660A675D7}" type="presOf" srcId="{DB4760AC-6E3B-4B7E-A6F3-CB0CE6152574}" destId="{5E00F577-98BF-4903-B51D-D099688DE0D2}" srcOrd="0" destOrd="0" presId="urn:microsoft.com/office/officeart/2005/8/layout/process2"/>
    <dgm:cxn modelId="{FB4CCBB5-961F-48DE-B4C0-85E47FA5D796}" srcId="{DB4760AC-6E3B-4B7E-A6F3-CB0CE6152574}" destId="{886A0401-8A2B-4A4E-84F7-957A0B801078}" srcOrd="1" destOrd="0" parTransId="{8D9D83B8-0E5B-4914-BDEF-9D1065DC6495}" sibTransId="{9AD28BFE-7095-4FD1-BCB5-37B355320C80}"/>
    <dgm:cxn modelId="{43437334-8C01-4489-824B-7DC260772B1F}" srcId="{DB4760AC-6E3B-4B7E-A6F3-CB0CE6152574}" destId="{43288C85-DA5E-4148-8091-AD96FF59592B}" srcOrd="0" destOrd="0" parTransId="{751E53ED-4E81-43C5-8117-6A5B984F357E}" sibTransId="{CB41E6BD-1285-4329-B6BD-8C0C5D505619}"/>
    <dgm:cxn modelId="{EAE4F88B-696D-4079-8817-48BC53D3C840}" type="presOf" srcId="{886A0401-8A2B-4A4E-84F7-957A0B801078}" destId="{9FEE7AD0-FE93-451A-8312-783C2445868D}" srcOrd="0" destOrd="0" presId="urn:microsoft.com/office/officeart/2005/8/layout/process2"/>
    <dgm:cxn modelId="{C6925081-BB4F-41AC-A123-E39AFFB05295}" type="presParOf" srcId="{5E00F577-98BF-4903-B51D-D099688DE0D2}" destId="{D7798100-2D68-4A3C-A659-2637CD12D32A}" srcOrd="0" destOrd="0" presId="urn:microsoft.com/office/officeart/2005/8/layout/process2"/>
    <dgm:cxn modelId="{C7AD9B41-F92D-41CB-8418-8949547C99E6}" type="presParOf" srcId="{5E00F577-98BF-4903-B51D-D099688DE0D2}" destId="{90BB2ED5-7BB8-4422-B57A-058845A50AEE}" srcOrd="1" destOrd="0" presId="urn:microsoft.com/office/officeart/2005/8/layout/process2"/>
    <dgm:cxn modelId="{89152FE2-858E-48A6-AFEE-7F627DA98380}" type="presParOf" srcId="{90BB2ED5-7BB8-4422-B57A-058845A50AEE}" destId="{CA63C8FA-C37C-4713-9009-DD21D2AC8436}" srcOrd="0" destOrd="0" presId="urn:microsoft.com/office/officeart/2005/8/layout/process2"/>
    <dgm:cxn modelId="{BF29D2E6-5B07-48BC-8250-C09E07E4B83F}" type="presParOf" srcId="{5E00F577-98BF-4903-B51D-D099688DE0D2}" destId="{9FEE7AD0-FE93-451A-8312-783C244586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3_4" csCatId="accent3" phldr="1"/>
      <dgm:spPr/>
    </dgm:pt>
    <dgm:pt modelId="{43288C85-DA5E-4148-8091-AD96FF59592B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uk-UA" sz="2000" dirty="0" err="1" smtClean="0">
              <a:solidFill>
                <a:schemeClr val="tx1"/>
              </a:solidFill>
            </a:rPr>
            <a:t>Атретичне</a:t>
          </a:r>
          <a:r>
            <a:rPr lang="uk-UA" sz="2000" dirty="0" smtClean="0">
              <a:solidFill>
                <a:schemeClr val="tx1"/>
              </a:solidFill>
            </a:rPr>
            <a:t> тіло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uk-UA"/>
        </a:p>
      </dgm:t>
    </dgm:pt>
    <dgm:pt modelId="{886A0401-8A2B-4A4E-84F7-957A0B801078}">
      <dgm:prSet phldrT="[Текст]" custT="1"/>
      <dgm:spPr>
        <a:noFill/>
        <a:ln>
          <a:noFill/>
        </a:ln>
      </dgm:spPr>
      <dgm:t>
        <a:bodyPr/>
        <a:lstStyle/>
        <a:p>
          <a:r>
            <a:rPr lang="uk-UA" sz="2000" i="1" dirty="0" smtClean="0">
              <a:solidFill>
                <a:schemeClr val="tx1"/>
              </a:solidFill>
            </a:rPr>
            <a:t>   </a:t>
          </a:r>
          <a:endParaRPr lang="uk-UA" sz="2000" dirty="0">
            <a:solidFill>
              <a:schemeClr val="tx1"/>
            </a:solidFill>
          </a:endParaRPr>
        </a:p>
      </dgm:t>
    </dgm:pt>
    <dgm:pt modelId="{8D9D83B8-0E5B-4914-BDEF-9D1065DC6495}" type="parTrans" cxnId="{FB4CCBB5-961F-48DE-B4C0-85E47FA5D796}">
      <dgm:prSet/>
      <dgm:spPr/>
      <dgm:t>
        <a:bodyPr/>
        <a:lstStyle/>
        <a:p>
          <a:endParaRPr lang="uk-UA"/>
        </a:p>
      </dgm:t>
    </dgm:pt>
    <dgm:pt modelId="{9AD28BFE-7095-4FD1-BCB5-37B355320C80}" type="sibTrans" cxnId="{FB4CCBB5-961F-48DE-B4C0-85E47FA5D796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D7798100-2D68-4A3C-A659-2637CD12D32A}" type="pres">
      <dgm:prSet presAssocID="{43288C85-DA5E-4148-8091-AD96FF59592B}" presName="node" presStyleLbl="node1" presStyleIdx="0" presStyleCnt="2" custScaleX="17585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BB2ED5-7BB8-4422-B57A-058845A50AEE}" type="pres">
      <dgm:prSet presAssocID="{CB41E6BD-1285-4329-B6BD-8C0C5D505619}" presName="sibTrans" presStyleLbl="sibTrans2D1" presStyleIdx="0" presStyleCnt="1" custAng="10800000"/>
      <dgm:spPr/>
      <dgm:t>
        <a:bodyPr/>
        <a:lstStyle/>
        <a:p>
          <a:endParaRPr lang="uk-UA"/>
        </a:p>
      </dgm:t>
    </dgm:pt>
    <dgm:pt modelId="{CA63C8FA-C37C-4713-9009-DD21D2AC8436}" type="pres">
      <dgm:prSet presAssocID="{CB41E6BD-1285-4329-B6BD-8C0C5D505619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9FEE7AD0-FE93-451A-8312-783C2445868D}" type="pres">
      <dgm:prSet presAssocID="{886A0401-8A2B-4A4E-84F7-957A0B801078}" presName="node" presStyleLbl="node1" presStyleIdx="1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70A7AF4-B81A-4F43-BBF0-93C0D3B231D0}" type="presOf" srcId="{CB41E6BD-1285-4329-B6BD-8C0C5D505619}" destId="{90BB2ED5-7BB8-4422-B57A-058845A50AEE}" srcOrd="0" destOrd="0" presId="urn:microsoft.com/office/officeart/2005/8/layout/process2"/>
    <dgm:cxn modelId="{504F6F59-E026-475F-A589-3BC70585A596}" type="presOf" srcId="{CB41E6BD-1285-4329-B6BD-8C0C5D505619}" destId="{CA63C8FA-C37C-4713-9009-DD21D2AC8436}" srcOrd="1" destOrd="0" presId="urn:microsoft.com/office/officeart/2005/8/layout/process2"/>
    <dgm:cxn modelId="{5D6992A9-F236-4877-A6A4-CC652D95F5B0}" type="presOf" srcId="{43288C85-DA5E-4148-8091-AD96FF59592B}" destId="{D7798100-2D68-4A3C-A659-2637CD12D32A}" srcOrd="0" destOrd="0" presId="urn:microsoft.com/office/officeart/2005/8/layout/process2"/>
    <dgm:cxn modelId="{36FA22C9-96DB-4CB1-913E-481B5DA4494E}" type="presOf" srcId="{DB4760AC-6E3B-4B7E-A6F3-CB0CE6152574}" destId="{5E00F577-98BF-4903-B51D-D099688DE0D2}" srcOrd="0" destOrd="0" presId="urn:microsoft.com/office/officeart/2005/8/layout/process2"/>
    <dgm:cxn modelId="{FB4CCBB5-961F-48DE-B4C0-85E47FA5D796}" srcId="{DB4760AC-6E3B-4B7E-A6F3-CB0CE6152574}" destId="{886A0401-8A2B-4A4E-84F7-957A0B801078}" srcOrd="1" destOrd="0" parTransId="{8D9D83B8-0E5B-4914-BDEF-9D1065DC6495}" sibTransId="{9AD28BFE-7095-4FD1-BCB5-37B355320C80}"/>
    <dgm:cxn modelId="{43437334-8C01-4489-824B-7DC260772B1F}" srcId="{DB4760AC-6E3B-4B7E-A6F3-CB0CE6152574}" destId="{43288C85-DA5E-4148-8091-AD96FF59592B}" srcOrd="0" destOrd="0" parTransId="{751E53ED-4E81-43C5-8117-6A5B984F357E}" sibTransId="{CB41E6BD-1285-4329-B6BD-8C0C5D505619}"/>
    <dgm:cxn modelId="{618DD784-EE08-41EC-8E23-5C3CBA21188E}" type="presOf" srcId="{886A0401-8A2B-4A4E-84F7-957A0B801078}" destId="{9FEE7AD0-FE93-451A-8312-783C2445868D}" srcOrd="0" destOrd="0" presId="urn:microsoft.com/office/officeart/2005/8/layout/process2"/>
    <dgm:cxn modelId="{71FF0BE7-B84D-4518-80A9-E85B221B872D}" type="presParOf" srcId="{5E00F577-98BF-4903-B51D-D099688DE0D2}" destId="{D7798100-2D68-4A3C-A659-2637CD12D32A}" srcOrd="0" destOrd="0" presId="urn:microsoft.com/office/officeart/2005/8/layout/process2"/>
    <dgm:cxn modelId="{01CF3B30-6EE6-4CC5-9B09-8EFC8ECA34A6}" type="presParOf" srcId="{5E00F577-98BF-4903-B51D-D099688DE0D2}" destId="{90BB2ED5-7BB8-4422-B57A-058845A50AEE}" srcOrd="1" destOrd="0" presId="urn:microsoft.com/office/officeart/2005/8/layout/process2"/>
    <dgm:cxn modelId="{80F84BB0-F005-4B35-9AB8-43760C50DEDD}" type="presParOf" srcId="{90BB2ED5-7BB8-4422-B57A-058845A50AEE}" destId="{CA63C8FA-C37C-4713-9009-DD21D2AC8436}" srcOrd="0" destOrd="0" presId="urn:microsoft.com/office/officeart/2005/8/layout/process2"/>
    <dgm:cxn modelId="{F99B0E3E-14BF-41C8-B87A-2D96A5AE1F85}" type="presParOf" srcId="{5E00F577-98BF-4903-B51D-D099688DE0D2}" destId="{9FEE7AD0-FE93-451A-8312-783C244586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i="1" smtClean="0"/>
            <a:t>Примордіальний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>
              <a:solidFill>
                <a:schemeClr val="bg1"/>
              </a:solidFill>
            </a:rPr>
            <a:t>Третинний (зрілий) фолікул</a:t>
          </a:r>
          <a:endParaRPr lang="ru-RU" sz="2000" dirty="0">
            <a:solidFill>
              <a:schemeClr val="bg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 custT="1"/>
      <dgm:spPr>
        <a:noFill/>
        <a:ln>
          <a:noFill/>
        </a:ln>
      </dgm:spPr>
      <dgm:t>
        <a:bodyPr/>
        <a:lstStyle/>
        <a:p>
          <a:r>
            <a:rPr lang="uk-UA" sz="2000" b="1" dirty="0" smtClean="0"/>
            <a:t> 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4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4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4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4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4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4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4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4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A5AF343-CEA7-4EA8-A82F-B9D0F225FFAE}" type="presOf" srcId="{8B0D5B2E-FC2D-4E60-9838-E30AA5A6860F}" destId="{C5415AA8-6F13-4F52-A13E-5F3CE49DEB57}" srcOrd="0" destOrd="0" presId="urn:microsoft.com/office/officeart/2005/8/layout/process2"/>
    <dgm:cxn modelId="{9A37C246-5D94-4693-866A-098945EA7F31}" type="presOf" srcId="{DB4760AC-6E3B-4B7E-A6F3-CB0CE6152574}" destId="{5E00F577-98BF-4903-B51D-D099688DE0D2}" srcOrd="0" destOrd="0" presId="urn:microsoft.com/office/officeart/2005/8/layout/process2"/>
    <dgm:cxn modelId="{14AF1ACC-2885-4454-B77B-AC480691DA76}" type="presOf" srcId="{A5985186-4F95-4415-83AB-54A3FEF59824}" destId="{765DDBCB-A016-43D0-8395-8D0BE8A6F1EE}" srcOrd="0" destOrd="0" presId="urn:microsoft.com/office/officeart/2005/8/layout/process2"/>
    <dgm:cxn modelId="{A1F58847-E075-4034-8B82-5F2090765F6F}" type="presOf" srcId="{BC805B86-BB76-46C8-9B54-19AC9AC033D3}" destId="{B2711CD9-4618-42A4-A443-1373AF12A98B}" srcOrd="1" destOrd="0" presId="urn:microsoft.com/office/officeart/2005/8/layout/process2"/>
    <dgm:cxn modelId="{1D6C6058-EF5C-488E-8FF3-24A0E846545B}" type="presOf" srcId="{4A88D301-BC40-4A9C-B174-EACC8D8A10D2}" destId="{DD68D18B-3F87-4CD5-9648-4C2009F6BC2E}" srcOrd="1" destOrd="0" presId="urn:microsoft.com/office/officeart/2005/8/layout/process2"/>
    <dgm:cxn modelId="{C6CCAC04-0387-476A-9840-B308F0AB56DB}" type="presOf" srcId="{1E08A9FF-9F10-4126-89F9-F496AD65C639}" destId="{E566305E-11FC-49B3-AFB9-2E451B867E26}" srcOrd="0" destOrd="0" presId="urn:microsoft.com/office/officeart/2005/8/layout/process2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2CA2E7DF-C8E7-4E95-8DAA-A7E4243CDC23}" type="presOf" srcId="{55859DBF-CE8E-4D8D-B638-7876825D51BD}" destId="{B1742435-88D5-4F04-BB9C-2309B8BDC2AD}" srcOrd="0" destOrd="0" presId="urn:microsoft.com/office/officeart/2005/8/layout/process2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8D933490-0E79-4894-AC0D-88BD9363106A}" type="presOf" srcId="{6BF50EBB-AD16-4534-B8C1-721559AE5ED5}" destId="{FAB30AB4-CDDD-4BD2-B47B-3703B1A91978}" srcOrd="0" destOrd="0" presId="urn:microsoft.com/office/officeart/2005/8/layout/process2"/>
    <dgm:cxn modelId="{0606030C-E8BD-4178-8A7B-FFFA162377CF}" type="presOf" srcId="{84D3BD7D-CAE3-4C5E-B0E5-636C8D080F48}" destId="{1A78AD20-93CD-42E1-88B0-E72FE97E0E77}" srcOrd="0" destOrd="0" presId="urn:microsoft.com/office/officeart/2005/8/layout/process2"/>
    <dgm:cxn modelId="{5B936644-6F6B-45FC-89B0-10310A61C02A}" type="presOf" srcId="{6BF50EBB-AD16-4534-B8C1-721559AE5ED5}" destId="{289CBF16-3E0C-43CA-B136-F59659824C38}" srcOrd="1" destOrd="0" presId="urn:microsoft.com/office/officeart/2005/8/layout/process2"/>
    <dgm:cxn modelId="{4C497D77-2BB9-47F9-AFB9-2257FBFBBEDB}" type="presOf" srcId="{4A88D301-BC40-4A9C-B174-EACC8D8A10D2}" destId="{8260E2CA-931B-4890-9435-ABD22854B9C1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5490B946-1ABE-4BEC-B3E0-5D2E633E3563}" type="presOf" srcId="{BAEA97F3-0C1A-4CFB-AF4C-B020BCE06E55}" destId="{49B1FF5A-76FB-4E32-BDB7-FEA1A92DDAA0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83FD02A2-2F97-4821-82B4-57329D89B330}" type="presOf" srcId="{BC805B86-BB76-46C8-9B54-19AC9AC033D3}" destId="{4BE1123E-4ADC-4E49-9FB2-E075885EB786}" srcOrd="0" destOrd="0" presId="urn:microsoft.com/office/officeart/2005/8/layout/process2"/>
    <dgm:cxn modelId="{7AAAF9E7-9882-4173-9E17-93AA4AAAE019}" type="presOf" srcId="{84D3BD7D-CAE3-4C5E-B0E5-636C8D080F48}" destId="{7BCA97D9-C02C-49F4-8494-E4C7B228ED9C}" srcOrd="1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8C991D50-F6DE-40C0-BF5C-75114109724E}" type="presParOf" srcId="{5E00F577-98BF-4903-B51D-D099688DE0D2}" destId="{C5415AA8-6F13-4F52-A13E-5F3CE49DEB57}" srcOrd="0" destOrd="0" presId="urn:microsoft.com/office/officeart/2005/8/layout/process2"/>
    <dgm:cxn modelId="{136ACA58-7EBE-4805-9FBA-13DFB89466FD}" type="presParOf" srcId="{5E00F577-98BF-4903-B51D-D099688DE0D2}" destId="{FAB30AB4-CDDD-4BD2-B47B-3703B1A91978}" srcOrd="1" destOrd="0" presId="urn:microsoft.com/office/officeart/2005/8/layout/process2"/>
    <dgm:cxn modelId="{43E3CECA-AF36-4A7E-A411-E50160E560FE}" type="presParOf" srcId="{FAB30AB4-CDDD-4BD2-B47B-3703B1A91978}" destId="{289CBF16-3E0C-43CA-B136-F59659824C38}" srcOrd="0" destOrd="0" presId="urn:microsoft.com/office/officeart/2005/8/layout/process2"/>
    <dgm:cxn modelId="{2B0022DF-5193-4AD8-AB50-0C0663AA4236}" type="presParOf" srcId="{5E00F577-98BF-4903-B51D-D099688DE0D2}" destId="{E566305E-11FC-49B3-AFB9-2E451B867E26}" srcOrd="2" destOrd="0" presId="urn:microsoft.com/office/officeart/2005/8/layout/process2"/>
    <dgm:cxn modelId="{CAA5201C-9ADF-4D7C-A142-91AD3138034B}" type="presParOf" srcId="{5E00F577-98BF-4903-B51D-D099688DE0D2}" destId="{1A78AD20-93CD-42E1-88B0-E72FE97E0E77}" srcOrd="3" destOrd="0" presId="urn:microsoft.com/office/officeart/2005/8/layout/process2"/>
    <dgm:cxn modelId="{2A532DF5-1DCD-48CB-8BE3-30C1B601B1CB}" type="presParOf" srcId="{1A78AD20-93CD-42E1-88B0-E72FE97E0E77}" destId="{7BCA97D9-C02C-49F4-8494-E4C7B228ED9C}" srcOrd="0" destOrd="0" presId="urn:microsoft.com/office/officeart/2005/8/layout/process2"/>
    <dgm:cxn modelId="{B263985B-12F2-42A1-AC3F-7F1AE82EA8DF}" type="presParOf" srcId="{5E00F577-98BF-4903-B51D-D099688DE0D2}" destId="{49B1FF5A-76FB-4E32-BDB7-FEA1A92DDAA0}" srcOrd="4" destOrd="0" presId="urn:microsoft.com/office/officeart/2005/8/layout/process2"/>
    <dgm:cxn modelId="{038AD8F8-6257-4231-BF6C-1CFAB0947611}" type="presParOf" srcId="{5E00F577-98BF-4903-B51D-D099688DE0D2}" destId="{4BE1123E-4ADC-4E49-9FB2-E075885EB786}" srcOrd="5" destOrd="0" presId="urn:microsoft.com/office/officeart/2005/8/layout/process2"/>
    <dgm:cxn modelId="{527909C3-5E28-4265-BE20-95D73B9D3D86}" type="presParOf" srcId="{4BE1123E-4ADC-4E49-9FB2-E075885EB786}" destId="{B2711CD9-4618-42A4-A443-1373AF12A98B}" srcOrd="0" destOrd="0" presId="urn:microsoft.com/office/officeart/2005/8/layout/process2"/>
    <dgm:cxn modelId="{7D8107BC-A5CA-49D6-A526-95C7555DE801}" type="presParOf" srcId="{5E00F577-98BF-4903-B51D-D099688DE0D2}" destId="{765DDBCB-A016-43D0-8395-8D0BE8A6F1EE}" srcOrd="6" destOrd="0" presId="urn:microsoft.com/office/officeart/2005/8/layout/process2"/>
    <dgm:cxn modelId="{E334333D-0E52-4786-A6B6-F53C1554C4AD}" type="presParOf" srcId="{5E00F577-98BF-4903-B51D-D099688DE0D2}" destId="{8260E2CA-931B-4890-9435-ABD22854B9C1}" srcOrd="7" destOrd="0" presId="urn:microsoft.com/office/officeart/2005/8/layout/process2"/>
    <dgm:cxn modelId="{85F23DED-353C-4E43-A00A-7830C9D2732B}" type="presParOf" srcId="{8260E2CA-931B-4890-9435-ABD22854B9C1}" destId="{DD68D18B-3F87-4CD5-9648-4C2009F6BC2E}" srcOrd="0" destOrd="0" presId="urn:microsoft.com/office/officeart/2005/8/layout/process2"/>
    <dgm:cxn modelId="{6E478533-AC12-485D-B92E-12E0B48748F8}" type="presParOf" srcId="{5E00F577-98BF-4903-B51D-D099688DE0D2}" destId="{B1742435-88D5-4F04-BB9C-2309B8BDC2AD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lProcess1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err="1" smtClean="0">
              <a:solidFill>
                <a:schemeClr val="tx1"/>
              </a:solidFill>
            </a:rPr>
            <a:t>Примордіальний</a:t>
          </a:r>
          <a:r>
            <a:rPr lang="uk-UA" sz="1800" dirty="0" smtClean="0">
              <a:solidFill>
                <a:schemeClr val="tx1"/>
              </a:solidFill>
            </a:rPr>
            <a:t> фолікул</a:t>
          </a:r>
          <a:endParaRPr lang="uk-UA" sz="1800" dirty="0">
            <a:solidFill>
              <a:schemeClr val="tx1"/>
            </a:solidFill>
          </a:endParaRPr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Первинний фолікул (ранній)</a:t>
          </a:r>
          <a:endParaRPr lang="ru-RU" sz="1800" dirty="0" smtClean="0">
            <a:solidFill>
              <a:schemeClr val="tx1"/>
            </a:solidFill>
          </a:endParaRPr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Вторинний фолікул</a:t>
          </a:r>
          <a:endParaRPr lang="ru-RU" sz="1800" dirty="0" smtClean="0">
            <a:solidFill>
              <a:schemeClr val="tx1"/>
            </a:solidFill>
          </a:endParaRPr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Третинний (зрілий) фолікул</a:t>
          </a:r>
          <a:endParaRPr lang="ru-RU" sz="1800" dirty="0">
            <a:solidFill>
              <a:schemeClr val="tx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/>
      <dgm:spPr>
        <a:noFill/>
        <a:ln>
          <a:noFill/>
        </a:ln>
      </dgm:spPr>
      <dgm:t>
        <a:bodyPr/>
        <a:lstStyle/>
        <a:p>
          <a:pPr algn="l"/>
          <a:r>
            <a:rPr lang="uk-UA" dirty="0" err="1" smtClean="0">
              <a:solidFill>
                <a:schemeClr val="tx1"/>
              </a:solidFill>
            </a:rPr>
            <a:t>Овоцит</a:t>
          </a:r>
          <a:r>
            <a:rPr lang="uk-UA" dirty="0" smtClean="0">
              <a:solidFill>
                <a:schemeClr val="tx1"/>
              </a:solidFill>
            </a:rPr>
            <a:t> І порядку, оточений 1 шаром плоских фолікулярних клітин </a:t>
          </a:r>
          <a:endParaRPr lang="ru-RU" dirty="0">
            <a:solidFill>
              <a:schemeClr val="tx1"/>
            </a:solidFill>
          </a:endParaRPr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FADB94FA-E7DA-4104-8561-FD320A42878C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1800" dirty="0" err="1" smtClean="0">
              <a:solidFill>
                <a:schemeClr val="tx1"/>
              </a:solidFill>
            </a:rPr>
            <a:t>Первинний</a:t>
          </a:r>
          <a:r>
            <a:rPr lang="ru-RU" sz="1800" dirty="0" smtClean="0">
              <a:solidFill>
                <a:schemeClr val="tx1"/>
              </a:solidFill>
            </a:rPr>
            <a:t> </a:t>
          </a:r>
          <a:r>
            <a:rPr lang="ru-RU" sz="1800" dirty="0" err="1" smtClean="0">
              <a:solidFill>
                <a:schemeClr val="tx1"/>
              </a:solidFill>
            </a:rPr>
            <a:t>фолікул</a:t>
          </a:r>
          <a:r>
            <a:rPr lang="ru-RU" sz="1800" dirty="0" smtClean="0">
              <a:solidFill>
                <a:schemeClr val="tx1"/>
              </a:solidFill>
            </a:rPr>
            <a:t> (</a:t>
          </a:r>
          <a:r>
            <a:rPr lang="ru-RU" sz="1800" dirty="0" err="1" smtClean="0">
              <a:solidFill>
                <a:schemeClr val="tx1"/>
              </a:solidFill>
            </a:rPr>
            <a:t>пізній</a:t>
          </a:r>
          <a:r>
            <a:rPr lang="ru-RU" sz="1800" dirty="0" smtClean="0">
              <a:solidFill>
                <a:schemeClr val="tx1"/>
              </a:solidFill>
            </a:rPr>
            <a:t>)</a:t>
          </a:r>
        </a:p>
      </dgm:t>
    </dgm:pt>
    <dgm:pt modelId="{123065AF-D0E5-42EE-B195-E7FE32376B7B}" type="parTrans" cxnId="{40D1477B-7DDD-4772-987A-1D94EBA61DB1}">
      <dgm:prSet/>
      <dgm:spPr/>
      <dgm:t>
        <a:bodyPr/>
        <a:lstStyle/>
        <a:p>
          <a:endParaRPr lang="uk-UA"/>
        </a:p>
      </dgm:t>
    </dgm:pt>
    <dgm:pt modelId="{C2F509B0-CC15-4E07-B75B-CC7834AEE4B8}" type="sibTrans" cxnId="{40D1477B-7DDD-4772-987A-1D94EBA61DB1}">
      <dgm:prSet/>
      <dgm:spPr/>
      <dgm:t>
        <a:bodyPr/>
        <a:lstStyle/>
        <a:p>
          <a:endParaRPr lang="uk-UA"/>
        </a:p>
      </dgm:t>
    </dgm:pt>
    <dgm:pt modelId="{D7E9BB16-DF31-42C9-8ADB-FD175EB5A2C4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smtClean="0">
              <a:solidFill>
                <a:schemeClr val="tx1"/>
              </a:solidFill>
            </a:rPr>
            <a:t>+ </a:t>
          </a:r>
          <a:r>
            <a:rPr lang="ru-RU" dirty="0" err="1" smtClean="0">
              <a:solidFill>
                <a:schemeClr val="tx1"/>
              </a:solidFill>
            </a:rPr>
            <a:t>тека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фолікулярний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епітелій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стає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багатошаровим</a:t>
          </a:r>
          <a:endParaRPr lang="ru-RU" dirty="0">
            <a:solidFill>
              <a:schemeClr val="tx1"/>
            </a:solidFill>
          </a:endParaRPr>
        </a:p>
      </dgm:t>
    </dgm:pt>
    <dgm:pt modelId="{CD83A01F-18B0-4F48-BD8F-F2FCB0B83D8C}" type="parTrans" cxnId="{2A1CE88E-11C8-41CE-9B30-07C304BAA8EE}">
      <dgm:prSet/>
      <dgm:spPr/>
      <dgm:t>
        <a:bodyPr/>
        <a:lstStyle/>
        <a:p>
          <a:endParaRPr lang="uk-UA"/>
        </a:p>
      </dgm:t>
    </dgm:pt>
    <dgm:pt modelId="{E95A6855-83C9-430F-B278-750C9A576CFE}" type="sibTrans" cxnId="{2A1CE88E-11C8-41CE-9B30-07C304BAA8EE}">
      <dgm:prSet/>
      <dgm:spPr/>
      <dgm:t>
        <a:bodyPr/>
        <a:lstStyle/>
        <a:p>
          <a:endParaRPr lang="uk-UA"/>
        </a:p>
      </dgm:t>
    </dgm:pt>
    <dgm:pt modelId="{E522B4A3-297B-4199-9F18-84930C3BF4E9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smtClean="0">
              <a:solidFill>
                <a:schemeClr val="tx1"/>
              </a:solidFill>
            </a:rPr>
            <a:t>+ </a:t>
          </a:r>
          <a:r>
            <a:rPr lang="ru-RU" dirty="0" err="1" smtClean="0">
              <a:solidFill>
                <a:schemeClr val="tx1"/>
              </a:solidFill>
            </a:rPr>
            <a:t>кілька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порожнин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заповнених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рідиною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тека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розділяється</a:t>
          </a:r>
          <a:r>
            <a:rPr lang="ru-RU" dirty="0" smtClean="0">
              <a:solidFill>
                <a:schemeClr val="tx1"/>
              </a:solidFill>
            </a:rPr>
            <a:t> на </a:t>
          </a:r>
          <a:r>
            <a:rPr lang="ru-RU" dirty="0" err="1" smtClean="0">
              <a:solidFill>
                <a:schemeClr val="tx1"/>
              </a:solidFill>
            </a:rPr>
            <a:t>зовнішню</a:t>
          </a:r>
          <a:r>
            <a:rPr lang="ru-RU" dirty="0" smtClean="0">
              <a:solidFill>
                <a:schemeClr val="tx1"/>
              </a:solidFill>
            </a:rPr>
            <a:t> і </a:t>
          </a:r>
          <a:r>
            <a:rPr lang="ru-RU" dirty="0" err="1" smtClean="0">
              <a:solidFill>
                <a:schemeClr val="tx1"/>
              </a:solidFill>
            </a:rPr>
            <a:t>внутрішню</a:t>
          </a:r>
          <a:endParaRPr lang="ru-RU" dirty="0">
            <a:solidFill>
              <a:schemeClr val="tx1"/>
            </a:solidFill>
          </a:endParaRPr>
        </a:p>
      </dgm:t>
    </dgm:pt>
    <dgm:pt modelId="{76BBF2C8-C35E-4557-8B13-A52494FA7D50}" type="parTrans" cxnId="{579FF76F-1CC7-48E7-92BF-E40F7CE0EC52}">
      <dgm:prSet/>
      <dgm:spPr/>
      <dgm:t>
        <a:bodyPr/>
        <a:lstStyle/>
        <a:p>
          <a:endParaRPr lang="uk-UA"/>
        </a:p>
      </dgm:t>
    </dgm:pt>
    <dgm:pt modelId="{08A611C1-D56E-4CA2-9CF7-581233F38B47}" type="sibTrans" cxnId="{579FF76F-1CC7-48E7-92BF-E40F7CE0EC52}">
      <dgm:prSet/>
      <dgm:spPr/>
      <dgm:t>
        <a:bodyPr/>
        <a:lstStyle/>
        <a:p>
          <a:endParaRPr lang="uk-UA"/>
        </a:p>
      </dgm:t>
    </dgm:pt>
    <dgm:pt modelId="{A8357068-64B7-46C2-A540-63A971CAD109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err="1" smtClean="0">
              <a:solidFill>
                <a:schemeClr val="tx1"/>
              </a:solidFill>
            </a:rPr>
            <a:t>Злиття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порожнин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фолікула</a:t>
          </a:r>
          <a:r>
            <a:rPr lang="ru-RU" dirty="0" smtClean="0">
              <a:solidFill>
                <a:schemeClr val="tx1"/>
              </a:solidFill>
            </a:rPr>
            <a:t> в </a:t>
          </a:r>
          <a:r>
            <a:rPr lang="ru-RU" dirty="0" err="1" smtClean="0">
              <a:solidFill>
                <a:schemeClr val="tx1"/>
              </a:solidFill>
            </a:rPr>
            <a:t>антрум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утворення</a:t>
          </a:r>
          <a:r>
            <a:rPr lang="ru-RU" dirty="0" smtClean="0">
              <a:solidFill>
                <a:schemeClr val="tx1"/>
              </a:solidFill>
            </a:rPr>
            <a:t> яйценосного горбка</a:t>
          </a:r>
          <a:endParaRPr lang="ru-RU" dirty="0">
            <a:solidFill>
              <a:schemeClr val="tx1"/>
            </a:solidFill>
          </a:endParaRPr>
        </a:p>
      </dgm:t>
    </dgm:pt>
    <dgm:pt modelId="{FB1E48A4-5564-4665-91AB-EAF827EEFACC}" type="parTrans" cxnId="{EAF79294-7AFC-4F6F-AEA2-09F876B1D7EF}">
      <dgm:prSet/>
      <dgm:spPr/>
      <dgm:t>
        <a:bodyPr/>
        <a:lstStyle/>
        <a:p>
          <a:endParaRPr lang="uk-UA"/>
        </a:p>
      </dgm:t>
    </dgm:pt>
    <dgm:pt modelId="{D09BBB83-9C0C-4D3F-A02E-715E3605FE03}" type="sibTrans" cxnId="{EAF79294-7AFC-4F6F-AEA2-09F876B1D7EF}">
      <dgm:prSet/>
      <dgm:spPr/>
      <dgm:t>
        <a:bodyPr/>
        <a:lstStyle/>
        <a:p>
          <a:endParaRPr lang="uk-UA"/>
        </a:p>
      </dgm:t>
    </dgm:pt>
    <dgm:pt modelId="{C02D1947-9931-4E0A-B2A6-F4058ECA0858}">
      <dgm:prSet/>
      <dgm:spPr>
        <a:noFill/>
        <a:ln>
          <a:noFill/>
        </a:ln>
      </dgm:spPr>
      <dgm:t>
        <a:bodyPr/>
        <a:lstStyle/>
        <a:p>
          <a:pPr algn="l"/>
          <a:r>
            <a:rPr lang="uk-UA" dirty="0" smtClean="0">
              <a:solidFill>
                <a:schemeClr val="tx1"/>
              </a:solidFill>
            </a:rPr>
            <a:t>+ блискуча оболонка, епітелій стає кубічним</a:t>
          </a:r>
          <a:endParaRPr lang="ru-RU" dirty="0">
            <a:solidFill>
              <a:schemeClr val="tx1"/>
            </a:solidFill>
          </a:endParaRPr>
        </a:p>
      </dgm:t>
    </dgm:pt>
    <dgm:pt modelId="{15F390C5-9290-4409-98D3-94FB3F4B426C}" type="parTrans" cxnId="{69B5A937-4191-47A4-816F-B114B03B6E04}">
      <dgm:prSet/>
      <dgm:spPr/>
      <dgm:t>
        <a:bodyPr/>
        <a:lstStyle/>
        <a:p>
          <a:endParaRPr lang="uk-UA"/>
        </a:p>
      </dgm:t>
    </dgm:pt>
    <dgm:pt modelId="{718B5A91-2C2B-47B8-8037-116CFCE9664C}" type="sibTrans" cxnId="{69B5A937-4191-47A4-816F-B114B03B6E04}">
      <dgm:prSet/>
      <dgm:spPr/>
      <dgm:t>
        <a:bodyPr/>
        <a:lstStyle/>
        <a:p>
          <a:endParaRPr lang="uk-UA"/>
        </a:p>
      </dgm:t>
    </dgm:pt>
    <dgm:pt modelId="{F555DC6C-BFC6-45B9-836B-66DCCAC1E83C}" type="pres">
      <dgm:prSet presAssocID="{DB4760AC-6E3B-4B7E-A6F3-CB0CE6152574}" presName="Name0" presStyleCnt="0">
        <dgm:presLayoutVars>
          <dgm:dir/>
          <dgm:animLvl val="lvl"/>
          <dgm:resizeHandles val="exact"/>
        </dgm:presLayoutVars>
      </dgm:prSet>
      <dgm:spPr/>
    </dgm:pt>
    <dgm:pt modelId="{CD142675-75AB-4DE5-AF27-0CCC69BAB6AB}" type="pres">
      <dgm:prSet presAssocID="{8B0D5B2E-FC2D-4E60-9838-E30AA5A6860F}" presName="vertFlow" presStyleCnt="0"/>
      <dgm:spPr/>
    </dgm:pt>
    <dgm:pt modelId="{FCDB50FA-2445-4B47-B0C6-C9D18638E3E3}" type="pres">
      <dgm:prSet presAssocID="{8B0D5B2E-FC2D-4E60-9838-E30AA5A6860F}" presName="header" presStyleLbl="node1" presStyleIdx="0" presStyleCnt="2"/>
      <dgm:spPr/>
      <dgm:t>
        <a:bodyPr/>
        <a:lstStyle/>
        <a:p>
          <a:endParaRPr lang="uk-UA"/>
        </a:p>
      </dgm:t>
    </dgm:pt>
    <dgm:pt modelId="{EC2B4D6A-EA2B-4B34-9194-37EAA20701AF}" type="pres">
      <dgm:prSet presAssocID="{43387695-006D-4455-A9AC-219E49CE04D4}" presName="parTrans" presStyleLbl="sibTrans2D1" presStyleIdx="0" presStyleCnt="8"/>
      <dgm:spPr/>
      <dgm:t>
        <a:bodyPr/>
        <a:lstStyle/>
        <a:p>
          <a:endParaRPr lang="uk-UA"/>
        </a:p>
      </dgm:t>
    </dgm:pt>
    <dgm:pt modelId="{52E3DC5A-5DE4-400D-8324-D625A3A57DE5}" type="pres">
      <dgm:prSet presAssocID="{1E08A9FF-9F10-4126-89F9-F496AD65C639}" presName="child" presStyleLbl="alignAccFollow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6D2942-6E07-43B9-9533-E649067D8D5B}" type="pres">
      <dgm:prSet presAssocID="{84D3BD7D-CAE3-4C5E-B0E5-636C8D080F48}" presName="sibTrans" presStyleLbl="sibTrans2D1" presStyleIdx="1" presStyleCnt="8"/>
      <dgm:spPr/>
      <dgm:t>
        <a:bodyPr/>
        <a:lstStyle/>
        <a:p>
          <a:endParaRPr lang="uk-UA"/>
        </a:p>
      </dgm:t>
    </dgm:pt>
    <dgm:pt modelId="{2C1A58B6-0067-4668-A631-BD118BAE9FEF}" type="pres">
      <dgm:prSet presAssocID="{FADB94FA-E7DA-4104-8561-FD320A42878C}" presName="child" presStyleLbl="alignAccFollow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281892-BC47-4259-8E41-96B2BDE4AE1C}" type="pres">
      <dgm:prSet presAssocID="{C2F509B0-CC15-4E07-B75B-CC7834AEE4B8}" presName="sibTrans" presStyleLbl="sibTrans2D1" presStyleIdx="2" presStyleCnt="8"/>
      <dgm:spPr/>
      <dgm:t>
        <a:bodyPr/>
        <a:lstStyle/>
        <a:p>
          <a:endParaRPr lang="uk-UA"/>
        </a:p>
      </dgm:t>
    </dgm:pt>
    <dgm:pt modelId="{76578BAC-CA2A-4244-9527-E237F02CA190}" type="pres">
      <dgm:prSet presAssocID="{BAEA97F3-0C1A-4CFB-AF4C-B020BCE06E55}" presName="child" presStyleLbl="alignAccFollow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1804931-A4C7-4BF4-8B64-13751ED5935E}" type="pres">
      <dgm:prSet presAssocID="{BC805B86-BB76-46C8-9B54-19AC9AC033D3}" presName="sibTrans" presStyleLbl="sibTrans2D1" presStyleIdx="3" presStyleCnt="8"/>
      <dgm:spPr/>
      <dgm:t>
        <a:bodyPr/>
        <a:lstStyle/>
        <a:p>
          <a:endParaRPr lang="uk-UA"/>
        </a:p>
      </dgm:t>
    </dgm:pt>
    <dgm:pt modelId="{1D050B67-64D1-45E6-9B15-C80977646842}" type="pres">
      <dgm:prSet presAssocID="{A5985186-4F95-4415-83AB-54A3FEF59824}" presName="child" presStyleLbl="alignAccFollow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CFBD3A4-EF94-44F4-8644-B8C10D90B69B}" type="pres">
      <dgm:prSet presAssocID="{8B0D5B2E-FC2D-4E60-9838-E30AA5A6860F}" presName="hSp" presStyleCnt="0"/>
      <dgm:spPr/>
    </dgm:pt>
    <dgm:pt modelId="{8633F626-C369-4F01-9A83-55CE10321610}" type="pres">
      <dgm:prSet presAssocID="{55859DBF-CE8E-4D8D-B638-7876825D51BD}" presName="vertFlow" presStyleCnt="0"/>
      <dgm:spPr/>
    </dgm:pt>
    <dgm:pt modelId="{E4D6B32B-3627-4A1A-BEDA-AED4FDCC0409}" type="pres">
      <dgm:prSet presAssocID="{55859DBF-CE8E-4D8D-B638-7876825D51BD}" presName="header" presStyleLbl="node1" presStyleIdx="1" presStyleCnt="2" custScaleX="181410"/>
      <dgm:spPr/>
      <dgm:t>
        <a:bodyPr/>
        <a:lstStyle/>
        <a:p>
          <a:endParaRPr lang="uk-UA"/>
        </a:p>
      </dgm:t>
    </dgm:pt>
    <dgm:pt modelId="{BE61D173-ECF9-48AB-B86B-7F41FE4BCD0E}" type="pres">
      <dgm:prSet presAssocID="{15F390C5-9290-4409-98D3-94FB3F4B426C}" presName="parTrans" presStyleLbl="sibTrans2D1" presStyleIdx="4" presStyleCnt="8"/>
      <dgm:spPr/>
      <dgm:t>
        <a:bodyPr/>
        <a:lstStyle/>
        <a:p>
          <a:endParaRPr lang="uk-UA"/>
        </a:p>
      </dgm:t>
    </dgm:pt>
    <dgm:pt modelId="{518FF51D-D398-43F2-B3DB-DDD21C09F67A}" type="pres">
      <dgm:prSet presAssocID="{C02D1947-9931-4E0A-B2A6-F4058ECA0858}" presName="child" presStyleLbl="alignAccFollowNode1" presStyleIdx="4" presStyleCnt="8" custScaleX="18141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E188B05-AB2D-4F4D-84CF-8D801A1A32B9}" type="pres">
      <dgm:prSet presAssocID="{718B5A91-2C2B-47B8-8037-116CFCE9664C}" presName="sibTrans" presStyleLbl="sibTrans2D1" presStyleIdx="5" presStyleCnt="8"/>
      <dgm:spPr/>
      <dgm:t>
        <a:bodyPr/>
        <a:lstStyle/>
        <a:p>
          <a:endParaRPr lang="uk-UA"/>
        </a:p>
      </dgm:t>
    </dgm:pt>
    <dgm:pt modelId="{E40D3451-F757-4253-9E4B-2708F1566D03}" type="pres">
      <dgm:prSet presAssocID="{D7E9BB16-DF31-42C9-8ADB-FD175EB5A2C4}" presName="child" presStyleLbl="alignAccFollowNode1" presStyleIdx="5" presStyleCnt="8" custScaleX="18454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05C27C-DC2B-4DAE-B626-655093A8EFC9}" type="pres">
      <dgm:prSet presAssocID="{E95A6855-83C9-430F-B278-750C9A576CFE}" presName="sibTrans" presStyleLbl="sibTrans2D1" presStyleIdx="6" presStyleCnt="8"/>
      <dgm:spPr/>
      <dgm:t>
        <a:bodyPr/>
        <a:lstStyle/>
        <a:p>
          <a:endParaRPr lang="uk-UA"/>
        </a:p>
      </dgm:t>
    </dgm:pt>
    <dgm:pt modelId="{DCC1D7A8-3699-42F7-8E91-EAA993FD946B}" type="pres">
      <dgm:prSet presAssocID="{E522B4A3-297B-4199-9F18-84930C3BF4E9}" presName="child" presStyleLbl="alignAccFollowNode1" presStyleIdx="6" presStyleCnt="8" custScaleX="18167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990903-EDF6-4D0D-AA91-DF248C874481}" type="pres">
      <dgm:prSet presAssocID="{08A611C1-D56E-4CA2-9CF7-581233F38B47}" presName="sibTrans" presStyleLbl="sibTrans2D1" presStyleIdx="7" presStyleCnt="8"/>
      <dgm:spPr/>
      <dgm:t>
        <a:bodyPr/>
        <a:lstStyle/>
        <a:p>
          <a:endParaRPr lang="uk-UA"/>
        </a:p>
      </dgm:t>
    </dgm:pt>
    <dgm:pt modelId="{3A9CAF26-7DBE-4167-B5BB-EF4230607C3C}" type="pres">
      <dgm:prSet presAssocID="{A8357068-64B7-46C2-A540-63A971CAD109}" presName="child" presStyleLbl="alignAccFollowNode1" presStyleIdx="7" presStyleCnt="8" custScaleX="18167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A1CE88E-11C8-41CE-9B30-07C304BAA8EE}" srcId="{55859DBF-CE8E-4D8D-B638-7876825D51BD}" destId="{D7E9BB16-DF31-42C9-8ADB-FD175EB5A2C4}" srcOrd="1" destOrd="0" parTransId="{CD83A01F-18B0-4F48-BD8F-F2FCB0B83D8C}" sibTransId="{E95A6855-83C9-430F-B278-750C9A576CFE}"/>
    <dgm:cxn modelId="{62A1000E-83BC-4A69-BCAB-F9972EF3B24A}" type="presOf" srcId="{55859DBF-CE8E-4D8D-B638-7876825D51BD}" destId="{E4D6B32B-3627-4A1A-BEDA-AED4FDCC0409}" srcOrd="0" destOrd="0" presId="urn:microsoft.com/office/officeart/2005/8/layout/lProcess1"/>
    <dgm:cxn modelId="{EAF79294-7AFC-4F6F-AEA2-09F876B1D7EF}" srcId="{55859DBF-CE8E-4D8D-B638-7876825D51BD}" destId="{A8357068-64B7-46C2-A540-63A971CAD109}" srcOrd="3" destOrd="0" parTransId="{FB1E48A4-5564-4665-91AB-EAF827EEFACC}" sibTransId="{D09BBB83-9C0C-4D3F-A02E-715E3605FE03}"/>
    <dgm:cxn modelId="{D72C0384-75B3-4035-BF02-701450B550ED}" type="presOf" srcId="{08A611C1-D56E-4CA2-9CF7-581233F38B47}" destId="{41990903-EDF6-4D0D-AA91-DF248C874481}" srcOrd="0" destOrd="0" presId="urn:microsoft.com/office/officeart/2005/8/layout/lProcess1"/>
    <dgm:cxn modelId="{B348065A-0FDC-4968-BF79-C29303057428}" type="presOf" srcId="{BC805B86-BB76-46C8-9B54-19AC9AC033D3}" destId="{C1804931-A4C7-4BF4-8B64-13751ED5935E}" srcOrd="0" destOrd="0" presId="urn:microsoft.com/office/officeart/2005/8/layout/lProcess1"/>
    <dgm:cxn modelId="{42A400F1-C629-4074-80B1-FEAC4409ADB2}" type="presOf" srcId="{43387695-006D-4455-A9AC-219E49CE04D4}" destId="{EC2B4D6A-EA2B-4B34-9194-37EAA20701AF}" srcOrd="0" destOrd="0" presId="urn:microsoft.com/office/officeart/2005/8/layout/lProcess1"/>
    <dgm:cxn modelId="{FE397142-8DB4-4818-B044-5F4C3A0591C4}" type="presOf" srcId="{C02D1947-9931-4E0A-B2A6-F4058ECA0858}" destId="{518FF51D-D398-43F2-B3DB-DDD21C09F67A}" srcOrd="0" destOrd="0" presId="urn:microsoft.com/office/officeart/2005/8/layout/lProcess1"/>
    <dgm:cxn modelId="{38EA9CE4-19E7-4247-B0EB-A9BF657EDB18}" type="presOf" srcId="{FADB94FA-E7DA-4104-8561-FD320A42878C}" destId="{2C1A58B6-0067-4668-A631-BD118BAE9FEF}" srcOrd="0" destOrd="0" presId="urn:microsoft.com/office/officeart/2005/8/layout/lProcess1"/>
    <dgm:cxn modelId="{BB718483-8EBB-4583-941B-A16F4C364D93}" srcId="{8B0D5B2E-FC2D-4E60-9838-E30AA5A6860F}" destId="{A5985186-4F95-4415-83AB-54A3FEF59824}" srcOrd="3" destOrd="0" parTransId="{2F5F545C-A813-4548-B475-28181B270FDF}" sibTransId="{4A88D301-BC40-4A9C-B174-EACC8D8A10D2}"/>
    <dgm:cxn modelId="{4507F8F9-F0E6-4779-B472-CC9A96BDE2C6}" type="presOf" srcId="{15F390C5-9290-4409-98D3-94FB3F4B426C}" destId="{BE61D173-ECF9-48AB-B86B-7F41FE4BCD0E}" srcOrd="0" destOrd="0" presId="urn:microsoft.com/office/officeart/2005/8/layout/lProcess1"/>
    <dgm:cxn modelId="{32756492-86B6-4174-A197-386A4A750685}" type="presOf" srcId="{8B0D5B2E-FC2D-4E60-9838-E30AA5A6860F}" destId="{FCDB50FA-2445-4B47-B0C6-C9D18638E3E3}" srcOrd="0" destOrd="0" presId="urn:microsoft.com/office/officeart/2005/8/layout/lProcess1"/>
    <dgm:cxn modelId="{3C2BD690-52F3-47B2-9F24-984AB1487A38}" type="presOf" srcId="{A5985186-4F95-4415-83AB-54A3FEF59824}" destId="{1D050B67-64D1-45E6-9B15-C80977646842}" srcOrd="0" destOrd="0" presId="urn:microsoft.com/office/officeart/2005/8/layout/lProcess1"/>
    <dgm:cxn modelId="{A28CDC46-7870-48E6-8941-F8189CA49C7E}" type="presOf" srcId="{1E08A9FF-9F10-4126-89F9-F496AD65C639}" destId="{52E3DC5A-5DE4-400D-8324-D625A3A57DE5}" srcOrd="0" destOrd="0" presId="urn:microsoft.com/office/officeart/2005/8/layout/lProcess1"/>
    <dgm:cxn modelId="{7E1AAE07-89BB-4EB3-B96C-6BDEB101D818}" type="presOf" srcId="{D7E9BB16-DF31-42C9-8ADB-FD175EB5A2C4}" destId="{E40D3451-F757-4253-9E4B-2708F1566D03}" srcOrd="0" destOrd="0" presId="urn:microsoft.com/office/officeart/2005/8/layout/lProcess1"/>
    <dgm:cxn modelId="{C9BE2922-D8D6-4901-8112-32DC06975EDF}" type="presOf" srcId="{BAEA97F3-0C1A-4CFB-AF4C-B020BCE06E55}" destId="{76578BAC-CA2A-4244-9527-E237F02CA190}" srcOrd="0" destOrd="0" presId="urn:microsoft.com/office/officeart/2005/8/layout/lProcess1"/>
    <dgm:cxn modelId="{69B5A937-4191-47A4-816F-B114B03B6E04}" srcId="{55859DBF-CE8E-4D8D-B638-7876825D51BD}" destId="{C02D1947-9931-4E0A-B2A6-F4058ECA0858}" srcOrd="0" destOrd="0" parTransId="{15F390C5-9290-4409-98D3-94FB3F4B426C}" sibTransId="{718B5A91-2C2B-47B8-8037-116CFCE9664C}"/>
    <dgm:cxn modelId="{6A600B13-F0CA-4001-A9DA-3A5F483B746B}" type="presOf" srcId="{E522B4A3-297B-4199-9F18-84930C3BF4E9}" destId="{DCC1D7A8-3699-42F7-8E91-EAA993FD946B}" srcOrd="0" destOrd="0" presId="urn:microsoft.com/office/officeart/2005/8/layout/lProcess1"/>
    <dgm:cxn modelId="{CCC0C409-397A-421E-987A-94CD58C627E1}" type="presOf" srcId="{DB4760AC-6E3B-4B7E-A6F3-CB0CE6152574}" destId="{F555DC6C-BFC6-45B9-836B-66DCCAC1E83C}" srcOrd="0" destOrd="0" presId="urn:microsoft.com/office/officeart/2005/8/layout/lProcess1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7365931D-0DC1-46CD-B5A1-3406692DEA3E}" srcId="{DB4760AC-6E3B-4B7E-A6F3-CB0CE6152574}" destId="{55859DBF-CE8E-4D8D-B638-7876825D51BD}" srcOrd="1" destOrd="0" parTransId="{F115B478-6888-4B69-A9EC-CB228967C129}" sibTransId="{8C52C92E-B5F9-4854-BE34-8232DFBA50F7}"/>
    <dgm:cxn modelId="{995C765F-CB4A-404F-84CC-F14EBA198012}" type="presOf" srcId="{C2F509B0-CC15-4E07-B75B-CC7834AEE4B8}" destId="{00281892-BC47-4259-8E41-96B2BDE4AE1C}" srcOrd="0" destOrd="0" presId="urn:microsoft.com/office/officeart/2005/8/layout/lProcess1"/>
    <dgm:cxn modelId="{A70CBC3F-BBCC-444E-A658-DD117EE9238A}" type="presOf" srcId="{A8357068-64B7-46C2-A540-63A971CAD109}" destId="{3A9CAF26-7DBE-4167-B5BB-EF4230607C3C}" srcOrd="0" destOrd="0" presId="urn:microsoft.com/office/officeart/2005/8/layout/lProcess1"/>
    <dgm:cxn modelId="{B6782144-B99C-4D4A-BBC7-EE6438748541}" srcId="{8B0D5B2E-FC2D-4E60-9838-E30AA5A6860F}" destId="{1E08A9FF-9F10-4126-89F9-F496AD65C639}" srcOrd="0" destOrd="0" parTransId="{43387695-006D-4455-A9AC-219E49CE04D4}" sibTransId="{84D3BD7D-CAE3-4C5E-B0E5-636C8D080F48}"/>
    <dgm:cxn modelId="{381893D1-D283-42EE-828A-418A49144E78}" type="presOf" srcId="{718B5A91-2C2B-47B8-8037-116CFCE9664C}" destId="{BE188B05-AB2D-4F4D-84CF-8D801A1A32B9}" srcOrd="0" destOrd="0" presId="urn:microsoft.com/office/officeart/2005/8/layout/lProcess1"/>
    <dgm:cxn modelId="{57A283B0-8430-42A3-83E1-DD609D8DF630}" type="presOf" srcId="{84D3BD7D-CAE3-4C5E-B0E5-636C8D080F48}" destId="{B06D2942-6E07-43B9-9533-E649067D8D5B}" srcOrd="0" destOrd="0" presId="urn:microsoft.com/office/officeart/2005/8/layout/lProcess1"/>
    <dgm:cxn modelId="{2A6AC5BD-F56D-4A06-9AAA-4C9746C90ED2}" srcId="{8B0D5B2E-FC2D-4E60-9838-E30AA5A6860F}" destId="{BAEA97F3-0C1A-4CFB-AF4C-B020BCE06E55}" srcOrd="2" destOrd="0" parTransId="{AF44B38D-9A6A-48AD-8B5B-207E039F9011}" sibTransId="{BC805B86-BB76-46C8-9B54-19AC9AC033D3}"/>
    <dgm:cxn modelId="{40D1477B-7DDD-4772-987A-1D94EBA61DB1}" srcId="{8B0D5B2E-FC2D-4E60-9838-E30AA5A6860F}" destId="{FADB94FA-E7DA-4104-8561-FD320A42878C}" srcOrd="1" destOrd="0" parTransId="{123065AF-D0E5-42EE-B195-E7FE32376B7B}" sibTransId="{C2F509B0-CC15-4E07-B75B-CC7834AEE4B8}"/>
    <dgm:cxn modelId="{C8E6B174-C502-4476-959D-4F6B01A20C36}" type="presOf" srcId="{E95A6855-83C9-430F-B278-750C9A576CFE}" destId="{4805C27C-DC2B-4DAE-B626-655093A8EFC9}" srcOrd="0" destOrd="0" presId="urn:microsoft.com/office/officeart/2005/8/layout/lProcess1"/>
    <dgm:cxn modelId="{579FF76F-1CC7-48E7-92BF-E40F7CE0EC52}" srcId="{55859DBF-CE8E-4D8D-B638-7876825D51BD}" destId="{E522B4A3-297B-4199-9F18-84930C3BF4E9}" srcOrd="2" destOrd="0" parTransId="{76BBF2C8-C35E-4557-8B13-A52494FA7D50}" sibTransId="{08A611C1-D56E-4CA2-9CF7-581233F38B47}"/>
    <dgm:cxn modelId="{1427697D-5E7F-4890-B919-FF3404B8C6D3}" type="presParOf" srcId="{F555DC6C-BFC6-45B9-836B-66DCCAC1E83C}" destId="{CD142675-75AB-4DE5-AF27-0CCC69BAB6AB}" srcOrd="0" destOrd="0" presId="urn:microsoft.com/office/officeart/2005/8/layout/lProcess1"/>
    <dgm:cxn modelId="{BB3E429F-371E-4D05-8747-CDD8353B9B89}" type="presParOf" srcId="{CD142675-75AB-4DE5-AF27-0CCC69BAB6AB}" destId="{FCDB50FA-2445-4B47-B0C6-C9D18638E3E3}" srcOrd="0" destOrd="0" presId="urn:microsoft.com/office/officeart/2005/8/layout/lProcess1"/>
    <dgm:cxn modelId="{A5B41E95-7405-4386-A2AA-57E855D1EEA5}" type="presParOf" srcId="{CD142675-75AB-4DE5-AF27-0CCC69BAB6AB}" destId="{EC2B4D6A-EA2B-4B34-9194-37EAA20701AF}" srcOrd="1" destOrd="0" presId="urn:microsoft.com/office/officeart/2005/8/layout/lProcess1"/>
    <dgm:cxn modelId="{709CB969-E43C-41E0-9858-95F7E47B59B6}" type="presParOf" srcId="{CD142675-75AB-4DE5-AF27-0CCC69BAB6AB}" destId="{52E3DC5A-5DE4-400D-8324-D625A3A57DE5}" srcOrd="2" destOrd="0" presId="urn:microsoft.com/office/officeart/2005/8/layout/lProcess1"/>
    <dgm:cxn modelId="{F8EEA134-2626-4586-916F-A5EC919FFCAA}" type="presParOf" srcId="{CD142675-75AB-4DE5-AF27-0CCC69BAB6AB}" destId="{B06D2942-6E07-43B9-9533-E649067D8D5B}" srcOrd="3" destOrd="0" presId="urn:microsoft.com/office/officeart/2005/8/layout/lProcess1"/>
    <dgm:cxn modelId="{7A3473CA-C32E-4510-AC89-7B34D22A3738}" type="presParOf" srcId="{CD142675-75AB-4DE5-AF27-0CCC69BAB6AB}" destId="{2C1A58B6-0067-4668-A631-BD118BAE9FEF}" srcOrd="4" destOrd="0" presId="urn:microsoft.com/office/officeart/2005/8/layout/lProcess1"/>
    <dgm:cxn modelId="{87A880FE-8814-479E-A061-AEC0732CC038}" type="presParOf" srcId="{CD142675-75AB-4DE5-AF27-0CCC69BAB6AB}" destId="{00281892-BC47-4259-8E41-96B2BDE4AE1C}" srcOrd="5" destOrd="0" presId="urn:microsoft.com/office/officeart/2005/8/layout/lProcess1"/>
    <dgm:cxn modelId="{29529D79-8128-45A6-B19E-6B4E1A38CA92}" type="presParOf" srcId="{CD142675-75AB-4DE5-AF27-0CCC69BAB6AB}" destId="{76578BAC-CA2A-4244-9527-E237F02CA190}" srcOrd="6" destOrd="0" presId="urn:microsoft.com/office/officeart/2005/8/layout/lProcess1"/>
    <dgm:cxn modelId="{4B3AC9E5-0F2B-447F-A616-5B990C837A62}" type="presParOf" srcId="{CD142675-75AB-4DE5-AF27-0CCC69BAB6AB}" destId="{C1804931-A4C7-4BF4-8B64-13751ED5935E}" srcOrd="7" destOrd="0" presId="urn:microsoft.com/office/officeart/2005/8/layout/lProcess1"/>
    <dgm:cxn modelId="{71534FB0-AAB2-4DB6-9E93-990601CF6E9E}" type="presParOf" srcId="{CD142675-75AB-4DE5-AF27-0CCC69BAB6AB}" destId="{1D050B67-64D1-45E6-9B15-C80977646842}" srcOrd="8" destOrd="0" presId="urn:microsoft.com/office/officeart/2005/8/layout/lProcess1"/>
    <dgm:cxn modelId="{7BBEBD16-ED3D-415E-98E7-CD32D6FA693F}" type="presParOf" srcId="{F555DC6C-BFC6-45B9-836B-66DCCAC1E83C}" destId="{7CFBD3A4-EF94-44F4-8644-B8C10D90B69B}" srcOrd="1" destOrd="0" presId="urn:microsoft.com/office/officeart/2005/8/layout/lProcess1"/>
    <dgm:cxn modelId="{23E5BD37-081C-4970-9CB8-C25CBCF94FEF}" type="presParOf" srcId="{F555DC6C-BFC6-45B9-836B-66DCCAC1E83C}" destId="{8633F626-C369-4F01-9A83-55CE10321610}" srcOrd="2" destOrd="0" presId="urn:microsoft.com/office/officeart/2005/8/layout/lProcess1"/>
    <dgm:cxn modelId="{BF5AE53E-3BDD-4823-821F-48CC3AAD42F5}" type="presParOf" srcId="{8633F626-C369-4F01-9A83-55CE10321610}" destId="{E4D6B32B-3627-4A1A-BEDA-AED4FDCC0409}" srcOrd="0" destOrd="0" presId="urn:microsoft.com/office/officeart/2005/8/layout/lProcess1"/>
    <dgm:cxn modelId="{C8AF6070-25E1-4A6C-A37E-387EE698ED0E}" type="presParOf" srcId="{8633F626-C369-4F01-9A83-55CE10321610}" destId="{BE61D173-ECF9-48AB-B86B-7F41FE4BCD0E}" srcOrd="1" destOrd="0" presId="urn:microsoft.com/office/officeart/2005/8/layout/lProcess1"/>
    <dgm:cxn modelId="{09411D04-6F9F-498C-85E8-B34E0F145341}" type="presParOf" srcId="{8633F626-C369-4F01-9A83-55CE10321610}" destId="{518FF51D-D398-43F2-B3DB-DDD21C09F67A}" srcOrd="2" destOrd="0" presId="urn:microsoft.com/office/officeart/2005/8/layout/lProcess1"/>
    <dgm:cxn modelId="{D0D87690-29E5-4F19-9B8D-5AC27A7C4819}" type="presParOf" srcId="{8633F626-C369-4F01-9A83-55CE10321610}" destId="{BE188B05-AB2D-4F4D-84CF-8D801A1A32B9}" srcOrd="3" destOrd="0" presId="urn:microsoft.com/office/officeart/2005/8/layout/lProcess1"/>
    <dgm:cxn modelId="{0A9C6025-BF9D-4E43-8B23-6CA0593128D3}" type="presParOf" srcId="{8633F626-C369-4F01-9A83-55CE10321610}" destId="{E40D3451-F757-4253-9E4B-2708F1566D03}" srcOrd="4" destOrd="0" presId="urn:microsoft.com/office/officeart/2005/8/layout/lProcess1"/>
    <dgm:cxn modelId="{FC4BAF85-6578-4D4C-A275-85DF5A2C4E77}" type="presParOf" srcId="{8633F626-C369-4F01-9A83-55CE10321610}" destId="{4805C27C-DC2B-4DAE-B626-655093A8EFC9}" srcOrd="5" destOrd="0" presId="urn:microsoft.com/office/officeart/2005/8/layout/lProcess1"/>
    <dgm:cxn modelId="{96D9180D-DACB-4C36-B972-B9F7FEA440EE}" type="presParOf" srcId="{8633F626-C369-4F01-9A83-55CE10321610}" destId="{DCC1D7A8-3699-42F7-8E91-EAA993FD946B}" srcOrd="6" destOrd="0" presId="urn:microsoft.com/office/officeart/2005/8/layout/lProcess1"/>
    <dgm:cxn modelId="{A7AAF8B5-0EC2-4019-BE22-7C73FE19660D}" type="presParOf" srcId="{8633F626-C369-4F01-9A83-55CE10321610}" destId="{41990903-EDF6-4D0D-AA91-DF248C874481}" srcOrd="7" destOrd="0" presId="urn:microsoft.com/office/officeart/2005/8/layout/lProcess1"/>
    <dgm:cxn modelId="{82EB4E51-4248-4EF4-8CAF-4FCFC6534D2B}" type="presParOf" srcId="{8633F626-C369-4F01-9A83-55CE10321610}" destId="{3A9CAF26-7DBE-4167-B5BB-EF4230607C3C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5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dirty="0" err="1" smtClean="0"/>
            <a:t>Примордіальний</a:t>
          </a:r>
          <a:r>
            <a:rPr lang="uk-UA" sz="2000" dirty="0" smtClean="0"/>
            <a:t>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dirty="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/>
            <a:t>Третинний (зрілий) фолікул</a:t>
          </a:r>
          <a:endParaRPr lang="ru-RU" sz="2000" dirty="0"/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/>
      <dgm:t>
        <a:bodyPr/>
        <a:lstStyle/>
        <a:p>
          <a:endParaRPr lang="uk-UA"/>
        </a:p>
      </dgm:t>
    </dgm:pt>
    <dgm:pt modelId="{55859DBF-CE8E-4D8D-B638-7876825D51BD}">
      <dgm:prSet custT="1"/>
      <dgm:spPr/>
      <dgm:t>
        <a:bodyPr/>
        <a:lstStyle/>
        <a:p>
          <a:r>
            <a:rPr lang="uk-UA" sz="2000" dirty="0" smtClean="0"/>
            <a:t>Жовте тіло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DFD3567D-F0EE-4FC5-B663-095A3314D5EC}">
      <dgm:prSet custT="1"/>
      <dgm:spPr/>
      <dgm:t>
        <a:bodyPr/>
        <a:lstStyle/>
        <a:p>
          <a:r>
            <a:rPr lang="ru-RU" sz="2000" dirty="0" err="1" smtClean="0"/>
            <a:t>Біле</a:t>
          </a:r>
          <a:r>
            <a:rPr lang="ru-RU" sz="2000" dirty="0" smtClean="0"/>
            <a:t> </a:t>
          </a:r>
          <a:r>
            <a:rPr lang="ru-RU" sz="2000" dirty="0" err="1" smtClean="0"/>
            <a:t>тіло</a:t>
          </a:r>
          <a:endParaRPr lang="ru-RU" sz="2000" dirty="0"/>
        </a:p>
      </dgm:t>
    </dgm:pt>
    <dgm:pt modelId="{8185698A-FF9C-47A4-8265-C0ABB276D1B0}" type="parTrans" cxnId="{B9E3EA1C-7EA3-4C92-984D-51BF65631C5C}">
      <dgm:prSet/>
      <dgm:spPr/>
      <dgm:t>
        <a:bodyPr/>
        <a:lstStyle/>
        <a:p>
          <a:endParaRPr lang="uk-UA"/>
        </a:p>
      </dgm:t>
    </dgm:pt>
    <dgm:pt modelId="{9C2E13DC-75CB-4E86-8C3E-EF5783E2BB8A}" type="sibTrans" cxnId="{B9E3EA1C-7EA3-4C92-984D-51BF65631C5C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5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5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5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5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5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5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5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5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CBDADAD-9CD5-4E61-87B6-4C6DAD347D57}" type="pres">
      <dgm:prSet presAssocID="{8C52C92E-B5F9-4854-BE34-8232DFBA50F7}" presName="sibTrans" presStyleLbl="sibTrans2D1" presStyleIdx="4" presStyleCnt="5"/>
      <dgm:spPr/>
      <dgm:t>
        <a:bodyPr/>
        <a:lstStyle/>
        <a:p>
          <a:endParaRPr lang="uk-UA"/>
        </a:p>
      </dgm:t>
    </dgm:pt>
    <dgm:pt modelId="{1CE23061-F2B9-4AB1-AF7F-9DD9E42A094C}" type="pres">
      <dgm:prSet presAssocID="{8C52C92E-B5F9-4854-BE34-8232DFBA50F7}" presName="connectorText" presStyleLbl="sibTrans2D1" presStyleIdx="4" presStyleCnt="5"/>
      <dgm:spPr/>
      <dgm:t>
        <a:bodyPr/>
        <a:lstStyle/>
        <a:p>
          <a:endParaRPr lang="uk-UA"/>
        </a:p>
      </dgm:t>
    </dgm:pt>
    <dgm:pt modelId="{8115B241-1F90-4091-A4D6-DAB0F226A6F7}" type="pres">
      <dgm:prSet presAssocID="{DFD3567D-F0EE-4FC5-B663-095A3314D5EC}" presName="node" presStyleLbl="node1" presStyleIdx="5" presStyleCnt="6" custScaleX="18141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7D90910-096E-4A2F-A2A0-62219E868E60}" type="presOf" srcId="{A5985186-4F95-4415-83AB-54A3FEF59824}" destId="{765DDBCB-A016-43D0-8395-8D0BE8A6F1EE}" srcOrd="0" destOrd="0" presId="urn:microsoft.com/office/officeart/2005/8/layout/process2"/>
    <dgm:cxn modelId="{FCA9A3A7-775D-41EE-B9BE-A03F4BC8A18E}" type="presOf" srcId="{55859DBF-CE8E-4D8D-B638-7876825D51BD}" destId="{B1742435-88D5-4F04-BB9C-2309B8BDC2AD}" srcOrd="0" destOrd="0" presId="urn:microsoft.com/office/officeart/2005/8/layout/process2"/>
    <dgm:cxn modelId="{F8F8C15F-390C-4174-941B-C95678A929BD}" type="presOf" srcId="{84D3BD7D-CAE3-4C5E-B0E5-636C8D080F48}" destId="{7BCA97D9-C02C-49F4-8494-E4C7B228ED9C}" srcOrd="1" destOrd="0" presId="urn:microsoft.com/office/officeart/2005/8/layout/process2"/>
    <dgm:cxn modelId="{B3DF66C1-70C6-4E41-A5AC-302924C16620}" type="presOf" srcId="{6BF50EBB-AD16-4534-B8C1-721559AE5ED5}" destId="{289CBF16-3E0C-43CA-B136-F59659824C38}" srcOrd="1" destOrd="0" presId="urn:microsoft.com/office/officeart/2005/8/layout/process2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6BDF403E-AAB2-48F5-A01E-EC73BFE4D65A}" type="presOf" srcId="{1E08A9FF-9F10-4126-89F9-F496AD65C639}" destId="{E566305E-11FC-49B3-AFB9-2E451B867E26}" srcOrd="0" destOrd="0" presId="urn:microsoft.com/office/officeart/2005/8/layout/process2"/>
    <dgm:cxn modelId="{98B081E2-44F2-43E0-BD00-84C52069E097}" type="presOf" srcId="{6BF50EBB-AD16-4534-B8C1-721559AE5ED5}" destId="{FAB30AB4-CDDD-4BD2-B47B-3703B1A91978}" srcOrd="0" destOrd="0" presId="urn:microsoft.com/office/officeart/2005/8/layout/process2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D5C803F0-268E-4BF2-B927-9FE17FEBB6B9}" type="presOf" srcId="{BAEA97F3-0C1A-4CFB-AF4C-B020BCE06E55}" destId="{49B1FF5A-76FB-4E32-BDB7-FEA1A92DDAA0}" srcOrd="0" destOrd="0" presId="urn:microsoft.com/office/officeart/2005/8/layout/process2"/>
    <dgm:cxn modelId="{B9E3EA1C-7EA3-4C92-984D-51BF65631C5C}" srcId="{DB4760AC-6E3B-4B7E-A6F3-CB0CE6152574}" destId="{DFD3567D-F0EE-4FC5-B663-095A3314D5EC}" srcOrd="5" destOrd="0" parTransId="{8185698A-FF9C-47A4-8265-C0ABB276D1B0}" sibTransId="{9C2E13DC-75CB-4E86-8C3E-EF5783E2BB8A}"/>
    <dgm:cxn modelId="{5C88B66A-5538-44A4-907C-0C721AEF90A2}" type="presOf" srcId="{DB4760AC-6E3B-4B7E-A6F3-CB0CE6152574}" destId="{5E00F577-98BF-4903-B51D-D099688DE0D2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0869EDE7-3EE4-4362-89F2-95886010C384}" type="presOf" srcId="{DFD3567D-F0EE-4FC5-B663-095A3314D5EC}" destId="{8115B241-1F90-4091-A4D6-DAB0F226A6F7}" srcOrd="0" destOrd="0" presId="urn:microsoft.com/office/officeart/2005/8/layout/process2"/>
    <dgm:cxn modelId="{3639D2DF-1A1C-450B-BF8F-3C879D8256C6}" type="presOf" srcId="{4A88D301-BC40-4A9C-B174-EACC8D8A10D2}" destId="{DD68D18B-3F87-4CD5-9648-4C2009F6BC2E}" srcOrd="1" destOrd="0" presId="urn:microsoft.com/office/officeart/2005/8/layout/process2"/>
    <dgm:cxn modelId="{D9B87FA6-4B1A-4C3F-A508-E191C45636F9}" type="presOf" srcId="{84D3BD7D-CAE3-4C5E-B0E5-636C8D080F48}" destId="{1A78AD20-93CD-42E1-88B0-E72FE97E0E77}" srcOrd="0" destOrd="0" presId="urn:microsoft.com/office/officeart/2005/8/layout/process2"/>
    <dgm:cxn modelId="{7A7253F5-473D-4B54-B3BD-07903DBCEE84}" type="presOf" srcId="{BC805B86-BB76-46C8-9B54-19AC9AC033D3}" destId="{B2711CD9-4618-42A4-A443-1373AF12A98B}" srcOrd="1" destOrd="0" presId="urn:microsoft.com/office/officeart/2005/8/layout/process2"/>
    <dgm:cxn modelId="{699A7D4D-02A1-4E06-8B6C-39086152FD22}" type="presOf" srcId="{8B0D5B2E-FC2D-4E60-9838-E30AA5A6860F}" destId="{C5415AA8-6F13-4F52-A13E-5F3CE49DEB57}" srcOrd="0" destOrd="0" presId="urn:microsoft.com/office/officeart/2005/8/layout/process2"/>
    <dgm:cxn modelId="{748C40E6-8DE4-4DDF-8916-8573ED0AA9E0}" type="presOf" srcId="{4A88D301-BC40-4A9C-B174-EACC8D8A10D2}" destId="{8260E2CA-931B-4890-9435-ABD22854B9C1}" srcOrd="0" destOrd="0" presId="urn:microsoft.com/office/officeart/2005/8/layout/process2"/>
    <dgm:cxn modelId="{0654369D-654E-4071-90A5-7164EC5E345D}" type="presOf" srcId="{BC805B86-BB76-46C8-9B54-19AC9AC033D3}" destId="{4BE1123E-4ADC-4E49-9FB2-E075885EB786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A4AE349C-7FB8-4C2C-852C-1FD629885AD2}" type="presOf" srcId="{8C52C92E-B5F9-4854-BE34-8232DFBA50F7}" destId="{4CBDADAD-9CD5-4E61-87B6-4C6DAD347D57}" srcOrd="0" destOrd="0" presId="urn:microsoft.com/office/officeart/2005/8/layout/process2"/>
    <dgm:cxn modelId="{380B0EFF-0751-4364-AAE7-050AB4583044}" type="presOf" srcId="{8C52C92E-B5F9-4854-BE34-8232DFBA50F7}" destId="{1CE23061-F2B9-4AB1-AF7F-9DD9E42A094C}" srcOrd="1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F8B0EB62-2CCB-4694-A2CD-3F08D18A5A6C}" type="presParOf" srcId="{5E00F577-98BF-4903-B51D-D099688DE0D2}" destId="{C5415AA8-6F13-4F52-A13E-5F3CE49DEB57}" srcOrd="0" destOrd="0" presId="urn:microsoft.com/office/officeart/2005/8/layout/process2"/>
    <dgm:cxn modelId="{9651E723-03B9-4478-BCED-FC71A9BF2D40}" type="presParOf" srcId="{5E00F577-98BF-4903-B51D-D099688DE0D2}" destId="{FAB30AB4-CDDD-4BD2-B47B-3703B1A91978}" srcOrd="1" destOrd="0" presId="urn:microsoft.com/office/officeart/2005/8/layout/process2"/>
    <dgm:cxn modelId="{CF2F7D92-CAC4-4324-A395-F0F239D0F045}" type="presParOf" srcId="{FAB30AB4-CDDD-4BD2-B47B-3703B1A91978}" destId="{289CBF16-3E0C-43CA-B136-F59659824C38}" srcOrd="0" destOrd="0" presId="urn:microsoft.com/office/officeart/2005/8/layout/process2"/>
    <dgm:cxn modelId="{B0E4140A-3657-4D57-B3F0-8DCBDF3DFA76}" type="presParOf" srcId="{5E00F577-98BF-4903-B51D-D099688DE0D2}" destId="{E566305E-11FC-49B3-AFB9-2E451B867E26}" srcOrd="2" destOrd="0" presId="urn:microsoft.com/office/officeart/2005/8/layout/process2"/>
    <dgm:cxn modelId="{0BD106AF-336D-4F8B-A6A0-721D8577FF5F}" type="presParOf" srcId="{5E00F577-98BF-4903-B51D-D099688DE0D2}" destId="{1A78AD20-93CD-42E1-88B0-E72FE97E0E77}" srcOrd="3" destOrd="0" presId="urn:microsoft.com/office/officeart/2005/8/layout/process2"/>
    <dgm:cxn modelId="{0870B5AD-23AA-4D7C-AED2-B48E18677307}" type="presParOf" srcId="{1A78AD20-93CD-42E1-88B0-E72FE97E0E77}" destId="{7BCA97D9-C02C-49F4-8494-E4C7B228ED9C}" srcOrd="0" destOrd="0" presId="urn:microsoft.com/office/officeart/2005/8/layout/process2"/>
    <dgm:cxn modelId="{F632FF38-D847-4300-BB7F-0A97362EB24B}" type="presParOf" srcId="{5E00F577-98BF-4903-B51D-D099688DE0D2}" destId="{49B1FF5A-76FB-4E32-BDB7-FEA1A92DDAA0}" srcOrd="4" destOrd="0" presId="urn:microsoft.com/office/officeart/2005/8/layout/process2"/>
    <dgm:cxn modelId="{3E02EC41-C73E-4380-A906-0CA62B312EA9}" type="presParOf" srcId="{5E00F577-98BF-4903-B51D-D099688DE0D2}" destId="{4BE1123E-4ADC-4E49-9FB2-E075885EB786}" srcOrd="5" destOrd="0" presId="urn:microsoft.com/office/officeart/2005/8/layout/process2"/>
    <dgm:cxn modelId="{5374B556-BA54-4065-9901-069916775B98}" type="presParOf" srcId="{4BE1123E-4ADC-4E49-9FB2-E075885EB786}" destId="{B2711CD9-4618-42A4-A443-1373AF12A98B}" srcOrd="0" destOrd="0" presId="urn:microsoft.com/office/officeart/2005/8/layout/process2"/>
    <dgm:cxn modelId="{72F351EB-6945-449F-8406-9DA0ECDAB057}" type="presParOf" srcId="{5E00F577-98BF-4903-B51D-D099688DE0D2}" destId="{765DDBCB-A016-43D0-8395-8D0BE8A6F1EE}" srcOrd="6" destOrd="0" presId="urn:microsoft.com/office/officeart/2005/8/layout/process2"/>
    <dgm:cxn modelId="{8374A7B0-1306-45E8-B876-2C85A575D4D8}" type="presParOf" srcId="{5E00F577-98BF-4903-B51D-D099688DE0D2}" destId="{8260E2CA-931B-4890-9435-ABD22854B9C1}" srcOrd="7" destOrd="0" presId="urn:microsoft.com/office/officeart/2005/8/layout/process2"/>
    <dgm:cxn modelId="{9CEFA091-F866-4D96-93EC-ADF7F61DE159}" type="presParOf" srcId="{8260E2CA-931B-4890-9435-ABD22854B9C1}" destId="{DD68D18B-3F87-4CD5-9648-4C2009F6BC2E}" srcOrd="0" destOrd="0" presId="urn:microsoft.com/office/officeart/2005/8/layout/process2"/>
    <dgm:cxn modelId="{FFC1BEE4-0232-4419-9607-157A62FFCCDB}" type="presParOf" srcId="{5E00F577-98BF-4903-B51D-D099688DE0D2}" destId="{B1742435-88D5-4F04-BB9C-2309B8BDC2AD}" srcOrd="8" destOrd="0" presId="urn:microsoft.com/office/officeart/2005/8/layout/process2"/>
    <dgm:cxn modelId="{DE2A55ED-6739-435A-8E22-613A18753233}" type="presParOf" srcId="{5E00F577-98BF-4903-B51D-D099688DE0D2}" destId="{4CBDADAD-9CD5-4E61-87B6-4C6DAD347D57}" srcOrd="9" destOrd="0" presId="urn:microsoft.com/office/officeart/2005/8/layout/process2"/>
    <dgm:cxn modelId="{1D0B08B1-D524-4162-8DDD-73130C1AEF42}" type="presParOf" srcId="{4CBDADAD-9CD5-4E61-87B6-4C6DAD347D57}" destId="{1CE23061-F2B9-4AB1-AF7F-9DD9E42A094C}" srcOrd="0" destOrd="0" presId="urn:microsoft.com/office/officeart/2005/8/layout/process2"/>
    <dgm:cxn modelId="{70153FE0-484C-4652-936D-5729D0904BC7}" type="presParOf" srcId="{5E00F577-98BF-4903-B51D-D099688DE0D2}" destId="{8115B241-1F90-4091-A4D6-DAB0F226A6F7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2_3" csCatId="accent2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dirty="0" err="1" smtClean="0"/>
            <a:t>Атретичний</a:t>
          </a:r>
          <a:r>
            <a:rPr lang="uk-UA" sz="2000" dirty="0" smtClean="0"/>
            <a:t>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BB409DA0-8A29-4C89-909A-CAA64630E82D}">
      <dgm:prSet phldrT="[Текст]" custT="1"/>
      <dgm:spPr/>
      <dgm:t>
        <a:bodyPr/>
        <a:lstStyle/>
        <a:p>
          <a:r>
            <a:rPr lang="uk-UA" sz="2000" dirty="0" err="1" smtClean="0"/>
            <a:t>Атретичне</a:t>
          </a:r>
          <a:r>
            <a:rPr lang="uk-UA" sz="2000" dirty="0" smtClean="0"/>
            <a:t> тіло</a:t>
          </a:r>
          <a:endParaRPr lang="uk-UA" sz="2000" dirty="0"/>
        </a:p>
      </dgm:t>
    </dgm:pt>
    <dgm:pt modelId="{966266A1-6792-497D-AE50-793BB51C94D6}" type="parTrans" cxnId="{687F4A8A-7E0B-4AE5-B90C-E7DA7D3C9402}">
      <dgm:prSet/>
      <dgm:spPr/>
      <dgm:t>
        <a:bodyPr/>
        <a:lstStyle/>
        <a:p>
          <a:endParaRPr lang="uk-UA"/>
        </a:p>
      </dgm:t>
    </dgm:pt>
    <dgm:pt modelId="{9F28C2E6-E881-4244-AE58-21971FA1637D}" type="sibTrans" cxnId="{687F4A8A-7E0B-4AE5-B90C-E7DA7D3C9402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2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1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DA66611C-628E-4B78-9E83-BD3336B67410}" type="pres">
      <dgm:prSet presAssocID="{BB409DA0-8A29-4C89-909A-CAA64630E82D}" presName="node" presStyleLbl="node1" presStyleIdx="1" presStyleCnt="2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EBE9DF0-6E9F-40CD-939F-BB8F5F6D5462}" type="presOf" srcId="{BB409DA0-8A29-4C89-909A-CAA64630E82D}" destId="{DA66611C-628E-4B78-9E83-BD3336B67410}" srcOrd="0" destOrd="0" presId="urn:microsoft.com/office/officeart/2005/8/layout/process2"/>
    <dgm:cxn modelId="{A6BA982D-FCFD-472F-80EF-4B1D9275C3D9}" type="presOf" srcId="{6BF50EBB-AD16-4534-B8C1-721559AE5ED5}" destId="{289CBF16-3E0C-43CA-B136-F59659824C38}" srcOrd="1" destOrd="0" presId="urn:microsoft.com/office/officeart/2005/8/layout/process2"/>
    <dgm:cxn modelId="{687F4A8A-7E0B-4AE5-B90C-E7DA7D3C9402}" srcId="{DB4760AC-6E3B-4B7E-A6F3-CB0CE6152574}" destId="{BB409DA0-8A29-4C89-909A-CAA64630E82D}" srcOrd="1" destOrd="0" parTransId="{966266A1-6792-497D-AE50-793BB51C94D6}" sibTransId="{9F28C2E6-E881-4244-AE58-21971FA1637D}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484117AC-2719-414F-8CE1-C39C012B6E3B}" type="presOf" srcId="{6BF50EBB-AD16-4534-B8C1-721559AE5ED5}" destId="{FAB30AB4-CDDD-4BD2-B47B-3703B1A91978}" srcOrd="0" destOrd="0" presId="urn:microsoft.com/office/officeart/2005/8/layout/process2"/>
    <dgm:cxn modelId="{35144AC5-7244-4800-8B0B-B619D66354BF}" type="presOf" srcId="{DB4760AC-6E3B-4B7E-A6F3-CB0CE6152574}" destId="{5E00F577-98BF-4903-B51D-D099688DE0D2}" srcOrd="0" destOrd="0" presId="urn:microsoft.com/office/officeart/2005/8/layout/process2"/>
    <dgm:cxn modelId="{1C01803A-28CF-46C0-8D7B-4258EA0D9FD4}" type="presOf" srcId="{8B0D5B2E-FC2D-4E60-9838-E30AA5A6860F}" destId="{C5415AA8-6F13-4F52-A13E-5F3CE49DEB57}" srcOrd="0" destOrd="0" presId="urn:microsoft.com/office/officeart/2005/8/layout/process2"/>
    <dgm:cxn modelId="{8E025C4C-112C-401D-87AD-CC6DB5C7A24B}" type="presParOf" srcId="{5E00F577-98BF-4903-B51D-D099688DE0D2}" destId="{C5415AA8-6F13-4F52-A13E-5F3CE49DEB57}" srcOrd="0" destOrd="0" presId="urn:microsoft.com/office/officeart/2005/8/layout/process2"/>
    <dgm:cxn modelId="{93C1AE4C-6D46-46A3-891A-29961C8DAA51}" type="presParOf" srcId="{5E00F577-98BF-4903-B51D-D099688DE0D2}" destId="{FAB30AB4-CDDD-4BD2-B47B-3703B1A91978}" srcOrd="1" destOrd="0" presId="urn:microsoft.com/office/officeart/2005/8/layout/process2"/>
    <dgm:cxn modelId="{0A8E0905-ED9A-45E1-8EB4-F08B76205597}" type="presParOf" srcId="{FAB30AB4-CDDD-4BD2-B47B-3703B1A91978}" destId="{289CBF16-3E0C-43CA-B136-F59659824C38}" srcOrd="0" destOrd="0" presId="urn:microsoft.com/office/officeart/2005/8/layout/process2"/>
    <dgm:cxn modelId="{77EAC2E7-7CBF-409C-A004-7187B3AE8D4C}" type="presParOf" srcId="{5E00F577-98BF-4903-B51D-D099688DE0D2}" destId="{DA66611C-628E-4B78-9E83-BD3336B67410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FE8C3F-B1AE-4E0C-96B7-A63EAC888D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B639AB9-8E41-43D4-9E6B-BD557B327B02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Розмноження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E46B44-A9F3-4D99-B2EE-60880FD24871}" type="parTrans" cxnId="{FE4963DA-B6E7-494D-A804-346703E9236B}">
      <dgm:prSet/>
      <dgm:spPr/>
      <dgm:t>
        <a:bodyPr/>
        <a:lstStyle/>
        <a:p>
          <a:endParaRPr lang="uk-UA"/>
        </a:p>
      </dgm:t>
    </dgm:pt>
    <dgm:pt modelId="{2ECF7081-4017-45AE-8DBA-B94D457EDEDA}" type="sibTrans" cxnId="{FE4963DA-B6E7-494D-A804-346703E9236B}">
      <dgm:prSet/>
      <dgm:spPr/>
      <dgm:t>
        <a:bodyPr/>
        <a:lstStyle/>
        <a:p>
          <a:endParaRPr lang="uk-UA"/>
        </a:p>
      </dgm:t>
    </dgm:pt>
    <dgm:pt modelId="{7296955A-9CE7-43C5-9325-6D412E0C3495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Ріст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9B661D-91D8-4BE5-88CC-80D695B88A85}" type="parTrans" cxnId="{4238B0AF-C547-4D6C-ACB3-61FB20D0A365}">
      <dgm:prSet/>
      <dgm:spPr/>
      <dgm:t>
        <a:bodyPr/>
        <a:lstStyle/>
        <a:p>
          <a:endParaRPr lang="uk-UA"/>
        </a:p>
      </dgm:t>
    </dgm:pt>
    <dgm:pt modelId="{45D5DBC8-5924-46A7-BF95-E2399399F958}" type="sibTrans" cxnId="{4238B0AF-C547-4D6C-ACB3-61FB20D0A365}">
      <dgm:prSet/>
      <dgm:spPr/>
      <dgm:t>
        <a:bodyPr/>
        <a:lstStyle/>
        <a:p>
          <a:endParaRPr lang="uk-UA"/>
        </a:p>
      </dgm:t>
    </dgm:pt>
    <dgm:pt modelId="{D4F706C9-BA54-4E88-ADC5-1D2CB339E6B3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Дозрівання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B6ACA4-F9E2-49FC-BA87-540F6F4A57D0}" type="parTrans" cxnId="{6A39966D-A920-4CFB-BCE1-4E8E2D74AB89}">
      <dgm:prSet/>
      <dgm:spPr/>
      <dgm:t>
        <a:bodyPr/>
        <a:lstStyle/>
        <a:p>
          <a:endParaRPr lang="uk-UA"/>
        </a:p>
      </dgm:t>
    </dgm:pt>
    <dgm:pt modelId="{2076593E-855E-496F-B5ED-4ED577E1E0F3}" type="sibTrans" cxnId="{6A39966D-A920-4CFB-BCE1-4E8E2D74AB89}">
      <dgm:prSet/>
      <dgm:spPr/>
      <dgm:t>
        <a:bodyPr/>
        <a:lstStyle/>
        <a:p>
          <a:endParaRPr lang="uk-UA"/>
        </a:p>
      </dgm:t>
    </dgm:pt>
    <dgm:pt modelId="{FED98151-FB91-4F0A-B957-D9ED400343D5}" type="pres">
      <dgm:prSet presAssocID="{ACFE8C3F-B1AE-4E0C-96B7-A63EAC888D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11F9F9F-2D46-45DB-9B27-C74994F9F827}" type="pres">
      <dgm:prSet presAssocID="{6B639AB9-8E41-43D4-9E6B-BD557B327B02}" presName="node" presStyleLbl="node1" presStyleIdx="0" presStyleCnt="3" custScaleX="139719" custScaleY="145358" custLinFactNeighborX="6529" custLinFactNeighborY="2657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26835B9-2923-46A4-832D-1FE32435BD8C}" type="pres">
      <dgm:prSet presAssocID="{2ECF7081-4017-45AE-8DBA-B94D457EDEDA}" presName="sibTrans" presStyleCnt="0"/>
      <dgm:spPr/>
    </dgm:pt>
    <dgm:pt modelId="{989F03B3-350F-488F-8550-A6C8CC4D81FE}" type="pres">
      <dgm:prSet presAssocID="{7296955A-9CE7-43C5-9325-6D412E0C3495}" presName="node" presStyleLbl="node1" presStyleIdx="1" presStyleCnt="3" custScaleX="139376" custLinFactNeighborX="2241" custLinFactNeighborY="118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B0CBA4-C748-4AF6-872B-5F3DAD4AEA0E}" type="pres">
      <dgm:prSet presAssocID="{45D5DBC8-5924-46A7-BF95-E2399399F958}" presName="sibTrans" presStyleCnt="0"/>
      <dgm:spPr/>
    </dgm:pt>
    <dgm:pt modelId="{1EA213E3-F658-4D21-9C42-A42CAB3B6C03}" type="pres">
      <dgm:prSet presAssocID="{D4F706C9-BA54-4E88-ADC5-1D2CB339E6B3}" presName="node" presStyleLbl="node1" presStyleIdx="2" presStyleCnt="3" custScaleX="139376" custLinFactNeighborX="2337" custLinFactNeighborY="-421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E8A61B3-CF8A-4E99-94B7-A8B1818D2A10}" type="presOf" srcId="{6B639AB9-8E41-43D4-9E6B-BD557B327B02}" destId="{511F9F9F-2D46-45DB-9B27-C74994F9F827}" srcOrd="0" destOrd="0" presId="urn:microsoft.com/office/officeart/2005/8/layout/default"/>
    <dgm:cxn modelId="{6A39966D-A920-4CFB-BCE1-4E8E2D74AB89}" srcId="{ACFE8C3F-B1AE-4E0C-96B7-A63EAC888D89}" destId="{D4F706C9-BA54-4E88-ADC5-1D2CB339E6B3}" srcOrd="2" destOrd="0" parTransId="{47B6ACA4-F9E2-49FC-BA87-540F6F4A57D0}" sibTransId="{2076593E-855E-496F-B5ED-4ED577E1E0F3}"/>
    <dgm:cxn modelId="{53CE8DFE-D29B-48CF-9752-748D1E100C57}" type="presOf" srcId="{D4F706C9-BA54-4E88-ADC5-1D2CB339E6B3}" destId="{1EA213E3-F658-4D21-9C42-A42CAB3B6C03}" srcOrd="0" destOrd="0" presId="urn:microsoft.com/office/officeart/2005/8/layout/default"/>
    <dgm:cxn modelId="{11ADBBA9-A70F-4ACF-941B-21D83A88807C}" type="presOf" srcId="{ACFE8C3F-B1AE-4E0C-96B7-A63EAC888D89}" destId="{FED98151-FB91-4F0A-B957-D9ED400343D5}" srcOrd="0" destOrd="0" presId="urn:microsoft.com/office/officeart/2005/8/layout/default"/>
    <dgm:cxn modelId="{4238B0AF-C547-4D6C-ACB3-61FB20D0A365}" srcId="{ACFE8C3F-B1AE-4E0C-96B7-A63EAC888D89}" destId="{7296955A-9CE7-43C5-9325-6D412E0C3495}" srcOrd="1" destOrd="0" parTransId="{629B661D-91D8-4BE5-88CC-80D695B88A85}" sibTransId="{45D5DBC8-5924-46A7-BF95-E2399399F958}"/>
    <dgm:cxn modelId="{26F6F116-7FEC-4165-9B68-38C1A4D0C650}" type="presOf" srcId="{7296955A-9CE7-43C5-9325-6D412E0C3495}" destId="{989F03B3-350F-488F-8550-A6C8CC4D81FE}" srcOrd="0" destOrd="0" presId="urn:microsoft.com/office/officeart/2005/8/layout/default"/>
    <dgm:cxn modelId="{FE4963DA-B6E7-494D-A804-346703E9236B}" srcId="{ACFE8C3F-B1AE-4E0C-96B7-A63EAC888D89}" destId="{6B639AB9-8E41-43D4-9E6B-BD557B327B02}" srcOrd="0" destOrd="0" parTransId="{EDE46B44-A9F3-4D99-B2EE-60880FD24871}" sibTransId="{2ECF7081-4017-45AE-8DBA-B94D457EDEDA}"/>
    <dgm:cxn modelId="{0C7A01EC-6830-4B2C-A8EF-A049087517F6}" type="presParOf" srcId="{FED98151-FB91-4F0A-B957-D9ED400343D5}" destId="{511F9F9F-2D46-45DB-9B27-C74994F9F827}" srcOrd="0" destOrd="0" presId="urn:microsoft.com/office/officeart/2005/8/layout/default"/>
    <dgm:cxn modelId="{13AAE24C-834F-463C-8E5C-E83DE2707323}" type="presParOf" srcId="{FED98151-FB91-4F0A-B957-D9ED400343D5}" destId="{B26835B9-2923-46A4-832D-1FE32435BD8C}" srcOrd="1" destOrd="0" presId="urn:microsoft.com/office/officeart/2005/8/layout/default"/>
    <dgm:cxn modelId="{619201C8-EB39-4535-BCC7-4B7D45B24BC3}" type="presParOf" srcId="{FED98151-FB91-4F0A-B957-D9ED400343D5}" destId="{989F03B3-350F-488F-8550-A6C8CC4D81FE}" srcOrd="2" destOrd="0" presId="urn:microsoft.com/office/officeart/2005/8/layout/default"/>
    <dgm:cxn modelId="{DC1BB5ED-783B-4503-A4DA-263E0CE14E47}" type="presParOf" srcId="{FED98151-FB91-4F0A-B957-D9ED400343D5}" destId="{1CB0CBA4-C748-4AF6-872B-5F3DAD4AEA0E}" srcOrd="3" destOrd="0" presId="urn:microsoft.com/office/officeart/2005/8/layout/default"/>
    <dgm:cxn modelId="{15F572FD-4D0E-42A2-9C26-2DCDCF12B2CD}" type="presParOf" srcId="{FED98151-FB91-4F0A-B957-D9ED400343D5}" destId="{1EA213E3-F658-4D21-9C42-A42CAB3B6C03}" srcOrd="4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EC40099-07A3-44E4-9610-6F1E0643D531}" type="doc">
      <dgm:prSet loTypeId="urn:microsoft.com/office/officeart/2005/8/layout/process2" loCatId="process" qsTypeId="urn:microsoft.com/office/officeart/2005/8/quickstyle/simple1" qsCatId="simple" csTypeId="urn:microsoft.com/office/officeart/2005/8/colors/accent1_3" csCatId="accent1" phldr="1"/>
      <dgm:spPr/>
    </dgm:pt>
    <dgm:pt modelId="{852B6EBD-7769-4AFB-80E8-26A3E731922C}">
      <dgm:prSet phldrT="[Текст]"/>
      <dgm:spPr/>
      <dgm:t>
        <a:bodyPr/>
        <a:lstStyle/>
        <a:p>
          <a:r>
            <a:rPr lang="uk-UA" dirty="0" smtClean="0"/>
            <a:t>Циклічна секреція ФСГ та ЛГ гіпофіза</a:t>
          </a:r>
          <a:endParaRPr lang="uk-UA" dirty="0"/>
        </a:p>
      </dgm:t>
    </dgm:pt>
    <dgm:pt modelId="{A65D16B3-9C6C-4103-8FDF-26C018F634B8}" type="parTrans" cxnId="{895CAD76-632D-4F18-8149-69B83A4DA40F}">
      <dgm:prSet/>
      <dgm:spPr/>
      <dgm:t>
        <a:bodyPr/>
        <a:lstStyle/>
        <a:p>
          <a:endParaRPr lang="uk-UA"/>
        </a:p>
      </dgm:t>
    </dgm:pt>
    <dgm:pt modelId="{367240A8-6F16-4173-AE9B-46D2824523D2}" type="sibTrans" cxnId="{895CAD76-632D-4F18-8149-69B83A4DA40F}">
      <dgm:prSet/>
      <dgm:spPr/>
      <dgm:t>
        <a:bodyPr/>
        <a:lstStyle/>
        <a:p>
          <a:endParaRPr lang="uk-UA"/>
        </a:p>
      </dgm:t>
    </dgm:pt>
    <dgm:pt modelId="{6C27C626-EB01-4679-A3D6-48BDC4329B0F}">
      <dgm:prSet phldrT="[Текст]"/>
      <dgm:spPr/>
      <dgm:t>
        <a:bodyPr/>
        <a:lstStyle/>
        <a:p>
          <a:r>
            <a:rPr lang="uk-UA" dirty="0" smtClean="0"/>
            <a:t>Яєчниковий цикл</a:t>
          </a:r>
          <a:endParaRPr lang="uk-UA" dirty="0"/>
        </a:p>
      </dgm:t>
    </dgm:pt>
    <dgm:pt modelId="{F69BD629-564F-4B9E-8634-C328B14202A3}" type="parTrans" cxnId="{1813C793-0988-4C6B-BE8C-12E09C8E6B3F}">
      <dgm:prSet/>
      <dgm:spPr/>
      <dgm:t>
        <a:bodyPr/>
        <a:lstStyle/>
        <a:p>
          <a:endParaRPr lang="uk-UA"/>
        </a:p>
      </dgm:t>
    </dgm:pt>
    <dgm:pt modelId="{8DB497AB-996B-4B78-8C3B-83CF02C98685}" type="sibTrans" cxnId="{1813C793-0988-4C6B-BE8C-12E09C8E6B3F}">
      <dgm:prSet/>
      <dgm:spPr/>
      <dgm:t>
        <a:bodyPr/>
        <a:lstStyle/>
        <a:p>
          <a:endParaRPr lang="uk-UA"/>
        </a:p>
      </dgm:t>
    </dgm:pt>
    <dgm:pt modelId="{106F5965-C508-4988-A70C-F42AE2BD4269}">
      <dgm:prSet phldrT="[Текст]"/>
      <dgm:spPr/>
      <dgm:t>
        <a:bodyPr/>
        <a:lstStyle/>
        <a:p>
          <a:r>
            <a:rPr lang="uk-UA" dirty="0" smtClean="0"/>
            <a:t>Матковий цикл</a:t>
          </a:r>
          <a:endParaRPr lang="uk-UA" dirty="0"/>
        </a:p>
      </dgm:t>
    </dgm:pt>
    <dgm:pt modelId="{352C1443-C3D1-4260-96E3-06C9C3CA5C57}" type="parTrans" cxnId="{7DD525F6-3DF3-4970-8A74-3498C7E3BCF6}">
      <dgm:prSet/>
      <dgm:spPr/>
      <dgm:t>
        <a:bodyPr/>
        <a:lstStyle/>
        <a:p>
          <a:endParaRPr lang="uk-UA"/>
        </a:p>
      </dgm:t>
    </dgm:pt>
    <dgm:pt modelId="{15B7C772-C4A7-4A9D-BE33-BD10FB02467E}" type="sibTrans" cxnId="{7DD525F6-3DF3-4970-8A74-3498C7E3BCF6}">
      <dgm:prSet/>
      <dgm:spPr/>
      <dgm:t>
        <a:bodyPr/>
        <a:lstStyle/>
        <a:p>
          <a:endParaRPr lang="uk-UA"/>
        </a:p>
      </dgm:t>
    </dgm:pt>
    <dgm:pt modelId="{EF635403-531E-4E15-BAEF-9796A2469678}">
      <dgm:prSet phldrT="[Текст]"/>
      <dgm:spPr/>
      <dgm:t>
        <a:bodyPr/>
        <a:lstStyle/>
        <a:p>
          <a:r>
            <a:rPr lang="uk-UA" dirty="0" smtClean="0"/>
            <a:t>Секреція гормонів яєчників (</a:t>
          </a:r>
          <a:r>
            <a:rPr lang="uk-UA" dirty="0" err="1" smtClean="0"/>
            <a:t>естрогенів</a:t>
          </a:r>
          <a:r>
            <a:rPr lang="uk-UA" dirty="0" smtClean="0"/>
            <a:t> та </a:t>
          </a:r>
          <a:r>
            <a:rPr lang="uk-UA" dirty="0" err="1" smtClean="0"/>
            <a:t>прогестерону</a:t>
          </a:r>
          <a:r>
            <a:rPr lang="uk-UA" dirty="0" smtClean="0"/>
            <a:t>)</a:t>
          </a:r>
          <a:endParaRPr lang="uk-UA" dirty="0"/>
        </a:p>
      </dgm:t>
    </dgm:pt>
    <dgm:pt modelId="{DF974F5B-0F4C-4A98-A622-2BDB19E15FDF}" type="parTrans" cxnId="{6256CE84-1841-4BC3-81B0-B99CEB1EEF3B}">
      <dgm:prSet/>
      <dgm:spPr/>
      <dgm:t>
        <a:bodyPr/>
        <a:lstStyle/>
        <a:p>
          <a:endParaRPr lang="uk-UA"/>
        </a:p>
      </dgm:t>
    </dgm:pt>
    <dgm:pt modelId="{20D1880C-0A54-4D7D-B454-9689CFC170C2}" type="sibTrans" cxnId="{6256CE84-1841-4BC3-81B0-B99CEB1EEF3B}">
      <dgm:prSet/>
      <dgm:spPr/>
      <dgm:t>
        <a:bodyPr/>
        <a:lstStyle/>
        <a:p>
          <a:endParaRPr lang="uk-UA"/>
        </a:p>
      </dgm:t>
    </dgm:pt>
    <dgm:pt modelId="{31592F2B-D869-48C6-96BC-EF2C23776E02}" type="pres">
      <dgm:prSet presAssocID="{3EC40099-07A3-44E4-9610-6F1E0643D531}" presName="linearFlow" presStyleCnt="0">
        <dgm:presLayoutVars>
          <dgm:resizeHandles val="exact"/>
        </dgm:presLayoutVars>
      </dgm:prSet>
      <dgm:spPr/>
    </dgm:pt>
    <dgm:pt modelId="{3B4F5CDF-AEC2-4864-860B-50766D7DFC7F}" type="pres">
      <dgm:prSet presAssocID="{852B6EBD-7769-4AFB-80E8-26A3E731922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4746C7-E855-45B4-8040-4BCD9535FF8E}" type="pres">
      <dgm:prSet presAssocID="{367240A8-6F16-4173-AE9B-46D2824523D2}" presName="sibTrans" presStyleLbl="sibTrans2D1" presStyleIdx="0" presStyleCnt="3"/>
      <dgm:spPr/>
      <dgm:t>
        <a:bodyPr/>
        <a:lstStyle/>
        <a:p>
          <a:endParaRPr lang="uk-UA"/>
        </a:p>
      </dgm:t>
    </dgm:pt>
    <dgm:pt modelId="{A89E355A-2A52-4BD1-BBE7-CCC5405F45B7}" type="pres">
      <dgm:prSet presAssocID="{367240A8-6F16-4173-AE9B-46D2824523D2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422F7181-9043-423C-B83E-C9E0892B8B35}" type="pres">
      <dgm:prSet presAssocID="{6C27C626-EB01-4679-A3D6-48BDC4329B0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5D86809-3099-4CCC-8108-AC1A0B8BF52F}" type="pres">
      <dgm:prSet presAssocID="{8DB497AB-996B-4B78-8C3B-83CF02C98685}" presName="sibTrans" presStyleLbl="sibTrans2D1" presStyleIdx="1" presStyleCnt="3"/>
      <dgm:spPr/>
      <dgm:t>
        <a:bodyPr/>
        <a:lstStyle/>
        <a:p>
          <a:endParaRPr lang="uk-UA"/>
        </a:p>
      </dgm:t>
    </dgm:pt>
    <dgm:pt modelId="{37447F77-8FAC-461E-BBD2-36064FBAF74B}" type="pres">
      <dgm:prSet presAssocID="{8DB497AB-996B-4B78-8C3B-83CF02C98685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7710F4D4-26AF-465C-BC71-9DC3C5A4D74C}" type="pres">
      <dgm:prSet presAssocID="{EF635403-531E-4E15-BAEF-9796A246967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3BEEAD1-1412-4199-9062-CCBF75AA2B7A}" type="pres">
      <dgm:prSet presAssocID="{20D1880C-0A54-4D7D-B454-9689CFC170C2}" presName="sibTrans" presStyleLbl="sibTrans2D1" presStyleIdx="2" presStyleCnt="3"/>
      <dgm:spPr/>
      <dgm:t>
        <a:bodyPr/>
        <a:lstStyle/>
        <a:p>
          <a:endParaRPr lang="uk-UA"/>
        </a:p>
      </dgm:t>
    </dgm:pt>
    <dgm:pt modelId="{920CADA1-5B7C-4984-8890-A2BCCC7B60CC}" type="pres">
      <dgm:prSet presAssocID="{20D1880C-0A54-4D7D-B454-9689CFC170C2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C9DCE4E4-0CA2-4329-A529-49F2CB2173BE}" type="pres">
      <dgm:prSet presAssocID="{106F5965-C508-4988-A70C-F42AE2BD426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3F43B7F-9DDD-4870-AD87-491D8D889E72}" type="presOf" srcId="{367240A8-6F16-4173-AE9B-46D2824523D2}" destId="{A89E355A-2A52-4BD1-BBE7-CCC5405F45B7}" srcOrd="1" destOrd="0" presId="urn:microsoft.com/office/officeart/2005/8/layout/process2"/>
    <dgm:cxn modelId="{895CAD76-632D-4F18-8149-69B83A4DA40F}" srcId="{3EC40099-07A3-44E4-9610-6F1E0643D531}" destId="{852B6EBD-7769-4AFB-80E8-26A3E731922C}" srcOrd="0" destOrd="0" parTransId="{A65D16B3-9C6C-4103-8FDF-26C018F634B8}" sibTransId="{367240A8-6F16-4173-AE9B-46D2824523D2}"/>
    <dgm:cxn modelId="{412DC500-3AFB-4196-B89A-00F3B4BCA0E2}" type="presOf" srcId="{20D1880C-0A54-4D7D-B454-9689CFC170C2}" destId="{A3BEEAD1-1412-4199-9062-CCBF75AA2B7A}" srcOrd="0" destOrd="0" presId="urn:microsoft.com/office/officeart/2005/8/layout/process2"/>
    <dgm:cxn modelId="{5261B095-CA1B-4BAC-AD66-CA23D1619E6A}" type="presOf" srcId="{8DB497AB-996B-4B78-8C3B-83CF02C98685}" destId="{37447F77-8FAC-461E-BBD2-36064FBAF74B}" srcOrd="1" destOrd="0" presId="urn:microsoft.com/office/officeart/2005/8/layout/process2"/>
    <dgm:cxn modelId="{A0D315AA-5420-4433-BF55-957536135C97}" type="presOf" srcId="{6C27C626-EB01-4679-A3D6-48BDC4329B0F}" destId="{422F7181-9043-423C-B83E-C9E0892B8B35}" srcOrd="0" destOrd="0" presId="urn:microsoft.com/office/officeart/2005/8/layout/process2"/>
    <dgm:cxn modelId="{62B2C9B7-9CA6-48CA-8FCC-6C67C5ED4462}" type="presOf" srcId="{20D1880C-0A54-4D7D-B454-9689CFC170C2}" destId="{920CADA1-5B7C-4984-8890-A2BCCC7B60CC}" srcOrd="1" destOrd="0" presId="urn:microsoft.com/office/officeart/2005/8/layout/process2"/>
    <dgm:cxn modelId="{47EE2F0D-A73F-4D03-A9BD-905B1BD16ED3}" type="presOf" srcId="{852B6EBD-7769-4AFB-80E8-26A3E731922C}" destId="{3B4F5CDF-AEC2-4864-860B-50766D7DFC7F}" srcOrd="0" destOrd="0" presId="urn:microsoft.com/office/officeart/2005/8/layout/process2"/>
    <dgm:cxn modelId="{C9B8CAB1-C538-4BBB-A90A-936623BAE567}" type="presOf" srcId="{3EC40099-07A3-44E4-9610-6F1E0643D531}" destId="{31592F2B-D869-48C6-96BC-EF2C23776E02}" srcOrd="0" destOrd="0" presId="urn:microsoft.com/office/officeart/2005/8/layout/process2"/>
    <dgm:cxn modelId="{7DD525F6-3DF3-4970-8A74-3498C7E3BCF6}" srcId="{3EC40099-07A3-44E4-9610-6F1E0643D531}" destId="{106F5965-C508-4988-A70C-F42AE2BD4269}" srcOrd="3" destOrd="0" parTransId="{352C1443-C3D1-4260-96E3-06C9C3CA5C57}" sibTransId="{15B7C772-C4A7-4A9D-BE33-BD10FB02467E}"/>
    <dgm:cxn modelId="{1D5B6E03-ED52-4AD3-9C5D-042DECDF2F80}" type="presOf" srcId="{367240A8-6F16-4173-AE9B-46D2824523D2}" destId="{824746C7-E855-45B4-8040-4BCD9535FF8E}" srcOrd="0" destOrd="0" presId="urn:microsoft.com/office/officeart/2005/8/layout/process2"/>
    <dgm:cxn modelId="{EFE2A8A8-55B7-459C-8553-9175BF66B691}" type="presOf" srcId="{106F5965-C508-4988-A70C-F42AE2BD4269}" destId="{C9DCE4E4-0CA2-4329-A529-49F2CB2173BE}" srcOrd="0" destOrd="0" presId="urn:microsoft.com/office/officeart/2005/8/layout/process2"/>
    <dgm:cxn modelId="{9C037349-C649-4B69-AD9B-D2350A779AD0}" type="presOf" srcId="{8DB497AB-996B-4B78-8C3B-83CF02C98685}" destId="{C5D86809-3099-4CCC-8108-AC1A0B8BF52F}" srcOrd="0" destOrd="0" presId="urn:microsoft.com/office/officeart/2005/8/layout/process2"/>
    <dgm:cxn modelId="{AD495A04-7BF4-48F7-AF16-7677D6D798CE}" type="presOf" srcId="{EF635403-531E-4E15-BAEF-9796A2469678}" destId="{7710F4D4-26AF-465C-BC71-9DC3C5A4D74C}" srcOrd="0" destOrd="0" presId="urn:microsoft.com/office/officeart/2005/8/layout/process2"/>
    <dgm:cxn modelId="{1813C793-0988-4C6B-BE8C-12E09C8E6B3F}" srcId="{3EC40099-07A3-44E4-9610-6F1E0643D531}" destId="{6C27C626-EB01-4679-A3D6-48BDC4329B0F}" srcOrd="1" destOrd="0" parTransId="{F69BD629-564F-4B9E-8634-C328B14202A3}" sibTransId="{8DB497AB-996B-4B78-8C3B-83CF02C98685}"/>
    <dgm:cxn modelId="{6256CE84-1841-4BC3-81B0-B99CEB1EEF3B}" srcId="{3EC40099-07A3-44E4-9610-6F1E0643D531}" destId="{EF635403-531E-4E15-BAEF-9796A2469678}" srcOrd="2" destOrd="0" parTransId="{DF974F5B-0F4C-4A98-A622-2BDB19E15FDF}" sibTransId="{20D1880C-0A54-4D7D-B454-9689CFC170C2}"/>
    <dgm:cxn modelId="{1B3BCE70-94CD-43D7-8729-96A3B2357015}" type="presParOf" srcId="{31592F2B-D869-48C6-96BC-EF2C23776E02}" destId="{3B4F5CDF-AEC2-4864-860B-50766D7DFC7F}" srcOrd="0" destOrd="0" presId="urn:microsoft.com/office/officeart/2005/8/layout/process2"/>
    <dgm:cxn modelId="{F9D38737-5D55-4085-8462-945DA1F76DDB}" type="presParOf" srcId="{31592F2B-D869-48C6-96BC-EF2C23776E02}" destId="{824746C7-E855-45B4-8040-4BCD9535FF8E}" srcOrd="1" destOrd="0" presId="urn:microsoft.com/office/officeart/2005/8/layout/process2"/>
    <dgm:cxn modelId="{87BC9B9A-F307-4F7B-98AD-B6CFB86B31B2}" type="presParOf" srcId="{824746C7-E855-45B4-8040-4BCD9535FF8E}" destId="{A89E355A-2A52-4BD1-BBE7-CCC5405F45B7}" srcOrd="0" destOrd="0" presId="urn:microsoft.com/office/officeart/2005/8/layout/process2"/>
    <dgm:cxn modelId="{F429D9EA-2EA5-47B9-8971-5654857424F8}" type="presParOf" srcId="{31592F2B-D869-48C6-96BC-EF2C23776E02}" destId="{422F7181-9043-423C-B83E-C9E0892B8B35}" srcOrd="2" destOrd="0" presId="urn:microsoft.com/office/officeart/2005/8/layout/process2"/>
    <dgm:cxn modelId="{E5557408-F12A-40CD-88F7-BC46E87E9394}" type="presParOf" srcId="{31592F2B-D869-48C6-96BC-EF2C23776E02}" destId="{C5D86809-3099-4CCC-8108-AC1A0B8BF52F}" srcOrd="3" destOrd="0" presId="urn:microsoft.com/office/officeart/2005/8/layout/process2"/>
    <dgm:cxn modelId="{806CAB96-D823-47E6-AD50-6FF9106E190B}" type="presParOf" srcId="{C5D86809-3099-4CCC-8108-AC1A0B8BF52F}" destId="{37447F77-8FAC-461E-BBD2-36064FBAF74B}" srcOrd="0" destOrd="0" presId="urn:microsoft.com/office/officeart/2005/8/layout/process2"/>
    <dgm:cxn modelId="{A6D4ED03-FAAB-430D-B305-E21E2F9D9C08}" type="presParOf" srcId="{31592F2B-D869-48C6-96BC-EF2C23776E02}" destId="{7710F4D4-26AF-465C-BC71-9DC3C5A4D74C}" srcOrd="4" destOrd="0" presId="urn:microsoft.com/office/officeart/2005/8/layout/process2"/>
    <dgm:cxn modelId="{AA02DB6D-854B-40D7-AB47-AAE538AFB7ED}" type="presParOf" srcId="{31592F2B-D869-48C6-96BC-EF2C23776E02}" destId="{A3BEEAD1-1412-4199-9062-CCBF75AA2B7A}" srcOrd="5" destOrd="0" presId="urn:microsoft.com/office/officeart/2005/8/layout/process2"/>
    <dgm:cxn modelId="{9887991D-6268-427E-976B-F5FF7C88CA9C}" type="presParOf" srcId="{A3BEEAD1-1412-4199-9062-CCBF75AA2B7A}" destId="{920CADA1-5B7C-4984-8890-A2BCCC7B60CC}" srcOrd="0" destOrd="0" presId="urn:microsoft.com/office/officeart/2005/8/layout/process2"/>
    <dgm:cxn modelId="{C959FC70-FA1A-4501-9C78-A1E23CBD829A}" type="presParOf" srcId="{31592F2B-D869-48C6-96BC-EF2C23776E02}" destId="{C9DCE4E4-0CA2-4329-A529-49F2CB2173BE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26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9604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663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791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29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046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15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530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36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7212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4548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2562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819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4436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9269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085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689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78403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file:///D:\ovarium.html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diagramLayout" Target="../diagrams/layout5.xml"/><Relationship Id="rId7" Type="http://schemas.openxmlformats.org/officeDocument/2006/relationships/image" Target="../media/image1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microsoft.com/office/2007/relationships/hdphoto" Target="../media/hdphoto9.wdp"/><Relationship Id="rId7" Type="http://schemas.openxmlformats.org/officeDocument/2006/relationships/diagramColors" Target="../diagrams/colors9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1.wdp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763688" y="427226"/>
            <a:ext cx="6922604" cy="117579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0" y="43576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95736" y="1986676"/>
            <a:ext cx="47525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№12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62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7474"/>
            <a:ext cx="8229600" cy="367550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 жіночої статевої системи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5076055" y="765694"/>
            <a:ext cx="2016224" cy="3346754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Зовнішні</a:t>
            </a: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endParaRPr lang="ru-RU" b="1" dirty="0"/>
          </a:p>
          <a:p>
            <a:r>
              <a:rPr lang="ru-RU" b="1" dirty="0" err="1" smtClean="0"/>
              <a:t>Молочні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91680" y="3143484"/>
            <a:ext cx="3384375" cy="189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47936" y="741835"/>
            <a:ext cx="4038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/>
              <a:t>Внутрішні</a:t>
            </a:r>
            <a:endParaRPr lang="ru-RU" b="1" dirty="0" smtClean="0"/>
          </a:p>
          <a:p>
            <a:r>
              <a:rPr lang="ru-RU" dirty="0" err="1" smtClean="0"/>
              <a:t>яєчники</a:t>
            </a:r>
            <a:r>
              <a:rPr lang="ru-RU" dirty="0" smtClean="0"/>
              <a:t> (</a:t>
            </a:r>
            <a:r>
              <a:rPr lang="ru-RU" dirty="0" err="1" smtClean="0"/>
              <a:t>гонади</a:t>
            </a:r>
            <a:r>
              <a:rPr lang="ru-RU" dirty="0" smtClean="0"/>
              <a:t>), </a:t>
            </a:r>
          </a:p>
          <a:p>
            <a:r>
              <a:rPr lang="ru-RU" dirty="0" err="1" smtClean="0"/>
              <a:t>яйцеводи</a:t>
            </a:r>
            <a:r>
              <a:rPr lang="ru-RU" dirty="0" smtClean="0"/>
              <a:t> (</a:t>
            </a:r>
            <a:r>
              <a:rPr lang="ru-RU" dirty="0" err="1" smtClean="0"/>
              <a:t>маткові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Фаллопієві</a:t>
            </a:r>
            <a:r>
              <a:rPr lang="ru-RU" dirty="0" smtClean="0"/>
              <a:t>, труби),  </a:t>
            </a:r>
          </a:p>
          <a:p>
            <a:r>
              <a:rPr lang="ru-RU" dirty="0" smtClean="0"/>
              <a:t>матка,  </a:t>
            </a:r>
          </a:p>
          <a:p>
            <a:r>
              <a:rPr lang="ru-RU" dirty="0" err="1" smtClean="0"/>
              <a:t>піхва</a:t>
            </a:r>
            <a:r>
              <a:rPr lang="ru-RU" dirty="0" smtClean="0"/>
              <a:t> 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8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83574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</a:t>
            </a:r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ї: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789552"/>
            <a:ext cx="8219256" cy="2268251"/>
          </a:xfrm>
        </p:spPr>
        <p:txBody>
          <a:bodyPr>
            <a:normAutofit fontScale="40000" lnSpcReduction="20000"/>
          </a:bodyPr>
          <a:lstStyle/>
          <a:p>
            <a:r>
              <a:rPr lang="ru-RU" sz="45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генеративн</a:t>
            </a:r>
            <a:r>
              <a:rPr lang="uk-UA" sz="4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uk-UA" sz="4500" dirty="0">
                <a:solidFill>
                  <a:srgbClr val="FF0000"/>
                </a:solidFill>
              </a:rPr>
              <a:t>  </a:t>
            </a:r>
            <a:r>
              <a:rPr lang="uk-UA" sz="4500" dirty="0" smtClean="0"/>
              <a:t>-</a:t>
            </a:r>
            <a:r>
              <a:rPr lang="ru-RU" sz="4500" dirty="0" smtClean="0"/>
              <a:t> </a:t>
            </a:r>
            <a:r>
              <a:rPr lang="ru-RU" sz="4500" dirty="0" err="1"/>
              <a:t>утворенн</a:t>
            </a:r>
            <a:r>
              <a:rPr lang="uk-UA" sz="4500" dirty="0"/>
              <a:t>я</a:t>
            </a:r>
            <a:r>
              <a:rPr lang="ru-RU" sz="4500" dirty="0"/>
              <a:t> </a:t>
            </a:r>
            <a:r>
              <a:rPr lang="ru-RU" sz="4500" dirty="0" err="1"/>
              <a:t>статевих</a:t>
            </a:r>
            <a:r>
              <a:rPr lang="ru-RU" sz="4500" dirty="0"/>
              <a:t> </a:t>
            </a:r>
            <a:r>
              <a:rPr lang="ru-RU" sz="4500" dirty="0" err="1"/>
              <a:t>клітин</a:t>
            </a:r>
            <a:r>
              <a:rPr lang="ru-RU" sz="4500" dirty="0"/>
              <a:t>, </a:t>
            </a:r>
            <a:endParaRPr lang="ru-RU" sz="4500" dirty="0" smtClean="0"/>
          </a:p>
          <a:p>
            <a:endParaRPr lang="ru-RU" sz="4500" dirty="0"/>
          </a:p>
          <a:p>
            <a:r>
              <a:rPr lang="ru-RU" sz="45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ендокринн</a:t>
            </a:r>
            <a:r>
              <a:rPr lang="uk-UA" sz="4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uk-UA" sz="4500" dirty="0">
                <a:solidFill>
                  <a:srgbClr val="FF0000"/>
                </a:solidFill>
              </a:rPr>
              <a:t> </a:t>
            </a:r>
            <a:r>
              <a:rPr lang="uk-UA" sz="4500" dirty="0" smtClean="0"/>
              <a:t>- </a:t>
            </a:r>
            <a:r>
              <a:rPr lang="ru-RU" sz="4500" dirty="0" err="1"/>
              <a:t>продукці</a:t>
            </a:r>
            <a:r>
              <a:rPr lang="uk-UA" sz="4500" dirty="0"/>
              <a:t>я </a:t>
            </a:r>
            <a:r>
              <a:rPr lang="ru-RU" sz="4500" dirty="0" err="1"/>
              <a:t>статевих</a:t>
            </a:r>
            <a:r>
              <a:rPr lang="ru-RU" sz="4500" dirty="0"/>
              <a:t> </a:t>
            </a:r>
            <a:r>
              <a:rPr lang="ru-RU" sz="4500" dirty="0" err="1" smtClean="0"/>
              <a:t>гормонів</a:t>
            </a:r>
            <a:r>
              <a:rPr lang="ru-RU" sz="4500" dirty="0" smtClean="0"/>
              <a:t> </a:t>
            </a:r>
            <a:r>
              <a:rPr lang="ru-RU" sz="4400" dirty="0" smtClean="0"/>
              <a:t>(</a:t>
            </a:r>
            <a:r>
              <a:rPr lang="ru-RU" sz="4400" dirty="0" err="1" smtClean="0"/>
              <a:t>естрогенів</a:t>
            </a:r>
            <a:r>
              <a:rPr lang="ru-RU" sz="4400" dirty="0" smtClean="0"/>
              <a:t>)</a:t>
            </a:r>
            <a:r>
              <a:rPr lang="uk-UA" sz="4400" dirty="0" smtClean="0"/>
              <a:t>,</a:t>
            </a:r>
          </a:p>
          <a:p>
            <a:endParaRPr lang="uk-UA" dirty="0" smtClean="0"/>
          </a:p>
          <a:p>
            <a:r>
              <a:rPr lang="uk-UA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внутрішньоутробний розвиток плода,</a:t>
            </a:r>
          </a:p>
          <a:p>
            <a:endParaRPr lang="uk-UA" sz="4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uk-UA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секреція молока </a:t>
            </a:r>
            <a:r>
              <a:rPr lang="uk-UA" sz="4400" dirty="0"/>
              <a:t>– грудне </a:t>
            </a:r>
            <a:r>
              <a:rPr lang="uk-UA" sz="4400" dirty="0" smtClean="0"/>
              <a:t>вигодовування.</a:t>
            </a:r>
            <a:endParaRPr lang="uk-UA" sz="4400" dirty="0"/>
          </a:p>
          <a:p>
            <a:pPr marL="0" indent="0">
              <a:buNone/>
            </a:pPr>
            <a:endParaRPr lang="uk-UA" dirty="0" smtClean="0"/>
          </a:p>
        </p:txBody>
      </p:sp>
      <p:pic>
        <p:nvPicPr>
          <p:cNvPr id="5" name="Picture 2" descr="C:\Users\User\Documents\rak-yaichni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9702"/>
            <a:ext cx="3203848" cy="300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200151"/>
            <a:ext cx="4248472" cy="3394472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Жіноча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статева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залоза</a:t>
            </a:r>
            <a:r>
              <a:rPr lang="uk-U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err="1"/>
              <a:t>продукує</a:t>
            </a:r>
            <a:r>
              <a:rPr lang="ru-RU" dirty="0"/>
              <a:t>  </a:t>
            </a:r>
            <a:r>
              <a:rPr lang="ru-RU" dirty="0" err="1"/>
              <a:t>жіночі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 (</a:t>
            </a:r>
            <a:r>
              <a:rPr lang="ru-RU" dirty="0" err="1"/>
              <a:t>естрогени</a:t>
            </a:r>
            <a:r>
              <a:rPr lang="ru-RU" dirty="0"/>
              <a:t> та прогестерон).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 smtClean="0"/>
          </a:p>
          <a:p>
            <a:r>
              <a:rPr lang="uk-U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Репродуктивний орган: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/>
              <a:t>продукує</a:t>
            </a:r>
            <a:r>
              <a:rPr lang="ru-RU" dirty="0"/>
              <a:t> </a:t>
            </a:r>
            <a:r>
              <a:rPr lang="ru-RU" dirty="0" err="1"/>
              <a:t>жіночі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(</a:t>
            </a:r>
            <a:r>
              <a:rPr lang="ru-RU" dirty="0" err="1"/>
              <a:t>яйцеклітини</a:t>
            </a:r>
            <a:r>
              <a:rPr lang="ru-RU" dirty="0" smtClean="0"/>
              <a:t>).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8" name="Picture 2" descr="ÐÐ°ÑÑÐ¸Ð½ÐºÐ¸ Ð¿Ð¾ Ð·Ð°Ð¿ÑÐ¾ÑÑ ovary hist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20" b="98307" l="0" r="100000">
                        <a14:foregroundMark x1="57227" y1="12630" x2="50879" y2="86068"/>
                        <a14:foregroundMark x1="29688" y1="30990" x2="48926" y2="60807"/>
                        <a14:foregroundMark x1="37695" y1="27995" x2="32520" y2="39453"/>
                        <a14:foregroundMark x1="43750" y1="35938" x2="49707" y2="50911"/>
                        <a14:foregroundMark x1="61230" y1="54297" x2="61230" y2="69661"/>
                        <a14:foregroundMark x1="95313" y1="37500" x2="92480" y2="55859"/>
                        <a14:foregroundMark x1="92188" y1="39063" x2="88770" y2="59635"/>
                        <a14:foregroundMark x1="93359" y1="52083" x2="84766" y2="64714"/>
                        <a14:foregroundMark x1="71582" y1="69271" x2="80762" y2="78385"/>
                        <a14:foregroundMark x1="73242" y1="21484" x2="74414" y2="51302"/>
                        <a14:foregroundMark x1="11035" y1="50521" x2="7031" y2="61198"/>
                        <a14:foregroundMark x1="9375" y1="71615" x2="6152" y2="70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84" b="6279"/>
          <a:stretch/>
        </p:blipFill>
        <p:spPr bwMode="auto">
          <a:xfrm>
            <a:off x="5004048" y="699542"/>
            <a:ext cx="3990580" cy="261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5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616" y="987574"/>
            <a:ext cx="4038600" cy="252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Зовні</a:t>
            </a:r>
            <a:r>
              <a:rPr lang="ru-RU" dirty="0"/>
              <a:t> </a:t>
            </a:r>
            <a:r>
              <a:rPr lang="uk-UA" dirty="0" smtClean="0"/>
              <a:t>вкритий</a:t>
            </a:r>
          </a:p>
          <a:p>
            <a:pPr marL="0" indent="0">
              <a:buNone/>
            </a:pPr>
            <a:r>
              <a:rPr lang="uk-UA" dirty="0" smtClean="0"/>
              <a:t>одношаровим </a:t>
            </a:r>
            <a:r>
              <a:rPr lang="uk-UA" b="1" dirty="0"/>
              <a:t>кубічним  </a:t>
            </a:r>
            <a:r>
              <a:rPr lang="uk-UA" b="1" dirty="0" smtClean="0"/>
              <a:t>епітелієм.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Під епітелієм </a:t>
            </a:r>
            <a:r>
              <a:rPr lang="uk-UA" dirty="0" smtClean="0"/>
              <a:t>міститься</a:t>
            </a:r>
            <a:r>
              <a:rPr lang="ru-RU" dirty="0"/>
              <a:t> </a:t>
            </a:r>
            <a:r>
              <a:rPr lang="uk-UA" b="1" dirty="0"/>
              <a:t>білкова оболонка</a:t>
            </a:r>
            <a:r>
              <a:rPr lang="ru-RU" b="1" dirty="0"/>
              <a:t> </a:t>
            </a:r>
            <a:r>
              <a:rPr lang="ru-RU" b="1" dirty="0" smtClean="0"/>
              <a:t> (</a:t>
            </a:r>
            <a:r>
              <a:rPr lang="ru-RU" dirty="0" smtClean="0"/>
              <a:t> </a:t>
            </a:r>
            <a:r>
              <a:rPr lang="ru-RU" dirty="0" err="1" smtClean="0"/>
              <a:t>колагенові</a:t>
            </a:r>
            <a:r>
              <a:rPr lang="ru-RU" dirty="0" smtClean="0"/>
              <a:t> та </a:t>
            </a:r>
            <a:r>
              <a:rPr lang="ru-RU" dirty="0" err="1" smtClean="0"/>
              <a:t>еластичні</a:t>
            </a:r>
            <a:r>
              <a:rPr lang="ru-RU" dirty="0" smtClean="0"/>
              <a:t> волокна, </a:t>
            </a:r>
            <a:r>
              <a:rPr lang="ru-RU" dirty="0" err="1" smtClean="0"/>
              <a:t>гладкі</a:t>
            </a:r>
            <a:r>
              <a:rPr lang="ru-RU" dirty="0" smtClean="0"/>
              <a:t> </a:t>
            </a:r>
            <a:r>
              <a:rPr lang="ru-RU" dirty="0" err="1" smtClean="0"/>
              <a:t>міоцити</a:t>
            </a:r>
            <a:r>
              <a:rPr lang="ru-RU" dirty="0" smtClean="0"/>
              <a:t>)</a:t>
            </a:r>
            <a:r>
              <a:rPr lang="uk-UA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4" descr="germinat epi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4570" y="0"/>
            <a:ext cx="3997686" cy="24842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Ð°ÑÑÐ¸Ð½ÐºÐ¸ Ð¿Ð¾ Ð·Ð°Ð¿ÑÐ¾ÑÑ ovary histolog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20" b="98307" l="0" r="100000">
                        <a14:foregroundMark x1="57227" y1="12630" x2="50879" y2="86068"/>
                        <a14:foregroundMark x1="29688" y1="30990" x2="48926" y2="60807"/>
                        <a14:foregroundMark x1="37695" y1="27995" x2="32520" y2="39453"/>
                        <a14:foregroundMark x1="43750" y1="35938" x2="49707" y2="50911"/>
                        <a14:foregroundMark x1="61230" y1="54297" x2="61230" y2="69661"/>
                        <a14:foregroundMark x1="95313" y1="37500" x2="92480" y2="55859"/>
                        <a14:foregroundMark x1="92188" y1="39063" x2="88770" y2="59635"/>
                        <a14:foregroundMark x1="93359" y1="52083" x2="84766" y2="64714"/>
                        <a14:foregroundMark x1="71582" y1="69271" x2="80762" y2="78385"/>
                        <a14:foregroundMark x1="73242" y1="21484" x2="74414" y2="51302"/>
                        <a14:foregroundMark x1="11035" y1="50521" x2="7031" y2="61198"/>
                        <a14:foregroundMark x1="9375" y1="71615" x2="6152" y2="70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84" b="6279"/>
          <a:stretch/>
        </p:blipFill>
        <p:spPr bwMode="auto">
          <a:xfrm>
            <a:off x="5153420" y="2436386"/>
            <a:ext cx="3990580" cy="261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23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948" y="897565"/>
            <a:ext cx="4150020" cy="1890210"/>
          </a:xfrm>
        </p:spPr>
        <p:txBody>
          <a:bodyPr>
            <a:normAutofit fontScale="47500" lnSpcReduction="20000"/>
          </a:bodyPr>
          <a:lstStyle/>
          <a:p>
            <a:r>
              <a:rPr lang="ru-RU" sz="3900" dirty="0"/>
              <a:t>У </a:t>
            </a:r>
            <a:r>
              <a:rPr lang="ru-RU" sz="3900" dirty="0" err="1"/>
              <a:t>яєчнику</a:t>
            </a:r>
            <a:r>
              <a:rPr lang="ru-RU" sz="3900" dirty="0"/>
              <a:t> </a:t>
            </a:r>
            <a:r>
              <a:rPr lang="ru-RU" sz="3900" dirty="0" err="1"/>
              <a:t>розрізняють</a:t>
            </a:r>
            <a:r>
              <a:rPr lang="ru-RU" sz="3900" dirty="0"/>
              <a:t> </a:t>
            </a:r>
            <a:endParaRPr lang="ru-RU" sz="3900" dirty="0" smtClean="0"/>
          </a:p>
          <a:p>
            <a:r>
              <a:rPr lang="ru-RU" sz="3900" dirty="0" err="1" smtClean="0">
                <a:solidFill>
                  <a:srgbClr val="0070C0"/>
                </a:solidFill>
              </a:rPr>
              <a:t>кіркову</a:t>
            </a:r>
            <a:r>
              <a:rPr lang="ru-RU" sz="3900" dirty="0" smtClean="0"/>
              <a:t> </a:t>
            </a:r>
            <a:r>
              <a:rPr lang="ru-RU" sz="3900" dirty="0"/>
              <a:t>та </a:t>
            </a:r>
            <a:r>
              <a:rPr lang="ru-RU" sz="3900" dirty="0" err="1" smtClean="0">
                <a:solidFill>
                  <a:srgbClr val="0070C0"/>
                </a:solidFill>
              </a:rPr>
              <a:t>мозкову</a:t>
            </a:r>
            <a:r>
              <a:rPr lang="ru-RU" sz="3900" dirty="0" smtClean="0">
                <a:solidFill>
                  <a:srgbClr val="0070C0"/>
                </a:solidFill>
              </a:rPr>
              <a:t> </a:t>
            </a:r>
            <a:r>
              <a:rPr lang="ru-RU" sz="3900" dirty="0" err="1">
                <a:solidFill>
                  <a:srgbClr val="0070C0"/>
                </a:solidFill>
              </a:rPr>
              <a:t>речовину</a:t>
            </a:r>
            <a:r>
              <a:rPr lang="ru-RU" sz="3900" dirty="0"/>
              <a:t>. </a:t>
            </a:r>
            <a:endParaRPr lang="ru-RU" sz="3900" dirty="0" smtClean="0"/>
          </a:p>
          <a:p>
            <a:endParaRPr lang="ru-RU" dirty="0"/>
          </a:p>
          <a:p>
            <a:r>
              <a:rPr lang="uk-UA" sz="3400" dirty="0"/>
              <a:t>Кіркова речовина</a:t>
            </a:r>
            <a:r>
              <a:rPr lang="ru-RU" sz="3400" dirty="0"/>
              <a:t> </a:t>
            </a:r>
            <a:r>
              <a:rPr lang="uk-UA" sz="3400" dirty="0"/>
              <a:t>оточує</a:t>
            </a:r>
            <a:r>
              <a:rPr lang="ru-RU" sz="3400" dirty="0"/>
              <a:t> </a:t>
            </a:r>
            <a:r>
              <a:rPr lang="uk-UA" sz="3400" dirty="0"/>
              <a:t>мозкову у вигляді </a:t>
            </a:r>
            <a:r>
              <a:rPr lang="uk-UA" sz="3400" dirty="0" smtClean="0"/>
              <a:t>підкови, але </a:t>
            </a:r>
            <a:r>
              <a:rPr lang="uk-UA" sz="3400" dirty="0"/>
              <a:t>її</a:t>
            </a:r>
            <a:r>
              <a:rPr lang="ru-RU" sz="3400" dirty="0"/>
              <a:t> </a:t>
            </a:r>
            <a:r>
              <a:rPr lang="uk-UA" sz="3400" dirty="0"/>
              <a:t>немає в ділянці </a:t>
            </a:r>
            <a:r>
              <a:rPr lang="uk-UA" sz="3400" b="1" i="1" dirty="0"/>
              <a:t>воріт яєчника</a:t>
            </a:r>
            <a:r>
              <a:rPr lang="uk-UA" sz="3400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4" descr="ovarium, 5x">
            <a:hlinkClick r:id="rId2" action="ppaction://hlinkfile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7" y="635624"/>
            <a:ext cx="3744416" cy="3592310"/>
          </a:xfr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133948" y="2499742"/>
            <a:ext cx="4798092" cy="2592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Кіркова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речовина</a:t>
            </a:r>
            <a:r>
              <a:rPr lang="ru-RU" dirty="0" smtClean="0"/>
              <a:t> 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строми</a:t>
            </a:r>
            <a:r>
              <a:rPr lang="ru-RU" dirty="0" smtClean="0"/>
              <a:t> та </a:t>
            </a:r>
            <a:r>
              <a:rPr lang="ru-RU" dirty="0" err="1" smtClean="0">
                <a:solidFill>
                  <a:srgbClr val="FF0000"/>
                </a:solidFill>
              </a:rPr>
              <a:t>паренхіми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Паренхіма</a:t>
            </a:r>
            <a:r>
              <a:rPr lang="ru-RU" dirty="0" smtClean="0"/>
              <a:t> представлена </a:t>
            </a:r>
            <a:r>
              <a:rPr lang="ru-RU" dirty="0" err="1" smtClean="0"/>
              <a:t>фолікулами</a:t>
            </a:r>
            <a:r>
              <a:rPr lang="ru-RU" dirty="0" smtClean="0"/>
              <a:t> та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похідними</a:t>
            </a:r>
            <a:r>
              <a:rPr lang="ru-RU" dirty="0" smtClean="0"/>
              <a:t> (</a:t>
            </a:r>
            <a:r>
              <a:rPr lang="ru-RU" dirty="0" err="1" smtClean="0"/>
              <a:t>жовті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, </a:t>
            </a:r>
            <a:r>
              <a:rPr lang="ru-RU" dirty="0" err="1" smtClean="0"/>
              <a:t>атретичні</a:t>
            </a:r>
            <a:r>
              <a:rPr lang="ru-RU" dirty="0" smtClean="0"/>
              <a:t> </a:t>
            </a:r>
            <a:r>
              <a:rPr lang="ru-RU" dirty="0" err="1" smtClean="0"/>
              <a:t>фолікули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Строма</a:t>
            </a:r>
            <a:r>
              <a:rPr lang="ru-RU" dirty="0" smtClean="0"/>
              <a:t> </a:t>
            </a:r>
            <a:r>
              <a:rPr lang="ru-RU" dirty="0" err="1" smtClean="0"/>
              <a:t>утворена</a:t>
            </a:r>
            <a:r>
              <a:rPr lang="ru-RU" dirty="0" smtClean="0"/>
              <a:t>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колагенові</a:t>
            </a:r>
            <a:r>
              <a:rPr lang="ru-RU" dirty="0" smtClean="0"/>
              <a:t> та </a:t>
            </a:r>
            <a:r>
              <a:rPr lang="ru-RU" dirty="0" err="1" smtClean="0"/>
              <a:t>невелику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еластичних</a:t>
            </a:r>
            <a:r>
              <a:rPr lang="ru-RU" dirty="0" smtClean="0"/>
              <a:t> волокон, </a:t>
            </a:r>
            <a:r>
              <a:rPr lang="ru-RU" dirty="0" err="1" smtClean="0"/>
              <a:t>багата</a:t>
            </a:r>
            <a:r>
              <a:rPr lang="ru-RU" dirty="0" smtClean="0"/>
              <a:t> на </a:t>
            </a:r>
            <a:r>
              <a:rPr lang="ru-RU" dirty="0" err="1" smtClean="0"/>
              <a:t>фібробласти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93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389" b="10869"/>
          <a:stretch/>
        </p:blipFill>
        <p:spPr bwMode="auto">
          <a:xfrm>
            <a:off x="0" y="392333"/>
            <a:ext cx="9144000" cy="4555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0" y="468630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dirty="0"/>
              <a:t>CL – </a:t>
            </a:r>
            <a:r>
              <a:rPr lang="ru-RU" sz="1800" dirty="0" err="1" smtClean="0"/>
              <a:t>жовте</a:t>
            </a:r>
            <a:r>
              <a:rPr lang="ru-RU" sz="1800" dirty="0" smtClean="0"/>
              <a:t> </a:t>
            </a:r>
            <a:r>
              <a:rPr lang="ru-RU" sz="1800" dirty="0" err="1" smtClean="0"/>
              <a:t>тіло</a:t>
            </a:r>
            <a:r>
              <a:rPr lang="en-US" sz="1800" dirty="0"/>
              <a:t>; F – </a:t>
            </a:r>
            <a:r>
              <a:rPr lang="ru-RU" sz="1800" dirty="0" err="1" smtClean="0"/>
              <a:t>фолікули</a:t>
            </a:r>
            <a:r>
              <a:rPr lang="en-US" sz="1800" dirty="0" smtClean="0"/>
              <a:t>; </a:t>
            </a:r>
            <a:endParaRPr lang="en-US" sz="1800" dirty="0"/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900993" y="150053"/>
            <a:ext cx="1068562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мезотелій</a:t>
            </a:r>
            <a:endParaRPr lang="ru-RU" sz="1400" b="1" dirty="0"/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7178234" y="432037"/>
            <a:ext cx="1774460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Білкова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оболонка</a:t>
            </a:r>
            <a:endParaRPr lang="ru-RU" sz="1400" b="1" dirty="0"/>
          </a:p>
        </p:txBody>
      </p:sp>
      <p:cxnSp>
        <p:nvCxnSpPr>
          <p:cNvPr id="6151" name="Прямая со стрелкой 7"/>
          <p:cNvCxnSpPr>
            <a:cxnSpLocks noChangeShapeType="1"/>
          </p:cNvCxnSpPr>
          <p:nvPr/>
        </p:nvCxnSpPr>
        <p:spPr bwMode="auto">
          <a:xfrm rot="5400000">
            <a:off x="2282934" y="627891"/>
            <a:ext cx="34171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2" name="Прямая со стрелкой 10"/>
          <p:cNvCxnSpPr>
            <a:cxnSpLocks noChangeShapeType="1"/>
          </p:cNvCxnSpPr>
          <p:nvPr/>
        </p:nvCxnSpPr>
        <p:spPr bwMode="auto">
          <a:xfrm rot="5400000">
            <a:off x="7418412" y="701714"/>
            <a:ext cx="457200" cy="5334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3" name="TextBox 11"/>
          <p:cNvSpPr txBox="1">
            <a:spLocks noChangeArrowheads="1"/>
          </p:cNvSpPr>
          <p:nvPr/>
        </p:nvSpPr>
        <p:spPr bwMode="auto">
          <a:xfrm>
            <a:off x="21854" y="1043125"/>
            <a:ext cx="175278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smtClean="0"/>
              <a:t>К</a:t>
            </a:r>
            <a:r>
              <a:rPr lang="uk-UA" sz="1400" b="1" dirty="0"/>
              <a:t>і</a:t>
            </a:r>
            <a:r>
              <a:rPr lang="ru-RU" sz="1400" b="1" dirty="0" err="1" smtClean="0"/>
              <a:t>ркова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речовина</a:t>
            </a:r>
            <a:endParaRPr lang="ru-RU" sz="1400" b="1" dirty="0"/>
          </a:p>
        </p:txBody>
      </p:sp>
      <p:cxnSp>
        <p:nvCxnSpPr>
          <p:cNvPr id="6154" name="Прямая со стрелкой 15"/>
          <p:cNvCxnSpPr>
            <a:cxnSpLocks noChangeShapeType="1"/>
          </p:cNvCxnSpPr>
          <p:nvPr/>
        </p:nvCxnSpPr>
        <p:spPr bwMode="auto">
          <a:xfrm>
            <a:off x="1115616" y="1609884"/>
            <a:ext cx="914400" cy="62865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5" name="TextBox 16"/>
          <p:cNvSpPr txBox="1">
            <a:spLocks noChangeArrowheads="1"/>
          </p:cNvSpPr>
          <p:nvPr/>
        </p:nvSpPr>
        <p:spPr bwMode="auto">
          <a:xfrm>
            <a:off x="3656717" y="2378273"/>
            <a:ext cx="1830566" cy="30777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Мозкова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речовина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66248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01240"/>
            <a:ext cx="3106688" cy="3182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b="1" dirty="0" err="1" smtClean="0"/>
              <a:t>Мозкова</a:t>
            </a:r>
            <a:r>
              <a:rPr lang="ru-RU" b="1" dirty="0" smtClean="0"/>
              <a:t> </a:t>
            </a:r>
            <a:r>
              <a:rPr lang="ru-RU" b="1" dirty="0" err="1"/>
              <a:t>речовина</a:t>
            </a:r>
            <a:r>
              <a:rPr lang="ru-RU" dirty="0"/>
              <a:t> 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b="1" dirty="0" err="1" smtClean="0"/>
              <a:t>сполучнотканинною</a:t>
            </a:r>
            <a:r>
              <a:rPr lang="ru-RU" dirty="0" smtClean="0"/>
              <a:t> </a:t>
            </a:r>
            <a:r>
              <a:rPr lang="ru-RU" b="1" dirty="0" smtClean="0"/>
              <a:t>стромою</a:t>
            </a:r>
            <a:r>
              <a:rPr lang="ru-RU" dirty="0" smtClean="0"/>
              <a:t> з великою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еластичних</a:t>
            </a:r>
            <a:r>
              <a:rPr lang="ru-RU" dirty="0" smtClean="0"/>
              <a:t> волокон, великих </a:t>
            </a:r>
            <a:r>
              <a:rPr lang="ru-RU" dirty="0" err="1" smtClean="0"/>
              <a:t>судин</a:t>
            </a:r>
            <a:r>
              <a:rPr lang="ru-RU" dirty="0" smtClean="0"/>
              <a:t>, </a:t>
            </a:r>
            <a:r>
              <a:rPr lang="ru-RU" dirty="0" err="1" smtClean="0"/>
              <a:t>нервових</a:t>
            </a:r>
            <a:r>
              <a:rPr lang="ru-RU" dirty="0" smtClean="0"/>
              <a:t> волокон, </a:t>
            </a:r>
            <a:r>
              <a:rPr lang="ru-RU" dirty="0" err="1" smtClean="0"/>
              <a:t>нервових</a:t>
            </a:r>
            <a:r>
              <a:rPr lang="ru-RU" dirty="0" smtClean="0"/>
              <a:t> </a:t>
            </a:r>
            <a:r>
              <a:rPr lang="ru-RU" dirty="0" err="1" smtClean="0"/>
              <a:t>закінчень</a:t>
            </a:r>
            <a:r>
              <a:rPr lang="ru-RU" dirty="0" smtClean="0"/>
              <a:t> і у 93% </a:t>
            </a:r>
            <a:r>
              <a:rPr lang="ru-RU" dirty="0" err="1" smtClean="0"/>
              <a:t>жінок</a:t>
            </a:r>
            <a:r>
              <a:rPr lang="ru-RU" dirty="0" smtClean="0"/>
              <a:t> - так званою </a:t>
            </a:r>
            <a:r>
              <a:rPr lang="ru-RU" dirty="0" err="1" smtClean="0"/>
              <a:t>сіткою</a:t>
            </a:r>
            <a:r>
              <a:rPr lang="ru-RU" dirty="0" smtClean="0"/>
              <a:t> </a:t>
            </a:r>
            <a:r>
              <a:rPr lang="ru-RU" dirty="0" err="1" smtClean="0"/>
              <a:t>яєчника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0" b="2016"/>
          <a:stretch/>
        </p:blipFill>
        <p:spPr bwMode="auto">
          <a:xfrm>
            <a:off x="3923928" y="627534"/>
            <a:ext cx="457200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3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Атлас\сжатые рисунки\87 яични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1" y="51470"/>
            <a:ext cx="4176464" cy="509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" b="2016"/>
          <a:stretch/>
        </p:blipFill>
        <p:spPr bwMode="auto">
          <a:xfrm>
            <a:off x="4176464" y="555526"/>
            <a:ext cx="4968552" cy="372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51932635"/>
              </p:ext>
            </p:extLst>
          </p:nvPr>
        </p:nvGraphicFramePr>
        <p:xfrm>
          <a:off x="457200" y="897564"/>
          <a:ext cx="38267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4788024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Похідні</a:t>
            </a:r>
            <a:r>
              <a:rPr lang="ru-RU" sz="3200" b="1" dirty="0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фолікулів</a:t>
            </a:r>
            <a:endParaRPr lang="ru-RU" sz="3200" b="1" dirty="0">
              <a:ln w="10541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4160484" y="411510"/>
            <a:ext cx="792088" cy="360040"/>
          </a:xfrm>
          <a:prstGeom prst="rightArrow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570427494"/>
              </p:ext>
            </p:extLst>
          </p:nvPr>
        </p:nvGraphicFramePr>
        <p:xfrm>
          <a:off x="4932040" y="35798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Стрелка вправо 9"/>
          <p:cNvSpPr/>
          <p:nvPr/>
        </p:nvSpPr>
        <p:spPr>
          <a:xfrm>
            <a:off x="4112332" y="3651870"/>
            <a:ext cx="792088" cy="360040"/>
          </a:xfrm>
          <a:prstGeom prst="right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66"/>
              </a:gs>
            </a:gsLst>
            <a:lin ang="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087615992"/>
              </p:ext>
            </p:extLst>
          </p:nvPr>
        </p:nvGraphicFramePr>
        <p:xfrm>
          <a:off x="4932040" y="17796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4112332" y="2715766"/>
            <a:ext cx="792088" cy="360040"/>
          </a:xfrm>
          <a:prstGeom prst="right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126402445"/>
              </p:ext>
            </p:extLst>
          </p:nvPr>
        </p:nvGraphicFramePr>
        <p:xfrm>
          <a:off x="4935653" y="17796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37974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5415AA8-6F13-4F52-A13E-5F3CE49D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AB30AB4-CDDD-4BD2-B47B-3703B1A91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798100-2D68-4A3C-A659-2637CD12D3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Graphic spid="9" grpId="0" uiExpand="1">
        <p:bldSub>
          <a:bldDgm bld="one"/>
        </p:bldSub>
      </p:bldGraphic>
      <p:bldP spid="10" grpId="0" animBg="1"/>
      <p:bldGraphic spid="11" grpId="0" uiExpand="1">
        <p:bldAsOne/>
      </p:bldGraphic>
      <p:bldP spid="12" grpId="0" animBg="1"/>
      <p:bldGraphic spid="1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83574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Ріст фолікула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5076056" y="1140592"/>
            <a:ext cx="2293811" cy="2889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1" dirty="0" smtClean="0"/>
              <a:t>Малий ріст</a:t>
            </a:r>
          </a:p>
          <a:p>
            <a:pPr marL="0" indent="0">
              <a:buNone/>
            </a:pPr>
            <a:r>
              <a:rPr lang="uk-UA" dirty="0" smtClean="0"/>
              <a:t>триває роками</a:t>
            </a:r>
          </a:p>
          <a:p>
            <a:pPr marL="0" indent="0">
              <a:buNone/>
            </a:pPr>
            <a:r>
              <a:rPr lang="uk-UA" dirty="0" smtClean="0"/>
              <a:t>не залежить від ФСГ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 smtClean="0"/>
              <a:t>Великий </a:t>
            </a:r>
            <a:r>
              <a:rPr lang="ru-RU" b="1" i="1" dirty="0" err="1" smtClean="0"/>
              <a:t>ріст</a:t>
            </a:r>
            <a:endParaRPr lang="ru-RU" b="1" i="1" dirty="0" smtClean="0"/>
          </a:p>
          <a:p>
            <a:pPr marL="0" indent="0">
              <a:buNone/>
            </a:pPr>
            <a:r>
              <a:rPr lang="ru-RU" dirty="0" err="1" smtClean="0"/>
              <a:t>триває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14 </a:t>
            </a:r>
            <a:r>
              <a:rPr lang="ru-RU" dirty="0" err="1" smtClean="0"/>
              <a:t>днів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контролюється</a:t>
            </a:r>
            <a:r>
              <a:rPr lang="ru-RU" dirty="0" smtClean="0"/>
              <a:t> ФСГ</a:t>
            </a: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4355976" y="1059582"/>
            <a:ext cx="540060" cy="10261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4337112" y="2113992"/>
            <a:ext cx="540060" cy="17539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524987199"/>
              </p:ext>
            </p:extLst>
          </p:nvPr>
        </p:nvGraphicFramePr>
        <p:xfrm>
          <a:off x="457200" y="897564"/>
          <a:ext cx="38267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Histology of the Menstrual Cycle: a basic review&#10;As requested by anon I tried to simplify the major events of the cycle as it corresponds to the histology of the ovary and the uterus.&#10;Some things to note:&#10;- this is a simplified illustration that..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32" b="21423" l="13167" r="58262">
                        <a14:foregroundMark x1="14630" y1="13648" x2="16007" y2="15219"/>
                        <a14:foregroundMark x1="13425" y1="14557" x2="13769" y2="14971"/>
                        <a14:foregroundMark x1="19449" y1="12242" x2="24441" y2="17039"/>
                        <a14:foregroundMark x1="28916" y1="10422" x2="37522" y2="17452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94" t="4514" r="41890" b="78578"/>
          <a:stretch/>
        </p:blipFill>
        <p:spPr bwMode="auto">
          <a:xfrm rot="5400000">
            <a:off x="6317077" y="1927280"/>
            <a:ext cx="3816425" cy="179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3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8487" y="195898"/>
            <a:ext cx="6228184" cy="785241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Примордіальні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фолікули</a:t>
            </a: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3"/>
          <p:cNvSpPr>
            <a:spLocks noGrp="1"/>
          </p:cNvSpPr>
          <p:nvPr>
            <p:ph sz="half" idx="1"/>
          </p:nvPr>
        </p:nvSpPr>
        <p:spPr>
          <a:xfrm>
            <a:off x="88739" y="3147814"/>
            <a:ext cx="2755069" cy="1584176"/>
          </a:xfrm>
        </p:spPr>
        <p:txBody>
          <a:bodyPr>
            <a:normAutofit/>
          </a:bodyPr>
          <a:lstStyle/>
          <a:p>
            <a:r>
              <a:rPr lang="uk-UA" dirty="0" smtClean="0"/>
              <a:t>розташовані </a:t>
            </a:r>
            <a:r>
              <a:rPr lang="uk-UA" dirty="0"/>
              <a:t>у </a:t>
            </a:r>
            <a:r>
              <a:rPr lang="uk-UA" u="sng" dirty="0" smtClean="0"/>
              <a:t>поверхневому</a:t>
            </a:r>
            <a:r>
              <a:rPr lang="uk-UA" dirty="0" smtClean="0"/>
              <a:t>  шарі </a:t>
            </a:r>
            <a:r>
              <a:rPr lang="uk-UA" dirty="0"/>
              <a:t>кіркової речовини.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740" y="1399873"/>
            <a:ext cx="2611052" cy="1807046"/>
          </a:xfrm>
        </p:spPr>
        <p:txBody>
          <a:bodyPr>
            <a:normAutofit/>
          </a:bodyPr>
          <a:lstStyle/>
          <a:p>
            <a:r>
              <a:rPr lang="uk-UA" dirty="0"/>
              <a:t> </a:t>
            </a:r>
            <a:r>
              <a:rPr lang="uk-UA" dirty="0" smtClean="0"/>
              <a:t>складаються </a:t>
            </a:r>
            <a:r>
              <a:rPr lang="uk-UA" dirty="0"/>
              <a:t>з </a:t>
            </a:r>
            <a:r>
              <a:rPr lang="uk-UA" dirty="0" err="1">
                <a:solidFill>
                  <a:srgbClr val="0070C0"/>
                </a:solidFill>
              </a:rPr>
              <a:t>овоцита</a:t>
            </a:r>
            <a:r>
              <a:rPr lang="uk-UA" dirty="0">
                <a:solidFill>
                  <a:srgbClr val="0070C0"/>
                </a:solidFill>
              </a:rPr>
              <a:t> І </a:t>
            </a:r>
            <a:r>
              <a:rPr lang="uk-UA" dirty="0" smtClean="0">
                <a:solidFill>
                  <a:srgbClr val="0070C0"/>
                </a:solidFill>
              </a:rPr>
              <a:t>порядку</a:t>
            </a:r>
            <a:r>
              <a:rPr lang="uk-UA" dirty="0" smtClean="0"/>
              <a:t>, </a:t>
            </a:r>
            <a:r>
              <a:rPr lang="ru-RU" dirty="0"/>
              <a:t/>
            </a:r>
            <a:br>
              <a:rPr lang="ru-RU" dirty="0"/>
            </a:br>
            <a:r>
              <a:rPr lang="uk-UA" dirty="0" smtClean="0"/>
              <a:t>оточеного </a:t>
            </a:r>
            <a:r>
              <a:rPr lang="uk-UA" dirty="0">
                <a:solidFill>
                  <a:srgbClr val="0070C0"/>
                </a:solidFill>
              </a:rPr>
              <a:t>одним шаром</a:t>
            </a:r>
            <a:r>
              <a:rPr lang="uk-UA" dirty="0"/>
              <a:t> </a:t>
            </a:r>
            <a:r>
              <a:rPr lang="uk-UA" u="sng" dirty="0">
                <a:solidFill>
                  <a:srgbClr val="7030A0"/>
                </a:solidFill>
              </a:rPr>
              <a:t>плоских</a:t>
            </a:r>
            <a:r>
              <a:rPr lang="uk-UA" dirty="0"/>
              <a:t> </a:t>
            </a:r>
            <a:r>
              <a:rPr lang="uk-UA" dirty="0" smtClean="0"/>
              <a:t>фолікулярних</a:t>
            </a:r>
            <a:r>
              <a:rPr lang="ru-RU" dirty="0"/>
              <a:t> </a:t>
            </a:r>
            <a:r>
              <a:rPr lang="uk-UA" dirty="0"/>
              <a:t>клітин.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9" t="17349" r="1313" b="11452"/>
          <a:stretch/>
        </p:blipFill>
        <p:spPr bwMode="auto">
          <a:xfrm>
            <a:off x="6373000" y="2603100"/>
            <a:ext cx="2767008" cy="25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8642"/>
          <a:stretch/>
        </p:blipFill>
        <p:spPr bwMode="auto">
          <a:xfrm>
            <a:off x="6372999" y="1"/>
            <a:ext cx="2767009" cy="260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131" y="1095792"/>
            <a:ext cx="3169150" cy="314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85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630339"/>
            <a:ext cx="8856984" cy="145819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uk-UA" sz="1800" dirty="0" smtClean="0"/>
              <a:t>Мають </a:t>
            </a:r>
            <a:r>
              <a:rPr lang="uk-UA" sz="1800" dirty="0"/>
              <a:t>більші розміри, ніж </a:t>
            </a:r>
            <a:r>
              <a:rPr lang="uk-UA" sz="1800" dirty="0" err="1" smtClean="0"/>
              <a:t>примордіальні</a:t>
            </a:r>
            <a:endParaRPr lang="uk-UA" sz="1800" dirty="0" smtClean="0"/>
          </a:p>
          <a:p>
            <a:pPr>
              <a:spcAft>
                <a:spcPts val="600"/>
              </a:spcAft>
            </a:pPr>
            <a:r>
              <a:rPr lang="uk-UA" sz="1800" dirty="0" smtClean="0"/>
              <a:t>З</a:t>
            </a:r>
            <a:r>
              <a:rPr lang="en-US" sz="1800" dirty="0" smtClean="0"/>
              <a:t>’</a:t>
            </a:r>
            <a:r>
              <a:rPr lang="uk-UA" sz="1800" dirty="0" smtClean="0"/>
              <a:t>являється блискуча оболонка</a:t>
            </a:r>
          </a:p>
          <a:p>
            <a:pPr>
              <a:spcAft>
                <a:spcPts val="600"/>
              </a:spcAft>
            </a:pPr>
            <a:r>
              <a:rPr lang="uk-UA" sz="1800" dirty="0" smtClean="0"/>
              <a:t>Фолікулярний епітелій стає кубічним, розташовується одним або декількома шарами</a:t>
            </a:r>
            <a:endParaRPr lang="uk-UA" sz="18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835695" y="123478"/>
            <a:ext cx="5472608" cy="363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Первинні фолікули</a:t>
            </a:r>
            <a:r>
              <a:rPr lang="ru-RU" sz="4000" dirty="0" smtClean="0"/>
              <a:t> </a:t>
            </a:r>
            <a:endParaRPr lang="ru-RU" sz="4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3"/>
          <a:stretch/>
        </p:blipFill>
        <p:spPr bwMode="auto">
          <a:xfrm>
            <a:off x="1547663" y="2088532"/>
            <a:ext cx="5760640" cy="278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08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9950"/>
            <a:ext cx="5040560" cy="594066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Вторинні 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627534"/>
            <a:ext cx="4896544" cy="2073457"/>
          </a:xfrm>
        </p:spPr>
        <p:txBody>
          <a:bodyPr>
            <a:normAutofit/>
          </a:bodyPr>
          <a:lstStyle/>
          <a:p>
            <a:r>
              <a:rPr lang="uk-UA" dirty="0" smtClean="0"/>
              <a:t>Оточені багатошаровим фолікулярним епітелієм</a:t>
            </a:r>
            <a:endParaRPr lang="ru-RU" dirty="0"/>
          </a:p>
          <a:p>
            <a:r>
              <a:rPr lang="uk-UA" dirty="0" smtClean="0"/>
              <a:t>Починає </a:t>
            </a:r>
            <a:r>
              <a:rPr lang="uk-UA" dirty="0" err="1" smtClean="0"/>
              <a:t>утворюватись</a:t>
            </a:r>
            <a:r>
              <a:rPr lang="uk-UA" dirty="0" smtClean="0"/>
              <a:t> </a:t>
            </a:r>
            <a:r>
              <a:rPr lang="uk-UA" b="1" dirty="0" smtClean="0"/>
              <a:t>порожнина (</a:t>
            </a:r>
            <a:r>
              <a:rPr lang="uk-UA" b="1" dirty="0" err="1" smtClean="0"/>
              <a:t>антрум</a:t>
            </a:r>
            <a:r>
              <a:rPr lang="uk-UA" b="1" dirty="0" smtClean="0"/>
              <a:t>)</a:t>
            </a:r>
            <a:r>
              <a:rPr lang="uk-UA" dirty="0" smtClean="0"/>
              <a:t>,</a:t>
            </a:r>
            <a:r>
              <a:rPr lang="ru-RU" dirty="0"/>
              <a:t> </a:t>
            </a:r>
            <a:r>
              <a:rPr lang="uk-UA" dirty="0" smtClean="0"/>
              <a:t>заповнена рідиною, яку продукують фолікулярні клітини.  Рідина містить </a:t>
            </a:r>
            <a:r>
              <a:rPr lang="uk-UA" b="1" i="1" dirty="0" err="1" smtClean="0"/>
              <a:t>естрогени</a:t>
            </a:r>
            <a:r>
              <a:rPr lang="uk-UA" b="1" i="1" dirty="0" smtClean="0"/>
              <a:t>.</a:t>
            </a:r>
          </a:p>
          <a:p>
            <a:r>
              <a:rPr lang="uk-UA" dirty="0" smtClean="0"/>
              <a:t>Утворюються під час статевого дозрівання.</a:t>
            </a:r>
          </a:p>
          <a:p>
            <a:pPr marL="0" indent="0">
              <a:buNone/>
            </a:pPr>
            <a:endParaRPr lang="ru-RU" sz="3600" dirty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0"/>
          <a:stretch>
            <a:fillRect/>
          </a:stretch>
        </p:blipFill>
        <p:spPr bwMode="auto">
          <a:xfrm>
            <a:off x="5508104" y="627534"/>
            <a:ext cx="3456384" cy="451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985" y="2499742"/>
            <a:ext cx="3445127" cy="264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24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0324"/>
            <a:ext cx="5760640" cy="857250"/>
          </a:xfrm>
        </p:spPr>
        <p:txBody>
          <a:bodyPr>
            <a:noAutofit/>
          </a:bodyPr>
          <a:lstStyle/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Третинний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зрілий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2878043"/>
            <a:ext cx="4254624" cy="1133867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н</a:t>
            </a:r>
            <a:r>
              <a:rPr lang="uk-UA" dirty="0" smtClean="0"/>
              <a:t>а </a:t>
            </a:r>
            <a:r>
              <a:rPr lang="uk-UA" dirty="0"/>
              <a:t>внутрішній стінці фолікула зернистий шар утворює виступ – </a:t>
            </a:r>
            <a:r>
              <a:rPr lang="uk-UA" dirty="0">
                <a:solidFill>
                  <a:srgbClr val="FF0000"/>
                </a:solidFill>
              </a:rPr>
              <a:t>яйценосний горбок </a:t>
            </a:r>
            <a:r>
              <a:rPr lang="uk-UA" dirty="0"/>
              <a:t>(</a:t>
            </a:r>
            <a:r>
              <a:rPr lang="en-US" dirty="0"/>
              <a:t>cumulus </a:t>
            </a:r>
            <a:r>
              <a:rPr lang="en-US" dirty="0" err="1"/>
              <a:t>ooforus</a:t>
            </a:r>
            <a:r>
              <a:rPr lang="uk-UA" dirty="0" smtClean="0"/>
              <a:t>), </a:t>
            </a:r>
            <a:r>
              <a:rPr lang="uk-UA" dirty="0"/>
              <a:t>у якому міститься </a:t>
            </a:r>
            <a:r>
              <a:rPr lang="uk-UA" dirty="0" err="1">
                <a:solidFill>
                  <a:srgbClr val="FF0000"/>
                </a:solidFill>
              </a:rPr>
              <a:t>овоцит</a:t>
            </a:r>
            <a:r>
              <a:rPr lang="uk-UA" dirty="0"/>
              <a:t>, оточений багатьма шарами фолікулярних клітин. </a:t>
            </a:r>
            <a:endParaRPr lang="uk-UA" dirty="0" smtClean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7" name="Содержимое 2"/>
          <p:cNvSpPr>
            <a:spLocks noGrp="1"/>
          </p:cNvSpPr>
          <p:nvPr>
            <p:ph sz="half" idx="2"/>
          </p:nvPr>
        </p:nvSpPr>
        <p:spPr>
          <a:xfrm>
            <a:off x="251520" y="3939902"/>
            <a:ext cx="5040560" cy="79208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uk-UA" dirty="0"/>
              <a:t>зрілого фолікула </a:t>
            </a:r>
            <a:r>
              <a:rPr lang="ru-RU" dirty="0" err="1" smtClean="0"/>
              <a:t>витончується</a:t>
            </a:r>
            <a:r>
              <a:rPr lang="ru-RU" dirty="0" smtClean="0"/>
              <a:t> і </a:t>
            </a:r>
            <a:r>
              <a:rPr lang="ru-RU" dirty="0" err="1" smtClean="0"/>
              <a:t>розпушується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дією</a:t>
            </a:r>
            <a:r>
              <a:rPr lang="ru-RU" dirty="0" smtClean="0"/>
              <a:t> </a:t>
            </a:r>
            <a:r>
              <a:rPr lang="ru-RU" dirty="0" err="1" smtClean="0"/>
              <a:t>ферментів</a:t>
            </a:r>
            <a:r>
              <a:rPr lang="ru-RU" dirty="0" smtClean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пересувається</a:t>
            </a:r>
            <a:r>
              <a:rPr lang="ru-RU" dirty="0"/>
              <a:t> до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яєчника</a:t>
            </a:r>
            <a:r>
              <a:rPr lang="ru-RU" dirty="0"/>
              <a:t> і </a:t>
            </a:r>
            <a:r>
              <a:rPr lang="ru-RU" dirty="0" err="1"/>
              <a:t>наступає</a:t>
            </a:r>
            <a:r>
              <a:rPr lang="ru-RU" dirty="0"/>
              <a:t> </a:t>
            </a:r>
            <a:r>
              <a:rPr lang="ru-RU" u="sng" dirty="0" err="1">
                <a:solidFill>
                  <a:srgbClr val="FF0000"/>
                </a:solidFill>
              </a:rPr>
              <a:t>овуляція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851025"/>
            <a:ext cx="4256088" cy="10080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 smtClean="0"/>
              <a:t>порожнина</a:t>
            </a:r>
            <a:r>
              <a:rPr lang="ru-RU" dirty="0" smtClean="0"/>
              <a:t> (</a:t>
            </a:r>
            <a:r>
              <a:rPr lang="ru-RU" dirty="0" err="1" smtClean="0"/>
              <a:t>антрум</a:t>
            </a:r>
            <a:r>
              <a:rPr lang="ru-RU" dirty="0" smtClean="0"/>
              <a:t>) </a:t>
            </a:r>
            <a:r>
              <a:rPr lang="ru-RU" dirty="0"/>
              <a:t>– </a:t>
            </a:r>
            <a:r>
              <a:rPr lang="ru-RU" dirty="0" err="1">
                <a:solidFill>
                  <a:srgbClr val="FF0000"/>
                </a:solidFill>
              </a:rPr>
              <a:t>фолікулярна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печера</a:t>
            </a:r>
            <a:r>
              <a:rPr lang="ru-RU" dirty="0"/>
              <a:t>. </a:t>
            </a:r>
          </a:p>
          <a:p>
            <a:r>
              <a:rPr lang="ru-RU" dirty="0" err="1"/>
              <a:t>ф</a:t>
            </a:r>
            <a:r>
              <a:rPr lang="ru-RU" dirty="0" err="1" smtClean="0"/>
              <a:t>олікулярний</a:t>
            </a:r>
            <a:r>
              <a:rPr lang="ru-RU" dirty="0" smtClean="0"/>
              <a:t> </a:t>
            </a:r>
            <a:r>
              <a:rPr lang="ru-RU" dirty="0" err="1"/>
              <a:t>епітелій</a:t>
            </a:r>
            <a:r>
              <a:rPr lang="ru-RU" dirty="0"/>
              <a:t>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зернистий</a:t>
            </a:r>
            <a:r>
              <a:rPr lang="ru-RU" dirty="0">
                <a:solidFill>
                  <a:srgbClr val="FF0000"/>
                </a:solidFill>
              </a:rPr>
              <a:t> шар </a:t>
            </a:r>
            <a:r>
              <a:rPr lang="ru-RU" dirty="0"/>
              <a:t>(</a:t>
            </a:r>
            <a:r>
              <a:rPr lang="ru-RU" dirty="0" err="1"/>
              <a:t>гранульозу</a:t>
            </a:r>
            <a:r>
              <a:rPr lang="ru-RU" dirty="0"/>
              <a:t>) </a:t>
            </a:r>
            <a:r>
              <a:rPr lang="ru-RU" dirty="0" err="1"/>
              <a:t>фолікула</a:t>
            </a:r>
            <a:r>
              <a:rPr lang="ru-RU" dirty="0"/>
              <a:t>,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251520" y="1212083"/>
            <a:ext cx="4529138" cy="7207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1800" dirty="0" err="1" smtClean="0"/>
              <a:t>Третинний</a:t>
            </a:r>
            <a:r>
              <a:rPr lang="ru-RU" sz="1800" dirty="0" smtClean="0"/>
              <a:t> (</a:t>
            </a:r>
            <a:r>
              <a:rPr lang="ru-RU" sz="1800" dirty="0" err="1" smtClean="0"/>
              <a:t>антральний</a:t>
            </a:r>
            <a:r>
              <a:rPr lang="ru-RU" sz="1800" dirty="0" smtClean="0"/>
              <a:t>), </a:t>
            </a:r>
            <a:r>
              <a:rPr lang="ru-RU" sz="1800" dirty="0" err="1" smtClean="0"/>
              <a:t>або</a:t>
            </a:r>
            <a:r>
              <a:rPr lang="ru-RU" sz="1800" dirty="0" smtClean="0"/>
              <a:t> </a:t>
            </a:r>
            <a:r>
              <a:rPr lang="ru-RU" sz="1800" dirty="0" err="1" smtClean="0"/>
              <a:t>зрілий</a:t>
            </a:r>
            <a:r>
              <a:rPr lang="ru-RU" sz="1800" dirty="0" smtClean="0"/>
              <a:t> (</a:t>
            </a:r>
            <a:r>
              <a:rPr lang="ru-RU" sz="1800" dirty="0" err="1" smtClean="0"/>
              <a:t>Граафів</a:t>
            </a:r>
            <a:r>
              <a:rPr lang="ru-RU" sz="1800" dirty="0" smtClean="0"/>
              <a:t> </a:t>
            </a:r>
            <a:r>
              <a:rPr lang="ru-RU" sz="1800" dirty="0" err="1" smtClean="0"/>
              <a:t>пухирець</a:t>
            </a:r>
            <a:r>
              <a:rPr lang="ru-RU" sz="1800" dirty="0" smtClean="0"/>
              <a:t>) —</a:t>
            </a:r>
            <a:r>
              <a:rPr lang="ru-RU" sz="1800" dirty="0"/>
              <a:t> 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фолікул</a:t>
            </a:r>
            <a:r>
              <a:rPr lang="ru-RU" sz="1800" dirty="0"/>
              <a:t>, </a:t>
            </a:r>
            <a:r>
              <a:rPr lang="ru-RU" sz="1800" dirty="0" err="1"/>
              <a:t>готовий</a:t>
            </a:r>
            <a:r>
              <a:rPr lang="ru-RU" sz="1800" dirty="0"/>
              <a:t> до </a:t>
            </a:r>
            <a:r>
              <a:rPr lang="ru-RU" sz="1800" dirty="0" err="1"/>
              <a:t>овуляції</a:t>
            </a:r>
            <a:r>
              <a:rPr lang="ru-RU" sz="1800" dirty="0"/>
              <a:t>.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796136" y="314345"/>
            <a:ext cx="2882214" cy="232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ÐÐ°ÑÑÐ¸Ð½ÐºÐ¸ Ð¿Ð¾ Ð·Ð°Ð¿ÑÐ¾ÑÑ ovary follic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228" y="2643758"/>
            <a:ext cx="2741022" cy="229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20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2163"/>
            <a:ext cx="8064896" cy="857250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Третинний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зрілий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D:\Атлас\сжатые рисунки\07 яйцеклет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9" y="1119415"/>
            <a:ext cx="3307005" cy="310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19414"/>
            <a:ext cx="5796136" cy="310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27155797"/>
              </p:ext>
            </p:extLst>
          </p:nvPr>
        </p:nvGraphicFramePr>
        <p:xfrm>
          <a:off x="457200" y="897564"/>
          <a:ext cx="8147248" cy="390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960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8712968" cy="451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7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402832" cy="857250"/>
          </a:xfrm>
        </p:spPr>
        <p:txBody>
          <a:bodyPr/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—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347614"/>
            <a:ext cx="4464496" cy="3366374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процес</a:t>
            </a:r>
            <a:r>
              <a:rPr lang="ru-RU" b="1" dirty="0"/>
              <a:t> </a:t>
            </a:r>
            <a:r>
              <a:rPr lang="ru-RU" b="1" dirty="0" err="1"/>
              <a:t>розриву</a:t>
            </a:r>
            <a:r>
              <a:rPr lang="ru-RU" b="1" dirty="0"/>
              <a:t> </a:t>
            </a:r>
            <a:r>
              <a:rPr lang="ru-RU" b="1" dirty="0" err="1"/>
              <a:t>стінки</a:t>
            </a:r>
            <a:r>
              <a:rPr lang="ru-RU" b="1" dirty="0"/>
              <a:t> </a:t>
            </a:r>
            <a:r>
              <a:rPr lang="ru-RU" b="1" dirty="0" err="1"/>
              <a:t>зрілого</a:t>
            </a:r>
            <a:r>
              <a:rPr lang="ru-RU" b="1" dirty="0"/>
              <a:t> </a:t>
            </a:r>
            <a:r>
              <a:rPr lang="ru-RU" b="1" dirty="0" err="1"/>
              <a:t>фолікула</a:t>
            </a:r>
            <a:r>
              <a:rPr lang="ru-RU" b="1" dirty="0"/>
              <a:t> та </a:t>
            </a:r>
            <a:r>
              <a:rPr lang="ru-RU" b="1" dirty="0" err="1"/>
              <a:t>стінки</a:t>
            </a:r>
            <a:r>
              <a:rPr lang="ru-RU" b="1" dirty="0"/>
              <a:t> </a:t>
            </a:r>
            <a:r>
              <a:rPr lang="ru-RU" b="1" dirty="0" err="1" smtClean="0"/>
              <a:t>яєчника</a:t>
            </a:r>
            <a:r>
              <a:rPr lang="ru-RU" b="1" dirty="0" smtClean="0"/>
              <a:t> </a:t>
            </a:r>
            <a:r>
              <a:rPr lang="ru-RU" dirty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вихід</a:t>
            </a:r>
            <a:r>
              <a:rPr lang="ru-RU" dirty="0" smtClean="0"/>
              <a:t> </a:t>
            </a:r>
            <a:r>
              <a:rPr lang="ru-RU" dirty="0" err="1"/>
              <a:t>ово­цита</a:t>
            </a:r>
            <a:r>
              <a:rPr lang="ru-RU" dirty="0"/>
              <a:t>, </a:t>
            </a:r>
            <a:r>
              <a:rPr lang="ru-RU" dirty="0" err="1"/>
              <a:t>оточеного</a:t>
            </a:r>
            <a:r>
              <a:rPr lang="ru-RU" dirty="0"/>
              <a:t> </a:t>
            </a:r>
            <a:r>
              <a:rPr lang="uk-UA" dirty="0"/>
              <a:t>фолікулярними </a:t>
            </a:r>
            <a:r>
              <a:rPr lang="ru-RU" dirty="0" err="1"/>
              <a:t>клітинами</a:t>
            </a:r>
            <a:r>
              <a:rPr lang="ru-RU" dirty="0"/>
              <a:t>, в </a:t>
            </a:r>
            <a:r>
              <a:rPr lang="ru-RU" dirty="0" err="1"/>
              <a:t>черевну</a:t>
            </a:r>
            <a:r>
              <a:rPr lang="ru-RU" dirty="0"/>
              <a:t> </a:t>
            </a:r>
            <a:r>
              <a:rPr lang="ru-RU" dirty="0" err="1"/>
              <a:t>порожнину</a:t>
            </a:r>
            <a:r>
              <a:rPr lang="ru-RU" dirty="0"/>
              <a:t> і </a:t>
            </a:r>
            <a:r>
              <a:rPr lang="ru-RU" dirty="0" err="1"/>
              <a:t>далі</a:t>
            </a:r>
            <a:r>
              <a:rPr lang="ru-RU" dirty="0"/>
              <a:t> в </a:t>
            </a:r>
            <a:r>
              <a:rPr lang="ru-RU" dirty="0" err="1"/>
              <a:t>просвіт</a:t>
            </a:r>
            <a:r>
              <a:rPr lang="ru-RU" dirty="0"/>
              <a:t> яйцевода. </a:t>
            </a:r>
            <a:endParaRPr lang="ru-RU" dirty="0" smtClean="0"/>
          </a:p>
          <a:p>
            <a:r>
              <a:rPr lang="uk-UA" dirty="0"/>
              <a:t>Овуляція</a:t>
            </a:r>
            <a:r>
              <a:rPr lang="ru-RU" dirty="0"/>
              <a:t> </a:t>
            </a:r>
            <a:r>
              <a:rPr lang="uk-UA" dirty="0"/>
              <a:t>відбувається під дією </a:t>
            </a:r>
            <a:r>
              <a:rPr lang="uk-UA" b="1" dirty="0" err="1" smtClean="0"/>
              <a:t>лютропіну</a:t>
            </a:r>
            <a:r>
              <a:rPr lang="uk-UA" b="1" dirty="0" smtClean="0"/>
              <a:t> </a:t>
            </a:r>
            <a:r>
              <a:rPr lang="uk-UA" dirty="0" smtClean="0"/>
              <a:t>гіпофіза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Picture 4" descr="Untitled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0072" y="19428"/>
            <a:ext cx="3923930" cy="22642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399" y="2283718"/>
            <a:ext cx="3995937" cy="25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2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15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77614" y="2867366"/>
            <a:ext cx="17743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ФСГ</a:t>
            </a:r>
            <a:r>
              <a:rPr lang="uk-UA" sz="1600" b="1" dirty="0" smtClean="0"/>
              <a:t> </a:t>
            </a:r>
            <a:r>
              <a:rPr lang="uk-UA" sz="1400" b="1" dirty="0" smtClean="0"/>
              <a:t>(</a:t>
            </a:r>
            <a:r>
              <a:rPr lang="uk-UA" sz="1400" b="1" dirty="0" err="1" smtClean="0"/>
              <a:t>фолікулостиму-люючий</a:t>
            </a:r>
            <a:r>
              <a:rPr lang="uk-UA" sz="1400" b="1" dirty="0" smtClean="0"/>
              <a:t>) гормон стимулює ріст фолікулів</a:t>
            </a:r>
            <a:endParaRPr lang="uk-UA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01894" y="2882211"/>
            <a:ext cx="1305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/>
              <a:t>Фолікулярні клітини </a:t>
            </a:r>
            <a:r>
              <a:rPr lang="uk-UA" sz="1400" b="1" dirty="0"/>
              <a:t>продукують </a:t>
            </a:r>
            <a:r>
              <a:rPr lang="uk-UA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естрогени</a:t>
            </a:r>
            <a:endParaRPr lang="uk-UA" sz="1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3" y="2784526"/>
            <a:ext cx="2971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/>
              <a:t>Жовте тіло продукує </a:t>
            </a:r>
            <a:r>
              <a:rPr lang="uk-UA" sz="1600" b="1" dirty="0" err="1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прогестерон</a:t>
            </a:r>
            <a:endParaRPr lang="uk-UA" sz="1400" b="1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ocuments\ovuljacij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t="1" r="2912" b="4077"/>
          <a:stretch/>
        </p:blipFill>
        <p:spPr bwMode="auto">
          <a:xfrm>
            <a:off x="4788024" y="628025"/>
            <a:ext cx="3312368" cy="215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572000" y="205979"/>
            <a:ext cx="4114800" cy="529828"/>
          </a:xfrm>
        </p:spPr>
        <p:txBody>
          <a:bodyPr>
            <a:normAutofit fontScale="90000"/>
          </a:bodyPr>
          <a:lstStyle/>
          <a:p>
            <a:r>
              <a:rPr lang="ru-RU" altLang="uk-UA" sz="4000" smtClean="0">
                <a:solidFill>
                  <a:srgbClr val="CC0066"/>
                </a:solidFill>
              </a:rPr>
              <a:t> </a:t>
            </a:r>
          </a:p>
        </p:txBody>
      </p:sp>
      <p:pic>
        <p:nvPicPr>
          <p:cNvPr id="19459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2797651"/>
            <a:ext cx="3312367" cy="2144234"/>
          </a:xfrm>
        </p:spPr>
      </p:pic>
      <p:pic>
        <p:nvPicPr>
          <p:cNvPr id="19460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53" y="2787774"/>
            <a:ext cx="3276726" cy="215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6"/>
          <a:stretch/>
        </p:blipFill>
        <p:spPr bwMode="auto">
          <a:xfrm>
            <a:off x="1020253" y="617655"/>
            <a:ext cx="3276726" cy="217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09483" y="-11864"/>
            <a:ext cx="2376264" cy="66268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3088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Жовте тіло (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corpus 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luteum</a:t>
            </a:r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361828"/>
            <a:ext cx="5338936" cy="199733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uk-UA" b="1" dirty="0" smtClean="0"/>
              <a:t>Стадії розвитку: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Проліферації та </a:t>
            </a:r>
            <a:r>
              <a:rPr lang="uk-UA" dirty="0" err="1" smtClean="0"/>
              <a:t>васкуляризації</a:t>
            </a:r>
            <a:endParaRPr lang="uk-UA" dirty="0" smtClean="0"/>
          </a:p>
          <a:p>
            <a:pPr>
              <a:spcAft>
                <a:spcPts val="600"/>
              </a:spcAft>
            </a:pPr>
            <a:r>
              <a:rPr lang="uk-UA" dirty="0" smtClean="0"/>
              <a:t>Залозистого метаморфозу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Розквіту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Інволюції</a:t>
            </a:r>
            <a:endParaRPr lang="uk-UA" dirty="0"/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39552" y="1018545"/>
            <a:ext cx="5544616" cy="1337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Після </a:t>
            </a:r>
            <a:r>
              <a:rPr lang="uk-UA" dirty="0" smtClean="0"/>
              <a:t>овуляції із </a:t>
            </a:r>
            <a:r>
              <a:rPr lang="uk-UA" dirty="0"/>
              <a:t>залишків зрілого </a:t>
            </a:r>
            <a:r>
              <a:rPr lang="uk-UA" dirty="0" smtClean="0"/>
              <a:t>фолікула утво­рюється тимчасова </a:t>
            </a:r>
            <a:r>
              <a:rPr lang="uk-UA" dirty="0"/>
              <a:t>додаткова</a:t>
            </a:r>
            <a:r>
              <a:rPr lang="ru-RU" dirty="0"/>
              <a:t> </a:t>
            </a:r>
            <a:r>
              <a:rPr lang="uk-UA" dirty="0"/>
              <a:t>ендокринна залоза —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uk-UA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жовте </a:t>
            </a:r>
            <a:r>
              <a:rPr lang="uk-UA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тіло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3554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0667" y1="12233" x2="33667" y2="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944" y="915566"/>
            <a:ext cx="2987824" cy="41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6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61" y="195486"/>
            <a:ext cx="5194992" cy="1073274"/>
          </a:xfrm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 проліферації </a:t>
            </a: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 </a:t>
            </a:r>
            <a:r>
              <a:rPr lang="uk-UA" sz="3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васкуляризації</a:t>
            </a: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574286"/>
            <a:ext cx="4038600" cy="13681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овуляц</a:t>
            </a:r>
            <a:r>
              <a:rPr lang="uk-UA" dirty="0" err="1" smtClean="0"/>
              <a:t>ії</a:t>
            </a:r>
            <a:r>
              <a:rPr lang="ru-RU" dirty="0" smtClean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крововилив</a:t>
            </a:r>
            <a:r>
              <a:rPr lang="ru-RU" dirty="0"/>
              <a:t> з </a:t>
            </a:r>
            <a:r>
              <a:rPr lang="ru-RU" dirty="0" err="1"/>
              <a:t>пошкоджених</a:t>
            </a:r>
            <a:r>
              <a:rPr lang="ru-RU" dirty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</a:t>
            </a:r>
            <a:r>
              <a:rPr lang="ru-RU" dirty="0"/>
              <a:t> 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кров </a:t>
            </a:r>
            <a:r>
              <a:rPr lang="ru-RU" dirty="0" err="1" smtClean="0"/>
              <a:t>накопичується</a:t>
            </a:r>
            <a:r>
              <a:rPr lang="ru-RU" dirty="0" smtClean="0"/>
              <a:t> </a:t>
            </a:r>
            <a:r>
              <a:rPr lang="ru-RU" dirty="0"/>
              <a:t>у </a:t>
            </a:r>
            <a:r>
              <a:rPr lang="ru-RU" dirty="0" err="1"/>
              <a:t>центрі</a:t>
            </a:r>
            <a:r>
              <a:rPr lang="ru-RU" dirty="0"/>
              <a:t> </a:t>
            </a:r>
            <a:r>
              <a:rPr lang="ru-RU" dirty="0" err="1"/>
              <a:t>майбутнього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5" descr="Желто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088" y="496518"/>
            <a:ext cx="3688511" cy="444395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95536" y="2710821"/>
            <a:ext cx="3888432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Кров'яний</a:t>
            </a:r>
            <a:r>
              <a:rPr lang="ru-RU" dirty="0" smtClean="0"/>
              <a:t> </a:t>
            </a:r>
            <a:r>
              <a:rPr lang="ru-RU" dirty="0" err="1" smtClean="0"/>
              <a:t>згусток</a:t>
            </a:r>
            <a:r>
              <a:rPr lang="ru-RU" dirty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 </a:t>
            </a:r>
            <a:r>
              <a:rPr lang="ru-RU" dirty="0" err="1" smtClean="0"/>
              <a:t>організується</a:t>
            </a:r>
            <a:r>
              <a:rPr lang="ru-RU" dirty="0" smtClean="0"/>
              <a:t>, і на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 </a:t>
            </a:r>
            <a:r>
              <a:rPr lang="ru-RU" dirty="0" err="1" smtClean="0"/>
              <a:t>виникає</a:t>
            </a:r>
            <a:r>
              <a:rPr lang="ru-RU" dirty="0"/>
              <a:t> </a:t>
            </a:r>
            <a:r>
              <a:rPr lang="ru-RU" dirty="0" err="1" smtClean="0"/>
              <a:t>сполучнотканинний</a:t>
            </a:r>
            <a:r>
              <a:rPr lang="ru-RU" dirty="0" smtClean="0"/>
              <a:t>  </a:t>
            </a:r>
            <a:r>
              <a:rPr lang="ru-RU" dirty="0" err="1" smtClean="0"/>
              <a:t>рубець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pPr>
              <a:buFont typeface="Arial" panose="020B0604020202020204" pitchFamily="34" charset="0"/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7544" y="3795886"/>
            <a:ext cx="4038600" cy="134761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Клітини зернистого шару фолікула починають розмно­жуватися і проростають густою</a:t>
            </a:r>
            <a:r>
              <a:rPr lang="ru-RU" dirty="0" smtClean="0"/>
              <a:t> </a:t>
            </a:r>
            <a:r>
              <a:rPr lang="uk-UA" dirty="0" smtClean="0"/>
              <a:t>сіткою кровоносних капілярів.</a:t>
            </a:r>
            <a:endParaRPr lang="ru-RU" dirty="0" smtClean="0"/>
          </a:p>
          <a:p>
            <a:pPr>
              <a:buFont typeface="Arial" panose="020B0604020202020204" pitchFamily="34" charset="0"/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857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83518"/>
            <a:ext cx="4330824" cy="85725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 </a:t>
            </a:r>
            <a:b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залозистого </a:t>
            </a:r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метаморфозу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449642"/>
            <a:ext cx="4258816" cy="3693858"/>
          </a:xfrm>
        </p:spPr>
        <p:txBody>
          <a:bodyPr>
            <a:normAutofit/>
          </a:bodyPr>
          <a:lstStyle/>
          <a:p>
            <a:r>
              <a:rPr lang="uk-UA" dirty="0"/>
              <a:t>клітини зернистого шару</a:t>
            </a:r>
            <a:r>
              <a:rPr lang="ru-RU" dirty="0"/>
              <a:t> </a:t>
            </a:r>
            <a:r>
              <a:rPr lang="uk-UA" dirty="0"/>
              <a:t>накопичують жовтий пігмент</a:t>
            </a:r>
            <a:r>
              <a:rPr lang="ru-RU" dirty="0"/>
              <a:t> </a:t>
            </a:r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лютеїн</a:t>
            </a:r>
            <a:r>
              <a:rPr lang="uk-UA" dirty="0"/>
              <a:t> і перетворюються у залозисті клітини   </a:t>
            </a:r>
            <a:r>
              <a:rPr lang="uk-UA" dirty="0" smtClean="0"/>
              <a:t>–зернисті (гранульоза-клітинні) </a:t>
            </a:r>
            <a:r>
              <a:rPr lang="uk-UA" dirty="0" err="1" smtClean="0"/>
              <a:t>лютеоцити</a:t>
            </a:r>
            <a:r>
              <a:rPr lang="uk-UA" dirty="0"/>
              <a:t>.</a:t>
            </a:r>
            <a:r>
              <a:rPr lang="ru-RU" dirty="0"/>
              <a:t> </a:t>
            </a:r>
            <a:endParaRPr lang="ru-RU" dirty="0" smtClean="0"/>
          </a:p>
          <a:p>
            <a:r>
              <a:rPr lang="uk-UA" dirty="0" smtClean="0"/>
              <a:t>з </a:t>
            </a:r>
            <a:r>
              <a:rPr lang="uk-UA" dirty="0"/>
              <a:t>клітин внутрішньої теки </a:t>
            </a:r>
            <a:r>
              <a:rPr lang="ru-RU" dirty="0"/>
              <a:t> </a:t>
            </a:r>
            <a:r>
              <a:rPr lang="uk-UA" dirty="0"/>
              <a:t>утворюються </a:t>
            </a:r>
            <a:r>
              <a:rPr lang="uk-UA" b="1" dirty="0">
                <a:solidFill>
                  <a:srgbClr val="7030A0"/>
                </a:solidFill>
              </a:rPr>
              <a:t>тека-</a:t>
            </a:r>
            <a:r>
              <a:rPr lang="uk-UA" b="1" dirty="0" err="1">
                <a:solidFill>
                  <a:srgbClr val="7030A0"/>
                </a:solidFill>
              </a:rPr>
              <a:t>лютеоцити</a:t>
            </a:r>
            <a:r>
              <a:rPr lang="uk-UA" b="1" dirty="0">
                <a:solidFill>
                  <a:srgbClr val="7030A0"/>
                </a:solidFill>
              </a:rPr>
              <a:t>.</a:t>
            </a:r>
            <a:r>
              <a:rPr lang="ru-RU" b="1" dirty="0">
                <a:solidFill>
                  <a:srgbClr val="7030A0"/>
                </a:solidFill>
              </a:rPr>
              <a:t>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5" descr="желтое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3" y="-1"/>
            <a:ext cx="4287154" cy="5143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79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10"/>
            <a:ext cx="3248961" cy="3816424"/>
          </a:xfrm>
        </p:spPr>
      </p:pic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1510"/>
            <a:ext cx="5868144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45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3096344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розквіту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347614"/>
            <a:ext cx="4032448" cy="3564396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впливом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лютеїнізуючого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гормону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продукувати</a:t>
            </a:r>
            <a:r>
              <a:rPr lang="ru-RU" dirty="0"/>
              <a:t> </a:t>
            </a:r>
            <a:r>
              <a:rPr lang="ru-RU" dirty="0" smtClean="0"/>
              <a:t>гормон </a:t>
            </a:r>
            <a:r>
              <a:rPr lang="ru-RU" dirty="0" smtClean="0">
                <a:solidFill>
                  <a:srgbClr val="FF0000"/>
                </a:solidFill>
              </a:rPr>
              <a:t>прогестерон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6" t="8542" r="19178" b="20597"/>
          <a:stretch/>
        </p:blipFill>
        <p:spPr>
          <a:xfrm>
            <a:off x="4283968" y="0"/>
            <a:ext cx="486003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9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" b="54583"/>
          <a:stretch/>
        </p:blipFill>
        <p:spPr bwMode="auto">
          <a:xfrm>
            <a:off x="611560" y="26213"/>
            <a:ext cx="8105330" cy="513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09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3478"/>
            <a:ext cx="640871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3363838"/>
            <a:ext cx="8208912" cy="1512168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Жовте тіло людини</a:t>
            </a: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(x20)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: </a:t>
            </a:r>
            <a:b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BV –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кровоносні судини;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b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FC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колишня фолікулярна порожнина; 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KT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сполучна тканина;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TC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клітини, що трансформуються в жовте тіло;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GLC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клітини гранульозного лютеїну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938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546848" cy="85725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Прогестерон 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31" y="912120"/>
            <a:ext cx="4474840" cy="1659631"/>
          </a:xfrm>
        </p:spPr>
        <p:txBody>
          <a:bodyPr>
            <a:normAutofit/>
          </a:bodyPr>
          <a:lstStyle/>
          <a:p>
            <a:r>
              <a:rPr lang="uk-UA" dirty="0" smtClean="0"/>
              <a:t>зумовлює </a:t>
            </a:r>
            <a:r>
              <a:rPr lang="uk-UA" dirty="0"/>
              <a:t>фазу секреції у </a:t>
            </a:r>
            <a:r>
              <a:rPr lang="uk-UA" dirty="0" smtClean="0"/>
              <a:t>менструальному </a:t>
            </a:r>
            <a:r>
              <a:rPr lang="uk-UA" dirty="0"/>
              <a:t>циклі, </a:t>
            </a:r>
            <a:endParaRPr lang="uk-UA" dirty="0" smtClean="0"/>
          </a:p>
          <a:p>
            <a:r>
              <a:rPr lang="uk-UA" dirty="0" smtClean="0"/>
              <a:t>готує </a:t>
            </a:r>
            <a:r>
              <a:rPr lang="uk-UA" dirty="0"/>
              <a:t>матку</a:t>
            </a:r>
            <a:r>
              <a:rPr lang="ru-RU" dirty="0"/>
              <a:t> </a:t>
            </a:r>
            <a:r>
              <a:rPr lang="uk-UA" dirty="0"/>
              <a:t>до</a:t>
            </a:r>
            <a:r>
              <a:rPr lang="ru-RU" dirty="0"/>
              <a:t> </a:t>
            </a:r>
            <a:r>
              <a:rPr lang="uk-UA" dirty="0"/>
              <a:t>імплантації </a:t>
            </a:r>
            <a:endParaRPr lang="uk-UA" dirty="0" smtClean="0"/>
          </a:p>
          <a:p>
            <a:r>
              <a:rPr lang="uk-UA" dirty="0" smtClean="0"/>
              <a:t>є </a:t>
            </a:r>
            <a:r>
              <a:rPr lang="uk-UA" dirty="0"/>
              <a:t>необхідним для</a:t>
            </a:r>
            <a:r>
              <a:rPr lang="ru-RU" dirty="0"/>
              <a:t> </a:t>
            </a:r>
            <a:r>
              <a:rPr lang="uk-UA" dirty="0"/>
              <a:t>нормального перебігу перших</a:t>
            </a:r>
            <a:r>
              <a:rPr lang="ru-RU" dirty="0"/>
              <a:t> </a:t>
            </a:r>
            <a:r>
              <a:rPr lang="uk-UA" dirty="0"/>
              <a:t>трьох-чотирьох місяців </a:t>
            </a:r>
            <a:r>
              <a:rPr lang="uk-UA" dirty="0" smtClean="0"/>
              <a:t>вагітності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0667" y1="12233" x2="33667" y2="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05161"/>
            <a:ext cx="3491880" cy="38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87231" y="2377792"/>
            <a:ext cx="4402832" cy="1800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 </a:t>
            </a:r>
            <a:r>
              <a:rPr lang="uk-UA" dirty="0" smtClean="0"/>
              <a:t>Стадія розквіту жовтого тіла,</a:t>
            </a:r>
            <a:r>
              <a:rPr lang="ru-RU" dirty="0" smtClean="0"/>
              <a:t> </a:t>
            </a:r>
            <a:r>
              <a:rPr lang="uk-UA" dirty="0" smtClean="0"/>
              <a:t>якщо не настає вагітність, продовжується 12–14 діб; </a:t>
            </a:r>
          </a:p>
          <a:p>
            <a:r>
              <a:rPr lang="uk-UA" dirty="0" smtClean="0"/>
              <a:t>таке жов­те тіло досягає розмірів 1,5–2 см</a:t>
            </a:r>
            <a:r>
              <a:rPr lang="ru-RU" dirty="0" smtClean="0"/>
              <a:t> </a:t>
            </a:r>
            <a:r>
              <a:rPr lang="uk-UA" dirty="0" smtClean="0"/>
              <a:t>і називається</a:t>
            </a:r>
            <a:r>
              <a:rPr lang="ru-RU" dirty="0" smtClean="0"/>
              <a:t> 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циклічним, або менструальним, жовтим тілом. 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87231" y="3826273"/>
            <a:ext cx="4474840" cy="129614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У тому випадку, коли жінка вагітніє, стадія розквіту жовтого тіла про­довжується 11 – 12 тижнів, жов­те тіло досягає 5 см у діаметрі і</a:t>
            </a:r>
            <a:r>
              <a:rPr lang="ru-RU" dirty="0" smtClean="0"/>
              <a:t> </a:t>
            </a:r>
            <a:r>
              <a:rPr lang="uk-UA" dirty="0" smtClean="0"/>
              <a:t>називається</a:t>
            </a:r>
            <a:r>
              <a:rPr lang="ru-RU" dirty="0" smtClean="0"/>
              <a:t> </a:t>
            </a:r>
            <a:r>
              <a:rPr lang="uk-UA" b="1" dirty="0" smtClean="0">
                <a:solidFill>
                  <a:srgbClr val="7030A0"/>
                </a:solidFill>
              </a:rPr>
              <a:t>жовтим тілом вагітності</a:t>
            </a:r>
            <a:r>
              <a:rPr lang="uk-UA" dirty="0" smtClean="0"/>
              <a:t>.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4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6400800" cy="113030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зворотного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розвитку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047626"/>
            <a:ext cx="4137380" cy="3394472"/>
          </a:xfrm>
        </p:spPr>
        <p:txBody>
          <a:bodyPr/>
          <a:lstStyle/>
          <a:p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/>
              <a:t>жовтого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гинуть, </a:t>
            </a:r>
            <a:r>
              <a:rPr lang="ru-RU" dirty="0" smtClean="0"/>
              <a:t>а </a:t>
            </a:r>
            <a:r>
              <a:rPr lang="ru-RU" dirty="0" err="1" smtClean="0"/>
              <a:t>сполучна</a:t>
            </a:r>
            <a:r>
              <a:rPr lang="ru-RU" dirty="0" smtClean="0"/>
              <a:t> </a:t>
            </a:r>
            <a:r>
              <a:rPr lang="ru-RU" dirty="0"/>
              <a:t>тканина центрального </a:t>
            </a:r>
            <a:r>
              <a:rPr lang="ru-RU" dirty="0" err="1"/>
              <a:t>рубця</a:t>
            </a:r>
            <a:r>
              <a:rPr lang="ru-RU" dirty="0"/>
              <a:t> </a:t>
            </a:r>
            <a:r>
              <a:rPr lang="ru-RU" dirty="0" err="1"/>
              <a:t>розростається</a:t>
            </a:r>
            <a:r>
              <a:rPr lang="ru-RU" dirty="0"/>
              <a:t>. </a:t>
            </a:r>
          </a:p>
          <a:p>
            <a:r>
              <a:rPr lang="ru-RU" dirty="0" smtClean="0"/>
              <a:t>Так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b="1" dirty="0" err="1" smtClean="0"/>
              <a:t>білувате</a:t>
            </a:r>
            <a:r>
              <a:rPr lang="ru-RU" b="1" dirty="0" smtClean="0"/>
              <a:t> </a:t>
            </a:r>
            <a:r>
              <a:rPr lang="ru-RU" b="1" dirty="0" err="1"/>
              <a:t>тіло</a:t>
            </a:r>
            <a:endParaRPr lang="ru-RU" b="1" dirty="0"/>
          </a:p>
          <a:p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035893" y="195486"/>
            <a:ext cx="2012617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ÐÐ°ÑÑÐ¸Ð½ÐºÐ¸ Ð¿Ð¾ Ð·Ð°Ð¿ÑÐ¾ÑÑ atretic follicle histolog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9"/>
          <a:stretch/>
        </p:blipFill>
        <p:spPr bwMode="auto">
          <a:xfrm>
            <a:off x="3974097" y="2427734"/>
            <a:ext cx="306179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10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Яєчниковий цикл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632439"/>
              </p:ext>
            </p:extLst>
          </p:nvPr>
        </p:nvGraphicFramePr>
        <p:xfrm>
          <a:off x="457200" y="1200150"/>
          <a:ext cx="8435280" cy="3605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60"/>
                <a:gridCol w="2811760"/>
                <a:gridCol w="2811760"/>
              </a:tblGrid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Фолікулярна фаза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Овуляція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err="1" smtClean="0">
                          <a:solidFill>
                            <a:schemeClr val="tx1"/>
                          </a:solidFill>
                        </a:rPr>
                        <a:t>Лютеїнова</a:t>
                      </a:r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 фаза</a:t>
                      </a:r>
                      <a:r>
                        <a:rPr lang="uk-UA" sz="2100" baseline="0" dirty="0" smtClean="0">
                          <a:solidFill>
                            <a:schemeClr val="tx1"/>
                          </a:solidFill>
                        </a:rPr>
                        <a:t> (фаза жовтого тіла)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842456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ФСГ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ЛГ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ЛГ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Ріст фолікула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Розрив фолікула</a:t>
                      </a:r>
                      <a:r>
                        <a:rPr lang="uk-UA" sz="1800" b="1" baseline="0" dirty="0" smtClean="0">
                          <a:solidFill>
                            <a:schemeClr val="bg1"/>
                          </a:solidFill>
                        </a:rPr>
                        <a:t> та в</a:t>
                      </a:r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ихід </a:t>
                      </a:r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овоциту</a:t>
                      </a:r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 із фолікула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Формування жовтого</a:t>
                      </a:r>
                      <a:r>
                        <a:rPr lang="uk-UA" sz="1800" b="1" baseline="0" dirty="0" smtClean="0">
                          <a:solidFill>
                            <a:schemeClr val="bg1"/>
                          </a:solidFill>
                        </a:rPr>
                        <a:t> тіла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  <a:tr h="842456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Естрогени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Прогестерон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1835696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 вниз 7"/>
          <p:cNvSpPr/>
          <p:nvPr/>
        </p:nvSpPr>
        <p:spPr>
          <a:xfrm>
            <a:off x="1835696" y="3590961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трелка вниз 8"/>
          <p:cNvSpPr/>
          <p:nvPr/>
        </p:nvSpPr>
        <p:spPr>
          <a:xfrm>
            <a:off x="4572000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>
            <a:off x="7380312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елка вниз 10"/>
          <p:cNvSpPr/>
          <p:nvPr/>
        </p:nvSpPr>
        <p:spPr>
          <a:xfrm>
            <a:off x="7380312" y="3590961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38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47411099"/>
              </p:ext>
            </p:extLst>
          </p:nvPr>
        </p:nvGraphicFramePr>
        <p:xfrm>
          <a:off x="883264" y="869656"/>
          <a:ext cx="34667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4405672" y="2341081"/>
            <a:ext cx="952431" cy="360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164177761"/>
              </p:ext>
            </p:extLst>
          </p:nvPr>
        </p:nvGraphicFramePr>
        <p:xfrm>
          <a:off x="5358103" y="2183802"/>
          <a:ext cx="3507860" cy="1852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457200" y="205978"/>
            <a:ext cx="4474840" cy="583574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 фолікулів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18328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5415AA8-6F13-4F52-A13E-5F3CE49D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AB30AB4-CDDD-4BD2-B47B-3703B1A91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A66611C-628E-4B78-9E83-BD3336B67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14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474840" cy="583574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507854"/>
            <a:ext cx="4464496" cy="14204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1600" dirty="0"/>
              <a:t>Процес атрезії фолікулів зумовлений білковим гормоном </a:t>
            </a:r>
            <a:r>
              <a:rPr lang="uk-UA" sz="1600" b="1" dirty="0" err="1"/>
              <a:t>гонадокриніном</a:t>
            </a:r>
            <a:r>
              <a:rPr lang="uk-UA" sz="1600" dirty="0"/>
              <a:t> (аналог</a:t>
            </a:r>
            <a:r>
              <a:rPr lang="ru-RU" sz="1600" dirty="0"/>
              <a:t> </a:t>
            </a:r>
            <a:r>
              <a:rPr lang="en-US" sz="1600" dirty="0" err="1"/>
              <a:t>i</a:t>
            </a:r>
            <a:r>
              <a:rPr lang="uk-UA" sz="1600" dirty="0" err="1"/>
              <a:t>нгібіну</a:t>
            </a:r>
            <a:r>
              <a:rPr lang="uk-UA" sz="1600" dirty="0"/>
              <a:t> сім'яників), який продукується </a:t>
            </a:r>
            <a:r>
              <a:rPr lang="uk-UA" sz="1600" dirty="0" smtClean="0"/>
              <a:t>разом </a:t>
            </a:r>
            <a:r>
              <a:rPr lang="uk-UA" sz="1600" dirty="0"/>
              <a:t>з </a:t>
            </a:r>
            <a:r>
              <a:rPr lang="uk-UA" sz="1600" dirty="0" err="1"/>
              <a:t>естрогенами</a:t>
            </a:r>
            <a:r>
              <a:rPr lang="uk-UA" sz="1600" dirty="0"/>
              <a:t> зернистим шаром </a:t>
            </a:r>
            <a:r>
              <a:rPr lang="uk-UA" sz="1600" dirty="0" smtClean="0"/>
              <a:t>зрілих фолікулів</a:t>
            </a:r>
            <a:r>
              <a:rPr lang="uk-UA" sz="1600" dirty="0"/>
              <a:t>, </a:t>
            </a:r>
            <a:r>
              <a:rPr lang="uk-UA" sz="1600" dirty="0" smtClean="0"/>
              <a:t>та фолікулів, що ростуть.</a:t>
            </a:r>
            <a:endParaRPr lang="ru-RU" sz="1600" dirty="0"/>
          </a:p>
          <a:p>
            <a:endParaRPr lang="uk-UA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2" descr="D:\Атлас\сжатые рисунки\87 яи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3478"/>
            <a:ext cx="3635896" cy="514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57200" y="779430"/>
            <a:ext cx="4546848" cy="272842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Ростуть</a:t>
            </a:r>
            <a:r>
              <a:rPr lang="ru-RU" dirty="0" smtClean="0"/>
              <a:t> </a:t>
            </a:r>
            <a:r>
              <a:rPr lang="ru-RU" dirty="0" err="1" smtClean="0"/>
              <a:t>одночасно</a:t>
            </a:r>
            <a:r>
              <a:rPr lang="ru-RU" dirty="0" smtClean="0"/>
              <a:t> </a:t>
            </a:r>
            <a:r>
              <a:rPr lang="ru-RU" dirty="0" err="1" smtClean="0"/>
              <a:t>кілька</a:t>
            </a:r>
            <a:r>
              <a:rPr lang="ru-RU" dirty="0" smtClean="0"/>
              <a:t> </a:t>
            </a:r>
            <a:r>
              <a:rPr lang="ru-RU" dirty="0" err="1" smtClean="0"/>
              <a:t>фолікулів</a:t>
            </a:r>
            <a:r>
              <a:rPr lang="ru-RU" dirty="0" smtClean="0"/>
              <a:t>  (≈20)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</a:p>
          <a:p>
            <a:r>
              <a:rPr lang="uk-UA" dirty="0" smtClean="0"/>
              <a:t>лише </a:t>
            </a:r>
            <a:r>
              <a:rPr lang="uk-UA" u="sng" dirty="0" smtClean="0"/>
              <a:t>два</a:t>
            </a:r>
            <a:r>
              <a:rPr lang="uk-UA" dirty="0" smtClean="0"/>
              <a:t> розвиваються у зрілі фолікули, </a:t>
            </a:r>
          </a:p>
          <a:p>
            <a:r>
              <a:rPr lang="uk-UA" dirty="0" smtClean="0"/>
              <a:t>з них :</a:t>
            </a:r>
          </a:p>
          <a:p>
            <a:r>
              <a:rPr lang="uk-UA" dirty="0" smtClean="0"/>
              <a:t>один</a:t>
            </a:r>
            <a:r>
              <a:rPr lang="ru-RU" dirty="0" smtClean="0"/>
              <a:t> </a:t>
            </a:r>
            <a:r>
              <a:rPr lang="uk-UA" dirty="0" smtClean="0"/>
              <a:t>дегенерує, </a:t>
            </a:r>
          </a:p>
          <a:p>
            <a:r>
              <a:rPr lang="uk-UA" dirty="0" smtClean="0"/>
              <a:t>а один здійснює </a:t>
            </a:r>
            <a:r>
              <a:rPr lang="uk-UA" dirty="0" smtClean="0">
                <a:solidFill>
                  <a:srgbClr val="FF0000"/>
                </a:solidFill>
              </a:rPr>
              <a:t>овуляцію</a:t>
            </a:r>
            <a:r>
              <a:rPr lang="uk-UA" dirty="0" smtClean="0"/>
              <a:t>.</a:t>
            </a:r>
            <a:endParaRPr lang="ru-RU" dirty="0" smtClean="0"/>
          </a:p>
          <a:p>
            <a:endParaRPr lang="uk-UA" dirty="0" smtClean="0"/>
          </a:p>
          <a:p>
            <a:r>
              <a:rPr lang="ru-RU" dirty="0" err="1" smtClean="0">
                <a:solidFill>
                  <a:srgbClr val="C00000"/>
                </a:solidFill>
              </a:rPr>
              <a:t>Інші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фолікули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вступають</a:t>
            </a:r>
            <a:r>
              <a:rPr lang="ru-RU" dirty="0" smtClean="0">
                <a:solidFill>
                  <a:srgbClr val="C00000"/>
                </a:solidFill>
              </a:rPr>
              <a:t> в «</a:t>
            </a:r>
            <a:r>
              <a:rPr lang="ru-RU" dirty="0" err="1" smtClean="0">
                <a:solidFill>
                  <a:srgbClr val="C00000"/>
                </a:solidFill>
              </a:rPr>
              <a:t>зворотний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розвиток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  <a:r>
              <a:rPr lang="ru-RU" dirty="0" smtClean="0"/>
              <a:t> – </a:t>
            </a:r>
            <a:r>
              <a:rPr lang="ru-RU" dirty="0" err="1" smtClean="0">
                <a:solidFill>
                  <a:srgbClr val="FF0000"/>
                </a:solidFill>
              </a:rPr>
              <a:t>атрезію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84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474840" cy="583574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15566"/>
            <a:ext cx="3595536" cy="1152128"/>
          </a:xfrm>
        </p:spPr>
        <p:txBody>
          <a:bodyPr>
            <a:normAutofit fontScale="47500" lnSpcReduction="20000"/>
          </a:bodyPr>
          <a:lstStyle/>
          <a:p>
            <a:r>
              <a:rPr lang="ru-RU" sz="2600" dirty="0" err="1" smtClean="0"/>
              <a:t>овоцит</a:t>
            </a:r>
            <a:r>
              <a:rPr lang="ru-RU" sz="2600" dirty="0" smtClean="0"/>
              <a:t> </a:t>
            </a:r>
            <a:r>
              <a:rPr lang="ru-RU" sz="2600" dirty="0" err="1" smtClean="0"/>
              <a:t>гине</a:t>
            </a:r>
            <a:r>
              <a:rPr lang="ru-RU" sz="2600" dirty="0" smtClean="0"/>
              <a:t> </a:t>
            </a:r>
            <a:r>
              <a:rPr lang="ru-RU" sz="2600" dirty="0"/>
              <a:t>, </a:t>
            </a:r>
            <a:endParaRPr lang="ru-RU" sz="2600" dirty="0" smtClean="0"/>
          </a:p>
          <a:p>
            <a:endParaRPr lang="ru-RU" sz="2600" dirty="0" smtClean="0"/>
          </a:p>
          <a:p>
            <a:r>
              <a:rPr lang="ru-RU" sz="2600" dirty="0" err="1" smtClean="0"/>
              <a:t>клітини</a:t>
            </a:r>
            <a:r>
              <a:rPr lang="ru-RU" sz="2600" dirty="0" smtClean="0"/>
              <a:t> </a:t>
            </a:r>
            <a:r>
              <a:rPr lang="ru-RU" sz="2600" dirty="0" err="1"/>
              <a:t>внутрішньої</a:t>
            </a:r>
            <a:r>
              <a:rPr lang="ru-RU" sz="2600" dirty="0"/>
              <a:t> теки та </a:t>
            </a:r>
            <a:r>
              <a:rPr lang="ru-RU" sz="2600" dirty="0" err="1"/>
              <a:t>фолікулярні</a:t>
            </a:r>
            <a:r>
              <a:rPr lang="ru-RU" sz="2600" dirty="0"/>
              <a:t> </a:t>
            </a:r>
            <a:r>
              <a:rPr lang="ru-RU" sz="2600" dirty="0" err="1"/>
              <a:t>клітини</a:t>
            </a:r>
            <a:r>
              <a:rPr lang="ru-RU" sz="2600" dirty="0"/>
              <a:t> </a:t>
            </a:r>
            <a:r>
              <a:rPr lang="ru-RU" sz="2600" dirty="0" err="1"/>
              <a:t>продовжують</a:t>
            </a:r>
            <a:r>
              <a:rPr lang="ru-RU" sz="2600" dirty="0"/>
              <a:t> </a:t>
            </a:r>
            <a:r>
              <a:rPr lang="ru-RU" sz="2600" dirty="0" err="1"/>
              <a:t>продукувати</a:t>
            </a:r>
            <a:r>
              <a:rPr lang="ru-RU" sz="2600" dirty="0"/>
              <a:t> </a:t>
            </a:r>
            <a:r>
              <a:rPr lang="ru-RU" sz="2600" b="1" dirty="0" err="1"/>
              <a:t>естрогени</a:t>
            </a:r>
            <a:r>
              <a:rPr lang="ru-RU" sz="2600" dirty="0"/>
              <a:t>. </a:t>
            </a:r>
          </a:p>
          <a:p>
            <a:endParaRPr lang="ru-RU" dirty="0" smtClean="0"/>
          </a:p>
          <a:p>
            <a:endParaRPr lang="uk-UA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1746" name="Picture 2" descr="ÐÐ°ÑÑÐ¸Ð½ÐºÐ¸ Ð¿Ð¾ Ð·Ð°Ð¿ÑÐ¾ÑÑ atretic follicle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79176"/>
            <a:ext cx="3917971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48199" y="2193708"/>
            <a:ext cx="3984377" cy="91810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/>
              <a:t>прозора</a:t>
            </a:r>
            <a:r>
              <a:rPr lang="ru-RU" b="1" dirty="0" smtClean="0"/>
              <a:t> зона</a:t>
            </a:r>
            <a:r>
              <a:rPr lang="ru-RU" dirty="0" smtClean="0"/>
              <a:t> </a:t>
            </a:r>
            <a:r>
              <a:rPr lang="ru-RU" dirty="0" err="1" smtClean="0"/>
              <a:t>деякий</a:t>
            </a:r>
            <a:r>
              <a:rPr lang="ru-RU" dirty="0" smtClean="0"/>
              <a:t> час </a:t>
            </a:r>
            <a:r>
              <a:rPr lang="ru-RU" dirty="0" err="1" smtClean="0"/>
              <a:t>залишається</a:t>
            </a:r>
            <a:r>
              <a:rPr lang="ru-RU" dirty="0" smtClean="0"/>
              <a:t> в </a:t>
            </a:r>
            <a:r>
              <a:rPr lang="ru-RU" dirty="0" err="1" smtClean="0"/>
              <a:t>центрі</a:t>
            </a:r>
            <a:r>
              <a:rPr lang="ru-RU" dirty="0" smtClean="0"/>
              <a:t> </a:t>
            </a:r>
            <a:r>
              <a:rPr lang="ru-RU" dirty="0" err="1" smtClean="0"/>
              <a:t>атретичного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uk-UA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39552" y="3237824"/>
            <a:ext cx="3943946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атрезії</a:t>
            </a:r>
            <a:r>
              <a:rPr lang="ru-RU" dirty="0" smtClean="0"/>
              <a:t> </a:t>
            </a:r>
            <a:r>
              <a:rPr lang="ru-RU" dirty="0" err="1" smtClean="0"/>
              <a:t>фолікулів</a:t>
            </a:r>
            <a:r>
              <a:rPr lang="ru-RU" dirty="0" smtClean="0"/>
              <a:t> </a:t>
            </a:r>
            <a:r>
              <a:rPr lang="ru-RU" dirty="0" err="1" smtClean="0"/>
              <a:t>необхідний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для </a:t>
            </a:r>
            <a:r>
              <a:rPr lang="ru-RU" dirty="0" err="1" smtClean="0"/>
              <a:t>елімінації</a:t>
            </a:r>
            <a:r>
              <a:rPr lang="ru-RU" dirty="0" smtClean="0"/>
              <a:t> </a:t>
            </a:r>
            <a:r>
              <a:rPr lang="ru-RU" dirty="0" err="1" smtClean="0"/>
              <a:t>зайвих</a:t>
            </a:r>
            <a:r>
              <a:rPr lang="ru-RU" dirty="0" smtClean="0"/>
              <a:t> </a:t>
            </a:r>
            <a:r>
              <a:rPr lang="ru-RU" dirty="0" err="1" smtClean="0"/>
              <a:t>яйцеклітин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для </a:t>
            </a:r>
            <a:r>
              <a:rPr lang="ru-RU" u="sng" dirty="0" err="1" smtClean="0"/>
              <a:t>забезпечення</a:t>
            </a:r>
            <a:r>
              <a:rPr lang="ru-RU" u="sng" dirty="0" smtClean="0"/>
              <a:t> </a:t>
            </a:r>
            <a:r>
              <a:rPr lang="ru-RU" u="sng" dirty="0" err="1" smtClean="0"/>
              <a:t>організму</a:t>
            </a:r>
            <a:r>
              <a:rPr lang="ru-RU" u="sng" dirty="0" smtClean="0"/>
              <a:t> </a:t>
            </a:r>
            <a:r>
              <a:rPr lang="ru-RU" u="sng" dirty="0" err="1" smtClean="0"/>
              <a:t>естрогенами</a:t>
            </a:r>
            <a:r>
              <a:rPr lang="ru-RU" dirty="0" smtClean="0"/>
              <a:t>. </a:t>
            </a:r>
          </a:p>
          <a:p>
            <a:endParaRPr lang="uk-UA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62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суперовуля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95486"/>
            <a:ext cx="432048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эко пункция фолликуло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4"/>
          <a:stretch/>
        </p:blipFill>
        <p:spPr bwMode="auto">
          <a:xfrm>
            <a:off x="4499993" y="2139702"/>
            <a:ext cx="4545103" cy="293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5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730606" cy="529568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Яйцеклітина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900" y="789552"/>
            <a:ext cx="5657850" cy="35823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000" dirty="0" smtClean="0"/>
              <a:t>Оболонки:</a:t>
            </a:r>
          </a:p>
          <a:p>
            <a:r>
              <a:rPr lang="uk-UA" sz="2000" b="1" dirty="0" err="1" smtClean="0"/>
              <a:t>Цитолема</a:t>
            </a:r>
            <a:endParaRPr lang="uk-UA" sz="2000" b="1" dirty="0" smtClean="0"/>
          </a:p>
          <a:p>
            <a:r>
              <a:rPr lang="uk-UA" sz="2000" b="1" dirty="0" smtClean="0"/>
              <a:t>Блискуча оболонка </a:t>
            </a:r>
            <a:r>
              <a:rPr lang="uk-UA" sz="2000" dirty="0" smtClean="0"/>
              <a:t>(</a:t>
            </a:r>
            <a:r>
              <a:rPr lang="en-US" sz="2000" i="1" dirty="0" smtClean="0"/>
              <a:t>zona </a:t>
            </a:r>
            <a:r>
              <a:rPr lang="en-US" sz="2000" i="1" dirty="0" err="1" smtClean="0"/>
              <a:t>pellucida</a:t>
            </a:r>
            <a:r>
              <a:rPr lang="en-US" sz="2000" dirty="0" smtClean="0"/>
              <a:t>)</a:t>
            </a:r>
            <a:r>
              <a:rPr lang="uk-UA" sz="2000" dirty="0" smtClean="0"/>
              <a:t> – утворена </a:t>
            </a:r>
            <a:r>
              <a:rPr lang="uk-UA" sz="2000" dirty="0" err="1" smtClean="0"/>
              <a:t>глікопротеїнами</a:t>
            </a:r>
            <a:r>
              <a:rPr lang="uk-UA" sz="2000" dirty="0" smtClean="0"/>
              <a:t> </a:t>
            </a:r>
            <a:r>
              <a:rPr lang="en-US" sz="2000" dirty="0" smtClean="0"/>
              <a:t>ZP1, ZP2, ZP3, ZP4</a:t>
            </a:r>
          </a:p>
          <a:p>
            <a:r>
              <a:rPr lang="uk-UA" sz="2000" b="1" dirty="0" smtClean="0"/>
              <a:t>Променистий вінець </a:t>
            </a:r>
            <a:r>
              <a:rPr lang="en-US" sz="2000" dirty="0" smtClean="0"/>
              <a:t>(</a:t>
            </a:r>
            <a:r>
              <a:rPr lang="en-US" sz="2000" i="1" dirty="0" smtClean="0"/>
              <a:t>corona </a:t>
            </a:r>
            <a:r>
              <a:rPr lang="en-US" sz="2000" i="1" dirty="0" err="1" smtClean="0"/>
              <a:t>radiata</a:t>
            </a:r>
            <a:r>
              <a:rPr lang="en-US" sz="2000" dirty="0" smtClean="0"/>
              <a:t>)</a:t>
            </a:r>
            <a:r>
              <a:rPr lang="uk-UA" sz="2000" dirty="0" smtClean="0"/>
              <a:t> – утворена фолікулярними клітинами</a:t>
            </a:r>
          </a:p>
          <a:p>
            <a:pPr marL="0" indent="0">
              <a:buNone/>
            </a:pPr>
            <a:r>
              <a:rPr lang="uk-UA" sz="2000" dirty="0" smtClean="0"/>
              <a:t>Діаметр – близько 130 </a:t>
            </a:r>
            <a:r>
              <a:rPr lang="uk-UA" sz="2000" dirty="0" err="1" smtClean="0"/>
              <a:t>мкм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Ядерно-цитоплазматичний індекс 1:10</a:t>
            </a:r>
          </a:p>
          <a:p>
            <a:pPr marL="0" indent="0">
              <a:buNone/>
            </a:pPr>
            <a:r>
              <a:rPr lang="uk-UA" sz="2000" dirty="0" smtClean="0"/>
              <a:t>За розподілом жовтка яйцеклітина людини вторинно </a:t>
            </a:r>
            <a:r>
              <a:rPr lang="uk-UA" sz="2000" dirty="0" err="1" smtClean="0"/>
              <a:t>оліго</a:t>
            </a:r>
            <a:r>
              <a:rPr lang="uk-UA" sz="2000" dirty="0" smtClean="0"/>
              <a:t>-, </a:t>
            </a:r>
            <a:r>
              <a:rPr lang="uk-UA" sz="2000" dirty="0" err="1" smtClean="0"/>
              <a:t>ізолецитальна</a:t>
            </a:r>
            <a:r>
              <a:rPr lang="uk-UA" sz="2000" dirty="0" smtClean="0"/>
              <a:t>.</a:t>
            </a:r>
            <a:endParaRPr lang="en-US" sz="2000" dirty="0" smtClean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5F2D-1240-4F5A-A2B6-5F1001E60B62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63500" y="-102394"/>
            <a:ext cx="56578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prstClr val="black"/>
              </a:solidFill>
            </a:endParaRPr>
          </a:p>
        </p:txBody>
      </p:sp>
      <p:sp>
        <p:nvSpPr>
          <p:cNvPr id="5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1906"/>
            <a:ext cx="56578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prstClr val="black"/>
              </a:solidFill>
            </a:endParaRPr>
          </a:p>
        </p:txBody>
      </p:sp>
      <p:pic>
        <p:nvPicPr>
          <p:cNvPr id="27654" name="Picture 6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2301722"/>
            <a:ext cx="3236516" cy="284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7" descr="E:\АТЛАС - все\атлас\1-7 №7 яйцеклетк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8" r="16903"/>
          <a:stretch/>
        </p:blipFill>
        <p:spPr bwMode="auto">
          <a:xfrm rot="5400000">
            <a:off x="6463224" y="-379053"/>
            <a:ext cx="2301719" cy="305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0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сперматогенез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82"/>
          <a:stretch/>
        </p:blipFill>
        <p:spPr bwMode="auto">
          <a:xfrm>
            <a:off x="2627784" y="737737"/>
            <a:ext cx="6180440" cy="428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43883048"/>
              </p:ext>
            </p:extLst>
          </p:nvPr>
        </p:nvGraphicFramePr>
        <p:xfrm>
          <a:off x="415625" y="-92546"/>
          <a:ext cx="220798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>
          <a:xfrm>
            <a:off x="251521" y="195486"/>
            <a:ext cx="8784975" cy="7560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Овогенез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</a:t>
            </a:r>
            <a:r>
              <a:rPr lang="ru-RU" sz="2800" dirty="0" err="1"/>
              <a:t>процес</a:t>
            </a:r>
            <a:r>
              <a:rPr lang="ru-RU" sz="2800" dirty="0"/>
              <a:t> </a:t>
            </a:r>
            <a:r>
              <a:rPr lang="ru-RU" sz="2800" dirty="0" err="1"/>
              <a:t>утворення</a:t>
            </a:r>
            <a:r>
              <a:rPr lang="ru-RU" sz="2800" dirty="0"/>
              <a:t> </a:t>
            </a:r>
            <a:r>
              <a:rPr lang="ru-RU" sz="2800" dirty="0" err="1" smtClean="0"/>
              <a:t>статевих</a:t>
            </a:r>
            <a:r>
              <a:rPr lang="ru-RU" sz="2800" dirty="0" smtClean="0"/>
              <a:t> </a:t>
            </a:r>
            <a:r>
              <a:rPr lang="ru-RU" sz="2800" dirty="0" err="1"/>
              <a:t>клітин</a:t>
            </a:r>
            <a:endParaRPr lang="ru-RU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48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4238769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2" descr="Картинки по запросу сперматогенез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65" r="-1" b="8982"/>
          <a:stretch/>
        </p:blipFill>
        <p:spPr bwMode="auto">
          <a:xfrm>
            <a:off x="4932040" y="53357"/>
            <a:ext cx="4195692" cy="50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2040" y="280624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937728" y="3088317"/>
            <a:ext cx="877561" cy="518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4932039" y="4694612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4937728" y="2067693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58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334050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Стрелка влево 1"/>
          <p:cNvSpPr/>
          <p:nvPr/>
        </p:nvSpPr>
        <p:spPr>
          <a:xfrm>
            <a:off x="4572000" y="2427734"/>
            <a:ext cx="1368152" cy="360040"/>
          </a:xfrm>
          <a:prstGeom prst="leftArrow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6" t="17175" b="15400"/>
          <a:stretch/>
        </p:blipFill>
        <p:spPr bwMode="auto">
          <a:xfrm>
            <a:off x="5436096" y="768242"/>
            <a:ext cx="3707904" cy="371321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00192" y="4443958"/>
            <a:ext cx="2281307" cy="523220"/>
          </a:xfrm>
          <a:prstGeom prst="rect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Овуляція</a:t>
            </a:r>
            <a:endParaRPr lang="uk-U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5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76212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Стрелка влево 4"/>
          <p:cNvSpPr/>
          <p:nvPr/>
        </p:nvSpPr>
        <p:spPr>
          <a:xfrm>
            <a:off x="4571559" y="3723878"/>
            <a:ext cx="1368152" cy="360040"/>
          </a:xfrm>
          <a:prstGeom prst="leftArrow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6106676" y="3426844"/>
            <a:ext cx="2281748" cy="954107"/>
          </a:xfrm>
          <a:prstGeom prst="rect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Момент запліднення</a:t>
            </a:r>
            <a:endParaRPr lang="uk-UA" sz="2800" b="1" dirty="0">
              <a:solidFill>
                <a:schemeClr val="tx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1" t="7903" r="28414" b="15779"/>
          <a:stretch/>
        </p:blipFill>
        <p:spPr bwMode="auto">
          <a:xfrm>
            <a:off x="5724128" y="411510"/>
            <a:ext cx="2954911" cy="301533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3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артинки по запросу акросомальная реакц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1895" r="1664" b="2480"/>
          <a:stretch/>
        </p:blipFill>
        <p:spPr bwMode="auto">
          <a:xfrm>
            <a:off x="179512" y="267494"/>
            <a:ext cx="4176464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зиго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3522"/>
            <a:ext cx="3888432" cy="389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3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7474"/>
            <a:ext cx="5256584" cy="46805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Статеві шляхи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1911" y="843558"/>
            <a:ext cx="5616624" cy="3321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err="1" smtClean="0"/>
              <a:t>Яйцеводи</a:t>
            </a:r>
            <a:r>
              <a:rPr lang="ru-RU" sz="2000" b="1" dirty="0" smtClean="0"/>
              <a:t> </a:t>
            </a:r>
            <a:r>
              <a:rPr lang="ru-RU" sz="2000" dirty="0" smtClean="0"/>
              <a:t>(</a:t>
            </a:r>
            <a:r>
              <a:rPr lang="ru-RU" sz="2000" dirty="0" err="1" smtClean="0"/>
              <a:t>маткові</a:t>
            </a:r>
            <a:r>
              <a:rPr lang="ru-RU" sz="2000" dirty="0" smtClean="0"/>
              <a:t> труби), матка та </a:t>
            </a:r>
            <a:r>
              <a:rPr lang="ru-RU" sz="2000" dirty="0" err="1" smtClean="0"/>
              <a:t>піхва</a:t>
            </a:r>
            <a:r>
              <a:rPr lang="ru-RU" sz="2000" dirty="0" smtClean="0"/>
              <a:t> 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</a:t>
            </a:r>
            <a:r>
              <a:rPr lang="ru-RU" sz="2000" b="1" dirty="0" smtClean="0"/>
              <a:t>три </a:t>
            </a:r>
            <a:r>
              <a:rPr lang="ru-RU" sz="2000" b="1" dirty="0" err="1" smtClean="0"/>
              <a:t>оболонки</a:t>
            </a:r>
            <a:r>
              <a:rPr lang="ru-RU" sz="2000" dirty="0" smtClean="0"/>
              <a:t>:</a:t>
            </a:r>
          </a:p>
          <a:p>
            <a:r>
              <a:rPr lang="ru-RU" sz="2000" b="1" dirty="0" err="1" smtClean="0"/>
              <a:t>Слизова</a:t>
            </a:r>
            <a:r>
              <a:rPr lang="ru-RU" sz="2000" dirty="0" smtClean="0"/>
              <a:t> (</a:t>
            </a:r>
            <a:r>
              <a:rPr lang="ru-RU" sz="2000" dirty="0" err="1" smtClean="0"/>
              <a:t>епітелій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власна</a:t>
            </a:r>
            <a:r>
              <a:rPr lang="ru-RU" sz="2000" dirty="0" smtClean="0"/>
              <a:t> пластинка – 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тканина)</a:t>
            </a:r>
          </a:p>
          <a:p>
            <a:r>
              <a:rPr lang="ru-RU" sz="2000" b="1" dirty="0" err="1" smtClean="0"/>
              <a:t>М’язова</a:t>
            </a:r>
            <a:r>
              <a:rPr lang="ru-RU" sz="2000" dirty="0" smtClean="0"/>
              <a:t> (гладенька </a:t>
            </a:r>
            <a:r>
              <a:rPr lang="ru-RU" sz="2000" dirty="0" err="1" smtClean="0"/>
              <a:t>м’язова</a:t>
            </a:r>
            <a:r>
              <a:rPr lang="ru-RU" sz="2000" dirty="0" smtClean="0"/>
              <a:t> тканина)</a:t>
            </a:r>
          </a:p>
          <a:p>
            <a:r>
              <a:rPr lang="ru-RU" sz="2000" b="1" dirty="0" err="1" smtClean="0"/>
              <a:t>Адвентиційна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оболонка</a:t>
            </a:r>
            <a:r>
              <a:rPr lang="ru-RU" sz="2000" dirty="0" smtClean="0"/>
              <a:t> (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тканина)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b="1" dirty="0" err="1" smtClean="0"/>
              <a:t>серозна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оболонка</a:t>
            </a:r>
            <a:r>
              <a:rPr lang="ru-RU" sz="2000" dirty="0" smtClean="0"/>
              <a:t> (</a:t>
            </a:r>
            <a:r>
              <a:rPr lang="ru-RU" sz="2000" dirty="0" err="1" smtClean="0"/>
              <a:t>очеревина</a:t>
            </a:r>
            <a:r>
              <a:rPr lang="ru-RU" sz="2000" dirty="0" smtClean="0"/>
              <a:t>) – 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 та </a:t>
            </a:r>
            <a:r>
              <a:rPr lang="ru-RU" sz="2000" dirty="0" err="1" smtClean="0"/>
              <a:t>мезотелій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9" name="Picture 4" descr="Untitled 10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4839482" y="884647"/>
            <a:ext cx="5177729" cy="34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80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83517"/>
            <a:ext cx="6400800" cy="11303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Маткова труба 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tuba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uterina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salpinx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509083" y="2787774"/>
            <a:ext cx="4038600" cy="1064691"/>
          </a:xfrm>
        </p:spPr>
        <p:txBody>
          <a:bodyPr>
            <a:normAutofit/>
          </a:bodyPr>
          <a:lstStyle/>
          <a:p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трьома</a:t>
            </a:r>
            <a:r>
              <a:rPr lang="ru-RU" dirty="0"/>
              <a:t> </a:t>
            </a:r>
            <a:r>
              <a:rPr lang="ru-RU" dirty="0" err="1"/>
              <a:t>оболонками</a:t>
            </a:r>
            <a:r>
              <a:rPr lang="ru-RU" dirty="0"/>
              <a:t>: </a:t>
            </a:r>
          </a:p>
          <a:p>
            <a:r>
              <a:rPr lang="ru-RU" dirty="0" err="1"/>
              <a:t>слизовою</a:t>
            </a:r>
            <a:r>
              <a:rPr lang="ru-RU" dirty="0"/>
              <a:t>, </a:t>
            </a:r>
            <a:r>
              <a:rPr lang="ru-RU" dirty="0" err="1"/>
              <a:t>м'язовою</a:t>
            </a:r>
            <a:r>
              <a:rPr lang="ru-RU" dirty="0"/>
              <a:t> та серозною.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05320" y="987574"/>
            <a:ext cx="4038600" cy="1661293"/>
          </a:xfrm>
        </p:spPr>
        <p:txBody>
          <a:bodyPr>
            <a:normAutofit/>
          </a:bodyPr>
          <a:lstStyle/>
          <a:p>
            <a:r>
              <a:rPr lang="uk-UA" dirty="0" smtClean="0"/>
              <a:t>парний</a:t>
            </a:r>
            <a:r>
              <a:rPr lang="en-US" dirty="0"/>
              <a:t> </a:t>
            </a:r>
            <a:r>
              <a:rPr lang="uk-UA" dirty="0"/>
              <a:t>трубчастий орган, </a:t>
            </a:r>
            <a:endParaRPr lang="uk-UA" dirty="0" smtClean="0"/>
          </a:p>
          <a:p>
            <a:r>
              <a:rPr lang="uk-UA" dirty="0" smtClean="0"/>
              <a:t>починається</a:t>
            </a:r>
            <a:r>
              <a:rPr lang="en-US" dirty="0"/>
              <a:t> </a:t>
            </a:r>
            <a:r>
              <a:rPr lang="uk-UA" dirty="0"/>
              <a:t>від дна матки, </a:t>
            </a:r>
            <a:endParaRPr lang="uk-UA" dirty="0" smtClean="0"/>
          </a:p>
          <a:p>
            <a:r>
              <a:rPr lang="uk-UA" dirty="0" smtClean="0"/>
              <a:t>проходить </a:t>
            </a:r>
            <a:r>
              <a:rPr lang="uk-UA" dirty="0"/>
              <a:t>у </a:t>
            </a:r>
            <a:r>
              <a:rPr lang="uk-UA" dirty="0" smtClean="0"/>
              <a:t>складі широкої </a:t>
            </a:r>
            <a:r>
              <a:rPr lang="uk-UA" dirty="0"/>
              <a:t>зв'язки матки до біч­ної поверхні малого тазу </a:t>
            </a:r>
            <a:r>
              <a:rPr lang="uk-UA" dirty="0" smtClean="0"/>
              <a:t>і</a:t>
            </a:r>
            <a:r>
              <a:rPr lang="en-US" dirty="0"/>
              <a:t> </a:t>
            </a:r>
            <a:r>
              <a:rPr lang="uk-UA" dirty="0"/>
              <a:t>закінчується біля яєчників.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6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276031" y="483518"/>
            <a:ext cx="3275856" cy="316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19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426"/>
            <a:ext cx="3215640" cy="28803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88995" y="2895786"/>
            <a:ext cx="41764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Рис. </a:t>
            </a:r>
            <a:r>
              <a:rPr lang="ru-RU" sz="1600" dirty="0" err="1" smtClean="0"/>
              <a:t>Стінка</a:t>
            </a:r>
            <a:r>
              <a:rPr lang="ru-RU" sz="1600" dirty="0" smtClean="0"/>
              <a:t> </a:t>
            </a:r>
            <a:r>
              <a:rPr lang="ru-RU" sz="1600" dirty="0" err="1"/>
              <a:t>маткової</a:t>
            </a:r>
            <a:r>
              <a:rPr lang="ru-RU" sz="1600" dirty="0"/>
              <a:t> </a:t>
            </a:r>
            <a:r>
              <a:rPr lang="ru-RU" sz="1600" dirty="0" smtClean="0"/>
              <a:t>труби: 1 - </a:t>
            </a:r>
            <a:r>
              <a:rPr lang="ru-RU" sz="1600" dirty="0" err="1"/>
              <a:t>с</a:t>
            </a:r>
            <a:r>
              <a:rPr lang="ru-RU" sz="1600" dirty="0" err="1" smtClean="0"/>
              <a:t>лизова</a:t>
            </a:r>
            <a:r>
              <a:rPr lang="ru-RU" sz="1600" dirty="0" smtClean="0"/>
              <a:t> </a:t>
            </a:r>
            <a:r>
              <a:rPr lang="ru-RU" sz="1600" dirty="0" err="1" smtClean="0"/>
              <a:t>оболонка</a:t>
            </a:r>
            <a:r>
              <a:rPr lang="ru-RU" sz="1600" dirty="0" smtClean="0"/>
              <a:t>; 2 - </a:t>
            </a:r>
            <a:r>
              <a:rPr lang="ru-RU" sz="1600" dirty="0" err="1" smtClean="0"/>
              <a:t>власна</a:t>
            </a:r>
            <a:r>
              <a:rPr lang="ru-RU" sz="1600" dirty="0" smtClean="0"/>
              <a:t> </a:t>
            </a:r>
            <a:r>
              <a:rPr lang="ru-RU" sz="1600" dirty="0"/>
              <a:t>пластинка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 smtClean="0"/>
              <a:t>оболонки</a:t>
            </a:r>
            <a:r>
              <a:rPr lang="ru-RU" sz="1600" dirty="0" smtClean="0"/>
              <a:t>; 3 - </a:t>
            </a:r>
            <a:r>
              <a:rPr lang="ru-RU" sz="1600" dirty="0" err="1"/>
              <a:t>е</a:t>
            </a:r>
            <a:r>
              <a:rPr lang="ru-RU" sz="1600" dirty="0" err="1" smtClean="0"/>
              <a:t>пітелій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покриває</a:t>
            </a:r>
            <a:r>
              <a:rPr lang="ru-RU" sz="1600" dirty="0"/>
              <a:t> </a:t>
            </a:r>
            <a:r>
              <a:rPr lang="ru-RU" sz="1600" dirty="0" smtClean="0"/>
              <a:t>складки; 4 - </a:t>
            </a:r>
            <a:r>
              <a:rPr lang="ru-RU" sz="1600" dirty="0" err="1" smtClean="0"/>
              <a:t>внутрішній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 smtClean="0"/>
              <a:t>циркулярний</a:t>
            </a:r>
            <a:r>
              <a:rPr lang="ru-RU" sz="1600" dirty="0" smtClean="0"/>
              <a:t>)  шар; 5 -  </a:t>
            </a:r>
            <a:r>
              <a:rPr lang="ru-RU" sz="1600" dirty="0" err="1" smtClean="0"/>
              <a:t>зовнішній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 smtClean="0"/>
              <a:t>косий</a:t>
            </a:r>
            <a:r>
              <a:rPr lang="ru-RU" sz="1600" dirty="0" smtClean="0"/>
              <a:t> і </a:t>
            </a:r>
            <a:r>
              <a:rPr lang="ru-RU" sz="1600" dirty="0" err="1" smtClean="0"/>
              <a:t>поздовжній</a:t>
            </a:r>
            <a:r>
              <a:rPr lang="ru-RU" sz="1600" dirty="0" smtClean="0"/>
              <a:t>); </a:t>
            </a:r>
          </a:p>
          <a:p>
            <a:r>
              <a:rPr lang="ru-RU" sz="1600" dirty="0" smtClean="0"/>
              <a:t>6 - </a:t>
            </a:r>
            <a:r>
              <a:rPr lang="ru-RU" sz="1600" dirty="0" err="1" smtClean="0"/>
              <a:t>мезотелій</a:t>
            </a:r>
            <a:r>
              <a:rPr lang="ru-RU" sz="1600" dirty="0" smtClean="0"/>
              <a:t> </a:t>
            </a:r>
            <a:r>
              <a:rPr lang="ru-RU" sz="1600" dirty="0"/>
              <a:t>на </a:t>
            </a:r>
            <a:r>
              <a:rPr lang="ru-RU" sz="1600" dirty="0" err="1"/>
              <a:t>підлеглій</a:t>
            </a:r>
            <a:r>
              <a:rPr lang="ru-RU" sz="1600" dirty="0"/>
              <a:t> </a:t>
            </a:r>
            <a:r>
              <a:rPr lang="ru-RU" sz="1600" dirty="0" err="1"/>
              <a:t>сполучній</a:t>
            </a:r>
            <a:r>
              <a:rPr lang="ru-RU" sz="1600" dirty="0"/>
              <a:t> </a:t>
            </a:r>
            <a:r>
              <a:rPr lang="ru-RU" sz="1600" dirty="0" err="1" smtClean="0"/>
              <a:t>тканині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631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791" y="0"/>
            <a:ext cx="432058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76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2" descr="Untitled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93675" y="742421"/>
            <a:ext cx="5192746" cy="370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2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2"/>
          <a:stretch/>
        </p:blipFill>
        <p:spPr bwMode="auto">
          <a:xfrm>
            <a:off x="5004048" y="0"/>
            <a:ext cx="413995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6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М’язова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059582"/>
            <a:ext cx="4764040" cy="3960440"/>
          </a:xfrm>
        </p:spPr>
        <p:txBody>
          <a:bodyPr>
            <a:normAutofit/>
          </a:bodyPr>
          <a:lstStyle/>
          <a:p>
            <a:r>
              <a:rPr lang="uk-UA" dirty="0"/>
              <a:t>складається</a:t>
            </a:r>
            <a:r>
              <a:rPr lang="ru-RU" dirty="0"/>
              <a:t> </a:t>
            </a:r>
            <a:r>
              <a:rPr lang="uk-UA" dirty="0"/>
              <a:t>з</a:t>
            </a:r>
            <a:r>
              <a:rPr lang="ru-RU" i="1" dirty="0"/>
              <a:t> </a:t>
            </a:r>
            <a:r>
              <a:rPr lang="uk-UA" dirty="0"/>
              <a:t>двох шарів гладких</a:t>
            </a:r>
            <a:r>
              <a:rPr lang="ru-RU" dirty="0"/>
              <a:t> </a:t>
            </a:r>
            <a:r>
              <a:rPr lang="uk-UA" dirty="0" err="1"/>
              <a:t>міоцитів</a:t>
            </a:r>
            <a:r>
              <a:rPr lang="ru-RU" dirty="0"/>
              <a:t> </a:t>
            </a:r>
            <a:r>
              <a:rPr lang="uk-UA" dirty="0"/>
              <a:t>– </a:t>
            </a:r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внутрішнього</a:t>
            </a:r>
            <a:r>
              <a:rPr lang="ru-RU" dirty="0"/>
              <a:t> </a:t>
            </a:r>
            <a:r>
              <a:rPr lang="uk-UA" dirty="0" smtClean="0"/>
              <a:t>циркулярного</a:t>
            </a:r>
          </a:p>
          <a:p>
            <a:endParaRPr lang="uk-UA" dirty="0" smtClean="0"/>
          </a:p>
          <a:p>
            <a:r>
              <a:rPr lang="uk-UA" dirty="0" smtClean="0"/>
              <a:t>зовнішнього поздовжнього</a:t>
            </a:r>
            <a:endParaRPr lang="uk-UA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220072" y="631032"/>
            <a:ext cx="3855666" cy="451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6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Серозна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059582"/>
            <a:ext cx="4764040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  складається </a:t>
            </a:r>
            <a:r>
              <a:rPr lang="uk-UA" dirty="0"/>
              <a:t>із </a:t>
            </a:r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r>
              <a:rPr lang="uk-UA" dirty="0" smtClean="0"/>
              <a:t>пухкої </a:t>
            </a:r>
            <a:r>
              <a:rPr lang="uk-UA" dirty="0"/>
              <a:t>сполучної </a:t>
            </a:r>
            <a:r>
              <a:rPr lang="uk-UA" dirty="0" smtClean="0"/>
              <a:t>тканини</a:t>
            </a:r>
            <a:endParaRPr lang="uk-UA" dirty="0"/>
          </a:p>
          <a:p>
            <a:endParaRPr lang="ru-RU" dirty="0" smtClean="0"/>
          </a:p>
          <a:p>
            <a:r>
              <a:rPr lang="uk-UA" dirty="0" err="1" smtClean="0"/>
              <a:t>мезотелію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220072" y="631032"/>
            <a:ext cx="3855666" cy="451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20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01" y="195486"/>
            <a:ext cx="4898483" cy="857250"/>
          </a:xfrm>
        </p:spPr>
        <p:txBody>
          <a:bodyPr>
            <a:normAutofit fontScale="90000"/>
          </a:bodyPr>
          <a:lstStyle/>
          <a:p>
            <a:r>
              <a:rPr lang="uk-UA" sz="3600" dirty="0"/>
              <a:t>Функції маткових труб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70" y="1005576"/>
            <a:ext cx="4886012" cy="3801870"/>
          </a:xfrm>
        </p:spPr>
        <p:txBody>
          <a:bodyPr>
            <a:normAutofit/>
          </a:bodyPr>
          <a:lstStyle/>
          <a:p>
            <a:r>
              <a:rPr lang="uk-UA" dirty="0" smtClean="0"/>
              <a:t>транспорт </a:t>
            </a:r>
            <a:r>
              <a:rPr lang="uk-UA" dirty="0"/>
              <a:t>статевих</a:t>
            </a:r>
            <a:r>
              <a:rPr lang="ru-RU" dirty="0"/>
              <a:t> </a:t>
            </a:r>
            <a:r>
              <a:rPr lang="uk-UA" dirty="0"/>
              <a:t>клітин до місця запліднення </a:t>
            </a:r>
            <a:endParaRPr lang="uk-UA" dirty="0" smtClean="0"/>
          </a:p>
          <a:p>
            <a:r>
              <a:rPr lang="uk-UA" dirty="0" smtClean="0"/>
              <a:t>забезпечення</a:t>
            </a:r>
            <a:r>
              <a:rPr lang="ru-RU" dirty="0"/>
              <a:t> </a:t>
            </a:r>
            <a:r>
              <a:rPr lang="uk-UA" dirty="0"/>
              <a:t>умов для</a:t>
            </a:r>
            <a:r>
              <a:rPr lang="ru-RU" dirty="0"/>
              <a:t> </a:t>
            </a:r>
            <a:r>
              <a:rPr lang="uk-UA" dirty="0" err="1"/>
              <a:t>капацитації</a:t>
            </a:r>
            <a:r>
              <a:rPr lang="ru-RU" dirty="0"/>
              <a:t> </a:t>
            </a:r>
            <a:r>
              <a:rPr lang="uk-UA" dirty="0"/>
              <a:t>сперматозоїдів, </a:t>
            </a:r>
          </a:p>
          <a:p>
            <a:r>
              <a:rPr lang="uk-UA" dirty="0" smtClean="0"/>
              <a:t>створення </a:t>
            </a:r>
            <a:r>
              <a:rPr lang="uk-UA" dirty="0"/>
              <a:t>середовища,</a:t>
            </a:r>
            <a:r>
              <a:rPr lang="ru-RU" dirty="0"/>
              <a:t> </a:t>
            </a:r>
            <a:r>
              <a:rPr lang="uk-UA" dirty="0"/>
              <a:t>сприятливого для запліднення;</a:t>
            </a:r>
            <a:r>
              <a:rPr lang="ru-RU" dirty="0"/>
              <a:t> </a:t>
            </a:r>
          </a:p>
          <a:p>
            <a:r>
              <a:rPr lang="uk-UA" dirty="0" smtClean="0"/>
              <a:t>транспорт зиготи </a:t>
            </a:r>
            <a:r>
              <a:rPr lang="uk-UA" dirty="0"/>
              <a:t>в </a:t>
            </a:r>
            <a:r>
              <a:rPr lang="uk-UA" dirty="0" smtClean="0"/>
              <a:t>матку: </a:t>
            </a:r>
            <a:r>
              <a:rPr lang="uk-UA" b="1" dirty="0"/>
              <a:t> </a:t>
            </a:r>
            <a:r>
              <a:rPr lang="uk-UA" dirty="0"/>
              <a:t>у матковій трубі проходить початковий період ембріогенезу.</a:t>
            </a:r>
            <a:r>
              <a:rPr lang="ru-RU" dirty="0"/>
              <a:t>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82" y="411510"/>
            <a:ext cx="4242510" cy="452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Рисунок 1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4" t="18628" r="33093" b="30523"/>
          <a:stretch/>
        </p:blipFill>
        <p:spPr bwMode="auto">
          <a:xfrm>
            <a:off x="539552" y="411510"/>
            <a:ext cx="4217871" cy="357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Наталия\Desktop\6gif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11510"/>
            <a:ext cx="3851920" cy="365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9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17"/>
            <a:ext cx="4186808" cy="85725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Матка (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uterus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771551"/>
            <a:ext cx="5472608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Орган, 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виношування</a:t>
            </a:r>
            <a:r>
              <a:rPr lang="ru-RU" dirty="0"/>
              <a:t> плода. 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51520" y="1707654"/>
            <a:ext cx="4032448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Порожнистий</a:t>
            </a:r>
            <a:r>
              <a:rPr lang="ru-RU" dirty="0" smtClean="0"/>
              <a:t> орган, </a:t>
            </a:r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ru-RU" dirty="0" smtClean="0"/>
              <a:t>три </a:t>
            </a:r>
            <a:r>
              <a:rPr lang="ru-RU" dirty="0" err="1" smtClean="0"/>
              <a:t>оболонки</a:t>
            </a:r>
            <a:r>
              <a:rPr lang="ru-RU" dirty="0" smtClean="0"/>
              <a:t>:</a:t>
            </a:r>
            <a:r>
              <a:rPr lang="ru-RU" dirty="0"/>
              <a:t> </a:t>
            </a:r>
          </a:p>
          <a:p>
            <a:r>
              <a:rPr lang="ru-RU" dirty="0" err="1"/>
              <a:t>слизова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ендометрій</a:t>
            </a:r>
            <a:r>
              <a:rPr lang="ru-RU" dirty="0"/>
              <a:t>), </a:t>
            </a:r>
          </a:p>
          <a:p>
            <a:r>
              <a:rPr lang="ru-RU" dirty="0" err="1"/>
              <a:t>м'язова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міометрій</a:t>
            </a:r>
            <a:r>
              <a:rPr lang="ru-RU" dirty="0" smtClean="0"/>
              <a:t>),</a:t>
            </a:r>
            <a:r>
              <a:rPr lang="ru-RU" dirty="0"/>
              <a:t> </a:t>
            </a:r>
          </a:p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/>
              <a:t> (</a:t>
            </a:r>
            <a:r>
              <a:rPr lang="ru-RU" dirty="0" err="1">
                <a:solidFill>
                  <a:srgbClr val="FF0000"/>
                </a:solidFill>
              </a:rPr>
              <a:t>периметрій</a:t>
            </a:r>
            <a:r>
              <a:rPr lang="ru-RU" dirty="0"/>
              <a:t>). 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6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283968" y="2445990"/>
            <a:ext cx="3275856" cy="269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593777" y="0"/>
            <a:ext cx="2411760" cy="2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69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186808" cy="85725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Матка (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uterus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00150"/>
            <a:ext cx="4283968" cy="3943350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Порожнистий</a:t>
            </a:r>
            <a:r>
              <a:rPr lang="ru-RU" dirty="0" smtClean="0"/>
              <a:t> орган, </a:t>
            </a:r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ru-RU" dirty="0" smtClean="0"/>
              <a:t>три </a:t>
            </a:r>
            <a:r>
              <a:rPr lang="ru-RU" dirty="0" err="1" smtClean="0"/>
              <a:t>оболонки</a:t>
            </a:r>
            <a:r>
              <a:rPr lang="ru-RU" dirty="0" smtClean="0"/>
              <a:t>:</a:t>
            </a:r>
            <a:r>
              <a:rPr lang="ru-RU" dirty="0"/>
              <a:t> </a:t>
            </a:r>
          </a:p>
          <a:p>
            <a:r>
              <a:rPr lang="ru-RU" dirty="0" err="1"/>
              <a:t>слизова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ендометрій</a:t>
            </a:r>
            <a:r>
              <a:rPr lang="ru-RU" dirty="0"/>
              <a:t>), </a:t>
            </a:r>
          </a:p>
          <a:p>
            <a:r>
              <a:rPr lang="ru-RU" dirty="0" err="1"/>
              <a:t>м'язова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міометрій</a:t>
            </a:r>
            <a:r>
              <a:rPr lang="ru-RU" dirty="0" smtClean="0"/>
              <a:t>),</a:t>
            </a:r>
            <a:endParaRPr lang="ru-RU" dirty="0"/>
          </a:p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/>
              <a:t> (</a:t>
            </a:r>
            <a:r>
              <a:rPr lang="ru-RU" dirty="0" err="1">
                <a:solidFill>
                  <a:srgbClr val="FF0000"/>
                </a:solidFill>
              </a:rPr>
              <a:t>периметрій</a:t>
            </a:r>
            <a:r>
              <a:rPr lang="ru-RU" dirty="0"/>
              <a:t>). 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9938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11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31740" y="516558"/>
            <a:ext cx="4258816" cy="68704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Периметрій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441848" y="2724475"/>
            <a:ext cx="4038600" cy="1359443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– </a:t>
            </a:r>
            <a:r>
              <a:rPr lang="ru-RU" dirty="0" err="1" smtClean="0"/>
              <a:t>очеревина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 </a:t>
            </a:r>
            <a:r>
              <a:rPr lang="ru-RU" dirty="0" err="1">
                <a:solidFill>
                  <a:schemeClr val="accent1"/>
                </a:solidFill>
              </a:rPr>
              <a:t>пухка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сполучна</a:t>
            </a:r>
            <a:r>
              <a:rPr lang="ru-RU" dirty="0">
                <a:solidFill>
                  <a:schemeClr val="accent1"/>
                </a:solidFill>
              </a:rPr>
              <a:t> тканина</a:t>
            </a:r>
            <a:r>
              <a:rPr lang="ru-RU" dirty="0"/>
              <a:t>, </a:t>
            </a:r>
            <a:r>
              <a:rPr lang="ru-RU" dirty="0" err="1"/>
              <a:t>вкрита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мезотелієм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41848" y="1347614"/>
            <a:ext cx="4038600" cy="1376861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– </a:t>
            </a:r>
            <a:r>
              <a:rPr lang="ru-RU" dirty="0" err="1" smtClean="0"/>
              <a:t>очеревина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 </a:t>
            </a:r>
            <a:r>
              <a:rPr lang="ru-RU" dirty="0" err="1">
                <a:solidFill>
                  <a:schemeClr val="accent1"/>
                </a:solidFill>
              </a:rPr>
              <a:t>пухка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сполучна</a:t>
            </a:r>
            <a:r>
              <a:rPr lang="ru-RU" dirty="0">
                <a:solidFill>
                  <a:schemeClr val="accent1"/>
                </a:solidFill>
              </a:rPr>
              <a:t> тканина</a:t>
            </a:r>
            <a:r>
              <a:rPr lang="ru-RU" dirty="0"/>
              <a:t>, </a:t>
            </a:r>
            <a:r>
              <a:rPr lang="ru-RU" dirty="0" err="1"/>
              <a:t>вкрита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мезотелієм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44" y="7074"/>
            <a:ext cx="37840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6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Утворений</a:t>
            </a:r>
            <a:r>
              <a:rPr lang="ru-RU" dirty="0" smtClean="0"/>
              <a:t> </a:t>
            </a:r>
            <a:r>
              <a:rPr lang="ru-RU" dirty="0"/>
              <a:t>гладкими </a:t>
            </a:r>
            <a:r>
              <a:rPr lang="ru-RU" dirty="0" err="1" smtClean="0"/>
              <a:t>міоцитами</a:t>
            </a:r>
            <a:r>
              <a:rPr lang="ru-RU" dirty="0" smtClean="0"/>
              <a:t>.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Picture 2" descr="Untitled 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55726"/>
            <a:ext cx="429857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6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402832" cy="3747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uk-UA" dirty="0"/>
              <a:t>три шари:</a:t>
            </a:r>
            <a:r>
              <a:rPr lang="ru-RU" dirty="0"/>
              <a:t> </a:t>
            </a:r>
          </a:p>
          <a:p>
            <a:r>
              <a:rPr lang="uk-UA" b="1" dirty="0"/>
              <a:t>підслизовий</a:t>
            </a:r>
            <a:r>
              <a:rPr lang="ru-RU" dirty="0"/>
              <a:t> </a:t>
            </a:r>
            <a:r>
              <a:rPr lang="uk-UA" dirty="0" smtClean="0"/>
              <a:t>(внутрішній)</a:t>
            </a:r>
            <a:r>
              <a:rPr lang="ru-RU" dirty="0"/>
              <a:t> </a:t>
            </a:r>
          </a:p>
          <a:p>
            <a:r>
              <a:rPr lang="uk-UA" b="1" dirty="0"/>
              <a:t>судинний</a:t>
            </a:r>
            <a:r>
              <a:rPr lang="ru-RU" dirty="0"/>
              <a:t> </a:t>
            </a:r>
            <a:r>
              <a:rPr lang="uk-UA" dirty="0" smtClean="0"/>
              <a:t>(середній, містить великі судини)</a:t>
            </a:r>
            <a:endParaRPr lang="ru-RU" dirty="0"/>
          </a:p>
          <a:p>
            <a:r>
              <a:rPr lang="uk-UA" b="1" dirty="0" err="1"/>
              <a:t>надсудинний</a:t>
            </a:r>
            <a:r>
              <a:rPr lang="ru-RU" dirty="0"/>
              <a:t> </a:t>
            </a:r>
            <a:r>
              <a:rPr lang="uk-UA" dirty="0" smtClean="0"/>
              <a:t>(зовнішній)</a:t>
            </a:r>
            <a:endParaRPr lang="ru-RU" dirty="0"/>
          </a:p>
          <a:p>
            <a:endParaRPr lang="uk-UA" dirty="0"/>
          </a:p>
          <a:p>
            <a:r>
              <a:rPr lang="uk-UA" dirty="0" err="1" smtClean="0"/>
              <a:t>Окситоцин</a:t>
            </a:r>
            <a:r>
              <a:rPr lang="uk-UA" dirty="0" smtClean="0"/>
              <a:t> викликає скорочення </a:t>
            </a:r>
            <a:r>
              <a:rPr lang="uk-UA" dirty="0" err="1" smtClean="0"/>
              <a:t>міоцитів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644008" y="910134"/>
            <a:ext cx="4499992" cy="423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99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3" descr="C:\Users\User\Documents\pregnanc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5" b="98730" l="5200" r="89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55526"/>
            <a:ext cx="359203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1200150"/>
            <a:ext cx="4402832" cy="3747863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невагітному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ма­са</a:t>
            </a:r>
            <a:r>
              <a:rPr lang="ru-RU" dirty="0"/>
              <a:t> </a:t>
            </a:r>
            <a:r>
              <a:rPr lang="ru-RU" dirty="0" smtClean="0"/>
              <a:t>матки 70–100 </a:t>
            </a:r>
            <a:r>
              <a:rPr lang="ru-RU" dirty="0"/>
              <a:t>г, </a:t>
            </a:r>
          </a:p>
          <a:p>
            <a:endParaRPr lang="ru-RU" dirty="0"/>
          </a:p>
          <a:p>
            <a:r>
              <a:rPr lang="ru-RU" dirty="0"/>
              <a:t>П</a:t>
            </a:r>
            <a:r>
              <a:rPr lang="uk-UA" dirty="0"/>
              <a:t>ід час вагітності </a:t>
            </a:r>
            <a:r>
              <a:rPr lang="uk-UA" dirty="0" smtClean="0"/>
              <a:t>в відбуваються:</a:t>
            </a:r>
            <a:endParaRPr lang="ru-RU" dirty="0"/>
          </a:p>
          <a:p>
            <a:endParaRPr lang="uk-UA" dirty="0"/>
          </a:p>
          <a:p>
            <a:r>
              <a:rPr lang="uk-UA" dirty="0"/>
              <a:t>Гіпертрофія </a:t>
            </a:r>
          </a:p>
          <a:p>
            <a:r>
              <a:rPr lang="uk-UA" dirty="0"/>
              <a:t>Гіперплазія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42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Складається</a:t>
            </a:r>
            <a:r>
              <a:rPr lang="ru-RU" dirty="0"/>
              <a:t> з </a:t>
            </a:r>
            <a:endParaRPr lang="ru-RU" dirty="0" smtClean="0"/>
          </a:p>
          <a:p>
            <a:r>
              <a:rPr lang="ru-RU" dirty="0" err="1" smtClean="0">
                <a:solidFill>
                  <a:srgbClr val="0070C0"/>
                </a:solidFill>
              </a:rPr>
              <a:t>епітелію</a:t>
            </a:r>
            <a:r>
              <a:rPr lang="ru-RU" dirty="0" smtClean="0"/>
              <a:t> </a:t>
            </a:r>
            <a:r>
              <a:rPr lang="ru-RU" dirty="0"/>
              <a:t>та </a:t>
            </a:r>
            <a:endParaRPr lang="ru-RU" dirty="0" smtClean="0"/>
          </a:p>
          <a:p>
            <a:r>
              <a:rPr lang="ru-RU" dirty="0" err="1" smtClean="0">
                <a:solidFill>
                  <a:srgbClr val="7030A0"/>
                </a:solidFill>
              </a:rPr>
              <a:t>власної</a:t>
            </a:r>
            <a:r>
              <a:rPr lang="ru-RU" dirty="0" smtClean="0">
                <a:solidFill>
                  <a:srgbClr val="7030A0"/>
                </a:solidFill>
              </a:rPr>
              <a:t> пластинки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endParaRPr lang="ru-RU" dirty="0"/>
          </a:p>
          <a:p>
            <a:r>
              <a:rPr lang="ru-RU" dirty="0" err="1" smtClean="0"/>
              <a:t>Епі­телій</a:t>
            </a:r>
            <a:r>
              <a:rPr lang="ru-RU" dirty="0" smtClean="0"/>
              <a:t> </a:t>
            </a:r>
            <a:r>
              <a:rPr lang="ru-RU" dirty="0" err="1" smtClean="0"/>
              <a:t>утворює</a:t>
            </a:r>
            <a:r>
              <a:rPr lang="ru-RU" dirty="0"/>
              <a:t> </a:t>
            </a:r>
            <a:r>
              <a:rPr lang="ru-RU" dirty="0" err="1"/>
              <a:t>трубкоподібні</a:t>
            </a:r>
            <a:r>
              <a:rPr lang="ru-RU" dirty="0"/>
              <a:t> </a:t>
            </a:r>
            <a:r>
              <a:rPr lang="ru-RU" dirty="0" err="1"/>
              <a:t>вростання</a:t>
            </a:r>
            <a:r>
              <a:rPr lang="ru-RU" dirty="0"/>
              <a:t> у </a:t>
            </a:r>
            <a:r>
              <a:rPr lang="ru-RU" dirty="0" err="1" smtClean="0"/>
              <a:t>власну</a:t>
            </a:r>
            <a:r>
              <a:rPr lang="ru-RU" dirty="0" smtClean="0"/>
              <a:t> пластинку  - </a:t>
            </a:r>
            <a:r>
              <a:rPr lang="ru-RU" dirty="0"/>
              <a:t> </a:t>
            </a:r>
            <a:r>
              <a:rPr lang="ru-RU" i="1" dirty="0" err="1">
                <a:solidFill>
                  <a:srgbClr val="0070C0"/>
                </a:solidFill>
              </a:rPr>
              <a:t>маткові</a:t>
            </a:r>
            <a:r>
              <a:rPr lang="ru-RU" i="1" dirty="0">
                <a:solidFill>
                  <a:srgbClr val="0070C0"/>
                </a:solidFill>
              </a:rPr>
              <a:t> </a:t>
            </a:r>
            <a:r>
              <a:rPr lang="ru-RU" i="1" dirty="0" err="1">
                <a:solidFill>
                  <a:srgbClr val="0070C0"/>
                </a:solidFill>
              </a:rPr>
              <a:t>залози</a:t>
            </a:r>
            <a:r>
              <a:rPr lang="ru-RU" dirty="0">
                <a:solidFill>
                  <a:srgbClr val="0070C0"/>
                </a:solidFill>
              </a:rPr>
              <a:t> 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крипти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9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211960" y="205978"/>
            <a:ext cx="2767608" cy="272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Атлас\сжатые рисунки\18 трубчатые железы мат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36686" y="2507264"/>
            <a:ext cx="2354795" cy="27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3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402832" cy="3675855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Епітелій</a:t>
            </a:r>
            <a:r>
              <a:rPr lang="ru-RU" dirty="0" smtClean="0"/>
              <a:t> </a:t>
            </a:r>
            <a:r>
              <a:rPr lang="uk-UA" dirty="0" smtClean="0"/>
              <a:t>– </a:t>
            </a:r>
            <a:r>
              <a:rPr lang="ru-RU" b="1" dirty="0" err="1" smtClean="0"/>
              <a:t>одношаровий</a:t>
            </a:r>
            <a:r>
              <a:rPr lang="ru-RU" b="1" dirty="0" smtClean="0"/>
              <a:t> </a:t>
            </a:r>
            <a:r>
              <a:rPr lang="ru-RU" b="1" dirty="0" err="1" smtClean="0"/>
              <a:t>призматичний</a:t>
            </a:r>
            <a:r>
              <a:rPr lang="ru-RU" dirty="0"/>
              <a:t>; </a:t>
            </a:r>
          </a:p>
          <a:p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/>
              <a:t>війчастих</a:t>
            </a:r>
            <a:r>
              <a:rPr lang="ru-RU" dirty="0"/>
              <a:t> і </a:t>
            </a:r>
            <a:r>
              <a:rPr lang="ru-RU" dirty="0" err="1"/>
              <a:t>секреторних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. 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пухкою</a:t>
            </a:r>
            <a:r>
              <a:rPr lang="ru-RU" dirty="0"/>
              <a:t> </a:t>
            </a:r>
            <a:r>
              <a:rPr lang="ru-RU" dirty="0" err="1"/>
              <a:t>сполучною</a:t>
            </a:r>
            <a:r>
              <a:rPr lang="ru-RU" dirty="0"/>
              <a:t> </a:t>
            </a:r>
            <a:r>
              <a:rPr lang="ru-RU" dirty="0" smtClean="0"/>
              <a:t>тканиною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3478"/>
            <a:ext cx="31384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0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80520" cy="4443958"/>
          </a:xfrm>
        </p:spPr>
        <p:txBody>
          <a:bodyPr>
            <a:normAutofit/>
          </a:bodyPr>
          <a:lstStyle/>
          <a:p>
            <a:r>
              <a:rPr lang="ru-RU" dirty="0" err="1"/>
              <a:t>має</a:t>
            </a:r>
            <a:r>
              <a:rPr lang="ru-RU" dirty="0"/>
              <a:t> 2 </a:t>
            </a:r>
            <a:r>
              <a:rPr lang="ru-RU" dirty="0" err="1"/>
              <a:t>шари</a:t>
            </a:r>
            <a:r>
              <a:rPr lang="ru-RU" dirty="0"/>
              <a:t>: </a:t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базальний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нижній</a:t>
            </a:r>
            <a:r>
              <a:rPr lang="ru-RU" dirty="0" smtClean="0"/>
              <a:t>, </a:t>
            </a:r>
            <a:r>
              <a:rPr lang="ru-RU" dirty="0" err="1" smtClean="0"/>
              <a:t>зберігається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менструації</a:t>
            </a:r>
            <a:r>
              <a:rPr lang="ru-RU" dirty="0" smtClean="0"/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функціональний</a:t>
            </a:r>
            <a:r>
              <a:rPr lang="ru-RU" b="1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верхній</a:t>
            </a:r>
            <a:r>
              <a:rPr lang="ru-RU" dirty="0" smtClean="0"/>
              <a:t>, </a:t>
            </a:r>
            <a:r>
              <a:rPr lang="ru-RU" dirty="0" err="1" smtClean="0"/>
              <a:t>відторгається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 smtClean="0"/>
              <a:t>менструації</a:t>
            </a:r>
            <a:r>
              <a:rPr lang="ru-RU" dirty="0" smtClean="0"/>
              <a:t> та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пологів</a:t>
            </a:r>
            <a:r>
              <a:rPr lang="ru-RU" dirty="0" smtClean="0"/>
              <a:t> у </a:t>
            </a:r>
            <a:r>
              <a:rPr lang="ru-RU" dirty="0" err="1" smtClean="0"/>
              <a:t>складі</a:t>
            </a:r>
            <a:r>
              <a:rPr lang="ru-RU" dirty="0" smtClean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400" dirty="0"/>
              <a:t>Шари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різне</a:t>
            </a:r>
            <a:r>
              <a:rPr lang="ru-RU" sz="2400" dirty="0"/>
              <a:t> </a:t>
            </a:r>
            <a:r>
              <a:rPr lang="ru-RU" sz="2400" dirty="0" err="1"/>
              <a:t>кровопостачання</a:t>
            </a: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44" y="7074"/>
            <a:ext cx="37840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80520" cy="4443958"/>
          </a:xfrm>
        </p:spPr>
        <p:txBody>
          <a:bodyPr>
            <a:normAutofit/>
          </a:bodyPr>
          <a:lstStyle/>
          <a:p>
            <a:r>
              <a:rPr lang="ru-RU" dirty="0" err="1"/>
              <a:t>має</a:t>
            </a:r>
            <a:r>
              <a:rPr lang="ru-RU" dirty="0"/>
              <a:t> 2 </a:t>
            </a:r>
            <a:r>
              <a:rPr lang="ru-RU" dirty="0" err="1"/>
              <a:t>шари</a:t>
            </a:r>
            <a:r>
              <a:rPr lang="ru-RU" dirty="0"/>
              <a:t>: </a:t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базальний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нижній</a:t>
            </a:r>
            <a:r>
              <a:rPr lang="ru-RU" dirty="0" smtClean="0"/>
              <a:t>, </a:t>
            </a:r>
            <a:r>
              <a:rPr lang="ru-RU" dirty="0" err="1" smtClean="0"/>
              <a:t>зберігається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менструації</a:t>
            </a:r>
            <a:r>
              <a:rPr lang="ru-RU" dirty="0" smtClean="0"/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функціональний</a:t>
            </a:r>
            <a:r>
              <a:rPr lang="ru-RU" b="1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верхній</a:t>
            </a:r>
            <a:r>
              <a:rPr lang="ru-RU" dirty="0" smtClean="0"/>
              <a:t>, </a:t>
            </a:r>
            <a:r>
              <a:rPr lang="ru-RU" dirty="0" err="1" smtClean="0"/>
              <a:t>відторгається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 smtClean="0"/>
              <a:t>менструації</a:t>
            </a:r>
            <a:r>
              <a:rPr lang="ru-RU" dirty="0" smtClean="0"/>
              <a:t> та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пологів</a:t>
            </a:r>
            <a:r>
              <a:rPr lang="ru-RU" dirty="0" smtClean="0"/>
              <a:t> у </a:t>
            </a:r>
            <a:r>
              <a:rPr lang="ru-RU" dirty="0" err="1" smtClean="0"/>
              <a:t>складі</a:t>
            </a:r>
            <a:r>
              <a:rPr lang="ru-RU" dirty="0" smtClean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400" dirty="0"/>
              <a:t>Шари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різне</a:t>
            </a:r>
            <a:r>
              <a:rPr lang="ru-RU" sz="2400" dirty="0"/>
              <a:t> </a:t>
            </a:r>
            <a:r>
              <a:rPr lang="ru-RU" sz="2400" dirty="0" err="1"/>
              <a:t>кровопостачання</a:t>
            </a:r>
            <a:endParaRPr lang="ru-RU" dirty="0"/>
          </a:p>
          <a:p>
            <a:endParaRPr lang="ru-RU" dirty="0"/>
          </a:p>
        </p:txBody>
      </p:sp>
      <p:pic>
        <p:nvPicPr>
          <p:cNvPr id="5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69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08512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Зовнішня (піхвова) частина </a:t>
            </a:r>
            <a:r>
              <a:rPr lang="uk-UA" dirty="0" smtClean="0"/>
              <a:t>покрита багатошаровим плоским незроговілим епітелієм</a:t>
            </a:r>
          </a:p>
          <a:p>
            <a:r>
              <a:rPr lang="uk-UA" b="1" dirty="0" err="1" smtClean="0"/>
              <a:t>Цервікальний</a:t>
            </a:r>
            <a:r>
              <a:rPr lang="uk-UA" b="1" dirty="0" smtClean="0"/>
              <a:t> канал </a:t>
            </a:r>
            <a:r>
              <a:rPr lang="uk-UA" dirty="0" smtClean="0"/>
              <a:t>вистелений одношаровим циліндричним епітелієм, слизова оболонка має </a:t>
            </a:r>
            <a:r>
              <a:rPr lang="uk-UA" dirty="0" err="1" smtClean="0"/>
              <a:t>цервікальні</a:t>
            </a:r>
            <a:r>
              <a:rPr lang="uk-UA" dirty="0" smtClean="0"/>
              <a:t> залози. </a:t>
            </a:r>
          </a:p>
          <a:p>
            <a:endParaRPr lang="ru-RU" dirty="0"/>
          </a:p>
        </p:txBody>
      </p:sp>
      <p:pic>
        <p:nvPicPr>
          <p:cNvPr id="6146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391472" y="390972"/>
            <a:ext cx="47525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5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08512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Зовнішня (піхвова) частина </a:t>
            </a:r>
            <a:r>
              <a:rPr lang="uk-UA" dirty="0" smtClean="0"/>
              <a:t>покрита багатошаровим плоским незроговілим епітелієм</a:t>
            </a:r>
          </a:p>
          <a:p>
            <a:r>
              <a:rPr lang="uk-UA" b="1" dirty="0" err="1" smtClean="0"/>
              <a:t>Цервікальний</a:t>
            </a:r>
            <a:r>
              <a:rPr lang="uk-UA" b="1" dirty="0" smtClean="0"/>
              <a:t> канал </a:t>
            </a:r>
            <a:r>
              <a:rPr lang="uk-UA" dirty="0" smtClean="0"/>
              <a:t>вистелений одношаровим циліндричним епітелієм, слизова оболонка має </a:t>
            </a:r>
            <a:r>
              <a:rPr lang="uk-UA" dirty="0" err="1" smtClean="0"/>
              <a:t>цервікальні</a:t>
            </a:r>
            <a:r>
              <a:rPr lang="uk-UA" dirty="0" smtClean="0"/>
              <a:t> залози. 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4"/>
          <a:stretch/>
        </p:blipFill>
        <p:spPr bwMode="auto">
          <a:xfrm>
            <a:off x="5830724" y="1"/>
            <a:ext cx="331327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28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0523" y="3421808"/>
            <a:ext cx="4258816" cy="172169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Рис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Зона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трансформації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матки.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Різка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зміна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багатошарового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плоского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епітелію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на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простий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стовпчастий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Неопластичні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зміни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що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приводять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до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розвитку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раку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матки,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найчастіше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починаються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зоні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трансформації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CG – 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 сполучній тканині розташовані розгалужені </a:t>
            </a:r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цервікальні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залози, що виділяють слиз.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57" y="285718"/>
            <a:ext cx="4320480" cy="31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7494"/>
            <a:ext cx="4248472" cy="315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21196" y="3421808"/>
            <a:ext cx="4258816" cy="1598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Рис. 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Ратифікований  плоский епітелій 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ектоцервіксу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Багатошаровий епітелій та  волокниста сполучна тканина, що лежить під ним. Зрілі епітеліальні клітини мають прозору цитоплазму, яка відображає високий вміст глікогену. Увігнуті тканинні 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сосочкивиступають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 епітеліальні щілини.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08163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Піхва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923786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Слизова оболонка</a:t>
            </a:r>
            <a:r>
              <a:rPr lang="uk-UA" dirty="0" smtClean="0"/>
              <a:t>:</a:t>
            </a:r>
          </a:p>
          <a:p>
            <a:pPr marL="627063" indent="0">
              <a:buNone/>
            </a:pPr>
            <a:r>
              <a:rPr lang="uk-UA" dirty="0" smtClean="0"/>
              <a:t>- Епітелій (багатошаровий плоский незроговілий)</a:t>
            </a:r>
          </a:p>
          <a:p>
            <a:pPr marL="627063" indent="0">
              <a:buNone/>
            </a:pPr>
            <a:r>
              <a:rPr lang="uk-UA" dirty="0" smtClean="0"/>
              <a:t>- Власна пластинка (пухка сполучна тканина) </a:t>
            </a:r>
          </a:p>
          <a:p>
            <a:r>
              <a:rPr lang="uk-UA" b="1" dirty="0" smtClean="0"/>
              <a:t>М’язова оболонка </a:t>
            </a:r>
            <a:r>
              <a:rPr lang="uk-UA" dirty="0" smtClean="0"/>
              <a:t>(гладенька м’язова тканина)</a:t>
            </a:r>
          </a:p>
          <a:p>
            <a:r>
              <a:rPr lang="uk-UA" b="1" dirty="0" err="1" smtClean="0"/>
              <a:t>Адвентиційна</a:t>
            </a:r>
            <a:r>
              <a:rPr lang="uk-UA" b="1" dirty="0" smtClean="0"/>
              <a:t> оболонка </a:t>
            </a:r>
            <a:r>
              <a:rPr lang="uk-UA" dirty="0" smtClean="0"/>
              <a:t>(пухка сполучна тканина)</a:t>
            </a:r>
            <a:endParaRPr lang="uk-UA" dirty="0"/>
          </a:p>
          <a:p>
            <a:endParaRPr lang="ru-RU" dirty="0"/>
          </a:p>
        </p:txBody>
      </p:sp>
      <p:pic>
        <p:nvPicPr>
          <p:cNvPr id="5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700042" y="339502"/>
            <a:ext cx="4443958" cy="444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26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Піхва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923786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Слизова оболонка</a:t>
            </a:r>
            <a:r>
              <a:rPr lang="uk-UA" dirty="0" smtClean="0"/>
              <a:t>:</a:t>
            </a:r>
          </a:p>
          <a:p>
            <a:pPr marL="627063" indent="0">
              <a:buNone/>
            </a:pPr>
            <a:r>
              <a:rPr lang="uk-UA" dirty="0" smtClean="0"/>
              <a:t>- Епітелій (багатошаровий плоский незроговілий)</a:t>
            </a:r>
          </a:p>
          <a:p>
            <a:pPr marL="627063" indent="0">
              <a:buNone/>
            </a:pPr>
            <a:r>
              <a:rPr lang="uk-UA" dirty="0" smtClean="0"/>
              <a:t>- Власна пластинка (пухка сполучна тканина) </a:t>
            </a:r>
          </a:p>
          <a:p>
            <a:r>
              <a:rPr lang="uk-UA" b="1" dirty="0" smtClean="0"/>
              <a:t>М’язова оболонка </a:t>
            </a:r>
            <a:r>
              <a:rPr lang="uk-UA" dirty="0" smtClean="0"/>
              <a:t>(гладенька м’язова тканина)</a:t>
            </a:r>
          </a:p>
          <a:p>
            <a:r>
              <a:rPr lang="uk-UA" b="1" dirty="0" err="1" smtClean="0"/>
              <a:t>Адвентиційна</a:t>
            </a:r>
            <a:r>
              <a:rPr lang="uk-UA" b="1" dirty="0" smtClean="0"/>
              <a:t> оболонка </a:t>
            </a:r>
            <a:r>
              <a:rPr lang="uk-UA" dirty="0" smtClean="0"/>
              <a:t>(пухка сполучна тканина)</a:t>
            </a:r>
            <a:endParaRPr lang="uk-UA" dirty="0"/>
          </a:p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r="52338" b="2989"/>
          <a:stretch/>
        </p:blipFill>
        <p:spPr bwMode="auto">
          <a:xfrm>
            <a:off x="5103298" y="411510"/>
            <a:ext cx="3645166" cy="473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51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1115616" y="-26916"/>
            <a:ext cx="7140268" cy="512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6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Оваріально-менструальний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цикл 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9856" y="776153"/>
            <a:ext cx="8712968" cy="1224135"/>
          </a:xfrm>
        </p:spPr>
        <p:txBody>
          <a:bodyPr>
            <a:normAutofit/>
          </a:bodyPr>
          <a:lstStyle/>
          <a:p>
            <a:r>
              <a:rPr lang="uk-UA" dirty="0" smtClean="0"/>
              <a:t>Циклічні </a:t>
            </a:r>
            <a:r>
              <a:rPr lang="uk-UA" dirty="0"/>
              <a:t>зміни, </a:t>
            </a:r>
            <a:r>
              <a:rPr lang="uk-UA" dirty="0" smtClean="0"/>
              <a:t>що </a:t>
            </a:r>
            <a:r>
              <a:rPr lang="uk-UA" dirty="0"/>
              <a:t>відбуваються</a:t>
            </a:r>
            <a:r>
              <a:rPr lang="ru-RU" dirty="0"/>
              <a:t>  </a:t>
            </a:r>
            <a:r>
              <a:rPr lang="uk-UA" dirty="0" smtClean="0"/>
              <a:t>у</a:t>
            </a:r>
            <a:r>
              <a:rPr lang="en-US" dirty="0" smtClean="0"/>
              <a:t> </a:t>
            </a:r>
            <a:r>
              <a:rPr lang="uk-UA" dirty="0" smtClean="0"/>
              <a:t>функціональному</a:t>
            </a:r>
            <a:r>
              <a:rPr lang="ru-RU" dirty="0"/>
              <a:t>  </a:t>
            </a:r>
            <a:r>
              <a:rPr lang="uk-UA" dirty="0" smtClean="0"/>
              <a:t>шарі</a:t>
            </a:r>
            <a:r>
              <a:rPr lang="ru-RU" dirty="0"/>
              <a:t> </a:t>
            </a:r>
            <a:r>
              <a:rPr lang="uk-UA" dirty="0" err="1" smtClean="0"/>
              <a:t>ендометрію</a:t>
            </a:r>
            <a:r>
              <a:rPr lang="uk-UA" dirty="0"/>
              <a:t>,</a:t>
            </a:r>
            <a:r>
              <a:rPr lang="ru-RU" dirty="0"/>
              <a:t> </a:t>
            </a:r>
            <a:r>
              <a:rPr lang="uk-UA" dirty="0" smtClean="0"/>
              <a:t>проявом </a:t>
            </a:r>
            <a:r>
              <a:rPr lang="uk-UA" dirty="0"/>
              <a:t>яких є щомісячні </a:t>
            </a:r>
            <a:r>
              <a:rPr lang="uk-UA" dirty="0" smtClean="0"/>
              <a:t>маткові </a:t>
            </a:r>
            <a:r>
              <a:rPr lang="uk-UA" dirty="0"/>
              <a:t>кровотечі – </a:t>
            </a:r>
            <a:r>
              <a:rPr lang="uk-UA" b="1" dirty="0" smtClean="0">
                <a:solidFill>
                  <a:srgbClr val="FF0000"/>
                </a:solidFill>
              </a:rPr>
              <a:t>менструації</a:t>
            </a:r>
            <a:r>
              <a:rPr lang="uk-UA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89856" y="2047454"/>
            <a:ext cx="8496944" cy="73957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900" dirty="0" smtClean="0"/>
              <a:t>Перебудови в ОМЦ</a:t>
            </a:r>
            <a:r>
              <a:rPr lang="ru-RU" sz="2900" dirty="0" smtClean="0"/>
              <a:t> </a:t>
            </a:r>
            <a:r>
              <a:rPr lang="uk-UA" sz="2900" dirty="0" smtClean="0"/>
              <a:t>залежать від циклічних змін</a:t>
            </a:r>
            <a:r>
              <a:rPr lang="ru-RU" sz="2900" dirty="0" smtClean="0"/>
              <a:t> </a:t>
            </a:r>
            <a:r>
              <a:rPr lang="uk-UA" sz="2900" dirty="0" smtClean="0"/>
              <a:t>у яєчнику, виділення ним</a:t>
            </a:r>
            <a:r>
              <a:rPr lang="ru-RU" sz="2900" dirty="0" smtClean="0"/>
              <a:t> </a:t>
            </a:r>
            <a:r>
              <a:rPr lang="uk-UA" sz="2900" dirty="0" err="1" smtClean="0"/>
              <a:t>естрогенів</a:t>
            </a:r>
            <a:r>
              <a:rPr lang="uk-UA" sz="2900" dirty="0" smtClean="0"/>
              <a:t> та</a:t>
            </a:r>
            <a:r>
              <a:rPr lang="ru-RU" sz="2900" dirty="0" smtClean="0"/>
              <a:t> </a:t>
            </a:r>
            <a:r>
              <a:rPr lang="uk-UA" sz="2900" dirty="0" err="1" smtClean="0"/>
              <a:t>прогестерону</a:t>
            </a:r>
            <a:r>
              <a:rPr lang="ru-RU" sz="2900" dirty="0" smtClean="0"/>
              <a:t> </a:t>
            </a:r>
            <a:r>
              <a:rPr lang="uk-UA" sz="2900" dirty="0" smtClean="0"/>
              <a:t>(</a:t>
            </a:r>
            <a:r>
              <a:rPr lang="uk-UA" sz="2900" b="1" dirty="0" err="1" smtClean="0"/>
              <a:t>оваріального</a:t>
            </a:r>
            <a:r>
              <a:rPr lang="ru-RU" sz="2900" b="1" dirty="0" smtClean="0"/>
              <a:t> </a:t>
            </a:r>
            <a:r>
              <a:rPr lang="uk-UA" sz="2900" b="1" dirty="0" smtClean="0"/>
              <a:t>циклу</a:t>
            </a:r>
            <a:r>
              <a:rPr lang="uk-UA" sz="2900" dirty="0" smtClean="0"/>
              <a:t>).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33654" y="2881358"/>
            <a:ext cx="8496944" cy="2066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У </a:t>
            </a:r>
            <a:r>
              <a:rPr lang="ru-RU" sz="2000" dirty="0" err="1" smtClean="0"/>
              <a:t>зв'язку</a:t>
            </a:r>
            <a:r>
              <a:rPr lang="ru-RU" sz="2000" dirty="0" smtClean="0"/>
              <a:t> з </a:t>
            </a:r>
            <a:r>
              <a:rPr lang="ru-RU" sz="2000" dirty="0" err="1" smtClean="0"/>
              <a:t>цим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місячний</a:t>
            </a:r>
            <a:r>
              <a:rPr lang="ru-RU" sz="2000" dirty="0" smtClean="0"/>
              <a:t> цикл в </a:t>
            </a:r>
            <a:r>
              <a:rPr lang="ru-RU" sz="2000" dirty="0" err="1" smtClean="0"/>
              <a:t>організмі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жінки</a:t>
            </a:r>
            <a:r>
              <a:rPr lang="ru-RU" sz="2000" dirty="0" smtClean="0"/>
              <a:t> </a:t>
            </a:r>
            <a:r>
              <a:rPr lang="ru-RU" sz="2000" dirty="0" err="1" smtClean="0"/>
              <a:t>отримав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назву</a:t>
            </a:r>
            <a:r>
              <a:rPr lang="ru-RU" sz="2000" dirty="0" smtClean="0"/>
              <a:t> </a:t>
            </a:r>
            <a:r>
              <a:rPr lang="ru-RU" sz="2000" dirty="0" err="1" smtClean="0">
                <a:solidFill>
                  <a:srgbClr val="FF0000"/>
                </a:solidFill>
              </a:rPr>
              <a:t>оваріально</a:t>
            </a:r>
            <a:r>
              <a:rPr lang="ru-RU" sz="2000" dirty="0" smtClean="0">
                <a:solidFill>
                  <a:srgbClr val="FF0000"/>
                </a:solidFill>
              </a:rPr>
              <a:t>-менструального</a:t>
            </a:r>
            <a:r>
              <a:rPr lang="ru-RU" sz="2000" dirty="0" smtClean="0"/>
              <a:t>. </a:t>
            </a:r>
          </a:p>
          <a:p>
            <a:endParaRPr lang="ru-RU" sz="3600" dirty="0" smtClean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57200" y="3668097"/>
            <a:ext cx="8229600" cy="84786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dirty="0" smtClean="0"/>
              <a:t> </a:t>
            </a:r>
            <a:r>
              <a:rPr lang="ru-RU" sz="2800" dirty="0" err="1" smtClean="0"/>
              <a:t>Тривалість</a:t>
            </a:r>
            <a:r>
              <a:rPr lang="ru-RU" sz="2800" dirty="0" smtClean="0"/>
              <a:t> менструального циклу </a:t>
            </a:r>
            <a:r>
              <a:rPr lang="ru-RU" sz="2800" dirty="0" err="1" smtClean="0"/>
              <a:t>вираховується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першо­го</a:t>
            </a:r>
            <a:r>
              <a:rPr lang="ru-RU" sz="2800" dirty="0" smtClean="0"/>
              <a:t> дня </a:t>
            </a:r>
            <a:r>
              <a:rPr lang="ru-RU" sz="2800" dirty="0" err="1" smtClean="0"/>
              <a:t>попередньої</a:t>
            </a:r>
            <a:r>
              <a:rPr lang="ru-RU" sz="2800" dirty="0" smtClean="0"/>
              <a:t> </a:t>
            </a:r>
            <a:r>
              <a:rPr lang="ru-RU" sz="2800" dirty="0" err="1" smtClean="0"/>
              <a:t>менструації</a:t>
            </a:r>
            <a:r>
              <a:rPr lang="ru-RU" sz="2800" dirty="0" smtClean="0"/>
              <a:t> до </a:t>
            </a:r>
            <a:r>
              <a:rPr lang="ru-RU" sz="2800" dirty="0" err="1" smtClean="0"/>
              <a:t>першого</a:t>
            </a:r>
            <a:r>
              <a:rPr lang="ru-RU" sz="2800" dirty="0" smtClean="0"/>
              <a:t> дня </a:t>
            </a:r>
            <a:r>
              <a:rPr lang="ru-RU" sz="2800" dirty="0" err="1" smtClean="0"/>
              <a:t>наступної</a:t>
            </a:r>
            <a:r>
              <a:rPr lang="ru-RU" sz="2800" dirty="0" smtClean="0"/>
              <a:t> . </a:t>
            </a:r>
          </a:p>
          <a:p>
            <a:r>
              <a:rPr lang="ru-RU" sz="2800" dirty="0" smtClean="0"/>
              <a:t>У </a:t>
            </a:r>
            <a:r>
              <a:rPr lang="ru-RU" sz="2800" dirty="0" err="1" smtClean="0"/>
              <a:t>більшості</a:t>
            </a:r>
            <a:r>
              <a:rPr lang="ru-RU" sz="2800" dirty="0" smtClean="0"/>
              <a:t> (60 %) </a:t>
            </a:r>
            <a:r>
              <a:rPr lang="ru-RU" sz="2800" dirty="0" err="1" smtClean="0"/>
              <a:t>жінок</a:t>
            </a:r>
            <a:r>
              <a:rPr lang="ru-RU" sz="2800" dirty="0" smtClean="0"/>
              <a:t> </a:t>
            </a:r>
            <a:r>
              <a:rPr lang="ru-RU" sz="2800" dirty="0" err="1" smtClean="0"/>
              <a:t>тривалість</a:t>
            </a:r>
            <a:r>
              <a:rPr lang="ru-RU" sz="2800" dirty="0" smtClean="0"/>
              <a:t> циклу становить 28 </a:t>
            </a:r>
            <a:r>
              <a:rPr lang="ru-RU" sz="2800" dirty="0" err="1" smtClean="0"/>
              <a:t>днів</a:t>
            </a:r>
            <a:r>
              <a:rPr lang="ru-RU" sz="2800" dirty="0" smtClean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47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908" y="-29774"/>
            <a:ext cx="5119092" cy="516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190055"/>
              </p:ext>
            </p:extLst>
          </p:nvPr>
        </p:nvGraphicFramePr>
        <p:xfrm>
          <a:off x="179512" y="195486"/>
          <a:ext cx="38453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112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B4F5CDF-AEC2-4864-860B-50766D7DF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4746C7-E855-45B4-8040-4BCD9535F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2F7181-9043-423C-B83E-C9E0892B8B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D86809-3099-4CCC-8108-AC1A0B8BF5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10F4D4-26AF-465C-BC71-9DC3C5A4D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BEEAD1-1412-4199-9062-CCBF75AA2B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DCE4E4-0CA2-4329-A529-49F2CB217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634076"/>
              </p:ext>
            </p:extLst>
          </p:nvPr>
        </p:nvGraphicFramePr>
        <p:xfrm>
          <a:off x="0" y="267494"/>
          <a:ext cx="9143999" cy="1336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20"/>
                <a:gridCol w="1048896"/>
                <a:gridCol w="1080120"/>
                <a:gridCol w="1580151"/>
                <a:gridCol w="3567912"/>
              </a:tblGrid>
              <a:tr h="466168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Менструація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Постменструальна</a:t>
                      </a:r>
                      <a:r>
                        <a:rPr lang="uk-UA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Пременструальна</a:t>
                      </a: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менструації</a:t>
                      </a:r>
                    </a:p>
                    <a:p>
                      <a:pPr algn="ctr"/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регенерації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проліферації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відносного спокою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секреції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8859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1-3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3-15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15-28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Двойная стрелка влево/вправо 9"/>
          <p:cNvSpPr/>
          <p:nvPr/>
        </p:nvSpPr>
        <p:spPr>
          <a:xfrm>
            <a:off x="-108520" y="1779662"/>
            <a:ext cx="914400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4991"/>
              </p:ext>
            </p:extLst>
          </p:nvPr>
        </p:nvGraphicFramePr>
        <p:xfrm>
          <a:off x="1" y="2283718"/>
          <a:ext cx="9143999" cy="1336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20"/>
                <a:gridCol w="1048896"/>
                <a:gridCol w="1080120"/>
                <a:gridCol w="1580151"/>
                <a:gridCol w="3567912"/>
              </a:tblGrid>
              <a:tr h="466168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Менструація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Постменструальна</a:t>
                      </a:r>
                      <a:r>
                        <a:rPr lang="uk-UA" sz="14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Пременструальна</a:t>
                      </a:r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менструації</a:t>
                      </a:r>
                    </a:p>
                    <a:p>
                      <a:pPr algn="ctr"/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регенерації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проліферації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відносного спокою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r>
                        <a:rPr lang="ru-RU" sz="1400" b="1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секреції</a:t>
                      </a:r>
                      <a:endParaRPr lang="uk-UA" sz="14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8859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1-3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3-5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5-11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11-15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15-28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44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191442"/>
              </p:ext>
            </p:extLst>
          </p:nvPr>
        </p:nvGraphicFramePr>
        <p:xfrm>
          <a:off x="0" y="195486"/>
          <a:ext cx="9144000" cy="475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272"/>
                <a:gridCol w="1360264"/>
                <a:gridCol w="1284694"/>
                <a:gridCol w="1209125"/>
                <a:gridCol w="1038773"/>
                <a:gridCol w="170351"/>
                <a:gridCol w="189689"/>
                <a:gridCol w="3059832"/>
              </a:tblGrid>
              <a:tr h="677679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  Гіпофіз</a:t>
                      </a:r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ФСГ</a:t>
                      </a:r>
                    </a:p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ЛГ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ЛГ</a:t>
                      </a:r>
                      <a:endParaRPr lang="uk-UA" dirty="0"/>
                    </a:p>
                  </a:txBody>
                  <a:tcPr marL="0" marR="0" marT="0" marB="0" anchor="ctr"/>
                </a:tc>
              </a:tr>
              <a:tr h="1169693">
                <a:tc rowSpan="2">
                  <a:txBody>
                    <a:bodyPr/>
                    <a:lstStyle/>
                    <a:p>
                      <a:pPr algn="ctr"/>
                      <a:r>
                        <a:rPr lang="uk-UA" b="1" dirty="0" smtClean="0"/>
                        <a:t>Яєчник</a:t>
                      </a:r>
                      <a:endParaRPr lang="uk-UA" b="1" dirty="0"/>
                    </a:p>
                  </a:txBody>
                  <a:tcPr marL="0" marR="0" marT="0" marB="0" anchor="ctr"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343025" indent="0" algn="ctr"/>
                      <a:r>
                        <a:rPr lang="uk-UA" b="1" dirty="0" smtClean="0"/>
                        <a:t>Фолікулярна</a:t>
                      </a:r>
                      <a:r>
                        <a:rPr lang="uk-UA" dirty="0" smtClean="0"/>
                        <a:t> фаза: </a:t>
                      </a:r>
                    </a:p>
                    <a:p>
                      <a:pPr marL="1343025" indent="0" algn="ctr"/>
                      <a:r>
                        <a:rPr lang="uk-UA" dirty="0" smtClean="0"/>
                        <a:t>ріст фолікула - 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Овуляція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0" marR="0" marT="0" marB="0" vert="vert27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err="1" smtClean="0"/>
                        <a:t>Лютеїнова</a:t>
                      </a:r>
                      <a:r>
                        <a:rPr lang="uk-UA" dirty="0" smtClean="0"/>
                        <a:t> фаза – функціонування жовтого</a:t>
                      </a:r>
                      <a:r>
                        <a:rPr lang="uk-UA" baseline="0" dirty="0" smtClean="0"/>
                        <a:t> тіла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7247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343025" indent="0" algn="ctr"/>
                      <a:r>
                        <a:rPr lang="uk-UA" dirty="0" smtClean="0"/>
                        <a:t>Продукція </a:t>
                      </a:r>
                      <a:r>
                        <a:rPr lang="uk-UA" dirty="0" err="1" smtClean="0"/>
                        <a:t>естрогенів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Продукція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прогестерону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77679">
                <a:tc rowSpan="3">
                  <a:txBody>
                    <a:bodyPr/>
                    <a:lstStyle/>
                    <a:p>
                      <a:pPr algn="ctr"/>
                      <a:r>
                        <a:rPr lang="uk-UA" b="1" dirty="0" smtClean="0"/>
                        <a:t>Матка</a:t>
                      </a:r>
                      <a:endParaRPr lang="uk-UA" b="1" dirty="0"/>
                    </a:p>
                  </a:txBody>
                  <a:tcPr marL="0" marR="0" marT="0" marB="0" anchor="ctr"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b="1" dirty="0" smtClean="0"/>
                        <a:t>Менструальна</a:t>
                      </a:r>
                      <a:r>
                        <a:rPr lang="uk-UA" dirty="0" smtClean="0"/>
                        <a:t> фаза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AFA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uk-UA" b="1" dirty="0" err="1" smtClean="0">
                          <a:solidFill>
                            <a:schemeClr val="tx1"/>
                          </a:solidFill>
                        </a:rPr>
                        <a:t>Постменструальна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фаза (проліферації)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uk-UA" b="1" dirty="0" err="1" smtClean="0">
                          <a:solidFill>
                            <a:schemeClr val="tx1"/>
                          </a:solidFill>
                        </a:rPr>
                        <a:t>Пременструальна</a:t>
                      </a: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 фаза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(секреції)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32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регенерації</a:t>
                      </a:r>
                      <a:endParaRPr lang="uk-UA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</a:rPr>
                        <a:t>проліферації</a:t>
                      </a:r>
                      <a:endParaRPr lang="uk-UA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відносного спокою</a:t>
                      </a:r>
                      <a:endParaRPr lang="uk-UA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/>
                </a:tc>
              </a:tr>
              <a:tr h="67767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1-3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3-5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5-11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11-15 доба</a:t>
                      </a:r>
                      <a:endParaRPr lang="uk-UA" dirty="0"/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15-28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Равнобедренный треугольник 2"/>
          <p:cNvSpPr/>
          <p:nvPr/>
        </p:nvSpPr>
        <p:spPr>
          <a:xfrm rot="10800000">
            <a:off x="5724128" y="2797478"/>
            <a:ext cx="360040" cy="215053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ый треугольник 5"/>
          <p:cNvSpPr/>
          <p:nvPr/>
        </p:nvSpPr>
        <p:spPr>
          <a:xfrm>
            <a:off x="899592" y="987574"/>
            <a:ext cx="1296144" cy="1872208"/>
          </a:xfrm>
          <a:prstGeom prst="rtTriangle">
            <a:avLst/>
          </a:prstGeom>
          <a:solidFill>
            <a:srgbClr val="F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783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грудна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75606"/>
            <a:ext cx="4923786" cy="3744415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 із 15-20 часточок, розділених с</a:t>
            </a:r>
            <a:r>
              <a:rPr lang="ru-RU" dirty="0"/>
              <a:t>п</a:t>
            </a:r>
            <a:r>
              <a:rPr lang="uk-UA" dirty="0" err="1" smtClean="0"/>
              <a:t>олучною</a:t>
            </a:r>
            <a:r>
              <a:rPr lang="uk-UA" dirty="0" smtClean="0"/>
              <a:t> та жировою тканиною.</a:t>
            </a:r>
            <a:endParaRPr lang="uk-UA" dirty="0"/>
          </a:p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362" y="1275606"/>
            <a:ext cx="4142385" cy="365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48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грудна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75606"/>
            <a:ext cx="4923786" cy="3744415"/>
          </a:xfrm>
        </p:spPr>
        <p:txBody>
          <a:bodyPr>
            <a:normAutofit/>
          </a:bodyPr>
          <a:lstStyle/>
          <a:p>
            <a:r>
              <a:rPr lang="uk-UA" dirty="0" smtClean="0"/>
              <a:t>За будовою – складна розгалужена альвеолярна залоза.</a:t>
            </a:r>
          </a:p>
          <a:p>
            <a:r>
              <a:rPr lang="uk-UA" dirty="0" smtClean="0"/>
              <a:t>Вивідні протоки відкриваються у розширення – молочні синуси, що є резервуарами молока.</a:t>
            </a:r>
            <a:endParaRPr lang="uk-UA" dirty="0"/>
          </a:p>
          <a:p>
            <a:endParaRPr lang="ru-RU" dirty="0"/>
          </a:p>
        </p:txBody>
      </p:sp>
      <p:pic>
        <p:nvPicPr>
          <p:cNvPr id="6" name="Рисунок 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7" t="23824" r="40475" b="20776"/>
          <a:stretch>
            <a:fillRect/>
          </a:stretch>
        </p:blipFill>
        <p:spPr bwMode="auto">
          <a:xfrm>
            <a:off x="5779688" y="12602"/>
            <a:ext cx="3340921" cy="513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07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" y="555526"/>
            <a:ext cx="9129713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38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Атлас\сжатые рисунки\90 молочная желез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03282" y="-1075696"/>
            <a:ext cx="5191740" cy="734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37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502"/>
            <a:ext cx="91440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83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58"/>
            <a:ext cx="7950150" cy="513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91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50511" y="-1078910"/>
            <a:ext cx="5169529" cy="73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1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84295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12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45" y="0"/>
            <a:ext cx="9185275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78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323528" y="123478"/>
            <a:ext cx="8591872" cy="4762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260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99792" y="1851670"/>
            <a:ext cx="4258816" cy="5655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Дякую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за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увагу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!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84601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2625</TotalTime>
  <Words>1386</Words>
  <Application>Microsoft Office PowerPoint</Application>
  <PresentationFormat>Экран (16:9)</PresentationFormat>
  <Paragraphs>431</Paragraphs>
  <Slides>82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82</vt:i4>
      </vt:variant>
    </vt:vector>
  </HeadingPairs>
  <TitlesOfParts>
    <vt:vector size="88" baseType="lpstr">
      <vt:lpstr>Arial</vt:lpstr>
      <vt:lpstr>Calibri</vt:lpstr>
      <vt:lpstr>Century Gothic</vt:lpstr>
      <vt:lpstr>Times New Roman</vt:lpstr>
      <vt:lpstr>Wingdings 3</vt:lpstr>
      <vt:lpstr>Сектор</vt:lpstr>
      <vt:lpstr>Презентация PowerPoint</vt:lpstr>
      <vt:lpstr>Органи жіночої статевої системи</vt:lpstr>
      <vt:lpstr>Функції:</vt:lpstr>
      <vt:lpstr>Яєчник </vt:lpstr>
      <vt:lpstr>Яєчник </vt:lpstr>
      <vt:lpstr>Яєчник </vt:lpstr>
      <vt:lpstr>Презентация PowerPoint</vt:lpstr>
      <vt:lpstr>Яєчник </vt:lpstr>
      <vt:lpstr>Презентация PowerPoint</vt:lpstr>
      <vt:lpstr>Презентация PowerPoint</vt:lpstr>
      <vt:lpstr>Ріст фолікула</vt:lpstr>
      <vt:lpstr> Примордіальні фолікули  </vt:lpstr>
      <vt:lpstr>Презентация PowerPoint</vt:lpstr>
      <vt:lpstr> Вторинні фолікули  </vt:lpstr>
      <vt:lpstr>Третинний, зрілий фолікул</vt:lpstr>
      <vt:lpstr>Третинний, зрілий фолікул</vt:lpstr>
      <vt:lpstr>Презентация PowerPoint</vt:lpstr>
      <vt:lpstr>Презентация PowerPoint</vt:lpstr>
      <vt:lpstr>Овуляція — </vt:lpstr>
      <vt:lpstr>Презентация PowerPoint</vt:lpstr>
      <vt:lpstr> </vt:lpstr>
      <vt:lpstr>Жовте тіло (corpus luteum)  </vt:lpstr>
      <vt:lpstr> Стадія проліферації та васкуляризації  </vt:lpstr>
      <vt:lpstr>Стадія  залозистого метаморфозу </vt:lpstr>
      <vt:lpstr>Презентация PowerPoint</vt:lpstr>
      <vt:lpstr>Стадія  розквіту </vt:lpstr>
      <vt:lpstr>Презентация PowerPoint</vt:lpstr>
      <vt:lpstr>  Жовте тіло людини (x20):  BV – кровоносні судини;  FC –  колишня фолікулярна порожнина;  KT – сполучна тканина; TC – клітини, що трансформуються в жовте тіло; GLC – клітини гранульозного лютеїну   </vt:lpstr>
      <vt:lpstr>Прогестерон :</vt:lpstr>
      <vt:lpstr>Стадія зворотного розвитку   </vt:lpstr>
      <vt:lpstr>Яєчниковий цикл</vt:lpstr>
      <vt:lpstr>Презентация PowerPoint</vt:lpstr>
      <vt:lpstr>Атрезія фолікулів </vt:lpstr>
      <vt:lpstr>Атрезія фолікулів </vt:lpstr>
      <vt:lpstr>Презентация PowerPoint</vt:lpstr>
      <vt:lpstr>Яйцеклітина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Статеві шляхи</vt:lpstr>
      <vt:lpstr>Маткова труба (tuba uterina, salpinx) </vt:lpstr>
      <vt:lpstr>Слизова оболонка: </vt:lpstr>
      <vt:lpstr>Слизова оболонка: </vt:lpstr>
      <vt:lpstr>Слизова оболонка: </vt:lpstr>
      <vt:lpstr>Слизова оболонка: </vt:lpstr>
      <vt:lpstr>М’язова оболонка: </vt:lpstr>
      <vt:lpstr>Серозна оболонка: </vt:lpstr>
      <vt:lpstr>Функції маткових труб</vt:lpstr>
      <vt:lpstr>Презентация PowerPoint</vt:lpstr>
      <vt:lpstr>Матка (uterus) </vt:lpstr>
      <vt:lpstr>Матка (uterus) </vt:lpstr>
      <vt:lpstr>  Периметрій  </vt:lpstr>
      <vt:lpstr>Міометрій  </vt:lpstr>
      <vt:lpstr>Міометрій  </vt:lpstr>
      <vt:lpstr>Міометрій  </vt:lpstr>
      <vt:lpstr>Ендометрій  </vt:lpstr>
      <vt:lpstr>Ендометрій  </vt:lpstr>
      <vt:lpstr>Ендометрій  </vt:lpstr>
      <vt:lpstr>Ендометрій  </vt:lpstr>
      <vt:lpstr>Шийка матки </vt:lpstr>
      <vt:lpstr>Шийка матки </vt:lpstr>
      <vt:lpstr>  Рис. Зона трансформації шийки матки. Різка зміна багатошарового  плоского епітелію на простий стовпчастий епітелій.  Неопластичні зміни, що приводять до розвитку раку шийки матки, найчастіше починаються в зоні трансформації. CG – у сполучній тканині розташовані розгалужені цервікальні залози, що виділяють слиз.  </vt:lpstr>
      <vt:lpstr>Піхва</vt:lpstr>
      <vt:lpstr>Піхва</vt:lpstr>
      <vt:lpstr>Презентация PowerPoint</vt:lpstr>
      <vt:lpstr>Оваріально-менструальний цикл   </vt:lpstr>
      <vt:lpstr>Презентация PowerPoint</vt:lpstr>
      <vt:lpstr>Презентация PowerPoint</vt:lpstr>
      <vt:lpstr>Презентация PowerPoint</vt:lpstr>
      <vt:lpstr>Молочна (грудна) залоза</vt:lpstr>
      <vt:lpstr>Молочна (грудна) залоза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жіноча статева система</dc:title>
  <dc:creator>Наталия</dc:creator>
  <cp:lastModifiedBy>Admin</cp:lastModifiedBy>
  <cp:revision>217</cp:revision>
  <dcterms:created xsi:type="dcterms:W3CDTF">2020-05-19T18:19:19Z</dcterms:created>
  <dcterms:modified xsi:type="dcterms:W3CDTF">2026-02-20T18:48:53Z</dcterms:modified>
</cp:coreProperties>
</file>