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358" r:id="rId5"/>
    <p:sldId id="359" r:id="rId6"/>
    <p:sldId id="279" r:id="rId7"/>
    <p:sldId id="280" r:id="rId8"/>
    <p:sldId id="260" r:id="rId9"/>
    <p:sldId id="261" r:id="rId10"/>
    <p:sldId id="263" r:id="rId11"/>
    <p:sldId id="306" r:id="rId12"/>
    <p:sldId id="318" r:id="rId13"/>
    <p:sldId id="319" r:id="rId14"/>
    <p:sldId id="320" r:id="rId15"/>
    <p:sldId id="321" r:id="rId16"/>
    <p:sldId id="322" r:id="rId17"/>
    <p:sldId id="323" r:id="rId18"/>
    <p:sldId id="324" r:id="rId19"/>
    <p:sldId id="325" r:id="rId20"/>
    <p:sldId id="326" r:id="rId21"/>
    <p:sldId id="327" r:id="rId22"/>
    <p:sldId id="328" r:id="rId23"/>
    <p:sldId id="329" r:id="rId24"/>
    <p:sldId id="330" r:id="rId25"/>
    <p:sldId id="331" r:id="rId26"/>
    <p:sldId id="332" r:id="rId27"/>
    <p:sldId id="333" r:id="rId28"/>
    <p:sldId id="334" r:id="rId29"/>
    <p:sldId id="335" r:id="rId30"/>
    <p:sldId id="336" r:id="rId31"/>
    <p:sldId id="360" r:id="rId32"/>
    <p:sldId id="362" r:id="rId33"/>
    <p:sldId id="361" r:id="rId3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82" autoAdjust="0"/>
    <p:restoredTop sz="94660"/>
  </p:normalViewPr>
  <p:slideViewPr>
    <p:cSldViewPr snapToGrid="0">
      <p:cViewPr varScale="1">
        <p:scale>
          <a:sx n="74" d="100"/>
          <a:sy n="74" d="100"/>
        </p:scale>
        <p:origin x="540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E82E8-1F53-4873-B8F0-7EA107688F74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A65B8-F130-40F3-8E37-2058DC6777BB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3259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E82E8-1F53-4873-B8F0-7EA107688F74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A65B8-F130-40F3-8E37-2058DC6777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3900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E82E8-1F53-4873-B8F0-7EA107688F74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A65B8-F130-40F3-8E37-2058DC6777BB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4545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E82E8-1F53-4873-B8F0-7EA107688F74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A65B8-F130-40F3-8E37-2058DC6777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7757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E82E8-1F53-4873-B8F0-7EA107688F74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A65B8-F130-40F3-8E37-2058DC6777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663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E82E8-1F53-4873-B8F0-7EA107688F74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A65B8-F130-40F3-8E37-2058DC6777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7791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E82E8-1F53-4873-B8F0-7EA107688F74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A65B8-F130-40F3-8E37-2058DC6777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2489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FF2E82E8-1F53-4873-B8F0-7EA107688F74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26A65B8-F130-40F3-8E37-2058DC6777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3395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E82E8-1F53-4873-B8F0-7EA107688F74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A65B8-F130-40F3-8E37-2058DC6777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3842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E82E8-1F53-4873-B8F0-7EA107688F74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A65B8-F130-40F3-8E37-2058DC6777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6325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E82E8-1F53-4873-B8F0-7EA107688F74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A65B8-F130-40F3-8E37-2058DC6777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4989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FF2E82E8-1F53-4873-B8F0-7EA107688F74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E26A65B8-F130-40F3-8E37-2058DC6777BB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612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ogle.com/search?sca_esv=518de7ca735d1bf8&amp;sxsrf=AE3TifP4wm73SeSiYG9sMu998nby9WD5tw:1756934310129&amp;q=%D0%B1%D1%96%D0%BB%D1%96+%D0%BA%D1%80%D0%BE%D0%B2'%D1%8F%D0%BD%D1%96+%D1%82%D1%96%D0%BB%D1%8C%D1%86%D1%8F&amp;sa=X&amp;ved=2ahUKEwjlwsurwr2PAxXoIRAIHSfTAr4QxccNegQILBAB&amp;mstk=AUtExfA3x6RjPhdRFlPct4fqMxRXvjM7VxjrBUPSUAIskONzIuU6VQ5V203dsSJcJ4Uzh2JKM8IpwCwIh_PP3YyFWcBnXR4stdP_XicHG9YviPaa1Y1mweZqhodg_JMKqm1FUPv_LWYECCthANLUalMsCAVcQ-GxOWAr5osp8xmt4t-35Aw&amp;csui=3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sca_esv=518de7ca735d1bf8&amp;sxsrf=AE3TifP4wm73SeSiYG9sMu998nby9WD5tw:1756934310129&amp;q=%D0%95%D0%BE%D0%B7%D0%B8%D0%BD%D0%BE%D1%84%D1%96%D0%BB%D0%B8&amp;sa=X&amp;ved=2ahUKEwjlwsurwr2PAxXoIRAIHSfTAr4QxccNegUI8wIQAQ&amp;mstk=AUtExfA3x6RjPhdRFlPct4fqMxRXvjM7VxjrBUPSUAIskONzIuU6VQ5V203dsSJcJ4Uzh2JKM8IpwCwIh_PP3YyFWcBnXR4stdP_XicHG9YviPaa1Y1mweZqhodg_JMKqm1FUPv_LWYECCthANLUalMsCAVcQ-GxOWAr5osp8xmt4t-35Aw&amp;csui=3" TargetMode="External"/><Relationship Id="rId7" Type="http://schemas.openxmlformats.org/officeDocument/2006/relationships/image" Target="../media/image24.png"/><Relationship Id="rId2" Type="http://schemas.openxmlformats.org/officeDocument/2006/relationships/hyperlink" Target="https://www.google.com/search?sca_esv=518de7ca735d1bf8&amp;sxsrf=AE3TifP4wm73SeSiYG9sMu998nby9WD5tw:1756934310129&amp;q=%D0%9D%D0%B5%D0%B9%D1%82%D1%80%D0%BE%D1%84%D1%96%D0%BB%D0%B8&amp;sa=X&amp;ved=2ahUKEwjlwsurwr2PAxXoIRAIHSfTAr4QxccNegUI9wIQAQ&amp;mstk=AUtExfA3x6RjPhdRFlPct4fqMxRXvjM7VxjrBUPSUAIskONzIuU6VQ5V203dsSJcJ4Uzh2JKM8IpwCwIh_PP3YyFWcBnXR4stdP_XicHG9YviPaa1Y1mweZqhodg_JMKqm1FUPv_LWYECCthANLUalMsCAVcQ-GxOWAr5osp8xmt4t-35Aw&amp;csui=3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oogle.com/search?sca_esv=518de7ca735d1bf8&amp;sxsrf=AE3TifP4wm73SeSiYG9sMu998nby9WD5tw:1756934310129&amp;q=%D0%9C%D0%BE%D0%BD%D0%BE%D1%86%D0%B8%D1%82%D0%B8&amp;sa=X&amp;ved=2ahUKEwjlwsurwr2PAxXoIRAIHSfTAr4QxccNegUI8gIQAQ&amp;mstk=AUtExfA3x6RjPhdRFlPct4fqMxRXvjM7VxjrBUPSUAIskONzIuU6VQ5V203dsSJcJ4Uzh2JKM8IpwCwIh_PP3YyFWcBnXR4stdP_XicHG9YviPaa1Y1mweZqhodg_JMKqm1FUPv_LWYECCthANLUalMsCAVcQ-GxOWAr5osp8xmt4t-35Aw&amp;csui=3" TargetMode="External"/><Relationship Id="rId5" Type="http://schemas.openxmlformats.org/officeDocument/2006/relationships/hyperlink" Target="https://www.google.com/search?sca_esv=518de7ca735d1bf8&amp;sxsrf=AE3TifP4wm73SeSiYG9sMu998nby9WD5tw:1756934310129&amp;q=%D0%9B%D1%96%D0%BC%D1%84%D0%BE%D1%86%D0%B8%D1%82%D0%B8&amp;sa=X&amp;ved=2ahUKEwjlwsurwr2PAxXoIRAIHSfTAr4QxccNegUI8QIQAQ&amp;mstk=AUtExfA3x6RjPhdRFlPct4fqMxRXvjM7VxjrBUPSUAIskONzIuU6VQ5V203dsSJcJ4Uzh2JKM8IpwCwIh_PP3YyFWcBnXR4stdP_XicHG9YviPaa1Y1mweZqhodg_JMKqm1FUPv_LWYECCthANLUalMsCAVcQ-GxOWAr5osp8xmt4t-35Aw&amp;csui=3" TargetMode="External"/><Relationship Id="rId4" Type="http://schemas.openxmlformats.org/officeDocument/2006/relationships/hyperlink" Target="https://www.google.com/search?sca_esv=518de7ca735d1bf8&amp;sxsrf=AE3TifP4wm73SeSiYG9sMu998nby9WD5tw:1756934310129&amp;q=%D0%91%D0%B0%D0%B7%D0%BE%D1%84%D1%96%D0%BB%D0%B8&amp;sa=X&amp;ved=2ahUKEwjlwsurwr2PAxXoIRAIHSfTAr4QxccNegUI9AIQAQ&amp;mstk=AUtExfA3x6RjPhdRFlPct4fqMxRXvjM7VxjrBUPSUAIskONzIuU6VQ5V203dsSJcJ4Uzh2JKM8IpwCwIh_PP3YyFWcBnXR4stdP_XicHG9YviPaa1Y1mweZqhodg_JMKqm1FUPv_LWYECCthANLUalMsCAVcQ-GxOWAr5osp8xmt4t-35Aw&amp;csui=3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uk.wikipedia.org/wiki/%D0%9B%D0%B5%D0%B9%D0%BA%D0%BE%D1%86%D0%B8%D1%82%D0%B8" TargetMode="External"/><Relationship Id="rId7" Type="http://schemas.openxmlformats.org/officeDocument/2006/relationships/hyperlink" Target="https://uk.wikipedia.org/wiki/%D0%A2%D0%B5%D1%80%D0%B0%D0%BF%D1%96%D1%8F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uk.wikipedia.org/wiki/%D0%86%D0%BD%D1%84%D0%B5%D0%BA%D1%86%D1%96%D0%B9%D0%BD%D1%96_%D0%B7%D0%B0%D1%85%D0%B2%D0%BE%D1%80%D1%8E%D0%B2%D0%B0%D0%BD%D0%BD%D1%8F" TargetMode="External"/><Relationship Id="rId5" Type="http://schemas.openxmlformats.org/officeDocument/2006/relationships/hyperlink" Target="https://uk.wikipedia.org/wiki/%D0%94%D1%96%D0%B0%D0%B3%D0%BD%D0%BE%D1%81%D1%82%D0%B8%D0%BA%D0%B0" TargetMode="External"/><Relationship Id="rId4" Type="http://schemas.openxmlformats.org/officeDocument/2006/relationships/hyperlink" Target="https://uk.wikipedia.org/wiki/%D0%9A%D1%80%D0%BE%D0%B2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med-eko.com.ua/analizi/klinichni/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med-eko.com.ua/analizi/klinichni/leykocitarna-formula/" TargetMode="Externa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icabiosystems.com/knowledge-pathway/an-introduction-%20to-specimen-processing/" TargetMode="External"/><Relationship Id="rId2" Type="http://schemas.openxmlformats.org/officeDocument/2006/relationships/hyperlink" Target="https://books.google.com.ua/books?id=6xvdDwAAQBAJ&amp;lpg=PA28&amp;hl=ru&amp;pg=PP1#v=onepage&amp;q&amp;f=false" TargetMode="Externa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41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195" y="415232"/>
            <a:ext cx="1881779" cy="201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29047" y="199505"/>
            <a:ext cx="960951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ОДЕСЬКИЙ НАЦІОНАЛЬНИЙ МЕДИЧНИЙ УНІВЕРСИТЕТ </a:t>
            </a:r>
          </a:p>
          <a:p>
            <a:pPr algn="ctr"/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ГІСТОЛОГІЇ, ЦИТОЛОГІЇ, ЕМБРІОЛОГІЇ ТА ПАТОЛОГІЧНОЇ МОРФОЛОГІЇ З КУРСОМ СУДОВОЇ МЕДИЦИНИ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986881" y="2433544"/>
            <a:ext cx="6218237" cy="1729704"/>
          </a:xfrm>
          <a:prstGeom prst="rect">
            <a:avLst/>
          </a:prstGeom>
        </p:spPr>
        <p:txBody>
          <a:bodyPr wrap="square">
            <a:spAutoFit/>
          </a:bodyPr>
          <a:lstStyle>
            <a:defPPr marL="0" marR="0" lvl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>
                <a:ln>
                  <a:noFill/>
                </a:ln>
                <a:solidFill>
                  <a:srgbClr val="000000"/>
                </a:solidFill>
                <a:effectLst/>
              </a:defRPr>
            </a:defPPr>
            <a:lvl1pPr marL="0" marR="0" lvl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Calibri" panose="020F0502020204030204"/>
              </a:defRPr>
            </a:lvl1pPr>
            <a:lvl2pPr marL="0" marR="0" lvl="1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Calibri" panose="020F0502020204030204"/>
              </a:defRPr>
            </a:lvl2pPr>
            <a:lvl3pPr marL="0" marR="0" lvl="2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Calibri" panose="020F0502020204030204"/>
              </a:defRPr>
            </a:lvl3pPr>
            <a:lvl4pPr marL="0" marR="0" lvl="3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Calibri" panose="020F0502020204030204"/>
              </a:defRPr>
            </a:lvl4pPr>
            <a:lvl5pPr marL="0" marR="0" lvl="4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Calibri" panose="020F0502020204030204"/>
              </a:defRPr>
            </a:lvl5pPr>
            <a:lvl6pPr marL="0" marR="0" lvl="5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Calibri" panose="020F0502020204030204"/>
              </a:defRPr>
            </a:lvl6pPr>
            <a:lvl7pPr marL="0" marR="0" lvl="6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Calibri" panose="020F0502020204030204"/>
              </a:defRPr>
            </a:lvl7pPr>
            <a:lvl8pPr marL="0" marR="0" lvl="7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Calibri" panose="020F0502020204030204"/>
              </a:defRPr>
            </a:lvl8pPr>
            <a:lvl9pPr marL="0" marR="0" lvl="8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Calibri" panose="020F0502020204030204"/>
              </a:defRPr>
            </a:lvl9pPr>
          </a:lstStyle>
          <a:p>
            <a:pPr lvl="0" algn="ctr" defTabSz="914400">
              <a:lnSpc>
                <a:spcPct val="120000"/>
              </a:lnSpc>
              <a:spcBef>
                <a:spcPts val="1000"/>
              </a:spcBef>
              <a:buClr>
                <a:prstClr val="black"/>
              </a:buClr>
            </a:pPr>
            <a:r>
              <a:rPr lang="uk-UA" sz="3200" cap="all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cap="all" dirty="0" smtClean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Лекція №3</a:t>
            </a:r>
          </a:p>
          <a:p>
            <a:pPr lvl="0" algn="ctr" defTabSz="914400">
              <a:buClr>
                <a:prstClr val="black"/>
              </a:buClr>
            </a:pPr>
            <a:r>
              <a:rPr lang="uk-UA" sz="2400" b="1" cap="all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 ТА ЛІМФА. </a:t>
            </a:r>
            <a:r>
              <a:rPr lang="uk-UA" sz="2400" b="1" cap="all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кРОВОТВОРЕННЯ</a:t>
            </a:r>
            <a:r>
              <a:rPr lang="uk-UA" sz="2400" b="1" cap="all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ctr" defTabSz="914400">
              <a:buClr>
                <a:prstClr val="black"/>
              </a:buClr>
            </a:pPr>
            <a:endParaRPr lang="uk-UA" sz="2400" b="1" cap="all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Спеціальність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221 «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Стоматологія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0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6311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90671" y="-616945"/>
            <a:ext cx="92982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400" dirty="0" smtClean="0">
              <a:effectLst/>
            </a:endParaRPr>
          </a:p>
          <a:p>
            <a:pPr algn="just"/>
            <a:r>
              <a:rPr lang="ru-RU" sz="2400" dirty="0" smtClean="0">
                <a:effectLst/>
              </a:rPr>
              <a:t/>
            </a:r>
            <a:br>
              <a:rPr lang="ru-RU" sz="2400" dirty="0" smtClean="0">
                <a:effectLst/>
              </a:rPr>
            </a:br>
            <a:endParaRPr lang="ru-RU" sz="2400" dirty="0">
              <a:effectLst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3005" y="334002"/>
            <a:ext cx="11870573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 та лімфа</a:t>
            </a:r>
          </a:p>
          <a:p>
            <a:pPr algn="just"/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лімфа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це тканини, що формують внутрішнє середовище  організму разом із сполучною тканиною та з усіма її різновидами.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Вони мають спільне походження з мезенхіми та всі клітини крові розвиваються із загальної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полипотентної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стовбурової клітини крові в ембріогенезі і після народження.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Ці тканини взаємопов’язані, в них відбувається постійний обмін клітинами крові, а також речовинами, що знаходяться в плазмі.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це рідка тканина організму, яка циркулює </a:t>
            </a:r>
          </a:p>
          <a:p>
            <a:pPr algn="just"/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системі замкнених трубочок- судин. 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6283" y="4256002"/>
            <a:ext cx="2200275" cy="2076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620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8302" y="0"/>
            <a:ext cx="1172194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effectLst/>
              </a:rPr>
              <a:t/>
            </a:r>
            <a:br>
              <a:rPr lang="ru-RU" sz="2000" dirty="0" smtClean="0">
                <a:effectLst/>
              </a:rPr>
            </a:br>
            <a:endParaRPr lang="ru-RU" sz="2000" dirty="0" smtClean="0">
              <a:effectLst/>
            </a:endParaRPr>
          </a:p>
          <a:p>
            <a:pPr algn="just"/>
            <a:endParaRPr lang="ru-RU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482139" y="332509"/>
            <a:ext cx="11484316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 становить:</a:t>
            </a:r>
          </a:p>
          <a:p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6-8 %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маси тіла людини або </a:t>
            </a:r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5-5,5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літрів.</a:t>
            </a:r>
          </a:p>
          <a:p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Складається з двох основних компонентів: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Клітини(формені елементи крові)- </a:t>
            </a:r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40-45%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Міжклітинної  речовини (плазма) – </a:t>
            </a:r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55-60%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об’єму крові</a:t>
            </a:r>
          </a:p>
          <a:p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Співвідношення формених елементів до плазми крові називається </a:t>
            </a:r>
          </a:p>
          <a:p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ГЕМАТОКРИТОМ.</a:t>
            </a:r>
          </a:p>
          <a:p>
            <a:endParaRPr lang="uk-UA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Гематокрит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чоловіків: 0,40-0,48</a:t>
            </a:r>
          </a:p>
          <a:p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у жінок: 0,36-0,46</a:t>
            </a:r>
          </a:p>
          <a:p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у новонароджених: на 20% відсотків вище</a:t>
            </a:r>
          </a:p>
          <a:p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у дітей : на 10% нижче ніж у дорослих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(млн. клітин в 1 л. крові)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878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2756" y="232756"/>
            <a:ext cx="7365077" cy="65588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Медичне значення  гематокриту</a:t>
            </a:r>
          </a:p>
          <a:p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 причини порушення гематокриту</a:t>
            </a:r>
          </a:p>
          <a:p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Високий гематокрит: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Еритроцитоз</a:t>
            </a:r>
            <a:endParaRPr lang="uk-UA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Дегідратація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Лейкози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Зменшення об’єму циркулюючої крові</a:t>
            </a:r>
          </a:p>
          <a:p>
            <a:endParaRPr lang="uk-UA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Низький гематокрит: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Анемії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Гіпергідратація</a:t>
            </a:r>
            <a:endParaRPr lang="uk-UA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Збільшення </a:t>
            </a:r>
            <a:r>
              <a:rPr lang="uk-UA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об’єму циркулюючої крові</a:t>
            </a:r>
          </a:p>
          <a:p>
            <a:pPr lvl="0"/>
            <a:endParaRPr lang="uk-UA" dirty="0">
              <a:solidFill>
                <a:srgbClr val="000000"/>
              </a:solidFill>
            </a:endParaRPr>
          </a:p>
          <a:p>
            <a:endParaRPr lang="uk-UA" dirty="0"/>
          </a:p>
        </p:txBody>
      </p:sp>
      <p:pic>
        <p:nvPicPr>
          <p:cNvPr id="8194" name="Picture 2" descr="C:\Users\Maya\Pictures\гем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7833" y="498764"/>
            <a:ext cx="4056611" cy="3391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8576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6255" y="216131"/>
            <a:ext cx="990877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Гематокрит</a:t>
            </a:r>
          </a:p>
          <a:p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відношення об’єму формених</a:t>
            </a:r>
          </a:p>
          <a:p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елементів  до загального </a:t>
            </a:r>
          </a:p>
          <a:p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об’єму крові</a:t>
            </a:r>
          </a:p>
          <a:p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 гематокриту 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–згущення крові(зростання об’єму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формених елементів(зустрічається 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зневодненні та </a:t>
            </a:r>
            <a:r>
              <a:rPr lang="uk-UA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гемобластозах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Зменшення гематокриту- 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розрідження крові(при пригніченні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кровотворення(анемія)або при зростанні 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об’єму плазми крові; крововтрата. 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9687" y="216131"/>
            <a:ext cx="4798594" cy="3493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25622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0304" y="193183"/>
            <a:ext cx="120116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450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53991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309092"/>
            <a:ext cx="8678487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Плазма </a:t>
            </a:r>
            <a:r>
              <a:rPr lang="ru-RU" sz="4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endParaRPr lang="ru-RU" sz="44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Вода (90-93%)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Сухий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залишок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(7-10%)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білки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альбуміни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- 35-50г/л, (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транспортні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білки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лобуліни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(транспорт і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захист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фібриноген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)-6,6-8,5% (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відповідає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згортання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органічні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і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мінеральні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речовини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(1,5-3,5%)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0255" y="831273"/>
            <a:ext cx="2881745" cy="51538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36722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4000" b="1" dirty="0" err="1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</a:t>
            </a:r>
            <a:r>
              <a:rPr lang="ru-RU" sz="4000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4000" b="1" dirty="0" err="1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рові</a:t>
            </a:r>
            <a:endParaRPr lang="ru-RU" sz="4000" b="1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4000" b="1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Фунції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ru-RU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визначаються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плазмою: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Гомеостатична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2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підримка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сталості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внітрішнього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організму,згортання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рідкого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стану </a:t>
            </a:r>
            <a:r>
              <a:rPr lang="ru-RU" sz="32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Транспортна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перенесення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гормонів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кисень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вуглекислий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газ)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ru-RU" sz="32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Трофічна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32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перенесення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поживних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Захисна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гуморальний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імунітет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згортання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ru-RU" sz="32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Видільна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2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виділення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32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транспортування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продуктів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обміну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320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0400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"/>
            <a:ext cx="12192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Крім</a:t>
            </a:r>
            <a:r>
              <a:rPr lang="ru-RU" sz="28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пазми</a:t>
            </a:r>
            <a:r>
              <a:rPr lang="ru-RU" sz="28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кров </a:t>
            </a:r>
            <a:r>
              <a:rPr lang="ru-RU" sz="28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</a:t>
            </a:r>
            <a:r>
              <a:rPr lang="ru-RU" sz="28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собі</a:t>
            </a:r>
            <a:r>
              <a:rPr lang="ru-RU" sz="28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sz="2800" b="1" dirty="0" err="1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ормені</a:t>
            </a:r>
            <a:r>
              <a:rPr lang="ru-RU" sz="2800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елементи</a:t>
            </a:r>
            <a:r>
              <a:rPr lang="ru-RU" sz="28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:к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літини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похідні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Розрізняють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ru-RU" sz="28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типи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форменних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елементів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Еретроцити</a:t>
            </a:r>
            <a:r>
              <a:rPr lang="ru-RU" sz="28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чевоні</a:t>
            </a:r>
            <a:r>
              <a:rPr lang="ru-RU" sz="28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кров’яні</a:t>
            </a:r>
            <a:r>
              <a:rPr lang="ru-RU" sz="28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тільця</a:t>
            </a:r>
            <a:r>
              <a:rPr lang="ru-RU" sz="28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червонокрівці</a:t>
            </a:r>
            <a:r>
              <a:rPr lang="ru-RU" sz="28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)(не </a:t>
            </a:r>
            <a:r>
              <a:rPr lang="ru-RU" sz="28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кліт.стуктура</a:t>
            </a:r>
            <a:r>
              <a:rPr lang="ru-RU" sz="28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Лейкоцити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білі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кров’яні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тільця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білокрівці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Тромбоцити</a:t>
            </a:r>
            <a:r>
              <a:rPr lang="ru-RU" sz="28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кров’яні</a:t>
            </a:r>
            <a:r>
              <a:rPr lang="ru-RU" sz="28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пластинки)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(не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кліт.стуктура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800" b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ru-RU" sz="28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effectLst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4684" y="2676698"/>
            <a:ext cx="8711738" cy="3641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7316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9505" y="2"/>
            <a:ext cx="9343506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effectLst/>
              </a:rPr>
              <a:t/>
            </a:r>
            <a:br>
              <a:rPr lang="ru-RU" sz="2000" dirty="0" smtClean="0">
                <a:effectLst/>
              </a:rPr>
            </a:br>
            <a:endParaRPr lang="ru-RU" sz="2000" dirty="0" smtClean="0">
              <a:effectLst/>
            </a:endParaRPr>
          </a:p>
          <a:p>
            <a:pPr algn="just"/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ЕРИТРОЦИТИ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ru-RU" sz="32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високодиференційовані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містять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ядра та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органел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ru-RU" sz="32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тривалість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120 </a:t>
            </a:r>
            <a:r>
              <a:rPr lang="ru-RU" sz="32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діб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endParaRPr lang="ru-RU" sz="3200" b="1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3200" b="1" dirty="0" err="1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Загальна</a:t>
            </a:r>
            <a:r>
              <a:rPr lang="ru-RU" sz="3200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3200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1л. </a:t>
            </a:r>
            <a:r>
              <a:rPr lang="ru-RU" sz="32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32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жінок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3.7-5.5 х 10</a:t>
            </a:r>
            <a:r>
              <a:rPr lang="ru-RU" sz="16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</a:p>
          <a:p>
            <a:pPr marL="457200" lvl="0" indent="-457200" algn="just">
              <a:buFont typeface="Wingdings" panose="05000000000000000000" pitchFamily="2" charset="2"/>
              <a:buChar char="§"/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чоловіків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3.9-6.0 х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</a:p>
          <a:p>
            <a:pPr marL="457200" lvl="0" indent="-457200" algn="just">
              <a:buFont typeface="Wingdings" panose="05000000000000000000" pitchFamily="2" charset="2"/>
              <a:buChar char="§"/>
            </a:pPr>
            <a:r>
              <a:rPr lang="ru-RU" sz="28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8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sz="28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6.0-9.0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 10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</a:p>
          <a:p>
            <a:pPr algn="just"/>
            <a:r>
              <a:rPr lang="ru-RU" sz="2800" b="1" dirty="0" err="1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Еритроцитоз</a:t>
            </a:r>
            <a:r>
              <a:rPr lang="ru-RU" sz="2800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8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</a:t>
            </a:r>
            <a:r>
              <a:rPr lang="ru-RU" sz="28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sz="28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еритроцитів</a:t>
            </a:r>
            <a:r>
              <a:rPr lang="ru-RU" sz="28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Еритропенія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зниження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еритроцитів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455886" y="258763"/>
            <a:ext cx="573611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.</a:t>
            </a:r>
            <a:endParaRPr lang="uk-UA" sz="2000" b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1331" y="458819"/>
            <a:ext cx="4023360" cy="3232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9647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9629" y="0"/>
            <a:ext cx="11006051" cy="2377440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еритроцитів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</a:t>
            </a:r>
            <a:r>
              <a:rPr lang="ru-RU" sz="3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еритроцитів</a:t>
            </a:r>
            <a:r>
              <a:rPr lang="ru-RU" sz="3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здійснюється</a:t>
            </a:r>
            <a:r>
              <a:rPr lang="ru-RU" sz="3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31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судинному</a:t>
            </a:r>
            <a:r>
              <a:rPr lang="ru-RU" sz="3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руслі</a:t>
            </a:r>
            <a:r>
              <a:rPr lang="ru-RU" sz="3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3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1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712422"/>
            <a:ext cx="7863840" cy="4585347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дихальна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функція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-транспорт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кисню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вуглекислого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газу, яку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забезпечуєдихальний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пігмент-гемоглобін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транспортна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функція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еритроцити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адсорбують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поверхні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плазмолеми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біологічно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активні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речовини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амінокислоти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Ig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імуноглобуліни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Імунні комплекси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6347" y="1230283"/>
            <a:ext cx="3369455" cy="22779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063346" y="4721629"/>
            <a:ext cx="41286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Утворюються в червоному кістковому </a:t>
            </a:r>
          </a:p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мозку, знищуються макрофагами  селезінки і печінки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23659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5884" y="1812175"/>
            <a:ext cx="7597832" cy="405691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Сферичної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сфероцити</a:t>
            </a:r>
            <a:endParaRPr lang="ru-RU" sz="24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 плоскою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поверхнею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планоцити</a:t>
            </a:r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Старіючі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шипами – </a:t>
            </a:r>
            <a:r>
              <a:rPr lang="ru-RU" sz="24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ехіноцити</a:t>
            </a:r>
            <a:endParaRPr lang="ru-RU" sz="24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Куполоподібні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стоматоцити</a:t>
            </a:r>
            <a:endParaRPr lang="ru-RU" sz="24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переферичній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зустрічається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20%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різноманітних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форм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еритроцитів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ru-RU" sz="24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фізіологічний</a:t>
            </a:r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пойкілоцитоз</a:t>
            </a:r>
            <a:endParaRPr lang="ru-RU" sz="24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різноманітних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форм </a:t>
            </a:r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20% 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т</a:t>
            </a:r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24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патологічний</a:t>
            </a:r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пойкілоцитоз</a:t>
            </a:r>
            <a:endParaRPr lang="ru-RU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232757"/>
            <a:ext cx="122608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ЕРИТРОЦИТІВ</a:t>
            </a:r>
          </a:p>
          <a:p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нормі форма еритроцита у вигляді </a:t>
            </a:r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двояковигнутого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диску- </a:t>
            </a:r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дискоцити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(80%)</a:t>
            </a:r>
          </a:p>
          <a:p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Але зустрічаються еритроцити нетипові (</a:t>
            </a:r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пойкілоцити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трелка вверх 3"/>
          <p:cNvSpPr/>
          <p:nvPr/>
        </p:nvSpPr>
        <p:spPr>
          <a:xfrm>
            <a:off x="5500945" y="4655127"/>
            <a:ext cx="242316" cy="56526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8822" y="1712423"/>
            <a:ext cx="4993178" cy="4979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05376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0"/>
            <a:ext cx="10058400" cy="721218"/>
          </a:xfrm>
        </p:spPr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ЕРИТРОЦИТИ</a:t>
            </a:r>
            <a:endParaRPr lang="ru-RU" sz="36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2756" y="615142"/>
            <a:ext cx="10922924" cy="5253952"/>
          </a:xfrm>
        </p:spPr>
        <p:txBody>
          <a:bodyPr>
            <a:normAutofit fontScale="92500" lnSpcReduction="10000"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нормі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середній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діаметреритроцита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7,1-7,8 мкм,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товщина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 краю 2-2,6 мкм, по центру до 1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мкм.Це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визначає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світліше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забарвлення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центральної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порівняно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переферійною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Але в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старіння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розміри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еритроцитів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дещо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змінюються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діаметр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менше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мікроцити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)- 12,5%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діаметр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макроцити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-12,5%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макроцитів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12,5% і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мікроцитів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12,5%</a:t>
            </a:r>
          </a:p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400" b="1" u="sng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перевищує</a:t>
            </a:r>
            <a:r>
              <a:rPr lang="ru-RU" sz="24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25%,</a:t>
            </a:r>
          </a:p>
          <a:p>
            <a:pPr marL="0" indent="0">
              <a:buNone/>
            </a:pP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вище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назву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фізфологічного</a:t>
            </a:r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анізоцитозу</a:t>
            </a:r>
            <a:endParaRPr lang="ru-RU" sz="24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макроцитів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12,5% і </a:t>
            </a:r>
            <a:r>
              <a:rPr lang="ru-RU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мікроцитів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12,5%</a:t>
            </a: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ru-RU" sz="2400" b="1" u="sng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перевищу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25%,</a:t>
            </a:r>
          </a:p>
          <a:p>
            <a:pPr marL="0" indent="0">
              <a:buNone/>
            </a:pP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явище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назву</a:t>
            </a: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патологічного</a:t>
            </a:r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анізоцитозу</a:t>
            </a:r>
            <a:endParaRPr lang="ru-RU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3833" y="1845426"/>
            <a:ext cx="4542454" cy="3594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41497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9382" y="332508"/>
            <a:ext cx="11305309" cy="5536585"/>
          </a:xfrm>
        </p:spPr>
        <p:txBody>
          <a:bodyPr>
            <a:normAutofit/>
          </a:bodyPr>
          <a:lstStyle/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1" y="216131"/>
            <a:ext cx="12053454" cy="5663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ПЛАЗМОЛЕМА ЕРИТРОЦИТА</a:t>
            </a:r>
          </a:p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 складу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плазмолеми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цитоскелету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еритроцита входить ряд  периферійних та трансмембранних білків біля</a:t>
            </a:r>
          </a:p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15, серед яких розрізняють 60%:</a:t>
            </a:r>
          </a:p>
          <a:p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Глікофорин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орансмембранний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білок</a:t>
            </a:r>
          </a:p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иконує  рецепторну функцію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Білки смужки 3-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трансмембранний білок</a:t>
            </a:r>
          </a:p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виконує транспорт кисню та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вугл.газу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Спектрин</a:t>
            </a:r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 поліпептидних ланцюжка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Білки смужки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4.1 –вузловий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комплес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567" y="1330036"/>
            <a:ext cx="5020887" cy="5070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41809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608575"/>
            <a:ext cx="10058400" cy="717949"/>
          </a:xfrm>
        </p:spPr>
        <p:txBody>
          <a:bodyPr>
            <a:normAutofit fontScale="90000"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ПЛАЗМОЛЕМА ЕРИТРОЦИТА</a:t>
            </a:r>
            <a:br>
              <a:rPr lang="ru-RU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2509" y="980902"/>
            <a:ext cx="11438313" cy="4888192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поверхні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еритроцитів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олігосахариди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аглютиногени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(А і В)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Вони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розрізняються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u="sng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антитилами</a:t>
            </a:r>
            <a:r>
              <a:rPr lang="ru-RU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сироватками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призводить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аглютинації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склеювання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еритроцитів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подальшим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гемолізом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(І)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плазмі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немає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аглютиногенів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 і В, але є </a:t>
            </a:r>
            <a:r>
              <a:rPr lang="el-G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-аглютиніни</a:t>
            </a:r>
          </a:p>
          <a:p>
            <a:r>
              <a:rPr lang="uk-UA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(ІІ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)- це є </a:t>
            </a:r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аглютиноген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 і </a:t>
            </a:r>
            <a:r>
              <a:rPr lang="el-GR" sz="2400" b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uk-UA" sz="2400" b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аглютинін</a:t>
            </a:r>
          </a:p>
          <a:p>
            <a:pPr lvl="0">
              <a:buClr>
                <a:srgbClr val="E48312"/>
              </a:buClr>
            </a:pPr>
            <a:r>
              <a:rPr lang="uk-UA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В(ІІІ)</a:t>
            </a:r>
            <a:r>
              <a:rPr lang="uk-UA" sz="2400" b="1" dirty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це є </a:t>
            </a:r>
            <a:r>
              <a:rPr lang="uk-UA" sz="2400" b="1" dirty="0" err="1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аглютиноген</a:t>
            </a:r>
            <a:r>
              <a:rPr lang="uk-UA" sz="2400" b="1" dirty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uk-UA" sz="2400" b="1" dirty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el-GR" sz="2400" b="1" dirty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uk-UA" sz="2400" b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аглютинін</a:t>
            </a:r>
          </a:p>
          <a:p>
            <a:pPr lvl="0">
              <a:buClr>
                <a:srgbClr val="E48312"/>
              </a:buClr>
            </a:pPr>
            <a:r>
              <a:rPr lang="uk-UA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АВ(І</a:t>
            </a: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V)</a:t>
            </a:r>
            <a:r>
              <a:rPr lang="en-US" sz="2400" b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b="1" dirty="0" err="1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b="1" dirty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b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 </a:t>
            </a:r>
            <a:r>
              <a:rPr lang="ru-RU" sz="2400" b="1" dirty="0" err="1" smtClean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аглютиногени</a:t>
            </a:r>
            <a:r>
              <a:rPr lang="ru-RU" sz="2400" b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і В, але </a:t>
            </a:r>
            <a:r>
              <a:rPr lang="ru-RU" sz="2400" b="1" dirty="0" err="1" smtClean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немає</a:t>
            </a:r>
            <a:r>
              <a:rPr lang="ru-RU" sz="2400" b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400" b="1" dirty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uk-UA" sz="2400" b="1" dirty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400" b="1" dirty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uk-UA" sz="2400" b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k-UA" sz="2400" b="1" dirty="0" err="1" smtClean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аглютининів</a:t>
            </a:r>
            <a:endParaRPr lang="uk-UA" sz="2400" b="1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поверхні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мембрани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еритроцитів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резус-фактор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Rh-</a:t>
            </a:r>
            <a:r>
              <a:rPr lang="uk-UA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–</a:t>
            </a:r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аглютиноген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У 86% людей він є – це </a:t>
            </a:r>
            <a:r>
              <a:rPr lang="uk-UA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резус-позитивний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У 14% людей його немає- це </a:t>
            </a:r>
            <a:r>
              <a:rPr lang="uk-UA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резус-негативний.</a:t>
            </a:r>
            <a:endParaRPr lang="ru-RU" sz="24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3270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7651" y="286604"/>
            <a:ext cx="10208029" cy="710924"/>
          </a:xfrm>
        </p:spPr>
        <p:txBody>
          <a:bodyPr>
            <a:normAutofit/>
          </a:bodyPr>
          <a:lstStyle/>
          <a:p>
            <a:r>
              <a:rPr lang="ru-RU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ПЛАЗМОЛЕМА ЕРИТРОЦИТА</a:t>
            </a:r>
            <a:endParaRPr lang="ru-RU" sz="32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2633" y="1064029"/>
            <a:ext cx="10873047" cy="482169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нормальної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свіжої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характерна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властивість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аглютинації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скеювання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еритроцитів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утворюються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так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звані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монетні стовпчики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uk-UA" sz="28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пов’язано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втратою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заряду в </a:t>
            </a:r>
            <a:r>
              <a:rPr lang="ru-RU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плазмолемі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Швидкість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зсідання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аглютинації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еритроцитів</a:t>
            </a:r>
            <a:endParaRPr lang="ru-RU" sz="2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ШОЕ в 1 годину у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здорової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жінки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3–15 мм/год (&gt;65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20 мм/год)</a:t>
            </a:r>
          </a:p>
          <a:p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чоловіки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1–10 мм/год (&gt;65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20 мм/год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uk-UA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6968" y="1859531"/>
            <a:ext cx="3624348" cy="3909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50672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8145" y="286603"/>
            <a:ext cx="10407535" cy="1392567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Цитоплазма </a:t>
            </a:r>
            <a:r>
              <a:rPr lang="ru-RU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еритроцита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хімічним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складом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60% води і 40% сухого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залишку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9382" y="1795549"/>
            <a:ext cx="11637818" cy="4073545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95%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залишку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становить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гемоглобін,який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надає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червоного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кольору.Це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складний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білок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побудований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білкової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глобіну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небілкової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гему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залізо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руйнуванні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старих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еритроцитів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гемоліз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гемоглобін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розпадається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залізо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яке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звільняється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гема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використовується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нових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еритроцитів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розрізняють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типи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гемоглобіну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  <a:r>
              <a:rPr lang="en-US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Hb</a:t>
            </a:r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 (2%), </a:t>
            </a:r>
            <a:r>
              <a:rPr lang="en-US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Hb</a:t>
            </a:r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(98%). </a:t>
            </a:r>
            <a:r>
              <a:rPr lang="uk-UA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народженні у немовлят навпаки переважає </a:t>
            </a:r>
            <a:r>
              <a:rPr lang="en-US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Hb</a:t>
            </a:r>
            <a:r>
              <a:rPr 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uk-UA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(фетальний гемоглобін).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Загальна кількість гемоглобіну в крові:</a:t>
            </a:r>
          </a:p>
          <a:p>
            <a:pPr fontAlgn="ctr">
              <a:buFont typeface="Arial"/>
              <a:buChar char="•"/>
            </a:pPr>
            <a:r>
              <a:rPr lang="uk-UA" sz="24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Дорослі жінки:</a:t>
            </a:r>
            <a:r>
              <a:rPr lang="uk-UA" sz="2400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120–158 г/л </a:t>
            </a:r>
            <a:endParaRPr lang="uk-UA" sz="2400" dirty="0">
              <a:solidFill>
                <a:srgbClr val="0B57D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ctr">
              <a:buFont typeface="Arial"/>
              <a:buChar char="•"/>
            </a:pPr>
            <a:r>
              <a:rPr lang="uk-UA" sz="24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Дорослі чоловіки:</a:t>
            </a:r>
            <a:r>
              <a:rPr lang="uk-UA" sz="2400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135–172 г/л </a:t>
            </a:r>
            <a:endParaRPr lang="uk-UA" sz="2400" dirty="0">
              <a:solidFill>
                <a:srgbClr val="0B57D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99582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2633" y="332510"/>
            <a:ext cx="11554691" cy="5536584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зустріти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молоді</a:t>
            </a:r>
            <a:r>
              <a:rPr lang="ru-RU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еритроцитів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ретикулоцити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(0,2-1%) </a:t>
            </a:r>
            <a:r>
              <a:rPr lang="ru-RU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загальної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</a:p>
          <a:p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Вони не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повністю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насичені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гемоглобіном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у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цитоплазмі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містять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невелику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рибосом та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їм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властива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u="sng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поліхроматофілія</a:t>
            </a:r>
            <a:r>
              <a:rPr lang="ru-RU" sz="28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Особливість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забарвлення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полягає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тому, </a:t>
            </a:r>
          </a:p>
          <a:p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вони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сприймають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барвник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</a:t>
            </a:r>
          </a:p>
          <a:p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момент,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поки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клітина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виведена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кровенос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  <a:p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ного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русла,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жива.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1821" y="2443942"/>
            <a:ext cx="4265874" cy="3125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88871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4153" y="286604"/>
            <a:ext cx="10141527" cy="777426"/>
          </a:xfrm>
        </p:spPr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МЕДИЧНЕ ЗНАЧЕННЯ</a:t>
            </a:r>
            <a:endParaRPr lang="ru-RU" sz="36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6255" y="980903"/>
            <a:ext cx="11704320" cy="4888192"/>
          </a:xfrm>
        </p:spPr>
        <p:txBody>
          <a:bodyPr>
            <a:normAutofit/>
          </a:bodyPr>
          <a:lstStyle/>
          <a:p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ретикулоцитів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потрапляючих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кровотік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дорівнює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пошкоджених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еритроцитів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знищуються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селезінці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печінці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кістковому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мозку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Збільшення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ретикулоцитів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</a:p>
          <a:p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діагностичною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ознакою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посиленого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кровотво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  <a:p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рення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пов’язано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недостатністю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транспорту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кисню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зниження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еритроцитів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крововтрати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0712" y="1944338"/>
            <a:ext cx="4289367" cy="3276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71106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7527" y="286604"/>
            <a:ext cx="10158153" cy="843928"/>
          </a:xfrm>
        </p:spPr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МАЗОК КРОВІ ЛЮДИНИ</a:t>
            </a:r>
            <a:endParaRPr lang="ru-RU" sz="36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9382" y="1812176"/>
            <a:ext cx="8877993" cy="4056918"/>
          </a:xfrm>
        </p:spPr>
        <p:txBody>
          <a:bodyPr>
            <a:normAutofit/>
          </a:bodyPr>
          <a:lstStyle/>
          <a:p>
            <a:pPr algn="just"/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Натуральний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колір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еритроцитів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жовто-зелений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. </a:t>
            </a:r>
          </a:p>
          <a:p>
            <a:pPr algn="just"/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світловим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мікроскопом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мазках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забарвлених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методом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РОМАНОВСЬКОГО-ГІМЗИ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еритроцити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забарвлюються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оксифільно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вигляд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езструктурних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округлих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дисків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4499" y="325078"/>
            <a:ext cx="2974196" cy="2974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52843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0160" y="286604"/>
            <a:ext cx="9875520" cy="1010182"/>
          </a:xfrm>
        </p:spPr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ТРОМБОЦИТИ</a:t>
            </a:r>
            <a:endParaRPr lang="ru-RU" sz="36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9011" y="1363287"/>
            <a:ext cx="10756669" cy="4505807"/>
          </a:xfrm>
        </p:spPr>
        <p:txBody>
          <a:bodyPr>
            <a:normAutofit lnSpcReduction="10000"/>
          </a:bodyPr>
          <a:lstStyle/>
          <a:p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кров’яні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пластинки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посклітинні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утворилися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внаслідок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фрагментації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цитоплазми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гіганських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кісткового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мозку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МЕГАКАРІОЦИТІВ.</a:t>
            </a:r>
          </a:p>
          <a:p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Збільшення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тромбоцитів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одиниці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об’єму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ТРОМБОЦИТОЗ </a:t>
            </a:r>
          </a:p>
          <a:p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Зменшення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sz="2400" b="1" dirty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тромбоцитів</a:t>
            </a:r>
            <a:r>
              <a:rPr lang="ru-RU" sz="2400" b="1" dirty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b="1" dirty="0" err="1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одиниці</a:t>
            </a:r>
            <a:r>
              <a:rPr lang="ru-RU" sz="2400" b="1" dirty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об’єму</a:t>
            </a:r>
            <a:r>
              <a:rPr lang="ru-RU" sz="2400" b="1" dirty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ТРОМБОЦИТОПЕНІЯ</a:t>
            </a:r>
          </a:p>
          <a:p>
            <a:r>
              <a:rPr lang="ru-RU" sz="24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 </a:t>
            </a:r>
            <a:r>
              <a:rPr lang="ru-RU" sz="2400" b="1" dirty="0" err="1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тромбоцитів</a:t>
            </a:r>
            <a:r>
              <a:rPr lang="ru-RU" sz="24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(PLT) 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дорослих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становить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приблизно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150-400 тис./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мкл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150-400 х 10⁹/л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buFont typeface="Arial"/>
              <a:buChar char="•"/>
            </a:pPr>
            <a:r>
              <a:rPr lang="ru-RU" sz="2400" b="1" dirty="0" err="1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Новонароджені</a:t>
            </a:r>
            <a:r>
              <a:rPr lang="ru-RU" sz="24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 </a:t>
            </a:r>
            <a:r>
              <a:rPr lang="ru-RU" sz="2400" b="1" dirty="0" err="1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4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100 до 250 х 10⁹/л.</a:t>
            </a:r>
          </a:p>
          <a:p>
            <a:pPr>
              <a:buFont typeface="Arial"/>
              <a:buChar char="•"/>
            </a:pPr>
            <a:r>
              <a:rPr lang="ru-RU" sz="2400" b="1" dirty="0" err="1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Діти</a:t>
            </a:r>
            <a:r>
              <a:rPr lang="ru-RU" sz="24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1–6 </a:t>
            </a:r>
            <a:r>
              <a:rPr lang="ru-RU" sz="2400" b="1" dirty="0" err="1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sz="24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 160–400 x 10⁹/л.</a:t>
            </a:r>
          </a:p>
          <a:p>
            <a:pPr>
              <a:buFont typeface="Arial"/>
              <a:buChar char="•"/>
            </a:pPr>
            <a:r>
              <a:rPr lang="ru-RU" sz="2400" b="1" dirty="0" err="1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Діти</a:t>
            </a:r>
            <a:r>
              <a:rPr lang="ru-RU" sz="24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7–17 </a:t>
            </a:r>
            <a:r>
              <a:rPr lang="ru-RU" sz="2400" b="1" dirty="0" err="1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sz="24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 150–400 x 10⁹/л.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13872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7527" y="286603"/>
            <a:ext cx="10158153" cy="927055"/>
          </a:xfrm>
        </p:spPr>
        <p:txBody>
          <a:bodyPr/>
          <a:lstStyle/>
          <a:p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ТРОМБОЦИТИ</a:t>
            </a: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1170" y="997527"/>
            <a:ext cx="5940830" cy="4871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16131" y="2227811"/>
            <a:ext cx="644557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dirty="0" smtClean="0"/>
              <a:t>період життя  5-8 діб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dirty="0" smtClean="0"/>
              <a:t>Розміри тромбоцита- 2-4мкм</a:t>
            </a:r>
          </a:p>
          <a:p>
            <a:endParaRPr lang="uk-UA" dirty="0"/>
          </a:p>
          <a:p>
            <a:r>
              <a:rPr lang="uk-UA" dirty="0" smtClean="0"/>
              <a:t>Це найменші формені елементи крові, які виконують</a:t>
            </a:r>
          </a:p>
          <a:p>
            <a:r>
              <a:rPr lang="uk-UA" dirty="0" smtClean="0"/>
              <a:t>функції як </a:t>
            </a:r>
            <a:r>
              <a:rPr lang="uk-UA" dirty="0" err="1" smtClean="0"/>
              <a:t>всередені</a:t>
            </a:r>
            <a:r>
              <a:rPr lang="uk-UA" dirty="0" smtClean="0"/>
              <a:t> судинного русла так і поза ним.</a:t>
            </a:r>
          </a:p>
          <a:p>
            <a:r>
              <a:rPr lang="uk-UA" dirty="0" smtClean="0"/>
              <a:t>Вони беруть участь: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uk-UA" dirty="0" smtClean="0"/>
              <a:t>У процесі згортання крові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uk-UA" dirty="0" smtClean="0"/>
              <a:t>Утворюють тромб, який закриває просвіт пошкодженої</a:t>
            </a:r>
          </a:p>
          <a:p>
            <a:r>
              <a:rPr lang="uk-UA" dirty="0" smtClean="0"/>
              <a:t>судини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uk-UA" dirty="0" smtClean="0"/>
              <a:t>Виділяють речовини, які звужують  судини при їх пошкодженні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1872183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894" y="-860553"/>
            <a:ext cx="10058400" cy="1450757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133" y="1895302"/>
            <a:ext cx="6284420" cy="402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5817" y="1895302"/>
            <a:ext cx="4854633" cy="3823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977745" y="1296785"/>
            <a:ext cx="19723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Тромбоцит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1373729"/>
            <a:ext cx="58876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тромбоцитарної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пробки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2677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7651" y="286604"/>
            <a:ext cx="10208029" cy="794052"/>
          </a:xfrm>
        </p:spPr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МЕДИЧНЕ ЗНАЧЕННЯ</a:t>
            </a:r>
            <a:endParaRPr lang="ru-RU" sz="36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0465" y="534612"/>
            <a:ext cx="3674226" cy="3488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3004" y="1828800"/>
            <a:ext cx="774746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гемокоогуляційної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функції (при цьому тромбоцити беруть участь у процесах згортання крові) –називається</a:t>
            </a:r>
          </a:p>
          <a:p>
            <a:pPr algn="ctr"/>
            <a:r>
              <a:rPr lang="uk-UA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ГЕМОФІЛІЄЮ </a:t>
            </a:r>
          </a:p>
          <a:p>
            <a:pPr algn="just"/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людей з цим захворюванням навіть при невеликих травмах та порізах виникають великі крововтрати, а при важких травмах крововтрата завершується смертельно.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79368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9505" y="166255"/>
            <a:ext cx="11388437" cy="5702839"/>
          </a:xfrm>
        </p:spPr>
        <p:txBody>
          <a:bodyPr>
            <a:normAutofit fontScale="92500" lnSpcReduction="10000"/>
          </a:bodyPr>
          <a:lstStyle/>
          <a:p>
            <a:endParaRPr lang="uk-UA" dirty="0" smtClean="0">
              <a:solidFill>
                <a:srgbClr val="001D35"/>
              </a:solidFill>
              <a:latin typeface="Google Sans"/>
            </a:endParaRPr>
          </a:p>
          <a:p>
            <a:r>
              <a:rPr lang="uk-UA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ЛЕЙКОЦИТИ</a:t>
            </a:r>
            <a:endParaRPr lang="uk-UA" sz="36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800" b="1" dirty="0" smtClean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Лейкоцити</a:t>
            </a:r>
            <a:r>
              <a:rPr lang="uk-UA" sz="28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або </a:t>
            </a:r>
            <a:r>
              <a:rPr lang="uk-UA" sz="28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білі кров'яні тільця</a:t>
            </a:r>
            <a:r>
              <a:rPr lang="uk-UA" sz="28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 — це клітини імунної системи, які захищають організм від інфекцій, бактерій, вірусів, грибків та </a:t>
            </a:r>
            <a:r>
              <a:rPr lang="uk-UA" sz="2800" b="1" dirty="0" err="1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мутованих</a:t>
            </a:r>
            <a:r>
              <a:rPr lang="uk-UA" sz="28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клітин, знешкоджуючи </a:t>
            </a:r>
            <a:r>
              <a:rPr lang="uk-UA" sz="2800" b="1" dirty="0" err="1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патогени</a:t>
            </a:r>
            <a:r>
              <a:rPr lang="uk-UA" sz="28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очищаючи організм від "сміття". </a:t>
            </a:r>
            <a:endParaRPr lang="uk-UA" sz="2800" b="1" dirty="0" smtClean="0">
              <a:solidFill>
                <a:srgbClr val="001D3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800" b="1" dirty="0" smtClean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Утворюються </a:t>
            </a:r>
            <a:r>
              <a:rPr lang="uk-UA" sz="28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кістковому мозку, вони циркулюють у крові та лімфі, здатні виходити з кровоносних судин у тканини. </a:t>
            </a:r>
            <a:endParaRPr lang="uk-UA" sz="2800" b="1" dirty="0" smtClean="0">
              <a:solidFill>
                <a:srgbClr val="001D3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800" b="1" dirty="0" smtClean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 </a:t>
            </a:r>
            <a:r>
              <a:rPr lang="uk-UA" sz="28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їхньої кількості </a:t>
            </a:r>
            <a:r>
              <a:rPr lang="uk-UA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(лейкоцитоз) </a:t>
            </a:r>
            <a:r>
              <a:rPr lang="uk-UA" sz="28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 свідчити про запалення, інфекцію, ревматичні або пухлинні захворювання</a:t>
            </a:r>
            <a:r>
              <a:rPr lang="uk-UA" sz="2800" b="1" dirty="0" smtClean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uk-UA" sz="28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Зниження рівня </a:t>
            </a:r>
            <a:r>
              <a:rPr lang="uk-UA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(лейкопенія) </a:t>
            </a:r>
            <a:r>
              <a:rPr lang="uk-UA" sz="28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 вказувати на тяжкі інфекції, </a:t>
            </a:r>
            <a:r>
              <a:rPr lang="uk-UA" sz="2800" b="1" dirty="0" err="1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імунодефіцити</a:t>
            </a:r>
            <a:r>
              <a:rPr lang="uk-UA" sz="28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порушення кісткового мозку чи вплив хімічних речовин.</a:t>
            </a:r>
            <a:r>
              <a:rPr lang="uk-UA" dirty="0">
                <a:solidFill>
                  <a:srgbClr val="001D35"/>
                </a:solidFill>
                <a:latin typeface="Google Sans"/>
              </a:rPr>
              <a:t> </a:t>
            </a:r>
            <a:endParaRPr lang="uk-UA" dirty="0" smtClean="0">
              <a:solidFill>
                <a:srgbClr val="001D35"/>
              </a:solidFill>
              <a:latin typeface="Google Sans"/>
            </a:endParaRPr>
          </a:p>
          <a:p>
            <a:pPr algn="just"/>
            <a:r>
              <a:rPr lang="ru-RU" sz="2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 </a:t>
            </a:r>
            <a:r>
              <a:rPr lang="ru-RU" sz="2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лейкоцитів</a:t>
            </a:r>
            <a:r>
              <a:rPr lang="ru-RU" sz="2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дорослих</a:t>
            </a:r>
            <a:r>
              <a:rPr lang="ru-RU" sz="26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 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4,0–9,0 × 10^9/л (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4000–9000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мікролітр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5995353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153" y="1245088"/>
            <a:ext cx="10523912" cy="4873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14153" y="581891"/>
            <a:ext cx="10840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Лейкоцити залежно від присутності або відсутності в  їх цитоплазмі специфічної зернистості поділяються на: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632199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9135" y="399011"/>
            <a:ext cx="11554690" cy="5004262"/>
          </a:xfrm>
        </p:spPr>
        <p:txBody>
          <a:bodyPr>
            <a:normAutofit lnSpcReduction="10000"/>
          </a:bodyPr>
          <a:lstStyle/>
          <a:p>
            <a:pPr>
              <a:buFont typeface="Arial"/>
              <a:buChar char="•"/>
            </a:pPr>
            <a:r>
              <a:rPr lang="uk-UA" sz="2400" b="1" dirty="0" err="1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Нейтрофіли</a:t>
            </a:r>
            <a:r>
              <a:rPr lang="uk-UA" sz="24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buFont typeface="Arial"/>
              <a:buChar char="•"/>
            </a:pPr>
            <a:r>
              <a:rPr lang="uk-UA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Займаються поглинанням та знищенням бактерій.</a:t>
            </a:r>
          </a:p>
          <a:p>
            <a:r>
              <a:rPr lang="uk-UA" sz="24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Еозинофіли</a:t>
            </a:r>
            <a:r>
              <a:rPr lang="uk-UA" sz="24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uk-UA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Беруть участь у боротьбі з паразитарними інфекціями та алергічними реакціями.</a:t>
            </a:r>
          </a:p>
          <a:p>
            <a:r>
              <a:rPr lang="uk-UA" sz="24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Базофіли</a:t>
            </a:r>
            <a:r>
              <a:rPr lang="uk-UA" sz="24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та </a:t>
            </a:r>
            <a:r>
              <a:rPr lang="uk-UA" sz="2400" b="1" dirty="0" err="1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мастоцити</a:t>
            </a:r>
            <a:r>
              <a:rPr lang="uk-UA" sz="24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uk-UA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Виділяють біологічно активні речовини, що впливають на запалення та алергію.</a:t>
            </a:r>
          </a:p>
          <a:p>
            <a:r>
              <a:rPr lang="uk-UA" sz="24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Лімфоцити</a:t>
            </a:r>
            <a:r>
              <a:rPr lang="uk-UA" sz="24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uk-UA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Відповідають за специфічний імунний захист (вироблення антитіл, клітинний імунітет).</a:t>
            </a:r>
          </a:p>
          <a:p>
            <a:r>
              <a:rPr lang="uk-UA" sz="24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Моноцити</a:t>
            </a:r>
            <a:r>
              <a:rPr lang="uk-UA" sz="24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(у тканинах – макрофаги</a:t>
            </a:r>
            <a:r>
              <a:rPr lang="uk-UA" sz="2400" b="1" dirty="0" smtClean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  <a:r>
              <a:rPr lang="uk-UA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Фагоцитують</a:t>
            </a:r>
            <a:r>
              <a:rPr lang="uk-UA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великі частки, клітинний "сміття" та вбиті мікроорганізми.</a:t>
            </a:r>
          </a:p>
          <a:p>
            <a:endParaRPr lang="ru-RU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596" y="5170517"/>
            <a:ext cx="10054077" cy="1687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920552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463640"/>
            <a:ext cx="10058400" cy="650265"/>
          </a:xfrm>
        </p:spPr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МЕДИЧНЕ ЗНАЧЕННЯ</a:t>
            </a:r>
            <a:endParaRPr lang="ru-RU" sz="36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559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5445" y="1546168"/>
            <a:ext cx="5916555" cy="3482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49382" y="1330036"/>
            <a:ext cx="6367549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Лейкоцитарна формула – відсоткове співвідношення </a:t>
            </a:r>
            <a:r>
              <a:rPr lang="ru-RU" sz="2400" b="1" dirty="0" err="1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2400" b="1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видів</a:t>
            </a:r>
            <a:r>
              <a:rPr lang="ru-RU" sz="2400" b="1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b="1" dirty="0" err="1">
                <a:solidFill>
                  <a:srgbClr val="3366CC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 tooltip="Лейкоцити"/>
              </a:rPr>
              <a:t>лейкоцитів</a:t>
            </a:r>
            <a:r>
              <a:rPr lang="ru-RU" sz="2400" b="1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400" b="1" dirty="0" smtClean="0">
              <a:solidFill>
                <a:srgbClr val="2021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b="1" dirty="0" err="1" smtClean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підраховується</a:t>
            </a:r>
            <a:r>
              <a:rPr lang="ru-RU" sz="2400" b="1" dirty="0" smtClean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b="1" dirty="0" err="1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зафарбованих</a:t>
            </a:r>
            <a:r>
              <a:rPr lang="ru-RU" sz="2400" b="1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мазках </a:t>
            </a:r>
            <a:endParaRPr lang="ru-RU" sz="2400" b="1" dirty="0" smtClean="0">
              <a:solidFill>
                <a:srgbClr val="2021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err="1" smtClean="0">
                <a:solidFill>
                  <a:srgbClr val="3366CC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 tooltip="Кров"/>
              </a:rPr>
              <a:t>крові</a:t>
            </a:r>
            <a:r>
              <a:rPr lang="ru-RU" sz="2400" b="1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 smtClean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 </a:t>
            </a:r>
            <a:r>
              <a:rPr lang="uk-UA" sz="2400" b="1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лейкоцитарної </a:t>
            </a:r>
            <a:endParaRPr lang="uk-UA" sz="2400" b="1" dirty="0" smtClean="0">
              <a:solidFill>
                <a:srgbClr val="2021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b="1" dirty="0" smtClean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формули </a:t>
            </a:r>
            <a:r>
              <a:rPr lang="uk-UA" sz="2400" b="1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 велике </a:t>
            </a:r>
            <a:r>
              <a:rPr lang="uk-UA" sz="2400" b="1" dirty="0" smtClean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 в</a:t>
            </a:r>
            <a:r>
              <a:rPr lang="uk-UA" sz="2400" b="1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sz="2400" b="1" dirty="0">
                <a:solidFill>
                  <a:srgbClr val="3366CC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 tooltip="Діагностика"/>
              </a:rPr>
              <a:t>діагностиці</a:t>
            </a:r>
            <a:r>
              <a:rPr lang="uk-UA" sz="2400" b="1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sz="2400" b="1" dirty="0" smtClean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більшості гематологічних</a:t>
            </a:r>
            <a:r>
              <a:rPr lang="uk-UA" sz="2400" b="1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uk-UA" sz="2400" b="1" dirty="0">
                <a:solidFill>
                  <a:srgbClr val="3366CC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 tooltip="Інфекційні захворювання"/>
              </a:rPr>
              <a:t>інфекційних захворювань</a:t>
            </a:r>
            <a:r>
              <a:rPr lang="uk-UA" sz="2400" b="1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також для оцінки тяжкості стану та ефективності </a:t>
            </a:r>
            <a:r>
              <a:rPr lang="uk-UA" sz="2400" b="1" dirty="0">
                <a:solidFill>
                  <a:srgbClr val="3366CC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7" tooltip="Терапія"/>
              </a:rPr>
              <a:t>терапії</a:t>
            </a:r>
            <a:r>
              <a:rPr lang="uk-UA" sz="2400" b="1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uk-UA" sz="2400" b="1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Зміна лейкоцитарної формули буває при цілому ряді захворювань, проте вони є неспецифічними</a:t>
            </a:r>
            <a:r>
              <a:rPr lang="uk-UA" sz="2400" dirty="0">
                <a:solidFill>
                  <a:srgbClr val="202122"/>
                </a:solidFill>
                <a:latin typeface="Arial"/>
              </a:rPr>
              <a:t>.</a:t>
            </a:r>
          </a:p>
          <a:p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81666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3658" y="2140598"/>
            <a:ext cx="9975273" cy="4260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15636" y="515389"/>
            <a:ext cx="116211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ГЕМОГРАМА</a:t>
            </a:r>
            <a:r>
              <a:rPr lang="uk-UA" sz="2000" b="1" dirty="0" smtClean="0">
                <a:solidFill>
                  <a:srgbClr val="3133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b="1" dirty="0">
                <a:solidFill>
                  <a:srgbClr val="3133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це </a:t>
            </a:r>
            <a:r>
              <a:rPr lang="uk-UA" sz="2000" b="1" dirty="0">
                <a:solidFill>
                  <a:srgbClr val="313335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загальний розгорнутий аналіз крові</a:t>
            </a:r>
            <a:r>
              <a:rPr lang="uk-UA" sz="2000" b="1" dirty="0">
                <a:solidFill>
                  <a:srgbClr val="3133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що досліджує вміст показників крові, </a:t>
            </a:r>
            <a:endParaRPr lang="uk-UA" sz="2000" b="1" dirty="0" smtClean="0">
              <a:solidFill>
                <a:srgbClr val="31333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b="1" dirty="0" smtClean="0">
                <a:solidFill>
                  <a:srgbClr val="3133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включаючи</a:t>
            </a:r>
            <a:r>
              <a:rPr lang="uk-UA" sz="2000" b="1" dirty="0">
                <a:solidFill>
                  <a:srgbClr val="3133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sz="2000" b="1" dirty="0">
                <a:solidFill>
                  <a:srgbClr val="313335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лейкоцитарну форму</a:t>
            </a:r>
            <a:r>
              <a:rPr lang="uk-UA" sz="2000" b="1" dirty="0">
                <a:solidFill>
                  <a:srgbClr val="3133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та ШОЕ. Дослідження дозволяє оцінити стан кровоносної </a:t>
            </a:r>
            <a:endParaRPr lang="uk-UA" sz="2000" b="1" dirty="0" smtClean="0">
              <a:solidFill>
                <a:srgbClr val="31333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b="1" dirty="0" smtClean="0">
                <a:solidFill>
                  <a:srgbClr val="3133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uk-UA" sz="2000" b="1" dirty="0">
                <a:solidFill>
                  <a:srgbClr val="3133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виявити запальні процеси в організмі, анемію, наявність інфекції та інші патології.</a:t>
            </a: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1530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64523" y="1228222"/>
            <a:ext cx="10673541" cy="4023360"/>
          </a:xfrm>
        </p:spPr>
        <p:txBody>
          <a:bodyPr>
            <a:normAutofit/>
          </a:bodyPr>
          <a:lstStyle/>
          <a:p>
            <a:pPr algn="just"/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Лімфа</a:t>
            </a:r>
            <a:r>
              <a:rPr lang="uk-UA" sz="24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це прозора жовтувата рідина, яка циркулює в лімфатичній системі та виконує важливі функції: дренажну (виводить надлишок рідини та білків з тканин), транспортну (</a:t>
            </a:r>
            <a:r>
              <a:rPr lang="uk-UA" sz="2400" b="1" dirty="0" err="1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переносить</a:t>
            </a:r>
            <a:r>
              <a:rPr lang="uk-UA" sz="24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жири з кишечника) та імунну (містить лімфоцити для захисту від інфекцій). Вона не містить еритроцитів та тромбоцитів, але є джерелом білих кров'яних тілець, які відіграють ключову роль у формуванні імунітету</a:t>
            </a:r>
            <a:r>
              <a:rPr lang="uk-UA" dirty="0">
                <a:solidFill>
                  <a:srgbClr val="001D35"/>
                </a:solidFill>
                <a:latin typeface="Google Sans"/>
              </a:rPr>
              <a:t>. </a:t>
            </a:r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1546167" y="581891"/>
            <a:ext cx="17579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ЛІМФА</a:t>
            </a:r>
            <a:endParaRPr lang="uk-UA" sz="36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5658" y="3263293"/>
            <a:ext cx="6167986" cy="3478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15140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163781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ЛІМФА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утворюється в лімфатичних капілярах тканин і органів</a:t>
            </a:r>
          </a:p>
          <a:p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шляхом всмоктування  тканинної рідини в лімфатичні капіляри.</a:t>
            </a:r>
          </a:p>
          <a:p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За добу в людини виробляється близько </a:t>
            </a:r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 л.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лімфи. Із капілярів </a:t>
            </a:r>
          </a:p>
          <a:p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імфа тече  у периферійні судини, 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алі – у </a:t>
            </a:r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лімфатичні вузли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потім </a:t>
            </a:r>
          </a:p>
          <a:p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великі лімфатичні судини і вливається у кров.</a:t>
            </a:r>
          </a:p>
          <a:p>
            <a:pPr algn="ctr"/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РОЗРІЗНЯЮТЬ: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периферичну лімфу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(до лімфатичних вузлів)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проміжну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(після проходження через лімфатичні вузли)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центральну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(лімфа грудної та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правії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лімфатиних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проток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8203" y="3823855"/>
            <a:ext cx="4322618" cy="3009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0036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/>
          <p:cNvSpPr txBox="1">
            <a:spLocks/>
          </p:cNvSpPr>
          <p:nvPr/>
        </p:nvSpPr>
        <p:spPr>
          <a:xfrm>
            <a:off x="215722" y="213575"/>
            <a:ext cx="11709173" cy="56333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5080" algn="ctr">
              <a:lnSpc>
                <a:spcPct val="107200"/>
              </a:lnSpc>
              <a:spcBef>
                <a:spcPts val="100"/>
              </a:spcBef>
              <a:tabLst>
                <a:tab pos="355600" algn="l"/>
              </a:tabLst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РЕКОМЕНДОВАНА ЛІТЕРАТУРА</a:t>
            </a:r>
          </a:p>
          <a:p>
            <a:pPr marL="12700" marR="5080" algn="ctr">
              <a:lnSpc>
                <a:spcPct val="107200"/>
              </a:lnSpc>
              <a:spcBef>
                <a:spcPts val="100"/>
              </a:spcBef>
              <a:tabLst>
                <a:tab pos="355600" algn="l"/>
              </a:tabLst>
            </a:pPr>
            <a:r>
              <a:rPr lang="ru-RU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</a:t>
            </a:r>
            <a:endPara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Цитологія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Ембріологія</a:t>
            </a:r>
            <a:r>
              <a:rPr lang="ru-RU" sz="16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600" spc="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6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/ за </a:t>
            </a:r>
            <a:r>
              <a:rPr lang="ru-RU" sz="1600" spc="-15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рередакцією</a:t>
            </a:r>
            <a:r>
              <a:rPr lang="ru-RU" sz="16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Луцик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 Д.,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Чайковський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Ю. Б.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Вінниця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6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Нова</a:t>
            </a:r>
            <a:r>
              <a:rPr lang="ru-RU" sz="16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книга,</a:t>
            </a:r>
            <a:r>
              <a:rPr lang="ru-RU" sz="16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2018.</a:t>
            </a:r>
            <a:r>
              <a:rPr lang="ru-RU" sz="16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592</a:t>
            </a:r>
            <a:r>
              <a:rPr lang="ru-RU" sz="1600" spc="-2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с.</a:t>
            </a:r>
            <a:r>
              <a:rPr lang="ru-RU" sz="16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Грабовий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 М., Яременко Л. М.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Компендіум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спеціальної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гістології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ембріології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Книга-плюс, 2020. 344 с.</a:t>
            </a:r>
            <a:endParaRPr lang="ru-RU" sz="1600" u="sng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Вахнюк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Т.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технікою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гістологічних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Медицина, 2018. 260 с.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Грабовий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 М.,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Чайковський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Ю. Б., Яременко Л. М.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Практикум з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гістології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цитології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ембріології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Книга-плюс, 2022. 80 с.</a:t>
            </a:r>
            <a:endParaRPr lang="ru-RU" sz="1600" u="sng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Степаненко О.,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Мар’єнко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Н. 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цитологія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ембріологія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Атлас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гістологічних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зображень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описами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Медицина, 2024. 328 с.</a:t>
            </a:r>
            <a:endParaRPr lang="ru-RU" sz="1600" spc="-25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 typeface="Calibri" panose="020F0502020204030204" pitchFamily="34" charset="0"/>
              <a:buAutoNum type="arabicPeriod"/>
              <a:tabLst>
                <a:tab pos="355600" algn="l"/>
              </a:tabLst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Павлина</a:t>
            </a:r>
            <a:r>
              <a:rPr lang="ru-RU" sz="1600" spc="-2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В.,</a:t>
            </a:r>
            <a:r>
              <a:rPr lang="ru-RU" sz="16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</a:t>
            </a:r>
            <a:r>
              <a:rPr lang="ru-RU" sz="16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 . Г.</a:t>
            </a:r>
            <a:r>
              <a:rPr lang="ru-RU" sz="16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6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6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16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атлас</a:t>
            </a:r>
            <a:r>
              <a:rPr lang="ru-RU" sz="16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16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16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томах.</a:t>
            </a:r>
            <a:r>
              <a:rPr lang="ru-RU" sz="16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2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Том 1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600" spc="-4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spc="-5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6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600" spc="-3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Медицина,</a:t>
            </a:r>
            <a:r>
              <a:rPr lang="ru-RU" sz="1600" spc="-1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2021.</a:t>
            </a:r>
            <a:r>
              <a:rPr lang="ru-RU" sz="1600" spc="-3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480</a:t>
            </a:r>
            <a:r>
              <a:rPr lang="ru-RU" sz="1600" spc="-3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2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</a:t>
            </a:r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 typeface="Calibri" panose="020F0502020204030204" pitchFamily="34" charset="0"/>
              <a:buAutoNum type="arabicPeriod"/>
              <a:tabLst>
                <a:tab pos="355600" algn="l"/>
              </a:tabLst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Павлина</a:t>
            </a:r>
            <a:r>
              <a:rPr lang="ru-RU" sz="1600" spc="-2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В.,</a:t>
            </a:r>
            <a:r>
              <a:rPr lang="ru-RU" sz="16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</a:t>
            </a:r>
            <a:r>
              <a:rPr lang="ru-RU" sz="16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 Г.</a:t>
            </a:r>
            <a:r>
              <a:rPr lang="ru-RU" sz="16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6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6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16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атлас</a:t>
            </a:r>
            <a:r>
              <a:rPr lang="ru-RU" sz="16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16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16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томах.</a:t>
            </a:r>
            <a:r>
              <a:rPr lang="ru-RU" sz="16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2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Том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6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6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spc="-3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600" spc="-1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6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Медицина,</a:t>
            </a:r>
            <a:r>
              <a:rPr lang="ru-RU" sz="1600" spc="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2021.</a:t>
            </a:r>
            <a:r>
              <a:rPr lang="ru-RU" sz="16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624</a:t>
            </a:r>
            <a:r>
              <a:rPr lang="ru-RU" sz="1600" spc="-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2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 typeface="Calibri" panose="020F0502020204030204" pitchFamily="34" charset="0"/>
              <a:buAutoNum type="arabicPeriod"/>
              <a:tabLst>
                <a:tab pos="355600" algn="l"/>
              </a:tabLst>
            </a:pPr>
            <a:r>
              <a:rPr lang="ru-RU" sz="1600" spc="-1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Роллс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Дж. </a:t>
            </a:r>
            <a:r>
              <a:rPr lang="ru-RU" sz="1600" spc="-2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Вступ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2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обробки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зразків</a:t>
            </a:r>
            <a:r>
              <a:rPr lang="ru-RU" sz="1600" spc="-1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URL: </a:t>
            </a:r>
            <a:r>
              <a:rPr lang="en-US" sz="1600" spc="-1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https://www.leicabiosystems.com/knowledge-pathway/an-introduction- to-specimen-processing/</a:t>
            </a:r>
            <a:endParaRPr lang="en-US" sz="1600" spc="-10" dirty="0" smtClean="0">
              <a:solidFill>
                <a:schemeClr val="tx1"/>
              </a:solidFill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 typeface="Calibri" panose="020F0502020204030204" pitchFamily="34" charset="0"/>
              <a:buAutoNum type="arabicPeriod"/>
              <a:tabLst>
                <a:tab pos="355600" algn="l"/>
              </a:tabLst>
            </a:pPr>
            <a:r>
              <a:rPr lang="en-US" sz="1600" spc="-10" dirty="0" err="1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Mescher</a:t>
            </a:r>
            <a:r>
              <a:rPr lang="en-US" sz="16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spc="-2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r>
              <a:rPr lang="en-US" sz="16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spc="-2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L.</a:t>
            </a:r>
            <a:r>
              <a:rPr lang="en-US" sz="16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spc="-10" dirty="0" err="1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Junqueira's</a:t>
            </a:r>
            <a:r>
              <a:rPr lang="en-US" sz="16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	 </a:t>
            </a:r>
            <a:r>
              <a:rPr lang="en-US" sz="1600" spc="-1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Basic</a:t>
            </a:r>
            <a:r>
              <a:rPr lang="en-US" sz="16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spc="-1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Histology:</a:t>
            </a:r>
            <a:r>
              <a:rPr lang="en-US" sz="16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spc="-2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Text</a:t>
            </a:r>
            <a:r>
              <a:rPr lang="en-US" sz="16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spc="-2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16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spc="-1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Atlas. </a:t>
            </a:r>
            <a:r>
              <a:rPr lang="en-US" sz="16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McGrawHill.16th</a:t>
            </a:r>
            <a:r>
              <a:rPr lang="en-US" sz="1600" spc="-4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ed.,</a:t>
            </a:r>
            <a:r>
              <a:rPr lang="en-US" sz="1600" spc="-2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2021.</a:t>
            </a:r>
            <a:r>
              <a:rPr lang="en-US" sz="1600" spc="-2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576</a:t>
            </a:r>
            <a:r>
              <a:rPr lang="en-US" sz="1600" spc="-3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spc="-2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p. </a:t>
            </a:r>
            <a:endParaRPr lang="en-US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ctr">
              <a:lnSpc>
                <a:spcPct val="100000"/>
              </a:lnSpc>
              <a:spcBef>
                <a:spcPts val="145"/>
              </a:spcBef>
              <a:tabLst>
                <a:tab pos="354965" algn="l"/>
              </a:tabLst>
            </a:pPr>
            <a:r>
              <a:rPr lang="ru-RU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Додаткова</a:t>
            </a:r>
            <a:endParaRPr lang="ru-RU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Дзержинський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М. Е., 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Пазюк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Л. М.,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Вороніна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 К.,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Гарматіна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С. М.,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Островська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 В. Альбом для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лабораторних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занять з курсу "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". 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Фітосоціоцентр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2020. 50 с.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Ross M. H., </a:t>
            </a:r>
            <a:r>
              <a:rPr lang="en-US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Pawlina</a:t>
            </a:r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W. Histology: a text and atlas 6th edition. Lippincott Williams &amp; Wilkins, 2011. 996 p.</a:t>
            </a: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43012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 descr="Кров людини - 3D-сцена - Цифрова освіта та навчання від Moza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2765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578" y="3341717"/>
            <a:ext cx="8449075" cy="220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546167" y="764771"/>
            <a:ext cx="841801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6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 </a:t>
            </a:r>
            <a:r>
              <a:rPr lang="uk-UA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uk-UA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9260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1296</TotalTime>
  <Words>1591</Words>
  <Application>Microsoft Office PowerPoint</Application>
  <PresentationFormat>Широкоэкранный</PresentationFormat>
  <Paragraphs>246</Paragraphs>
  <Slides>33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40" baseType="lpstr">
      <vt:lpstr>Arial</vt:lpstr>
      <vt:lpstr>Calibri</vt:lpstr>
      <vt:lpstr>Calibri Light</vt:lpstr>
      <vt:lpstr>Google Sans</vt:lpstr>
      <vt:lpstr>Times New Roman</vt:lpstr>
      <vt:lpstr>Wingdings</vt:lpstr>
      <vt:lpstr>Ретро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Функції  еритроцитів  Функції еритроцитів здійснюється в судинному руслі:  </vt:lpstr>
      <vt:lpstr>Презентация PowerPoint</vt:lpstr>
      <vt:lpstr>ЕРИТРОЦИТИ</vt:lpstr>
      <vt:lpstr>Презентация PowerPoint</vt:lpstr>
      <vt:lpstr>ПЛАЗМОЛЕМА ЕРИТРОЦИТА </vt:lpstr>
      <vt:lpstr>ПЛАЗМОЛЕМА ЕРИТРОЦИТА</vt:lpstr>
      <vt:lpstr>Цитоплазма еритроцита за хімічним складом містить 60% води і 40% сухого залишку.</vt:lpstr>
      <vt:lpstr>Презентация PowerPoint</vt:lpstr>
      <vt:lpstr>МЕДИЧНЕ ЗНАЧЕННЯ</vt:lpstr>
      <vt:lpstr>МАЗОК КРОВІ ЛЮДИНИ</vt:lpstr>
      <vt:lpstr>ТРОМБОЦИТИ</vt:lpstr>
      <vt:lpstr>ТРОМБОЦИТИ</vt:lpstr>
      <vt:lpstr>Презентация PowerPoint</vt:lpstr>
      <vt:lpstr>МЕДИЧНЕ ЗНАЧЕННЯ</vt:lpstr>
      <vt:lpstr>Презентация PowerPoint</vt:lpstr>
      <vt:lpstr>Презентация PowerPoint</vt:lpstr>
      <vt:lpstr>Презентация PowerPoint</vt:lpstr>
      <vt:lpstr>МЕДИЧНЕ ЗНАЧЕННЯ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Admin</cp:lastModifiedBy>
  <cp:revision>88</cp:revision>
  <dcterms:created xsi:type="dcterms:W3CDTF">2017-07-27T01:19:59Z</dcterms:created>
  <dcterms:modified xsi:type="dcterms:W3CDTF">2026-02-19T16:39:59Z</dcterms:modified>
</cp:coreProperties>
</file>