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5675" y="840104"/>
            <a:ext cx="4246245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863" y="1653921"/>
            <a:ext cx="7071995" cy="3255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hyperlink" Target="http://www.lawcare.org.uk/get-information/articles/neuroscience-and-mental-" TargetMode="External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jp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books/NBK234146/" TargetMode="Externa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/article/pii/S0092867417307559" TargetMode="Externa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books/NBK28253/" TargetMode="Externa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tannica.com/science/central-nervous-system" TargetMode="External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nterest.com/" TargetMode="Externa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nterest.com/" TargetMode="Externa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nterest.com/" TargetMode="External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infacts.org/brain-anatomy-and-" TargetMode="External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infacts.org/brain-anatomy-and-" TargetMode="External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hyperlink" Target="https://doi.org/10.1007/s11064-015-1581-6" TargetMode="Externa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hyperlink" Target="http://www.pharmacy180.com/article/classification-of-nerve-fibers-3543/" TargetMode="Externa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" TargetMode="External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s://cdn.britannica.com/86/4086-050-C41ED696/vestibular-system-labyrinth-balance-organs-cristae-maculae.jpg" TargetMode="External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09800" y="762000"/>
            <a:ext cx="8774177" cy="81597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47040" marR="438784" indent="459740" algn="ctr">
              <a:lnSpc>
                <a:spcPts val="1510"/>
              </a:lnSpc>
              <a:spcBef>
                <a:spcPts val="295"/>
              </a:spcBef>
            </a:pPr>
            <a:r>
              <a:rPr b="1" dirty="0">
                <a:latin typeface="Times New Roman"/>
                <a:cs typeface="Times New Roman"/>
              </a:rPr>
              <a:t>МІНІСТЕРСТВО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ОХОРОНИ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ЗДОРОВ’Я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УКРАЇНИ ОДЕСЬКИЙ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НАЦІОНАЛЬНИЙ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МЕДИЧНИЙ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УНІВЕРСИТЕТ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410"/>
              </a:lnSpc>
            </a:pPr>
            <a:r>
              <a:rPr b="1" spc="-40" dirty="0">
                <a:latin typeface="Times New Roman"/>
                <a:cs typeface="Times New Roman"/>
              </a:rPr>
              <a:t>КАФЕДРА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ГІСТОЛОГІЇ,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ЦИТОЛОГІЇ,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ЕМБРІОЛОГІЇ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b="1" dirty="0">
                <a:latin typeface="Times New Roman"/>
                <a:cs typeface="Times New Roman"/>
              </a:rPr>
              <a:t>ТА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ПАТОЛОГІЧНОЇ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МОРФОЛОГІЇ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З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КУРСОМ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СУДОВОЇ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МЕДИЦИНИ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67000" y="2409742"/>
            <a:ext cx="7326630" cy="1749197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Лекція</a:t>
            </a:r>
            <a:r>
              <a:rPr sz="2800" b="1" spc="-9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№</a:t>
            </a:r>
            <a:r>
              <a:rPr sz="2800" b="1" spc="-80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2800" b="1" spc="-80" dirty="0" smtClean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6 -</a:t>
            </a:r>
            <a:r>
              <a:rPr sz="2800" b="1" spc="-50" dirty="0" smtClean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7</a:t>
            </a:r>
            <a:endParaRPr sz="2800" b="1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2400" b="1" spc="-10" dirty="0">
                <a:latin typeface="Times New Roman"/>
                <a:cs typeface="Times New Roman"/>
              </a:rPr>
              <a:t>Нервова</a:t>
            </a:r>
            <a:r>
              <a:rPr sz="2400" b="1" spc="-2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система.</a:t>
            </a:r>
            <a:r>
              <a:rPr sz="2400" b="1" spc="-229" dirty="0">
                <a:latin typeface="Times New Roman"/>
                <a:cs typeface="Times New Roman"/>
              </a:rPr>
              <a:t> </a:t>
            </a:r>
            <a:r>
              <a:rPr sz="2400" b="1" dirty="0" err="1">
                <a:latin typeface="Times New Roman"/>
                <a:cs typeface="Times New Roman"/>
              </a:rPr>
              <a:t>Органи</a:t>
            </a:r>
            <a:r>
              <a:rPr sz="2400" b="1" spc="-204" dirty="0">
                <a:latin typeface="Times New Roman"/>
                <a:cs typeface="Times New Roman"/>
              </a:rPr>
              <a:t> </a:t>
            </a:r>
            <a:r>
              <a:rPr sz="2400" b="1" spc="-10" dirty="0" err="1" smtClean="0">
                <a:latin typeface="Times New Roman"/>
                <a:cs typeface="Times New Roman"/>
              </a:rPr>
              <a:t>чуття</a:t>
            </a:r>
            <a:r>
              <a:rPr sz="2400" b="1" spc="-10" dirty="0" smtClean="0">
                <a:latin typeface="Times New Roman"/>
                <a:cs typeface="Times New Roman"/>
              </a:rPr>
              <a:t>.</a:t>
            </a:r>
            <a:endParaRPr lang="ru-RU" sz="2400" b="1" spc="-10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endParaRPr lang="ru-RU" sz="2400" b="1" spc="-10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lang="ru-RU" sz="2000" b="1" spc="-10" dirty="0" err="1" smtClean="0">
                <a:latin typeface="Times New Roman"/>
                <a:cs typeface="Times New Roman"/>
              </a:rPr>
              <a:t>Спеціальність</a:t>
            </a:r>
            <a:r>
              <a:rPr lang="ru-RU" sz="2000" b="1" spc="-10" dirty="0" smtClean="0">
                <a:latin typeface="Times New Roman"/>
                <a:cs typeface="Times New Roman"/>
              </a:rPr>
              <a:t>: 221 «</a:t>
            </a:r>
            <a:r>
              <a:rPr lang="ru-RU" sz="2000" b="1" spc="-10" dirty="0" err="1" smtClean="0">
                <a:latin typeface="Times New Roman"/>
                <a:cs typeface="Times New Roman"/>
              </a:rPr>
              <a:t>Стоматологія</a:t>
            </a:r>
            <a:r>
              <a:rPr lang="ru-RU" sz="2000" b="1" spc="-10" dirty="0" smtClean="0">
                <a:latin typeface="Times New Roman"/>
                <a:cs typeface="Times New Roman"/>
              </a:rPr>
              <a:t>»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584501"/>
            <a:ext cx="1600200" cy="23872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6047" y="5700979"/>
            <a:ext cx="527685" cy="159385"/>
          </a:xfrm>
          <a:custGeom>
            <a:avLst/>
            <a:gdLst/>
            <a:ahLst/>
            <a:cxnLst/>
            <a:rect l="l" t="t" r="r" b="b"/>
            <a:pathLst>
              <a:path w="527685" h="159385">
                <a:moveTo>
                  <a:pt x="527392" y="0"/>
                </a:moveTo>
                <a:lnTo>
                  <a:pt x="0" y="0"/>
                </a:lnTo>
                <a:lnTo>
                  <a:pt x="0" y="159080"/>
                </a:lnTo>
                <a:lnTo>
                  <a:pt x="527392" y="159080"/>
                </a:lnTo>
                <a:lnTo>
                  <a:pt x="527392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25729" y="50"/>
            <a:ext cx="11497945" cy="6643370"/>
            <a:chOff x="325729" y="50"/>
            <a:chExt cx="11497945" cy="6643370"/>
          </a:xfrm>
        </p:grpSpPr>
        <p:sp>
          <p:nvSpPr>
            <p:cNvPr id="4" name="object 4"/>
            <p:cNvSpPr/>
            <p:nvPr/>
          </p:nvSpPr>
          <p:spPr>
            <a:xfrm>
              <a:off x="325729" y="50"/>
              <a:ext cx="527685" cy="5608955"/>
            </a:xfrm>
            <a:custGeom>
              <a:avLst/>
              <a:gdLst/>
              <a:ahLst/>
              <a:cxnLst/>
              <a:rect l="l" t="t" r="r" b="b"/>
              <a:pathLst>
                <a:path w="527685" h="5608955">
                  <a:moveTo>
                    <a:pt x="527392" y="0"/>
                  </a:moveTo>
                  <a:lnTo>
                    <a:pt x="0" y="0"/>
                  </a:lnTo>
                  <a:lnTo>
                    <a:pt x="0" y="5608955"/>
                  </a:lnTo>
                  <a:lnTo>
                    <a:pt x="527392" y="5608955"/>
                  </a:lnTo>
                  <a:lnTo>
                    <a:pt x="527392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388" y="908303"/>
              <a:ext cx="11385804" cy="57348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79526" y="922921"/>
              <a:ext cx="11111865" cy="5461635"/>
            </a:xfrm>
            <a:custGeom>
              <a:avLst/>
              <a:gdLst/>
              <a:ahLst/>
              <a:cxnLst/>
              <a:rect l="l" t="t" r="r" b="b"/>
              <a:pathLst>
                <a:path w="11111865" h="5461635">
                  <a:moveTo>
                    <a:pt x="11111738" y="0"/>
                  </a:moveTo>
                  <a:lnTo>
                    <a:pt x="0" y="0"/>
                  </a:lnTo>
                  <a:lnTo>
                    <a:pt x="0" y="5461254"/>
                  </a:lnTo>
                  <a:lnTo>
                    <a:pt x="11111738" y="5461254"/>
                  </a:lnTo>
                  <a:lnTo>
                    <a:pt x="111117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31875" y="1159372"/>
            <a:ext cx="7198995" cy="352171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400" spc="-20" dirty="0">
                <a:latin typeface="Trebuchet MS"/>
                <a:cs typeface="Trebuchet MS"/>
              </a:rPr>
              <a:t>ПЛАН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735"/>
              </a:lnSpc>
              <a:spcBef>
                <a:spcPts val="520"/>
              </a:spcBef>
              <a:buAutoNum type="arabicPeriod"/>
              <a:tabLst>
                <a:tab pos="469265" algn="l"/>
              </a:tabLst>
            </a:pPr>
            <a:r>
              <a:rPr sz="2400" spc="-20" dirty="0">
                <a:latin typeface="Trebuchet MS"/>
                <a:cs typeface="Trebuchet MS"/>
              </a:rPr>
              <a:t>Загальна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-70" dirty="0">
                <a:latin typeface="Trebuchet MS"/>
                <a:cs typeface="Trebuchet MS"/>
              </a:rPr>
              <a:t>морфо-</a:t>
            </a:r>
            <a:r>
              <a:rPr sz="2400" spc="-45" dirty="0">
                <a:latin typeface="Trebuchet MS"/>
                <a:cs typeface="Trebuchet MS"/>
              </a:rPr>
              <a:t>функціональна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-30" dirty="0">
                <a:latin typeface="Trebuchet MS"/>
                <a:cs typeface="Trebuchet MS"/>
              </a:rPr>
              <a:t>характеристика.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595"/>
              </a:lnSpc>
              <a:buAutoNum type="arabicPeriod"/>
              <a:tabLst>
                <a:tab pos="469265" algn="l"/>
              </a:tabLst>
            </a:pPr>
            <a:r>
              <a:rPr sz="2400" spc="-25" dirty="0">
                <a:latin typeface="Trebuchet MS"/>
                <a:cs typeface="Trebuchet MS"/>
              </a:rPr>
              <a:t>Закономірності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розвитку.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595"/>
              </a:lnSpc>
              <a:buAutoNum type="arabicPeriod"/>
              <a:tabLst>
                <a:tab pos="469265" algn="l"/>
              </a:tabLst>
            </a:pPr>
            <a:r>
              <a:rPr sz="2400" spc="-60" dirty="0">
                <a:latin typeface="Trebuchet MS"/>
                <a:cs typeface="Trebuchet MS"/>
              </a:rPr>
              <a:t>Класифікація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(анатомічна</a:t>
            </a:r>
            <a:r>
              <a:rPr sz="2400" spc="-180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та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функціональна).</a:t>
            </a:r>
            <a:endParaRPr sz="2400">
              <a:latin typeface="Trebuchet MS"/>
              <a:cs typeface="Trebuchet MS"/>
            </a:endParaRPr>
          </a:p>
          <a:p>
            <a:pPr marL="468630" marR="236220" indent="-342265">
              <a:lnSpc>
                <a:spcPts val="2590"/>
              </a:lnSpc>
              <a:spcBef>
                <a:spcPts val="180"/>
              </a:spcBef>
              <a:buAutoNum type="arabicPeriod"/>
              <a:tabLst>
                <a:tab pos="469900" algn="l"/>
              </a:tabLst>
            </a:pPr>
            <a:r>
              <a:rPr sz="2400" spc="-20" dirty="0">
                <a:latin typeface="Trebuchet MS"/>
                <a:cs typeface="Trebuchet MS"/>
              </a:rPr>
              <a:t>Центральна</a:t>
            </a:r>
            <a:r>
              <a:rPr sz="2400" spc="-170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нервова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spc="-45" dirty="0">
                <a:latin typeface="Trebuchet MS"/>
                <a:cs typeface="Trebuchet MS"/>
              </a:rPr>
              <a:t>система:</a:t>
            </a:r>
            <a:r>
              <a:rPr sz="2400" spc="-165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Головний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мозок. 	Мозочок.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Стовбур</a:t>
            </a:r>
            <a:r>
              <a:rPr sz="2400" spc="-17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мозку.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415"/>
              </a:lnSpc>
              <a:buAutoNum type="arabicPeriod"/>
              <a:tabLst>
                <a:tab pos="469265" algn="l"/>
              </a:tabLst>
            </a:pPr>
            <a:r>
              <a:rPr sz="2400" dirty="0">
                <a:latin typeface="Trebuchet MS"/>
                <a:cs typeface="Trebuchet MS"/>
              </a:rPr>
              <a:t>Периферична</a:t>
            </a:r>
            <a:r>
              <a:rPr sz="2400" spc="75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нервова</a:t>
            </a:r>
            <a:r>
              <a:rPr sz="2400" spc="-22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система.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595"/>
              </a:lnSpc>
              <a:buAutoNum type="arabicPeriod"/>
              <a:tabLst>
                <a:tab pos="469265" algn="l"/>
              </a:tabLst>
            </a:pPr>
            <a:r>
              <a:rPr sz="2400" dirty="0">
                <a:latin typeface="Trebuchet MS"/>
                <a:cs typeface="Trebuchet MS"/>
              </a:rPr>
              <a:t>Сенсорні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системи:</a:t>
            </a:r>
            <a:endParaRPr sz="2400">
              <a:latin typeface="Trebuchet MS"/>
              <a:cs typeface="Trebuchet MS"/>
            </a:endParaRPr>
          </a:p>
          <a:p>
            <a:pPr marL="469900" lvl="1" indent="-342900">
              <a:lnSpc>
                <a:spcPts val="2590"/>
              </a:lnSpc>
              <a:buFont typeface="Microsoft Sans Serif"/>
              <a:buChar char="•"/>
              <a:tabLst>
                <a:tab pos="469900" algn="l"/>
              </a:tabLst>
            </a:pPr>
            <a:r>
              <a:rPr sz="2400" dirty="0">
                <a:latin typeface="Trebuchet MS"/>
                <a:cs typeface="Trebuchet MS"/>
              </a:rPr>
              <a:t>Орган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зору.</a:t>
            </a:r>
            <a:endParaRPr sz="2400">
              <a:latin typeface="Trebuchet MS"/>
              <a:cs typeface="Trebuchet MS"/>
            </a:endParaRPr>
          </a:p>
          <a:p>
            <a:pPr marL="469900" lvl="1" indent="-342900">
              <a:lnSpc>
                <a:spcPts val="2735"/>
              </a:lnSpc>
              <a:buFont typeface="Microsoft Sans Serif"/>
              <a:buChar char="•"/>
              <a:tabLst>
                <a:tab pos="469900" algn="l"/>
              </a:tabLst>
            </a:pPr>
            <a:r>
              <a:rPr sz="2400" dirty="0">
                <a:latin typeface="Trebuchet MS"/>
                <a:cs typeface="Trebuchet MS"/>
              </a:rPr>
              <a:t>Орган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слуху.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-2"/>
            <a:ext cx="12192000" cy="6858000"/>
            <a:chOff x="1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-2"/>
              <a:ext cx="9669652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4957" y="0"/>
              <a:ext cx="706691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611236" y="2418969"/>
            <a:ext cx="3667125" cy="342582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273050" indent="227965">
              <a:lnSpc>
                <a:spcPct val="90000"/>
              </a:lnSpc>
              <a:spcBef>
                <a:spcPts val="34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000" b="1" dirty="0">
                <a:latin typeface="Trebuchet MS"/>
                <a:cs typeface="Trebuchet MS"/>
              </a:rPr>
              <a:t>Нервова</a:t>
            </a:r>
            <a:r>
              <a:rPr sz="2000" b="1" spc="-17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система</a:t>
            </a:r>
            <a:r>
              <a:rPr sz="2000" b="1" spc="-15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(systema </a:t>
            </a:r>
            <a:r>
              <a:rPr sz="2000" spc="-20" dirty="0">
                <a:latin typeface="Trebuchet MS"/>
                <a:cs typeface="Trebuchet MS"/>
              </a:rPr>
              <a:t>nervosum)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b="1" spc="180" dirty="0">
                <a:latin typeface="Trebuchet MS"/>
                <a:cs typeface="Trebuchet MS"/>
              </a:rPr>
              <a:t>–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утворена </a:t>
            </a:r>
            <a:r>
              <a:rPr sz="2000" spc="-35" dirty="0">
                <a:latin typeface="Trebuchet MS"/>
                <a:cs typeface="Trebuchet MS"/>
              </a:rPr>
              <a:t>органами,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які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побудовані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з </a:t>
            </a:r>
            <a:r>
              <a:rPr sz="2000" b="1" i="1" spc="-30" dirty="0">
                <a:latin typeface="Trebuchet MS"/>
                <a:cs typeface="Trebuchet MS"/>
              </a:rPr>
              <a:t>нервової</a:t>
            </a:r>
            <a:r>
              <a:rPr sz="2000" b="1" i="1" spc="-155" dirty="0">
                <a:latin typeface="Trebuchet MS"/>
                <a:cs typeface="Trebuchet MS"/>
              </a:rPr>
              <a:t> </a:t>
            </a:r>
            <a:r>
              <a:rPr sz="2000" b="1" i="1" spc="-10" dirty="0">
                <a:latin typeface="Trebuchet MS"/>
                <a:cs typeface="Trebuchet MS"/>
              </a:rPr>
              <a:t>тканини</a:t>
            </a:r>
            <a:r>
              <a:rPr sz="2000" spc="-10" dirty="0"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  <a:p>
            <a:pPr marL="12700" marR="5080" indent="229870" algn="just">
              <a:lnSpc>
                <a:spcPct val="90000"/>
              </a:lnSpc>
              <a:spcBef>
                <a:spcPts val="605"/>
              </a:spcBef>
              <a:buFont typeface="Microsoft Sans Serif"/>
              <a:buChar char="•"/>
              <a:tabLst>
                <a:tab pos="242570" algn="l"/>
                <a:tab pos="2553335" algn="l"/>
              </a:tabLst>
            </a:pPr>
            <a:r>
              <a:rPr sz="2000" dirty="0">
                <a:latin typeface="Trebuchet MS"/>
                <a:cs typeface="Trebuchet MS"/>
              </a:rPr>
              <a:t>Остання</a:t>
            </a:r>
            <a:r>
              <a:rPr sz="2000" spc="-3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забезпечує</a:t>
            </a:r>
            <a:r>
              <a:rPr sz="2000" spc="-35" dirty="0">
                <a:latin typeface="Trebuchet MS"/>
                <a:cs typeface="Trebuchet MS"/>
              </a:rPr>
              <a:t>  </a:t>
            </a:r>
            <a:r>
              <a:rPr sz="2000" spc="-10" dirty="0">
                <a:latin typeface="Trebuchet MS"/>
                <a:cs typeface="Trebuchet MS"/>
              </a:rPr>
              <a:t>зв’язок </a:t>
            </a:r>
            <a:r>
              <a:rPr sz="2000" dirty="0">
                <a:latin typeface="Trebuchet MS"/>
                <a:cs typeface="Trebuchet MS"/>
              </a:rPr>
              <a:t>організму</a:t>
            </a:r>
            <a:r>
              <a:rPr sz="2000" spc="320" dirty="0">
                <a:latin typeface="Trebuchet MS"/>
                <a:cs typeface="Trebuchet MS"/>
              </a:rPr>
              <a:t>     </a:t>
            </a:r>
            <a:r>
              <a:rPr sz="2000" spc="60" dirty="0">
                <a:latin typeface="Trebuchet MS"/>
                <a:cs typeface="Trebuchet MS"/>
              </a:rPr>
              <a:t>з</a:t>
            </a:r>
            <a:r>
              <a:rPr sz="2000" spc="325" dirty="0">
                <a:latin typeface="Trebuchet MS"/>
                <a:cs typeface="Trebuchet MS"/>
              </a:rPr>
              <a:t>     </a:t>
            </a:r>
            <a:r>
              <a:rPr sz="2000" spc="-10" dirty="0">
                <a:latin typeface="Trebuchet MS"/>
                <a:cs typeface="Trebuchet MS"/>
              </a:rPr>
              <a:t>зовнішнім </a:t>
            </a:r>
            <a:r>
              <a:rPr sz="2000" dirty="0">
                <a:latin typeface="Trebuchet MS"/>
                <a:cs typeface="Trebuchet MS"/>
              </a:rPr>
              <a:t>середовищем,</a:t>
            </a:r>
            <a:r>
              <a:rPr sz="2000" spc="-3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регуляцію</a:t>
            </a:r>
            <a:r>
              <a:rPr sz="2000" spc="-30" dirty="0">
                <a:latin typeface="Trebuchet MS"/>
                <a:cs typeface="Trebuchet MS"/>
              </a:rPr>
              <a:t>  всіх </a:t>
            </a:r>
            <a:r>
              <a:rPr sz="2000" spc="-10" dirty="0">
                <a:latin typeface="Trebuchet MS"/>
                <a:cs typeface="Trebuchet MS"/>
              </a:rPr>
              <a:t>життєвих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30" dirty="0">
                <a:latin typeface="Trebuchet MS"/>
                <a:cs typeface="Trebuchet MS"/>
              </a:rPr>
              <a:t>процесів, </a:t>
            </a:r>
            <a:r>
              <a:rPr sz="2000" dirty="0">
                <a:latin typeface="Trebuchet MS"/>
                <a:cs typeface="Trebuchet MS"/>
              </a:rPr>
              <a:t>координацію</a:t>
            </a:r>
            <a:r>
              <a:rPr sz="2000" spc="400" dirty="0">
                <a:latin typeface="Trebuchet MS"/>
                <a:cs typeface="Trebuchet MS"/>
              </a:rPr>
              <a:t>   </a:t>
            </a:r>
            <a:r>
              <a:rPr sz="2000" dirty="0">
                <a:latin typeface="Trebuchet MS"/>
                <a:cs typeface="Trebuchet MS"/>
              </a:rPr>
              <a:t>й</a:t>
            </a:r>
            <a:r>
              <a:rPr sz="2000" spc="400" dirty="0">
                <a:latin typeface="Trebuchet MS"/>
                <a:cs typeface="Trebuchet MS"/>
              </a:rPr>
              <a:t>   </a:t>
            </a:r>
            <a:r>
              <a:rPr sz="2000" spc="-25" dirty="0">
                <a:latin typeface="Trebuchet MS"/>
                <a:cs typeface="Trebuchet MS"/>
              </a:rPr>
              <a:t>інтеграцію </a:t>
            </a:r>
            <a:r>
              <a:rPr sz="2000" dirty="0">
                <a:latin typeface="Trebuchet MS"/>
                <a:cs typeface="Trebuchet MS"/>
              </a:rPr>
              <a:t>діяльності</a:t>
            </a:r>
            <a:r>
              <a:rPr sz="2000" spc="4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усіх</a:t>
            </a:r>
            <a:r>
              <a:rPr sz="2000" spc="4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його</a:t>
            </a:r>
            <a:r>
              <a:rPr sz="2000" spc="4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систем</a:t>
            </a:r>
            <a:r>
              <a:rPr sz="2000" spc="44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і </a:t>
            </a:r>
            <a:r>
              <a:rPr sz="2000" dirty="0">
                <a:latin typeface="Trebuchet MS"/>
                <a:cs typeface="Trebuchet MS"/>
              </a:rPr>
              <a:t>апаратів</a:t>
            </a:r>
            <a:r>
              <a:rPr sz="2000" spc="140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органів</a:t>
            </a:r>
            <a:r>
              <a:rPr sz="2000" spc="14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як</a:t>
            </a:r>
            <a:r>
              <a:rPr sz="2000" spc="140" dirty="0">
                <a:latin typeface="Trebuchet MS"/>
                <a:cs typeface="Trebuchet MS"/>
              </a:rPr>
              <a:t>  </a:t>
            </a:r>
            <a:r>
              <a:rPr sz="2000" spc="-10" dirty="0">
                <a:latin typeface="Trebuchet MS"/>
                <a:cs typeface="Trebuchet MS"/>
              </a:rPr>
              <a:t>єдиного цілого.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535" y="1696973"/>
            <a:ext cx="757923" cy="1894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0005" y="1740535"/>
            <a:ext cx="719201" cy="1026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04133" y="1740535"/>
            <a:ext cx="710183" cy="1264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29785" y="1740535"/>
            <a:ext cx="82676" cy="1026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0704" y="1923160"/>
            <a:ext cx="1440268" cy="17703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36672" y="1976627"/>
            <a:ext cx="89534" cy="967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12905" y="1923160"/>
            <a:ext cx="896382" cy="38341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3231" y="2206879"/>
            <a:ext cx="1076426" cy="12649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63572" y="2206879"/>
            <a:ext cx="75945" cy="10261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261105" y="2160016"/>
            <a:ext cx="821817" cy="19278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010704" y="2156332"/>
            <a:ext cx="2173605" cy="430530"/>
            <a:chOff x="1010704" y="2156332"/>
            <a:chExt cx="2173605" cy="430530"/>
          </a:xfrm>
        </p:grpSpPr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16733" y="2156332"/>
              <a:ext cx="867029" cy="38341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10704" y="2389504"/>
              <a:ext cx="1330540" cy="196977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298825" y="2393188"/>
            <a:ext cx="916813" cy="149478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1008481" y="2626360"/>
            <a:ext cx="729615" cy="149860"/>
            <a:chOff x="1008481" y="2626360"/>
            <a:chExt cx="729615" cy="149860"/>
          </a:xfrm>
        </p:grpSpPr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8481" y="2626360"/>
              <a:ext cx="682015" cy="14947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714626" y="2752471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4" h="23494">
                  <a:moveTo>
                    <a:pt x="14986" y="0"/>
                  </a:moveTo>
                  <a:lnTo>
                    <a:pt x="11684" y="0"/>
                  </a:lnTo>
                  <a:lnTo>
                    <a:pt x="8381" y="0"/>
                  </a:lnTo>
                  <a:lnTo>
                    <a:pt x="5715" y="1142"/>
                  </a:lnTo>
                  <a:lnTo>
                    <a:pt x="3429" y="3301"/>
                  </a:lnTo>
                  <a:lnTo>
                    <a:pt x="1143" y="5587"/>
                  </a:lnTo>
                  <a:lnTo>
                    <a:pt x="0" y="8381"/>
                  </a:lnTo>
                  <a:lnTo>
                    <a:pt x="0" y="14986"/>
                  </a:lnTo>
                  <a:lnTo>
                    <a:pt x="1143" y="17652"/>
                  </a:lnTo>
                  <a:lnTo>
                    <a:pt x="5715" y="22225"/>
                  </a:lnTo>
                  <a:lnTo>
                    <a:pt x="8381" y="23367"/>
                  </a:lnTo>
                  <a:lnTo>
                    <a:pt x="14986" y="23367"/>
                  </a:lnTo>
                  <a:lnTo>
                    <a:pt x="17653" y="22225"/>
                  </a:lnTo>
                  <a:lnTo>
                    <a:pt x="22225" y="17652"/>
                  </a:lnTo>
                  <a:lnTo>
                    <a:pt x="23368" y="14986"/>
                  </a:lnTo>
                  <a:lnTo>
                    <a:pt x="23368" y="8381"/>
                  </a:lnTo>
                  <a:lnTo>
                    <a:pt x="22225" y="5714"/>
                  </a:lnTo>
                  <a:lnTo>
                    <a:pt x="20066" y="3428"/>
                  </a:lnTo>
                  <a:lnTo>
                    <a:pt x="17780" y="1142"/>
                  </a:lnTo>
                  <a:lnTo>
                    <a:pt x="14986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1009434" y="3298697"/>
            <a:ext cx="461009" cy="146685"/>
          </a:xfrm>
          <a:custGeom>
            <a:avLst/>
            <a:gdLst/>
            <a:ahLst/>
            <a:cxnLst/>
            <a:rect l="l" t="t" r="r" b="b"/>
            <a:pathLst>
              <a:path w="461009" h="146685">
                <a:moveTo>
                  <a:pt x="61925" y="0"/>
                </a:moveTo>
                <a:lnTo>
                  <a:pt x="0" y="0"/>
                </a:lnTo>
                <a:lnTo>
                  <a:pt x="0" y="3937"/>
                </a:lnTo>
                <a:lnTo>
                  <a:pt x="10807" y="3937"/>
                </a:lnTo>
                <a:lnTo>
                  <a:pt x="14897" y="5461"/>
                </a:lnTo>
                <a:lnTo>
                  <a:pt x="17640" y="8509"/>
                </a:lnTo>
                <a:lnTo>
                  <a:pt x="19684" y="10922"/>
                </a:lnTo>
                <a:lnTo>
                  <a:pt x="20620" y="16001"/>
                </a:lnTo>
                <a:lnTo>
                  <a:pt x="20713" y="125984"/>
                </a:lnTo>
                <a:lnTo>
                  <a:pt x="19948" y="130887"/>
                </a:lnTo>
                <a:lnTo>
                  <a:pt x="19900" y="131190"/>
                </a:lnTo>
                <a:lnTo>
                  <a:pt x="15671" y="137413"/>
                </a:lnTo>
                <a:lnTo>
                  <a:pt x="11379" y="139318"/>
                </a:lnTo>
                <a:lnTo>
                  <a:pt x="0" y="139318"/>
                </a:lnTo>
                <a:lnTo>
                  <a:pt x="0" y="143255"/>
                </a:lnTo>
                <a:lnTo>
                  <a:pt x="67627" y="143255"/>
                </a:lnTo>
                <a:lnTo>
                  <a:pt x="78948" y="142972"/>
                </a:lnTo>
                <a:lnTo>
                  <a:pt x="88717" y="142128"/>
                </a:lnTo>
                <a:lnTo>
                  <a:pt x="96936" y="140737"/>
                </a:lnTo>
                <a:lnTo>
                  <a:pt x="103606" y="138811"/>
                </a:lnTo>
                <a:lnTo>
                  <a:pt x="111455" y="135762"/>
                </a:lnTo>
                <a:lnTo>
                  <a:pt x="57238" y="135762"/>
                </a:lnTo>
                <a:lnTo>
                  <a:pt x="49174" y="134747"/>
                </a:lnTo>
                <a:lnTo>
                  <a:pt x="40995" y="132968"/>
                </a:lnTo>
                <a:lnTo>
                  <a:pt x="40995" y="74279"/>
                </a:lnTo>
                <a:lnTo>
                  <a:pt x="40439" y="74279"/>
                </a:lnTo>
                <a:lnTo>
                  <a:pt x="42900" y="73787"/>
                </a:lnTo>
                <a:lnTo>
                  <a:pt x="45402" y="73532"/>
                </a:lnTo>
                <a:lnTo>
                  <a:pt x="109050" y="73532"/>
                </a:lnTo>
                <a:lnTo>
                  <a:pt x="106298" y="72262"/>
                </a:lnTo>
                <a:lnTo>
                  <a:pt x="96367" y="70103"/>
                </a:lnTo>
                <a:lnTo>
                  <a:pt x="104889" y="67437"/>
                </a:lnTo>
                <a:lnTo>
                  <a:pt x="107235" y="65912"/>
                </a:lnTo>
                <a:lnTo>
                  <a:pt x="54949" y="65912"/>
                </a:lnTo>
                <a:lnTo>
                  <a:pt x="46583" y="65277"/>
                </a:lnTo>
                <a:lnTo>
                  <a:pt x="43599" y="64897"/>
                </a:lnTo>
                <a:lnTo>
                  <a:pt x="40995" y="64388"/>
                </a:lnTo>
                <a:lnTo>
                  <a:pt x="40995" y="9398"/>
                </a:lnTo>
                <a:lnTo>
                  <a:pt x="46634" y="7874"/>
                </a:lnTo>
                <a:lnTo>
                  <a:pt x="52971" y="7112"/>
                </a:lnTo>
                <a:lnTo>
                  <a:pt x="102198" y="7112"/>
                </a:lnTo>
                <a:lnTo>
                  <a:pt x="97168" y="4804"/>
                </a:lnTo>
                <a:lnTo>
                  <a:pt x="89712" y="2539"/>
                </a:lnTo>
                <a:lnTo>
                  <a:pt x="84052" y="1393"/>
                </a:lnTo>
                <a:lnTo>
                  <a:pt x="77533" y="603"/>
                </a:lnTo>
                <a:lnTo>
                  <a:pt x="70156" y="146"/>
                </a:lnTo>
                <a:lnTo>
                  <a:pt x="61925" y="0"/>
                </a:lnTo>
                <a:close/>
              </a:path>
              <a:path w="461009" h="146685">
                <a:moveTo>
                  <a:pt x="109050" y="73532"/>
                </a:moveTo>
                <a:lnTo>
                  <a:pt x="67719" y="73532"/>
                </a:lnTo>
                <a:lnTo>
                  <a:pt x="73598" y="74279"/>
                </a:lnTo>
                <a:lnTo>
                  <a:pt x="79697" y="75691"/>
                </a:lnTo>
                <a:lnTo>
                  <a:pt x="104393" y="100329"/>
                </a:lnTo>
                <a:lnTo>
                  <a:pt x="104393" y="114300"/>
                </a:lnTo>
                <a:lnTo>
                  <a:pt x="65201" y="135762"/>
                </a:lnTo>
                <a:lnTo>
                  <a:pt x="111455" y="135762"/>
                </a:lnTo>
                <a:lnTo>
                  <a:pt x="117472" y="131190"/>
                </a:lnTo>
                <a:lnTo>
                  <a:pt x="117760" y="130887"/>
                </a:lnTo>
                <a:lnTo>
                  <a:pt x="122148" y="124460"/>
                </a:lnTo>
                <a:lnTo>
                  <a:pt x="126657" y="117982"/>
                </a:lnTo>
                <a:lnTo>
                  <a:pt x="128917" y="111125"/>
                </a:lnTo>
                <a:lnTo>
                  <a:pt x="128917" y="104012"/>
                </a:lnTo>
                <a:lnTo>
                  <a:pt x="113728" y="75691"/>
                </a:lnTo>
                <a:lnTo>
                  <a:pt x="109050" y="73532"/>
                </a:lnTo>
                <a:close/>
              </a:path>
              <a:path w="461009" h="146685">
                <a:moveTo>
                  <a:pt x="102198" y="7112"/>
                </a:moveTo>
                <a:lnTo>
                  <a:pt x="60020" y="7112"/>
                </a:lnTo>
                <a:lnTo>
                  <a:pt x="69259" y="7659"/>
                </a:lnTo>
                <a:lnTo>
                  <a:pt x="77788" y="9398"/>
                </a:lnTo>
                <a:lnTo>
                  <a:pt x="77560" y="9398"/>
                </a:lnTo>
                <a:lnTo>
                  <a:pt x="84205" y="12041"/>
                </a:lnTo>
                <a:lnTo>
                  <a:pt x="90061" y="16001"/>
                </a:lnTo>
                <a:lnTo>
                  <a:pt x="96761" y="21843"/>
                </a:lnTo>
                <a:lnTo>
                  <a:pt x="100177" y="28955"/>
                </a:lnTo>
                <a:lnTo>
                  <a:pt x="100177" y="42799"/>
                </a:lnTo>
                <a:lnTo>
                  <a:pt x="71259" y="65912"/>
                </a:lnTo>
                <a:lnTo>
                  <a:pt x="107235" y="65912"/>
                </a:lnTo>
                <a:lnTo>
                  <a:pt x="111340" y="63246"/>
                </a:lnTo>
                <a:lnTo>
                  <a:pt x="120078" y="51815"/>
                </a:lnTo>
                <a:lnTo>
                  <a:pt x="122250" y="45465"/>
                </a:lnTo>
                <a:lnTo>
                  <a:pt x="122250" y="29844"/>
                </a:lnTo>
                <a:lnTo>
                  <a:pt x="103391" y="7659"/>
                </a:lnTo>
                <a:lnTo>
                  <a:pt x="102198" y="7112"/>
                </a:lnTo>
                <a:close/>
              </a:path>
              <a:path w="461009" h="146685">
                <a:moveTo>
                  <a:pt x="195287" y="43561"/>
                </a:moveTo>
                <a:lnTo>
                  <a:pt x="187261" y="43561"/>
                </a:lnTo>
                <a:lnTo>
                  <a:pt x="179654" y="45719"/>
                </a:lnTo>
                <a:lnTo>
                  <a:pt x="152308" y="75660"/>
                </a:lnTo>
                <a:lnTo>
                  <a:pt x="148584" y="97190"/>
                </a:lnTo>
                <a:lnTo>
                  <a:pt x="149156" y="104685"/>
                </a:lnTo>
                <a:lnTo>
                  <a:pt x="151093" y="112736"/>
                </a:lnTo>
                <a:lnTo>
                  <a:pt x="151198" y="113172"/>
                </a:lnTo>
                <a:lnTo>
                  <a:pt x="183746" y="145101"/>
                </a:lnTo>
                <a:lnTo>
                  <a:pt x="194119" y="146176"/>
                </a:lnTo>
                <a:lnTo>
                  <a:pt x="203072" y="146176"/>
                </a:lnTo>
                <a:lnTo>
                  <a:pt x="211188" y="144017"/>
                </a:lnTo>
                <a:lnTo>
                  <a:pt x="218478" y="139446"/>
                </a:lnTo>
                <a:lnTo>
                  <a:pt x="219526" y="138684"/>
                </a:lnTo>
                <a:lnTo>
                  <a:pt x="198666" y="138684"/>
                </a:lnTo>
                <a:lnTo>
                  <a:pt x="192131" y="137731"/>
                </a:lnTo>
                <a:lnTo>
                  <a:pt x="168659" y="97190"/>
                </a:lnTo>
                <a:lnTo>
                  <a:pt x="168135" y="78231"/>
                </a:lnTo>
                <a:lnTo>
                  <a:pt x="169290" y="70992"/>
                </a:lnTo>
                <a:lnTo>
                  <a:pt x="171615" y="65531"/>
                </a:lnTo>
                <a:lnTo>
                  <a:pt x="173939" y="59943"/>
                </a:lnTo>
                <a:lnTo>
                  <a:pt x="176987" y="56006"/>
                </a:lnTo>
                <a:lnTo>
                  <a:pt x="180759" y="53848"/>
                </a:lnTo>
                <a:lnTo>
                  <a:pt x="184531" y="51562"/>
                </a:lnTo>
                <a:lnTo>
                  <a:pt x="188277" y="50546"/>
                </a:lnTo>
                <a:lnTo>
                  <a:pt x="219518" y="50546"/>
                </a:lnTo>
                <a:lnTo>
                  <a:pt x="215101" y="47751"/>
                </a:lnTo>
                <a:lnTo>
                  <a:pt x="205737" y="44608"/>
                </a:lnTo>
                <a:lnTo>
                  <a:pt x="195287" y="43561"/>
                </a:lnTo>
                <a:close/>
              </a:path>
              <a:path w="461009" h="146685">
                <a:moveTo>
                  <a:pt x="219518" y="50546"/>
                </a:moveTo>
                <a:lnTo>
                  <a:pt x="199758" y="50546"/>
                </a:lnTo>
                <a:lnTo>
                  <a:pt x="206133" y="53848"/>
                </a:lnTo>
                <a:lnTo>
                  <a:pt x="211137" y="60578"/>
                </a:lnTo>
                <a:lnTo>
                  <a:pt x="215990" y="68697"/>
                </a:lnTo>
                <a:lnTo>
                  <a:pt x="219468" y="78231"/>
                </a:lnTo>
                <a:lnTo>
                  <a:pt x="221542" y="89028"/>
                </a:lnTo>
                <a:lnTo>
                  <a:pt x="222144" y="99591"/>
                </a:lnTo>
                <a:lnTo>
                  <a:pt x="222237" y="101218"/>
                </a:lnTo>
                <a:lnTo>
                  <a:pt x="205498" y="138684"/>
                </a:lnTo>
                <a:lnTo>
                  <a:pt x="219526" y="138684"/>
                </a:lnTo>
                <a:lnTo>
                  <a:pt x="240328" y="106140"/>
                </a:lnTo>
                <a:lnTo>
                  <a:pt x="241884" y="93090"/>
                </a:lnTo>
                <a:lnTo>
                  <a:pt x="241178" y="84113"/>
                </a:lnTo>
                <a:lnTo>
                  <a:pt x="239130" y="75934"/>
                </a:lnTo>
                <a:lnTo>
                  <a:pt x="239061" y="75660"/>
                </a:lnTo>
                <a:lnTo>
                  <a:pt x="235529" y="67730"/>
                </a:lnTo>
                <a:lnTo>
                  <a:pt x="230581" y="60325"/>
                </a:lnTo>
                <a:lnTo>
                  <a:pt x="223382" y="52990"/>
                </a:lnTo>
                <a:lnTo>
                  <a:pt x="219518" y="50546"/>
                </a:lnTo>
                <a:close/>
              </a:path>
              <a:path w="461009" h="146685">
                <a:moveTo>
                  <a:pt x="301078" y="139318"/>
                </a:moveTo>
                <a:lnTo>
                  <a:pt x="254253" y="139318"/>
                </a:lnTo>
                <a:lnTo>
                  <a:pt x="254253" y="143255"/>
                </a:lnTo>
                <a:lnTo>
                  <a:pt x="301078" y="143255"/>
                </a:lnTo>
                <a:lnTo>
                  <a:pt x="301078" y="139318"/>
                </a:lnTo>
                <a:close/>
              </a:path>
              <a:path w="461009" h="146685">
                <a:moveTo>
                  <a:pt x="360387" y="139318"/>
                </a:moveTo>
                <a:lnTo>
                  <a:pt x="313524" y="139318"/>
                </a:lnTo>
                <a:lnTo>
                  <a:pt x="313524" y="143255"/>
                </a:lnTo>
                <a:lnTo>
                  <a:pt x="360387" y="143255"/>
                </a:lnTo>
                <a:lnTo>
                  <a:pt x="360387" y="139318"/>
                </a:lnTo>
                <a:close/>
              </a:path>
              <a:path w="461009" h="146685">
                <a:moveTo>
                  <a:pt x="292982" y="51180"/>
                </a:moveTo>
                <a:lnTo>
                  <a:pt x="262420" y="51180"/>
                </a:lnTo>
                <a:lnTo>
                  <a:pt x="264248" y="52324"/>
                </a:lnTo>
                <a:lnTo>
                  <a:pt x="266280" y="53466"/>
                </a:lnTo>
                <a:lnTo>
                  <a:pt x="267677" y="55117"/>
                </a:lnTo>
                <a:lnTo>
                  <a:pt x="268217" y="57150"/>
                </a:lnTo>
                <a:lnTo>
                  <a:pt x="268693" y="59054"/>
                </a:lnTo>
                <a:lnTo>
                  <a:pt x="268908" y="62484"/>
                </a:lnTo>
                <a:lnTo>
                  <a:pt x="268903" y="128777"/>
                </a:lnTo>
                <a:lnTo>
                  <a:pt x="268058" y="133603"/>
                </a:lnTo>
                <a:lnTo>
                  <a:pt x="264404" y="138302"/>
                </a:lnTo>
                <a:lnTo>
                  <a:pt x="264059" y="138302"/>
                </a:lnTo>
                <a:lnTo>
                  <a:pt x="260515" y="139318"/>
                </a:lnTo>
                <a:lnTo>
                  <a:pt x="296379" y="139318"/>
                </a:lnTo>
                <a:lnTo>
                  <a:pt x="293077" y="138684"/>
                </a:lnTo>
                <a:lnTo>
                  <a:pt x="291045" y="137540"/>
                </a:lnTo>
                <a:lnTo>
                  <a:pt x="286481" y="128777"/>
                </a:lnTo>
                <a:lnTo>
                  <a:pt x="286465" y="128524"/>
                </a:lnTo>
                <a:lnTo>
                  <a:pt x="286346" y="96519"/>
                </a:lnTo>
                <a:lnTo>
                  <a:pt x="345655" y="96519"/>
                </a:lnTo>
                <a:lnTo>
                  <a:pt x="345655" y="89662"/>
                </a:lnTo>
                <a:lnTo>
                  <a:pt x="286346" y="89662"/>
                </a:lnTo>
                <a:lnTo>
                  <a:pt x="286346" y="62484"/>
                </a:lnTo>
                <a:lnTo>
                  <a:pt x="286649" y="59054"/>
                </a:lnTo>
                <a:lnTo>
                  <a:pt x="286727" y="58165"/>
                </a:lnTo>
                <a:lnTo>
                  <a:pt x="287489" y="56261"/>
                </a:lnTo>
                <a:lnTo>
                  <a:pt x="288124" y="54355"/>
                </a:lnTo>
                <a:lnTo>
                  <a:pt x="289521" y="52959"/>
                </a:lnTo>
                <a:lnTo>
                  <a:pt x="291553" y="51942"/>
                </a:lnTo>
                <a:lnTo>
                  <a:pt x="292982" y="51180"/>
                </a:lnTo>
                <a:close/>
              </a:path>
              <a:path w="461009" h="146685">
                <a:moveTo>
                  <a:pt x="345655" y="96519"/>
                </a:moveTo>
                <a:lnTo>
                  <a:pt x="328256" y="96519"/>
                </a:lnTo>
                <a:lnTo>
                  <a:pt x="328256" y="128777"/>
                </a:lnTo>
                <a:lnTo>
                  <a:pt x="327315" y="133603"/>
                </a:lnTo>
                <a:lnTo>
                  <a:pt x="327240" y="133985"/>
                </a:lnTo>
                <a:lnTo>
                  <a:pt x="325208" y="136143"/>
                </a:lnTo>
                <a:lnTo>
                  <a:pt x="323303" y="138302"/>
                </a:lnTo>
                <a:lnTo>
                  <a:pt x="319366" y="139318"/>
                </a:lnTo>
                <a:lnTo>
                  <a:pt x="355688" y="139318"/>
                </a:lnTo>
                <a:lnTo>
                  <a:pt x="352386" y="138684"/>
                </a:lnTo>
                <a:lnTo>
                  <a:pt x="350354" y="137540"/>
                </a:lnTo>
                <a:lnTo>
                  <a:pt x="345790" y="128777"/>
                </a:lnTo>
                <a:lnTo>
                  <a:pt x="345774" y="128524"/>
                </a:lnTo>
                <a:lnTo>
                  <a:pt x="345655" y="96519"/>
                </a:lnTo>
                <a:close/>
              </a:path>
              <a:path w="461009" h="146685">
                <a:moveTo>
                  <a:pt x="355942" y="50546"/>
                </a:moveTo>
                <a:lnTo>
                  <a:pt x="318477" y="50546"/>
                </a:lnTo>
                <a:lnTo>
                  <a:pt x="321906" y="51180"/>
                </a:lnTo>
                <a:lnTo>
                  <a:pt x="325716" y="53721"/>
                </a:lnTo>
                <a:lnTo>
                  <a:pt x="328256" y="89662"/>
                </a:lnTo>
                <a:lnTo>
                  <a:pt x="345655" y="89662"/>
                </a:lnTo>
                <a:lnTo>
                  <a:pt x="345655" y="62484"/>
                </a:lnTo>
                <a:lnTo>
                  <a:pt x="345958" y="59054"/>
                </a:lnTo>
                <a:lnTo>
                  <a:pt x="346036" y="58165"/>
                </a:lnTo>
                <a:lnTo>
                  <a:pt x="352259" y="51180"/>
                </a:lnTo>
                <a:lnTo>
                  <a:pt x="350651" y="51180"/>
                </a:lnTo>
                <a:lnTo>
                  <a:pt x="355942" y="50546"/>
                </a:lnTo>
                <a:close/>
              </a:path>
              <a:path w="461009" h="146685">
                <a:moveTo>
                  <a:pt x="296633" y="50546"/>
                </a:moveTo>
                <a:lnTo>
                  <a:pt x="258902" y="50546"/>
                </a:lnTo>
                <a:lnTo>
                  <a:pt x="263045" y="51180"/>
                </a:lnTo>
                <a:lnTo>
                  <a:pt x="291342" y="51180"/>
                </a:lnTo>
                <a:lnTo>
                  <a:pt x="296633" y="50546"/>
                </a:lnTo>
                <a:close/>
              </a:path>
              <a:path w="461009" h="146685">
                <a:moveTo>
                  <a:pt x="301078" y="46481"/>
                </a:moveTo>
                <a:lnTo>
                  <a:pt x="254253" y="46481"/>
                </a:lnTo>
                <a:lnTo>
                  <a:pt x="254253" y="50546"/>
                </a:lnTo>
                <a:lnTo>
                  <a:pt x="301078" y="50546"/>
                </a:lnTo>
                <a:lnTo>
                  <a:pt x="301078" y="46481"/>
                </a:lnTo>
                <a:close/>
              </a:path>
              <a:path w="461009" h="146685">
                <a:moveTo>
                  <a:pt x="360387" y="46481"/>
                </a:moveTo>
                <a:lnTo>
                  <a:pt x="313524" y="46481"/>
                </a:lnTo>
                <a:lnTo>
                  <a:pt x="313524" y="50546"/>
                </a:lnTo>
                <a:lnTo>
                  <a:pt x="360387" y="50546"/>
                </a:lnTo>
                <a:lnTo>
                  <a:pt x="360387" y="46481"/>
                </a:lnTo>
                <a:close/>
              </a:path>
              <a:path w="461009" h="146685">
                <a:moveTo>
                  <a:pt x="437349" y="50164"/>
                </a:moveTo>
                <a:lnTo>
                  <a:pt x="415061" y="50164"/>
                </a:lnTo>
                <a:lnTo>
                  <a:pt x="419188" y="51815"/>
                </a:lnTo>
                <a:lnTo>
                  <a:pt x="422236" y="55499"/>
                </a:lnTo>
                <a:lnTo>
                  <a:pt x="425284" y="59054"/>
                </a:lnTo>
                <a:lnTo>
                  <a:pt x="426808" y="65659"/>
                </a:lnTo>
                <a:lnTo>
                  <a:pt x="426808" y="79121"/>
                </a:lnTo>
                <a:lnTo>
                  <a:pt x="415232" y="83504"/>
                </a:lnTo>
                <a:lnTo>
                  <a:pt x="405441" y="87518"/>
                </a:lnTo>
                <a:lnTo>
                  <a:pt x="376135" y="108076"/>
                </a:lnTo>
                <a:lnTo>
                  <a:pt x="373976" y="111505"/>
                </a:lnTo>
                <a:lnTo>
                  <a:pt x="372960" y="115569"/>
                </a:lnTo>
                <a:lnTo>
                  <a:pt x="373050" y="128015"/>
                </a:lnTo>
                <a:lnTo>
                  <a:pt x="375119" y="133857"/>
                </a:lnTo>
                <a:lnTo>
                  <a:pt x="383755" y="143001"/>
                </a:lnTo>
                <a:lnTo>
                  <a:pt x="389216" y="145287"/>
                </a:lnTo>
                <a:lnTo>
                  <a:pt x="400265" y="145287"/>
                </a:lnTo>
                <a:lnTo>
                  <a:pt x="404329" y="144399"/>
                </a:lnTo>
                <a:lnTo>
                  <a:pt x="408139" y="142621"/>
                </a:lnTo>
                <a:lnTo>
                  <a:pt x="410679" y="141477"/>
                </a:lnTo>
                <a:lnTo>
                  <a:pt x="416902" y="137032"/>
                </a:lnTo>
                <a:lnTo>
                  <a:pt x="422099" y="132968"/>
                </a:lnTo>
                <a:lnTo>
                  <a:pt x="401789" y="132968"/>
                </a:lnTo>
                <a:lnTo>
                  <a:pt x="398507" y="131444"/>
                </a:lnTo>
                <a:lnTo>
                  <a:pt x="398351" y="131444"/>
                </a:lnTo>
                <a:lnTo>
                  <a:pt x="395185" y="128015"/>
                </a:lnTo>
                <a:lnTo>
                  <a:pt x="392137" y="124587"/>
                </a:lnTo>
                <a:lnTo>
                  <a:pt x="390740" y="120396"/>
                </a:lnTo>
                <a:lnTo>
                  <a:pt x="390740" y="111505"/>
                </a:lnTo>
                <a:lnTo>
                  <a:pt x="426808" y="85598"/>
                </a:lnTo>
                <a:lnTo>
                  <a:pt x="444207" y="85598"/>
                </a:lnTo>
                <a:lnTo>
                  <a:pt x="444207" y="67437"/>
                </a:lnTo>
                <a:lnTo>
                  <a:pt x="443637" y="61849"/>
                </a:lnTo>
                <a:lnTo>
                  <a:pt x="443572" y="61213"/>
                </a:lnTo>
                <a:lnTo>
                  <a:pt x="440397" y="53593"/>
                </a:lnTo>
                <a:lnTo>
                  <a:pt x="437349" y="50164"/>
                </a:lnTo>
                <a:close/>
              </a:path>
              <a:path w="461009" h="146685">
                <a:moveTo>
                  <a:pt x="445385" y="129286"/>
                </a:moveTo>
                <a:lnTo>
                  <a:pt x="426808" y="129286"/>
                </a:lnTo>
                <a:lnTo>
                  <a:pt x="426935" y="135127"/>
                </a:lnTo>
                <a:lnTo>
                  <a:pt x="427951" y="139191"/>
                </a:lnTo>
                <a:lnTo>
                  <a:pt x="432015" y="144017"/>
                </a:lnTo>
                <a:lnTo>
                  <a:pt x="435120" y="145287"/>
                </a:lnTo>
                <a:lnTo>
                  <a:pt x="437541" y="145287"/>
                </a:lnTo>
                <a:lnTo>
                  <a:pt x="443717" y="144162"/>
                </a:lnTo>
                <a:lnTo>
                  <a:pt x="449303" y="141176"/>
                </a:lnTo>
                <a:lnTo>
                  <a:pt x="455008" y="136213"/>
                </a:lnTo>
                <a:lnTo>
                  <a:pt x="458705" y="131825"/>
                </a:lnTo>
                <a:lnTo>
                  <a:pt x="448271" y="131825"/>
                </a:lnTo>
                <a:lnTo>
                  <a:pt x="447382" y="131444"/>
                </a:lnTo>
                <a:lnTo>
                  <a:pt x="446493" y="130810"/>
                </a:lnTo>
                <a:lnTo>
                  <a:pt x="445858" y="130175"/>
                </a:lnTo>
                <a:lnTo>
                  <a:pt x="445500" y="129539"/>
                </a:lnTo>
                <a:lnTo>
                  <a:pt x="445385" y="129286"/>
                </a:lnTo>
                <a:close/>
              </a:path>
              <a:path w="461009" h="146685">
                <a:moveTo>
                  <a:pt x="444207" y="85598"/>
                </a:moveTo>
                <a:lnTo>
                  <a:pt x="426808" y="85598"/>
                </a:lnTo>
                <a:lnTo>
                  <a:pt x="426808" y="122427"/>
                </a:lnTo>
                <a:lnTo>
                  <a:pt x="418045" y="129539"/>
                </a:lnTo>
                <a:lnTo>
                  <a:pt x="411060" y="132968"/>
                </a:lnTo>
                <a:lnTo>
                  <a:pt x="422099" y="132968"/>
                </a:lnTo>
                <a:lnTo>
                  <a:pt x="426808" y="129286"/>
                </a:lnTo>
                <a:lnTo>
                  <a:pt x="445385" y="129286"/>
                </a:lnTo>
                <a:lnTo>
                  <a:pt x="445096" y="128650"/>
                </a:lnTo>
                <a:lnTo>
                  <a:pt x="444842" y="126618"/>
                </a:lnTo>
                <a:lnTo>
                  <a:pt x="444461" y="124587"/>
                </a:lnTo>
                <a:lnTo>
                  <a:pt x="444365" y="122427"/>
                </a:lnTo>
                <a:lnTo>
                  <a:pt x="444275" y="120396"/>
                </a:lnTo>
                <a:lnTo>
                  <a:pt x="444207" y="85598"/>
                </a:lnTo>
                <a:close/>
              </a:path>
              <a:path w="461009" h="146685">
                <a:moveTo>
                  <a:pt x="460844" y="123443"/>
                </a:moveTo>
                <a:lnTo>
                  <a:pt x="450430" y="131825"/>
                </a:lnTo>
                <a:lnTo>
                  <a:pt x="458705" y="131825"/>
                </a:lnTo>
                <a:lnTo>
                  <a:pt x="460844" y="129286"/>
                </a:lnTo>
                <a:lnTo>
                  <a:pt x="460844" y="123443"/>
                </a:lnTo>
                <a:close/>
              </a:path>
              <a:path w="461009" h="146685">
                <a:moveTo>
                  <a:pt x="420585" y="43561"/>
                </a:moveTo>
                <a:lnTo>
                  <a:pt x="412076" y="43561"/>
                </a:lnTo>
                <a:lnTo>
                  <a:pt x="404095" y="44037"/>
                </a:lnTo>
                <a:lnTo>
                  <a:pt x="376643" y="61849"/>
                </a:lnTo>
                <a:lnTo>
                  <a:pt x="376684" y="71247"/>
                </a:lnTo>
                <a:lnTo>
                  <a:pt x="377405" y="73532"/>
                </a:lnTo>
                <a:lnTo>
                  <a:pt x="379056" y="75437"/>
                </a:lnTo>
                <a:lnTo>
                  <a:pt x="380825" y="77342"/>
                </a:lnTo>
                <a:lnTo>
                  <a:pt x="380977" y="77342"/>
                </a:lnTo>
                <a:lnTo>
                  <a:pt x="382866" y="78231"/>
                </a:lnTo>
                <a:lnTo>
                  <a:pt x="388200" y="78231"/>
                </a:lnTo>
                <a:lnTo>
                  <a:pt x="390359" y="77342"/>
                </a:lnTo>
                <a:lnTo>
                  <a:pt x="393661" y="73787"/>
                </a:lnTo>
                <a:lnTo>
                  <a:pt x="394423" y="71247"/>
                </a:lnTo>
                <a:lnTo>
                  <a:pt x="394374" y="65659"/>
                </a:lnTo>
                <a:lnTo>
                  <a:pt x="394296" y="58800"/>
                </a:lnTo>
                <a:lnTo>
                  <a:pt x="395451" y="56261"/>
                </a:lnTo>
                <a:lnTo>
                  <a:pt x="395566" y="56006"/>
                </a:lnTo>
                <a:lnTo>
                  <a:pt x="398233" y="53593"/>
                </a:lnTo>
                <a:lnTo>
                  <a:pt x="400900" y="51307"/>
                </a:lnTo>
                <a:lnTo>
                  <a:pt x="404101" y="50164"/>
                </a:lnTo>
                <a:lnTo>
                  <a:pt x="437349" y="50164"/>
                </a:lnTo>
                <a:lnTo>
                  <a:pt x="433158" y="48005"/>
                </a:lnTo>
                <a:lnTo>
                  <a:pt x="427697" y="45085"/>
                </a:lnTo>
                <a:lnTo>
                  <a:pt x="420585" y="4356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80641" y="3291713"/>
            <a:ext cx="1062228" cy="177037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757170" y="3342259"/>
            <a:ext cx="206629" cy="10172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076701" y="3344036"/>
            <a:ext cx="1141857" cy="334010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1016914" y="3528567"/>
            <a:ext cx="655320" cy="187960"/>
          </a:xfrm>
          <a:custGeom>
            <a:avLst/>
            <a:gdLst/>
            <a:ahLst/>
            <a:cxnLst/>
            <a:rect l="l" t="t" r="r" b="b"/>
            <a:pathLst>
              <a:path w="655319" h="187960">
                <a:moveTo>
                  <a:pt x="82969" y="0"/>
                </a:moveTo>
                <a:lnTo>
                  <a:pt x="71564" y="6350"/>
                </a:lnTo>
                <a:lnTo>
                  <a:pt x="61010" y="11430"/>
                </a:lnTo>
                <a:lnTo>
                  <a:pt x="51320" y="17780"/>
                </a:lnTo>
                <a:lnTo>
                  <a:pt x="23215" y="45720"/>
                </a:lnTo>
                <a:lnTo>
                  <a:pt x="5156" y="80010"/>
                </a:lnTo>
                <a:lnTo>
                  <a:pt x="0" y="109220"/>
                </a:lnTo>
                <a:lnTo>
                  <a:pt x="38" y="115570"/>
                </a:lnTo>
                <a:lnTo>
                  <a:pt x="635" y="121920"/>
                </a:lnTo>
                <a:lnTo>
                  <a:pt x="749" y="123190"/>
                </a:lnTo>
                <a:lnTo>
                  <a:pt x="863" y="124460"/>
                </a:lnTo>
                <a:lnTo>
                  <a:pt x="990" y="125730"/>
                </a:lnTo>
                <a:lnTo>
                  <a:pt x="1104" y="127000"/>
                </a:lnTo>
                <a:lnTo>
                  <a:pt x="1219" y="128270"/>
                </a:lnTo>
                <a:lnTo>
                  <a:pt x="1346" y="129540"/>
                </a:lnTo>
                <a:lnTo>
                  <a:pt x="1460" y="130810"/>
                </a:lnTo>
                <a:lnTo>
                  <a:pt x="1574" y="132080"/>
                </a:lnTo>
                <a:lnTo>
                  <a:pt x="6908" y="149860"/>
                </a:lnTo>
                <a:lnTo>
                  <a:pt x="15786" y="168910"/>
                </a:lnTo>
                <a:lnTo>
                  <a:pt x="28232" y="187960"/>
                </a:lnTo>
                <a:lnTo>
                  <a:pt x="30035" y="181610"/>
                </a:lnTo>
                <a:lnTo>
                  <a:pt x="26365" y="172720"/>
                </a:lnTo>
                <a:lnTo>
                  <a:pt x="23761" y="162560"/>
                </a:lnTo>
                <a:lnTo>
                  <a:pt x="22199" y="153670"/>
                </a:lnTo>
                <a:lnTo>
                  <a:pt x="22275" y="129540"/>
                </a:lnTo>
                <a:lnTo>
                  <a:pt x="24066" y="115570"/>
                </a:lnTo>
                <a:lnTo>
                  <a:pt x="36372" y="69850"/>
                </a:lnTo>
                <a:lnTo>
                  <a:pt x="56019" y="31750"/>
                </a:lnTo>
                <a:lnTo>
                  <a:pt x="81064" y="6350"/>
                </a:lnTo>
                <a:lnTo>
                  <a:pt x="82969" y="0"/>
                </a:lnTo>
                <a:close/>
              </a:path>
              <a:path w="655319" h="187960">
                <a:moveTo>
                  <a:pt x="246214" y="3810"/>
                </a:moveTo>
                <a:lnTo>
                  <a:pt x="175628" y="3810"/>
                </a:lnTo>
                <a:lnTo>
                  <a:pt x="174574" y="7620"/>
                </a:lnTo>
                <a:lnTo>
                  <a:pt x="185559" y="7620"/>
                </a:lnTo>
                <a:lnTo>
                  <a:pt x="191058" y="11430"/>
                </a:lnTo>
                <a:lnTo>
                  <a:pt x="191058" y="19050"/>
                </a:lnTo>
                <a:lnTo>
                  <a:pt x="190068" y="24130"/>
                </a:lnTo>
                <a:lnTo>
                  <a:pt x="188099" y="31750"/>
                </a:lnTo>
                <a:lnTo>
                  <a:pt x="164109" y="114300"/>
                </a:lnTo>
                <a:lnTo>
                  <a:pt x="161429" y="124460"/>
                </a:lnTo>
                <a:lnTo>
                  <a:pt x="159372" y="129540"/>
                </a:lnTo>
                <a:lnTo>
                  <a:pt x="156476" y="135890"/>
                </a:lnTo>
                <a:lnTo>
                  <a:pt x="154901" y="137160"/>
                </a:lnTo>
                <a:lnTo>
                  <a:pt x="153174" y="138430"/>
                </a:lnTo>
                <a:lnTo>
                  <a:pt x="151447" y="138430"/>
                </a:lnTo>
                <a:lnTo>
                  <a:pt x="147624" y="139700"/>
                </a:lnTo>
                <a:lnTo>
                  <a:pt x="115290" y="139700"/>
                </a:lnTo>
                <a:lnTo>
                  <a:pt x="111696" y="138430"/>
                </a:lnTo>
                <a:lnTo>
                  <a:pt x="108318" y="137160"/>
                </a:lnTo>
                <a:lnTo>
                  <a:pt x="107467" y="135890"/>
                </a:lnTo>
                <a:lnTo>
                  <a:pt x="107467" y="130810"/>
                </a:lnTo>
                <a:lnTo>
                  <a:pt x="108699" y="125730"/>
                </a:lnTo>
                <a:lnTo>
                  <a:pt x="111163" y="118110"/>
                </a:lnTo>
                <a:lnTo>
                  <a:pt x="138290" y="22860"/>
                </a:lnTo>
                <a:lnTo>
                  <a:pt x="140970" y="16510"/>
                </a:lnTo>
                <a:lnTo>
                  <a:pt x="143497" y="12700"/>
                </a:lnTo>
                <a:lnTo>
                  <a:pt x="146037" y="10160"/>
                </a:lnTo>
                <a:lnTo>
                  <a:pt x="151574" y="7620"/>
                </a:lnTo>
                <a:lnTo>
                  <a:pt x="160096" y="7620"/>
                </a:lnTo>
                <a:lnTo>
                  <a:pt x="161251" y="3810"/>
                </a:lnTo>
                <a:lnTo>
                  <a:pt x="91617" y="3810"/>
                </a:lnTo>
                <a:lnTo>
                  <a:pt x="90563" y="7620"/>
                </a:lnTo>
                <a:lnTo>
                  <a:pt x="101269" y="7620"/>
                </a:lnTo>
                <a:lnTo>
                  <a:pt x="106629" y="11430"/>
                </a:lnTo>
                <a:lnTo>
                  <a:pt x="106629" y="20320"/>
                </a:lnTo>
                <a:lnTo>
                  <a:pt x="105359" y="26670"/>
                </a:lnTo>
                <a:lnTo>
                  <a:pt x="80733" y="111760"/>
                </a:lnTo>
                <a:lnTo>
                  <a:pt x="77495" y="123190"/>
                </a:lnTo>
                <a:lnTo>
                  <a:pt x="60655" y="143510"/>
                </a:lnTo>
                <a:lnTo>
                  <a:pt x="54737" y="143510"/>
                </a:lnTo>
                <a:lnTo>
                  <a:pt x="53682" y="147320"/>
                </a:lnTo>
                <a:lnTo>
                  <a:pt x="172085" y="147320"/>
                </a:lnTo>
                <a:lnTo>
                  <a:pt x="176415" y="149860"/>
                </a:lnTo>
                <a:lnTo>
                  <a:pt x="180746" y="149860"/>
                </a:lnTo>
                <a:lnTo>
                  <a:pt x="184391" y="153670"/>
                </a:lnTo>
                <a:lnTo>
                  <a:pt x="190309" y="162560"/>
                </a:lnTo>
                <a:lnTo>
                  <a:pt x="191795" y="167640"/>
                </a:lnTo>
                <a:lnTo>
                  <a:pt x="191795" y="177800"/>
                </a:lnTo>
                <a:lnTo>
                  <a:pt x="191490" y="181610"/>
                </a:lnTo>
                <a:lnTo>
                  <a:pt x="191401" y="182880"/>
                </a:lnTo>
                <a:lnTo>
                  <a:pt x="190627" y="187960"/>
                </a:lnTo>
                <a:lnTo>
                  <a:pt x="194538" y="187960"/>
                </a:lnTo>
                <a:lnTo>
                  <a:pt x="207543" y="143510"/>
                </a:lnTo>
                <a:lnTo>
                  <a:pt x="200418" y="143510"/>
                </a:lnTo>
                <a:lnTo>
                  <a:pt x="195948" y="142240"/>
                </a:lnTo>
                <a:lnTo>
                  <a:pt x="193497" y="139700"/>
                </a:lnTo>
                <a:lnTo>
                  <a:pt x="192290" y="138430"/>
                </a:lnTo>
                <a:lnTo>
                  <a:pt x="191376" y="135890"/>
                </a:lnTo>
                <a:lnTo>
                  <a:pt x="191376" y="132080"/>
                </a:lnTo>
                <a:lnTo>
                  <a:pt x="192570" y="127000"/>
                </a:lnTo>
                <a:lnTo>
                  <a:pt x="194957" y="118110"/>
                </a:lnTo>
                <a:lnTo>
                  <a:pt x="217893" y="39370"/>
                </a:lnTo>
                <a:lnTo>
                  <a:pt x="221068" y="27940"/>
                </a:lnTo>
                <a:lnTo>
                  <a:pt x="223596" y="20320"/>
                </a:lnTo>
                <a:lnTo>
                  <a:pt x="225501" y="17780"/>
                </a:lnTo>
                <a:lnTo>
                  <a:pt x="227406" y="13970"/>
                </a:lnTo>
                <a:lnTo>
                  <a:pt x="229793" y="11430"/>
                </a:lnTo>
                <a:lnTo>
                  <a:pt x="235572" y="8890"/>
                </a:lnTo>
                <a:lnTo>
                  <a:pt x="239725" y="7620"/>
                </a:lnTo>
                <a:lnTo>
                  <a:pt x="245160" y="7620"/>
                </a:lnTo>
                <a:lnTo>
                  <a:pt x="246214" y="3810"/>
                </a:lnTo>
                <a:close/>
              </a:path>
              <a:path w="655319" h="187960">
                <a:moveTo>
                  <a:pt x="414756" y="3810"/>
                </a:moveTo>
                <a:lnTo>
                  <a:pt x="343509" y="3810"/>
                </a:lnTo>
                <a:lnTo>
                  <a:pt x="342366" y="7620"/>
                </a:lnTo>
                <a:lnTo>
                  <a:pt x="349605" y="8890"/>
                </a:lnTo>
                <a:lnTo>
                  <a:pt x="354177" y="8890"/>
                </a:lnTo>
                <a:lnTo>
                  <a:pt x="357987" y="12700"/>
                </a:lnTo>
                <a:lnTo>
                  <a:pt x="358876" y="13970"/>
                </a:lnTo>
                <a:lnTo>
                  <a:pt x="358876" y="20320"/>
                </a:lnTo>
                <a:lnTo>
                  <a:pt x="358114" y="24130"/>
                </a:lnTo>
                <a:lnTo>
                  <a:pt x="356590" y="29210"/>
                </a:lnTo>
                <a:lnTo>
                  <a:pt x="344906" y="69850"/>
                </a:lnTo>
                <a:lnTo>
                  <a:pt x="292582" y="69850"/>
                </a:lnTo>
                <a:lnTo>
                  <a:pt x="304647" y="29210"/>
                </a:lnTo>
                <a:lnTo>
                  <a:pt x="321919" y="7620"/>
                </a:lnTo>
                <a:lnTo>
                  <a:pt x="328396" y="7620"/>
                </a:lnTo>
                <a:lnTo>
                  <a:pt x="329920" y="3810"/>
                </a:lnTo>
                <a:lnTo>
                  <a:pt x="259943" y="3810"/>
                </a:lnTo>
                <a:lnTo>
                  <a:pt x="258673" y="7620"/>
                </a:lnTo>
                <a:lnTo>
                  <a:pt x="265785" y="8890"/>
                </a:lnTo>
                <a:lnTo>
                  <a:pt x="270230" y="8890"/>
                </a:lnTo>
                <a:lnTo>
                  <a:pt x="272135" y="10160"/>
                </a:lnTo>
                <a:lnTo>
                  <a:pt x="273913" y="12700"/>
                </a:lnTo>
                <a:lnTo>
                  <a:pt x="274929" y="13970"/>
                </a:lnTo>
                <a:lnTo>
                  <a:pt x="274929" y="20320"/>
                </a:lnTo>
                <a:lnTo>
                  <a:pt x="274167" y="24130"/>
                </a:lnTo>
                <a:lnTo>
                  <a:pt x="272516" y="29210"/>
                </a:lnTo>
                <a:lnTo>
                  <a:pt x="243268" y="130810"/>
                </a:lnTo>
                <a:lnTo>
                  <a:pt x="240360" y="137160"/>
                </a:lnTo>
                <a:lnTo>
                  <a:pt x="234099" y="142240"/>
                </a:lnTo>
                <a:lnTo>
                  <a:pt x="229146" y="143510"/>
                </a:lnTo>
                <a:lnTo>
                  <a:pt x="222377" y="143510"/>
                </a:lnTo>
                <a:lnTo>
                  <a:pt x="221221" y="147320"/>
                </a:lnTo>
                <a:lnTo>
                  <a:pt x="290169" y="147320"/>
                </a:lnTo>
                <a:lnTo>
                  <a:pt x="291185" y="143510"/>
                </a:lnTo>
                <a:lnTo>
                  <a:pt x="284835" y="143510"/>
                </a:lnTo>
                <a:lnTo>
                  <a:pt x="280644" y="142240"/>
                </a:lnTo>
                <a:lnTo>
                  <a:pt x="276326" y="139700"/>
                </a:lnTo>
                <a:lnTo>
                  <a:pt x="275183" y="137160"/>
                </a:lnTo>
                <a:lnTo>
                  <a:pt x="275183" y="132080"/>
                </a:lnTo>
                <a:lnTo>
                  <a:pt x="276072" y="127000"/>
                </a:lnTo>
                <a:lnTo>
                  <a:pt x="277850" y="121920"/>
                </a:lnTo>
                <a:lnTo>
                  <a:pt x="290169" y="78740"/>
                </a:lnTo>
                <a:lnTo>
                  <a:pt x="342366" y="78740"/>
                </a:lnTo>
                <a:lnTo>
                  <a:pt x="329920" y="121920"/>
                </a:lnTo>
                <a:lnTo>
                  <a:pt x="327253" y="130810"/>
                </a:lnTo>
                <a:lnTo>
                  <a:pt x="324332" y="137160"/>
                </a:lnTo>
                <a:lnTo>
                  <a:pt x="317982" y="142240"/>
                </a:lnTo>
                <a:lnTo>
                  <a:pt x="312902" y="143510"/>
                </a:lnTo>
                <a:lnTo>
                  <a:pt x="306171" y="143510"/>
                </a:lnTo>
                <a:lnTo>
                  <a:pt x="304647" y="147320"/>
                </a:lnTo>
                <a:lnTo>
                  <a:pt x="374497" y="147320"/>
                </a:lnTo>
                <a:lnTo>
                  <a:pt x="375513" y="143510"/>
                </a:lnTo>
                <a:lnTo>
                  <a:pt x="369036" y="143510"/>
                </a:lnTo>
                <a:lnTo>
                  <a:pt x="364591" y="142240"/>
                </a:lnTo>
                <a:lnTo>
                  <a:pt x="362051" y="140970"/>
                </a:lnTo>
                <a:lnTo>
                  <a:pt x="360146" y="138430"/>
                </a:lnTo>
                <a:lnTo>
                  <a:pt x="359257" y="137160"/>
                </a:lnTo>
                <a:lnTo>
                  <a:pt x="359257" y="132080"/>
                </a:lnTo>
                <a:lnTo>
                  <a:pt x="360146" y="127000"/>
                </a:lnTo>
                <a:lnTo>
                  <a:pt x="361924" y="121920"/>
                </a:lnTo>
                <a:lnTo>
                  <a:pt x="374434" y="78740"/>
                </a:lnTo>
                <a:lnTo>
                  <a:pt x="377012" y="69850"/>
                </a:lnTo>
                <a:lnTo>
                  <a:pt x="391007" y="21590"/>
                </a:lnTo>
                <a:lnTo>
                  <a:pt x="394055" y="15240"/>
                </a:lnTo>
                <a:lnTo>
                  <a:pt x="397738" y="12700"/>
                </a:lnTo>
                <a:lnTo>
                  <a:pt x="401294" y="8890"/>
                </a:lnTo>
                <a:lnTo>
                  <a:pt x="406501" y="7620"/>
                </a:lnTo>
                <a:lnTo>
                  <a:pt x="413486" y="7620"/>
                </a:lnTo>
                <a:lnTo>
                  <a:pt x="414756" y="3810"/>
                </a:lnTo>
                <a:close/>
              </a:path>
              <a:path w="655319" h="187960">
                <a:moveTo>
                  <a:pt x="551789" y="0"/>
                </a:moveTo>
                <a:lnTo>
                  <a:pt x="547852" y="0"/>
                </a:lnTo>
                <a:lnTo>
                  <a:pt x="544296" y="3810"/>
                </a:lnTo>
                <a:lnTo>
                  <a:pt x="540740" y="6350"/>
                </a:lnTo>
                <a:lnTo>
                  <a:pt x="532358" y="6350"/>
                </a:lnTo>
                <a:lnTo>
                  <a:pt x="527786" y="3810"/>
                </a:lnTo>
                <a:lnTo>
                  <a:pt x="519023" y="2540"/>
                </a:lnTo>
                <a:lnTo>
                  <a:pt x="511657" y="0"/>
                </a:lnTo>
                <a:lnTo>
                  <a:pt x="505688" y="0"/>
                </a:lnTo>
                <a:lnTo>
                  <a:pt x="458698" y="13970"/>
                </a:lnTo>
                <a:lnTo>
                  <a:pt x="422630" y="48260"/>
                </a:lnTo>
                <a:lnTo>
                  <a:pt x="410095" y="91440"/>
                </a:lnTo>
                <a:lnTo>
                  <a:pt x="410032" y="95250"/>
                </a:lnTo>
                <a:lnTo>
                  <a:pt x="410921" y="105410"/>
                </a:lnTo>
                <a:lnTo>
                  <a:pt x="434327" y="142240"/>
                </a:lnTo>
                <a:lnTo>
                  <a:pt x="455142" y="149860"/>
                </a:lnTo>
                <a:lnTo>
                  <a:pt x="476770" y="149860"/>
                </a:lnTo>
                <a:lnTo>
                  <a:pt x="513473" y="132080"/>
                </a:lnTo>
                <a:lnTo>
                  <a:pt x="526643" y="115570"/>
                </a:lnTo>
                <a:lnTo>
                  <a:pt x="521563" y="115570"/>
                </a:lnTo>
                <a:lnTo>
                  <a:pt x="511086" y="125730"/>
                </a:lnTo>
                <a:lnTo>
                  <a:pt x="500608" y="133350"/>
                </a:lnTo>
                <a:lnTo>
                  <a:pt x="493750" y="137160"/>
                </a:lnTo>
                <a:lnTo>
                  <a:pt x="486130" y="138430"/>
                </a:lnTo>
                <a:lnTo>
                  <a:pt x="477748" y="138430"/>
                </a:lnTo>
                <a:lnTo>
                  <a:pt x="444893" y="109220"/>
                </a:lnTo>
                <a:lnTo>
                  <a:pt x="444347" y="101600"/>
                </a:lnTo>
                <a:lnTo>
                  <a:pt x="444398" y="100330"/>
                </a:lnTo>
                <a:lnTo>
                  <a:pt x="444525" y="97790"/>
                </a:lnTo>
                <a:lnTo>
                  <a:pt x="444652" y="95250"/>
                </a:lnTo>
                <a:lnTo>
                  <a:pt x="444715" y="93980"/>
                </a:lnTo>
                <a:lnTo>
                  <a:pt x="444842" y="91440"/>
                </a:lnTo>
                <a:lnTo>
                  <a:pt x="446354" y="80010"/>
                </a:lnTo>
                <a:lnTo>
                  <a:pt x="463626" y="38100"/>
                </a:lnTo>
                <a:lnTo>
                  <a:pt x="498754" y="10160"/>
                </a:lnTo>
                <a:lnTo>
                  <a:pt x="506069" y="8890"/>
                </a:lnTo>
                <a:lnTo>
                  <a:pt x="515086" y="8890"/>
                </a:lnTo>
                <a:lnTo>
                  <a:pt x="537057" y="45720"/>
                </a:lnTo>
                <a:lnTo>
                  <a:pt x="541248" y="45720"/>
                </a:lnTo>
                <a:lnTo>
                  <a:pt x="549732" y="8890"/>
                </a:lnTo>
                <a:lnTo>
                  <a:pt x="550316" y="6350"/>
                </a:lnTo>
                <a:lnTo>
                  <a:pt x="551789" y="0"/>
                </a:lnTo>
                <a:close/>
              </a:path>
              <a:path w="655319" h="187960">
                <a:moveTo>
                  <a:pt x="599414" y="76200"/>
                </a:moveTo>
                <a:lnTo>
                  <a:pt x="597623" y="57150"/>
                </a:lnTo>
                <a:lnTo>
                  <a:pt x="592277" y="38100"/>
                </a:lnTo>
                <a:lnTo>
                  <a:pt x="583387" y="19050"/>
                </a:lnTo>
                <a:lnTo>
                  <a:pt x="570966" y="0"/>
                </a:lnTo>
                <a:lnTo>
                  <a:pt x="569188" y="6350"/>
                </a:lnTo>
                <a:lnTo>
                  <a:pt x="572846" y="16510"/>
                </a:lnTo>
                <a:lnTo>
                  <a:pt x="575462" y="26670"/>
                </a:lnTo>
                <a:lnTo>
                  <a:pt x="577037" y="35560"/>
                </a:lnTo>
                <a:lnTo>
                  <a:pt x="577494" y="43180"/>
                </a:lnTo>
                <a:lnTo>
                  <a:pt x="577430" y="48260"/>
                </a:lnTo>
                <a:lnTo>
                  <a:pt x="570458" y="95250"/>
                </a:lnTo>
                <a:lnTo>
                  <a:pt x="555980" y="134620"/>
                </a:lnTo>
                <a:lnTo>
                  <a:pt x="542925" y="157480"/>
                </a:lnTo>
                <a:lnTo>
                  <a:pt x="538708" y="163830"/>
                </a:lnTo>
                <a:lnTo>
                  <a:pt x="534276" y="168910"/>
                </a:lnTo>
                <a:lnTo>
                  <a:pt x="529374" y="173990"/>
                </a:lnTo>
                <a:lnTo>
                  <a:pt x="523989" y="177800"/>
                </a:lnTo>
                <a:lnTo>
                  <a:pt x="518134" y="182880"/>
                </a:lnTo>
                <a:lnTo>
                  <a:pt x="516229" y="187960"/>
                </a:lnTo>
                <a:lnTo>
                  <a:pt x="527608" y="182880"/>
                </a:lnTo>
                <a:lnTo>
                  <a:pt x="538137" y="177800"/>
                </a:lnTo>
                <a:lnTo>
                  <a:pt x="575957" y="143510"/>
                </a:lnTo>
                <a:lnTo>
                  <a:pt x="594055" y="109220"/>
                </a:lnTo>
                <a:lnTo>
                  <a:pt x="598817" y="87630"/>
                </a:lnTo>
                <a:lnTo>
                  <a:pt x="599414" y="76200"/>
                </a:lnTo>
                <a:close/>
              </a:path>
              <a:path w="655319" h="187960">
                <a:moveTo>
                  <a:pt x="655294" y="140970"/>
                </a:moveTo>
                <a:lnTo>
                  <a:pt x="653516" y="135509"/>
                </a:lnTo>
                <a:lnTo>
                  <a:pt x="649960" y="131445"/>
                </a:lnTo>
                <a:lnTo>
                  <a:pt x="646277" y="127508"/>
                </a:lnTo>
                <a:lnTo>
                  <a:pt x="642086" y="125476"/>
                </a:lnTo>
                <a:lnTo>
                  <a:pt x="633704" y="125476"/>
                </a:lnTo>
                <a:lnTo>
                  <a:pt x="630529" y="126619"/>
                </a:lnTo>
                <a:lnTo>
                  <a:pt x="625195" y="131572"/>
                </a:lnTo>
                <a:lnTo>
                  <a:pt x="623912" y="134493"/>
                </a:lnTo>
                <a:lnTo>
                  <a:pt x="623912" y="141605"/>
                </a:lnTo>
                <a:lnTo>
                  <a:pt x="624941" y="144399"/>
                </a:lnTo>
                <a:lnTo>
                  <a:pt x="629005" y="148463"/>
                </a:lnTo>
                <a:lnTo>
                  <a:pt x="631672" y="149479"/>
                </a:lnTo>
                <a:lnTo>
                  <a:pt x="636612" y="149479"/>
                </a:lnTo>
                <a:lnTo>
                  <a:pt x="637895" y="149225"/>
                </a:lnTo>
                <a:lnTo>
                  <a:pt x="643483" y="146431"/>
                </a:lnTo>
                <a:lnTo>
                  <a:pt x="644753" y="146431"/>
                </a:lnTo>
                <a:lnTo>
                  <a:pt x="645261" y="146812"/>
                </a:lnTo>
                <a:lnTo>
                  <a:pt x="646404" y="148336"/>
                </a:lnTo>
                <a:lnTo>
                  <a:pt x="646658" y="149479"/>
                </a:lnTo>
                <a:lnTo>
                  <a:pt x="646658" y="156464"/>
                </a:lnTo>
                <a:lnTo>
                  <a:pt x="644753" y="161798"/>
                </a:lnTo>
                <a:lnTo>
                  <a:pt x="640689" y="166751"/>
                </a:lnTo>
                <a:lnTo>
                  <a:pt x="636752" y="171831"/>
                </a:lnTo>
                <a:lnTo>
                  <a:pt x="631164" y="175514"/>
                </a:lnTo>
                <a:lnTo>
                  <a:pt x="623912" y="177927"/>
                </a:lnTo>
                <a:lnTo>
                  <a:pt x="623912" y="182626"/>
                </a:lnTo>
                <a:lnTo>
                  <a:pt x="655294" y="154940"/>
                </a:lnTo>
                <a:lnTo>
                  <a:pt x="655294" y="14097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32101" y="3575430"/>
            <a:ext cx="262255" cy="127000"/>
          </a:xfrm>
          <a:custGeom>
            <a:avLst/>
            <a:gdLst/>
            <a:ahLst/>
            <a:cxnLst/>
            <a:rect l="l" t="t" r="r" b="b"/>
            <a:pathLst>
              <a:path w="262255" h="127000">
                <a:moveTo>
                  <a:pt x="156972" y="95758"/>
                </a:moveTo>
                <a:lnTo>
                  <a:pt x="0" y="95758"/>
                </a:lnTo>
                <a:lnTo>
                  <a:pt x="0" y="99695"/>
                </a:lnTo>
                <a:lnTo>
                  <a:pt x="118110" y="99695"/>
                </a:lnTo>
                <a:lnTo>
                  <a:pt x="127083" y="100123"/>
                </a:lnTo>
                <a:lnTo>
                  <a:pt x="153035" y="126492"/>
                </a:lnTo>
                <a:lnTo>
                  <a:pt x="156972" y="126492"/>
                </a:lnTo>
                <a:lnTo>
                  <a:pt x="156972" y="95758"/>
                </a:lnTo>
                <a:close/>
              </a:path>
              <a:path w="262255" h="127000">
                <a:moveTo>
                  <a:pt x="38576" y="7620"/>
                </a:moveTo>
                <a:lnTo>
                  <a:pt x="8572" y="7620"/>
                </a:lnTo>
                <a:lnTo>
                  <a:pt x="9906" y="8509"/>
                </a:lnTo>
                <a:lnTo>
                  <a:pt x="11556" y="9652"/>
                </a:lnTo>
                <a:lnTo>
                  <a:pt x="12827" y="10922"/>
                </a:lnTo>
                <a:lnTo>
                  <a:pt x="13589" y="12319"/>
                </a:lnTo>
                <a:lnTo>
                  <a:pt x="14198" y="13335"/>
                </a:lnTo>
                <a:lnTo>
                  <a:pt x="14361" y="13716"/>
                </a:lnTo>
                <a:lnTo>
                  <a:pt x="14731" y="18161"/>
                </a:lnTo>
                <a:lnTo>
                  <a:pt x="14632" y="85725"/>
                </a:lnTo>
                <a:lnTo>
                  <a:pt x="14162" y="88138"/>
                </a:lnTo>
                <a:lnTo>
                  <a:pt x="14038" y="88773"/>
                </a:lnTo>
                <a:lnTo>
                  <a:pt x="13914" y="89408"/>
                </a:lnTo>
                <a:lnTo>
                  <a:pt x="13815" y="89916"/>
                </a:lnTo>
                <a:lnTo>
                  <a:pt x="13603" y="90551"/>
                </a:lnTo>
                <a:lnTo>
                  <a:pt x="11811" y="92583"/>
                </a:lnTo>
                <a:lnTo>
                  <a:pt x="9779" y="94742"/>
                </a:lnTo>
                <a:lnTo>
                  <a:pt x="5842" y="95758"/>
                </a:lnTo>
                <a:lnTo>
                  <a:pt x="152704" y="95758"/>
                </a:lnTo>
                <a:lnTo>
                  <a:pt x="148590" y="94996"/>
                </a:lnTo>
                <a:lnTo>
                  <a:pt x="144991" y="92837"/>
                </a:lnTo>
                <a:lnTo>
                  <a:pt x="39116" y="92837"/>
                </a:lnTo>
                <a:lnTo>
                  <a:pt x="32131" y="18161"/>
                </a:lnTo>
                <a:lnTo>
                  <a:pt x="32596" y="13716"/>
                </a:lnTo>
                <a:lnTo>
                  <a:pt x="32639" y="13335"/>
                </a:lnTo>
                <a:lnTo>
                  <a:pt x="34417" y="10541"/>
                </a:lnTo>
                <a:lnTo>
                  <a:pt x="35687" y="9271"/>
                </a:lnTo>
                <a:lnTo>
                  <a:pt x="37102" y="8509"/>
                </a:lnTo>
                <a:lnTo>
                  <a:pt x="38576" y="7620"/>
                </a:lnTo>
                <a:close/>
              </a:path>
              <a:path w="262255" h="127000">
                <a:moveTo>
                  <a:pt x="96266" y="6985"/>
                </a:moveTo>
                <a:lnTo>
                  <a:pt x="60071" y="6985"/>
                </a:lnTo>
                <a:lnTo>
                  <a:pt x="64198" y="7620"/>
                </a:lnTo>
                <a:lnTo>
                  <a:pt x="63579" y="7620"/>
                </a:lnTo>
                <a:lnTo>
                  <a:pt x="66675" y="9525"/>
                </a:lnTo>
                <a:lnTo>
                  <a:pt x="67589" y="10541"/>
                </a:lnTo>
                <a:lnTo>
                  <a:pt x="67881" y="10922"/>
                </a:lnTo>
                <a:lnTo>
                  <a:pt x="68580" y="12319"/>
                </a:lnTo>
                <a:lnTo>
                  <a:pt x="69342" y="13716"/>
                </a:lnTo>
                <a:lnTo>
                  <a:pt x="69472" y="15240"/>
                </a:lnTo>
                <a:lnTo>
                  <a:pt x="69596" y="88138"/>
                </a:lnTo>
                <a:lnTo>
                  <a:pt x="69087" y="89408"/>
                </a:lnTo>
                <a:lnTo>
                  <a:pt x="68580" y="90551"/>
                </a:lnTo>
                <a:lnTo>
                  <a:pt x="67691" y="91567"/>
                </a:lnTo>
                <a:lnTo>
                  <a:pt x="64897" y="92583"/>
                </a:lnTo>
                <a:lnTo>
                  <a:pt x="61975" y="92837"/>
                </a:lnTo>
                <a:lnTo>
                  <a:pt x="93853" y="92837"/>
                </a:lnTo>
                <a:lnTo>
                  <a:pt x="90170" y="92202"/>
                </a:lnTo>
                <a:lnTo>
                  <a:pt x="89027" y="91059"/>
                </a:lnTo>
                <a:lnTo>
                  <a:pt x="87756" y="89916"/>
                </a:lnTo>
                <a:lnTo>
                  <a:pt x="87285" y="86614"/>
                </a:lnTo>
                <a:lnTo>
                  <a:pt x="87320" y="18161"/>
                </a:lnTo>
                <a:lnTo>
                  <a:pt x="87503" y="15240"/>
                </a:lnTo>
                <a:lnTo>
                  <a:pt x="91693" y="8890"/>
                </a:lnTo>
                <a:lnTo>
                  <a:pt x="93472" y="7620"/>
                </a:lnTo>
                <a:lnTo>
                  <a:pt x="96266" y="6985"/>
                </a:lnTo>
                <a:close/>
              </a:path>
              <a:path w="262255" h="127000">
                <a:moveTo>
                  <a:pt x="148590" y="7620"/>
                </a:moveTo>
                <a:lnTo>
                  <a:pt x="118681" y="7620"/>
                </a:lnTo>
                <a:lnTo>
                  <a:pt x="120015" y="8509"/>
                </a:lnTo>
                <a:lnTo>
                  <a:pt x="121666" y="9652"/>
                </a:lnTo>
                <a:lnTo>
                  <a:pt x="122936" y="10922"/>
                </a:lnTo>
                <a:lnTo>
                  <a:pt x="123698" y="12319"/>
                </a:lnTo>
                <a:lnTo>
                  <a:pt x="124307" y="13335"/>
                </a:lnTo>
                <a:lnTo>
                  <a:pt x="124470" y="13716"/>
                </a:lnTo>
                <a:lnTo>
                  <a:pt x="124841" y="18161"/>
                </a:lnTo>
                <a:lnTo>
                  <a:pt x="124808" y="85217"/>
                </a:lnTo>
                <a:lnTo>
                  <a:pt x="124557" y="88138"/>
                </a:lnTo>
                <a:lnTo>
                  <a:pt x="124503" y="88773"/>
                </a:lnTo>
                <a:lnTo>
                  <a:pt x="124402" y="89408"/>
                </a:lnTo>
                <a:lnTo>
                  <a:pt x="123132" y="92202"/>
                </a:lnTo>
                <a:lnTo>
                  <a:pt x="122576" y="92202"/>
                </a:lnTo>
                <a:lnTo>
                  <a:pt x="119506" y="92837"/>
                </a:lnTo>
                <a:lnTo>
                  <a:pt x="144867" y="92837"/>
                </a:lnTo>
                <a:lnTo>
                  <a:pt x="143637" y="91059"/>
                </a:lnTo>
                <a:lnTo>
                  <a:pt x="143002" y="88773"/>
                </a:lnTo>
                <a:lnTo>
                  <a:pt x="142494" y="86614"/>
                </a:lnTo>
                <a:lnTo>
                  <a:pt x="142240" y="80772"/>
                </a:lnTo>
                <a:lnTo>
                  <a:pt x="142240" y="18161"/>
                </a:lnTo>
                <a:lnTo>
                  <a:pt x="147211" y="8509"/>
                </a:lnTo>
                <a:lnTo>
                  <a:pt x="148590" y="7620"/>
                </a:lnTo>
                <a:close/>
              </a:path>
              <a:path w="262255" h="127000">
                <a:moveTo>
                  <a:pt x="42164" y="6985"/>
                </a:moveTo>
                <a:lnTo>
                  <a:pt x="5080" y="6985"/>
                </a:lnTo>
                <a:lnTo>
                  <a:pt x="9207" y="7620"/>
                </a:lnTo>
                <a:lnTo>
                  <a:pt x="36872" y="7620"/>
                </a:lnTo>
                <a:lnTo>
                  <a:pt x="42164" y="6985"/>
                </a:lnTo>
                <a:close/>
              </a:path>
              <a:path w="262255" h="127000">
                <a:moveTo>
                  <a:pt x="152146" y="6985"/>
                </a:moveTo>
                <a:lnTo>
                  <a:pt x="115189" y="6985"/>
                </a:lnTo>
                <a:lnTo>
                  <a:pt x="119316" y="7620"/>
                </a:lnTo>
                <a:lnTo>
                  <a:pt x="146854" y="7620"/>
                </a:lnTo>
                <a:lnTo>
                  <a:pt x="152146" y="6985"/>
                </a:lnTo>
                <a:close/>
              </a:path>
              <a:path w="262255" h="127000">
                <a:moveTo>
                  <a:pt x="46862" y="2921"/>
                </a:moveTo>
                <a:lnTo>
                  <a:pt x="0" y="2921"/>
                </a:lnTo>
                <a:lnTo>
                  <a:pt x="0" y="6985"/>
                </a:lnTo>
                <a:lnTo>
                  <a:pt x="46862" y="6985"/>
                </a:lnTo>
                <a:lnTo>
                  <a:pt x="46862" y="2921"/>
                </a:lnTo>
                <a:close/>
              </a:path>
              <a:path w="262255" h="127000">
                <a:moveTo>
                  <a:pt x="100075" y="2921"/>
                </a:moveTo>
                <a:lnTo>
                  <a:pt x="55118" y="2921"/>
                </a:lnTo>
                <a:lnTo>
                  <a:pt x="55118" y="6985"/>
                </a:lnTo>
                <a:lnTo>
                  <a:pt x="100075" y="6985"/>
                </a:lnTo>
                <a:lnTo>
                  <a:pt x="100075" y="2921"/>
                </a:lnTo>
                <a:close/>
              </a:path>
              <a:path w="262255" h="127000">
                <a:moveTo>
                  <a:pt x="156972" y="2921"/>
                </a:moveTo>
                <a:lnTo>
                  <a:pt x="110109" y="2921"/>
                </a:lnTo>
                <a:lnTo>
                  <a:pt x="110109" y="6985"/>
                </a:lnTo>
                <a:lnTo>
                  <a:pt x="156972" y="6985"/>
                </a:lnTo>
                <a:lnTo>
                  <a:pt x="156972" y="2921"/>
                </a:lnTo>
                <a:close/>
              </a:path>
              <a:path w="262255" h="127000">
                <a:moveTo>
                  <a:pt x="215392" y="0"/>
                </a:moveTo>
                <a:lnTo>
                  <a:pt x="207391" y="0"/>
                </a:lnTo>
                <a:lnTo>
                  <a:pt x="199771" y="2159"/>
                </a:lnTo>
                <a:lnTo>
                  <a:pt x="172398" y="32099"/>
                </a:lnTo>
                <a:lnTo>
                  <a:pt x="168979" y="45467"/>
                </a:lnTo>
                <a:lnTo>
                  <a:pt x="168953" y="45604"/>
                </a:lnTo>
                <a:lnTo>
                  <a:pt x="168700" y="49530"/>
                </a:lnTo>
                <a:lnTo>
                  <a:pt x="168639" y="53629"/>
                </a:lnTo>
                <a:lnTo>
                  <a:pt x="169217" y="61124"/>
                </a:lnTo>
                <a:lnTo>
                  <a:pt x="194611" y="98298"/>
                </a:lnTo>
                <a:lnTo>
                  <a:pt x="214249" y="102616"/>
                </a:lnTo>
                <a:lnTo>
                  <a:pt x="223139" y="102616"/>
                </a:lnTo>
                <a:lnTo>
                  <a:pt x="231267" y="100457"/>
                </a:lnTo>
                <a:lnTo>
                  <a:pt x="238633" y="95885"/>
                </a:lnTo>
                <a:lnTo>
                  <a:pt x="239675" y="95123"/>
                </a:lnTo>
                <a:lnTo>
                  <a:pt x="218821" y="95123"/>
                </a:lnTo>
                <a:lnTo>
                  <a:pt x="212276" y="94170"/>
                </a:lnTo>
                <a:lnTo>
                  <a:pt x="188737" y="53629"/>
                </a:lnTo>
                <a:lnTo>
                  <a:pt x="188214" y="34671"/>
                </a:lnTo>
                <a:lnTo>
                  <a:pt x="189356" y="27432"/>
                </a:lnTo>
                <a:lnTo>
                  <a:pt x="191770" y="21971"/>
                </a:lnTo>
                <a:lnTo>
                  <a:pt x="194056" y="16383"/>
                </a:lnTo>
                <a:lnTo>
                  <a:pt x="197104" y="12446"/>
                </a:lnTo>
                <a:lnTo>
                  <a:pt x="200914" y="10287"/>
                </a:lnTo>
                <a:lnTo>
                  <a:pt x="204597" y="8001"/>
                </a:lnTo>
                <a:lnTo>
                  <a:pt x="208406" y="6985"/>
                </a:lnTo>
                <a:lnTo>
                  <a:pt x="239613" y="6985"/>
                </a:lnTo>
                <a:lnTo>
                  <a:pt x="235188" y="4190"/>
                </a:lnTo>
                <a:lnTo>
                  <a:pt x="225819" y="1047"/>
                </a:lnTo>
                <a:lnTo>
                  <a:pt x="215392" y="0"/>
                </a:lnTo>
                <a:close/>
              </a:path>
              <a:path w="262255" h="127000">
                <a:moveTo>
                  <a:pt x="239613" y="6985"/>
                </a:moveTo>
                <a:lnTo>
                  <a:pt x="219837" y="6985"/>
                </a:lnTo>
                <a:lnTo>
                  <a:pt x="226187" y="10287"/>
                </a:lnTo>
                <a:lnTo>
                  <a:pt x="231267" y="17018"/>
                </a:lnTo>
                <a:lnTo>
                  <a:pt x="242223" y="56030"/>
                </a:lnTo>
                <a:lnTo>
                  <a:pt x="242316" y="57658"/>
                </a:lnTo>
                <a:lnTo>
                  <a:pt x="241909" y="67184"/>
                </a:lnTo>
                <a:lnTo>
                  <a:pt x="225552" y="95123"/>
                </a:lnTo>
                <a:lnTo>
                  <a:pt x="239675" y="95123"/>
                </a:lnTo>
                <a:lnTo>
                  <a:pt x="260461" y="62579"/>
                </a:lnTo>
                <a:lnTo>
                  <a:pt x="262000" y="49530"/>
                </a:lnTo>
                <a:lnTo>
                  <a:pt x="261288" y="40552"/>
                </a:lnTo>
                <a:lnTo>
                  <a:pt x="243484" y="9429"/>
                </a:lnTo>
                <a:lnTo>
                  <a:pt x="239613" y="6985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249932" y="3575430"/>
            <a:ext cx="757047" cy="102616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149473" y="3534028"/>
            <a:ext cx="851788" cy="14401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11542" y="3767201"/>
            <a:ext cx="804303" cy="14401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946401" y="3808603"/>
            <a:ext cx="580771" cy="135763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656077" y="3808603"/>
            <a:ext cx="190373" cy="10172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966937" y="3761740"/>
            <a:ext cx="1251621" cy="382651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1016723" y="3996054"/>
            <a:ext cx="650875" cy="186690"/>
          </a:xfrm>
          <a:custGeom>
            <a:avLst/>
            <a:gdLst/>
            <a:ahLst/>
            <a:cxnLst/>
            <a:rect l="l" t="t" r="r" b="b"/>
            <a:pathLst>
              <a:path w="650875" h="186689">
                <a:moveTo>
                  <a:pt x="83159" y="0"/>
                </a:moveTo>
                <a:lnTo>
                  <a:pt x="42684" y="24130"/>
                </a:lnTo>
                <a:lnTo>
                  <a:pt x="15786" y="55880"/>
                </a:lnTo>
                <a:lnTo>
                  <a:pt x="595" y="100330"/>
                </a:lnTo>
                <a:lnTo>
                  <a:pt x="0" y="111760"/>
                </a:lnTo>
                <a:lnTo>
                  <a:pt x="828" y="120650"/>
                </a:lnTo>
                <a:lnTo>
                  <a:pt x="947" y="121920"/>
                </a:lnTo>
                <a:lnTo>
                  <a:pt x="1065" y="123190"/>
                </a:lnTo>
                <a:lnTo>
                  <a:pt x="1184" y="124460"/>
                </a:lnTo>
                <a:lnTo>
                  <a:pt x="1302" y="125730"/>
                </a:lnTo>
                <a:lnTo>
                  <a:pt x="1421" y="127000"/>
                </a:lnTo>
                <a:lnTo>
                  <a:pt x="1539" y="128270"/>
                </a:lnTo>
                <a:lnTo>
                  <a:pt x="1657" y="129540"/>
                </a:lnTo>
                <a:lnTo>
                  <a:pt x="1776" y="130810"/>
                </a:lnTo>
                <a:lnTo>
                  <a:pt x="7105" y="149860"/>
                </a:lnTo>
                <a:lnTo>
                  <a:pt x="15987" y="168910"/>
                </a:lnTo>
                <a:lnTo>
                  <a:pt x="28422" y="186690"/>
                </a:lnTo>
                <a:lnTo>
                  <a:pt x="30225" y="181610"/>
                </a:lnTo>
                <a:lnTo>
                  <a:pt x="26568" y="171450"/>
                </a:lnTo>
                <a:lnTo>
                  <a:pt x="23956" y="161290"/>
                </a:lnTo>
                <a:lnTo>
                  <a:pt x="22391" y="152400"/>
                </a:lnTo>
                <a:lnTo>
                  <a:pt x="22467" y="129540"/>
                </a:lnTo>
                <a:lnTo>
                  <a:pt x="24260" y="114300"/>
                </a:lnTo>
                <a:lnTo>
                  <a:pt x="36568" y="68580"/>
                </a:lnTo>
                <a:lnTo>
                  <a:pt x="56210" y="30480"/>
                </a:lnTo>
                <a:lnTo>
                  <a:pt x="74024" y="11430"/>
                </a:lnTo>
                <a:lnTo>
                  <a:pt x="81254" y="5080"/>
                </a:lnTo>
                <a:lnTo>
                  <a:pt x="83159" y="0"/>
                </a:lnTo>
                <a:close/>
              </a:path>
              <a:path w="650875" h="186689">
                <a:moveTo>
                  <a:pt x="571157" y="0"/>
                </a:moveTo>
                <a:lnTo>
                  <a:pt x="569379" y="5080"/>
                </a:lnTo>
                <a:lnTo>
                  <a:pt x="573046" y="15240"/>
                </a:lnTo>
                <a:lnTo>
                  <a:pt x="575665" y="25400"/>
                </a:lnTo>
                <a:lnTo>
                  <a:pt x="577237" y="34290"/>
                </a:lnTo>
                <a:lnTo>
                  <a:pt x="577686" y="41910"/>
                </a:lnTo>
                <a:lnTo>
                  <a:pt x="577625" y="46990"/>
                </a:lnTo>
                <a:lnTo>
                  <a:pt x="577355" y="54610"/>
                </a:lnTo>
                <a:lnTo>
                  <a:pt x="577310" y="55880"/>
                </a:lnTo>
                <a:lnTo>
                  <a:pt x="570649" y="93980"/>
                </a:lnTo>
                <a:lnTo>
                  <a:pt x="564172" y="114300"/>
                </a:lnTo>
                <a:lnTo>
                  <a:pt x="560362" y="124460"/>
                </a:lnTo>
                <a:lnTo>
                  <a:pt x="556171" y="133350"/>
                </a:lnTo>
                <a:lnTo>
                  <a:pt x="551739" y="142240"/>
                </a:lnTo>
                <a:lnTo>
                  <a:pt x="547392" y="149860"/>
                </a:lnTo>
                <a:lnTo>
                  <a:pt x="543115" y="156210"/>
                </a:lnTo>
                <a:lnTo>
                  <a:pt x="538899" y="162560"/>
                </a:lnTo>
                <a:lnTo>
                  <a:pt x="534469" y="167640"/>
                </a:lnTo>
                <a:lnTo>
                  <a:pt x="529564" y="172720"/>
                </a:lnTo>
                <a:lnTo>
                  <a:pt x="524182" y="176530"/>
                </a:lnTo>
                <a:lnTo>
                  <a:pt x="518325" y="181610"/>
                </a:lnTo>
                <a:lnTo>
                  <a:pt x="516420" y="186690"/>
                </a:lnTo>
                <a:lnTo>
                  <a:pt x="527802" y="181610"/>
                </a:lnTo>
                <a:lnTo>
                  <a:pt x="538327" y="176530"/>
                </a:lnTo>
                <a:lnTo>
                  <a:pt x="576157" y="142240"/>
                </a:lnTo>
                <a:lnTo>
                  <a:pt x="594247" y="107950"/>
                </a:lnTo>
                <a:lnTo>
                  <a:pt x="599605" y="74930"/>
                </a:lnTo>
                <a:lnTo>
                  <a:pt x="597821" y="55880"/>
                </a:lnTo>
                <a:lnTo>
                  <a:pt x="592477" y="38100"/>
                </a:lnTo>
                <a:lnTo>
                  <a:pt x="583585" y="19050"/>
                </a:lnTo>
                <a:lnTo>
                  <a:pt x="571157" y="0"/>
                </a:lnTo>
                <a:close/>
              </a:path>
              <a:path w="650875" h="186689">
                <a:moveTo>
                  <a:pt x="511848" y="0"/>
                </a:moveTo>
                <a:lnTo>
                  <a:pt x="494214" y="0"/>
                </a:lnTo>
                <a:lnTo>
                  <a:pt x="482479" y="2540"/>
                </a:lnTo>
                <a:lnTo>
                  <a:pt x="447842" y="20320"/>
                </a:lnTo>
                <a:lnTo>
                  <a:pt x="417246" y="58420"/>
                </a:lnTo>
                <a:lnTo>
                  <a:pt x="410232" y="93980"/>
                </a:lnTo>
                <a:lnTo>
                  <a:pt x="411119" y="104140"/>
                </a:lnTo>
                <a:lnTo>
                  <a:pt x="434522" y="140970"/>
                </a:lnTo>
                <a:lnTo>
                  <a:pt x="467652" y="149860"/>
                </a:lnTo>
                <a:lnTo>
                  <a:pt x="476968" y="148590"/>
                </a:lnTo>
                <a:lnTo>
                  <a:pt x="470555" y="137160"/>
                </a:lnTo>
                <a:lnTo>
                  <a:pt x="464016" y="134620"/>
                </a:lnTo>
                <a:lnTo>
                  <a:pt x="444538" y="100330"/>
                </a:lnTo>
                <a:lnTo>
                  <a:pt x="444600" y="99060"/>
                </a:lnTo>
                <a:lnTo>
                  <a:pt x="444726" y="96520"/>
                </a:lnTo>
                <a:lnTo>
                  <a:pt x="444851" y="93980"/>
                </a:lnTo>
                <a:lnTo>
                  <a:pt x="444914" y="92710"/>
                </a:lnTo>
                <a:lnTo>
                  <a:pt x="445040" y="90170"/>
                </a:lnTo>
                <a:lnTo>
                  <a:pt x="457978" y="46990"/>
                </a:lnTo>
                <a:lnTo>
                  <a:pt x="484418" y="15240"/>
                </a:lnTo>
                <a:lnTo>
                  <a:pt x="506260" y="7620"/>
                </a:lnTo>
                <a:lnTo>
                  <a:pt x="550223" y="7620"/>
                </a:lnTo>
                <a:lnTo>
                  <a:pt x="550808" y="5080"/>
                </a:lnTo>
                <a:lnTo>
                  <a:pt x="532549" y="5080"/>
                </a:lnTo>
                <a:lnTo>
                  <a:pt x="527977" y="3810"/>
                </a:lnTo>
                <a:lnTo>
                  <a:pt x="519214" y="1270"/>
                </a:lnTo>
                <a:lnTo>
                  <a:pt x="511848" y="0"/>
                </a:lnTo>
                <a:close/>
              </a:path>
              <a:path w="650875" h="186689">
                <a:moveTo>
                  <a:pt x="123088" y="142240"/>
                </a:moveTo>
                <a:lnTo>
                  <a:pt x="54292" y="142240"/>
                </a:lnTo>
                <a:lnTo>
                  <a:pt x="53136" y="146050"/>
                </a:lnTo>
                <a:lnTo>
                  <a:pt x="121919" y="146050"/>
                </a:lnTo>
                <a:lnTo>
                  <a:pt x="123088" y="142240"/>
                </a:lnTo>
                <a:close/>
              </a:path>
              <a:path w="650875" h="186689">
                <a:moveTo>
                  <a:pt x="207733" y="142240"/>
                </a:moveTo>
                <a:lnTo>
                  <a:pt x="137985" y="142240"/>
                </a:lnTo>
                <a:lnTo>
                  <a:pt x="136829" y="146050"/>
                </a:lnTo>
                <a:lnTo>
                  <a:pt x="206667" y="146050"/>
                </a:lnTo>
                <a:lnTo>
                  <a:pt x="207733" y="142240"/>
                </a:lnTo>
                <a:close/>
              </a:path>
              <a:path w="650875" h="186689">
                <a:moveTo>
                  <a:pt x="291376" y="142240"/>
                </a:moveTo>
                <a:lnTo>
                  <a:pt x="222567" y="142240"/>
                </a:lnTo>
                <a:lnTo>
                  <a:pt x="221411" y="146050"/>
                </a:lnTo>
                <a:lnTo>
                  <a:pt x="290360" y="146050"/>
                </a:lnTo>
                <a:lnTo>
                  <a:pt x="291376" y="142240"/>
                </a:lnTo>
                <a:close/>
              </a:path>
              <a:path w="650875" h="186689">
                <a:moveTo>
                  <a:pt x="375704" y="142240"/>
                </a:moveTo>
                <a:lnTo>
                  <a:pt x="306362" y="142240"/>
                </a:lnTo>
                <a:lnTo>
                  <a:pt x="304838" y="146050"/>
                </a:lnTo>
                <a:lnTo>
                  <a:pt x="374688" y="146050"/>
                </a:lnTo>
                <a:lnTo>
                  <a:pt x="375704" y="142240"/>
                </a:lnTo>
                <a:close/>
              </a:path>
              <a:path w="650875" h="186689">
                <a:moveTo>
                  <a:pt x="246926" y="2540"/>
                </a:moveTo>
                <a:lnTo>
                  <a:pt x="92227" y="2540"/>
                </a:lnTo>
                <a:lnTo>
                  <a:pt x="91071" y="6350"/>
                </a:lnTo>
                <a:lnTo>
                  <a:pt x="101853" y="6350"/>
                </a:lnTo>
                <a:lnTo>
                  <a:pt x="107238" y="10160"/>
                </a:lnTo>
                <a:lnTo>
                  <a:pt x="107238" y="19050"/>
                </a:lnTo>
                <a:lnTo>
                  <a:pt x="105905" y="25400"/>
                </a:lnTo>
                <a:lnTo>
                  <a:pt x="103225" y="34290"/>
                </a:lnTo>
                <a:lnTo>
                  <a:pt x="79451" y="115570"/>
                </a:lnTo>
                <a:lnTo>
                  <a:pt x="75996" y="127000"/>
                </a:lnTo>
                <a:lnTo>
                  <a:pt x="72707" y="134620"/>
                </a:lnTo>
                <a:lnTo>
                  <a:pt x="69570" y="137160"/>
                </a:lnTo>
                <a:lnTo>
                  <a:pt x="66433" y="140970"/>
                </a:lnTo>
                <a:lnTo>
                  <a:pt x="61340" y="142240"/>
                </a:lnTo>
                <a:lnTo>
                  <a:pt x="112877" y="142240"/>
                </a:lnTo>
                <a:lnTo>
                  <a:pt x="107772" y="138430"/>
                </a:lnTo>
                <a:lnTo>
                  <a:pt x="107772" y="130810"/>
                </a:lnTo>
                <a:lnTo>
                  <a:pt x="109067" y="124460"/>
                </a:lnTo>
                <a:lnTo>
                  <a:pt x="111671" y="115570"/>
                </a:lnTo>
                <a:lnTo>
                  <a:pt x="141897" y="10160"/>
                </a:lnTo>
                <a:lnTo>
                  <a:pt x="230250" y="10160"/>
                </a:lnTo>
                <a:lnTo>
                  <a:pt x="236499" y="7620"/>
                </a:lnTo>
                <a:lnTo>
                  <a:pt x="245872" y="6350"/>
                </a:lnTo>
                <a:lnTo>
                  <a:pt x="246926" y="2540"/>
                </a:lnTo>
                <a:close/>
              </a:path>
              <a:path w="650875" h="186689">
                <a:moveTo>
                  <a:pt x="230250" y="10160"/>
                </a:moveTo>
                <a:lnTo>
                  <a:pt x="193675" y="10160"/>
                </a:lnTo>
                <a:lnTo>
                  <a:pt x="164198" y="114300"/>
                </a:lnTo>
                <a:lnTo>
                  <a:pt x="161564" y="121920"/>
                </a:lnTo>
                <a:lnTo>
                  <a:pt x="146011" y="142240"/>
                </a:lnTo>
                <a:lnTo>
                  <a:pt x="197167" y="142240"/>
                </a:lnTo>
                <a:lnTo>
                  <a:pt x="191884" y="138430"/>
                </a:lnTo>
                <a:lnTo>
                  <a:pt x="191884" y="130810"/>
                </a:lnTo>
                <a:lnTo>
                  <a:pt x="193001" y="124460"/>
                </a:lnTo>
                <a:lnTo>
                  <a:pt x="195262" y="116840"/>
                </a:lnTo>
                <a:lnTo>
                  <a:pt x="219793" y="31750"/>
                </a:lnTo>
                <a:lnTo>
                  <a:pt x="222292" y="25400"/>
                </a:lnTo>
                <a:lnTo>
                  <a:pt x="224732" y="19050"/>
                </a:lnTo>
                <a:lnTo>
                  <a:pt x="227114" y="15240"/>
                </a:lnTo>
                <a:lnTo>
                  <a:pt x="230250" y="10160"/>
                </a:lnTo>
                <a:close/>
              </a:path>
              <a:path w="650875" h="186689">
                <a:moveTo>
                  <a:pt x="330111" y="2540"/>
                </a:moveTo>
                <a:lnTo>
                  <a:pt x="260134" y="2540"/>
                </a:lnTo>
                <a:lnTo>
                  <a:pt x="258864" y="6350"/>
                </a:lnTo>
                <a:lnTo>
                  <a:pt x="265976" y="7620"/>
                </a:lnTo>
                <a:lnTo>
                  <a:pt x="270421" y="7620"/>
                </a:lnTo>
                <a:lnTo>
                  <a:pt x="272326" y="10160"/>
                </a:lnTo>
                <a:lnTo>
                  <a:pt x="274104" y="11430"/>
                </a:lnTo>
                <a:lnTo>
                  <a:pt x="275120" y="13970"/>
                </a:lnTo>
                <a:lnTo>
                  <a:pt x="275120" y="19050"/>
                </a:lnTo>
                <a:lnTo>
                  <a:pt x="243459" y="129540"/>
                </a:lnTo>
                <a:lnTo>
                  <a:pt x="229336" y="142240"/>
                </a:lnTo>
                <a:lnTo>
                  <a:pt x="285026" y="142240"/>
                </a:lnTo>
                <a:lnTo>
                  <a:pt x="280835" y="140970"/>
                </a:lnTo>
                <a:lnTo>
                  <a:pt x="276517" y="138430"/>
                </a:lnTo>
                <a:lnTo>
                  <a:pt x="275374" y="135890"/>
                </a:lnTo>
                <a:lnTo>
                  <a:pt x="275374" y="130810"/>
                </a:lnTo>
                <a:lnTo>
                  <a:pt x="276263" y="125730"/>
                </a:lnTo>
                <a:lnTo>
                  <a:pt x="278041" y="120650"/>
                </a:lnTo>
                <a:lnTo>
                  <a:pt x="290360" y="77470"/>
                </a:lnTo>
                <a:lnTo>
                  <a:pt x="374631" y="77470"/>
                </a:lnTo>
                <a:lnTo>
                  <a:pt x="377208" y="68580"/>
                </a:lnTo>
                <a:lnTo>
                  <a:pt x="292773" y="68580"/>
                </a:lnTo>
                <a:lnTo>
                  <a:pt x="304838" y="29210"/>
                </a:lnTo>
                <a:lnTo>
                  <a:pt x="322110" y="6350"/>
                </a:lnTo>
                <a:lnTo>
                  <a:pt x="328587" y="6350"/>
                </a:lnTo>
                <a:lnTo>
                  <a:pt x="330111" y="2540"/>
                </a:lnTo>
                <a:close/>
              </a:path>
              <a:path w="650875" h="186689">
                <a:moveTo>
                  <a:pt x="374631" y="77470"/>
                </a:moveTo>
                <a:lnTo>
                  <a:pt x="342557" y="77470"/>
                </a:lnTo>
                <a:lnTo>
                  <a:pt x="330111" y="120650"/>
                </a:lnTo>
                <a:lnTo>
                  <a:pt x="327444" y="129540"/>
                </a:lnTo>
                <a:lnTo>
                  <a:pt x="324523" y="135890"/>
                </a:lnTo>
                <a:lnTo>
                  <a:pt x="318173" y="140970"/>
                </a:lnTo>
                <a:lnTo>
                  <a:pt x="313093" y="142240"/>
                </a:lnTo>
                <a:lnTo>
                  <a:pt x="369227" y="142240"/>
                </a:lnTo>
                <a:lnTo>
                  <a:pt x="364782" y="140970"/>
                </a:lnTo>
                <a:lnTo>
                  <a:pt x="362242" y="139700"/>
                </a:lnTo>
                <a:lnTo>
                  <a:pt x="360337" y="137160"/>
                </a:lnTo>
                <a:lnTo>
                  <a:pt x="359448" y="135890"/>
                </a:lnTo>
                <a:lnTo>
                  <a:pt x="359448" y="130810"/>
                </a:lnTo>
                <a:lnTo>
                  <a:pt x="360337" y="127000"/>
                </a:lnTo>
                <a:lnTo>
                  <a:pt x="362115" y="120650"/>
                </a:lnTo>
                <a:lnTo>
                  <a:pt x="374631" y="77470"/>
                </a:lnTo>
                <a:close/>
              </a:path>
              <a:path w="650875" h="186689">
                <a:moveTo>
                  <a:pt x="526834" y="114300"/>
                </a:moveTo>
                <a:lnTo>
                  <a:pt x="521754" y="114300"/>
                </a:lnTo>
                <a:lnTo>
                  <a:pt x="511276" y="124460"/>
                </a:lnTo>
                <a:lnTo>
                  <a:pt x="500799" y="132080"/>
                </a:lnTo>
                <a:lnTo>
                  <a:pt x="493941" y="135890"/>
                </a:lnTo>
                <a:lnTo>
                  <a:pt x="486321" y="137160"/>
                </a:lnTo>
                <a:lnTo>
                  <a:pt x="507063" y="137160"/>
                </a:lnTo>
                <a:lnTo>
                  <a:pt x="513673" y="130810"/>
                </a:lnTo>
                <a:lnTo>
                  <a:pt x="520259" y="123190"/>
                </a:lnTo>
                <a:lnTo>
                  <a:pt x="526834" y="114300"/>
                </a:lnTo>
                <a:close/>
              </a:path>
              <a:path w="650875" h="186689">
                <a:moveTo>
                  <a:pt x="414947" y="2540"/>
                </a:moveTo>
                <a:lnTo>
                  <a:pt x="343700" y="2540"/>
                </a:lnTo>
                <a:lnTo>
                  <a:pt x="342557" y="6350"/>
                </a:lnTo>
                <a:lnTo>
                  <a:pt x="349796" y="7620"/>
                </a:lnTo>
                <a:lnTo>
                  <a:pt x="354368" y="7620"/>
                </a:lnTo>
                <a:lnTo>
                  <a:pt x="358178" y="11430"/>
                </a:lnTo>
                <a:lnTo>
                  <a:pt x="359067" y="12700"/>
                </a:lnTo>
                <a:lnTo>
                  <a:pt x="359067" y="19050"/>
                </a:lnTo>
                <a:lnTo>
                  <a:pt x="358305" y="22860"/>
                </a:lnTo>
                <a:lnTo>
                  <a:pt x="356781" y="29210"/>
                </a:lnTo>
                <a:lnTo>
                  <a:pt x="345097" y="68580"/>
                </a:lnTo>
                <a:lnTo>
                  <a:pt x="377208" y="68580"/>
                </a:lnTo>
                <a:lnTo>
                  <a:pt x="391198" y="20320"/>
                </a:lnTo>
                <a:lnTo>
                  <a:pt x="394246" y="13970"/>
                </a:lnTo>
                <a:lnTo>
                  <a:pt x="397929" y="11430"/>
                </a:lnTo>
                <a:lnTo>
                  <a:pt x="401485" y="7620"/>
                </a:lnTo>
                <a:lnTo>
                  <a:pt x="406692" y="6350"/>
                </a:lnTo>
                <a:lnTo>
                  <a:pt x="413677" y="6350"/>
                </a:lnTo>
                <a:lnTo>
                  <a:pt x="414947" y="2540"/>
                </a:lnTo>
                <a:close/>
              </a:path>
              <a:path w="650875" h="186689">
                <a:moveTo>
                  <a:pt x="550223" y="7620"/>
                </a:moveTo>
                <a:lnTo>
                  <a:pt x="515277" y="7620"/>
                </a:lnTo>
                <a:lnTo>
                  <a:pt x="522516" y="11430"/>
                </a:lnTo>
                <a:lnTo>
                  <a:pt x="528104" y="17780"/>
                </a:lnTo>
                <a:lnTo>
                  <a:pt x="531890" y="22860"/>
                </a:lnTo>
                <a:lnTo>
                  <a:pt x="534676" y="29210"/>
                </a:lnTo>
                <a:lnTo>
                  <a:pt x="536462" y="36830"/>
                </a:lnTo>
                <a:lnTo>
                  <a:pt x="536911" y="41910"/>
                </a:lnTo>
                <a:lnTo>
                  <a:pt x="537023" y="43180"/>
                </a:lnTo>
                <a:lnTo>
                  <a:pt x="537135" y="44450"/>
                </a:lnTo>
                <a:lnTo>
                  <a:pt x="537248" y="45720"/>
                </a:lnTo>
                <a:lnTo>
                  <a:pt x="541439" y="45720"/>
                </a:lnTo>
                <a:lnTo>
                  <a:pt x="550223" y="7620"/>
                </a:lnTo>
                <a:close/>
              </a:path>
              <a:path w="650875" h="186689">
                <a:moveTo>
                  <a:pt x="551980" y="0"/>
                </a:moveTo>
                <a:lnTo>
                  <a:pt x="548043" y="0"/>
                </a:lnTo>
                <a:lnTo>
                  <a:pt x="544487" y="3810"/>
                </a:lnTo>
                <a:lnTo>
                  <a:pt x="540931" y="5080"/>
                </a:lnTo>
                <a:lnTo>
                  <a:pt x="550808" y="5080"/>
                </a:lnTo>
                <a:lnTo>
                  <a:pt x="551980" y="0"/>
                </a:lnTo>
                <a:close/>
              </a:path>
              <a:path w="650875" h="186689">
                <a:moveTo>
                  <a:pt x="637705" y="113157"/>
                </a:moveTo>
                <a:lnTo>
                  <a:pt x="628053" y="113157"/>
                </a:lnTo>
                <a:lnTo>
                  <a:pt x="623989" y="114808"/>
                </a:lnTo>
                <a:lnTo>
                  <a:pt x="617131" y="121412"/>
                </a:lnTo>
                <a:lnTo>
                  <a:pt x="615353" y="125476"/>
                </a:lnTo>
                <a:lnTo>
                  <a:pt x="615353" y="132715"/>
                </a:lnTo>
                <a:lnTo>
                  <a:pt x="627672" y="148590"/>
                </a:lnTo>
                <a:lnTo>
                  <a:pt x="629450" y="151638"/>
                </a:lnTo>
                <a:lnTo>
                  <a:pt x="629450" y="156845"/>
                </a:lnTo>
                <a:lnTo>
                  <a:pt x="628434" y="159385"/>
                </a:lnTo>
                <a:lnTo>
                  <a:pt x="623735" y="164973"/>
                </a:lnTo>
                <a:lnTo>
                  <a:pt x="617131" y="169672"/>
                </a:lnTo>
                <a:lnTo>
                  <a:pt x="606336" y="175768"/>
                </a:lnTo>
                <a:lnTo>
                  <a:pt x="608749" y="180213"/>
                </a:lnTo>
                <a:lnTo>
                  <a:pt x="640372" y="158750"/>
                </a:lnTo>
                <a:lnTo>
                  <a:pt x="650532" y="132715"/>
                </a:lnTo>
                <a:lnTo>
                  <a:pt x="650532" y="127127"/>
                </a:lnTo>
                <a:lnTo>
                  <a:pt x="648754" y="122555"/>
                </a:lnTo>
                <a:lnTo>
                  <a:pt x="641769" y="115062"/>
                </a:lnTo>
                <a:lnTo>
                  <a:pt x="637705" y="113157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353310" y="3994911"/>
            <a:ext cx="855598" cy="149479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3419602" y="4043553"/>
            <a:ext cx="530225" cy="144145"/>
          </a:xfrm>
          <a:custGeom>
            <a:avLst/>
            <a:gdLst/>
            <a:ahLst/>
            <a:cxnLst/>
            <a:rect l="l" t="t" r="r" b="b"/>
            <a:pathLst>
              <a:path w="530225" h="144145">
                <a:moveTo>
                  <a:pt x="95268" y="50419"/>
                </a:moveTo>
                <a:lnTo>
                  <a:pt x="68961" y="50419"/>
                </a:lnTo>
                <a:lnTo>
                  <a:pt x="62992" y="70866"/>
                </a:lnTo>
                <a:lnTo>
                  <a:pt x="60833" y="78740"/>
                </a:lnTo>
                <a:lnTo>
                  <a:pt x="59689" y="84074"/>
                </a:lnTo>
                <a:lnTo>
                  <a:pt x="59689" y="89789"/>
                </a:lnTo>
                <a:lnTo>
                  <a:pt x="60706" y="92583"/>
                </a:lnTo>
                <a:lnTo>
                  <a:pt x="62864" y="95123"/>
                </a:lnTo>
                <a:lnTo>
                  <a:pt x="65126" y="97917"/>
                </a:lnTo>
                <a:lnTo>
                  <a:pt x="65366" y="97917"/>
                </a:lnTo>
                <a:lnTo>
                  <a:pt x="68452" y="99060"/>
                </a:lnTo>
                <a:lnTo>
                  <a:pt x="77977" y="99060"/>
                </a:lnTo>
                <a:lnTo>
                  <a:pt x="97908" y="84963"/>
                </a:lnTo>
                <a:lnTo>
                  <a:pt x="87502" y="84963"/>
                </a:lnTo>
                <a:lnTo>
                  <a:pt x="86740" y="84074"/>
                </a:lnTo>
                <a:lnTo>
                  <a:pt x="86774" y="80986"/>
                </a:lnTo>
                <a:lnTo>
                  <a:pt x="87375" y="77978"/>
                </a:lnTo>
                <a:lnTo>
                  <a:pt x="88662" y="73533"/>
                </a:lnTo>
                <a:lnTo>
                  <a:pt x="95268" y="50419"/>
                </a:lnTo>
                <a:close/>
              </a:path>
              <a:path w="530225" h="144145">
                <a:moveTo>
                  <a:pt x="54483" y="0"/>
                </a:moveTo>
                <a:lnTo>
                  <a:pt x="48640" y="0"/>
                </a:lnTo>
                <a:lnTo>
                  <a:pt x="12826" y="6477"/>
                </a:lnTo>
                <a:lnTo>
                  <a:pt x="11811" y="10287"/>
                </a:lnTo>
                <a:lnTo>
                  <a:pt x="16256" y="10668"/>
                </a:lnTo>
                <a:lnTo>
                  <a:pt x="19050" y="11176"/>
                </a:lnTo>
                <a:lnTo>
                  <a:pt x="20447" y="11938"/>
                </a:lnTo>
                <a:lnTo>
                  <a:pt x="21717" y="12827"/>
                </a:lnTo>
                <a:lnTo>
                  <a:pt x="22351" y="14224"/>
                </a:lnTo>
                <a:lnTo>
                  <a:pt x="22351" y="18542"/>
                </a:lnTo>
                <a:lnTo>
                  <a:pt x="21462" y="22987"/>
                </a:lnTo>
                <a:lnTo>
                  <a:pt x="19558" y="29718"/>
                </a:lnTo>
                <a:lnTo>
                  <a:pt x="109" y="97536"/>
                </a:lnTo>
                <a:lnTo>
                  <a:pt x="0" y="97917"/>
                </a:lnTo>
                <a:lnTo>
                  <a:pt x="26415" y="97917"/>
                </a:lnTo>
                <a:lnTo>
                  <a:pt x="40005" y="50419"/>
                </a:lnTo>
                <a:lnTo>
                  <a:pt x="95268" y="50419"/>
                </a:lnTo>
                <a:lnTo>
                  <a:pt x="96792" y="45085"/>
                </a:lnTo>
                <a:lnTo>
                  <a:pt x="41528" y="45085"/>
                </a:lnTo>
                <a:lnTo>
                  <a:pt x="54483" y="0"/>
                </a:lnTo>
                <a:close/>
              </a:path>
              <a:path w="530225" h="144145">
                <a:moveTo>
                  <a:pt x="101981" y="70866"/>
                </a:moveTo>
                <a:lnTo>
                  <a:pt x="96265" y="80264"/>
                </a:lnTo>
                <a:lnTo>
                  <a:pt x="91948" y="84963"/>
                </a:lnTo>
                <a:lnTo>
                  <a:pt x="97908" y="84963"/>
                </a:lnTo>
                <a:lnTo>
                  <a:pt x="101048" y="80986"/>
                </a:lnTo>
                <a:lnTo>
                  <a:pt x="106172" y="73533"/>
                </a:lnTo>
                <a:lnTo>
                  <a:pt x="101981" y="70866"/>
                </a:lnTo>
                <a:close/>
              </a:path>
              <a:path w="530225" h="144145">
                <a:moveTo>
                  <a:pt x="108838" y="2921"/>
                </a:moveTo>
                <a:lnTo>
                  <a:pt x="82423" y="2921"/>
                </a:lnTo>
                <a:lnTo>
                  <a:pt x="70485" y="45085"/>
                </a:lnTo>
                <a:lnTo>
                  <a:pt x="96792" y="45085"/>
                </a:lnTo>
                <a:lnTo>
                  <a:pt x="108838" y="2921"/>
                </a:lnTo>
                <a:close/>
              </a:path>
              <a:path w="530225" h="144145">
                <a:moveTo>
                  <a:pt x="267970" y="0"/>
                </a:moveTo>
                <a:lnTo>
                  <a:pt x="261747" y="0"/>
                </a:lnTo>
                <a:lnTo>
                  <a:pt x="226695" y="5842"/>
                </a:lnTo>
                <a:lnTo>
                  <a:pt x="225621" y="9779"/>
                </a:lnTo>
                <a:lnTo>
                  <a:pt x="225517" y="10160"/>
                </a:lnTo>
                <a:lnTo>
                  <a:pt x="232028" y="10160"/>
                </a:lnTo>
                <a:lnTo>
                  <a:pt x="234314" y="10922"/>
                </a:lnTo>
                <a:lnTo>
                  <a:pt x="235076" y="11430"/>
                </a:lnTo>
                <a:lnTo>
                  <a:pt x="235712" y="12319"/>
                </a:lnTo>
                <a:lnTo>
                  <a:pt x="236220" y="13081"/>
                </a:lnTo>
                <a:lnTo>
                  <a:pt x="236600" y="14097"/>
                </a:lnTo>
                <a:lnTo>
                  <a:pt x="236600" y="18034"/>
                </a:lnTo>
                <a:lnTo>
                  <a:pt x="235612" y="22606"/>
                </a:lnTo>
                <a:lnTo>
                  <a:pt x="207899" y="118237"/>
                </a:lnTo>
                <a:lnTo>
                  <a:pt x="205359" y="127254"/>
                </a:lnTo>
                <a:lnTo>
                  <a:pt x="202437" y="133223"/>
                </a:lnTo>
                <a:lnTo>
                  <a:pt x="199517" y="136017"/>
                </a:lnTo>
                <a:lnTo>
                  <a:pt x="196469" y="138684"/>
                </a:lnTo>
                <a:lnTo>
                  <a:pt x="192479" y="140335"/>
                </a:lnTo>
                <a:lnTo>
                  <a:pt x="188213" y="140335"/>
                </a:lnTo>
                <a:lnTo>
                  <a:pt x="187198" y="144145"/>
                </a:lnTo>
                <a:lnTo>
                  <a:pt x="244094" y="144145"/>
                </a:lnTo>
                <a:lnTo>
                  <a:pt x="244983" y="140335"/>
                </a:lnTo>
                <a:lnTo>
                  <a:pt x="239268" y="139319"/>
                </a:lnTo>
                <a:lnTo>
                  <a:pt x="235712" y="138303"/>
                </a:lnTo>
                <a:lnTo>
                  <a:pt x="232537" y="135636"/>
                </a:lnTo>
                <a:lnTo>
                  <a:pt x="231775" y="133858"/>
                </a:lnTo>
                <a:lnTo>
                  <a:pt x="231775" y="128016"/>
                </a:lnTo>
                <a:lnTo>
                  <a:pt x="232790" y="122809"/>
                </a:lnTo>
                <a:lnTo>
                  <a:pt x="234696" y="115824"/>
                </a:lnTo>
                <a:lnTo>
                  <a:pt x="240284" y="96901"/>
                </a:lnTo>
                <a:lnTo>
                  <a:pt x="272479" y="96901"/>
                </a:lnTo>
                <a:lnTo>
                  <a:pt x="275536" y="95758"/>
                </a:lnTo>
                <a:lnTo>
                  <a:pt x="252602" y="95758"/>
                </a:lnTo>
                <a:lnTo>
                  <a:pt x="250571" y="95123"/>
                </a:lnTo>
                <a:lnTo>
                  <a:pt x="247269" y="92837"/>
                </a:lnTo>
                <a:lnTo>
                  <a:pt x="245363" y="90551"/>
                </a:lnTo>
                <a:lnTo>
                  <a:pt x="243205" y="86995"/>
                </a:lnTo>
                <a:lnTo>
                  <a:pt x="260096" y="27432"/>
                </a:lnTo>
                <a:lnTo>
                  <a:pt x="264303" y="22606"/>
                </a:lnTo>
                <a:lnTo>
                  <a:pt x="268097" y="19050"/>
                </a:lnTo>
                <a:lnTo>
                  <a:pt x="271272" y="17145"/>
                </a:lnTo>
                <a:lnTo>
                  <a:pt x="263271" y="17145"/>
                </a:lnTo>
                <a:lnTo>
                  <a:pt x="267970" y="0"/>
                </a:lnTo>
                <a:close/>
              </a:path>
              <a:path w="530225" h="144145">
                <a:moveTo>
                  <a:pt x="200787" y="0"/>
                </a:moveTo>
                <a:lnTo>
                  <a:pt x="194818" y="0"/>
                </a:lnTo>
                <a:lnTo>
                  <a:pt x="186056" y="644"/>
                </a:lnTo>
                <a:lnTo>
                  <a:pt x="144367" y="22606"/>
                </a:lnTo>
                <a:lnTo>
                  <a:pt x="124856" y="55562"/>
                </a:lnTo>
                <a:lnTo>
                  <a:pt x="122417" y="80595"/>
                </a:lnTo>
                <a:lnTo>
                  <a:pt x="124587" y="86741"/>
                </a:lnTo>
                <a:lnTo>
                  <a:pt x="153543" y="100838"/>
                </a:lnTo>
                <a:lnTo>
                  <a:pt x="160351" y="100455"/>
                </a:lnTo>
                <a:lnTo>
                  <a:pt x="162178" y="86995"/>
                </a:lnTo>
                <a:lnTo>
                  <a:pt x="158114" y="85471"/>
                </a:lnTo>
                <a:lnTo>
                  <a:pt x="152019" y="79121"/>
                </a:lnTo>
                <a:lnTo>
                  <a:pt x="150495" y="74930"/>
                </a:lnTo>
                <a:lnTo>
                  <a:pt x="150528" y="66167"/>
                </a:lnTo>
                <a:lnTo>
                  <a:pt x="150657" y="64230"/>
                </a:lnTo>
                <a:lnTo>
                  <a:pt x="150749" y="62865"/>
                </a:lnTo>
                <a:lnTo>
                  <a:pt x="151384" y="58293"/>
                </a:lnTo>
                <a:lnTo>
                  <a:pt x="160020" y="57531"/>
                </a:lnTo>
                <a:lnTo>
                  <a:pt x="167005" y="56515"/>
                </a:lnTo>
                <a:lnTo>
                  <a:pt x="179832" y="52959"/>
                </a:lnTo>
                <a:lnTo>
                  <a:pt x="152357" y="52959"/>
                </a:lnTo>
                <a:lnTo>
                  <a:pt x="156469" y="40687"/>
                </a:lnTo>
                <a:lnTo>
                  <a:pt x="179705" y="6985"/>
                </a:lnTo>
                <a:lnTo>
                  <a:pt x="211327" y="6985"/>
                </a:lnTo>
                <a:lnTo>
                  <a:pt x="205232" y="1397"/>
                </a:lnTo>
                <a:lnTo>
                  <a:pt x="200787" y="0"/>
                </a:lnTo>
                <a:close/>
              </a:path>
              <a:path w="530225" h="144145">
                <a:moveTo>
                  <a:pt x="272479" y="96901"/>
                </a:moveTo>
                <a:lnTo>
                  <a:pt x="240284" y="96901"/>
                </a:lnTo>
                <a:lnTo>
                  <a:pt x="243586" y="98552"/>
                </a:lnTo>
                <a:lnTo>
                  <a:pt x="246125" y="99695"/>
                </a:lnTo>
                <a:lnTo>
                  <a:pt x="248292" y="100314"/>
                </a:lnTo>
                <a:lnTo>
                  <a:pt x="248459" y="100314"/>
                </a:lnTo>
                <a:lnTo>
                  <a:pt x="249809" y="100584"/>
                </a:lnTo>
                <a:lnTo>
                  <a:pt x="251968" y="100838"/>
                </a:lnTo>
                <a:lnTo>
                  <a:pt x="254635" y="100838"/>
                </a:lnTo>
                <a:lnTo>
                  <a:pt x="265394" y="99550"/>
                </a:lnTo>
                <a:lnTo>
                  <a:pt x="272479" y="96901"/>
                </a:lnTo>
                <a:close/>
              </a:path>
              <a:path w="530225" h="144145">
                <a:moveTo>
                  <a:pt x="315163" y="15240"/>
                </a:moveTo>
                <a:lnTo>
                  <a:pt x="281050" y="15240"/>
                </a:lnTo>
                <a:lnTo>
                  <a:pt x="283337" y="16510"/>
                </a:lnTo>
                <a:lnTo>
                  <a:pt x="287274" y="21463"/>
                </a:lnTo>
                <a:lnTo>
                  <a:pt x="288076" y="25019"/>
                </a:lnTo>
                <a:lnTo>
                  <a:pt x="288083" y="38227"/>
                </a:lnTo>
                <a:lnTo>
                  <a:pt x="287274" y="44704"/>
                </a:lnTo>
                <a:lnTo>
                  <a:pt x="272542" y="82677"/>
                </a:lnTo>
                <a:lnTo>
                  <a:pt x="269367" y="86360"/>
                </a:lnTo>
                <a:lnTo>
                  <a:pt x="266192" y="90170"/>
                </a:lnTo>
                <a:lnTo>
                  <a:pt x="263525" y="92583"/>
                </a:lnTo>
                <a:lnTo>
                  <a:pt x="261365" y="93853"/>
                </a:lnTo>
                <a:lnTo>
                  <a:pt x="259334" y="95123"/>
                </a:lnTo>
                <a:lnTo>
                  <a:pt x="257048" y="95758"/>
                </a:lnTo>
                <a:lnTo>
                  <a:pt x="275626" y="95758"/>
                </a:lnTo>
                <a:lnTo>
                  <a:pt x="304389" y="67992"/>
                </a:lnTo>
                <a:lnTo>
                  <a:pt x="316139" y="27432"/>
                </a:lnTo>
                <a:lnTo>
                  <a:pt x="316230" y="19050"/>
                </a:lnTo>
                <a:lnTo>
                  <a:pt x="315163" y="15240"/>
                </a:lnTo>
                <a:close/>
              </a:path>
              <a:path w="530225" h="144145">
                <a:moveTo>
                  <a:pt x="199517" y="70866"/>
                </a:moveTo>
                <a:lnTo>
                  <a:pt x="192912" y="76835"/>
                </a:lnTo>
                <a:lnTo>
                  <a:pt x="187198" y="81026"/>
                </a:lnTo>
                <a:lnTo>
                  <a:pt x="177292" y="85852"/>
                </a:lnTo>
                <a:lnTo>
                  <a:pt x="172338" y="86995"/>
                </a:lnTo>
                <a:lnTo>
                  <a:pt x="189854" y="86995"/>
                </a:lnTo>
                <a:lnTo>
                  <a:pt x="190654" y="86360"/>
                </a:lnTo>
                <a:lnTo>
                  <a:pt x="196641" y="80595"/>
                </a:lnTo>
                <a:lnTo>
                  <a:pt x="202692" y="73787"/>
                </a:lnTo>
                <a:lnTo>
                  <a:pt x="199517" y="70866"/>
                </a:lnTo>
                <a:close/>
              </a:path>
              <a:path w="530225" h="144145">
                <a:moveTo>
                  <a:pt x="211327" y="6985"/>
                </a:moveTo>
                <a:lnTo>
                  <a:pt x="184785" y="6985"/>
                </a:lnTo>
                <a:lnTo>
                  <a:pt x="186182" y="7493"/>
                </a:lnTo>
                <a:lnTo>
                  <a:pt x="187325" y="8636"/>
                </a:lnTo>
                <a:lnTo>
                  <a:pt x="188340" y="9779"/>
                </a:lnTo>
                <a:lnTo>
                  <a:pt x="188817" y="10922"/>
                </a:lnTo>
                <a:lnTo>
                  <a:pt x="188943" y="18034"/>
                </a:lnTo>
                <a:lnTo>
                  <a:pt x="187771" y="22606"/>
                </a:lnTo>
                <a:lnTo>
                  <a:pt x="187706" y="22860"/>
                </a:lnTo>
                <a:lnTo>
                  <a:pt x="182880" y="33528"/>
                </a:lnTo>
                <a:lnTo>
                  <a:pt x="180086" y="37973"/>
                </a:lnTo>
                <a:lnTo>
                  <a:pt x="176784" y="41402"/>
                </a:lnTo>
                <a:lnTo>
                  <a:pt x="173609" y="44958"/>
                </a:lnTo>
                <a:lnTo>
                  <a:pt x="170180" y="47498"/>
                </a:lnTo>
                <a:lnTo>
                  <a:pt x="166750" y="49022"/>
                </a:lnTo>
                <a:lnTo>
                  <a:pt x="163322" y="50673"/>
                </a:lnTo>
                <a:lnTo>
                  <a:pt x="158623" y="51943"/>
                </a:lnTo>
                <a:lnTo>
                  <a:pt x="151511" y="52959"/>
                </a:lnTo>
                <a:lnTo>
                  <a:pt x="179832" y="52959"/>
                </a:lnTo>
                <a:lnTo>
                  <a:pt x="211327" y="25019"/>
                </a:lnTo>
                <a:lnTo>
                  <a:pt x="212851" y="20066"/>
                </a:lnTo>
                <a:lnTo>
                  <a:pt x="212851" y="10541"/>
                </a:lnTo>
                <a:lnTo>
                  <a:pt x="211327" y="6985"/>
                </a:lnTo>
                <a:close/>
              </a:path>
              <a:path w="530225" h="144145">
                <a:moveTo>
                  <a:pt x="287532" y="22606"/>
                </a:moveTo>
                <a:lnTo>
                  <a:pt x="264303" y="22606"/>
                </a:lnTo>
                <a:lnTo>
                  <a:pt x="264081" y="22860"/>
                </a:lnTo>
                <a:lnTo>
                  <a:pt x="287589" y="22860"/>
                </a:lnTo>
                <a:lnTo>
                  <a:pt x="287532" y="22606"/>
                </a:lnTo>
                <a:close/>
              </a:path>
              <a:path w="530225" h="144145">
                <a:moveTo>
                  <a:pt x="302133" y="0"/>
                </a:moveTo>
                <a:lnTo>
                  <a:pt x="290830" y="0"/>
                </a:lnTo>
                <a:lnTo>
                  <a:pt x="286131" y="1143"/>
                </a:lnTo>
                <a:lnTo>
                  <a:pt x="281432" y="3556"/>
                </a:lnTo>
                <a:lnTo>
                  <a:pt x="276733" y="5842"/>
                </a:lnTo>
                <a:lnTo>
                  <a:pt x="270975" y="10160"/>
                </a:lnTo>
                <a:lnTo>
                  <a:pt x="270498" y="10541"/>
                </a:lnTo>
                <a:lnTo>
                  <a:pt x="263271" y="17145"/>
                </a:lnTo>
                <a:lnTo>
                  <a:pt x="271272" y="17145"/>
                </a:lnTo>
                <a:lnTo>
                  <a:pt x="273431" y="15875"/>
                </a:lnTo>
                <a:lnTo>
                  <a:pt x="275844" y="15240"/>
                </a:lnTo>
                <a:lnTo>
                  <a:pt x="315163" y="15240"/>
                </a:lnTo>
                <a:lnTo>
                  <a:pt x="314558" y="13081"/>
                </a:lnTo>
                <a:lnTo>
                  <a:pt x="314451" y="12700"/>
                </a:lnTo>
                <a:lnTo>
                  <a:pt x="310769" y="7620"/>
                </a:lnTo>
                <a:lnTo>
                  <a:pt x="307246" y="2587"/>
                </a:lnTo>
                <a:lnTo>
                  <a:pt x="304926" y="1397"/>
                </a:lnTo>
                <a:lnTo>
                  <a:pt x="302133" y="0"/>
                </a:lnTo>
                <a:close/>
              </a:path>
              <a:path w="530225" h="144145">
                <a:moveTo>
                  <a:pt x="398272" y="0"/>
                </a:moveTo>
                <a:lnTo>
                  <a:pt x="391287" y="0"/>
                </a:lnTo>
                <a:lnTo>
                  <a:pt x="383430" y="573"/>
                </a:lnTo>
                <a:lnTo>
                  <a:pt x="347011" y="20701"/>
                </a:lnTo>
                <a:lnTo>
                  <a:pt x="327850" y="62360"/>
                </a:lnTo>
                <a:lnTo>
                  <a:pt x="327278" y="70739"/>
                </a:lnTo>
                <a:lnTo>
                  <a:pt x="327278" y="79248"/>
                </a:lnTo>
                <a:lnTo>
                  <a:pt x="360299" y="100838"/>
                </a:lnTo>
                <a:lnTo>
                  <a:pt x="368335" y="100292"/>
                </a:lnTo>
                <a:lnTo>
                  <a:pt x="368639" y="100292"/>
                </a:lnTo>
                <a:lnTo>
                  <a:pt x="376666" y="98520"/>
                </a:lnTo>
                <a:lnTo>
                  <a:pt x="383962" y="95587"/>
                </a:lnTo>
                <a:lnTo>
                  <a:pt x="384301" y="95377"/>
                </a:lnTo>
                <a:lnTo>
                  <a:pt x="355219" y="95377"/>
                </a:lnTo>
                <a:lnTo>
                  <a:pt x="352806" y="91567"/>
                </a:lnTo>
                <a:lnTo>
                  <a:pt x="352806" y="83820"/>
                </a:lnTo>
                <a:lnTo>
                  <a:pt x="352981" y="80962"/>
                </a:lnTo>
                <a:lnTo>
                  <a:pt x="353086" y="79248"/>
                </a:lnTo>
                <a:lnTo>
                  <a:pt x="353139" y="78392"/>
                </a:lnTo>
                <a:lnTo>
                  <a:pt x="354139" y="71643"/>
                </a:lnTo>
                <a:lnTo>
                  <a:pt x="355806" y="63585"/>
                </a:lnTo>
                <a:lnTo>
                  <a:pt x="358013" y="54737"/>
                </a:lnTo>
                <a:lnTo>
                  <a:pt x="358139" y="54229"/>
                </a:lnTo>
                <a:lnTo>
                  <a:pt x="362585" y="52451"/>
                </a:lnTo>
                <a:lnTo>
                  <a:pt x="366140" y="51562"/>
                </a:lnTo>
                <a:lnTo>
                  <a:pt x="393143" y="51562"/>
                </a:lnTo>
                <a:lnTo>
                  <a:pt x="388818" y="49268"/>
                </a:lnTo>
                <a:lnTo>
                  <a:pt x="380961" y="47625"/>
                </a:lnTo>
                <a:lnTo>
                  <a:pt x="360172" y="47625"/>
                </a:lnTo>
                <a:lnTo>
                  <a:pt x="366863" y="29122"/>
                </a:lnTo>
                <a:lnTo>
                  <a:pt x="373602" y="15906"/>
                </a:lnTo>
                <a:lnTo>
                  <a:pt x="380388" y="7977"/>
                </a:lnTo>
                <a:lnTo>
                  <a:pt x="387223" y="5334"/>
                </a:lnTo>
                <a:lnTo>
                  <a:pt x="408781" y="5334"/>
                </a:lnTo>
                <a:lnTo>
                  <a:pt x="407670" y="4445"/>
                </a:lnTo>
                <a:lnTo>
                  <a:pt x="403733" y="1524"/>
                </a:lnTo>
                <a:lnTo>
                  <a:pt x="398272" y="0"/>
                </a:lnTo>
                <a:close/>
              </a:path>
              <a:path w="530225" h="144145">
                <a:moveTo>
                  <a:pt x="393143" y="51562"/>
                </a:moveTo>
                <a:lnTo>
                  <a:pt x="374269" y="51562"/>
                </a:lnTo>
                <a:lnTo>
                  <a:pt x="377063" y="54737"/>
                </a:lnTo>
                <a:lnTo>
                  <a:pt x="377063" y="68834"/>
                </a:lnTo>
                <a:lnTo>
                  <a:pt x="375285" y="76454"/>
                </a:lnTo>
                <a:lnTo>
                  <a:pt x="371970" y="83820"/>
                </a:lnTo>
                <a:lnTo>
                  <a:pt x="368300" y="91567"/>
                </a:lnTo>
                <a:lnTo>
                  <a:pt x="364363" y="95377"/>
                </a:lnTo>
                <a:lnTo>
                  <a:pt x="384301" y="95377"/>
                </a:lnTo>
                <a:lnTo>
                  <a:pt x="403606" y="68199"/>
                </a:lnTo>
                <a:lnTo>
                  <a:pt x="401962" y="59936"/>
                </a:lnTo>
                <a:lnTo>
                  <a:pt x="397033" y="53625"/>
                </a:lnTo>
                <a:lnTo>
                  <a:pt x="393143" y="51562"/>
                </a:lnTo>
                <a:close/>
              </a:path>
              <a:path w="530225" h="144145">
                <a:moveTo>
                  <a:pt x="408781" y="5334"/>
                </a:moveTo>
                <a:lnTo>
                  <a:pt x="390778" y="5334"/>
                </a:lnTo>
                <a:lnTo>
                  <a:pt x="392557" y="7493"/>
                </a:lnTo>
                <a:lnTo>
                  <a:pt x="392557" y="18034"/>
                </a:lnTo>
                <a:lnTo>
                  <a:pt x="360172" y="47625"/>
                </a:lnTo>
                <a:lnTo>
                  <a:pt x="380961" y="47625"/>
                </a:lnTo>
                <a:lnTo>
                  <a:pt x="377317" y="46863"/>
                </a:lnTo>
                <a:lnTo>
                  <a:pt x="384956" y="44078"/>
                </a:lnTo>
                <a:lnTo>
                  <a:pt x="391858" y="40878"/>
                </a:lnTo>
                <a:lnTo>
                  <a:pt x="397998" y="37272"/>
                </a:lnTo>
                <a:lnTo>
                  <a:pt x="403351" y="33274"/>
                </a:lnTo>
                <a:lnTo>
                  <a:pt x="410083" y="27686"/>
                </a:lnTo>
                <a:lnTo>
                  <a:pt x="413385" y="21844"/>
                </a:lnTo>
                <a:lnTo>
                  <a:pt x="413385" y="11176"/>
                </a:lnTo>
                <a:lnTo>
                  <a:pt x="411480" y="7493"/>
                </a:lnTo>
                <a:lnTo>
                  <a:pt x="408781" y="5334"/>
                </a:lnTo>
                <a:close/>
              </a:path>
              <a:path w="530225" h="144145">
                <a:moveTo>
                  <a:pt x="475361" y="0"/>
                </a:moveTo>
                <a:lnTo>
                  <a:pt x="469011" y="0"/>
                </a:lnTo>
                <a:lnTo>
                  <a:pt x="432943" y="6223"/>
                </a:lnTo>
                <a:lnTo>
                  <a:pt x="431926" y="10160"/>
                </a:lnTo>
                <a:lnTo>
                  <a:pt x="435356" y="10160"/>
                </a:lnTo>
                <a:lnTo>
                  <a:pt x="437769" y="10414"/>
                </a:lnTo>
                <a:lnTo>
                  <a:pt x="439165" y="10922"/>
                </a:lnTo>
                <a:lnTo>
                  <a:pt x="440436" y="11303"/>
                </a:lnTo>
                <a:lnTo>
                  <a:pt x="441325" y="11938"/>
                </a:lnTo>
                <a:lnTo>
                  <a:pt x="441960" y="12827"/>
                </a:lnTo>
                <a:lnTo>
                  <a:pt x="442468" y="13589"/>
                </a:lnTo>
                <a:lnTo>
                  <a:pt x="442722" y="14605"/>
                </a:lnTo>
                <a:lnTo>
                  <a:pt x="442722" y="18034"/>
                </a:lnTo>
                <a:lnTo>
                  <a:pt x="441833" y="22606"/>
                </a:lnTo>
                <a:lnTo>
                  <a:pt x="439800" y="29591"/>
                </a:lnTo>
                <a:lnTo>
                  <a:pt x="427711" y="72390"/>
                </a:lnTo>
                <a:lnTo>
                  <a:pt x="426198" y="77470"/>
                </a:lnTo>
                <a:lnTo>
                  <a:pt x="426038" y="78105"/>
                </a:lnTo>
                <a:lnTo>
                  <a:pt x="425336" y="81915"/>
                </a:lnTo>
                <a:lnTo>
                  <a:pt x="425289" y="82169"/>
                </a:lnTo>
                <a:lnTo>
                  <a:pt x="435228" y="100838"/>
                </a:lnTo>
                <a:lnTo>
                  <a:pt x="442849" y="100838"/>
                </a:lnTo>
                <a:lnTo>
                  <a:pt x="446574" y="99822"/>
                </a:lnTo>
                <a:lnTo>
                  <a:pt x="446800" y="99822"/>
                </a:lnTo>
                <a:lnTo>
                  <a:pt x="455675" y="95123"/>
                </a:lnTo>
                <a:lnTo>
                  <a:pt x="461010" y="90424"/>
                </a:lnTo>
                <a:lnTo>
                  <a:pt x="467360" y="83439"/>
                </a:lnTo>
                <a:lnTo>
                  <a:pt x="469372" y="81026"/>
                </a:lnTo>
                <a:lnTo>
                  <a:pt x="455295" y="81026"/>
                </a:lnTo>
                <a:lnTo>
                  <a:pt x="454660" y="80772"/>
                </a:lnTo>
                <a:lnTo>
                  <a:pt x="453644" y="79756"/>
                </a:lnTo>
                <a:lnTo>
                  <a:pt x="453389" y="79375"/>
                </a:lnTo>
                <a:lnTo>
                  <a:pt x="453389" y="77470"/>
                </a:lnTo>
                <a:lnTo>
                  <a:pt x="453771" y="75184"/>
                </a:lnTo>
                <a:lnTo>
                  <a:pt x="454787" y="71882"/>
                </a:lnTo>
                <a:lnTo>
                  <a:pt x="475361" y="0"/>
                </a:lnTo>
                <a:close/>
              </a:path>
              <a:path w="530225" h="144145">
                <a:moveTo>
                  <a:pt x="498956" y="99822"/>
                </a:moveTo>
                <a:lnTo>
                  <a:pt x="485775" y="99822"/>
                </a:lnTo>
                <a:lnTo>
                  <a:pt x="489203" y="100838"/>
                </a:lnTo>
                <a:lnTo>
                  <a:pt x="493649" y="100838"/>
                </a:lnTo>
                <a:lnTo>
                  <a:pt x="498956" y="99822"/>
                </a:lnTo>
                <a:close/>
              </a:path>
              <a:path w="530225" h="144145">
                <a:moveTo>
                  <a:pt x="485491" y="99568"/>
                </a:moveTo>
                <a:lnTo>
                  <a:pt x="447505" y="99568"/>
                </a:lnTo>
                <a:lnTo>
                  <a:pt x="446574" y="99822"/>
                </a:lnTo>
                <a:lnTo>
                  <a:pt x="485775" y="99822"/>
                </a:lnTo>
                <a:lnTo>
                  <a:pt x="485491" y="99568"/>
                </a:lnTo>
                <a:close/>
              </a:path>
              <a:path w="530225" h="144145">
                <a:moveTo>
                  <a:pt x="514224" y="56515"/>
                </a:moveTo>
                <a:lnTo>
                  <a:pt x="487299" y="56515"/>
                </a:lnTo>
                <a:lnTo>
                  <a:pt x="482219" y="74422"/>
                </a:lnTo>
                <a:lnTo>
                  <a:pt x="480440" y="80264"/>
                </a:lnTo>
                <a:lnTo>
                  <a:pt x="479856" y="83439"/>
                </a:lnTo>
                <a:lnTo>
                  <a:pt x="479762" y="83947"/>
                </a:lnTo>
                <a:lnTo>
                  <a:pt x="479645" y="84582"/>
                </a:lnTo>
                <a:lnTo>
                  <a:pt x="479551" y="92456"/>
                </a:lnTo>
                <a:lnTo>
                  <a:pt x="480711" y="95123"/>
                </a:lnTo>
                <a:lnTo>
                  <a:pt x="480822" y="95377"/>
                </a:lnTo>
                <a:lnTo>
                  <a:pt x="485491" y="99568"/>
                </a:lnTo>
                <a:lnTo>
                  <a:pt x="500283" y="99568"/>
                </a:lnTo>
                <a:lnTo>
                  <a:pt x="502243" y="99192"/>
                </a:lnTo>
                <a:lnTo>
                  <a:pt x="510492" y="94249"/>
                </a:lnTo>
                <a:lnTo>
                  <a:pt x="518384" y="85996"/>
                </a:lnTo>
                <a:lnTo>
                  <a:pt x="518726" y="85471"/>
                </a:lnTo>
                <a:lnTo>
                  <a:pt x="508888" y="85471"/>
                </a:lnTo>
                <a:lnTo>
                  <a:pt x="508381" y="85217"/>
                </a:lnTo>
                <a:lnTo>
                  <a:pt x="507746" y="84582"/>
                </a:lnTo>
                <a:lnTo>
                  <a:pt x="507238" y="83947"/>
                </a:lnTo>
                <a:lnTo>
                  <a:pt x="506984" y="83439"/>
                </a:lnTo>
                <a:lnTo>
                  <a:pt x="506984" y="81915"/>
                </a:lnTo>
                <a:lnTo>
                  <a:pt x="507873" y="78613"/>
                </a:lnTo>
                <a:lnTo>
                  <a:pt x="509524" y="72644"/>
                </a:lnTo>
                <a:lnTo>
                  <a:pt x="514224" y="56515"/>
                </a:lnTo>
                <a:close/>
              </a:path>
              <a:path w="530225" h="144145">
                <a:moveTo>
                  <a:pt x="522350" y="71882"/>
                </a:moveTo>
                <a:lnTo>
                  <a:pt x="518059" y="78105"/>
                </a:lnTo>
                <a:lnTo>
                  <a:pt x="514858" y="82169"/>
                </a:lnTo>
                <a:lnTo>
                  <a:pt x="512318" y="84201"/>
                </a:lnTo>
                <a:lnTo>
                  <a:pt x="511301" y="85217"/>
                </a:lnTo>
                <a:lnTo>
                  <a:pt x="511090" y="85217"/>
                </a:lnTo>
                <a:lnTo>
                  <a:pt x="510413" y="85471"/>
                </a:lnTo>
                <a:lnTo>
                  <a:pt x="518726" y="85471"/>
                </a:lnTo>
                <a:lnTo>
                  <a:pt x="525907" y="74422"/>
                </a:lnTo>
                <a:lnTo>
                  <a:pt x="522350" y="71882"/>
                </a:lnTo>
                <a:close/>
              </a:path>
              <a:path w="530225" h="144145">
                <a:moveTo>
                  <a:pt x="529844" y="2921"/>
                </a:moveTo>
                <a:lnTo>
                  <a:pt x="503047" y="3937"/>
                </a:lnTo>
                <a:lnTo>
                  <a:pt x="493522" y="36195"/>
                </a:lnTo>
                <a:lnTo>
                  <a:pt x="487211" y="47315"/>
                </a:lnTo>
                <a:lnTo>
                  <a:pt x="463676" y="78105"/>
                </a:lnTo>
                <a:lnTo>
                  <a:pt x="459359" y="81026"/>
                </a:lnTo>
                <a:lnTo>
                  <a:pt x="469372" y="81026"/>
                </a:lnTo>
                <a:lnTo>
                  <a:pt x="470957" y="79124"/>
                </a:lnTo>
                <a:lnTo>
                  <a:pt x="475472" y="73215"/>
                </a:lnTo>
                <a:lnTo>
                  <a:pt x="480915" y="65686"/>
                </a:lnTo>
                <a:lnTo>
                  <a:pt x="487299" y="56515"/>
                </a:lnTo>
                <a:lnTo>
                  <a:pt x="514224" y="56515"/>
                </a:lnTo>
                <a:lnTo>
                  <a:pt x="529844" y="292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834769" y="4043553"/>
            <a:ext cx="327199" cy="33108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263394" y="4274946"/>
            <a:ext cx="957580" cy="145922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394202" y="4224401"/>
            <a:ext cx="816356" cy="196976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003617" y="4228084"/>
            <a:ext cx="1513649" cy="425958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2573401" y="4461255"/>
            <a:ext cx="494030" cy="187960"/>
          </a:xfrm>
          <a:custGeom>
            <a:avLst/>
            <a:gdLst/>
            <a:ahLst/>
            <a:cxnLst/>
            <a:rect l="l" t="t" r="r" b="b"/>
            <a:pathLst>
              <a:path w="494030" h="187960">
                <a:moveTo>
                  <a:pt x="148463" y="3302"/>
                </a:moveTo>
                <a:lnTo>
                  <a:pt x="86487" y="3302"/>
                </a:lnTo>
                <a:lnTo>
                  <a:pt x="86487" y="7239"/>
                </a:lnTo>
                <a:lnTo>
                  <a:pt x="95504" y="7493"/>
                </a:lnTo>
                <a:lnTo>
                  <a:pt x="101219" y="8890"/>
                </a:lnTo>
                <a:lnTo>
                  <a:pt x="103759" y="11430"/>
                </a:lnTo>
                <a:lnTo>
                  <a:pt x="106172" y="13970"/>
                </a:lnTo>
                <a:lnTo>
                  <a:pt x="107442" y="19939"/>
                </a:lnTo>
                <a:lnTo>
                  <a:pt x="107365" y="131572"/>
                </a:lnTo>
                <a:lnTo>
                  <a:pt x="107061" y="135255"/>
                </a:lnTo>
                <a:lnTo>
                  <a:pt x="106426" y="136652"/>
                </a:lnTo>
                <a:lnTo>
                  <a:pt x="105664" y="138049"/>
                </a:lnTo>
                <a:lnTo>
                  <a:pt x="100838" y="138684"/>
                </a:lnTo>
                <a:lnTo>
                  <a:pt x="47117" y="138684"/>
                </a:lnTo>
                <a:lnTo>
                  <a:pt x="42926" y="138049"/>
                </a:lnTo>
                <a:lnTo>
                  <a:pt x="42164" y="136906"/>
                </a:lnTo>
                <a:lnTo>
                  <a:pt x="41402" y="135636"/>
                </a:lnTo>
                <a:lnTo>
                  <a:pt x="41021" y="131572"/>
                </a:lnTo>
                <a:lnTo>
                  <a:pt x="41021" y="19939"/>
                </a:lnTo>
                <a:lnTo>
                  <a:pt x="42164" y="13970"/>
                </a:lnTo>
                <a:lnTo>
                  <a:pt x="44704" y="11430"/>
                </a:lnTo>
                <a:lnTo>
                  <a:pt x="47117" y="8890"/>
                </a:lnTo>
                <a:lnTo>
                  <a:pt x="52832" y="7493"/>
                </a:lnTo>
                <a:lnTo>
                  <a:pt x="61722" y="7239"/>
                </a:lnTo>
                <a:lnTo>
                  <a:pt x="61722" y="3302"/>
                </a:lnTo>
                <a:lnTo>
                  <a:pt x="0" y="3302"/>
                </a:lnTo>
                <a:lnTo>
                  <a:pt x="0" y="7239"/>
                </a:lnTo>
                <a:lnTo>
                  <a:pt x="8890" y="7493"/>
                </a:lnTo>
                <a:lnTo>
                  <a:pt x="14478" y="8890"/>
                </a:lnTo>
                <a:lnTo>
                  <a:pt x="17018" y="11430"/>
                </a:lnTo>
                <a:lnTo>
                  <a:pt x="19431" y="13970"/>
                </a:lnTo>
                <a:lnTo>
                  <a:pt x="20701" y="19939"/>
                </a:lnTo>
                <a:lnTo>
                  <a:pt x="20701" y="129921"/>
                </a:lnTo>
                <a:lnTo>
                  <a:pt x="19558" y="135255"/>
                </a:lnTo>
                <a:lnTo>
                  <a:pt x="19481" y="135636"/>
                </a:lnTo>
                <a:lnTo>
                  <a:pt x="0" y="142621"/>
                </a:lnTo>
                <a:lnTo>
                  <a:pt x="0" y="146558"/>
                </a:lnTo>
                <a:lnTo>
                  <a:pt x="97155" y="146558"/>
                </a:lnTo>
                <a:lnTo>
                  <a:pt x="107823" y="147345"/>
                </a:lnTo>
                <a:lnTo>
                  <a:pt x="139547" y="172466"/>
                </a:lnTo>
                <a:lnTo>
                  <a:pt x="144526" y="187833"/>
                </a:lnTo>
                <a:lnTo>
                  <a:pt x="148082" y="187833"/>
                </a:lnTo>
                <a:lnTo>
                  <a:pt x="148082" y="142621"/>
                </a:lnTo>
                <a:lnTo>
                  <a:pt x="139065" y="142621"/>
                </a:lnTo>
                <a:lnTo>
                  <a:pt x="133477" y="141478"/>
                </a:lnTo>
                <a:lnTo>
                  <a:pt x="130822" y="138684"/>
                </a:lnTo>
                <a:lnTo>
                  <a:pt x="128905" y="136652"/>
                </a:lnTo>
                <a:lnTo>
                  <a:pt x="127774" y="130683"/>
                </a:lnTo>
                <a:lnTo>
                  <a:pt x="127762" y="19939"/>
                </a:lnTo>
                <a:lnTo>
                  <a:pt x="128905" y="13970"/>
                </a:lnTo>
                <a:lnTo>
                  <a:pt x="131445" y="11430"/>
                </a:lnTo>
                <a:lnTo>
                  <a:pt x="133858" y="8890"/>
                </a:lnTo>
                <a:lnTo>
                  <a:pt x="139573" y="7493"/>
                </a:lnTo>
                <a:lnTo>
                  <a:pt x="148463" y="7239"/>
                </a:lnTo>
                <a:lnTo>
                  <a:pt x="148463" y="3302"/>
                </a:lnTo>
                <a:close/>
              </a:path>
              <a:path w="494030" h="187960">
                <a:moveTo>
                  <a:pt x="304927" y="3302"/>
                </a:moveTo>
                <a:lnTo>
                  <a:pt x="243586" y="3302"/>
                </a:lnTo>
                <a:lnTo>
                  <a:pt x="243586" y="7239"/>
                </a:lnTo>
                <a:lnTo>
                  <a:pt x="252095" y="7239"/>
                </a:lnTo>
                <a:lnTo>
                  <a:pt x="255270" y="8001"/>
                </a:lnTo>
                <a:lnTo>
                  <a:pt x="264033" y="21463"/>
                </a:lnTo>
                <a:lnTo>
                  <a:pt x="264033" y="69723"/>
                </a:lnTo>
                <a:lnTo>
                  <a:pt x="197485" y="69723"/>
                </a:lnTo>
                <a:lnTo>
                  <a:pt x="197510" y="21463"/>
                </a:lnTo>
                <a:lnTo>
                  <a:pt x="203327" y="9652"/>
                </a:lnTo>
                <a:lnTo>
                  <a:pt x="206375" y="8001"/>
                </a:lnTo>
                <a:lnTo>
                  <a:pt x="209550" y="7239"/>
                </a:lnTo>
                <a:lnTo>
                  <a:pt x="218186" y="7239"/>
                </a:lnTo>
                <a:lnTo>
                  <a:pt x="218186" y="3302"/>
                </a:lnTo>
                <a:lnTo>
                  <a:pt x="156718" y="3302"/>
                </a:lnTo>
                <a:lnTo>
                  <a:pt x="156718" y="7239"/>
                </a:lnTo>
                <a:lnTo>
                  <a:pt x="165227" y="7239"/>
                </a:lnTo>
                <a:lnTo>
                  <a:pt x="168402" y="8001"/>
                </a:lnTo>
                <a:lnTo>
                  <a:pt x="177292" y="21463"/>
                </a:lnTo>
                <a:lnTo>
                  <a:pt x="177292" y="129794"/>
                </a:lnTo>
                <a:lnTo>
                  <a:pt x="176403" y="135255"/>
                </a:lnTo>
                <a:lnTo>
                  <a:pt x="174752" y="137414"/>
                </a:lnTo>
                <a:lnTo>
                  <a:pt x="171958" y="140970"/>
                </a:lnTo>
                <a:lnTo>
                  <a:pt x="167767" y="142621"/>
                </a:lnTo>
                <a:lnTo>
                  <a:pt x="156718" y="142621"/>
                </a:lnTo>
                <a:lnTo>
                  <a:pt x="156718" y="146558"/>
                </a:lnTo>
                <a:lnTo>
                  <a:pt x="218186" y="146558"/>
                </a:lnTo>
                <a:lnTo>
                  <a:pt x="218186" y="142621"/>
                </a:lnTo>
                <a:lnTo>
                  <a:pt x="209550" y="142621"/>
                </a:lnTo>
                <a:lnTo>
                  <a:pt x="206375" y="141859"/>
                </a:lnTo>
                <a:lnTo>
                  <a:pt x="203327" y="140081"/>
                </a:lnTo>
                <a:lnTo>
                  <a:pt x="201041" y="138811"/>
                </a:lnTo>
                <a:lnTo>
                  <a:pt x="199758" y="137414"/>
                </a:lnTo>
                <a:lnTo>
                  <a:pt x="198882" y="135636"/>
                </a:lnTo>
                <a:lnTo>
                  <a:pt x="197993" y="133223"/>
                </a:lnTo>
                <a:lnTo>
                  <a:pt x="197485" y="128397"/>
                </a:lnTo>
                <a:lnTo>
                  <a:pt x="197485" y="77597"/>
                </a:lnTo>
                <a:lnTo>
                  <a:pt x="264033" y="77597"/>
                </a:lnTo>
                <a:lnTo>
                  <a:pt x="264033" y="129794"/>
                </a:lnTo>
                <a:lnTo>
                  <a:pt x="263271" y="135255"/>
                </a:lnTo>
                <a:lnTo>
                  <a:pt x="261493" y="137414"/>
                </a:lnTo>
                <a:lnTo>
                  <a:pt x="258826" y="140970"/>
                </a:lnTo>
                <a:lnTo>
                  <a:pt x="254508" y="142621"/>
                </a:lnTo>
                <a:lnTo>
                  <a:pt x="243586" y="142621"/>
                </a:lnTo>
                <a:lnTo>
                  <a:pt x="243586" y="146558"/>
                </a:lnTo>
                <a:lnTo>
                  <a:pt x="304927" y="146558"/>
                </a:lnTo>
                <a:lnTo>
                  <a:pt x="304927" y="142621"/>
                </a:lnTo>
                <a:lnTo>
                  <a:pt x="296418" y="142621"/>
                </a:lnTo>
                <a:lnTo>
                  <a:pt x="293243" y="141859"/>
                </a:lnTo>
                <a:lnTo>
                  <a:pt x="284353" y="128397"/>
                </a:lnTo>
                <a:lnTo>
                  <a:pt x="284353" y="77597"/>
                </a:lnTo>
                <a:lnTo>
                  <a:pt x="284353" y="69723"/>
                </a:lnTo>
                <a:lnTo>
                  <a:pt x="284365" y="21463"/>
                </a:lnTo>
                <a:lnTo>
                  <a:pt x="284734" y="17018"/>
                </a:lnTo>
                <a:lnTo>
                  <a:pt x="285623" y="14732"/>
                </a:lnTo>
                <a:lnTo>
                  <a:pt x="286385" y="12446"/>
                </a:lnTo>
                <a:lnTo>
                  <a:pt x="287909" y="10795"/>
                </a:lnTo>
                <a:lnTo>
                  <a:pt x="290195" y="9652"/>
                </a:lnTo>
                <a:lnTo>
                  <a:pt x="293243" y="8001"/>
                </a:lnTo>
                <a:lnTo>
                  <a:pt x="296418" y="7239"/>
                </a:lnTo>
                <a:lnTo>
                  <a:pt x="304927" y="7239"/>
                </a:lnTo>
                <a:lnTo>
                  <a:pt x="304927" y="3302"/>
                </a:lnTo>
                <a:close/>
              </a:path>
              <a:path w="494030" h="187960">
                <a:moveTo>
                  <a:pt x="446786" y="112903"/>
                </a:moveTo>
                <a:lnTo>
                  <a:pt x="443611" y="110871"/>
                </a:lnTo>
                <a:lnTo>
                  <a:pt x="437349" y="118999"/>
                </a:lnTo>
                <a:lnTo>
                  <a:pt x="431330" y="125653"/>
                </a:lnTo>
                <a:lnTo>
                  <a:pt x="425589" y="130860"/>
                </a:lnTo>
                <a:lnTo>
                  <a:pt x="420116" y="134620"/>
                </a:lnTo>
                <a:lnTo>
                  <a:pt x="412762" y="138684"/>
                </a:lnTo>
                <a:lnTo>
                  <a:pt x="412483" y="138684"/>
                </a:lnTo>
                <a:lnTo>
                  <a:pt x="404749" y="140589"/>
                </a:lnTo>
                <a:lnTo>
                  <a:pt x="395478" y="140589"/>
                </a:lnTo>
                <a:lnTo>
                  <a:pt x="387680" y="140119"/>
                </a:lnTo>
                <a:lnTo>
                  <a:pt x="351624" y="117741"/>
                </a:lnTo>
                <a:lnTo>
                  <a:pt x="341884" y="77343"/>
                </a:lnTo>
                <a:lnTo>
                  <a:pt x="342277" y="66624"/>
                </a:lnTo>
                <a:lnTo>
                  <a:pt x="342303" y="66040"/>
                </a:lnTo>
                <a:lnTo>
                  <a:pt x="343458" y="56553"/>
                </a:lnTo>
                <a:lnTo>
                  <a:pt x="343560" y="55714"/>
                </a:lnTo>
                <a:lnTo>
                  <a:pt x="361213" y="19024"/>
                </a:lnTo>
                <a:lnTo>
                  <a:pt x="392430" y="7620"/>
                </a:lnTo>
                <a:lnTo>
                  <a:pt x="400608" y="8229"/>
                </a:lnTo>
                <a:lnTo>
                  <a:pt x="432346" y="29933"/>
                </a:lnTo>
                <a:lnTo>
                  <a:pt x="440309" y="48768"/>
                </a:lnTo>
                <a:lnTo>
                  <a:pt x="443611" y="48768"/>
                </a:lnTo>
                <a:lnTo>
                  <a:pt x="441337" y="15367"/>
                </a:lnTo>
                <a:lnTo>
                  <a:pt x="441312" y="14859"/>
                </a:lnTo>
                <a:lnTo>
                  <a:pt x="441185" y="13042"/>
                </a:lnTo>
                <a:lnTo>
                  <a:pt x="441096" y="11696"/>
                </a:lnTo>
                <a:lnTo>
                  <a:pt x="440982" y="10020"/>
                </a:lnTo>
                <a:lnTo>
                  <a:pt x="440855" y="8229"/>
                </a:lnTo>
                <a:lnTo>
                  <a:pt x="440817" y="7620"/>
                </a:lnTo>
                <a:lnTo>
                  <a:pt x="440702" y="5969"/>
                </a:lnTo>
                <a:lnTo>
                  <a:pt x="440588" y="4292"/>
                </a:lnTo>
                <a:lnTo>
                  <a:pt x="440474" y="2476"/>
                </a:lnTo>
                <a:lnTo>
                  <a:pt x="440347" y="622"/>
                </a:lnTo>
                <a:lnTo>
                  <a:pt x="440309" y="0"/>
                </a:lnTo>
                <a:lnTo>
                  <a:pt x="436626" y="0"/>
                </a:lnTo>
                <a:lnTo>
                  <a:pt x="435864" y="3429"/>
                </a:lnTo>
                <a:lnTo>
                  <a:pt x="434467" y="5969"/>
                </a:lnTo>
                <a:lnTo>
                  <a:pt x="432689" y="7874"/>
                </a:lnTo>
                <a:lnTo>
                  <a:pt x="431292" y="9271"/>
                </a:lnTo>
                <a:lnTo>
                  <a:pt x="429348" y="10020"/>
                </a:lnTo>
                <a:lnTo>
                  <a:pt x="426770" y="10020"/>
                </a:lnTo>
                <a:lnTo>
                  <a:pt x="424662" y="9271"/>
                </a:lnTo>
                <a:lnTo>
                  <a:pt x="422529" y="8229"/>
                </a:lnTo>
                <a:lnTo>
                  <a:pt x="421386" y="7620"/>
                </a:lnTo>
                <a:lnTo>
                  <a:pt x="413816" y="4292"/>
                </a:lnTo>
                <a:lnTo>
                  <a:pt x="406171" y="1905"/>
                </a:lnTo>
                <a:lnTo>
                  <a:pt x="398487" y="482"/>
                </a:lnTo>
                <a:lnTo>
                  <a:pt x="390779" y="0"/>
                </a:lnTo>
                <a:lnTo>
                  <a:pt x="380961" y="622"/>
                </a:lnTo>
                <a:lnTo>
                  <a:pt x="338861" y="21818"/>
                </a:lnTo>
                <a:lnTo>
                  <a:pt x="320255" y="56553"/>
                </a:lnTo>
                <a:lnTo>
                  <a:pt x="318579" y="66040"/>
                </a:lnTo>
                <a:lnTo>
                  <a:pt x="318465" y="66624"/>
                </a:lnTo>
                <a:lnTo>
                  <a:pt x="317881" y="77089"/>
                </a:lnTo>
                <a:lnTo>
                  <a:pt x="318782" y="90004"/>
                </a:lnTo>
                <a:lnTo>
                  <a:pt x="321500" y="102031"/>
                </a:lnTo>
                <a:lnTo>
                  <a:pt x="325907" y="112903"/>
                </a:lnTo>
                <a:lnTo>
                  <a:pt x="326021" y="113195"/>
                </a:lnTo>
                <a:lnTo>
                  <a:pt x="355981" y="143281"/>
                </a:lnTo>
                <a:lnTo>
                  <a:pt x="387604" y="149860"/>
                </a:lnTo>
                <a:lnTo>
                  <a:pt x="397090" y="149313"/>
                </a:lnTo>
                <a:lnTo>
                  <a:pt x="405955" y="147662"/>
                </a:lnTo>
                <a:lnTo>
                  <a:pt x="414134" y="144881"/>
                </a:lnTo>
                <a:lnTo>
                  <a:pt x="421640" y="140970"/>
                </a:lnTo>
                <a:lnTo>
                  <a:pt x="422160" y="140589"/>
                </a:lnTo>
                <a:lnTo>
                  <a:pt x="428637" y="135877"/>
                </a:lnTo>
                <a:lnTo>
                  <a:pt x="435165" y="129514"/>
                </a:lnTo>
                <a:lnTo>
                  <a:pt x="441210" y="121869"/>
                </a:lnTo>
                <a:lnTo>
                  <a:pt x="446786" y="112903"/>
                </a:lnTo>
                <a:close/>
              </a:path>
              <a:path w="494030" h="187960">
                <a:moveTo>
                  <a:pt x="493522" y="134493"/>
                </a:moveTo>
                <a:lnTo>
                  <a:pt x="492379" y="131826"/>
                </a:lnTo>
                <a:lnTo>
                  <a:pt x="490220" y="129540"/>
                </a:lnTo>
                <a:lnTo>
                  <a:pt x="487934" y="127254"/>
                </a:lnTo>
                <a:lnTo>
                  <a:pt x="485140" y="126111"/>
                </a:lnTo>
                <a:lnTo>
                  <a:pt x="481838" y="126111"/>
                </a:lnTo>
                <a:lnTo>
                  <a:pt x="478536" y="126111"/>
                </a:lnTo>
                <a:lnTo>
                  <a:pt x="475869" y="127254"/>
                </a:lnTo>
                <a:lnTo>
                  <a:pt x="473583" y="129413"/>
                </a:lnTo>
                <a:lnTo>
                  <a:pt x="471297" y="131699"/>
                </a:lnTo>
                <a:lnTo>
                  <a:pt x="470154" y="134493"/>
                </a:lnTo>
                <a:lnTo>
                  <a:pt x="470154" y="141097"/>
                </a:lnTo>
                <a:lnTo>
                  <a:pt x="471297" y="143764"/>
                </a:lnTo>
                <a:lnTo>
                  <a:pt x="475869" y="148336"/>
                </a:lnTo>
                <a:lnTo>
                  <a:pt x="478536" y="149479"/>
                </a:lnTo>
                <a:lnTo>
                  <a:pt x="485140" y="149479"/>
                </a:lnTo>
                <a:lnTo>
                  <a:pt x="487807" y="148336"/>
                </a:lnTo>
                <a:lnTo>
                  <a:pt x="492379" y="143764"/>
                </a:lnTo>
                <a:lnTo>
                  <a:pt x="493522" y="141097"/>
                </a:lnTo>
                <a:lnTo>
                  <a:pt x="493522" y="134493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4123944" y="888542"/>
            <a:ext cx="7995284" cy="5250815"/>
            <a:chOff x="4123944" y="888542"/>
            <a:chExt cx="7995284" cy="5250815"/>
          </a:xfrm>
        </p:grpSpPr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123944" y="888542"/>
              <a:ext cx="7994777" cy="525030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634611" y="1297050"/>
              <a:ext cx="7004938" cy="4261739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6293611" y="5580684"/>
            <a:ext cx="452120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Neuroscience</a:t>
            </a:r>
            <a:r>
              <a:rPr sz="1000" b="1" spc="-5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and</a:t>
            </a:r>
            <a:r>
              <a:rPr sz="1000" b="1" spc="-2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mental</a:t>
            </a:r>
            <a:r>
              <a:rPr sz="1000" b="1" spc="-15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health:</a:t>
            </a:r>
            <a:r>
              <a:rPr sz="1000" b="1" spc="-25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strategies to</a:t>
            </a:r>
            <a:r>
              <a:rPr sz="1000" b="1" spc="-2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help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you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regulate</a:t>
            </a:r>
            <a:r>
              <a:rPr sz="1000" b="1" spc="-2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your</a:t>
            </a:r>
            <a:r>
              <a:rPr sz="1000" b="1" spc="-15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nervous</a:t>
            </a:r>
            <a:r>
              <a:rPr sz="1000" b="1" spc="-35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system https://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  <a:hlinkClick r:id="rId32"/>
              </a:rPr>
              <a:t>www.lawcare.org.uk/get-information/articles/neuroscience-and-mental-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 health-strategies-to-help-you-regulate-your-nervous-system/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" y="0"/>
              <a:ext cx="12191980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743961" y="1241882"/>
            <a:ext cx="70072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rebuchet MS"/>
                <a:cs typeface="Trebuchet MS"/>
              </a:rPr>
              <a:t>Нервова</a:t>
            </a:r>
            <a:r>
              <a:rPr sz="3200" b="1" spc="-320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система</a:t>
            </a:r>
            <a:r>
              <a:rPr sz="3200" b="1" spc="-275" dirty="0">
                <a:latin typeface="Trebuchet MS"/>
                <a:cs typeface="Trebuchet MS"/>
              </a:rPr>
              <a:t> </a:t>
            </a:r>
            <a:r>
              <a:rPr sz="3200" spc="-40" dirty="0">
                <a:latin typeface="Trebuchet MS"/>
                <a:cs typeface="Trebuchet MS"/>
              </a:rPr>
              <a:t>(systema</a:t>
            </a:r>
            <a:r>
              <a:rPr sz="3200" spc="-30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Trebuchet MS"/>
                <a:cs typeface="Trebuchet MS"/>
              </a:rPr>
              <a:t>nervosum)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9482" y="2499486"/>
            <a:ext cx="5006340" cy="3004185"/>
          </a:xfrm>
          <a:prstGeom prst="rect">
            <a:avLst/>
          </a:prstGeom>
          <a:solidFill>
            <a:srgbClr val="E97031"/>
          </a:solidFill>
          <a:ln w="19050">
            <a:solidFill>
              <a:srgbClr val="FFFFFF"/>
            </a:solidFill>
          </a:ln>
        </p:spPr>
        <p:txBody>
          <a:bodyPr vert="horz" wrap="square" lIns="0" tIns="252095" rIns="0" bIns="0" rtlCol="0">
            <a:spAutoFit/>
          </a:bodyPr>
          <a:lstStyle/>
          <a:p>
            <a:pPr marL="3175" algn="ctr">
              <a:lnSpc>
                <a:spcPts val="4370"/>
              </a:lnSpc>
              <a:spcBef>
                <a:spcPts val="1985"/>
              </a:spcBef>
            </a:pP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Центральна</a:t>
            </a:r>
            <a:endParaRPr sz="3800">
              <a:latin typeface="Trebuchet MS"/>
              <a:cs typeface="Trebuchet MS"/>
            </a:endParaRPr>
          </a:p>
          <a:p>
            <a:pPr algn="ctr">
              <a:lnSpc>
                <a:spcPts val="4370"/>
              </a:lnSpc>
            </a:pPr>
            <a:r>
              <a:rPr sz="3800" b="1" spc="-30" dirty="0">
                <a:solidFill>
                  <a:srgbClr val="FFFFFF"/>
                </a:solidFill>
                <a:latin typeface="Trebuchet MS"/>
                <a:cs typeface="Trebuchet MS"/>
              </a:rPr>
              <a:t>нервова</a:t>
            </a:r>
            <a:r>
              <a:rPr sz="3800" b="1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b="1" dirty="0">
                <a:solidFill>
                  <a:srgbClr val="FFFFFF"/>
                </a:solidFill>
                <a:latin typeface="Trebuchet MS"/>
                <a:cs typeface="Trebuchet MS"/>
              </a:rPr>
              <a:t>система</a:t>
            </a:r>
            <a:r>
              <a:rPr sz="3800" b="1" spc="-3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28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endParaRPr sz="3800">
              <a:latin typeface="Trebuchet MS"/>
              <a:cs typeface="Trebuchet MS"/>
            </a:endParaRPr>
          </a:p>
          <a:p>
            <a:pPr marL="376555" marR="367030" algn="ctr">
              <a:lnSpc>
                <a:spcPts val="4180"/>
              </a:lnSpc>
              <a:spcBef>
                <a:spcPts val="1695"/>
              </a:spcBef>
            </a:pPr>
            <a:r>
              <a:rPr sz="3800" spc="-50" dirty="0">
                <a:solidFill>
                  <a:srgbClr val="FFFFFF"/>
                </a:solidFill>
                <a:latin typeface="Trebuchet MS"/>
                <a:cs typeface="Trebuchet MS"/>
              </a:rPr>
              <a:t>головний</a:t>
            </a:r>
            <a:r>
              <a:rPr sz="3800" spc="-3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8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3800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Trebuchet MS"/>
                <a:cs typeface="Trebuchet MS"/>
              </a:rPr>
              <a:t>спинний мозок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46316" y="2499486"/>
            <a:ext cx="5006340" cy="3004185"/>
          </a:xfrm>
          <a:prstGeom prst="rect">
            <a:avLst/>
          </a:prstGeom>
          <a:solidFill>
            <a:srgbClr val="186B23"/>
          </a:solidFill>
          <a:ln w="19050">
            <a:solidFill>
              <a:srgbClr val="FFFFFF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2540" algn="ctr">
              <a:lnSpc>
                <a:spcPts val="4370"/>
              </a:lnSpc>
              <a:spcBef>
                <a:spcPts val="710"/>
              </a:spcBef>
            </a:pP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Периферична</a:t>
            </a:r>
            <a:endParaRPr sz="3800">
              <a:latin typeface="Trebuchet MS"/>
              <a:cs typeface="Trebuchet MS"/>
            </a:endParaRPr>
          </a:p>
          <a:p>
            <a:pPr marL="194310" marR="185420" indent="-635" algn="ctr">
              <a:lnSpc>
                <a:spcPct val="91600"/>
              </a:lnSpc>
              <a:spcBef>
                <a:spcPts val="195"/>
              </a:spcBef>
            </a:pPr>
            <a:r>
              <a:rPr sz="3800" b="1" spc="-30" dirty="0">
                <a:solidFill>
                  <a:srgbClr val="FFFFFF"/>
                </a:solidFill>
                <a:latin typeface="Trebuchet MS"/>
                <a:cs typeface="Trebuchet MS"/>
              </a:rPr>
              <a:t>нервова</a:t>
            </a:r>
            <a:r>
              <a:rPr sz="3800" b="1" spc="-3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система</a:t>
            </a:r>
            <a:r>
              <a:rPr sz="3800" b="1" spc="-3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30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3800" spc="-70" dirty="0">
                <a:solidFill>
                  <a:srgbClr val="FFFFFF"/>
                </a:solidFill>
                <a:latin typeface="Trebuchet MS"/>
                <a:cs typeface="Trebuchet MS"/>
              </a:rPr>
              <a:t>периферичні</a:t>
            </a:r>
            <a:r>
              <a:rPr sz="38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Trebuchet MS"/>
                <a:cs typeface="Trebuchet MS"/>
              </a:rPr>
              <a:t>нервові </a:t>
            </a:r>
            <a:r>
              <a:rPr sz="3800" spc="-100" dirty="0">
                <a:solidFill>
                  <a:srgbClr val="FFFFFF"/>
                </a:solidFill>
                <a:latin typeface="Trebuchet MS"/>
                <a:cs typeface="Trebuchet MS"/>
              </a:rPr>
              <a:t>вузли,</a:t>
            </a:r>
            <a:r>
              <a:rPr sz="3800" spc="-3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50" dirty="0">
                <a:solidFill>
                  <a:srgbClr val="FFFFFF"/>
                </a:solidFill>
                <a:latin typeface="Trebuchet MS"/>
                <a:cs typeface="Trebuchet MS"/>
              </a:rPr>
              <a:t>стовбури</a:t>
            </a:r>
            <a:r>
              <a:rPr sz="3800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5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endParaRPr sz="3800">
              <a:latin typeface="Trebuchet MS"/>
              <a:cs typeface="Trebuchet MS"/>
            </a:endParaRPr>
          </a:p>
          <a:p>
            <a:pPr marL="2540" algn="ctr">
              <a:lnSpc>
                <a:spcPts val="4165"/>
              </a:lnSpc>
            </a:pPr>
            <a:r>
              <a:rPr sz="3800" spc="-45" dirty="0">
                <a:solidFill>
                  <a:srgbClr val="FFFFFF"/>
                </a:solidFill>
                <a:latin typeface="Trebuchet MS"/>
                <a:cs typeface="Trebuchet MS"/>
              </a:rPr>
              <a:t>нервові</a:t>
            </a:r>
            <a:r>
              <a:rPr sz="3800" spc="-3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Trebuchet MS"/>
                <a:cs typeface="Trebuchet MS"/>
              </a:rPr>
              <a:t>закінчення.</a:t>
            </a:r>
            <a:endParaRPr sz="3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1941" y="1384680"/>
            <a:ext cx="8938895" cy="1307465"/>
            <a:chOff x="801941" y="1384680"/>
            <a:chExt cx="8938895" cy="1307465"/>
          </a:xfrm>
        </p:grpSpPr>
        <p:sp>
          <p:nvSpPr>
            <p:cNvPr id="3" name="object 3"/>
            <p:cNvSpPr/>
            <p:nvPr/>
          </p:nvSpPr>
          <p:spPr>
            <a:xfrm>
              <a:off x="801941" y="1384680"/>
              <a:ext cx="8938895" cy="1307465"/>
            </a:xfrm>
            <a:custGeom>
              <a:avLst/>
              <a:gdLst/>
              <a:ahLst/>
              <a:cxnLst/>
              <a:rect l="l" t="t" r="r" b="b"/>
              <a:pathLst>
                <a:path w="8938895" h="1307464">
                  <a:moveTo>
                    <a:pt x="8807513" y="0"/>
                  </a:moveTo>
                  <a:lnTo>
                    <a:pt x="130721" y="0"/>
                  </a:lnTo>
                  <a:lnTo>
                    <a:pt x="79842" y="10277"/>
                  </a:lnTo>
                  <a:lnTo>
                    <a:pt x="38290" y="38306"/>
                  </a:lnTo>
                  <a:lnTo>
                    <a:pt x="10273" y="79884"/>
                  </a:lnTo>
                  <a:lnTo>
                    <a:pt x="0" y="130810"/>
                  </a:lnTo>
                  <a:lnTo>
                    <a:pt x="0" y="1176528"/>
                  </a:lnTo>
                  <a:lnTo>
                    <a:pt x="10273" y="1227453"/>
                  </a:lnTo>
                  <a:lnTo>
                    <a:pt x="38290" y="1269031"/>
                  </a:lnTo>
                  <a:lnTo>
                    <a:pt x="79842" y="1297060"/>
                  </a:lnTo>
                  <a:lnTo>
                    <a:pt x="130721" y="1307338"/>
                  </a:lnTo>
                  <a:lnTo>
                    <a:pt x="8807513" y="1307338"/>
                  </a:lnTo>
                  <a:lnTo>
                    <a:pt x="8858438" y="1297060"/>
                  </a:lnTo>
                  <a:lnTo>
                    <a:pt x="8900017" y="1269031"/>
                  </a:lnTo>
                  <a:lnTo>
                    <a:pt x="8928046" y="1227453"/>
                  </a:lnTo>
                  <a:lnTo>
                    <a:pt x="8938323" y="1176528"/>
                  </a:lnTo>
                  <a:lnTo>
                    <a:pt x="8938323" y="130810"/>
                  </a:lnTo>
                  <a:lnTo>
                    <a:pt x="8928046" y="79884"/>
                  </a:lnTo>
                  <a:lnTo>
                    <a:pt x="8900017" y="38306"/>
                  </a:lnTo>
                  <a:lnTo>
                    <a:pt x="8858438" y="10277"/>
                  </a:lnTo>
                  <a:lnTo>
                    <a:pt x="8807513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08278" y="1959229"/>
              <a:ext cx="2108200" cy="7620"/>
            </a:xfrm>
            <a:custGeom>
              <a:avLst/>
              <a:gdLst/>
              <a:ahLst/>
              <a:cxnLst/>
              <a:rect l="l" t="t" r="r" b="b"/>
              <a:pathLst>
                <a:path w="2108200" h="7619">
                  <a:moveTo>
                    <a:pt x="2107692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107692" y="7620"/>
                  </a:lnTo>
                  <a:lnTo>
                    <a:pt x="21076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30655" y="1587246"/>
            <a:ext cx="7112634" cy="81534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415"/>
              </a:spcBef>
            </a:pPr>
            <a:r>
              <a:rPr sz="2700" spc="125" dirty="0">
                <a:latin typeface="Trebuchet MS"/>
                <a:cs typeface="Trebuchet MS"/>
              </a:rPr>
              <a:t>З</a:t>
            </a:r>
            <a:r>
              <a:rPr sz="2700" spc="-235" dirty="0">
                <a:latin typeface="Trebuchet MS"/>
                <a:cs typeface="Trebuchet MS"/>
              </a:rPr>
              <a:t> </a:t>
            </a:r>
            <a:r>
              <a:rPr sz="2700" b="1" i="1" spc="-90" dirty="0">
                <a:latin typeface="Trebuchet MS"/>
                <a:cs typeface="Trebuchet MS"/>
              </a:rPr>
              <a:t>фізіологічної</a:t>
            </a:r>
            <a:r>
              <a:rPr sz="2700" b="1" i="1" spc="-235" dirty="0">
                <a:latin typeface="Trebuchet MS"/>
                <a:cs typeface="Trebuchet MS"/>
              </a:rPr>
              <a:t> </a:t>
            </a:r>
            <a:r>
              <a:rPr sz="2700" b="1" i="1" dirty="0">
                <a:latin typeface="Trebuchet MS"/>
                <a:cs typeface="Trebuchet MS"/>
              </a:rPr>
              <a:t>точки</a:t>
            </a:r>
            <a:r>
              <a:rPr sz="2700" b="1" i="1" spc="-220" dirty="0">
                <a:latin typeface="Trebuchet MS"/>
                <a:cs typeface="Trebuchet MS"/>
              </a:rPr>
              <a:t> </a:t>
            </a:r>
            <a:r>
              <a:rPr sz="2700" b="1" i="1" spc="-55" dirty="0">
                <a:latin typeface="Trebuchet MS"/>
                <a:cs typeface="Trebuchet MS"/>
              </a:rPr>
              <a:t>зору</a:t>
            </a:r>
            <a:r>
              <a:rPr sz="2700" spc="-55" dirty="0">
                <a:latin typeface="Trebuchet MS"/>
                <a:cs typeface="Trebuchet MS"/>
              </a:rPr>
              <a:t>,</a:t>
            </a:r>
            <a:r>
              <a:rPr sz="2700" spc="-225" dirty="0">
                <a:latin typeface="Trebuchet MS"/>
                <a:cs typeface="Trebuchet MS"/>
              </a:rPr>
              <a:t> </a:t>
            </a:r>
            <a:r>
              <a:rPr sz="2700" spc="-40" dirty="0">
                <a:latin typeface="Trebuchet MS"/>
                <a:cs typeface="Trebuchet MS"/>
              </a:rPr>
              <a:t>нервову</a:t>
            </a:r>
            <a:r>
              <a:rPr sz="2700" spc="-229" dirty="0">
                <a:latin typeface="Trebuchet MS"/>
                <a:cs typeface="Trebuchet MS"/>
              </a:rPr>
              <a:t> </a:t>
            </a:r>
            <a:r>
              <a:rPr sz="2700" spc="-10" dirty="0">
                <a:latin typeface="Trebuchet MS"/>
                <a:cs typeface="Trebuchet MS"/>
              </a:rPr>
              <a:t>систему </a:t>
            </a:r>
            <a:r>
              <a:rPr sz="2700" spc="-40" dirty="0">
                <a:latin typeface="Trebuchet MS"/>
                <a:cs typeface="Trebuchet MS"/>
              </a:rPr>
              <a:t>поділяють</a:t>
            </a:r>
            <a:r>
              <a:rPr sz="2700" spc="-240" dirty="0">
                <a:latin typeface="Trebuchet MS"/>
                <a:cs typeface="Trebuchet MS"/>
              </a:rPr>
              <a:t> </a:t>
            </a:r>
            <a:r>
              <a:rPr sz="2700" spc="-25" dirty="0">
                <a:latin typeface="Trebuchet MS"/>
                <a:cs typeface="Trebuchet MS"/>
              </a:rPr>
              <a:t>на: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590675" y="2909823"/>
            <a:ext cx="9726930" cy="2832735"/>
            <a:chOff x="1590675" y="2909823"/>
            <a:chExt cx="9726930" cy="2832735"/>
          </a:xfrm>
        </p:grpSpPr>
        <p:sp>
          <p:nvSpPr>
            <p:cNvPr id="7" name="object 7"/>
            <p:cNvSpPr/>
            <p:nvPr/>
          </p:nvSpPr>
          <p:spPr>
            <a:xfrm>
              <a:off x="1590675" y="2909823"/>
              <a:ext cx="8938260" cy="1307465"/>
            </a:xfrm>
            <a:custGeom>
              <a:avLst/>
              <a:gdLst/>
              <a:ahLst/>
              <a:cxnLst/>
              <a:rect l="l" t="t" r="r" b="b"/>
              <a:pathLst>
                <a:path w="8938260" h="1307464">
                  <a:moveTo>
                    <a:pt x="8807450" y="0"/>
                  </a:moveTo>
                  <a:lnTo>
                    <a:pt x="130682" y="0"/>
                  </a:lnTo>
                  <a:lnTo>
                    <a:pt x="79777" y="10277"/>
                  </a:lnTo>
                  <a:lnTo>
                    <a:pt x="38242" y="38306"/>
                  </a:lnTo>
                  <a:lnTo>
                    <a:pt x="10257" y="79884"/>
                  </a:lnTo>
                  <a:lnTo>
                    <a:pt x="0" y="130810"/>
                  </a:lnTo>
                  <a:lnTo>
                    <a:pt x="0" y="1176527"/>
                  </a:lnTo>
                  <a:lnTo>
                    <a:pt x="10257" y="1227453"/>
                  </a:lnTo>
                  <a:lnTo>
                    <a:pt x="38242" y="1269031"/>
                  </a:lnTo>
                  <a:lnTo>
                    <a:pt x="79777" y="1297060"/>
                  </a:lnTo>
                  <a:lnTo>
                    <a:pt x="130682" y="1307338"/>
                  </a:lnTo>
                  <a:lnTo>
                    <a:pt x="8807450" y="1307338"/>
                  </a:lnTo>
                  <a:lnTo>
                    <a:pt x="8858375" y="1297060"/>
                  </a:lnTo>
                  <a:lnTo>
                    <a:pt x="8899953" y="1269031"/>
                  </a:lnTo>
                  <a:lnTo>
                    <a:pt x="8927982" y="1227453"/>
                  </a:lnTo>
                  <a:lnTo>
                    <a:pt x="8938260" y="1176527"/>
                  </a:lnTo>
                  <a:lnTo>
                    <a:pt x="8938260" y="130810"/>
                  </a:lnTo>
                  <a:lnTo>
                    <a:pt x="8927982" y="79884"/>
                  </a:lnTo>
                  <a:lnTo>
                    <a:pt x="8899953" y="38306"/>
                  </a:lnTo>
                  <a:lnTo>
                    <a:pt x="8858375" y="10277"/>
                  </a:lnTo>
                  <a:lnTo>
                    <a:pt x="8807450" y="0"/>
                  </a:lnTo>
                  <a:close/>
                </a:path>
              </a:pathLst>
            </a:custGeom>
            <a:solidFill>
              <a:srgbClr val="8EB1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79344" y="4434966"/>
              <a:ext cx="8938260" cy="1307465"/>
            </a:xfrm>
            <a:custGeom>
              <a:avLst/>
              <a:gdLst/>
              <a:ahLst/>
              <a:cxnLst/>
              <a:rect l="l" t="t" r="r" b="b"/>
              <a:pathLst>
                <a:path w="8938260" h="1307464">
                  <a:moveTo>
                    <a:pt x="8807450" y="0"/>
                  </a:moveTo>
                  <a:lnTo>
                    <a:pt x="130682" y="0"/>
                  </a:lnTo>
                  <a:lnTo>
                    <a:pt x="79777" y="10277"/>
                  </a:lnTo>
                  <a:lnTo>
                    <a:pt x="38242" y="38306"/>
                  </a:lnTo>
                  <a:lnTo>
                    <a:pt x="10257" y="79884"/>
                  </a:lnTo>
                  <a:lnTo>
                    <a:pt x="0" y="130809"/>
                  </a:lnTo>
                  <a:lnTo>
                    <a:pt x="0" y="1176566"/>
                  </a:lnTo>
                  <a:lnTo>
                    <a:pt x="10257" y="1227445"/>
                  </a:lnTo>
                  <a:lnTo>
                    <a:pt x="38242" y="1268996"/>
                  </a:lnTo>
                  <a:lnTo>
                    <a:pt x="79777" y="1297013"/>
                  </a:lnTo>
                  <a:lnTo>
                    <a:pt x="130682" y="1307287"/>
                  </a:lnTo>
                  <a:lnTo>
                    <a:pt x="8807450" y="1307287"/>
                  </a:lnTo>
                  <a:lnTo>
                    <a:pt x="8858375" y="1297013"/>
                  </a:lnTo>
                  <a:lnTo>
                    <a:pt x="8899953" y="1268996"/>
                  </a:lnTo>
                  <a:lnTo>
                    <a:pt x="8927982" y="1227445"/>
                  </a:lnTo>
                  <a:lnTo>
                    <a:pt x="8938260" y="1176566"/>
                  </a:lnTo>
                  <a:lnTo>
                    <a:pt x="8938260" y="130809"/>
                  </a:lnTo>
                  <a:lnTo>
                    <a:pt x="8927982" y="79884"/>
                  </a:lnTo>
                  <a:lnTo>
                    <a:pt x="8899953" y="38306"/>
                  </a:lnTo>
                  <a:lnTo>
                    <a:pt x="8858375" y="10277"/>
                  </a:lnTo>
                  <a:lnTo>
                    <a:pt x="8807450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719198" y="2926841"/>
            <a:ext cx="7817484" cy="2526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99589">
              <a:lnSpc>
                <a:spcPct val="127400"/>
              </a:lnSpc>
              <a:spcBef>
                <a:spcPts val="100"/>
              </a:spcBef>
            </a:pPr>
            <a:r>
              <a:rPr sz="2700" b="1" i="1" spc="-30" dirty="0">
                <a:latin typeface="Trebuchet MS"/>
                <a:cs typeface="Trebuchet MS"/>
              </a:rPr>
              <a:t>соматичну</a:t>
            </a:r>
            <a:r>
              <a:rPr sz="2700" spc="-3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27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40" dirty="0">
                <a:solidFill>
                  <a:srgbClr val="FFFFFF"/>
                </a:solidFill>
                <a:latin typeface="Trebuchet MS"/>
                <a:cs typeface="Trebuchet MS"/>
              </a:rPr>
              <a:t>яка</a:t>
            </a:r>
            <a:r>
              <a:rPr sz="2700" spc="-2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35" dirty="0">
                <a:solidFill>
                  <a:srgbClr val="FFFFFF"/>
                </a:solidFill>
                <a:latin typeface="Trebuchet MS"/>
                <a:cs typeface="Trebuchet MS"/>
              </a:rPr>
              <a:t>іннервує</a:t>
            </a:r>
            <a:r>
              <a:rPr sz="2700" spc="-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dirty="0">
                <a:solidFill>
                  <a:srgbClr val="FFFFFF"/>
                </a:solidFill>
                <a:latin typeface="Trebuchet MS"/>
                <a:cs typeface="Trebuchet MS"/>
              </a:rPr>
              <a:t>все</a:t>
            </a:r>
            <a:r>
              <a:rPr sz="2700" spc="-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Trebuchet MS"/>
                <a:cs typeface="Trebuchet MS"/>
              </a:rPr>
              <a:t>тіло </a:t>
            </a:r>
            <a:r>
              <a:rPr sz="2700" spc="-100" dirty="0">
                <a:solidFill>
                  <a:srgbClr val="FFFFFF"/>
                </a:solidFill>
                <a:latin typeface="Trebuchet MS"/>
                <a:cs typeface="Trebuchet MS"/>
              </a:rPr>
              <a:t>(крім</a:t>
            </a:r>
            <a:r>
              <a:rPr sz="2700" spc="-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65" dirty="0">
                <a:solidFill>
                  <a:srgbClr val="FFFFFF"/>
                </a:solidFill>
                <a:latin typeface="Trebuchet MS"/>
                <a:cs typeface="Trebuchet MS"/>
              </a:rPr>
              <a:t>внутрішніх</a:t>
            </a:r>
            <a:r>
              <a:rPr sz="27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70" dirty="0">
                <a:solidFill>
                  <a:srgbClr val="FFFFFF"/>
                </a:solidFill>
                <a:latin typeface="Trebuchet MS"/>
                <a:cs typeface="Trebuchet MS"/>
              </a:rPr>
              <a:t>органів,</a:t>
            </a:r>
            <a:r>
              <a:rPr sz="27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Trebuchet MS"/>
                <a:cs typeface="Trebuchet MS"/>
              </a:rPr>
              <a:t>судин</a:t>
            </a:r>
            <a:r>
              <a:rPr sz="2700" spc="-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13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27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Trebuchet MS"/>
                <a:cs typeface="Trebuchet MS"/>
              </a:rPr>
              <a:t>залоз)</a:t>
            </a:r>
            <a:endParaRPr sz="2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sz="2700">
              <a:latin typeface="Trebuchet MS"/>
              <a:cs typeface="Trebuchet MS"/>
            </a:endParaRPr>
          </a:p>
          <a:p>
            <a:pPr marL="801370" marR="5080">
              <a:lnSpc>
                <a:spcPts val="2980"/>
              </a:lnSpc>
            </a:pPr>
            <a:r>
              <a:rPr sz="2700" b="1" i="1" spc="-70" dirty="0">
                <a:latin typeface="Trebuchet MS"/>
                <a:cs typeface="Trebuchet MS"/>
              </a:rPr>
              <a:t>автономну,</a:t>
            </a:r>
            <a:r>
              <a:rPr sz="2700" b="1" i="1" spc="-215" dirty="0">
                <a:latin typeface="Trebuchet MS"/>
                <a:cs typeface="Trebuchet MS"/>
              </a:rPr>
              <a:t> </a:t>
            </a:r>
            <a:r>
              <a:rPr sz="2700" b="1" i="1" spc="-25" dirty="0">
                <a:latin typeface="Trebuchet MS"/>
                <a:cs typeface="Trebuchet MS"/>
              </a:rPr>
              <a:t>або</a:t>
            </a:r>
            <a:r>
              <a:rPr sz="2700" b="1" i="1" spc="-190" dirty="0">
                <a:latin typeface="Trebuchet MS"/>
                <a:cs typeface="Trebuchet MS"/>
              </a:rPr>
              <a:t> </a:t>
            </a:r>
            <a:r>
              <a:rPr sz="2700" b="1" i="1" spc="-55" dirty="0">
                <a:latin typeface="Trebuchet MS"/>
                <a:cs typeface="Trebuchet MS"/>
              </a:rPr>
              <a:t>вегетативну</a:t>
            </a:r>
            <a:r>
              <a:rPr sz="2700" spc="-5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27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40" dirty="0">
                <a:solidFill>
                  <a:srgbClr val="FFFFFF"/>
                </a:solidFill>
                <a:latin typeface="Trebuchet MS"/>
                <a:cs typeface="Trebuchet MS"/>
              </a:rPr>
              <a:t>яка</a:t>
            </a:r>
            <a:r>
              <a:rPr sz="27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Trebuchet MS"/>
                <a:cs typeface="Trebuchet MS"/>
              </a:rPr>
              <a:t>регулює </a:t>
            </a:r>
            <a:r>
              <a:rPr sz="2700" spc="-70" dirty="0">
                <a:solidFill>
                  <a:srgbClr val="FFFFFF"/>
                </a:solidFill>
                <a:latin typeface="Trebuchet MS"/>
                <a:cs typeface="Trebuchet MS"/>
              </a:rPr>
              <a:t>діяльність</a:t>
            </a:r>
            <a:r>
              <a:rPr sz="27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Trebuchet MS"/>
                <a:cs typeface="Trebuchet MS"/>
              </a:rPr>
              <a:t>вищенаведених</a:t>
            </a:r>
            <a:r>
              <a:rPr sz="27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Trebuchet MS"/>
                <a:cs typeface="Trebuchet MS"/>
              </a:rPr>
              <a:t>органів.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880982" y="2366517"/>
            <a:ext cx="1657985" cy="2385695"/>
            <a:chOff x="8880982" y="2366517"/>
            <a:chExt cx="1657985" cy="2385695"/>
          </a:xfrm>
        </p:grpSpPr>
        <p:sp>
          <p:nvSpPr>
            <p:cNvPr id="11" name="object 11"/>
            <p:cNvSpPr/>
            <p:nvPr/>
          </p:nvSpPr>
          <p:spPr>
            <a:xfrm>
              <a:off x="8890507" y="2376042"/>
              <a:ext cx="850265" cy="850265"/>
            </a:xfrm>
            <a:custGeom>
              <a:avLst/>
              <a:gdLst/>
              <a:ahLst/>
              <a:cxnLst/>
              <a:rect l="l" t="t" r="r" b="b"/>
              <a:pathLst>
                <a:path w="850265" h="850264">
                  <a:moveTo>
                    <a:pt x="658495" y="0"/>
                  </a:moveTo>
                  <a:lnTo>
                    <a:pt x="191135" y="0"/>
                  </a:lnTo>
                  <a:lnTo>
                    <a:pt x="191135" y="467360"/>
                  </a:lnTo>
                  <a:lnTo>
                    <a:pt x="0" y="467360"/>
                  </a:lnTo>
                  <a:lnTo>
                    <a:pt x="424815" y="849757"/>
                  </a:lnTo>
                  <a:lnTo>
                    <a:pt x="849757" y="467360"/>
                  </a:lnTo>
                  <a:lnTo>
                    <a:pt x="658495" y="467360"/>
                  </a:lnTo>
                  <a:lnTo>
                    <a:pt x="658495" y="0"/>
                  </a:lnTo>
                  <a:close/>
                </a:path>
              </a:pathLst>
            </a:custGeom>
            <a:solidFill>
              <a:srgbClr val="F7D4CD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890507" y="2376042"/>
              <a:ext cx="850265" cy="850265"/>
            </a:xfrm>
            <a:custGeom>
              <a:avLst/>
              <a:gdLst/>
              <a:ahLst/>
              <a:cxnLst/>
              <a:rect l="l" t="t" r="r" b="b"/>
              <a:pathLst>
                <a:path w="850265" h="850264">
                  <a:moveTo>
                    <a:pt x="0" y="467360"/>
                  </a:moveTo>
                  <a:lnTo>
                    <a:pt x="191135" y="467360"/>
                  </a:lnTo>
                  <a:lnTo>
                    <a:pt x="191135" y="0"/>
                  </a:lnTo>
                  <a:lnTo>
                    <a:pt x="658495" y="0"/>
                  </a:lnTo>
                  <a:lnTo>
                    <a:pt x="658495" y="467360"/>
                  </a:lnTo>
                  <a:lnTo>
                    <a:pt x="849757" y="467360"/>
                  </a:lnTo>
                  <a:lnTo>
                    <a:pt x="424815" y="849757"/>
                  </a:lnTo>
                  <a:lnTo>
                    <a:pt x="0" y="467360"/>
                  </a:lnTo>
                  <a:close/>
                </a:path>
              </a:pathLst>
            </a:custGeom>
            <a:ln w="19050">
              <a:solidFill>
                <a:srgbClr val="F7D4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79177" y="3892422"/>
              <a:ext cx="850265" cy="850265"/>
            </a:xfrm>
            <a:custGeom>
              <a:avLst/>
              <a:gdLst/>
              <a:ahLst/>
              <a:cxnLst/>
              <a:rect l="l" t="t" r="r" b="b"/>
              <a:pathLst>
                <a:path w="850265" h="850264">
                  <a:moveTo>
                    <a:pt x="658495" y="0"/>
                  </a:moveTo>
                  <a:lnTo>
                    <a:pt x="191135" y="0"/>
                  </a:lnTo>
                  <a:lnTo>
                    <a:pt x="191135" y="467359"/>
                  </a:lnTo>
                  <a:lnTo>
                    <a:pt x="0" y="467359"/>
                  </a:lnTo>
                  <a:lnTo>
                    <a:pt x="424815" y="849757"/>
                  </a:lnTo>
                  <a:lnTo>
                    <a:pt x="849756" y="467359"/>
                  </a:lnTo>
                  <a:lnTo>
                    <a:pt x="658495" y="467359"/>
                  </a:lnTo>
                  <a:lnTo>
                    <a:pt x="658495" y="0"/>
                  </a:lnTo>
                  <a:close/>
                </a:path>
              </a:pathLst>
            </a:custGeom>
            <a:solidFill>
              <a:srgbClr val="CCD3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679177" y="3892422"/>
              <a:ext cx="850265" cy="850265"/>
            </a:xfrm>
            <a:custGeom>
              <a:avLst/>
              <a:gdLst/>
              <a:ahLst/>
              <a:cxnLst/>
              <a:rect l="l" t="t" r="r" b="b"/>
              <a:pathLst>
                <a:path w="850265" h="850264">
                  <a:moveTo>
                    <a:pt x="0" y="467359"/>
                  </a:moveTo>
                  <a:lnTo>
                    <a:pt x="191135" y="467359"/>
                  </a:lnTo>
                  <a:lnTo>
                    <a:pt x="191135" y="0"/>
                  </a:lnTo>
                  <a:lnTo>
                    <a:pt x="658495" y="0"/>
                  </a:lnTo>
                  <a:lnTo>
                    <a:pt x="658495" y="467359"/>
                  </a:lnTo>
                  <a:lnTo>
                    <a:pt x="849756" y="467359"/>
                  </a:lnTo>
                  <a:lnTo>
                    <a:pt x="424815" y="849757"/>
                  </a:lnTo>
                  <a:lnTo>
                    <a:pt x="0" y="467359"/>
                  </a:lnTo>
                  <a:close/>
                </a:path>
              </a:pathLst>
            </a:custGeom>
            <a:ln w="19050">
              <a:solidFill>
                <a:srgbClr val="CCD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9627" y="714883"/>
            <a:ext cx="10525125" cy="5201285"/>
            <a:chOff x="879627" y="714883"/>
            <a:chExt cx="10525125" cy="52012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9627" y="714883"/>
              <a:ext cx="10524617" cy="52007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1362" y="924217"/>
              <a:ext cx="6129400" cy="47820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140453" y="6065926"/>
            <a:ext cx="3447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Схема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поділу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нервової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системи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2046223"/>
            <a:ext cx="4728210" cy="272542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6350" indent="227329" algn="just">
              <a:lnSpc>
                <a:spcPts val="1939"/>
              </a:lnSpc>
              <a:spcBef>
                <a:spcPts val="34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rebuchet MS"/>
                <a:cs typeface="Trebuchet MS"/>
              </a:rPr>
              <a:t>Нейрони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реагують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стимули,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змінюючи </a:t>
            </a:r>
            <a:r>
              <a:rPr sz="1800" dirty="0">
                <a:latin typeface="Trebuchet MS"/>
                <a:cs typeface="Trebuchet MS"/>
              </a:rPr>
              <a:t>іонний</a:t>
            </a:r>
            <a:r>
              <a:rPr sz="1800" spc="45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градієнт</a:t>
            </a:r>
            <a:r>
              <a:rPr sz="1800" spc="45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459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плазматичну </a:t>
            </a:r>
            <a:r>
              <a:rPr sz="1800" spc="-35" dirty="0">
                <a:latin typeface="Trebuchet MS"/>
                <a:cs typeface="Trebuchet MS"/>
              </a:rPr>
              <a:t>мембрану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</a:t>
            </a:r>
            <a:r>
              <a:rPr sz="1800" b="1" i="1" spc="-10" dirty="0">
                <a:latin typeface="Trebuchet MS"/>
                <a:cs typeface="Trebuchet MS"/>
              </a:rPr>
              <a:t>деполяризація)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12700" marR="6350" indent="227329" algn="just">
              <a:lnSpc>
                <a:spcPts val="1939"/>
              </a:lnSpc>
              <a:spcBef>
                <a:spcPts val="81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rebuchet MS"/>
                <a:cs typeface="Trebuchet MS"/>
              </a:rPr>
              <a:t>Цей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процес,</a:t>
            </a:r>
            <a:r>
              <a:rPr sz="1800" spc="4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відомий</a:t>
            </a:r>
            <a:r>
              <a:rPr sz="1800" spc="3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потенціал</a:t>
            </a:r>
            <a:r>
              <a:rPr sz="1800" b="1" i="1" spc="400" dirty="0">
                <a:latin typeface="Trebuchet MS"/>
                <a:cs typeface="Trebuchet MS"/>
              </a:rPr>
              <a:t> </a:t>
            </a:r>
            <a:r>
              <a:rPr sz="1800" b="1" i="1" spc="-20" dirty="0">
                <a:latin typeface="Trebuchet MS"/>
                <a:cs typeface="Trebuchet MS"/>
              </a:rPr>
              <a:t>дії</a:t>
            </a:r>
            <a:r>
              <a:rPr sz="1800" spc="-20" dirty="0">
                <a:latin typeface="Trebuchet MS"/>
                <a:cs typeface="Trebuchet MS"/>
              </a:rPr>
              <a:t>, </a:t>
            </a:r>
            <a:r>
              <a:rPr sz="1800" dirty="0">
                <a:latin typeface="Trebuchet MS"/>
                <a:cs typeface="Trebuchet MS"/>
              </a:rPr>
              <a:t>передається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нейронах,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дозволяючи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їм </a:t>
            </a:r>
            <a:r>
              <a:rPr sz="1800" spc="-20" dirty="0">
                <a:latin typeface="Trebuchet MS"/>
                <a:cs typeface="Trebuchet MS"/>
              </a:rPr>
              <a:t>взаємодіяти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іншими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клітинами.</a:t>
            </a:r>
            <a:endParaRPr sz="1800">
              <a:latin typeface="Trebuchet MS"/>
              <a:cs typeface="Trebuchet MS"/>
            </a:endParaRPr>
          </a:p>
          <a:p>
            <a:pPr marL="12700" marR="5080" indent="227329" algn="just">
              <a:lnSpc>
                <a:spcPct val="90000"/>
              </a:lnSpc>
              <a:spcBef>
                <a:spcPts val="78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spc="-5" dirty="0">
                <a:latin typeface="Trebuchet MS"/>
                <a:cs typeface="Trebuchet MS"/>
              </a:rPr>
              <a:t>Завдяки</a:t>
            </a:r>
            <a:r>
              <a:rPr sz="1800" spc="10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цій</a:t>
            </a:r>
            <a:r>
              <a:rPr sz="1800" spc="100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системі</a:t>
            </a:r>
            <a:r>
              <a:rPr sz="1800" spc="10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нервова</a:t>
            </a:r>
            <a:r>
              <a:rPr sz="1800" spc="10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система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регулює</a:t>
            </a:r>
            <a:r>
              <a:rPr sz="1800" spc="141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фізіологічні</a:t>
            </a:r>
            <a:r>
              <a:rPr sz="1800" spc="1415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процеси</a:t>
            </a:r>
            <a:r>
              <a:rPr sz="1800" spc="141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організму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(наприклад,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тиск,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рівень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глюкози)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підтримує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поведінкові</a:t>
            </a:r>
            <a:r>
              <a:rPr sz="1800" spc="-21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реакції.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0488" y="566953"/>
            <a:ext cx="5157216" cy="52861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848" y="331470"/>
            <a:ext cx="2174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3900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Нервова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система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46958" y="331470"/>
            <a:ext cx="1630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27175" algn="l"/>
              </a:tabLst>
            </a:pPr>
            <a:r>
              <a:rPr sz="1800" spc="-10" dirty="0">
                <a:latin typeface="Times New Roman"/>
                <a:cs typeface="Times New Roman"/>
              </a:rPr>
              <a:t>утворюється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8007" y="605536"/>
            <a:ext cx="1598930" cy="614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955">
              <a:lnSpc>
                <a:spcPct val="107300"/>
              </a:lnSpc>
              <a:spcBef>
                <a:spcPts val="100"/>
              </a:spcBef>
              <a:tabLst>
                <a:tab pos="14954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зовнішнього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ембріональних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63623" y="1212596"/>
            <a:ext cx="1374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5285" algn="l"/>
              </a:tabLst>
            </a:pPr>
            <a:r>
              <a:rPr sz="1800" b="1" i="1" spc="-50" dirty="0">
                <a:latin typeface="Times New Roman"/>
                <a:cs typeface="Times New Roman"/>
              </a:rPr>
              <a:t>з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третього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83634" y="605536"/>
            <a:ext cx="793115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2250" algn="r">
              <a:lnSpc>
                <a:spcPct val="107000"/>
              </a:lnSpc>
              <a:spcBef>
                <a:spcPts val="105"/>
              </a:spcBef>
            </a:pPr>
            <a:r>
              <a:rPr sz="1800" spc="-20" dirty="0">
                <a:latin typeface="Times New Roman"/>
                <a:cs typeface="Times New Roman"/>
              </a:rPr>
              <a:t>трьох </a:t>
            </a:r>
            <a:r>
              <a:rPr sz="1800" spc="-10" dirty="0">
                <a:latin typeface="Times New Roman"/>
                <a:cs typeface="Times New Roman"/>
              </a:rPr>
              <a:t>шарів, </a:t>
            </a:r>
            <a:r>
              <a:rPr sz="1800" b="1" i="1" spc="-10" dirty="0">
                <a:latin typeface="Times New Roman"/>
                <a:cs typeface="Times New Roman"/>
              </a:rPr>
              <a:t>тижня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2360" y="605536"/>
            <a:ext cx="1186180" cy="1201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5"/>
              </a:spcBef>
            </a:pPr>
            <a:r>
              <a:rPr sz="1800" b="1" i="1" spc="-25" dirty="0">
                <a:latin typeface="Times New Roman"/>
                <a:cs typeface="Times New Roman"/>
              </a:rPr>
              <a:t>ектодерми</a:t>
            </a:r>
            <a:r>
              <a:rPr sz="1800" spc="-25" dirty="0">
                <a:latin typeface="Times New Roman"/>
                <a:cs typeface="Times New Roman"/>
              </a:rPr>
              <a:t>, </a:t>
            </a:r>
            <a:r>
              <a:rPr sz="1800" spc="-10" dirty="0">
                <a:latin typeface="Times New Roman"/>
                <a:cs typeface="Times New Roman"/>
              </a:rPr>
              <a:t>початкових починаючи </a:t>
            </a:r>
            <a:r>
              <a:rPr sz="1800" b="1" i="1" spc="-10" dirty="0">
                <a:latin typeface="Times New Roman"/>
                <a:cs typeface="Times New Roman"/>
              </a:rPr>
              <a:t>розвитку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5848" y="1901444"/>
            <a:ext cx="4060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впливом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сигналів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хорди,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4370" y="2176765"/>
            <a:ext cx="2531745" cy="61150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11760">
              <a:lnSpc>
                <a:spcPct val="100000"/>
              </a:lnSpc>
              <a:spcBef>
                <a:spcPts val="245"/>
              </a:spcBef>
              <a:tabLst>
                <a:tab pos="13112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осьовою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структурою,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486409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середньо-дорсальній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2360" y="2176765"/>
            <a:ext cx="1014094" cy="9061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95"/>
              </a:spcBef>
            </a:pPr>
            <a:r>
              <a:rPr sz="1800" spc="-10" dirty="0">
                <a:latin typeface="Times New Roman"/>
                <a:cs typeface="Times New Roman"/>
              </a:rPr>
              <a:t>основною </a:t>
            </a:r>
            <a:r>
              <a:rPr sz="1800" spc="-25" dirty="0">
                <a:latin typeface="Times New Roman"/>
                <a:cs typeface="Times New Roman"/>
              </a:rPr>
              <a:t>ектодерма </a:t>
            </a:r>
            <a:r>
              <a:rPr sz="1800" spc="-10" dirty="0">
                <a:latin typeface="Times New Roman"/>
                <a:cs typeface="Times New Roman"/>
              </a:rPr>
              <a:t>частині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29485" y="2764282"/>
            <a:ext cx="2747645" cy="61087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44"/>
              </a:spcBef>
              <a:tabLst>
                <a:tab pos="1177925" algn="l"/>
                <a:tab pos="18834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ембріона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стає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товщою,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4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нервову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2360" y="3055697"/>
            <a:ext cx="2691130" cy="6134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  <a:tabLst>
                <a:tab pos="1369060" algn="l"/>
              </a:tabLst>
            </a:pPr>
            <a:r>
              <a:rPr sz="1800" spc="-10" dirty="0">
                <a:latin typeface="Times New Roman"/>
                <a:cs typeface="Times New Roman"/>
              </a:rPr>
              <a:t>формуючи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епітеліальну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пластинку.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5848" y="3744595"/>
            <a:ext cx="4061460" cy="1595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7000"/>
              </a:lnSpc>
              <a:spcBef>
                <a:spcPts val="10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Краї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цієї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піднімаються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dirty="0">
                <a:latin typeface="Times New Roman"/>
                <a:cs typeface="Times New Roman"/>
              </a:rPr>
              <a:t>ростуть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середини,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зливаючись 	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днів,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нервову 	трубку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spcBef>
                <a:spcPts val="9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цієї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трубки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закладають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2360" y="5316067"/>
            <a:ext cx="3772535" cy="904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6900"/>
              </a:lnSpc>
              <a:spcBef>
                <a:spcPts val="95"/>
              </a:spcBef>
            </a:pPr>
            <a:r>
              <a:rPr sz="1800" dirty="0">
                <a:latin typeface="Times New Roman"/>
                <a:cs typeface="Times New Roman"/>
              </a:rPr>
              <a:t>основи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розвитку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всієї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центральної </a:t>
            </a:r>
            <a:r>
              <a:rPr sz="1800" dirty="0">
                <a:latin typeface="Times New Roman"/>
                <a:cs typeface="Times New Roman"/>
              </a:rPr>
              <a:t>нервової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459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включаючи </a:t>
            </a:r>
            <a:r>
              <a:rPr sz="1800" b="1" i="1" dirty="0">
                <a:latin typeface="Times New Roman"/>
                <a:cs typeface="Times New Roman"/>
              </a:rPr>
              <a:t>нейрони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більшість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клітин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глії.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857432" y="407987"/>
            <a:ext cx="6800850" cy="4989830"/>
            <a:chOff x="4857432" y="407987"/>
            <a:chExt cx="6800850" cy="498983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2371" y="417575"/>
              <a:ext cx="6681078" cy="497052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862195" y="412750"/>
              <a:ext cx="6791325" cy="4980305"/>
            </a:xfrm>
            <a:custGeom>
              <a:avLst/>
              <a:gdLst/>
              <a:ahLst/>
              <a:cxnLst/>
              <a:rect l="l" t="t" r="r" b="b"/>
              <a:pathLst>
                <a:path w="6791325" h="4980305">
                  <a:moveTo>
                    <a:pt x="0" y="4980051"/>
                  </a:moveTo>
                  <a:lnTo>
                    <a:pt x="6791071" y="4980051"/>
                  </a:lnTo>
                  <a:lnTo>
                    <a:pt x="6791071" y="0"/>
                  </a:lnTo>
                  <a:lnTo>
                    <a:pt x="0" y="0"/>
                  </a:lnTo>
                  <a:lnTo>
                    <a:pt x="0" y="498005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946396" y="5543803"/>
            <a:ext cx="63341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Нейруляція: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утворення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нервової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трубки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нейроектодерми </a:t>
            </a:r>
            <a:r>
              <a:rPr sz="1800" spc="-10" dirty="0">
                <a:latin typeface="Times New Roman"/>
                <a:cs typeface="Times New Roman"/>
              </a:rPr>
              <a:t>https://teachmeanatomy.info/the-basics/embryology/central-nervous- system/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0240" y="426719"/>
            <a:ext cx="11114405" cy="5862320"/>
            <a:chOff x="650240" y="426719"/>
            <a:chExt cx="11114405" cy="5862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240" y="426719"/>
              <a:ext cx="6792722" cy="323138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5769" y="2657017"/>
              <a:ext cx="6229350" cy="36224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520943" y="2652255"/>
              <a:ext cx="6238875" cy="3632200"/>
            </a:xfrm>
            <a:custGeom>
              <a:avLst/>
              <a:gdLst/>
              <a:ahLst/>
              <a:cxnLst/>
              <a:rect l="l" t="t" r="r" b="b"/>
              <a:pathLst>
                <a:path w="6238875" h="3632200">
                  <a:moveTo>
                    <a:pt x="0" y="3631946"/>
                  </a:moveTo>
                  <a:lnTo>
                    <a:pt x="6238875" y="3631946"/>
                  </a:lnTo>
                  <a:lnTo>
                    <a:pt x="6238875" y="0"/>
                  </a:lnTo>
                  <a:lnTo>
                    <a:pt x="0" y="0"/>
                  </a:lnTo>
                  <a:lnTo>
                    <a:pt x="0" y="363194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933571" y="1079119"/>
            <a:ext cx="4351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https://brainstuff.org/blog/tag/Development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0263" y="1282128"/>
            <a:ext cx="5718810" cy="3920490"/>
            <a:chOff x="530263" y="1282128"/>
            <a:chExt cx="5718810" cy="3920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7444" y="1418810"/>
              <a:ext cx="5604446" cy="37212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5025" y="1286891"/>
              <a:ext cx="5709285" cy="3910965"/>
            </a:xfrm>
            <a:custGeom>
              <a:avLst/>
              <a:gdLst/>
              <a:ahLst/>
              <a:cxnLst/>
              <a:rect l="l" t="t" r="r" b="b"/>
              <a:pathLst>
                <a:path w="5709285" h="3910965">
                  <a:moveTo>
                    <a:pt x="0" y="3910964"/>
                  </a:moveTo>
                  <a:lnTo>
                    <a:pt x="5709285" y="3910964"/>
                  </a:lnTo>
                  <a:lnTo>
                    <a:pt x="5709285" y="0"/>
                  </a:lnTo>
                  <a:lnTo>
                    <a:pt x="0" y="0"/>
                  </a:lnTo>
                  <a:lnTo>
                    <a:pt x="0" y="39109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90208" y="717041"/>
            <a:ext cx="5085080" cy="15201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ts val="1639"/>
              </a:lnSpc>
              <a:spcBef>
                <a:spcPts val="190"/>
              </a:spcBef>
            </a:pPr>
            <a:r>
              <a:rPr sz="1400" b="1" dirty="0">
                <a:latin typeface="Times New Roman"/>
                <a:cs typeface="Times New Roman"/>
              </a:rPr>
              <a:t>Морфогенез</a:t>
            </a:r>
            <a:r>
              <a:rPr sz="1400" b="1" spc="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та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зміна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форми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клітин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під</a:t>
            </a:r>
            <a:r>
              <a:rPr sz="1400" b="1" spc="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час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розвитку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нервової трубки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93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Формування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нервової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трубки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ембріонів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людини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ключовим </a:t>
            </a:r>
            <a:r>
              <a:rPr sz="1400" dirty="0">
                <a:latin typeface="Times New Roman"/>
                <a:cs typeface="Times New Roman"/>
              </a:rPr>
              <a:t>процесом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морфогенезу,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який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включає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значні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зміни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формі,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русі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організації</a:t>
            </a:r>
            <a:r>
              <a:rPr sz="1400" spc="2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клітин.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Спостереження</a:t>
            </a:r>
            <a:r>
              <a:rPr sz="1400" spc="2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цього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процесу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spc="-20" dirty="0">
                <a:latin typeface="Times New Roman"/>
                <a:cs typeface="Times New Roman"/>
              </a:rPr>
              <a:t>було </a:t>
            </a:r>
            <a:r>
              <a:rPr sz="1400" spc="-10" dirty="0">
                <a:latin typeface="Times New Roman"/>
                <a:cs typeface="Times New Roman"/>
              </a:rPr>
              <a:t>задокументовано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різних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стадіях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розвитку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ембріона:</a:t>
            </a:r>
            <a:endParaRPr sz="14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3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b="1" dirty="0">
                <a:latin typeface="Times New Roman"/>
                <a:cs typeface="Times New Roman"/>
              </a:rPr>
              <a:t>A: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Ранній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ембріон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(Keibel)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90208" y="2210816"/>
            <a:ext cx="5064760" cy="36493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307340">
              <a:lnSpc>
                <a:spcPct val="99300"/>
              </a:lnSpc>
              <a:spcBef>
                <a:spcPts val="114"/>
              </a:spcBef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ранній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стадії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первинну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нервову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пластинку,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де </a:t>
            </a:r>
            <a:r>
              <a:rPr sz="1400" dirty="0">
                <a:latin typeface="Times New Roman"/>
                <a:cs typeface="Times New Roman"/>
              </a:rPr>
              <a:t>епітеліальні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починають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видовжуватися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утворювати </a:t>
            </a:r>
            <a:r>
              <a:rPr sz="1400" dirty="0">
                <a:latin typeface="Times New Roman"/>
                <a:cs typeface="Times New Roman"/>
              </a:rPr>
              <a:t>нервові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складки.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стадія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знаменує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початок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формування </a:t>
            </a:r>
            <a:r>
              <a:rPr sz="1400" dirty="0">
                <a:latin typeface="Times New Roman"/>
                <a:cs typeface="Times New Roman"/>
              </a:rPr>
              <a:t>нервової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трубки.</a:t>
            </a:r>
            <a:endParaRPr sz="1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3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b="1" dirty="0">
                <a:latin typeface="Times New Roman"/>
                <a:cs typeface="Times New Roman"/>
              </a:rPr>
              <a:t>B: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Ембріон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довжиною </a:t>
            </a:r>
            <a:r>
              <a:rPr sz="1400" b="1" dirty="0">
                <a:latin typeface="Times New Roman"/>
                <a:cs typeface="Times New Roman"/>
              </a:rPr>
              <a:t>2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мм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(Graf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Spee)</a:t>
            </a:r>
            <a:endParaRPr sz="1400">
              <a:latin typeface="Times New Roman"/>
              <a:cs typeface="Times New Roman"/>
            </a:endParaRPr>
          </a:p>
          <a:p>
            <a:pPr marL="12700" marR="408305">
              <a:lnSpc>
                <a:spcPct val="993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Нервові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складки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починають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сходитися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серединній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лінії, утворюючи </a:t>
            </a:r>
            <a:r>
              <a:rPr sz="1400" dirty="0">
                <a:latin typeface="Times New Roman"/>
                <a:cs typeface="Times New Roman"/>
              </a:rPr>
              <a:t>перші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ознаки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нервової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борозни.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Клітини </a:t>
            </a:r>
            <a:r>
              <a:rPr sz="1400" dirty="0">
                <a:latin typeface="Times New Roman"/>
                <a:cs typeface="Times New Roman"/>
              </a:rPr>
              <a:t>демонструють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значне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видовження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апікальне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звуження,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що </a:t>
            </a:r>
            <a:r>
              <a:rPr sz="1400" dirty="0">
                <a:latin typeface="Times New Roman"/>
                <a:cs typeface="Times New Roman"/>
              </a:rPr>
              <a:t>сприяє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процесу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згортання.</a:t>
            </a:r>
            <a:endParaRPr sz="1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3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b="1" dirty="0">
                <a:latin typeface="Times New Roman"/>
                <a:cs typeface="Times New Roman"/>
              </a:rPr>
              <a:t>C: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Ембріон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довжиною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мм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(Mall)</a:t>
            </a:r>
            <a:endParaRPr sz="1400">
              <a:latin typeface="Times New Roman"/>
              <a:cs typeface="Times New Roman"/>
            </a:endParaRPr>
          </a:p>
          <a:p>
            <a:pPr marL="12700" marR="149860">
              <a:lnSpc>
                <a:spcPct val="990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злиття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нервових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складок,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трубка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починає закриватися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серединній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лінії.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включає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динамічну </a:t>
            </a:r>
            <a:r>
              <a:rPr sz="1400" dirty="0">
                <a:latin typeface="Times New Roman"/>
                <a:cs typeface="Times New Roman"/>
              </a:rPr>
              <a:t>міграцію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адгезію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нервового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гребеня.</a:t>
            </a:r>
            <a:endParaRPr sz="1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40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b="1" dirty="0">
                <a:latin typeface="Times New Roman"/>
                <a:cs typeface="Times New Roman"/>
              </a:rPr>
              <a:t>D: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Ембріон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довжиною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2,7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мм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(Kollmann)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989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Закриття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нервової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трубки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прогресує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уздовж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краніо-</a:t>
            </a:r>
            <a:r>
              <a:rPr sz="1400" spc="-25" dirty="0">
                <a:latin typeface="Times New Roman"/>
                <a:cs typeface="Times New Roman"/>
              </a:rPr>
              <a:t>каудальної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осі.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нервового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гребеня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починають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мігрувати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різні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частини ембріона.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540" y="5538012"/>
            <a:ext cx="5055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https://university.pressbooks.pub/test456/chapter/ </a:t>
            </a:r>
            <a:r>
              <a:rPr sz="1800" spc="-45" dirty="0">
                <a:latin typeface="Trebuchet MS"/>
                <a:cs typeface="Trebuchet MS"/>
              </a:rPr>
              <a:t>development-</a:t>
            </a:r>
            <a:r>
              <a:rPr sz="1800" spc="-65" dirty="0">
                <a:latin typeface="Trebuchet MS"/>
                <a:cs typeface="Trebuchet MS"/>
              </a:rPr>
              <a:t>of-</a:t>
            </a:r>
            <a:r>
              <a:rPr sz="1800" spc="-70" dirty="0">
                <a:latin typeface="Trebuchet MS"/>
                <a:cs typeface="Trebuchet MS"/>
              </a:rPr>
              <a:t>the-</a:t>
            </a:r>
            <a:r>
              <a:rPr sz="1800" spc="-10" dirty="0">
                <a:latin typeface="Trebuchet MS"/>
                <a:cs typeface="Trebuchet MS"/>
              </a:rPr>
              <a:t>nervous-system/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08127" y="439064"/>
            <a:ext cx="4944745" cy="5956300"/>
            <a:chOff x="6608127" y="439064"/>
            <a:chExt cx="4944745" cy="5956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95605" y="626480"/>
              <a:ext cx="4447236" cy="57036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12890" y="443826"/>
              <a:ext cx="4935220" cy="5946775"/>
            </a:xfrm>
            <a:custGeom>
              <a:avLst/>
              <a:gdLst/>
              <a:ahLst/>
              <a:cxnLst/>
              <a:rect l="l" t="t" r="r" b="b"/>
              <a:pathLst>
                <a:path w="4935220" h="5946775">
                  <a:moveTo>
                    <a:pt x="0" y="5946648"/>
                  </a:moveTo>
                  <a:lnTo>
                    <a:pt x="4934965" y="5946648"/>
                  </a:lnTo>
                  <a:lnTo>
                    <a:pt x="4934965" y="0"/>
                  </a:lnTo>
                  <a:lnTo>
                    <a:pt x="0" y="0"/>
                  </a:lnTo>
                  <a:lnTo>
                    <a:pt x="0" y="59466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17982" y="4682490"/>
            <a:ext cx="567372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684655" algn="l"/>
                <a:tab pos="3348990" algn="l"/>
                <a:tab pos="4578985" algn="l"/>
              </a:tabLst>
            </a:pPr>
            <a:r>
              <a:rPr sz="1400" b="1" dirty="0">
                <a:solidFill>
                  <a:srgbClr val="373C3E"/>
                </a:solidFill>
                <a:latin typeface="Times New Roman"/>
                <a:cs typeface="Times New Roman"/>
              </a:rPr>
              <a:t>Формування</a:t>
            </a:r>
            <a:r>
              <a:rPr sz="1400" b="1" spc="37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73C3E"/>
                </a:solidFill>
                <a:latin typeface="Times New Roman"/>
                <a:cs typeface="Times New Roman"/>
              </a:rPr>
              <a:t>нервової</a:t>
            </a:r>
            <a:r>
              <a:rPr sz="1400" b="1" spc="37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73C3E"/>
                </a:solidFill>
                <a:latin typeface="Times New Roman"/>
                <a:cs typeface="Times New Roman"/>
              </a:rPr>
              <a:t>системи</a:t>
            </a:r>
            <a:r>
              <a:rPr sz="1400" b="1" spc="36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73C3E"/>
                </a:solidFill>
                <a:latin typeface="Times New Roman"/>
                <a:cs typeface="Times New Roman"/>
              </a:rPr>
              <a:t>плода</a:t>
            </a:r>
            <a:r>
              <a:rPr sz="1400" b="1" spc="35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:</a:t>
            </a:r>
            <a:r>
              <a:rPr sz="1400" spc="36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Нервова</a:t>
            </a:r>
            <a:r>
              <a:rPr sz="1400" spc="35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трубка</a:t>
            </a:r>
            <a:r>
              <a:rPr sz="1400" spc="36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дає</a:t>
            </a:r>
            <a:r>
              <a:rPr sz="1400" spc="36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початок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центральній</a:t>
            </a:r>
            <a:r>
              <a:rPr sz="1400" spc="47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нервовій</a:t>
            </a:r>
            <a:r>
              <a:rPr sz="1400" spc="48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системі,</a:t>
            </a:r>
            <a:r>
              <a:rPr sz="1400" spc="459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тоді</a:t>
            </a:r>
            <a:r>
              <a:rPr sz="1400" spc="46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як</a:t>
            </a:r>
            <a:r>
              <a:rPr sz="1400" spc="459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нервовий</a:t>
            </a:r>
            <a:r>
              <a:rPr sz="1400" spc="47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гребінь</a:t>
            </a:r>
            <a:r>
              <a:rPr sz="1400" spc="459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дає</a:t>
            </a:r>
            <a:r>
              <a:rPr sz="1400" spc="45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початок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периферичній</a:t>
            </a:r>
            <a:r>
              <a:rPr sz="1400" spc="75" dirty="0">
                <a:solidFill>
                  <a:srgbClr val="373C3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нервовій</a:t>
            </a:r>
            <a:r>
              <a:rPr sz="1400" spc="75" dirty="0">
                <a:solidFill>
                  <a:srgbClr val="373C3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системі.</a:t>
            </a:r>
            <a:r>
              <a:rPr sz="1400" spc="49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На</a:t>
            </a:r>
            <a:r>
              <a:rPr sz="1400" spc="49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цій</a:t>
            </a:r>
            <a:r>
              <a:rPr sz="1400" spc="75" dirty="0">
                <a:solidFill>
                  <a:srgbClr val="373C3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діаграмі</a:t>
            </a:r>
            <a:r>
              <a:rPr sz="1400" spc="49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показано</a:t>
            </a:r>
            <a:r>
              <a:rPr sz="1400" spc="75" dirty="0">
                <a:solidFill>
                  <a:srgbClr val="373C3E"/>
                </a:solidFill>
                <a:latin typeface="Times New Roman"/>
                <a:cs typeface="Times New Roman"/>
              </a:rPr>
              <a:t>  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епідерміс, нервову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складку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	</a:t>
            </a:r>
            <a:r>
              <a:rPr sz="1400" spc="-25" dirty="0">
                <a:solidFill>
                  <a:srgbClr val="373C3E"/>
                </a:solidFill>
                <a:latin typeface="Times New Roman"/>
                <a:cs typeface="Times New Roman"/>
              </a:rPr>
              <a:t>та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конвергенцію. https://university.pressbooks.pub/test456/chapter/development-of-the-nervous- system/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1063" y="370713"/>
            <a:ext cx="1914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8180" algn="l"/>
              </a:tabLst>
            </a:pPr>
            <a:r>
              <a:rPr b="0" i="0" spc="-20" dirty="0">
                <a:latin typeface="Times New Roman"/>
                <a:cs typeface="Times New Roman"/>
              </a:rPr>
              <a:t>Коли</a:t>
            </a:r>
            <a:r>
              <a:rPr b="0" i="0" dirty="0">
                <a:latin typeface="Times New Roman"/>
                <a:cs typeface="Times New Roman"/>
              </a:rPr>
              <a:t>	</a:t>
            </a:r>
            <a:r>
              <a:rPr b="0" i="0" spc="-10" dirty="0">
                <a:latin typeface="Times New Roman"/>
                <a:cs typeface="Times New Roman"/>
              </a:rPr>
              <a:t>відбувається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597911" y="370713"/>
            <a:ext cx="3606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17244" algn="l"/>
                <a:tab pos="1763395" algn="l"/>
                <a:tab pos="2002789" algn="l"/>
                <a:tab pos="2943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злиття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складок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нервова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трубка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1063" y="644381"/>
            <a:ext cx="5674360" cy="3166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6985" algn="just">
              <a:lnSpc>
                <a:spcPct val="107000"/>
              </a:lnSpc>
              <a:spcBef>
                <a:spcPts val="110"/>
              </a:spcBef>
            </a:pPr>
            <a:r>
              <a:rPr sz="1800" dirty="0">
                <a:latin typeface="Times New Roman"/>
                <a:cs typeface="Times New Roman"/>
              </a:rPr>
              <a:t>відокремлюється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поверхневої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ектодерми,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якої </a:t>
            </a:r>
            <a:r>
              <a:rPr sz="1800" dirty="0">
                <a:latin typeface="Times New Roman"/>
                <a:cs typeface="Times New Roman"/>
              </a:rPr>
              <a:t>утворюється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епідерміс,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нейроепітелію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відділяється </a:t>
            </a:r>
            <a:r>
              <a:rPr sz="1800" dirty="0">
                <a:latin typeface="Times New Roman"/>
                <a:cs typeface="Times New Roman"/>
              </a:rPr>
              <a:t>важлива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популяція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нейральний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гребінь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7200"/>
              </a:lnSpc>
              <a:spcBef>
                <a:spcPts val="790"/>
              </a:spcBef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стають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мезенхімальними,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їм </a:t>
            </a:r>
            <a:r>
              <a:rPr sz="1800" dirty="0">
                <a:latin typeface="Times New Roman"/>
                <a:cs typeface="Times New Roman"/>
              </a:rPr>
              <a:t>активно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мігрувати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різні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ембріона.</a:t>
            </a:r>
            <a:endParaRPr sz="18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7100"/>
              </a:lnSpc>
              <a:spcBef>
                <a:spcPts val="800"/>
              </a:spcBef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диференціації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нейрального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гребеня </a:t>
            </a:r>
            <a:r>
              <a:rPr sz="1800" dirty="0">
                <a:latin typeface="Times New Roman"/>
                <a:cs typeface="Times New Roman"/>
              </a:rPr>
              <a:t>дають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початок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усім</a:t>
            </a:r>
            <a:r>
              <a:rPr sz="1800" b="1" i="1" spc="19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компонентам</a:t>
            </a:r>
            <a:r>
              <a:rPr sz="1800" b="1" i="1" spc="195" dirty="0">
                <a:latin typeface="Times New Roman"/>
                <a:cs typeface="Times New Roman"/>
              </a:rPr>
              <a:t>   </a:t>
            </a:r>
            <a:r>
              <a:rPr sz="1800" b="1" i="1" spc="-10" dirty="0">
                <a:latin typeface="Times New Roman"/>
                <a:cs typeface="Times New Roman"/>
              </a:rPr>
              <a:t>периферичної </a:t>
            </a:r>
            <a:r>
              <a:rPr sz="1800" b="1" i="1" dirty="0">
                <a:latin typeface="Times New Roman"/>
                <a:cs typeface="Times New Roman"/>
              </a:rPr>
              <a:t>нервової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системи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(ПНС)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багатьом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типам</a:t>
            </a:r>
            <a:r>
              <a:rPr sz="1800" spc="-10" dirty="0">
                <a:latin typeface="Times New Roman"/>
                <a:cs typeface="Times New Roman"/>
              </a:rPr>
              <a:t> клітин, </a:t>
            </a:r>
            <a:r>
              <a:rPr sz="1800" dirty="0">
                <a:latin typeface="Times New Roman"/>
                <a:cs typeface="Times New Roman"/>
              </a:rPr>
              <a:t>зокрема</a:t>
            </a:r>
            <a:r>
              <a:rPr sz="1800" spc="32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пігментним</a:t>
            </a:r>
            <a:r>
              <a:rPr sz="1800" b="1" i="1" spc="32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клітинам,</a:t>
            </a:r>
            <a:r>
              <a:rPr sz="1800" b="1" i="1" spc="325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ендокринним </a:t>
            </a:r>
            <a:r>
              <a:rPr sz="1800" b="1" i="1" dirty="0">
                <a:latin typeface="Times New Roman"/>
                <a:cs typeface="Times New Roman"/>
              </a:rPr>
              <a:t>клітинам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та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сполучній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тканині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3171" y="568007"/>
            <a:ext cx="6566534" cy="3197860"/>
            <a:chOff x="633171" y="568007"/>
            <a:chExt cx="6566534" cy="3197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984" y="577468"/>
              <a:ext cx="6504069" cy="31784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7933" y="572769"/>
              <a:ext cx="6557009" cy="3188335"/>
            </a:xfrm>
            <a:custGeom>
              <a:avLst/>
              <a:gdLst/>
              <a:ahLst/>
              <a:cxnLst/>
              <a:rect l="l" t="t" r="r" b="b"/>
              <a:pathLst>
                <a:path w="6557009" h="3188335">
                  <a:moveTo>
                    <a:pt x="0" y="3187954"/>
                  </a:moveTo>
                  <a:lnTo>
                    <a:pt x="6556883" y="3187954"/>
                  </a:lnTo>
                  <a:lnTo>
                    <a:pt x="6556883" y="0"/>
                  </a:lnTo>
                  <a:lnTo>
                    <a:pt x="0" y="0"/>
                  </a:lnTo>
                  <a:lnTo>
                    <a:pt x="0" y="318795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255700" y="1313675"/>
            <a:ext cx="4543425" cy="4486275"/>
            <a:chOff x="7255700" y="1313675"/>
            <a:chExt cx="4543425" cy="44862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5289" y="1323200"/>
              <a:ext cx="4524375" cy="44672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260463" y="1318437"/>
              <a:ext cx="4533900" cy="4476750"/>
            </a:xfrm>
            <a:custGeom>
              <a:avLst/>
              <a:gdLst/>
              <a:ahLst/>
              <a:cxnLst/>
              <a:rect l="l" t="t" r="r" b="b"/>
              <a:pathLst>
                <a:path w="4533900" h="4476750">
                  <a:moveTo>
                    <a:pt x="0" y="4476750"/>
                  </a:moveTo>
                  <a:lnTo>
                    <a:pt x="4533900" y="4476750"/>
                  </a:lnTo>
                  <a:lnTo>
                    <a:pt x="4533900" y="0"/>
                  </a:lnTo>
                  <a:lnTo>
                    <a:pt x="0" y="0"/>
                  </a:lnTo>
                  <a:lnTo>
                    <a:pt x="0" y="44767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681733" y="4747386"/>
            <a:ext cx="4364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https://neupsykey.com/neuroembryology-</a:t>
            </a:r>
            <a:r>
              <a:rPr sz="1800" spc="-25" dirty="0">
                <a:latin typeface="Trebuchet MS"/>
                <a:cs typeface="Trebuchet MS"/>
              </a:rPr>
              <a:t>2/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959" y="396240"/>
            <a:ext cx="10121392" cy="48869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79547" y="5779719"/>
            <a:ext cx="4944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Trebuchet MS"/>
                <a:cs typeface="Trebuchet MS"/>
              </a:rPr>
              <a:t>https://</a:t>
            </a:r>
            <a:r>
              <a:rPr sz="1800" spc="-65" dirty="0">
                <a:latin typeface="Trebuchet MS"/>
                <a:cs typeface="Trebuchet MS"/>
                <a:hlinkClick r:id="rId3"/>
              </a:rPr>
              <a:t>www.ncbi.nlm.nih.gov/books/NBK234146/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9115" y="360235"/>
            <a:ext cx="8614410" cy="5071110"/>
            <a:chOff x="539115" y="360235"/>
            <a:chExt cx="8614410" cy="5071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0" y="369696"/>
              <a:ext cx="8595360" cy="505205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3877" y="364997"/>
              <a:ext cx="8604885" cy="5061585"/>
            </a:xfrm>
            <a:custGeom>
              <a:avLst/>
              <a:gdLst/>
              <a:ahLst/>
              <a:cxnLst/>
              <a:rect l="l" t="t" r="r" b="b"/>
              <a:pathLst>
                <a:path w="8604885" h="5061585">
                  <a:moveTo>
                    <a:pt x="0" y="5061585"/>
                  </a:moveTo>
                  <a:lnTo>
                    <a:pt x="8604885" y="5061585"/>
                  </a:lnTo>
                  <a:lnTo>
                    <a:pt x="8604885" y="0"/>
                  </a:lnTo>
                  <a:lnTo>
                    <a:pt x="0" y="0"/>
                  </a:lnTo>
                  <a:lnTo>
                    <a:pt x="0" y="50615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39241" y="5527954"/>
            <a:ext cx="7139305" cy="7696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56210">
              <a:lnSpc>
                <a:spcPct val="100000"/>
              </a:lnSpc>
              <a:spcBef>
                <a:spcPts val="865"/>
              </a:spcBef>
            </a:pP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Еволюція</a:t>
            </a:r>
            <a:r>
              <a:rPr sz="1800" spc="-7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функції,</a:t>
            </a:r>
            <a:r>
              <a:rPr sz="1800" spc="-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F1F1F"/>
                </a:solidFill>
                <a:latin typeface="Calibri"/>
                <a:cs typeface="Calibri"/>
              </a:rPr>
              <a:t>будови</a:t>
            </a:r>
            <a:r>
              <a:rPr sz="1800" spc="-8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та</a:t>
            </a:r>
            <a:r>
              <a:rPr sz="1800" spc="-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розвитку</a:t>
            </a:r>
            <a:r>
              <a:rPr sz="1800" spc="-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нервової</a:t>
            </a:r>
            <a:r>
              <a:rPr sz="1800" spc="-6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системи</a:t>
            </a:r>
            <a:r>
              <a:rPr sz="1800" spc="-4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F1F1F"/>
                </a:solidFill>
                <a:latin typeface="Calibri"/>
                <a:cs typeface="Calibri"/>
              </a:rPr>
              <a:t>людини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800" spc="-55" dirty="0">
                <a:latin typeface="Trebuchet MS"/>
                <a:cs typeface="Trebuchet MS"/>
              </a:rPr>
              <a:t>https://</a:t>
            </a:r>
            <a:r>
              <a:rPr sz="1800" spc="-55" dirty="0">
                <a:latin typeface="Trebuchet MS"/>
                <a:cs typeface="Trebuchet MS"/>
                <a:hlinkClick r:id="rId3"/>
              </a:rPr>
              <a:t>www.sciencedirect.com/science/article/pii/S0092867417307559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800" y="508000"/>
            <a:ext cx="10832846" cy="46228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73632" y="5649569"/>
            <a:ext cx="4822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Trebuchet MS"/>
                <a:cs typeface="Trebuchet MS"/>
              </a:rPr>
              <a:t>https://</a:t>
            </a:r>
            <a:r>
              <a:rPr sz="1800" spc="-65" dirty="0">
                <a:latin typeface="Trebuchet MS"/>
                <a:cs typeface="Trebuchet MS"/>
                <a:hlinkClick r:id="rId3"/>
              </a:rPr>
              <a:t>www.ncbi.nlm.nih.gov/books/NBK28253/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1714" y="498983"/>
            <a:ext cx="5804237" cy="58600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35650" y="494220"/>
            <a:ext cx="5968365" cy="58699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800">
              <a:latin typeface="Times New Roman"/>
              <a:cs typeface="Times New Roman"/>
            </a:endParaRPr>
          </a:p>
          <a:p>
            <a:pPr marL="2367915">
              <a:lnSpc>
                <a:spcPct val="100000"/>
              </a:lnSpc>
            </a:pPr>
            <a:r>
              <a:rPr sz="800" spc="-35" dirty="0">
                <a:latin typeface="Trebuchet MS"/>
                <a:cs typeface="Trebuchet MS"/>
              </a:rPr>
              <a:t>https://</a:t>
            </a:r>
            <a:r>
              <a:rPr sz="800" spc="-35" dirty="0">
                <a:latin typeface="Trebuchet MS"/>
                <a:cs typeface="Trebuchet MS"/>
                <a:hlinkClick r:id="rId3"/>
              </a:rPr>
              <a:t>www.britannica.com/science/central-</a:t>
            </a:r>
            <a:r>
              <a:rPr sz="800" spc="-10" dirty="0">
                <a:latin typeface="Trebuchet MS"/>
                <a:cs typeface="Trebuchet MS"/>
                <a:hlinkClick r:id="rId3"/>
              </a:rPr>
              <a:t>nervous-system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b="0" i="0" dirty="0">
                <a:latin typeface="Trebuchet MS"/>
                <a:cs typeface="Trebuchet MS"/>
              </a:rPr>
              <a:t>Основними</a:t>
            </a:r>
            <a:r>
              <a:rPr b="0" i="0" spc="75" dirty="0">
                <a:latin typeface="Trebuchet MS"/>
                <a:cs typeface="Trebuchet MS"/>
              </a:rPr>
              <a:t> </a:t>
            </a:r>
            <a:r>
              <a:rPr b="0" i="0" spc="-35" dirty="0">
                <a:latin typeface="Trebuchet MS"/>
                <a:cs typeface="Trebuchet MS"/>
              </a:rPr>
              <a:t>структурами,</a:t>
            </a:r>
            <a:r>
              <a:rPr b="0" i="0" spc="75" dirty="0">
                <a:latin typeface="Trebuchet MS"/>
                <a:cs typeface="Trebuchet MS"/>
              </a:rPr>
              <a:t> </a:t>
            </a:r>
            <a:r>
              <a:rPr b="0" i="0" spc="80" dirty="0">
                <a:latin typeface="Trebuchet MS"/>
                <a:cs typeface="Trebuchet MS"/>
              </a:rPr>
              <a:t>що</a:t>
            </a:r>
            <a:r>
              <a:rPr b="0" i="0" spc="75" dirty="0">
                <a:latin typeface="Trebuchet MS"/>
                <a:cs typeface="Trebuchet MS"/>
              </a:rPr>
              <a:t> </a:t>
            </a:r>
            <a:r>
              <a:rPr b="0" i="0" spc="-10" dirty="0">
                <a:latin typeface="Trebuchet MS"/>
                <a:cs typeface="Trebuchet MS"/>
              </a:rPr>
              <a:t>складають </a:t>
            </a:r>
            <a:r>
              <a:rPr spc="80" dirty="0"/>
              <a:t>ЦНС,</a:t>
            </a:r>
            <a:r>
              <a:rPr spc="150" dirty="0"/>
              <a:t> </a:t>
            </a:r>
            <a:r>
              <a:rPr spc="105" dirty="0"/>
              <a:t>є</a:t>
            </a:r>
            <a:r>
              <a:rPr spc="145" dirty="0"/>
              <a:t> </a:t>
            </a:r>
            <a:r>
              <a:rPr dirty="0"/>
              <a:t>головний</a:t>
            </a:r>
            <a:r>
              <a:rPr spc="145" dirty="0"/>
              <a:t> </a:t>
            </a:r>
            <a:r>
              <a:rPr dirty="0"/>
              <a:t>мозок,</a:t>
            </a:r>
            <a:r>
              <a:rPr spc="155" dirty="0"/>
              <a:t> </a:t>
            </a:r>
            <a:r>
              <a:rPr dirty="0"/>
              <a:t>мозочок</a:t>
            </a:r>
            <a:r>
              <a:rPr spc="160" dirty="0"/>
              <a:t> </a:t>
            </a:r>
            <a:r>
              <a:rPr spc="-25" dirty="0"/>
              <a:t>та </a:t>
            </a:r>
            <a:r>
              <a:rPr dirty="0"/>
              <a:t>спинний</a:t>
            </a:r>
            <a:r>
              <a:rPr spc="-135" dirty="0"/>
              <a:t> </a:t>
            </a:r>
            <a:r>
              <a:rPr spc="-10" dirty="0"/>
              <a:t>мозок.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5675" y="1937765"/>
            <a:ext cx="4248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65505" algn="l"/>
                <a:tab pos="1606550" algn="l"/>
                <a:tab pos="2178050" algn="l"/>
                <a:tab pos="3080385" algn="l"/>
                <a:tab pos="3386454" algn="l"/>
              </a:tabLst>
            </a:pPr>
            <a:r>
              <a:rPr sz="1800" spc="95" dirty="0">
                <a:latin typeface="Trebuchet MS"/>
                <a:cs typeface="Trebuchet MS"/>
              </a:rPr>
              <a:t>ЦНС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повністю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покрита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10" dirty="0">
                <a:latin typeface="Trebuchet MS"/>
                <a:cs typeface="Trebuchet MS"/>
              </a:rPr>
              <a:t>шарами сполучної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тканини,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мозковими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675" y="2486405"/>
            <a:ext cx="4246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оболонками,</a:t>
            </a:r>
            <a:r>
              <a:rPr sz="1800" spc="2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тканини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містять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675" y="2760421"/>
            <a:ext cx="425005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2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мало</a:t>
            </a:r>
            <a:r>
              <a:rPr sz="1800" spc="22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колагену</a:t>
            </a:r>
            <a:r>
              <a:rPr sz="1800" spc="2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23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подібного </a:t>
            </a:r>
            <a:r>
              <a:rPr sz="1800" dirty="0">
                <a:latin typeface="Trebuchet MS"/>
                <a:cs typeface="Trebuchet MS"/>
              </a:rPr>
              <a:t>матеріалу,</a:t>
            </a:r>
            <a:r>
              <a:rPr sz="1800" spc="355" dirty="0">
                <a:latin typeface="Trebuchet MS"/>
                <a:cs typeface="Trebuchet MS"/>
              </a:rPr>
              <a:t>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3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робить</a:t>
            </a:r>
            <a:r>
              <a:rPr sz="1800" spc="3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їх</a:t>
            </a:r>
            <a:r>
              <a:rPr sz="1800" spc="34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відносно </a:t>
            </a:r>
            <a:r>
              <a:rPr sz="1800" dirty="0">
                <a:latin typeface="Trebuchet MS"/>
                <a:cs typeface="Trebuchet MS"/>
              </a:rPr>
              <a:t>м'якими</a:t>
            </a:r>
            <a:r>
              <a:rPr sz="1800" spc="3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3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легко</a:t>
            </a:r>
            <a:r>
              <a:rPr sz="1800" spc="36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пошкоджуваними </a:t>
            </a:r>
            <a:r>
              <a:rPr sz="1800" dirty="0">
                <a:latin typeface="Trebuchet MS"/>
                <a:cs typeface="Trebuchet MS"/>
              </a:rPr>
              <a:t>травмами,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які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впливають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10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захисні </a:t>
            </a:r>
            <a:r>
              <a:rPr sz="1800" spc="-50" dirty="0">
                <a:latin typeface="Trebuchet MS"/>
                <a:cs typeface="Trebuchet MS"/>
              </a:rPr>
              <a:t>кістки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черепа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хребців.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5675" y="4407154"/>
            <a:ext cx="4248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68425" algn="l"/>
                <a:tab pos="2002789" algn="l"/>
                <a:tab pos="2661285" algn="l"/>
                <a:tab pos="3502660" algn="l"/>
                <a:tab pos="3627754" algn="l"/>
                <a:tab pos="4075429" algn="l"/>
              </a:tabLst>
            </a:pPr>
            <a:r>
              <a:rPr sz="1800" spc="-10" dirty="0">
                <a:latin typeface="Trebuchet MS"/>
                <a:cs typeface="Trebuchet MS"/>
              </a:rPr>
              <a:t>Більшість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нейронів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95" dirty="0">
                <a:latin typeface="Trebuchet MS"/>
                <a:cs typeface="Trebuchet MS"/>
              </a:rPr>
              <a:t>ЦНС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10" dirty="0">
                <a:latin typeface="Trebuchet MS"/>
                <a:cs typeface="Trebuchet MS"/>
              </a:rPr>
              <a:t>їх </a:t>
            </a:r>
            <a:r>
              <a:rPr sz="1800" spc="-10" dirty="0">
                <a:latin typeface="Trebuchet MS"/>
                <a:cs typeface="Trebuchet MS"/>
              </a:rPr>
              <a:t>функціональна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організація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10" dirty="0">
                <a:latin typeface="Trebuchet MS"/>
                <a:cs typeface="Trebuchet MS"/>
              </a:rPr>
              <a:t>більш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5675" y="4955794"/>
            <a:ext cx="4246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2375" algn="l"/>
                <a:tab pos="3103245" algn="l"/>
                <a:tab pos="3543935" algn="l"/>
              </a:tabLst>
            </a:pPr>
            <a:r>
              <a:rPr sz="1800" spc="-10" dirty="0">
                <a:latin typeface="Trebuchet MS"/>
                <a:cs typeface="Trebuchet MS"/>
              </a:rPr>
              <a:t>доречно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розглядаються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в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курсах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675" y="5230114"/>
            <a:ext cx="4247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4625" algn="l"/>
                <a:tab pos="1701164" algn="l"/>
                <a:tab pos="2085339" algn="l"/>
                <a:tab pos="3203575" algn="l"/>
                <a:tab pos="3702050" algn="l"/>
              </a:tabLst>
            </a:pPr>
            <a:r>
              <a:rPr sz="1800" spc="-10" dirty="0">
                <a:latin typeface="Trebuchet MS"/>
                <a:cs typeface="Trebuchet MS"/>
              </a:rPr>
              <a:t>нейронауки,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не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гістології,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але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40" dirty="0">
                <a:latin typeface="Trebuchet MS"/>
                <a:cs typeface="Trebuchet MS"/>
              </a:rPr>
              <a:t>деякі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675" y="5504179"/>
            <a:ext cx="42475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важливі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основні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теми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будуть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35" dirty="0">
                <a:latin typeface="Trebuchet MS"/>
                <a:cs typeface="Trebuchet MS"/>
              </a:rPr>
              <a:t>представлені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тут.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83129" y="766317"/>
            <a:ext cx="9176385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715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Багато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структурних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особливостей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можна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побачити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незабарвлених, 	</a:t>
            </a:r>
            <a:r>
              <a:rPr sz="1800" spc="-20" dirty="0">
                <a:latin typeface="Trebuchet MS"/>
                <a:cs typeface="Trebuchet MS"/>
              </a:rPr>
              <a:t>свіжопрепарованих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зразках.</a:t>
            </a:r>
            <a:endParaRPr sz="1800">
              <a:latin typeface="Trebuchet MS"/>
              <a:cs typeface="Trebuchet MS"/>
            </a:endParaRPr>
          </a:p>
          <a:p>
            <a:pPr marL="344805" indent="-332105">
              <a:lnSpc>
                <a:spcPct val="100000"/>
              </a:lnSpc>
              <a:buFont typeface="Wingdings"/>
              <a:buChar char=""/>
              <a:tabLst>
                <a:tab pos="344805" algn="l"/>
              </a:tabLst>
            </a:pPr>
            <a:r>
              <a:rPr sz="1800" dirty="0">
                <a:latin typeface="Trebuchet MS"/>
                <a:cs typeface="Trebuchet MS"/>
              </a:rPr>
              <a:t>Багато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ділянок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показують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організовані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зони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білої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сірої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речовини,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відмінності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яких</a:t>
            </a:r>
            <a:endParaRPr sz="18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</a:pPr>
            <a:r>
              <a:rPr sz="1800" spc="-30" dirty="0">
                <a:latin typeface="Trebuchet MS"/>
                <a:cs typeface="Trebuchet MS"/>
              </a:rPr>
              <a:t>викликані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диференційним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розподілом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багатого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ліпіди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мієліну.</a:t>
            </a:r>
            <a:endParaRPr sz="1800">
              <a:latin typeface="Trebuchet MS"/>
              <a:cs typeface="Trebuchet MS"/>
            </a:endParaRPr>
          </a:p>
          <a:p>
            <a:pPr marL="297815" marR="762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Основними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компонентами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b="1" i="1" spc="-25" dirty="0">
                <a:latin typeface="Trebuchet MS"/>
                <a:cs typeface="Trebuchet MS"/>
              </a:rPr>
              <a:t>білої</a:t>
            </a:r>
            <a:r>
              <a:rPr sz="1800" b="1" i="1" spc="3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речовини</a:t>
            </a:r>
            <a:r>
              <a:rPr sz="1800" b="1" i="1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мієлінізовані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аксони,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часто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згруповані 	</a:t>
            </a:r>
            <a:r>
              <a:rPr sz="1800" dirty="0">
                <a:latin typeface="Trebuchet MS"/>
                <a:cs typeface="Trebuchet MS"/>
              </a:rPr>
              <a:t>разом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тракти,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мієлінпродукуючі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олігодендроцити.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-20" dirty="0">
                <a:latin typeface="Trebuchet MS"/>
                <a:cs typeface="Trebuchet MS"/>
              </a:rPr>
              <a:t>Астроцити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мікроглія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також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присутні,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але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дуже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мало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тіл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клітин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нейронів.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b="1" i="1" dirty="0">
                <a:latin typeface="Trebuchet MS"/>
                <a:cs typeface="Trebuchet MS"/>
              </a:rPr>
              <a:t>Сіра</a:t>
            </a:r>
            <a:r>
              <a:rPr sz="1800" b="1" i="1" spc="-6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речовина</a:t>
            </a:r>
            <a:r>
              <a:rPr sz="1800" b="1" i="1" spc="-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містить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велику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кількість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тіл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клітин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нейронів,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дендритів,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астроцитів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</a:pPr>
            <a:r>
              <a:rPr sz="1800" spc="-55" dirty="0">
                <a:latin typeface="Trebuchet MS"/>
                <a:cs typeface="Trebuchet MS"/>
              </a:rPr>
              <a:t>мікрогліальних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клітин,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і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саме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тут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відбувається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більшість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синапсів.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Сіра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складає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товсту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кору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поверхневий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головного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мозку,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так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 	</a:t>
            </a:r>
            <a:r>
              <a:rPr sz="1800" spc="-20" dirty="0">
                <a:latin typeface="Trebuchet MS"/>
                <a:cs typeface="Trebuchet MS"/>
              </a:rPr>
              <a:t>мозочка;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більшість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білої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речовини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знаходиться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глибших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ділянках.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30" dirty="0">
                <a:latin typeface="Trebuchet MS"/>
                <a:cs typeface="Trebuchet MS"/>
              </a:rPr>
              <a:t>Глибоко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знаходяться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локалізовані,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різноманітної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форми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темніші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ділянки,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які 	</a:t>
            </a:r>
            <a:r>
              <a:rPr sz="1800" dirty="0">
                <a:latin typeface="Trebuchet MS"/>
                <a:cs typeface="Trebuchet MS"/>
              </a:rPr>
              <a:t>називаються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церебральними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ядрами,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кожна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яких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велику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кількість 	</a:t>
            </a:r>
            <a:r>
              <a:rPr sz="1800" spc="-35" dirty="0">
                <a:latin typeface="Trebuchet MS"/>
                <a:cs typeface="Trebuchet MS"/>
              </a:rPr>
              <a:t>агрегованих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тіл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клітин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нейронів.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65" dirty="0">
                <a:latin typeface="Trebuchet MS"/>
                <a:cs typeface="Trebuchet MS"/>
              </a:rPr>
              <a:t>У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складчастій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корі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головного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мозку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нейронауковці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розрізняють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шість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шарів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нейронів 	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різними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розмірам</a:t>
            </a:r>
            <a:r>
              <a:rPr sz="1800" dirty="0">
                <a:latin typeface="Trebuchet MS"/>
                <a:cs typeface="Trebuchet MS"/>
              </a:rPr>
              <a:t>и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формами.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rebuchet MS"/>
                <a:cs typeface="Trebuchet MS"/>
              </a:rPr>
              <a:t>Найбільш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помітними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цих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клітин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еферентні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пірамідні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нейрони.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rebuchet MS"/>
                <a:cs typeface="Trebuchet MS"/>
              </a:rPr>
              <a:t>Нейрони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кори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головного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функціонують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інтеграції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сенсорної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інформації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</a:pPr>
            <a:r>
              <a:rPr sz="1800" spc="-45" dirty="0">
                <a:latin typeface="Trebuchet MS"/>
                <a:cs typeface="Trebuchet MS"/>
              </a:rPr>
              <a:t>ініціації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довільних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моторних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реакцій.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59" y="2317114"/>
            <a:ext cx="1579245" cy="15792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0565" y="524129"/>
            <a:ext cx="4236720" cy="56739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73632" y="4960366"/>
            <a:ext cx="34988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https://meds371s.uchc.edu/Zecevi </a:t>
            </a:r>
            <a:r>
              <a:rPr sz="1800" spc="-10" dirty="0">
                <a:latin typeface="Trebuchet MS"/>
                <a:cs typeface="Trebuchet MS"/>
              </a:rPr>
              <a:t>c%20Telencephalon%20Cerebral% 20Cortex%20slides.pdf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3995" y="763447"/>
            <a:ext cx="4729873" cy="340215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59" y="1213992"/>
            <a:ext cx="6401561" cy="41890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88200" y="1017854"/>
            <a:ext cx="4023995" cy="469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Біла</a:t>
            </a:r>
            <a:r>
              <a:rPr sz="1800" b="1" spc="130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речовина</a:t>
            </a:r>
            <a:r>
              <a:rPr sz="1800" b="1" spc="13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та</a:t>
            </a:r>
            <a:r>
              <a:rPr sz="1800" b="1" spc="13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сіра</a:t>
            </a:r>
            <a:r>
              <a:rPr sz="1800" b="1" spc="130" dirty="0">
                <a:latin typeface="Trebuchet MS"/>
                <a:cs typeface="Trebuchet MS"/>
              </a:rPr>
              <a:t>  </a:t>
            </a:r>
            <a:r>
              <a:rPr sz="1800" b="1" spc="-10" dirty="0">
                <a:latin typeface="Trebuchet MS"/>
                <a:cs typeface="Trebuchet MS"/>
              </a:rPr>
              <a:t>речовина. </a:t>
            </a:r>
            <a:r>
              <a:rPr sz="1800" b="1" dirty="0">
                <a:latin typeface="Trebuchet MS"/>
                <a:cs typeface="Trebuchet MS"/>
              </a:rPr>
              <a:t>Поперечний</a:t>
            </a:r>
            <a:r>
              <a:rPr sz="1800" b="1" spc="4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зріз</a:t>
            </a:r>
            <a:r>
              <a:rPr sz="1800" b="1" spc="60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спинного</a:t>
            </a:r>
            <a:r>
              <a:rPr sz="1800" b="1" spc="55" dirty="0">
                <a:latin typeface="Trebuchet MS"/>
                <a:cs typeface="Trebuchet MS"/>
              </a:rPr>
              <a:t>  </a:t>
            </a:r>
            <a:r>
              <a:rPr sz="1800" b="1" spc="-10" dirty="0">
                <a:latin typeface="Trebuchet MS"/>
                <a:cs typeface="Trebuchet MS"/>
              </a:rPr>
              <a:t>мозку</a:t>
            </a:r>
            <a:r>
              <a:rPr sz="1800" spc="-10" dirty="0">
                <a:latin typeface="Trebuchet MS"/>
                <a:cs typeface="Trebuchet MS"/>
              </a:rPr>
              <a:t>, </a:t>
            </a:r>
            <a:r>
              <a:rPr sz="1800" dirty="0">
                <a:latin typeface="Trebuchet MS"/>
                <a:cs typeface="Trebuchet MS"/>
              </a:rPr>
              <a:t>забарвлений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spc="-45" dirty="0">
                <a:latin typeface="Trebuchet MS"/>
                <a:cs typeface="Trebuchet MS"/>
              </a:rPr>
              <a:t>гематоксилін-</a:t>
            </a:r>
            <a:r>
              <a:rPr sz="1800" spc="-10" dirty="0">
                <a:latin typeface="Trebuchet MS"/>
                <a:cs typeface="Trebuchet MS"/>
              </a:rPr>
              <a:t>еозином, </a:t>
            </a:r>
            <a:r>
              <a:rPr sz="1800" dirty="0">
                <a:latin typeface="Trebuchet MS"/>
                <a:cs typeface="Trebuchet MS"/>
              </a:rPr>
              <a:t>показує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перехід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між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білою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речовиною </a:t>
            </a:r>
            <a:r>
              <a:rPr sz="1800" dirty="0">
                <a:latin typeface="Trebuchet MS"/>
                <a:cs typeface="Trebuchet MS"/>
              </a:rPr>
              <a:t>(ліва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область)</a:t>
            </a:r>
            <a:r>
              <a:rPr sz="1800" spc="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сірою</a:t>
            </a:r>
            <a:r>
              <a:rPr sz="1800" spc="1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речовиною </a:t>
            </a:r>
            <a:r>
              <a:rPr sz="1800" spc="-40" dirty="0">
                <a:latin typeface="Trebuchet MS"/>
                <a:cs typeface="Trebuchet MS"/>
              </a:rPr>
              <a:t>(права).</a:t>
            </a:r>
            <a:r>
              <a:rPr sz="1800" dirty="0">
                <a:latin typeface="Trebuchet MS"/>
                <a:cs typeface="Trebuchet MS"/>
              </a:rPr>
              <a:t> Сіра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містить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багато </a:t>
            </a:r>
            <a:r>
              <a:rPr sz="1800" spc="-60" dirty="0">
                <a:latin typeface="Trebuchet MS"/>
                <a:cs typeface="Trebuchet MS"/>
              </a:rPr>
              <a:t>гліальних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клітин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135" dirty="0">
                <a:latin typeface="Trebuchet MS"/>
                <a:cs typeface="Trebuchet MS"/>
              </a:rPr>
              <a:t>(G),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135" dirty="0">
                <a:latin typeface="Trebuchet MS"/>
                <a:cs typeface="Trebuchet MS"/>
              </a:rPr>
              <a:t>тіл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нейронів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(N)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dirty="0">
                <a:latin typeface="Trebuchet MS"/>
                <a:cs typeface="Trebuchet MS"/>
              </a:rPr>
              <a:t>нейропіль;</a:t>
            </a:r>
            <a:r>
              <a:rPr sz="1800" spc="45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біла</a:t>
            </a:r>
            <a:r>
              <a:rPr sz="1800" spc="4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46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також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глію</a:t>
            </a:r>
            <a:r>
              <a:rPr sz="1800" spc="1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(G),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12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складається </a:t>
            </a:r>
            <a:r>
              <a:rPr sz="1800" dirty="0">
                <a:latin typeface="Trebuchet MS"/>
                <a:cs typeface="Trebuchet MS"/>
              </a:rPr>
              <a:t>переважно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аксонів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(A),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spc="-20" dirty="0">
                <a:latin typeface="Trebuchet MS"/>
                <a:cs typeface="Trebuchet MS"/>
              </a:rPr>
              <a:t>мієлінові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яких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були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втрачені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під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час </a:t>
            </a:r>
            <a:r>
              <a:rPr sz="1800" dirty="0">
                <a:latin typeface="Trebuchet MS"/>
                <a:cs typeface="Trebuchet MS"/>
              </a:rPr>
              <a:t>підготовки,</a:t>
            </a:r>
            <a:r>
              <a:rPr sz="1800" spc="385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залишивши</a:t>
            </a:r>
            <a:r>
              <a:rPr sz="1800" spc="395" dirty="0">
                <a:latin typeface="Trebuchet MS"/>
                <a:cs typeface="Trebuchet MS"/>
              </a:rPr>
              <a:t>    </a:t>
            </a:r>
            <a:r>
              <a:rPr sz="1800" spc="-35" dirty="0">
                <a:latin typeface="Trebuchet MS"/>
                <a:cs typeface="Trebuchet MS"/>
              </a:rPr>
              <a:t>круглі </a:t>
            </a:r>
            <a:r>
              <a:rPr sz="1800" dirty="0">
                <a:latin typeface="Trebuchet MS"/>
                <a:cs typeface="Trebuchet MS"/>
              </a:rPr>
              <a:t>порожні</a:t>
            </a:r>
            <a:r>
              <a:rPr sz="1800" spc="254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простори,</a:t>
            </a:r>
            <a:r>
              <a:rPr sz="1800" spc="254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показані</a:t>
            </a:r>
            <a:r>
              <a:rPr sz="1800" spc="260" dirty="0">
                <a:latin typeface="Trebuchet MS"/>
                <a:cs typeface="Trebuchet MS"/>
              </a:rPr>
              <a:t>   </a:t>
            </a:r>
            <a:r>
              <a:rPr sz="1800" spc="-25" dirty="0">
                <a:latin typeface="Trebuchet MS"/>
                <a:cs typeface="Trebuchet MS"/>
              </a:rPr>
              <a:t>на </a:t>
            </a:r>
            <a:r>
              <a:rPr sz="1800" dirty="0">
                <a:latin typeface="Trebuchet MS"/>
                <a:cs typeface="Trebuchet MS"/>
              </a:rPr>
              <a:t>зображенні.</a:t>
            </a:r>
            <a:r>
              <a:rPr sz="1800" spc="2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Кожен</a:t>
            </a:r>
            <a:r>
              <a:rPr sz="1800" spc="2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такий</a:t>
            </a:r>
            <a:r>
              <a:rPr sz="1800" spc="27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простір </a:t>
            </a:r>
            <a:r>
              <a:rPr sz="1800" dirty="0">
                <a:latin typeface="Trebuchet MS"/>
                <a:cs typeface="Trebuchet MS"/>
              </a:rPr>
              <a:t>оточує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темно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забарвлену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пляму,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яка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є </a:t>
            </a:r>
            <a:r>
              <a:rPr sz="1800" dirty="0">
                <a:latin typeface="Trebuchet MS"/>
                <a:cs typeface="Trebuchet MS"/>
              </a:rPr>
              <a:t>невеликим</a:t>
            </a:r>
            <a:r>
              <a:rPr sz="1800" spc="37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фрагментом</a:t>
            </a:r>
            <a:r>
              <a:rPr sz="1800" spc="37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аксона. </a:t>
            </a:r>
            <a:r>
              <a:rPr sz="1800" spc="-25" dirty="0">
                <a:latin typeface="Trebuchet MS"/>
                <a:cs typeface="Trebuchet MS"/>
              </a:rPr>
              <a:t>(Збільшення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X400)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4514" y="1560398"/>
            <a:ext cx="4392930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6985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складчастій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корі</a:t>
            </a:r>
            <a:r>
              <a:rPr sz="1800" b="1" i="1" spc="24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головного</a:t>
            </a:r>
            <a:r>
              <a:rPr sz="1800" b="1" i="1" spc="254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мозку </a:t>
            </a:r>
            <a:r>
              <a:rPr sz="1800" b="1" i="1" dirty="0">
                <a:latin typeface="Trebuchet MS"/>
                <a:cs typeface="Trebuchet MS"/>
              </a:rPr>
              <a:t>нейронауковці</a:t>
            </a:r>
            <a:r>
              <a:rPr sz="1800" b="1" i="1" spc="2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розрізняють</a:t>
            </a:r>
            <a:r>
              <a:rPr sz="1800" spc="285" dirty="0">
                <a:latin typeface="Trebuchet MS"/>
                <a:cs typeface="Trebuchet MS"/>
              </a:rPr>
              <a:t>  </a:t>
            </a:r>
            <a:r>
              <a:rPr sz="1800" b="1" i="1" spc="-10" dirty="0">
                <a:latin typeface="Trebuchet MS"/>
                <a:cs typeface="Trebuchet MS"/>
              </a:rPr>
              <a:t>шість </a:t>
            </a:r>
            <a:r>
              <a:rPr sz="1800" b="1" i="1" dirty="0">
                <a:latin typeface="Trebuchet MS"/>
                <a:cs typeface="Trebuchet MS"/>
              </a:rPr>
              <a:t>шарів</a:t>
            </a:r>
            <a:r>
              <a:rPr sz="1800" b="1" i="1" spc="15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нейронів</a:t>
            </a:r>
            <a:r>
              <a:rPr sz="1800" b="1" i="1" spc="17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різними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розмірами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формами.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Найбільш</a:t>
            </a:r>
            <a:r>
              <a:rPr sz="1800" spc="-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помітними</a:t>
            </a:r>
            <a:r>
              <a:rPr sz="1800" spc="484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цих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</a:t>
            </a:r>
            <a:r>
              <a:rPr sz="1800" spc="4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є 	</a:t>
            </a:r>
            <a:r>
              <a:rPr sz="1800" spc="-55" dirty="0">
                <a:latin typeface="Trebuchet MS"/>
                <a:cs typeface="Trebuchet MS"/>
              </a:rPr>
              <a:t>еферентні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пірамідні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нейрони.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Нейрони 	</a:t>
            </a:r>
            <a:r>
              <a:rPr sz="1800" dirty="0">
                <a:latin typeface="Trebuchet MS"/>
                <a:cs typeface="Trebuchet MS"/>
              </a:rPr>
              <a:t>кори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головного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функціонують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 	</a:t>
            </a:r>
            <a:r>
              <a:rPr sz="1800" dirty="0">
                <a:latin typeface="Trebuchet MS"/>
                <a:cs typeface="Trebuchet MS"/>
              </a:rPr>
              <a:t>інтеграції</a:t>
            </a:r>
            <a:r>
              <a:rPr sz="1800" spc="2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сенсорної</a:t>
            </a:r>
            <a:r>
              <a:rPr sz="1800" spc="2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інформації</a:t>
            </a:r>
            <a:r>
              <a:rPr sz="1800" spc="27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та 	</a:t>
            </a:r>
            <a:r>
              <a:rPr sz="1800" spc="-40" dirty="0">
                <a:latin typeface="Trebuchet MS"/>
                <a:cs typeface="Trebuchet MS"/>
              </a:rPr>
              <a:t>ініціації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довільних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моторних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реакцій.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453060" y="601383"/>
            <a:ext cx="4963160" cy="5838825"/>
            <a:chOff x="6453060" y="601383"/>
            <a:chExt cx="4963160" cy="58388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62521" y="610895"/>
              <a:ext cx="4943856" cy="572760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457822" y="606145"/>
              <a:ext cx="4953635" cy="5829300"/>
            </a:xfrm>
            <a:custGeom>
              <a:avLst/>
              <a:gdLst/>
              <a:ahLst/>
              <a:cxnLst/>
              <a:rect l="l" t="t" r="r" b="b"/>
              <a:pathLst>
                <a:path w="4953634" h="5829300">
                  <a:moveTo>
                    <a:pt x="0" y="5828919"/>
                  </a:moveTo>
                  <a:lnTo>
                    <a:pt x="4953381" y="5828919"/>
                  </a:lnTo>
                  <a:lnTo>
                    <a:pt x="4953381" y="0"/>
                  </a:lnTo>
                  <a:lnTo>
                    <a:pt x="0" y="0"/>
                  </a:lnTo>
                  <a:lnTo>
                    <a:pt x="0" y="5828919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5716" y="814006"/>
            <a:ext cx="5720715" cy="4276725"/>
            <a:chOff x="625716" y="814006"/>
            <a:chExt cx="5720715" cy="4276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2184" y="823595"/>
              <a:ext cx="5520944" cy="41705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0478" y="818769"/>
              <a:ext cx="5711190" cy="4267200"/>
            </a:xfrm>
            <a:custGeom>
              <a:avLst/>
              <a:gdLst/>
              <a:ahLst/>
              <a:cxnLst/>
              <a:rect l="l" t="t" r="r" b="b"/>
              <a:pathLst>
                <a:path w="5711190" h="4267200">
                  <a:moveTo>
                    <a:pt x="0" y="4266946"/>
                  </a:moveTo>
                  <a:lnTo>
                    <a:pt x="5710936" y="4266946"/>
                  </a:lnTo>
                  <a:lnTo>
                    <a:pt x="5710936" y="0"/>
                  </a:lnTo>
                  <a:lnTo>
                    <a:pt x="0" y="0"/>
                  </a:lnTo>
                  <a:lnTo>
                    <a:pt x="0" y="4266946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90194" y="5404205"/>
            <a:ext cx="5913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rebuchet MS"/>
                <a:cs typeface="Trebuchet MS"/>
              </a:rPr>
              <a:t>https://meds371s.uchc.edu/Zecevic%20Telencephalon%20 </a:t>
            </a:r>
            <a:r>
              <a:rPr sz="1800" spc="-10" dirty="0">
                <a:latin typeface="Trebuchet MS"/>
                <a:cs typeface="Trebuchet MS"/>
              </a:rPr>
              <a:t>Cerebral%20Cortex%20slides.pdf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70092" y="823594"/>
            <a:ext cx="5029818" cy="433768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0480" y="595899"/>
            <a:ext cx="10196830" cy="58625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674" y="583400"/>
            <a:ext cx="8336392" cy="55027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69222" y="595122"/>
            <a:ext cx="296291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rebuchet MS"/>
                <a:cs typeface="Trebuchet MS"/>
              </a:rPr>
              <a:t>Кора</a:t>
            </a:r>
            <a:r>
              <a:rPr sz="1600" b="1" spc="-110" dirty="0">
                <a:latin typeface="Trebuchet MS"/>
                <a:cs typeface="Trebuchet MS"/>
              </a:rPr>
              <a:t> </a:t>
            </a:r>
            <a:r>
              <a:rPr sz="1600" b="1" spc="-50" dirty="0">
                <a:latin typeface="Trebuchet MS"/>
                <a:cs typeface="Trebuchet MS"/>
              </a:rPr>
              <a:t>головного</a:t>
            </a:r>
            <a:r>
              <a:rPr sz="1600" b="1" spc="-135" dirty="0">
                <a:latin typeface="Trebuchet MS"/>
                <a:cs typeface="Trebuchet MS"/>
              </a:rPr>
              <a:t> </a:t>
            </a:r>
            <a:r>
              <a:rPr sz="1600" b="1" spc="-10" dirty="0">
                <a:latin typeface="Trebuchet MS"/>
                <a:cs typeface="Trebuchet MS"/>
              </a:rPr>
              <a:t>мозку.</a:t>
            </a:r>
            <a:endParaRPr sz="1600">
              <a:latin typeface="Trebuchet MS"/>
              <a:cs typeface="Trebuchet MS"/>
            </a:endParaRPr>
          </a:p>
          <a:p>
            <a:pPr marL="12700" marR="5715" algn="just">
              <a:lnSpc>
                <a:spcPct val="100000"/>
              </a:lnSpc>
              <a:tabLst>
                <a:tab pos="2900680" algn="l"/>
              </a:tabLst>
            </a:pPr>
            <a:r>
              <a:rPr sz="1600" dirty="0">
                <a:latin typeface="Trebuchet MS"/>
                <a:cs typeface="Trebuchet MS"/>
              </a:rPr>
              <a:t>(a)</a:t>
            </a:r>
            <a:r>
              <a:rPr sz="1600" spc="245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Важливими</a:t>
            </a:r>
            <a:r>
              <a:rPr sz="1600" spc="254" dirty="0">
                <a:latin typeface="Trebuchet MS"/>
                <a:cs typeface="Trebuchet MS"/>
              </a:rPr>
              <a:t>   </a:t>
            </a:r>
            <a:r>
              <a:rPr sz="1600" spc="-10" dirty="0">
                <a:latin typeface="Trebuchet MS"/>
                <a:cs typeface="Trebuchet MS"/>
              </a:rPr>
              <a:t>нейронами </a:t>
            </a:r>
            <a:r>
              <a:rPr sz="1600" dirty="0">
                <a:latin typeface="Trebuchet MS"/>
                <a:cs typeface="Trebuchet MS"/>
              </a:rPr>
              <a:t>головного</a:t>
            </a:r>
            <a:r>
              <a:rPr sz="1600" spc="16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мозку</a:t>
            </a:r>
            <a:r>
              <a:rPr sz="1600" spc="16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є</a:t>
            </a:r>
            <a:r>
              <a:rPr sz="1600" spc="155" dirty="0">
                <a:latin typeface="Trebuchet MS"/>
                <a:cs typeface="Trebuchet MS"/>
              </a:rPr>
              <a:t>  </a:t>
            </a:r>
            <a:r>
              <a:rPr sz="1600" spc="-30" dirty="0">
                <a:latin typeface="Trebuchet MS"/>
                <a:cs typeface="Trebuchet MS"/>
              </a:rPr>
              <a:t>пірамідні </a:t>
            </a:r>
            <a:r>
              <a:rPr sz="1600" dirty="0">
                <a:latin typeface="Trebuchet MS"/>
                <a:cs typeface="Trebuchet MS"/>
              </a:rPr>
              <a:t>нейрони</a:t>
            </a:r>
            <a:r>
              <a:rPr sz="1600" spc="459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(P),</a:t>
            </a:r>
            <a:r>
              <a:rPr sz="1600" spc="45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які</a:t>
            </a:r>
            <a:r>
              <a:rPr sz="1600" spc="4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розташовані вертикально</a:t>
            </a:r>
            <a:r>
              <a:rPr sz="1600" dirty="0">
                <a:latin typeface="Trebuchet MS"/>
                <a:cs typeface="Trebuchet MS"/>
              </a:rPr>
              <a:t>	</a:t>
            </a:r>
            <a:r>
              <a:rPr sz="1600" spc="-105" dirty="0">
                <a:latin typeface="Trebuchet MS"/>
                <a:cs typeface="Trebuchet MS"/>
              </a:rPr>
              <a:t>і</a:t>
            </a:r>
            <a:endParaRPr sz="16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rebuchet MS"/>
                <a:cs typeface="Trebuchet MS"/>
              </a:rPr>
              <a:t>перемежовуються</a:t>
            </a:r>
            <a:r>
              <a:rPr sz="1600" spc="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численними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69222" y="2058416"/>
            <a:ext cx="15335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2164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rebuchet MS"/>
                <a:cs typeface="Trebuchet MS"/>
              </a:rPr>
              <a:t>дрібнішими клітинами,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астроцитами,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spc="-25" dirty="0">
                <a:latin typeface="Trebuchet MS"/>
                <a:cs typeface="Trebuchet MS"/>
              </a:rPr>
              <a:t>еозинофільному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(Збільшення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72953" y="2058416"/>
            <a:ext cx="10591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" marR="6985" indent="-7620" algn="r">
              <a:lnSpc>
                <a:spcPct val="100000"/>
              </a:lnSpc>
              <a:spcBef>
                <a:spcPts val="95"/>
              </a:spcBef>
            </a:pPr>
            <a:r>
              <a:rPr sz="1600" spc="-40" dirty="0">
                <a:latin typeface="Trebuchet MS"/>
                <a:cs typeface="Trebuchet MS"/>
              </a:rPr>
              <a:t>гліальними </a:t>
            </a:r>
            <a:r>
              <a:rPr sz="1600" spc="-10" dirty="0">
                <a:latin typeface="Trebuchet MS"/>
                <a:cs typeface="Trebuchet MS"/>
              </a:rPr>
              <a:t>переважно</a:t>
            </a:r>
            <a:endParaRPr sz="1600">
              <a:latin typeface="Trebuchet MS"/>
              <a:cs typeface="Trebuchet MS"/>
            </a:endParaRPr>
          </a:p>
          <a:p>
            <a:pPr marL="104139" marR="5715" indent="838200" algn="r">
              <a:lnSpc>
                <a:spcPct val="100000"/>
              </a:lnSpc>
            </a:pPr>
            <a:r>
              <a:rPr sz="1600" spc="-50" dirty="0">
                <a:latin typeface="Trebuchet MS"/>
                <a:cs typeface="Trebuchet MS"/>
              </a:rPr>
              <a:t>в </a:t>
            </a:r>
            <a:r>
              <a:rPr sz="1600" spc="-40" dirty="0">
                <a:latin typeface="Trebuchet MS"/>
                <a:cs typeface="Trebuchet MS"/>
              </a:rPr>
              <a:t>нейропілі.</a:t>
            </a:r>
            <a:endParaRPr sz="16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X200;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9222" y="3277870"/>
            <a:ext cx="2962275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0" dirty="0">
                <a:latin typeface="Trebuchet MS"/>
                <a:cs typeface="Trebuchet MS"/>
              </a:rPr>
              <a:t>гематоксилін-</a:t>
            </a:r>
            <a:r>
              <a:rPr sz="1600" spc="-10" dirty="0">
                <a:latin typeface="Trebuchet MS"/>
                <a:cs typeface="Trebuchet MS"/>
              </a:rPr>
              <a:t>еозин)</a:t>
            </a:r>
            <a:endParaRPr sz="16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tabLst>
                <a:tab pos="1181735" algn="l"/>
                <a:tab pos="2409825" algn="l"/>
              </a:tabLst>
            </a:pPr>
            <a:r>
              <a:rPr sz="1600" dirty="0">
                <a:latin typeface="Trebuchet MS"/>
                <a:cs typeface="Trebuchet MS"/>
              </a:rPr>
              <a:t>(b)</a:t>
            </a:r>
            <a:r>
              <a:rPr sz="1600" spc="220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Від</a:t>
            </a:r>
            <a:r>
              <a:rPr sz="1600" spc="225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апікальних</a:t>
            </a:r>
            <a:r>
              <a:rPr sz="1600" spc="167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кінців </a:t>
            </a:r>
            <a:r>
              <a:rPr sz="1600" dirty="0">
                <a:latin typeface="Trebuchet MS"/>
                <a:cs typeface="Trebuchet MS"/>
              </a:rPr>
              <a:t>пірамідних</a:t>
            </a:r>
            <a:r>
              <a:rPr sz="1600" spc="3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нейронів</a:t>
            </a:r>
            <a:r>
              <a:rPr sz="1600" spc="3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(P)</a:t>
            </a:r>
            <a:r>
              <a:rPr sz="1600" spc="37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довгі </a:t>
            </a:r>
            <a:r>
              <a:rPr sz="1600" dirty="0">
                <a:latin typeface="Trebuchet MS"/>
                <a:cs typeface="Trebuchet MS"/>
              </a:rPr>
              <a:t>дендрити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тягнуться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напрямку </a:t>
            </a:r>
            <a:r>
              <a:rPr sz="1600" dirty="0">
                <a:latin typeface="Trebuchet MS"/>
                <a:cs typeface="Trebuchet MS"/>
              </a:rPr>
              <a:t>поверхні</a:t>
            </a:r>
            <a:r>
              <a:rPr sz="1600" spc="4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кори,</a:t>
            </a:r>
            <a:r>
              <a:rPr sz="1600" spc="470" dirty="0">
                <a:latin typeface="Trebuchet MS"/>
                <a:cs typeface="Trebuchet MS"/>
              </a:rPr>
              <a:t> </a:t>
            </a:r>
            <a:r>
              <a:rPr sz="1600" spc="60" dirty="0">
                <a:latin typeface="Trebuchet MS"/>
                <a:cs typeface="Trebuchet MS"/>
              </a:rPr>
              <a:t>що</a:t>
            </a:r>
            <a:r>
              <a:rPr sz="1600" spc="4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найкраще </a:t>
            </a:r>
            <a:r>
              <a:rPr sz="1600" dirty="0">
                <a:latin typeface="Trebuchet MS"/>
                <a:cs typeface="Trebuchet MS"/>
              </a:rPr>
              <a:t>видно</a:t>
            </a:r>
            <a:r>
              <a:rPr sz="1600" spc="220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225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товстих</a:t>
            </a:r>
            <a:r>
              <a:rPr sz="1600" spc="229" dirty="0">
                <a:latin typeface="Trebuchet MS"/>
                <a:cs typeface="Trebuchet MS"/>
              </a:rPr>
              <a:t>   </a:t>
            </a:r>
            <a:r>
              <a:rPr sz="1600" spc="-30" dirty="0">
                <a:latin typeface="Trebuchet MS"/>
                <a:cs typeface="Trebuchet MS"/>
              </a:rPr>
              <a:t>зрізах, </a:t>
            </a:r>
            <a:r>
              <a:rPr sz="1600" spc="-10" dirty="0">
                <a:latin typeface="Trebuchet MS"/>
                <a:cs typeface="Trebuchet MS"/>
              </a:rPr>
              <a:t>забарвлених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сріблом,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де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видно лише</a:t>
            </a:r>
            <a:r>
              <a:rPr sz="1600" dirty="0">
                <a:latin typeface="Trebuchet MS"/>
                <a:cs typeface="Trebuchet MS"/>
              </a:rPr>
              <a:t>	</a:t>
            </a:r>
            <a:r>
              <a:rPr sz="1600" spc="-10" dirty="0">
                <a:latin typeface="Trebuchet MS"/>
                <a:cs typeface="Trebuchet MS"/>
              </a:rPr>
              <a:t>кілька</a:t>
            </a:r>
            <a:r>
              <a:rPr sz="1600" dirty="0">
                <a:latin typeface="Trebuchet MS"/>
                <a:cs typeface="Trebuchet MS"/>
              </a:rPr>
              <a:t>	</a:t>
            </a:r>
            <a:r>
              <a:rPr sz="1600" spc="-25" dirty="0">
                <a:latin typeface="Trebuchet MS"/>
                <a:cs typeface="Trebuchet MS"/>
              </a:rPr>
              <a:t>інших </a:t>
            </a:r>
            <a:r>
              <a:rPr sz="1600" dirty="0">
                <a:latin typeface="Trebuchet MS"/>
                <a:cs typeface="Trebuchet MS"/>
              </a:rPr>
              <a:t>протоплазматичних</a:t>
            </a:r>
            <a:r>
              <a:rPr sz="1600" spc="310" dirty="0">
                <a:latin typeface="Trebuchet MS"/>
                <a:cs typeface="Trebuchet MS"/>
              </a:rPr>
              <a:t>     </a:t>
            </a:r>
            <a:r>
              <a:rPr sz="1600" spc="-40" dirty="0">
                <a:latin typeface="Trebuchet MS"/>
                <a:cs typeface="Trebuchet MS"/>
              </a:rPr>
              <a:t>клітин </a:t>
            </a:r>
            <a:r>
              <a:rPr sz="1600" dirty="0">
                <a:latin typeface="Trebuchet MS"/>
                <a:cs typeface="Trebuchet MS"/>
              </a:rPr>
              <a:t>астроцитів</a:t>
            </a:r>
            <a:r>
              <a:rPr sz="1600" spc="36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(A).</a:t>
            </a:r>
            <a:r>
              <a:rPr sz="1600" spc="365" dirty="0">
                <a:latin typeface="Trebuchet MS"/>
                <a:cs typeface="Trebuchet MS"/>
              </a:rPr>
              <a:t>  </a:t>
            </a:r>
            <a:r>
              <a:rPr sz="1600" spc="-20" dirty="0">
                <a:latin typeface="Trebuchet MS"/>
                <a:cs typeface="Trebuchet MS"/>
              </a:rPr>
              <a:t>(Збільшення </a:t>
            </a:r>
            <a:r>
              <a:rPr sz="1600" spc="-35" dirty="0">
                <a:latin typeface="Trebuchet MS"/>
                <a:cs typeface="Trebuchet MS"/>
              </a:rPr>
              <a:t>X200;</a:t>
            </a:r>
            <a:r>
              <a:rPr sz="1600" spc="-1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срібло)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894" y="584276"/>
            <a:ext cx="11418570" cy="5774690"/>
            <a:chOff x="452894" y="584276"/>
            <a:chExt cx="11418570" cy="5774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07351" y="584276"/>
              <a:ext cx="4863719" cy="54899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8595" y="783742"/>
              <a:ext cx="3508755" cy="557517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894" y="783742"/>
              <a:ext cx="3381375" cy="55751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4338" y="944117"/>
            <a:ext cx="8613775" cy="4965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Різко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складчаста </a:t>
            </a:r>
            <a:r>
              <a:rPr sz="1800" b="1" i="1" dirty="0">
                <a:latin typeface="Trebuchet MS"/>
                <a:cs typeface="Trebuchet MS"/>
              </a:rPr>
              <a:t>кора мозочка </a:t>
            </a:r>
            <a:r>
              <a:rPr sz="1800" dirty="0">
                <a:latin typeface="Trebuchet MS"/>
                <a:cs typeface="Trebuchet MS"/>
              </a:rPr>
              <a:t>координує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м'язову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активність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всьому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тілу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 	</a:t>
            </a:r>
            <a:r>
              <a:rPr sz="1800" spc="-10" dirty="0">
                <a:latin typeface="Trebuchet MS"/>
                <a:cs typeface="Trebuchet MS"/>
              </a:rPr>
              <a:t>організована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три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шари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299085" indent="-286385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35" dirty="0">
                <a:latin typeface="Trebuchet MS"/>
                <a:cs typeface="Trebuchet MS"/>
              </a:rPr>
              <a:t>Товстий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зовнішній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молекулярний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шар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багато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нейропілю*</a:t>
            </a:r>
            <a:r>
              <a:rPr sz="1800" b="1" i="1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розсіяні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тіла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</a:pPr>
            <a:r>
              <a:rPr sz="1800" spc="-55" dirty="0">
                <a:latin typeface="Trebuchet MS"/>
                <a:cs typeface="Trebuchet MS"/>
              </a:rPr>
              <a:t>клітин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нейронів.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Тонкий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середній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лише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великих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нейронів,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які 	</a:t>
            </a:r>
            <a:r>
              <a:rPr sz="1800" dirty="0">
                <a:latin typeface="Trebuchet MS"/>
                <a:cs typeface="Trebuchet MS"/>
              </a:rPr>
              <a:t>називаються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клітинами</a:t>
            </a:r>
            <a:r>
              <a:rPr sz="1800" spc="2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Пуркіньє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(названі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честь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чеського</a:t>
            </a:r>
            <a:r>
              <a:rPr sz="1800" spc="2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гістолога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19-го 	</a:t>
            </a:r>
            <a:r>
              <a:rPr sz="1800" spc="-60" dirty="0">
                <a:latin typeface="Trebuchet MS"/>
                <a:cs typeface="Trebuchet MS"/>
              </a:rPr>
              <a:t>століття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Яна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Пуркіньє).</a:t>
            </a:r>
            <a:endParaRPr sz="1800">
              <a:latin typeface="Trebuchet MS"/>
              <a:cs typeface="Trebuchet MS"/>
            </a:endParaRPr>
          </a:p>
          <a:p>
            <a:pPr marL="299085" marR="6350" indent="-28702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Вони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помітні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навіть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зрізах,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забарвлених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гематоксиліном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еозином,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їх </a:t>
            </a:r>
            <a:r>
              <a:rPr sz="1800" dirty="0">
                <a:latin typeface="Trebuchet MS"/>
                <a:cs typeface="Trebuchet MS"/>
              </a:rPr>
              <a:t>дендрити</a:t>
            </a:r>
            <a:r>
              <a:rPr sz="1800" spc="3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простягаються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всьому</a:t>
            </a:r>
            <a:r>
              <a:rPr sz="1800" spc="3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молекулярному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шару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вигляді </a:t>
            </a:r>
            <a:r>
              <a:rPr sz="1800" spc="-30" dirty="0">
                <a:latin typeface="Trebuchet MS"/>
                <a:cs typeface="Trebuchet MS"/>
              </a:rPr>
              <a:t>розгалуженого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кошика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нервових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волокон.</a:t>
            </a:r>
            <a:endParaRPr sz="1800">
              <a:latin typeface="Trebuchet MS"/>
              <a:cs typeface="Trebuchet MS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Товстий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внутрішній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зернистий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шар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різні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маленькі,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щільно 	</a:t>
            </a:r>
            <a:r>
              <a:rPr sz="1800" dirty="0">
                <a:latin typeface="Trebuchet MS"/>
                <a:cs typeface="Trebuchet MS"/>
              </a:rPr>
              <a:t>упаковані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нейрони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(включаючи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зернисті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клітини,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діаметром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лише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4-</a:t>
            </a:r>
            <a:r>
              <a:rPr sz="1800" dirty="0">
                <a:latin typeface="Trebuchet MS"/>
                <a:cs typeface="Trebuchet MS"/>
              </a:rPr>
              <a:t>5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мкм)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 	</a:t>
            </a:r>
            <a:r>
              <a:rPr sz="1800" spc="-20" dirty="0">
                <a:latin typeface="Trebuchet MS"/>
                <a:cs typeface="Trebuchet MS"/>
              </a:rPr>
              <a:t>мало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нейропілю.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99800"/>
              </a:lnSpc>
            </a:pP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*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В</a:t>
            </a:r>
            <a:r>
              <a:rPr sz="1800" i="1" spc="325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нейроанатомії</a:t>
            </a:r>
            <a:r>
              <a:rPr sz="1800" i="1" spc="320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нейропіль</a:t>
            </a:r>
            <a:r>
              <a:rPr sz="1800" b="1" i="1" spc="325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(або</a:t>
            </a:r>
            <a:r>
              <a:rPr sz="1800" b="1" i="1" spc="330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нейропіл)</a:t>
            </a:r>
            <a:r>
              <a:rPr sz="1800" b="1" i="1" spc="325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це</a:t>
            </a:r>
            <a:r>
              <a:rPr sz="1800" i="1" spc="330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ділянка</a:t>
            </a:r>
            <a:r>
              <a:rPr sz="1800" i="1" spc="325" dirty="0">
                <a:solidFill>
                  <a:srgbClr val="040C28"/>
                </a:solidFill>
                <a:latin typeface="Calibri"/>
                <a:cs typeface="Calibri"/>
              </a:rPr>
              <a:t> 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між</a:t>
            </a:r>
            <a:r>
              <a:rPr sz="1800" i="1" spc="325" dirty="0">
                <a:solidFill>
                  <a:srgbClr val="040C28"/>
                </a:solidFill>
                <a:latin typeface="Calibri"/>
                <a:cs typeface="Calibri"/>
              </a:rPr>
              <a:t>  </a:t>
            </a:r>
            <a:r>
              <a:rPr sz="1800" i="1" spc="-10" dirty="0">
                <a:solidFill>
                  <a:srgbClr val="040C28"/>
                </a:solidFill>
                <a:latin typeface="Calibri"/>
                <a:cs typeface="Calibri"/>
              </a:rPr>
              <a:t>нейрональними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клітинними</a:t>
            </a:r>
            <a:r>
              <a:rPr sz="1800" i="1" spc="5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тілами</a:t>
            </a:r>
            <a:r>
              <a:rPr sz="1800" i="1" spc="45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в</a:t>
            </a:r>
            <a:r>
              <a:rPr sz="1800" i="1" spc="5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сірій</a:t>
            </a:r>
            <a:r>
              <a:rPr sz="1800" i="1" spc="5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речовині</a:t>
            </a:r>
            <a:r>
              <a:rPr sz="1800" i="1" spc="5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головного</a:t>
            </a:r>
            <a:r>
              <a:rPr sz="1800" i="1" spc="4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і</a:t>
            </a:r>
            <a:r>
              <a:rPr sz="1800" i="1" spc="55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спинного</a:t>
            </a:r>
            <a:r>
              <a:rPr sz="1800" i="1" spc="55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мозку</a:t>
            </a:r>
            <a:r>
              <a:rPr sz="1800" i="1" spc="55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(тобто</a:t>
            </a:r>
            <a:r>
              <a:rPr sz="1800" i="1" spc="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F1F1F"/>
                </a:solidFill>
                <a:latin typeface="Calibri"/>
                <a:cs typeface="Calibri"/>
              </a:rPr>
              <a:t>центральної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нервової</a:t>
            </a:r>
            <a:r>
              <a:rPr sz="1800" i="1" spc="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системи).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нейропіль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складається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із</a:t>
            </a:r>
            <a:r>
              <a:rPr sz="1800" i="1" spc="6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густого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плетива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аксонних</a:t>
            </a:r>
            <a:r>
              <a:rPr sz="1800" i="1" spc="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F1F1F"/>
                </a:solidFill>
                <a:latin typeface="Calibri"/>
                <a:cs typeface="Calibri"/>
              </a:rPr>
              <a:t>терміналей,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дендритів</a:t>
            </a:r>
            <a:r>
              <a:rPr sz="1800" i="1" spc="-5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та</a:t>
            </a:r>
            <a:r>
              <a:rPr sz="1800" i="1" spc="-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відростків</a:t>
            </a:r>
            <a:r>
              <a:rPr sz="1800" i="1" spc="-4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гліальних</a:t>
            </a:r>
            <a:r>
              <a:rPr sz="1800" i="1" spc="-7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F1F1F"/>
                </a:solidFill>
                <a:latin typeface="Calibri"/>
                <a:cs typeface="Calibri"/>
              </a:rPr>
              <a:t>клітин.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772" y="2317114"/>
            <a:ext cx="1714119" cy="171411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" y="457200"/>
            <a:ext cx="7715884" cy="50901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73210" y="734390"/>
            <a:ext cx="319595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rebuchet MS"/>
                <a:cs typeface="Trebuchet MS"/>
              </a:rPr>
              <a:t>Мозочок.</a:t>
            </a:r>
            <a:r>
              <a:rPr sz="1400" b="1" spc="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(a)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Кора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мозочка звивиста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з </a:t>
            </a:r>
            <a:r>
              <a:rPr sz="1400" dirty="0">
                <a:latin typeface="Trebuchet MS"/>
                <a:cs typeface="Trebuchet MS"/>
              </a:rPr>
              <a:t>багатьма</a:t>
            </a:r>
            <a:r>
              <a:rPr sz="1400" spc="7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характерними</a:t>
            </a:r>
            <a:r>
              <a:rPr sz="1400" spc="7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маленькими </a:t>
            </a:r>
            <a:r>
              <a:rPr sz="1400" dirty="0">
                <a:latin typeface="Trebuchet MS"/>
                <a:cs typeface="Trebuchet MS"/>
              </a:rPr>
              <a:t>складками,</a:t>
            </a:r>
            <a:r>
              <a:rPr sz="1400" spc="40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кожна</a:t>
            </a:r>
            <a:r>
              <a:rPr sz="1400" spc="409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405" dirty="0">
                <a:latin typeface="Trebuchet MS"/>
                <a:cs typeface="Trebuchet MS"/>
              </a:rPr>
              <a:t>    </a:t>
            </a:r>
            <a:r>
              <a:rPr sz="1400" spc="-45" dirty="0">
                <a:latin typeface="Trebuchet MS"/>
                <a:cs typeface="Trebuchet MS"/>
              </a:rPr>
              <a:t>яких </a:t>
            </a:r>
            <a:r>
              <a:rPr sz="1400" spc="-10" dirty="0">
                <a:latin typeface="Trebuchet MS"/>
                <a:cs typeface="Trebuchet MS"/>
              </a:rPr>
              <a:t>підтримується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центрі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трактами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білої речовини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мозковій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речовині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мозочка</a:t>
            </a:r>
            <a:endParaRPr sz="14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(M).</a:t>
            </a:r>
            <a:r>
              <a:rPr sz="1400" spc="23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Кожна</a:t>
            </a:r>
            <a:r>
              <a:rPr sz="1400" spc="24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складка</a:t>
            </a:r>
            <a:r>
              <a:rPr sz="1400" spc="24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має</a:t>
            </a:r>
            <a:r>
              <a:rPr sz="1400" spc="235" dirty="0">
                <a:latin typeface="Trebuchet MS"/>
                <a:cs typeface="Trebuchet MS"/>
              </a:rPr>
              <a:t>   </a:t>
            </a:r>
            <a:r>
              <a:rPr sz="1400" spc="-40" dirty="0">
                <a:latin typeface="Trebuchet MS"/>
                <a:cs typeface="Trebuchet MS"/>
              </a:rPr>
              <a:t>чіткі </a:t>
            </a:r>
            <a:r>
              <a:rPr sz="1400" dirty="0">
                <a:latin typeface="Trebuchet MS"/>
                <a:cs typeface="Trebuchet MS"/>
              </a:rPr>
              <a:t>молекулярні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шари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(ML)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зернисті </a:t>
            </a:r>
            <a:r>
              <a:rPr sz="1400" dirty="0">
                <a:latin typeface="Trebuchet MS"/>
                <a:cs typeface="Trebuchet MS"/>
              </a:rPr>
              <a:t>шари</a:t>
            </a:r>
            <a:r>
              <a:rPr sz="1400" spc="270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(GL).</a:t>
            </a:r>
            <a:r>
              <a:rPr sz="1400" spc="26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(Збільшення</a:t>
            </a:r>
            <a:r>
              <a:rPr sz="1400" spc="238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X6; </a:t>
            </a:r>
            <a:r>
              <a:rPr sz="1400" spc="-10" dirty="0">
                <a:latin typeface="Trebuchet MS"/>
                <a:cs typeface="Trebuchet MS"/>
              </a:rPr>
              <a:t>крезилвіолет)</a:t>
            </a:r>
            <a:endParaRPr sz="14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rebuchet MS"/>
                <a:cs typeface="Trebuchet MS"/>
              </a:rPr>
              <a:t>(b)</a:t>
            </a:r>
            <a:r>
              <a:rPr sz="1400" spc="4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Більше</a:t>
            </a:r>
            <a:r>
              <a:rPr sz="1400" spc="48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збільшення</a:t>
            </a:r>
            <a:r>
              <a:rPr sz="1400" spc="4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показує,</a:t>
            </a:r>
            <a:r>
              <a:rPr sz="1400" spc="484" dirty="0">
                <a:latin typeface="Trebuchet MS"/>
                <a:cs typeface="Trebuchet MS"/>
              </a:rPr>
              <a:t> </a:t>
            </a:r>
            <a:r>
              <a:rPr sz="1400" spc="35" dirty="0">
                <a:latin typeface="Trebuchet MS"/>
                <a:cs typeface="Trebuchet MS"/>
              </a:rPr>
              <a:t>що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5144" y="2868930"/>
            <a:ext cx="1184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89305" algn="l"/>
              </a:tabLst>
            </a:pPr>
            <a:r>
              <a:rPr sz="1400" spc="-10" dirty="0">
                <a:latin typeface="Trebuchet MS"/>
                <a:cs typeface="Trebuchet MS"/>
              </a:rPr>
              <a:t>(GL),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20" dirty="0">
                <a:latin typeface="Trebuchet MS"/>
                <a:cs typeface="Trebuchet MS"/>
              </a:rPr>
              <a:t>який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73210" y="2868930"/>
            <a:ext cx="162877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273175" algn="l"/>
              </a:tabLst>
            </a:pPr>
            <a:r>
              <a:rPr sz="1400" spc="-10" dirty="0">
                <a:latin typeface="Trebuchet MS"/>
                <a:cs typeface="Trebuchet MS"/>
              </a:rPr>
              <a:t>зернистий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25" dirty="0">
                <a:latin typeface="Trebuchet MS"/>
                <a:cs typeface="Trebuchet MS"/>
              </a:rPr>
              <a:t>шар </a:t>
            </a:r>
            <a:r>
              <a:rPr sz="1400" spc="-10" dirty="0">
                <a:latin typeface="Trebuchet MS"/>
                <a:cs typeface="Trebuchet MS"/>
              </a:rPr>
              <a:t>безпосередньо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81284" y="3082289"/>
            <a:ext cx="5657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оточує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83493" y="3082289"/>
            <a:ext cx="6845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мозкову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73210" y="3295650"/>
            <a:ext cx="319659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речовину</a:t>
            </a:r>
            <a:r>
              <a:rPr sz="1400" spc="27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(M),</a:t>
            </a:r>
            <a:r>
              <a:rPr sz="1400" spc="2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щільно</a:t>
            </a:r>
            <a:r>
              <a:rPr sz="1400" spc="27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заповнений </a:t>
            </a:r>
            <a:r>
              <a:rPr sz="1400" dirty="0">
                <a:latin typeface="Trebuchet MS"/>
                <a:cs typeface="Trebuchet MS"/>
              </a:rPr>
              <a:t>кількома</a:t>
            </a:r>
            <a:r>
              <a:rPr sz="1400" spc="254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різними</a:t>
            </a:r>
            <a:r>
              <a:rPr sz="1400" spc="254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типами</a:t>
            </a:r>
            <a:r>
              <a:rPr sz="1400" spc="254" dirty="0">
                <a:latin typeface="Trebuchet MS"/>
                <a:cs typeface="Trebuchet MS"/>
              </a:rPr>
              <a:t>   </a:t>
            </a:r>
            <a:r>
              <a:rPr sz="1400" spc="-25" dirty="0">
                <a:latin typeface="Trebuchet MS"/>
                <a:cs typeface="Trebuchet MS"/>
              </a:rPr>
              <a:t>дуже </a:t>
            </a:r>
            <a:r>
              <a:rPr sz="1400" dirty="0">
                <a:latin typeface="Trebuchet MS"/>
                <a:cs typeface="Trebuchet MS"/>
              </a:rPr>
              <a:t>маленьких</a:t>
            </a:r>
            <a:r>
              <a:rPr sz="1400" spc="254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округлих</a:t>
            </a:r>
            <a:r>
              <a:rPr sz="1400" spc="2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тіл</a:t>
            </a:r>
            <a:r>
              <a:rPr sz="1400" spc="254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нейронів. </a:t>
            </a:r>
            <a:r>
              <a:rPr sz="1400" dirty="0">
                <a:latin typeface="Trebuchet MS"/>
                <a:cs typeface="Trebuchet MS"/>
              </a:rPr>
              <a:t>Зовнішній</a:t>
            </a:r>
            <a:r>
              <a:rPr sz="1400" spc="21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молекулярний</a:t>
            </a:r>
            <a:r>
              <a:rPr sz="1400" spc="204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шар</a:t>
            </a:r>
            <a:r>
              <a:rPr sz="1400" spc="225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(ML) </a:t>
            </a:r>
            <a:r>
              <a:rPr sz="1400" dirty="0">
                <a:latin typeface="Trebuchet MS"/>
                <a:cs typeface="Trebuchet MS"/>
              </a:rPr>
              <a:t>складається</a:t>
            </a:r>
            <a:r>
              <a:rPr sz="1400" spc="4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4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нейропілю</a:t>
            </a:r>
            <a:r>
              <a:rPr sz="1400" spc="40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4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меншою </a:t>
            </a:r>
            <a:r>
              <a:rPr sz="1400" dirty="0">
                <a:latin typeface="Trebuchet MS"/>
                <a:cs typeface="Trebuchet MS"/>
              </a:rPr>
              <a:t>кількістю,</a:t>
            </a:r>
            <a:r>
              <a:rPr sz="1400" spc="4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набагато</a:t>
            </a:r>
            <a:r>
              <a:rPr sz="1400" spc="4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більш</a:t>
            </a:r>
            <a:r>
              <a:rPr sz="1400" spc="43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розсіяних </a:t>
            </a:r>
            <a:r>
              <a:rPr sz="1400" dirty="0">
                <a:latin typeface="Trebuchet MS"/>
                <a:cs typeface="Trebuchet MS"/>
              </a:rPr>
              <a:t>дрібних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нейронів.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межі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цих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двох </a:t>
            </a:r>
            <a:r>
              <a:rPr sz="1400" dirty="0">
                <a:latin typeface="Trebuchet MS"/>
                <a:cs typeface="Trebuchet MS"/>
              </a:rPr>
              <a:t>областей</a:t>
            </a:r>
            <a:r>
              <a:rPr sz="1400" spc="25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можна</a:t>
            </a:r>
            <a:r>
              <a:rPr sz="1400" spc="24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побачити</a:t>
            </a:r>
            <a:r>
              <a:rPr sz="1400" spc="245" dirty="0">
                <a:latin typeface="Trebuchet MS"/>
                <a:cs typeface="Trebuchet MS"/>
              </a:rPr>
              <a:t>   </a:t>
            </a:r>
            <a:r>
              <a:rPr sz="1400" spc="-25" dirty="0">
                <a:latin typeface="Trebuchet MS"/>
                <a:cs typeface="Trebuchet MS"/>
              </a:rPr>
              <a:t>шар </a:t>
            </a:r>
            <a:r>
              <a:rPr sz="1400" dirty="0">
                <a:latin typeface="Trebuchet MS"/>
                <a:cs typeface="Trebuchet MS"/>
              </a:rPr>
              <a:t>великих</a:t>
            </a:r>
            <a:r>
              <a:rPr sz="1400" spc="10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тіл</a:t>
            </a:r>
            <a:r>
              <a:rPr sz="1400" spc="10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нейронів</a:t>
            </a:r>
            <a:r>
              <a:rPr sz="1400" spc="10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Пуркіньє</a:t>
            </a:r>
            <a:r>
              <a:rPr sz="1400" spc="95" dirty="0">
                <a:latin typeface="Trebuchet MS"/>
                <a:cs typeface="Trebuchet MS"/>
              </a:rPr>
              <a:t>  </a:t>
            </a:r>
            <a:r>
              <a:rPr sz="1400" spc="-55" dirty="0">
                <a:latin typeface="Trebuchet MS"/>
                <a:cs typeface="Trebuchet MS"/>
              </a:rPr>
              <a:t>(P).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X20;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гематоксилін-</a:t>
            </a:r>
            <a:r>
              <a:rPr sz="1400" spc="-10" dirty="0">
                <a:latin typeface="Trebuchet MS"/>
                <a:cs typeface="Trebuchet MS"/>
              </a:rPr>
              <a:t>еозин)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432558"/>
            <a:ext cx="10957068" cy="36573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94994" y="4483353"/>
            <a:ext cx="1081659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2095" algn="just">
              <a:lnSpc>
                <a:spcPct val="100000"/>
              </a:lnSpc>
              <a:spcBef>
                <a:spcPts val="100"/>
              </a:spcBef>
              <a:buFont typeface="Trebuchet MS"/>
              <a:buAutoNum type="alphaLcParenBoth" startAt="3"/>
              <a:tabLst>
                <a:tab pos="264795" algn="l"/>
              </a:tabLst>
            </a:pPr>
            <a:r>
              <a:rPr sz="1400" dirty="0">
                <a:latin typeface="Trebuchet MS"/>
                <a:cs typeface="Trebuchet MS"/>
              </a:rPr>
              <a:t>Окремий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проміжний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spc="35" dirty="0">
                <a:latin typeface="Trebuchet MS"/>
                <a:cs typeface="Trebuchet MS"/>
              </a:rPr>
              <a:t>шар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містить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дуже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великі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тіла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унікальних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15" dirty="0">
                <a:latin typeface="Trebuchet MS"/>
                <a:cs typeface="Trebuchet MS"/>
              </a:rPr>
              <a:t>нейронів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Пуркіньє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spc="-75" dirty="0">
                <a:latin typeface="Trebuchet MS"/>
                <a:cs typeface="Trebuchet MS"/>
              </a:rPr>
              <a:t>(P),</a:t>
            </a:r>
            <a:r>
              <a:rPr sz="1400" dirty="0">
                <a:latin typeface="Trebuchet MS"/>
                <a:cs typeface="Trebuchet MS"/>
              </a:rPr>
              <a:t> </a:t>
            </a:r>
            <a:r>
              <a:rPr sz="1400" spc="-15" dirty="0">
                <a:latin typeface="Trebuchet MS"/>
                <a:cs typeface="Trebuchet MS"/>
              </a:rPr>
              <a:t>чиї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аксони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проходять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через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зернистий </a:t>
            </a:r>
            <a:r>
              <a:rPr sz="1400" spc="35" dirty="0">
                <a:latin typeface="Trebuchet MS"/>
                <a:cs typeface="Trebuchet MS"/>
              </a:rPr>
              <a:t>шар</a:t>
            </a:r>
            <a:r>
              <a:rPr sz="1400" dirty="0">
                <a:latin typeface="Trebuchet MS"/>
                <a:cs typeface="Trebuchet MS"/>
              </a:rPr>
              <a:t> </a:t>
            </a:r>
            <a:r>
              <a:rPr sz="1400" spc="-60" dirty="0">
                <a:latin typeface="Trebuchet MS"/>
                <a:cs typeface="Trebuchet MS"/>
              </a:rPr>
              <a:t>(GL),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щоб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з'єднатися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40" dirty="0">
                <a:latin typeface="Trebuchet MS"/>
                <a:cs typeface="Trebuchet MS"/>
              </a:rPr>
              <a:t>з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трактами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5" dirty="0">
                <a:latin typeface="Trebuchet MS"/>
                <a:cs typeface="Trebuchet MS"/>
              </a:rPr>
              <a:t>в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мозковій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речовині,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і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чиї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5" dirty="0">
                <a:latin typeface="Trebuchet MS"/>
                <a:cs typeface="Trebuchet MS"/>
              </a:rPr>
              <a:t>численні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розгалужені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дендрити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розгалужуються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5" dirty="0">
                <a:latin typeface="Trebuchet MS"/>
                <a:cs typeface="Trebuchet MS"/>
              </a:rPr>
              <a:t>по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всьому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молекулярному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10" dirty="0">
                <a:latin typeface="Trebuchet MS"/>
                <a:cs typeface="Trebuchet MS"/>
              </a:rPr>
              <a:t>шару</a:t>
            </a:r>
            <a:r>
              <a:rPr sz="1400" spc="-13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(ML).</a:t>
            </a:r>
            <a:r>
              <a:rPr sz="1400" spc="-13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Дендрити</a:t>
            </a:r>
            <a:r>
              <a:rPr sz="1400" spc="-1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погано</a:t>
            </a:r>
            <a:r>
              <a:rPr sz="1400" spc="-1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видно</a:t>
            </a:r>
            <a:r>
              <a:rPr sz="1400" spc="-145" dirty="0">
                <a:latin typeface="Trebuchet MS"/>
                <a:cs typeface="Trebuchet MS"/>
              </a:rPr>
              <a:t> </a:t>
            </a:r>
            <a:r>
              <a:rPr sz="1400" spc="5" dirty="0">
                <a:latin typeface="Trebuchet MS"/>
                <a:cs typeface="Trebuchet MS"/>
              </a:rPr>
              <a:t>при</a:t>
            </a:r>
            <a:r>
              <a:rPr sz="1400" spc="-15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фарбуванні</a:t>
            </a:r>
            <a:r>
              <a:rPr sz="1400" spc="-13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гематоксилін-</a:t>
            </a:r>
            <a:r>
              <a:rPr sz="1400" spc="-10" dirty="0">
                <a:latin typeface="Trebuchet MS"/>
                <a:cs typeface="Trebuchet MS"/>
              </a:rPr>
              <a:t>еозином.</a:t>
            </a:r>
            <a:r>
              <a:rPr sz="1400" spc="-16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(Збільшення</a:t>
            </a:r>
            <a:r>
              <a:rPr sz="1400" spc="-1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X40;</a:t>
            </a:r>
            <a:r>
              <a:rPr sz="1400" spc="-13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гематоксилін-</a:t>
            </a:r>
            <a:r>
              <a:rPr sz="1400" spc="-10" dirty="0">
                <a:latin typeface="Trebuchet MS"/>
                <a:cs typeface="Trebuchet MS"/>
              </a:rPr>
              <a:t>еозин)</a:t>
            </a:r>
            <a:endParaRPr sz="1400">
              <a:latin typeface="Trebuchet MS"/>
              <a:cs typeface="Trebuchet MS"/>
            </a:endParaRPr>
          </a:p>
          <a:p>
            <a:pPr marL="12700" marR="5080" indent="273050" algn="just">
              <a:lnSpc>
                <a:spcPct val="100000"/>
              </a:lnSpc>
              <a:spcBef>
                <a:spcPts val="5"/>
              </a:spcBef>
              <a:buAutoNum type="alphaLcParenBoth" startAt="3"/>
              <a:tabLst>
                <a:tab pos="285750" algn="l"/>
              </a:tabLst>
            </a:pPr>
            <a:r>
              <a:rPr sz="1400" dirty="0">
                <a:latin typeface="Trebuchet MS"/>
                <a:cs typeface="Trebuchet MS"/>
              </a:rPr>
              <a:t>При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відповідному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фарбуванні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сріблом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показано,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що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дендрити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кожної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великої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клітини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Пуркіньє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(P)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мають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сотні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дрібних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гілок, </a:t>
            </a:r>
            <a:r>
              <a:rPr sz="1400" dirty="0">
                <a:latin typeface="Trebuchet MS"/>
                <a:cs typeface="Trebuchet MS"/>
              </a:rPr>
              <a:t>кожна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10" dirty="0">
                <a:latin typeface="Trebuchet MS"/>
                <a:cs typeface="Trebuchet MS"/>
              </a:rPr>
              <a:t> яких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покрита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сотнями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дендритних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шипиків.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Аксони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від</a:t>
            </a:r>
            <a:r>
              <a:rPr sz="1400" spc="-10" dirty="0">
                <a:latin typeface="Trebuchet MS"/>
                <a:cs typeface="Trebuchet MS"/>
              </a:rPr>
              <a:t> дрібних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нейронів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зернистого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шару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немієлінізовані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з'єднуються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в </a:t>
            </a:r>
            <a:r>
              <a:rPr sz="1400" spc="-35" dirty="0">
                <a:latin typeface="Trebuchet MS"/>
                <a:cs typeface="Trebuchet MS"/>
              </a:rPr>
              <a:t>молекулярному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шарі,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де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вони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утворюють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синапси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дендритними</a:t>
            </a:r>
            <a:r>
              <a:rPr sz="1400" spc="-1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шипиками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клітин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Пуркіньє.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X40;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срібло)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0382" y="861440"/>
            <a:ext cx="527113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indent="-34290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1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поперечних</a:t>
            </a:r>
            <a:r>
              <a:rPr sz="1800" spc="1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зрізах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спинного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spc="-20" dirty="0">
                <a:latin typeface="Trebuchet MS"/>
                <a:cs typeface="Trebuchet MS"/>
              </a:rPr>
              <a:t>біла </a:t>
            </a: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розташована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3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периферії,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сіра </a:t>
            </a:r>
            <a:r>
              <a:rPr sz="1800" spc="-10" dirty="0">
                <a:latin typeface="Trebuchet MS"/>
                <a:cs typeface="Trebuchet MS"/>
              </a:rPr>
              <a:t>речовина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утворює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глибшу,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H-</a:t>
            </a:r>
            <a:r>
              <a:rPr sz="1800" spc="-30" dirty="0">
                <a:latin typeface="Trebuchet MS"/>
                <a:cs typeface="Trebuchet MS"/>
              </a:rPr>
              <a:t>подібну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масу.</a:t>
            </a:r>
            <a:endParaRPr sz="1800">
              <a:latin typeface="Trebuchet MS"/>
              <a:cs typeface="Trebuchet MS"/>
            </a:endParaRPr>
          </a:p>
          <a:p>
            <a:pPr marL="355600" marR="5080" indent="-342900" algn="just">
              <a:lnSpc>
                <a:spcPct val="100000"/>
              </a:lnSpc>
              <a:buFont typeface="Wingdings"/>
              <a:buChar char="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Два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передніх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виступи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цієї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сірої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речовини, передні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роги,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містять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тіла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клітин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дуже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великих </a:t>
            </a:r>
            <a:r>
              <a:rPr sz="1800" dirty="0">
                <a:latin typeface="Trebuchet MS"/>
                <a:cs typeface="Trebuchet MS"/>
              </a:rPr>
              <a:t>мотонейронів,</a:t>
            </a:r>
            <a:r>
              <a:rPr sz="1800" spc="34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аксони</a:t>
            </a:r>
            <a:r>
              <a:rPr sz="1800" spc="35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яких</a:t>
            </a:r>
            <a:r>
              <a:rPr sz="1800" spc="35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складають </a:t>
            </a:r>
            <a:r>
              <a:rPr sz="1800" spc="-35" dirty="0">
                <a:latin typeface="Trebuchet MS"/>
                <a:cs typeface="Trebuchet MS"/>
              </a:rPr>
              <a:t>вентральні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корінці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спинномозкових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нервів.</a:t>
            </a:r>
            <a:endParaRPr sz="1800">
              <a:latin typeface="Trebuchet MS"/>
              <a:cs typeface="Trebuchet MS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Два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задніх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роги</a:t>
            </a:r>
            <a:r>
              <a:rPr sz="1800" spc="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містять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інтернейрони,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які </a:t>
            </a:r>
            <a:r>
              <a:rPr sz="1800" dirty="0">
                <a:latin typeface="Trebuchet MS"/>
                <a:cs typeface="Trebuchet MS"/>
              </a:rPr>
              <a:t>отримують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сенсорні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волокна</a:t>
            </a:r>
            <a:r>
              <a:rPr sz="1800" spc="3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нейронів</a:t>
            </a:r>
            <a:r>
              <a:rPr sz="1800" spc="38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0382" y="3330955"/>
            <a:ext cx="37268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890">
              <a:lnSpc>
                <a:spcPct val="100000"/>
              </a:lnSpc>
              <a:spcBef>
                <a:spcPts val="100"/>
              </a:spcBef>
              <a:tabLst>
                <a:tab pos="2417445" algn="l"/>
              </a:tabLst>
            </a:pPr>
            <a:r>
              <a:rPr sz="1800" spc="-10" dirty="0">
                <a:latin typeface="Trebuchet MS"/>
                <a:cs typeface="Trebuchet MS"/>
              </a:rPr>
              <a:t>спинномозкових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30" dirty="0">
                <a:latin typeface="Trebuchet MS"/>
                <a:cs typeface="Trebuchet MS"/>
              </a:rPr>
              <a:t>(дорсальних </a:t>
            </a:r>
            <a:r>
              <a:rPr sz="1800" spc="-10" dirty="0">
                <a:latin typeface="Trebuchet MS"/>
                <a:cs typeface="Trebuchet MS"/>
              </a:rPr>
              <a:t>гангліях.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  <a:tab pos="1468120" algn="l"/>
                <a:tab pos="2739390" algn="l"/>
              </a:tabLst>
            </a:pPr>
            <a:r>
              <a:rPr sz="1800" spc="-10" dirty="0">
                <a:latin typeface="Trebuchet MS"/>
                <a:cs typeface="Trebuchet MS"/>
              </a:rPr>
              <a:t>Близько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середини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спинного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30344" y="3330955"/>
            <a:ext cx="13093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Trebuchet MS"/>
                <a:cs typeface="Trebuchet MS"/>
              </a:rPr>
              <a:t>корінцевих)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870585" algn="l"/>
              </a:tabLst>
            </a:pPr>
            <a:r>
              <a:rPr sz="1800" spc="-10" dirty="0">
                <a:latin typeface="Trebuchet MS"/>
                <a:cs typeface="Trebuchet MS"/>
              </a:rPr>
              <a:t>мозку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сіра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3282" y="4154170"/>
            <a:ext cx="49276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3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оточує</a:t>
            </a:r>
            <a:r>
              <a:rPr sz="1800" spc="3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невеликий</a:t>
            </a:r>
            <a:r>
              <a:rPr sz="1800" spc="37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центральний </a:t>
            </a:r>
            <a:r>
              <a:rPr sz="1800" dirty="0">
                <a:latin typeface="Trebuchet MS"/>
                <a:cs typeface="Trebuchet MS"/>
              </a:rPr>
              <a:t>канал,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розвивається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просвіту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нервової </a:t>
            </a:r>
            <a:r>
              <a:rPr sz="1800" spc="-30" dirty="0">
                <a:latin typeface="Trebuchet MS"/>
                <a:cs typeface="Trebuchet MS"/>
              </a:rPr>
              <a:t>трубки,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продовженням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шлуночків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головного </a:t>
            </a:r>
            <a:r>
              <a:rPr sz="1800" spc="-70" dirty="0">
                <a:latin typeface="Trebuchet MS"/>
                <a:cs typeface="Trebuchet MS"/>
              </a:rPr>
              <a:t>мозку,</a:t>
            </a:r>
            <a:r>
              <a:rPr sz="1800" spc="-30" dirty="0">
                <a:latin typeface="Trebuchet MS"/>
                <a:cs typeface="Trebuchet MS"/>
              </a:rPr>
              <a:t> вистелений </a:t>
            </a:r>
            <a:r>
              <a:rPr sz="1800" spc="-25" dirty="0">
                <a:latin typeface="Trebuchet MS"/>
                <a:cs typeface="Trebuchet MS"/>
              </a:rPr>
              <a:t>епендимальними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клітинами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містить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спинномозкову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рідину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(CSF).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95846" y="1719452"/>
            <a:ext cx="5200141" cy="341909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68" y="648843"/>
            <a:ext cx="11041634" cy="40509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036" y="4965649"/>
            <a:ext cx="1062863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10" dirty="0">
                <a:latin typeface="Trebuchet MS"/>
                <a:cs typeface="Trebuchet MS"/>
              </a:rPr>
              <a:t>Спинний</a:t>
            </a:r>
            <a:r>
              <a:rPr sz="1200" b="1" spc="-60" dirty="0">
                <a:latin typeface="Trebuchet MS"/>
                <a:cs typeface="Trebuchet MS"/>
              </a:rPr>
              <a:t> </a:t>
            </a:r>
            <a:r>
              <a:rPr sz="1200" b="1" spc="-5" dirty="0">
                <a:latin typeface="Trebuchet MS"/>
                <a:cs typeface="Trebuchet MS"/>
              </a:rPr>
              <a:t>мозок</a:t>
            </a:r>
            <a:r>
              <a:rPr sz="1200" b="1" spc="-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незначно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змінюється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в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діаметрі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15" dirty="0">
                <a:latin typeface="Trebuchet MS"/>
                <a:cs typeface="Trebuchet MS"/>
              </a:rPr>
              <a:t>по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всій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довжині,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але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на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поперечному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зрізі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завж</a:t>
            </a:r>
            <a:r>
              <a:rPr sz="1200" spc="-10" dirty="0">
                <a:latin typeface="Trebuchet MS"/>
                <a:cs typeface="Trebuchet MS"/>
              </a:rPr>
              <a:t>д</a:t>
            </a:r>
            <a:r>
              <a:rPr sz="1200" dirty="0">
                <a:latin typeface="Trebuchet MS"/>
                <a:cs typeface="Trebuchet MS"/>
              </a:rPr>
              <a:t>и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демонструє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двосторонню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симетрію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навколо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малого,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заповненого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спинномозковою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рідиною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центрального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каналу</a:t>
            </a:r>
            <a:r>
              <a:rPr sz="1200" spc="29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(C).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spc="40" dirty="0">
                <a:latin typeface="Trebuchet MS"/>
                <a:cs typeface="Trebuchet MS"/>
              </a:rPr>
              <a:t>На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відміну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від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головного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мозку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мозочка,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у</a:t>
            </a:r>
            <a:r>
              <a:rPr sz="1200" spc="29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спинному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мозку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сіра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речовина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розташована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всередині,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утворюючи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приблизно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H-</a:t>
            </a:r>
            <a:r>
              <a:rPr sz="1200" spc="-20" dirty="0">
                <a:latin typeface="Trebuchet MS"/>
                <a:cs typeface="Trebuchet MS"/>
              </a:rPr>
              <a:t>подібну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структуру,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яка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складається</a:t>
            </a:r>
            <a:r>
              <a:rPr sz="1200" spc="-110" dirty="0">
                <a:latin typeface="Trebuchet MS"/>
                <a:cs typeface="Trebuchet MS"/>
              </a:rPr>
              <a:t> </a:t>
            </a:r>
            <a:r>
              <a:rPr sz="1200" spc="30" dirty="0">
                <a:latin typeface="Trebuchet MS"/>
                <a:cs typeface="Trebuchet MS"/>
              </a:rPr>
              <a:t>з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двох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задніх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(P)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рогів</a:t>
            </a:r>
            <a:r>
              <a:rPr sz="1200" spc="-10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(сенсорних)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і</a:t>
            </a:r>
            <a:r>
              <a:rPr sz="1200" spc="-11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двох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передніх</a:t>
            </a:r>
            <a:r>
              <a:rPr sz="1200" spc="-110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(A)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(рухових)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рогів,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з'єднаних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сірою</a:t>
            </a:r>
            <a:r>
              <a:rPr sz="1200" spc="-120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спайкою</a:t>
            </a:r>
            <a:r>
              <a:rPr sz="1200" spc="-125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навколо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центрального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каналу.</a:t>
            </a:r>
            <a:endParaRPr sz="1200">
              <a:latin typeface="Trebuchet MS"/>
              <a:cs typeface="Trebuchet MS"/>
            </a:endParaRPr>
          </a:p>
          <a:p>
            <a:pPr marL="215265" indent="-204470" algn="just">
              <a:lnSpc>
                <a:spcPct val="100000"/>
              </a:lnSpc>
              <a:spcBef>
                <a:spcPts val="5"/>
              </a:spcBef>
              <a:buFont typeface="Trebuchet MS"/>
              <a:buAutoNum type="alphaLcParenBoth"/>
              <a:tabLst>
                <a:tab pos="215265" algn="l"/>
              </a:tabLst>
            </a:pPr>
            <a:r>
              <a:rPr sz="1200" dirty="0">
                <a:latin typeface="Trebuchet MS"/>
                <a:cs typeface="Trebuchet MS"/>
              </a:rPr>
              <a:t>Сіра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речовина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містить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велику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кількість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астроцитів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і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великі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тіла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нейронів,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особливо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рухових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нейронів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у </a:t>
            </a:r>
            <a:r>
              <a:rPr sz="1200" spc="-35" dirty="0">
                <a:latin typeface="Trebuchet MS"/>
                <a:cs typeface="Trebuchet MS"/>
              </a:rPr>
              <a:t>вентральних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рогах.</a:t>
            </a:r>
            <a:endParaRPr sz="1200">
              <a:latin typeface="Trebuchet MS"/>
              <a:cs typeface="Trebuchet MS"/>
            </a:endParaRPr>
          </a:p>
          <a:p>
            <a:pPr marL="12700" marR="5080" indent="227329" algn="just">
              <a:lnSpc>
                <a:spcPct val="100000"/>
              </a:lnSpc>
              <a:buFont typeface="Trebuchet MS"/>
              <a:buAutoNum type="alphaLcParenBoth"/>
              <a:tabLst>
                <a:tab pos="240029" algn="l"/>
              </a:tabLst>
            </a:pPr>
            <a:r>
              <a:rPr sz="1200" dirty="0">
                <a:latin typeface="Trebuchet MS"/>
                <a:cs typeface="Trebuchet MS"/>
              </a:rPr>
              <a:t>Біла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речовина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оточує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сіру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речовину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і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містить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переважно</a:t>
            </a:r>
            <a:r>
              <a:rPr sz="1200" spc="-20" dirty="0">
                <a:latin typeface="Trebuchet MS"/>
                <a:cs typeface="Trebuchet MS"/>
              </a:rPr>
              <a:t> олігодендроцити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тракти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мієлінізованих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аксонів,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-20" dirty="0">
                <a:latin typeface="Trebuchet MS"/>
                <a:cs typeface="Trebuchet MS"/>
              </a:rPr>
              <a:t> проходять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вздовж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спинного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мозку. </a:t>
            </a:r>
            <a:r>
              <a:rPr sz="1200" spc="-25" dirty="0">
                <a:latin typeface="Trebuchet MS"/>
                <a:cs typeface="Trebuchet MS"/>
              </a:rPr>
              <a:t>(Центр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X5,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a,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b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X100;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Всі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забарвлені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сріблом)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965" y="196621"/>
            <a:ext cx="7895335" cy="592150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78190" y="901954"/>
            <a:ext cx="3500754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indent="407670" algn="just">
              <a:lnSpc>
                <a:spcPct val="100000"/>
              </a:lnSpc>
              <a:spcBef>
                <a:spcPts val="95"/>
              </a:spcBef>
              <a:buFont typeface="Trebuchet MS"/>
              <a:buAutoNum type="alphaLcParenBoth" startAt="3"/>
              <a:tabLst>
                <a:tab pos="420370" algn="l"/>
              </a:tabLst>
            </a:pPr>
            <a:r>
              <a:rPr sz="1600" dirty="0">
                <a:latin typeface="Trebuchet MS"/>
                <a:cs typeface="Trebuchet MS"/>
              </a:rPr>
              <a:t>При</a:t>
            </a:r>
            <a:r>
              <a:rPr sz="1600" spc="16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фарбуванні</a:t>
            </a:r>
            <a:r>
              <a:rPr sz="1600" spc="165" dirty="0">
                <a:latin typeface="Trebuchet MS"/>
                <a:cs typeface="Trebuchet MS"/>
              </a:rPr>
              <a:t>  </a:t>
            </a:r>
            <a:r>
              <a:rPr sz="1600" spc="-30" dirty="0">
                <a:latin typeface="Trebuchet MS"/>
                <a:cs typeface="Trebuchet MS"/>
              </a:rPr>
              <a:t>гематоксилін- </a:t>
            </a:r>
            <a:r>
              <a:rPr sz="1600" dirty="0">
                <a:latin typeface="Trebuchet MS"/>
                <a:cs typeface="Trebuchet MS"/>
              </a:rPr>
              <a:t>еозином</a:t>
            </a:r>
            <a:r>
              <a:rPr sz="1600" spc="3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великі</a:t>
            </a:r>
            <a:r>
              <a:rPr sz="1600" spc="3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рухові</a:t>
            </a:r>
            <a:r>
              <a:rPr sz="1600" spc="31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нейрони</a:t>
            </a:r>
            <a:r>
              <a:rPr sz="1600" spc="32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(N) </a:t>
            </a:r>
            <a:r>
              <a:rPr sz="1600" dirty="0">
                <a:latin typeface="Trebuchet MS"/>
                <a:cs typeface="Trebuchet MS"/>
              </a:rPr>
              <a:t>вентральних</a:t>
            </a:r>
            <a:r>
              <a:rPr sz="1600" spc="1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рогів</a:t>
            </a:r>
            <a:r>
              <a:rPr sz="1600" spc="1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показують</a:t>
            </a:r>
            <a:r>
              <a:rPr sz="1600" spc="14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великі </a:t>
            </a:r>
            <a:r>
              <a:rPr sz="1600" dirty="0">
                <a:latin typeface="Trebuchet MS"/>
                <a:cs typeface="Trebuchet MS"/>
              </a:rPr>
              <a:t>ядра,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виразні</a:t>
            </a:r>
            <a:r>
              <a:rPr sz="1600" spc="-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ядерця</a:t>
            </a:r>
            <a:r>
              <a:rPr sz="1600" spc="-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цитоплазму, </a:t>
            </a:r>
            <a:r>
              <a:rPr sz="1600" dirty="0">
                <a:latin typeface="Trebuchet MS"/>
                <a:cs typeface="Trebuchet MS"/>
              </a:rPr>
              <a:t>багату</a:t>
            </a:r>
            <a:r>
              <a:rPr sz="1600" spc="114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1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субстанцію</a:t>
            </a:r>
            <a:r>
              <a:rPr sz="1600" spc="12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Ніссля,</a:t>
            </a:r>
            <a:r>
              <a:rPr sz="1600" spc="114" dirty="0">
                <a:latin typeface="Trebuchet MS"/>
                <a:cs typeface="Trebuchet MS"/>
              </a:rPr>
              <a:t>  </a:t>
            </a:r>
            <a:r>
              <a:rPr sz="1600" spc="35" dirty="0">
                <a:latin typeface="Trebuchet MS"/>
                <a:cs typeface="Trebuchet MS"/>
              </a:rPr>
              <a:t>що </a:t>
            </a:r>
            <a:r>
              <a:rPr sz="1600" dirty="0">
                <a:latin typeface="Trebuchet MS"/>
                <a:cs typeface="Trebuchet MS"/>
              </a:rPr>
              <a:t>вказує</a:t>
            </a:r>
            <a:r>
              <a:rPr sz="1600" spc="2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2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інтенсивний</a:t>
            </a:r>
            <a:r>
              <a:rPr sz="1600" spc="2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синтез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білка </a:t>
            </a:r>
            <a:r>
              <a:rPr sz="1600" dirty="0">
                <a:latin typeface="Trebuchet MS"/>
                <a:cs typeface="Trebuchet MS"/>
              </a:rPr>
              <a:t>для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підтримки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аксонів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цих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клітин,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які </a:t>
            </a:r>
            <a:r>
              <a:rPr sz="1600" spc="-55" dirty="0">
                <a:latin typeface="Trebuchet MS"/>
                <a:cs typeface="Trebuchet MS"/>
              </a:rPr>
              <a:t>тягнуться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-130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великі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відстані.</a:t>
            </a:r>
            <a:endParaRPr sz="1600">
              <a:latin typeface="Trebuchet MS"/>
              <a:cs typeface="Trebuchet MS"/>
            </a:endParaRPr>
          </a:p>
          <a:p>
            <a:pPr marL="12700" marR="5080" indent="375920" algn="just">
              <a:lnSpc>
                <a:spcPct val="100000"/>
              </a:lnSpc>
              <a:buFont typeface="Trebuchet MS"/>
              <a:buAutoNum type="alphaLcParenBoth" startAt="3"/>
              <a:tabLst>
                <a:tab pos="388620" algn="l"/>
              </a:tabLst>
            </a:pPr>
            <a:r>
              <a:rPr sz="1600" dirty="0">
                <a:latin typeface="Trebuchet MS"/>
                <a:cs typeface="Trebuchet MS"/>
              </a:rPr>
              <a:t>У</a:t>
            </a:r>
            <a:r>
              <a:rPr sz="1600" spc="4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білій</a:t>
            </a:r>
            <a:r>
              <a:rPr sz="1600" spc="4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спайці,</a:t>
            </a:r>
            <a:r>
              <a:rPr sz="1600" spc="459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вентрально</a:t>
            </a:r>
            <a:r>
              <a:rPr sz="1600" spc="47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від </a:t>
            </a:r>
            <a:r>
              <a:rPr sz="1600" dirty="0">
                <a:latin typeface="Trebuchet MS"/>
                <a:cs typeface="Trebuchet MS"/>
              </a:rPr>
              <a:t>центрального</a:t>
            </a:r>
            <a:r>
              <a:rPr sz="1600" spc="3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каналу,</a:t>
            </a:r>
            <a:r>
              <a:rPr sz="1600" spc="31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тракти</a:t>
            </a:r>
            <a:r>
              <a:rPr sz="1600" spc="320" dirty="0">
                <a:latin typeface="Trebuchet MS"/>
                <a:cs typeface="Trebuchet MS"/>
              </a:rPr>
              <a:t>  </a:t>
            </a:r>
            <a:r>
              <a:rPr sz="1600" spc="-110" dirty="0">
                <a:latin typeface="Trebuchet MS"/>
                <a:cs typeface="Trebuchet MS"/>
              </a:rPr>
              <a:t>(T) </a:t>
            </a:r>
            <a:r>
              <a:rPr sz="1600" dirty="0">
                <a:latin typeface="Trebuchet MS"/>
                <a:cs typeface="Trebuchet MS"/>
              </a:rPr>
              <a:t>проходять</a:t>
            </a:r>
            <a:r>
              <a:rPr sz="1600" spc="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вздовж</a:t>
            </a:r>
            <a:r>
              <a:rPr sz="1600" spc="48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спинного</a:t>
            </a:r>
            <a:r>
              <a:rPr sz="1600" spc="49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мозку, </a:t>
            </a:r>
            <a:r>
              <a:rPr sz="1600" dirty="0">
                <a:latin typeface="Trebuchet MS"/>
                <a:cs typeface="Trebuchet MS"/>
              </a:rPr>
              <a:t>тут</a:t>
            </a:r>
            <a:r>
              <a:rPr sz="1600" spc="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видно</a:t>
            </a:r>
            <a:r>
              <a:rPr sz="1600" spc="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2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поперечному</a:t>
            </a:r>
            <a:r>
              <a:rPr sz="1600" spc="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зрізі</a:t>
            </a:r>
            <a:r>
              <a:rPr sz="1600" spc="2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з порожніми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мієліновими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оболонками, </a:t>
            </a:r>
            <a:r>
              <a:rPr sz="1600" spc="60" dirty="0">
                <a:latin typeface="Trebuchet MS"/>
                <a:cs typeface="Trebuchet MS"/>
              </a:rPr>
              <a:t>що</a:t>
            </a:r>
            <a:r>
              <a:rPr sz="1600" spc="3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оточують</a:t>
            </a:r>
            <a:r>
              <a:rPr sz="1600" spc="3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аксони,</a:t>
            </a:r>
            <a:r>
              <a:rPr sz="1600" spc="34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</a:t>
            </a:r>
            <a:r>
              <a:rPr sz="1600" spc="3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також</a:t>
            </a:r>
            <a:r>
              <a:rPr sz="1600" spc="34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малі </a:t>
            </a:r>
            <a:r>
              <a:rPr sz="1600" dirty="0">
                <a:latin typeface="Trebuchet MS"/>
                <a:cs typeface="Trebuchet MS"/>
              </a:rPr>
              <a:t>тракти,</a:t>
            </a:r>
            <a:r>
              <a:rPr sz="1600" spc="375" dirty="0">
                <a:latin typeface="Trebuchet MS"/>
                <a:cs typeface="Trebuchet MS"/>
              </a:rPr>
              <a:t>  </a:t>
            </a:r>
            <a:r>
              <a:rPr sz="1600" spc="65" dirty="0">
                <a:latin typeface="Trebuchet MS"/>
                <a:cs typeface="Trebuchet MS"/>
              </a:rPr>
              <a:t>що</a:t>
            </a:r>
            <a:r>
              <a:rPr sz="1600" spc="37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проходять</a:t>
            </a:r>
            <a:r>
              <a:rPr sz="1600" spc="375" dirty="0">
                <a:latin typeface="Trebuchet MS"/>
                <a:cs typeface="Trebuchet MS"/>
              </a:rPr>
              <a:t>  </a:t>
            </a:r>
            <a:r>
              <a:rPr sz="1600" spc="50" dirty="0">
                <a:latin typeface="Trebuchet MS"/>
                <a:cs typeface="Trebuchet MS"/>
              </a:rPr>
              <a:t>з</a:t>
            </a:r>
            <a:r>
              <a:rPr sz="1600" spc="375" dirty="0">
                <a:latin typeface="Trebuchet MS"/>
                <a:cs typeface="Trebuchet MS"/>
              </a:rPr>
              <a:t>  </a:t>
            </a:r>
            <a:r>
              <a:rPr sz="1600" spc="-20" dirty="0">
                <a:latin typeface="Trebuchet MS"/>
                <a:cs typeface="Trebuchet MS"/>
              </a:rPr>
              <a:t>однієї </a:t>
            </a:r>
            <a:r>
              <a:rPr sz="1600" dirty="0">
                <a:latin typeface="Trebuchet MS"/>
                <a:cs typeface="Trebuchet MS"/>
              </a:rPr>
              <a:t>сторони</a:t>
            </a:r>
            <a:r>
              <a:rPr sz="1600" spc="11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спинного</a:t>
            </a:r>
            <a:r>
              <a:rPr sz="1600" spc="1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мозку</a:t>
            </a:r>
            <a:r>
              <a:rPr sz="1600" spc="11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114" dirty="0">
                <a:latin typeface="Trebuchet MS"/>
                <a:cs typeface="Trebuchet MS"/>
              </a:rPr>
              <a:t>  </a:t>
            </a:r>
            <a:r>
              <a:rPr sz="1600" spc="-50" dirty="0">
                <a:latin typeface="Trebuchet MS"/>
                <a:cs typeface="Trebuchet MS"/>
              </a:rPr>
              <a:t>іншу. </a:t>
            </a:r>
            <a:r>
              <a:rPr sz="1600" spc="-20" dirty="0">
                <a:latin typeface="Trebuchet MS"/>
                <a:cs typeface="Trebuchet MS"/>
              </a:rPr>
              <a:t>(Обидва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X200;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гематоксилін-</a:t>
            </a:r>
            <a:r>
              <a:rPr sz="1600" spc="-10" dirty="0">
                <a:latin typeface="Trebuchet MS"/>
                <a:cs typeface="Trebuchet MS"/>
              </a:rPr>
              <a:t>еозин)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178" y="1532890"/>
            <a:ext cx="33153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Мозкові</a:t>
            </a:r>
            <a:r>
              <a:rPr sz="1800" b="1" spc="-12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оболонки</a:t>
            </a: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Череп</a:t>
            </a:r>
            <a:r>
              <a:rPr sz="1800" spc="22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2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хребетний</a:t>
            </a:r>
            <a:r>
              <a:rPr sz="1800" spc="22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стовп </a:t>
            </a:r>
            <a:r>
              <a:rPr sz="1800" dirty="0">
                <a:latin typeface="Trebuchet MS"/>
                <a:cs typeface="Trebuchet MS"/>
              </a:rPr>
              <a:t>захищають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spc="60" dirty="0">
                <a:latin typeface="Trebuchet MS"/>
                <a:cs typeface="Trebuchet MS"/>
              </a:rPr>
              <a:t>ЦНС,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spc="-25" dirty="0">
                <a:latin typeface="Trebuchet MS"/>
                <a:cs typeface="Trebuchet MS"/>
              </a:rPr>
              <a:t>між </a:t>
            </a:r>
            <a:r>
              <a:rPr sz="1800" dirty="0">
                <a:latin typeface="Trebuchet MS"/>
                <a:cs typeface="Trebuchet MS"/>
              </a:rPr>
              <a:t>кісткою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нервовою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тканиною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89098" y="2630551"/>
            <a:ext cx="1084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мембрани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6157" y="2904871"/>
            <a:ext cx="17500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442720" algn="l"/>
              </a:tabLst>
            </a:pPr>
            <a:r>
              <a:rPr sz="1800" spc="-10" dirty="0">
                <a:latin typeface="Trebuchet MS"/>
                <a:cs typeface="Trebuchet MS"/>
              </a:rPr>
              <a:t>тканини,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40" dirty="0">
                <a:latin typeface="Trebuchet MS"/>
                <a:cs typeface="Trebuchet MS"/>
              </a:rPr>
              <a:t>які</a:t>
            </a:r>
            <a:endParaRPr sz="1800">
              <a:latin typeface="Trebuchet MS"/>
              <a:cs typeface="Trebuchet MS"/>
            </a:endParaRPr>
          </a:p>
          <a:p>
            <a:pPr marR="6350" algn="r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мозковими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2178" y="2630551"/>
            <a:ext cx="13728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знаходяться сполучної називаються оболонками.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2178" y="3727526"/>
            <a:ext cx="33153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rebuchet MS"/>
                <a:cs typeface="Trebuchet MS"/>
              </a:rPr>
              <a:t>Розрізняють</a:t>
            </a:r>
            <a:r>
              <a:rPr sz="1800" b="1" i="1" spc="459" dirty="0">
                <a:latin typeface="Trebuchet MS"/>
                <a:cs typeface="Trebuchet MS"/>
              </a:rPr>
              <a:t>   </a:t>
            </a:r>
            <a:r>
              <a:rPr sz="1800" b="1" i="1" dirty="0">
                <a:latin typeface="Trebuchet MS"/>
                <a:cs typeface="Trebuchet MS"/>
              </a:rPr>
              <a:t>три</a:t>
            </a:r>
            <a:r>
              <a:rPr sz="1800" b="1" i="1" spc="450" dirty="0">
                <a:latin typeface="Trebuchet MS"/>
                <a:cs typeface="Trebuchet MS"/>
              </a:rPr>
              <a:t>   </a:t>
            </a:r>
            <a:r>
              <a:rPr sz="1800" b="1" i="1" spc="-20" dirty="0">
                <a:latin typeface="Trebuchet MS"/>
                <a:cs typeface="Trebuchet MS"/>
              </a:rPr>
              <a:t>шари </a:t>
            </a:r>
            <a:r>
              <a:rPr sz="1800" b="1" i="1" dirty="0">
                <a:latin typeface="Trebuchet MS"/>
                <a:cs typeface="Trebuchet MS"/>
              </a:rPr>
              <a:t>мозкових</a:t>
            </a:r>
            <a:r>
              <a:rPr sz="1800" b="1" i="1" spc="-20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оболонок:</a:t>
            </a:r>
            <a:r>
              <a:rPr sz="1800" b="1" i="1" spc="-25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тверда, </a:t>
            </a:r>
            <a:r>
              <a:rPr sz="1800" b="1" i="1" dirty="0">
                <a:latin typeface="Trebuchet MS"/>
                <a:cs typeface="Trebuchet MS"/>
              </a:rPr>
              <a:t>павутинна</a:t>
            </a:r>
            <a:r>
              <a:rPr sz="1800" b="1" i="1" spc="9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та</a:t>
            </a:r>
            <a:r>
              <a:rPr sz="1800" b="1" i="1" spc="90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м'яка</a:t>
            </a:r>
            <a:r>
              <a:rPr sz="1800" b="1" i="1" spc="90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мозкові оболонки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18368" y="971854"/>
            <a:ext cx="7688580" cy="4624705"/>
            <a:chOff x="4218368" y="971854"/>
            <a:chExt cx="7688580" cy="462470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6541" y="981329"/>
              <a:ext cx="7519415" cy="46056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223130" y="976617"/>
              <a:ext cx="7679055" cy="4615180"/>
            </a:xfrm>
            <a:custGeom>
              <a:avLst/>
              <a:gdLst/>
              <a:ahLst/>
              <a:cxnLst/>
              <a:rect l="l" t="t" r="r" b="b"/>
              <a:pathLst>
                <a:path w="7679055" h="4615180">
                  <a:moveTo>
                    <a:pt x="0" y="4615180"/>
                  </a:moveTo>
                  <a:lnTo>
                    <a:pt x="7678674" y="4615180"/>
                  </a:lnTo>
                  <a:lnTo>
                    <a:pt x="7678674" y="0"/>
                  </a:lnTo>
                  <a:lnTo>
                    <a:pt x="0" y="0"/>
                  </a:lnTo>
                  <a:lnTo>
                    <a:pt x="0" y="4615180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526" y="1098740"/>
            <a:ext cx="7211059" cy="4660900"/>
            <a:chOff x="456526" y="1098740"/>
            <a:chExt cx="7211059" cy="4660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427" y="1282883"/>
              <a:ext cx="7023051" cy="44274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1289" y="1103502"/>
              <a:ext cx="7201534" cy="4651375"/>
            </a:xfrm>
            <a:custGeom>
              <a:avLst/>
              <a:gdLst/>
              <a:ahLst/>
              <a:cxnLst/>
              <a:rect l="l" t="t" r="r" b="b"/>
              <a:pathLst>
                <a:path w="7201534" h="4651375">
                  <a:moveTo>
                    <a:pt x="0" y="4650994"/>
                  </a:moveTo>
                  <a:lnTo>
                    <a:pt x="7201534" y="4650994"/>
                  </a:lnTo>
                  <a:lnTo>
                    <a:pt x="7201534" y="0"/>
                  </a:lnTo>
                  <a:lnTo>
                    <a:pt x="0" y="0"/>
                  </a:lnTo>
                  <a:lnTo>
                    <a:pt x="0" y="4650994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374126" y="647446"/>
            <a:ext cx="2551430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>
              <a:lnSpc>
                <a:spcPct val="107200"/>
              </a:lnSpc>
              <a:spcBef>
                <a:spcPts val="100"/>
              </a:spcBef>
              <a:tabLst>
                <a:tab pos="875030" algn="l"/>
                <a:tab pos="1079500" algn="l"/>
                <a:tab pos="1632585" algn="l"/>
              </a:tabLst>
            </a:pPr>
            <a:r>
              <a:rPr sz="1800" spc="-25" dirty="0">
                <a:latin typeface="Times New Roman"/>
                <a:cs typeface="Times New Roman"/>
              </a:rPr>
              <a:t>(a)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Схема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спинного </a:t>
            </a: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взаємозв'язок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97310" y="647446"/>
            <a:ext cx="652145" cy="908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3340" algn="just">
              <a:lnSpc>
                <a:spcPct val="1072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мозку трьох шарів: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74126" y="1237562"/>
            <a:ext cx="3273425" cy="6108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spc="-10" dirty="0">
                <a:latin typeface="Times New Roman"/>
                <a:cs typeface="Times New Roman"/>
              </a:rPr>
              <a:t>менінгеальних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  <a:tabLst>
                <a:tab pos="1532255" algn="l"/>
                <a:tab pos="24142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внутрішньої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м'якої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мозкової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74126" y="1824354"/>
            <a:ext cx="3275329" cy="38411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90"/>
              </a:spcBef>
            </a:pP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(pia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mater),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павутинної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(arachnoid)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твердої </a:t>
            </a:r>
            <a:r>
              <a:rPr sz="1800" dirty="0">
                <a:latin typeface="Times New Roman"/>
                <a:cs typeface="Times New Roman"/>
              </a:rPr>
              <a:t>мозкової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(dura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mater).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зображені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кровоносні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проходять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через </a:t>
            </a:r>
            <a:r>
              <a:rPr sz="1800" dirty="0">
                <a:latin typeface="Times New Roman"/>
                <a:cs typeface="Times New Roman"/>
              </a:rPr>
              <a:t>субарахноїдальний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простір,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корінці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нервів,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зливаються,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задні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передні </a:t>
            </a:r>
            <a:r>
              <a:rPr sz="1800" dirty="0">
                <a:latin typeface="Times New Roman"/>
                <a:cs typeface="Times New Roman"/>
              </a:rPr>
              <a:t>корінці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спинномозкових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нервів. </a:t>
            </a:r>
            <a:r>
              <a:rPr sz="1800" dirty="0">
                <a:latin typeface="Times New Roman"/>
                <a:cs typeface="Times New Roman"/>
              </a:rPr>
              <a:t>Задні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корінцеві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ганглії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містять </a:t>
            </a:r>
            <a:r>
              <a:rPr sz="1800" dirty="0">
                <a:latin typeface="Times New Roman"/>
                <a:cs typeface="Times New Roman"/>
              </a:rPr>
              <a:t>тіла</a:t>
            </a:r>
            <a:r>
              <a:rPr sz="1800" spc="4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сенсорних</a:t>
            </a:r>
            <a:r>
              <a:rPr sz="1800" spc="47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нервових </a:t>
            </a:r>
            <a:r>
              <a:rPr sz="1800" dirty="0">
                <a:latin typeface="Times New Roman"/>
                <a:cs typeface="Times New Roman"/>
              </a:rPr>
              <a:t>волокон</a:t>
            </a:r>
            <a:r>
              <a:rPr sz="1800" spc="4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47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міжхребцевих</a:t>
            </a:r>
            <a:r>
              <a:rPr sz="1800" spc="-10" dirty="0">
                <a:latin typeface="Times New Roman"/>
                <a:cs typeface="Times New Roman"/>
              </a:rPr>
              <a:t> отворах.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8218" y="668845"/>
            <a:ext cx="7251065" cy="4660265"/>
            <a:chOff x="628218" y="668845"/>
            <a:chExt cx="7251065" cy="4660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569" y="763534"/>
              <a:ext cx="7090099" cy="455573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2980" y="673608"/>
              <a:ext cx="7241540" cy="4650740"/>
            </a:xfrm>
            <a:custGeom>
              <a:avLst/>
              <a:gdLst/>
              <a:ahLst/>
              <a:cxnLst/>
              <a:rect l="l" t="t" r="r" b="b"/>
              <a:pathLst>
                <a:path w="7241540" h="4650740">
                  <a:moveTo>
                    <a:pt x="0" y="4650359"/>
                  </a:moveTo>
                  <a:lnTo>
                    <a:pt x="7241540" y="4650359"/>
                  </a:lnTo>
                  <a:lnTo>
                    <a:pt x="7241540" y="0"/>
                  </a:lnTo>
                  <a:lnTo>
                    <a:pt x="0" y="0"/>
                  </a:lnTo>
                  <a:lnTo>
                    <a:pt x="0" y="4650359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166740" y="5811723"/>
            <a:ext cx="2940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rebuchet MS"/>
                <a:cs typeface="Trebuchet MS"/>
              </a:rPr>
              <a:t>Оболонки</a:t>
            </a:r>
            <a:r>
              <a:rPr sz="1800" b="1" spc="-105" dirty="0">
                <a:latin typeface="Trebuchet MS"/>
                <a:cs typeface="Trebuchet MS"/>
              </a:rPr>
              <a:t> </a:t>
            </a:r>
            <a:r>
              <a:rPr sz="1800" b="1" spc="-55" dirty="0">
                <a:latin typeface="Trebuchet MS"/>
                <a:cs typeface="Trebuchet MS"/>
              </a:rPr>
              <a:t>головного</a:t>
            </a:r>
            <a:r>
              <a:rPr sz="1800" b="1" spc="-10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мозку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42223" y="1463421"/>
            <a:ext cx="3462654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rebuchet MS"/>
                <a:cs typeface="Trebuchet MS"/>
              </a:rPr>
              <a:t>Оболонки</a:t>
            </a:r>
            <a:r>
              <a:rPr sz="1200" spc="3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мозку.</a:t>
            </a:r>
            <a:r>
              <a:rPr sz="1200" spc="3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Тверда,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павутинна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м'яка </a:t>
            </a:r>
            <a:r>
              <a:rPr sz="1200" dirty="0">
                <a:latin typeface="Trebuchet MS"/>
                <a:cs typeface="Trebuchet MS"/>
              </a:rPr>
              <a:t>мозкові</a:t>
            </a:r>
            <a:r>
              <a:rPr sz="1200" spc="1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оболонки</a:t>
            </a:r>
            <a:r>
              <a:rPr sz="1200" spc="18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також</a:t>
            </a:r>
            <a:r>
              <a:rPr sz="1200" spc="1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оточують</a:t>
            </a:r>
            <a:r>
              <a:rPr sz="1200" spc="1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мозок,</a:t>
            </a:r>
            <a:r>
              <a:rPr sz="1200" spc="1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і,</a:t>
            </a:r>
            <a:r>
              <a:rPr sz="1200" spc="1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як </a:t>
            </a:r>
            <a:r>
              <a:rPr sz="1200" dirty="0">
                <a:latin typeface="Trebuchet MS"/>
                <a:cs typeface="Trebuchet MS"/>
              </a:rPr>
              <a:t>показано</a:t>
            </a:r>
            <a:r>
              <a:rPr sz="1200" spc="12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тут,</a:t>
            </a:r>
            <a:r>
              <a:rPr sz="1200" spc="12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взаємозв'язки</a:t>
            </a:r>
            <a:r>
              <a:rPr sz="1200" spc="13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між</a:t>
            </a:r>
            <a:r>
              <a:rPr sz="1200" spc="125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черепними оболонками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подібні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до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80" dirty="0">
                <a:latin typeface="Trebuchet MS"/>
                <a:cs typeface="Trebuchet MS"/>
              </a:rPr>
              <a:t>тих,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50" dirty="0">
                <a:latin typeface="Trebuchet MS"/>
                <a:cs typeface="Trebuchet MS"/>
              </a:rPr>
              <a:t>що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спостерігаються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в </a:t>
            </a:r>
            <a:r>
              <a:rPr sz="1200" spc="-20" dirty="0">
                <a:latin typeface="Trebuchet MS"/>
                <a:cs typeface="Trebuchet MS"/>
              </a:rPr>
              <a:t>спинному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мозку.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Діаграма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включає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арахноїдальні </a:t>
            </a:r>
            <a:r>
              <a:rPr sz="1200" dirty="0">
                <a:latin typeface="Trebuchet MS"/>
                <a:cs typeface="Trebuchet MS"/>
              </a:rPr>
              <a:t>ворсинки,</a:t>
            </a:r>
            <a:r>
              <a:rPr sz="1200" spc="35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які</a:t>
            </a:r>
            <a:r>
              <a:rPr sz="1200" spc="35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є</a:t>
            </a:r>
            <a:r>
              <a:rPr sz="1200" spc="36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випинаннями</a:t>
            </a:r>
            <a:r>
              <a:rPr sz="1200" spc="355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павутинної </a:t>
            </a:r>
            <a:r>
              <a:rPr sz="1200" dirty="0">
                <a:latin typeface="Trebuchet MS"/>
                <a:cs typeface="Trebuchet MS"/>
              </a:rPr>
              <a:t>оболонки</a:t>
            </a:r>
            <a:r>
              <a:rPr sz="1200" spc="29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від</a:t>
            </a:r>
            <a:r>
              <a:rPr sz="1200" spc="2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мозку,</a:t>
            </a:r>
            <a:r>
              <a:rPr sz="1200" spc="2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2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проникають</a:t>
            </a:r>
            <a:r>
              <a:rPr sz="1200" spc="2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2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тверду </a:t>
            </a:r>
            <a:r>
              <a:rPr sz="1200" dirty="0">
                <a:latin typeface="Trebuchet MS"/>
                <a:cs typeface="Trebuchet MS"/>
              </a:rPr>
              <a:t>мозкову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оболонку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входять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наповнені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кров'ю </a:t>
            </a:r>
            <a:r>
              <a:rPr sz="1200" dirty="0">
                <a:latin typeface="Trebuchet MS"/>
                <a:cs typeface="Trebuchet MS"/>
              </a:rPr>
              <a:t>венозні</a:t>
            </a:r>
            <a:r>
              <a:rPr sz="1200" spc="10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синуси,</a:t>
            </a:r>
            <a:r>
              <a:rPr sz="1200" spc="10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розташовані</a:t>
            </a:r>
            <a:r>
              <a:rPr sz="1200" spc="10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</a:t>
            </a:r>
            <a:r>
              <a:rPr sz="1200" spc="114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цьому</a:t>
            </a:r>
            <a:r>
              <a:rPr sz="1200" spc="110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шарі. </a:t>
            </a:r>
            <a:r>
              <a:rPr sz="1200" dirty="0">
                <a:latin typeface="Trebuchet MS"/>
                <a:cs typeface="Trebuchet MS"/>
              </a:rPr>
              <a:t>Арахноїдальні</a:t>
            </a:r>
            <a:r>
              <a:rPr sz="1200" spc="204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ворсинки</a:t>
            </a:r>
            <a:r>
              <a:rPr sz="1200" spc="21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виконують</a:t>
            </a:r>
            <a:r>
              <a:rPr sz="1200" spc="204" dirty="0">
                <a:latin typeface="Trebuchet MS"/>
                <a:cs typeface="Trebuchet MS"/>
              </a:rPr>
              <a:t>  </a:t>
            </a:r>
            <a:r>
              <a:rPr sz="1200" spc="-20" dirty="0">
                <a:latin typeface="Trebuchet MS"/>
                <a:cs typeface="Trebuchet MS"/>
              </a:rPr>
              <a:t>функцію </a:t>
            </a:r>
            <a:r>
              <a:rPr sz="1200" spc="-10" dirty="0">
                <a:latin typeface="Trebuchet MS"/>
                <a:cs typeface="Trebuchet MS"/>
              </a:rPr>
              <a:t>вивільнення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надлишку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спинномозкової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рідини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в кров.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Кровоносні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судини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від</a:t>
            </a:r>
            <a:r>
              <a:rPr sz="1200" spc="-30" dirty="0">
                <a:latin typeface="Trebuchet MS"/>
                <a:cs typeface="Trebuchet MS"/>
              </a:rPr>
              <a:t> павутинної </a:t>
            </a:r>
            <a:r>
              <a:rPr sz="1200" spc="-10" dirty="0">
                <a:latin typeface="Trebuchet MS"/>
                <a:cs typeface="Trebuchet MS"/>
              </a:rPr>
              <a:t>оболонки розгалужуються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</a:t>
            </a:r>
            <a:r>
              <a:rPr sz="1200" spc="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дрібніші</a:t>
            </a:r>
            <a:r>
              <a:rPr sz="1200" spc="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артерії</a:t>
            </a:r>
            <a:r>
              <a:rPr sz="1200" spc="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вени,</a:t>
            </a:r>
            <a:r>
              <a:rPr sz="1200" spc="6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які </a:t>
            </a:r>
            <a:r>
              <a:rPr sz="1200" dirty="0">
                <a:latin typeface="Trebuchet MS"/>
                <a:cs typeface="Trebuchet MS"/>
              </a:rPr>
              <a:t>входять</a:t>
            </a:r>
            <a:r>
              <a:rPr sz="1200" spc="459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459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тканину</a:t>
            </a:r>
            <a:r>
              <a:rPr sz="1200" spc="48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мозку,</a:t>
            </a:r>
            <a:r>
              <a:rPr sz="1200" spc="4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несучи</a:t>
            </a:r>
            <a:r>
              <a:rPr sz="1200" spc="4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кисень</a:t>
            </a:r>
            <a:r>
              <a:rPr sz="1200" spc="4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 </a:t>
            </a:r>
            <a:r>
              <a:rPr sz="1200" dirty="0">
                <a:latin typeface="Trebuchet MS"/>
                <a:cs typeface="Trebuchet MS"/>
              </a:rPr>
              <a:t>поживні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речовини.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Ці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дрібні</a:t>
            </a:r>
            <a:r>
              <a:rPr sz="1200" spc="3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судини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спочатку </a:t>
            </a:r>
            <a:r>
              <a:rPr sz="1200" dirty="0">
                <a:latin typeface="Trebuchet MS"/>
                <a:cs typeface="Trebuchet MS"/>
              </a:rPr>
              <a:t>покриті</a:t>
            </a:r>
            <a:r>
              <a:rPr sz="1200" spc="4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м'якою</a:t>
            </a:r>
            <a:r>
              <a:rPr sz="1200" spc="4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мозковою</a:t>
            </a:r>
            <a:r>
              <a:rPr sz="1200" spc="4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оболонкою,</a:t>
            </a:r>
            <a:r>
              <a:rPr sz="1200" spc="40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але</a:t>
            </a:r>
            <a:r>
              <a:rPr sz="1200" spc="40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як </a:t>
            </a:r>
            <a:r>
              <a:rPr sz="1200" dirty="0">
                <a:latin typeface="Trebuchet MS"/>
                <a:cs typeface="Trebuchet MS"/>
              </a:rPr>
              <a:t>капіляри</a:t>
            </a:r>
            <a:r>
              <a:rPr sz="1200" spc="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вони</a:t>
            </a:r>
            <a:r>
              <a:rPr sz="1200" spc="1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покриті</a:t>
            </a:r>
            <a:r>
              <a:rPr sz="1200" spc="1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лише</a:t>
            </a:r>
            <a:r>
              <a:rPr sz="1200" spc="10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периваскулярними </a:t>
            </a:r>
            <a:r>
              <a:rPr sz="1200" spc="-30" dirty="0">
                <a:latin typeface="Trebuchet MS"/>
                <a:cs typeface="Trebuchet MS"/>
              </a:rPr>
              <a:t>ніжками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астроцитів.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21802" y="307657"/>
            <a:ext cx="8267700" cy="4598670"/>
            <a:chOff x="1721802" y="307657"/>
            <a:chExt cx="8267700" cy="4598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6758" y="597238"/>
              <a:ext cx="8104003" cy="429924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26564" y="312420"/>
              <a:ext cx="8258175" cy="4589145"/>
            </a:xfrm>
            <a:custGeom>
              <a:avLst/>
              <a:gdLst/>
              <a:ahLst/>
              <a:cxnLst/>
              <a:rect l="l" t="t" r="r" b="b"/>
              <a:pathLst>
                <a:path w="8258175" h="4589145">
                  <a:moveTo>
                    <a:pt x="0" y="4588763"/>
                  </a:moveTo>
                  <a:lnTo>
                    <a:pt x="8257921" y="4588763"/>
                  </a:lnTo>
                  <a:lnTo>
                    <a:pt x="8257921" y="0"/>
                  </a:lnTo>
                  <a:lnTo>
                    <a:pt x="0" y="0"/>
                  </a:lnTo>
                  <a:lnTo>
                    <a:pt x="0" y="4588763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65428" y="5092953"/>
            <a:ext cx="104616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rebuchet MS"/>
                <a:cs typeface="Trebuchet MS"/>
              </a:rPr>
              <a:t>Мозкові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оболонки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210" dirty="0">
                <a:latin typeface="Trebuchet MS"/>
                <a:cs typeface="Trebuchet MS"/>
              </a:rPr>
              <a:t>—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це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шари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сполучної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тканини,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оточують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головний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мозок,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спинний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мозок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і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корінці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периферичних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нервів.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М'яка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мозкова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оболонка</a:t>
            </a:r>
            <a:endParaRPr sz="12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spc="-90" dirty="0">
                <a:latin typeface="Trebuchet MS"/>
                <a:cs typeface="Trebuchet MS"/>
              </a:rPr>
              <a:t>(P)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210" dirty="0">
                <a:latin typeface="Trebuchet MS"/>
                <a:cs typeface="Trebuchet MS"/>
              </a:rPr>
              <a:t>—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це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ніжна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сполучнотканинна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оболонка,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яка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прикріплюється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безпосередньо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до</a:t>
            </a:r>
            <a:r>
              <a:rPr sz="1200" spc="-35" dirty="0">
                <a:latin typeface="Trebuchet MS"/>
                <a:cs typeface="Trebuchet MS"/>
              </a:rPr>
              <a:t> білої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речовини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спинного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мозку.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Тверда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мозкова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(D)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210" dirty="0">
                <a:latin typeface="Trebuchet MS"/>
                <a:cs typeface="Trebuchet MS"/>
              </a:rPr>
              <a:t>—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це </a:t>
            </a:r>
            <a:r>
              <a:rPr sz="1200" dirty="0">
                <a:latin typeface="Trebuchet MS"/>
                <a:cs typeface="Trebuchet MS"/>
              </a:rPr>
              <a:t>товста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сполучнотканинна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оболонка.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Вона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є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найбільш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поверхневою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трьох</a:t>
            </a:r>
            <a:r>
              <a:rPr sz="1200" spc="-10" dirty="0">
                <a:latin typeface="Trebuchet MS"/>
                <a:cs typeface="Trebuchet MS"/>
              </a:rPr>
              <a:t> мозкових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оболонок.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Арахноїдальна </a:t>
            </a:r>
            <a:r>
              <a:rPr sz="1200" dirty="0">
                <a:latin typeface="Trebuchet MS"/>
                <a:cs typeface="Trebuchet MS"/>
              </a:rPr>
              <a:t>оболонка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(арахноїдальна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мембрана) </a:t>
            </a:r>
            <a:r>
              <a:rPr sz="1200" spc="-20" dirty="0">
                <a:latin typeface="Trebuchet MS"/>
                <a:cs typeface="Trebuchet MS"/>
              </a:rPr>
              <a:t>прикріплюється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до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глибокої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поверхні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твердої </a:t>
            </a:r>
            <a:r>
              <a:rPr sz="1200" spc="-10" dirty="0">
                <a:latin typeface="Trebuchet MS"/>
                <a:cs typeface="Trebuchet MS"/>
              </a:rPr>
              <a:t>мозкової оболонки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95" dirty="0">
                <a:latin typeface="Trebuchet MS"/>
                <a:cs typeface="Trebuchet MS"/>
              </a:rPr>
              <a:t>(A).</a:t>
            </a:r>
            <a:r>
              <a:rPr sz="1200" spc="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Арахноїдальні</a:t>
            </a:r>
            <a:r>
              <a:rPr sz="1200" spc="-30" dirty="0">
                <a:latin typeface="Trebuchet MS"/>
                <a:cs typeface="Trebuchet MS"/>
              </a:rPr>
              <a:t> трабекули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(стрілки)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простягаються </a:t>
            </a:r>
            <a:r>
              <a:rPr sz="1200" spc="-45" dirty="0">
                <a:latin typeface="Trebuchet MS"/>
                <a:cs typeface="Trebuchet MS"/>
              </a:rPr>
              <a:t>від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арахноїдальної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оболонки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до </a:t>
            </a:r>
            <a:r>
              <a:rPr sz="1200" dirty="0">
                <a:latin typeface="Trebuchet MS"/>
                <a:cs typeface="Trebuchet MS"/>
              </a:rPr>
              <a:t>м'якої</a:t>
            </a:r>
            <a:r>
              <a:rPr sz="1200" spc="1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мозкової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оболонки.</a:t>
            </a:r>
            <a:r>
              <a:rPr sz="1200" spc="1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Субарахноїдальний</a:t>
            </a:r>
            <a:r>
              <a:rPr sz="1200" spc="1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простір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(зірочки),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між</a:t>
            </a:r>
            <a:r>
              <a:rPr sz="1200" spc="1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арахноїдальною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1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м'якою</a:t>
            </a:r>
            <a:r>
              <a:rPr sz="1200" spc="1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мозковими</a:t>
            </a:r>
            <a:r>
              <a:rPr sz="1200" spc="13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оболонками,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вистелений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плоскими </a:t>
            </a:r>
            <a:r>
              <a:rPr sz="1200" spc="-30" dirty="0">
                <a:latin typeface="Trebuchet MS"/>
                <a:cs typeface="Trebuchet MS"/>
              </a:rPr>
              <a:t>фіброцитами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і </a:t>
            </a:r>
            <a:r>
              <a:rPr sz="1200" spc="-40" dirty="0">
                <a:latin typeface="Trebuchet MS"/>
                <a:cs typeface="Trebuchet MS"/>
              </a:rPr>
              <a:t>містить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спинномозкову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рідину.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(Субарахноїдальний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простір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зображенні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вище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зруйнований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через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втрату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рідини).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99" y="255689"/>
            <a:ext cx="4893398" cy="629773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13170" y="1086078"/>
            <a:ext cx="5025390" cy="465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just">
              <a:lnSpc>
                <a:spcPct val="107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(b)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Зріз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ділянки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біля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передньої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серединної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щілини,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що </a:t>
            </a:r>
            <a:r>
              <a:rPr sz="1400" dirty="0">
                <a:latin typeface="Times New Roman"/>
                <a:cs typeface="Times New Roman"/>
              </a:rPr>
              <a:t>показує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міцну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тверду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мозкову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оболонку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(D).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Навколо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твердої </a:t>
            </a:r>
            <a:r>
              <a:rPr sz="1400" dirty="0">
                <a:latin typeface="Times New Roman"/>
                <a:cs typeface="Times New Roman"/>
              </a:rPr>
              <a:t>мозкової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епідуральний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(не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показаний)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містить </a:t>
            </a:r>
            <a:r>
              <a:rPr sz="1400" dirty="0">
                <a:latin typeface="Times New Roman"/>
                <a:cs typeface="Times New Roman"/>
              </a:rPr>
              <a:t>амортизуючу</a:t>
            </a:r>
            <a:r>
              <a:rPr sz="1400" spc="28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жирову</a:t>
            </a:r>
            <a:r>
              <a:rPr sz="1400" spc="28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тканину</a:t>
            </a:r>
            <a:r>
              <a:rPr sz="1400" spc="28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8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судинні</a:t>
            </a:r>
            <a:r>
              <a:rPr sz="1400" spc="29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сплетення. Субдуральний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(SD)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-10" dirty="0">
                <a:latin typeface="Times New Roman"/>
                <a:cs typeface="Times New Roman"/>
              </a:rPr>
              <a:t> артефактом, </a:t>
            </a:r>
            <a:r>
              <a:rPr sz="1400" dirty="0">
                <a:latin typeface="Times New Roman"/>
                <a:cs typeface="Times New Roman"/>
              </a:rPr>
              <a:t>створеним</a:t>
            </a:r>
            <a:r>
              <a:rPr sz="1400" spc="-10" dirty="0">
                <a:latin typeface="Times New Roman"/>
                <a:cs typeface="Times New Roman"/>
              </a:rPr>
              <a:t> відділенням </a:t>
            </a:r>
            <a:r>
              <a:rPr sz="1400" dirty="0">
                <a:latin typeface="Times New Roman"/>
                <a:cs typeface="Times New Roman"/>
              </a:rPr>
              <a:t>твердої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мозкової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оболонки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підлеглих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тканин.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Середній </a:t>
            </a:r>
            <a:r>
              <a:rPr sz="1400" dirty="0">
                <a:latin typeface="Times New Roman"/>
                <a:cs typeface="Times New Roman"/>
              </a:rPr>
              <a:t>менінгеальний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товстіша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павутиноподібна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павутинна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(A),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великий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субарахноїдальний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простір </a:t>
            </a:r>
            <a:r>
              <a:rPr sz="1400" dirty="0">
                <a:latin typeface="Times New Roman"/>
                <a:cs typeface="Times New Roman"/>
              </a:rPr>
              <a:t>(SA)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сполучнотканинні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трабекули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(T).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Субарахноїдальний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заповнений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спинномозковою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рідиною,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павутинна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діє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амортизуюча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подушка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ЦНС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кісткою. </a:t>
            </a:r>
            <a:r>
              <a:rPr sz="1400" dirty="0">
                <a:latin typeface="Times New Roman"/>
                <a:cs typeface="Times New Roman"/>
              </a:rPr>
              <a:t>Досить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великі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кровоносні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судини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(BV)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проходять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через </a:t>
            </a:r>
            <a:r>
              <a:rPr sz="1400" dirty="0">
                <a:latin typeface="Times New Roman"/>
                <a:cs typeface="Times New Roman"/>
              </a:rPr>
              <a:t>павутинну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оболонку.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Внутрішня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м'яка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мозкова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(P) </a:t>
            </a:r>
            <a:r>
              <a:rPr sz="1400" dirty="0">
                <a:latin typeface="Times New Roman"/>
                <a:cs typeface="Times New Roman"/>
              </a:rPr>
              <a:t>тонка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нечітко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відокремлена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павутинної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оболонки;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разом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їх </a:t>
            </a:r>
            <a:r>
              <a:rPr sz="1400" dirty="0">
                <a:latin typeface="Times New Roman"/>
                <a:cs typeface="Times New Roman"/>
              </a:rPr>
              <a:t>іноді</a:t>
            </a:r>
            <a:r>
              <a:rPr sz="1400" spc="295" dirty="0">
                <a:latin typeface="Times New Roman"/>
                <a:cs typeface="Times New Roman"/>
              </a:rPr>
              <a:t>    </a:t>
            </a:r>
            <a:r>
              <a:rPr sz="1400" dirty="0">
                <a:latin typeface="Times New Roman"/>
                <a:cs typeface="Times New Roman"/>
              </a:rPr>
              <a:t>називають</a:t>
            </a:r>
            <a:r>
              <a:rPr sz="1400" spc="300" dirty="0">
                <a:latin typeface="Times New Roman"/>
                <a:cs typeface="Times New Roman"/>
              </a:rPr>
              <a:t>    </a:t>
            </a:r>
            <a:r>
              <a:rPr sz="1400" spc="-20" dirty="0">
                <a:latin typeface="Times New Roman"/>
                <a:cs typeface="Times New Roman"/>
              </a:rPr>
              <a:t>м'яко-</a:t>
            </a:r>
            <a:r>
              <a:rPr sz="1400" dirty="0">
                <a:latin typeface="Times New Roman"/>
                <a:cs typeface="Times New Roman"/>
              </a:rPr>
              <a:t>павутинною</a:t>
            </a:r>
            <a:r>
              <a:rPr sz="1400" spc="295" dirty="0">
                <a:latin typeface="Times New Roman"/>
                <a:cs typeface="Times New Roman"/>
              </a:rPr>
              <a:t>    </a:t>
            </a:r>
            <a:r>
              <a:rPr sz="1400" dirty="0">
                <a:latin typeface="Times New Roman"/>
                <a:cs typeface="Times New Roman"/>
              </a:rPr>
              <a:t>оболонкою</a:t>
            </a:r>
            <a:r>
              <a:rPr sz="1400" spc="295" dirty="0">
                <a:latin typeface="Times New Roman"/>
                <a:cs typeface="Times New Roman"/>
              </a:rPr>
              <a:t>    </a:t>
            </a:r>
            <a:r>
              <a:rPr sz="1400" spc="-25" dirty="0">
                <a:latin typeface="Times New Roman"/>
                <a:cs typeface="Times New Roman"/>
              </a:rPr>
              <a:t>або </a:t>
            </a:r>
            <a:r>
              <a:rPr sz="1400" dirty="0">
                <a:latin typeface="Times New Roman"/>
                <a:cs typeface="Times New Roman"/>
              </a:rPr>
              <a:t>лептоменінгесом.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м'якою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оболонкою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білою </a:t>
            </a:r>
            <a:r>
              <a:rPr sz="1400" dirty="0">
                <a:latin typeface="Times New Roman"/>
                <a:cs typeface="Times New Roman"/>
              </a:rPr>
              <a:t>речовиною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(WM)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спинного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мозку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тут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артефактом,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створеним </a:t>
            </a:r>
            <a:r>
              <a:rPr sz="1400" dirty="0">
                <a:latin typeface="Times New Roman"/>
                <a:cs typeface="Times New Roman"/>
              </a:rPr>
              <a:t>під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розтину;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зазвичай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м'яка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дуже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тісно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прилягає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до </a:t>
            </a:r>
            <a:r>
              <a:rPr sz="1400" dirty="0">
                <a:latin typeface="Times New Roman"/>
                <a:cs typeface="Times New Roman"/>
              </a:rPr>
              <a:t>шару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астроцитарних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відростків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поверхні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spc="-20" dirty="0">
                <a:latin typeface="Times New Roman"/>
                <a:cs typeface="Times New Roman"/>
              </a:rPr>
              <a:t>ЦНС. </a:t>
            </a:r>
            <a:r>
              <a:rPr sz="1400" dirty="0">
                <a:latin typeface="Times New Roman"/>
                <a:cs typeface="Times New Roman"/>
              </a:rPr>
              <a:t>(Збільшення X100;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гематоксилін-</a:t>
            </a:r>
            <a:r>
              <a:rPr sz="1400" spc="-10" dirty="0">
                <a:latin typeface="Times New Roman"/>
                <a:cs typeface="Times New Roman"/>
              </a:rPr>
              <a:t>еози</a:t>
            </a:r>
            <a:r>
              <a:rPr sz="1800" spc="-10" dirty="0">
                <a:latin typeface="Times New Roman"/>
                <a:cs typeface="Times New Roman"/>
              </a:rPr>
              <a:t>н)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1063" y="683767"/>
            <a:ext cx="481838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70" dirty="0">
                <a:latin typeface="Trebuchet MS"/>
                <a:cs typeface="Trebuchet MS"/>
              </a:rPr>
              <a:t>Тверда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мозкова</a:t>
            </a:r>
            <a:r>
              <a:rPr sz="1800" b="1" spc="-13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оболонка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50" dirty="0">
                <a:latin typeface="Trebuchet MS"/>
                <a:cs typeface="Trebuchet MS"/>
              </a:rPr>
              <a:t>(Dura</a:t>
            </a:r>
            <a:r>
              <a:rPr sz="1800" b="1" spc="-14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Mater)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40" dirty="0">
                <a:latin typeface="Trebuchet MS"/>
                <a:cs typeface="Trebuchet MS"/>
              </a:rPr>
              <a:t>Товста</a:t>
            </a:r>
            <a:r>
              <a:rPr sz="1800" dirty="0">
                <a:latin typeface="Trebuchet MS"/>
                <a:cs typeface="Trebuchet MS"/>
              </a:rPr>
              <a:t> зовнішня тверда мозкова </a:t>
            </a:r>
            <a:r>
              <a:rPr sz="1800" spc="-10" dirty="0">
                <a:latin typeface="Trebuchet MS"/>
                <a:cs typeface="Trebuchet MS"/>
              </a:rPr>
              <a:t>оболонка 	</a:t>
            </a:r>
            <a:r>
              <a:rPr sz="1800" spc="-145" dirty="0">
                <a:latin typeface="Trebuchet MS"/>
                <a:cs typeface="Trebuchet MS"/>
              </a:rPr>
              <a:t>(лат.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dura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25" dirty="0">
                <a:latin typeface="Trebuchet MS"/>
                <a:cs typeface="Trebuchet MS"/>
              </a:rPr>
              <a:t>mater,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"тверда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мати")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складається 	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щільної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нерегулярної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сполучної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тканини, 	</a:t>
            </a:r>
            <a:r>
              <a:rPr sz="1800" dirty="0">
                <a:latin typeface="Trebuchet MS"/>
                <a:cs typeface="Trebuchet MS"/>
              </a:rPr>
              <a:t>організованої</a:t>
            </a:r>
            <a:r>
              <a:rPr sz="1800" spc="3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зовнішній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окісний</a:t>
            </a:r>
            <a:r>
              <a:rPr sz="1800" spc="3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шар, 	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безперервним</a:t>
            </a:r>
            <a:r>
              <a:rPr sz="1800" spc="20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2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окістям</a:t>
            </a:r>
            <a:r>
              <a:rPr sz="1800" spc="2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черепа,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 	</a:t>
            </a:r>
            <a:r>
              <a:rPr sz="1800" spc="-30" dirty="0">
                <a:latin typeface="Trebuchet MS"/>
                <a:cs typeface="Trebuchet MS"/>
              </a:rPr>
              <a:t>внутрішній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менінгеальний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шар.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Ці</a:t>
            </a:r>
            <a:r>
              <a:rPr sz="1800" spc="3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два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шари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зазвичай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злиті,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3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вздовж 	</a:t>
            </a:r>
            <a:r>
              <a:rPr sz="1800" dirty="0">
                <a:latin typeface="Trebuchet MS"/>
                <a:cs typeface="Trebuchet MS"/>
              </a:rPr>
              <a:t>верхньої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сагітальної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поверхні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інших 	</a:t>
            </a:r>
            <a:r>
              <a:rPr sz="1800" dirty="0">
                <a:latin typeface="Trebuchet MS"/>
                <a:cs typeface="Trebuchet MS"/>
              </a:rPr>
              <a:t>специфічних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ділянок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навколо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вони 	</a:t>
            </a:r>
            <a:r>
              <a:rPr sz="1800" dirty="0">
                <a:latin typeface="Trebuchet MS"/>
                <a:cs typeface="Trebuchet MS"/>
              </a:rPr>
              <a:t>розділяються,</a:t>
            </a:r>
            <a:r>
              <a:rPr sz="1800" spc="49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утворюючи</a:t>
            </a:r>
            <a:r>
              <a:rPr sz="1800" spc="240" dirty="0">
                <a:latin typeface="Trebuchet MS"/>
                <a:cs typeface="Trebuchet MS"/>
              </a:rPr>
              <a:t>    </a:t>
            </a:r>
            <a:r>
              <a:rPr sz="1800" spc="-10" dirty="0">
                <a:latin typeface="Trebuchet MS"/>
                <a:cs typeface="Trebuchet MS"/>
              </a:rPr>
              <a:t>заповнені 	</a:t>
            </a:r>
            <a:r>
              <a:rPr sz="1800" dirty="0">
                <a:latin typeface="Trebuchet MS"/>
                <a:cs typeface="Trebuchet MS"/>
              </a:rPr>
              <a:t>кров'ю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дуральні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венозні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синуси.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1063" y="3976242"/>
            <a:ext cx="481647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Навколо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спинного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тверда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мозкова 	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відокремлена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окістя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хребців 	</a:t>
            </a:r>
            <a:r>
              <a:rPr sz="1800" dirty="0">
                <a:latin typeface="Trebuchet MS"/>
                <a:cs typeface="Trebuchet MS"/>
              </a:rPr>
              <a:t>епідуральним</a:t>
            </a:r>
            <a:r>
              <a:rPr sz="1800" spc="1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простором,</a:t>
            </a:r>
            <a:r>
              <a:rPr sz="1800" spc="1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18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містить 	</a:t>
            </a:r>
            <a:r>
              <a:rPr sz="1800" dirty="0">
                <a:latin typeface="Trebuchet MS"/>
                <a:cs typeface="Trebuchet MS"/>
              </a:rPr>
              <a:t>сплетення</a:t>
            </a:r>
            <a:r>
              <a:rPr sz="1800" spc="45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тонкостінних</a:t>
            </a:r>
            <a:r>
              <a:rPr sz="1800" spc="4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вен</a:t>
            </a:r>
            <a:r>
              <a:rPr sz="1800" spc="45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455" dirty="0">
                <a:latin typeface="Trebuchet MS"/>
                <a:cs typeface="Trebuchet MS"/>
              </a:rPr>
              <a:t>  </a:t>
            </a:r>
            <a:r>
              <a:rPr sz="1800" spc="-30" dirty="0">
                <a:latin typeface="Trebuchet MS"/>
                <a:cs typeface="Trebuchet MS"/>
              </a:rPr>
              <a:t>пухку 	</a:t>
            </a:r>
            <a:r>
              <a:rPr sz="1800" spc="-25" dirty="0">
                <a:latin typeface="Trebuchet MS"/>
                <a:cs typeface="Trebuchet MS"/>
              </a:rPr>
              <a:t>сполучну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тканину.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1063" y="5348122"/>
            <a:ext cx="4817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242695" algn="l"/>
                <a:tab pos="2336800" algn="l"/>
                <a:tab pos="3554729" algn="l"/>
                <a:tab pos="4348480" algn="l"/>
              </a:tabLst>
            </a:pPr>
            <a:r>
              <a:rPr sz="1800" spc="-10" dirty="0">
                <a:latin typeface="Trebuchet MS"/>
                <a:cs typeface="Trebuchet MS"/>
              </a:rPr>
              <a:t>Тверда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мозкова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оболонка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може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30" dirty="0">
                <a:latin typeface="Trebuchet MS"/>
                <a:cs typeface="Trebuchet MS"/>
              </a:rPr>
              <a:t>бути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575" y="5622442"/>
            <a:ext cx="45307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відокремлена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арахноїдальної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оболонки </a:t>
            </a:r>
            <a:r>
              <a:rPr sz="1800" dirty="0">
                <a:latin typeface="Trebuchet MS"/>
                <a:cs typeface="Trebuchet MS"/>
              </a:rPr>
              <a:t>утворенням</a:t>
            </a:r>
            <a:r>
              <a:rPr sz="1800" spc="340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тонкого</a:t>
            </a:r>
            <a:r>
              <a:rPr sz="1800" spc="340" dirty="0">
                <a:latin typeface="Trebuchet MS"/>
                <a:cs typeface="Trebuchet MS"/>
              </a:rPr>
              <a:t>    </a:t>
            </a:r>
            <a:r>
              <a:rPr sz="1800" spc="-10" dirty="0">
                <a:latin typeface="Trebuchet MS"/>
                <a:cs typeface="Trebuchet MS"/>
              </a:rPr>
              <a:t>субдурального простору.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2111" y="1047877"/>
            <a:ext cx="6197726" cy="412356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385050" y="5187441"/>
            <a:ext cx="2756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https://</a:t>
            </a:r>
            <a:r>
              <a:rPr sz="1800" spc="-90" dirty="0">
                <a:latin typeface="Trebuchet MS"/>
                <a:cs typeface="Trebuchet MS"/>
                <a:hlinkClick r:id="rId3"/>
              </a:rPr>
              <a:t>www.pinterest.com/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65147" y="324739"/>
            <a:ext cx="9441180" cy="5787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rebuchet MS"/>
                <a:cs typeface="Trebuchet MS"/>
              </a:rPr>
              <a:t>Арахноїдальна</a:t>
            </a:r>
            <a:r>
              <a:rPr sz="1800" b="1" spc="-10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оболонка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(Arachnoid)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-30" dirty="0">
                <a:latin typeface="Trebuchet MS"/>
                <a:cs typeface="Trebuchet MS"/>
              </a:rPr>
              <a:t>Арахноїдальна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оболонка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(грец.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arachnoeides,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"павутиноподібна")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два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компоненти:</a:t>
            </a:r>
            <a:endParaRPr sz="1800">
              <a:latin typeface="Trebuchet MS"/>
              <a:cs typeface="Trebuchet MS"/>
            </a:endParaRPr>
          </a:p>
          <a:p>
            <a:pPr marL="312420" indent="-301625">
              <a:lnSpc>
                <a:spcPct val="100000"/>
              </a:lnSpc>
              <a:buAutoNum type="arabicParenBoth"/>
              <a:tabLst>
                <a:tab pos="312420" algn="l"/>
              </a:tabLst>
            </a:pP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сполучної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тканини,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контактує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твердою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мозковою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оболонкою,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  <a:p>
            <a:pPr marL="318770" indent="-306070">
              <a:lnSpc>
                <a:spcPct val="100000"/>
              </a:lnSpc>
              <a:buAutoNum type="arabicParenBoth"/>
              <a:tabLst>
                <a:tab pos="318770" algn="l"/>
              </a:tabLst>
            </a:pPr>
            <a:r>
              <a:rPr sz="1800" spc="-40" dirty="0">
                <a:latin typeface="Trebuchet MS"/>
                <a:cs typeface="Trebuchet MS"/>
              </a:rPr>
              <a:t>систему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вільно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розташованих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трабекул,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складаються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колагену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та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фібробластів,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які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безперервними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з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підлеглим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шаром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м'якої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мозкової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оболонки.</a:t>
            </a:r>
            <a:endParaRPr sz="1800">
              <a:latin typeface="Trebuchet MS"/>
              <a:cs typeface="Trebuchet MS"/>
            </a:endParaRPr>
          </a:p>
          <a:p>
            <a:pPr marL="297815" marR="6350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Навколо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цих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трабекул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знаходиться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велика,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губчаста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порожнина,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субарахноїдальний 	</a:t>
            </a:r>
            <a:r>
              <a:rPr sz="1800" spc="-40" dirty="0">
                <a:latin typeface="Trebuchet MS"/>
                <a:cs typeface="Trebuchet MS"/>
              </a:rPr>
              <a:t>простір,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заповнений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спинномозковою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рідиною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(CSF).</a:t>
            </a:r>
            <a:endParaRPr sz="1800">
              <a:latin typeface="Trebuchet MS"/>
              <a:cs typeface="Trebuchet MS"/>
            </a:endParaRPr>
          </a:p>
          <a:p>
            <a:pPr marL="297815" marR="6350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Цей</a:t>
            </a:r>
            <a:r>
              <a:rPr sz="1800" spc="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заповнений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рідиною</a:t>
            </a:r>
            <a:r>
              <a:rPr sz="1800" spc="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простір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допомагає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пом'якшити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захистити</a:t>
            </a:r>
            <a:r>
              <a:rPr sz="1800" spc="75" dirty="0">
                <a:latin typeface="Trebuchet MS"/>
                <a:cs typeface="Trebuchet MS"/>
              </a:rPr>
              <a:t> 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від 	</a:t>
            </a:r>
            <a:r>
              <a:rPr sz="1800" dirty="0">
                <a:latin typeface="Trebuchet MS"/>
                <a:cs typeface="Trebuchet MS"/>
              </a:rPr>
              <a:t>незначних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травм.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Субарахноїдальний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простір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сполучається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зі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шлуночками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мозку,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де 	</a:t>
            </a:r>
            <a:r>
              <a:rPr sz="1800" spc="-20" dirty="0">
                <a:latin typeface="Trebuchet MS"/>
                <a:cs typeface="Trebuchet MS"/>
              </a:rPr>
              <a:t>виробляється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рідина.</a:t>
            </a:r>
            <a:endParaRPr sz="1800">
              <a:latin typeface="Trebuchet MS"/>
              <a:cs typeface="Trebuchet MS"/>
            </a:endParaRPr>
          </a:p>
          <a:p>
            <a:pPr marL="297815" marR="5715" lvl="1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Сполучна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тканина</a:t>
            </a:r>
            <a:r>
              <a:rPr sz="1800" spc="-10" dirty="0">
                <a:latin typeface="Trebuchet MS"/>
                <a:cs typeface="Trebuchet MS"/>
              </a:rPr>
              <a:t> арахноїдальної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вважається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аваскулярною,</a:t>
            </a:r>
            <a:r>
              <a:rPr sz="1800" spc="-10" dirty="0">
                <a:latin typeface="Trebuchet MS"/>
                <a:cs typeface="Trebuchet MS"/>
              </a:rPr>
              <a:t> оскільки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ній 	</a:t>
            </a:r>
            <a:r>
              <a:rPr sz="1800" spc="-50" dirty="0">
                <a:latin typeface="Trebuchet MS"/>
                <a:cs typeface="Trebuchet MS"/>
              </a:rPr>
              <a:t>відсутні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живильні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капіляри,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але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через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неї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проходять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більші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кровоносні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судини).</a:t>
            </a:r>
            <a:endParaRPr sz="1800">
              <a:latin typeface="Trebuchet MS"/>
              <a:cs typeface="Trebuchet MS"/>
            </a:endParaRPr>
          </a:p>
          <a:p>
            <a:pPr marL="297815" marR="5080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Оскільки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спинному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арахноїдальна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менше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трабекул,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можна 	</a:t>
            </a:r>
            <a:r>
              <a:rPr sz="1800" spc="-35" dirty="0">
                <a:latin typeface="Trebuchet MS"/>
                <a:cs typeface="Trebuchet MS"/>
              </a:rPr>
              <a:t>чіткіше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відрізнити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від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м'якої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мозкової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оболонки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цій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області.</a:t>
            </a:r>
            <a:endParaRPr sz="1800">
              <a:latin typeface="Trebuchet MS"/>
              <a:cs typeface="Trebuchet MS"/>
            </a:endParaRPr>
          </a:p>
          <a:p>
            <a:pPr marL="297815" marR="8255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Арахноїдальна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мозкова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тісно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пов'язані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часто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розглядаються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 	</a:t>
            </a:r>
            <a:r>
              <a:rPr sz="1800" dirty="0">
                <a:latin typeface="Trebuchet MS"/>
                <a:cs typeface="Trebuchet MS"/>
              </a:rPr>
              <a:t>єдина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мембрана,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називається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м'яко-арахноїдальною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оболонкою.</a:t>
            </a:r>
            <a:endParaRPr sz="1800">
              <a:latin typeface="Trebuchet MS"/>
              <a:cs typeface="Trebuchet MS"/>
            </a:endParaRPr>
          </a:p>
          <a:p>
            <a:pPr marL="297815" marR="5715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деяких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областях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арахноїдальна</a:t>
            </a:r>
            <a:r>
              <a:rPr sz="1800" spc="2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проникає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тверду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мозкову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оболонку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 	</a:t>
            </a:r>
            <a:r>
              <a:rPr sz="1800" spc="-25" dirty="0">
                <a:latin typeface="Trebuchet MS"/>
                <a:cs typeface="Trebuchet MS"/>
              </a:rPr>
              <a:t>виступає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заповнені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кров'ю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дуральні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венозні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синуси,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розташовані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там.</a:t>
            </a:r>
            <a:endParaRPr sz="1800">
              <a:latin typeface="Trebuchet MS"/>
              <a:cs typeface="Trebuchet MS"/>
            </a:endParaRPr>
          </a:p>
          <a:p>
            <a:pPr marL="299085" marR="5715" lvl="1" indent="-28702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Ці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заповнені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спинномозковою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рідиною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виступи,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які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покриті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ендотеліальними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клітинами </a:t>
            </a:r>
            <a:r>
              <a:rPr sz="1800" dirty="0">
                <a:latin typeface="Trebuchet MS"/>
                <a:cs typeface="Trebuchet MS"/>
              </a:rPr>
              <a:t>судин,</a:t>
            </a:r>
            <a:r>
              <a:rPr sz="1800" spc="310" dirty="0">
                <a:latin typeface="Trebuchet MS"/>
                <a:cs typeface="Trebuchet MS"/>
              </a:rPr>
              <a:t>  </a:t>
            </a:r>
            <a:r>
              <a:rPr sz="1800" spc="75" dirty="0">
                <a:latin typeface="Trebuchet MS"/>
                <a:cs typeface="Trebuchet MS"/>
              </a:rPr>
              <a:t>що</a:t>
            </a:r>
            <a:r>
              <a:rPr sz="1800" spc="3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вистилають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синуси,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називаються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арахноїдальними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ворсинками</a:t>
            </a:r>
            <a:r>
              <a:rPr sz="1800" spc="310" dirty="0">
                <a:latin typeface="Trebuchet MS"/>
                <a:cs typeface="Trebuchet MS"/>
              </a:rPr>
              <a:t>  </a:t>
            </a:r>
            <a:r>
              <a:rPr sz="1800" spc="-50" dirty="0">
                <a:latin typeface="Trebuchet MS"/>
                <a:cs typeface="Trebuchet MS"/>
              </a:rPr>
              <a:t>і </a:t>
            </a:r>
            <a:r>
              <a:rPr sz="1800" spc="-45" dirty="0">
                <a:latin typeface="Trebuchet MS"/>
                <a:cs typeface="Trebuchet MS"/>
              </a:rPr>
              <a:t>функціонують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як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місця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для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абсорбції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спинномозкової</a:t>
            </a:r>
            <a:r>
              <a:rPr sz="1800" spc="-20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рідини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венозних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синусів.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052" y="2508630"/>
            <a:ext cx="1511553" cy="151155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2776" y="581347"/>
            <a:ext cx="7699629" cy="56468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24419" y="6059830"/>
            <a:ext cx="2756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https://</a:t>
            </a:r>
            <a:r>
              <a:rPr sz="1800" spc="-90" dirty="0">
                <a:latin typeface="Trebuchet MS"/>
                <a:cs typeface="Trebuchet MS"/>
                <a:hlinkClick r:id="rId3"/>
              </a:rPr>
              <a:t>www.pinterest.com/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178" y="489330"/>
            <a:ext cx="64801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М'яка</a:t>
            </a:r>
            <a:r>
              <a:rPr sz="1800" b="1" spc="-1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мозкова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оболонка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40" dirty="0">
                <a:latin typeface="Trebuchet MS"/>
                <a:cs typeface="Trebuchet MS"/>
              </a:rPr>
              <a:t>(Pia</a:t>
            </a:r>
            <a:r>
              <a:rPr sz="1800" b="1" spc="-17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Mater)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Найвнутрішня</a:t>
            </a:r>
            <a:r>
              <a:rPr sz="1800" spc="-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мозкова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(лат.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pia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spc="-50" dirty="0">
                <a:latin typeface="Trebuchet MS"/>
                <a:cs typeface="Trebuchet MS"/>
              </a:rPr>
              <a:t>mater, 	</a:t>
            </a:r>
            <a:r>
              <a:rPr sz="1800" dirty="0">
                <a:latin typeface="Trebuchet MS"/>
                <a:cs typeface="Trebuchet MS"/>
              </a:rPr>
              <a:t>"ніжна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мати")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2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сплощених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клітин 	</a:t>
            </a:r>
            <a:r>
              <a:rPr sz="1800" spc="-20" dirty="0">
                <a:latin typeface="Trebuchet MS"/>
                <a:cs typeface="Trebuchet MS"/>
              </a:rPr>
              <a:t>мезенхімального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походження,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щільно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прилеглих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всієї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2178" y="1586865"/>
            <a:ext cx="648208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Trebuchet MS"/>
                <a:cs typeface="Trebuchet MS"/>
              </a:rPr>
              <a:t>поверхні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тканини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ЦНС.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контактує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безпосередньо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 </a:t>
            </a:r>
            <a:r>
              <a:rPr sz="1800" spc="-10" dirty="0">
                <a:latin typeface="Trebuchet MS"/>
                <a:cs typeface="Trebuchet MS"/>
              </a:rPr>
              <a:t>нервовими 	</a:t>
            </a:r>
            <a:r>
              <a:rPr sz="1800" dirty="0">
                <a:latin typeface="Trebuchet MS"/>
                <a:cs typeface="Trebuchet MS"/>
              </a:rPr>
              <a:t>клітинами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волокнами,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будучи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відокремленою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від 	</a:t>
            </a:r>
            <a:r>
              <a:rPr sz="1800" dirty="0">
                <a:latin typeface="Trebuchet MS"/>
                <a:cs typeface="Trebuchet MS"/>
              </a:rPr>
              <a:t>нейронних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елементів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тонким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поверхневим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шаром 	</a:t>
            </a:r>
            <a:r>
              <a:rPr sz="1800" dirty="0">
                <a:latin typeface="Trebuchet MS"/>
                <a:cs typeface="Trebuchet MS"/>
              </a:rPr>
              <a:t>астроцитарних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відростків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(гліальна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гранична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мембрана, 	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glia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limitans),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міцно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прилягає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м'якої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мозкової 	оболонки.</a:t>
            </a:r>
            <a:endParaRPr sz="1800">
              <a:latin typeface="Trebuchet MS"/>
              <a:cs typeface="Trebuchet MS"/>
            </a:endParaRPr>
          </a:p>
          <a:p>
            <a:pPr marL="297815" marR="635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Разом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мозкова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астроцитарних 	</a:t>
            </a:r>
            <a:r>
              <a:rPr sz="1800" dirty="0">
                <a:latin typeface="Trebuchet MS"/>
                <a:cs typeface="Trebuchet MS"/>
              </a:rPr>
              <a:t>кінцевих</a:t>
            </a:r>
            <a:r>
              <a:rPr sz="1800" spc="204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ніжок</a:t>
            </a:r>
            <a:r>
              <a:rPr sz="1800" spc="21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утворюють</a:t>
            </a:r>
            <a:r>
              <a:rPr sz="1800" spc="21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фізичний</a:t>
            </a:r>
            <a:r>
              <a:rPr sz="1800" spc="204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бар'єр,</a:t>
            </a:r>
            <a:r>
              <a:rPr sz="1800" spc="210" dirty="0">
                <a:latin typeface="Trebuchet MS"/>
                <a:cs typeface="Trebuchet MS"/>
              </a:rPr>
              <a:t>   </a:t>
            </a:r>
            <a:r>
              <a:rPr sz="1800" spc="55" dirty="0">
                <a:latin typeface="Trebuchet MS"/>
                <a:cs typeface="Trebuchet MS"/>
              </a:rPr>
              <a:t>що 	</a:t>
            </a:r>
            <a:r>
              <a:rPr sz="1800" dirty="0">
                <a:latin typeface="Trebuchet MS"/>
                <a:cs typeface="Trebuchet MS"/>
              </a:rPr>
              <a:t>відокремлює</a:t>
            </a:r>
            <a:r>
              <a:rPr sz="1800" spc="2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тканину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ЦНС</a:t>
            </a:r>
            <a:r>
              <a:rPr sz="1800" spc="2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спинномозкової</a:t>
            </a:r>
            <a:r>
              <a:rPr sz="1800" spc="2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рідини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 	</a:t>
            </a:r>
            <a:r>
              <a:rPr sz="1800" spc="-25" dirty="0">
                <a:latin typeface="Trebuchet MS"/>
                <a:cs typeface="Trebuchet MS"/>
              </a:rPr>
              <a:t>субарахноїдальному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просторі.</a:t>
            </a:r>
            <a:endParaRPr sz="1800">
              <a:latin typeface="Trebuchet MS"/>
              <a:cs typeface="Trebuchet MS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Кровоносні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судини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проникають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тканину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довгі 	</a:t>
            </a:r>
            <a:r>
              <a:rPr sz="1800" dirty="0">
                <a:latin typeface="Trebuchet MS"/>
                <a:cs typeface="Trebuchet MS"/>
              </a:rPr>
              <a:t>периваскулярні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простори,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покриті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м'якою</a:t>
            </a:r>
            <a:r>
              <a:rPr sz="1800" spc="31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мозковою 	</a:t>
            </a:r>
            <a:r>
              <a:rPr sz="1800" dirty="0">
                <a:latin typeface="Trebuchet MS"/>
                <a:cs typeface="Trebuchet MS"/>
              </a:rPr>
              <a:t>оболонкою,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хоча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зникає,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коли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кровоносні 	</a:t>
            </a:r>
            <a:r>
              <a:rPr sz="1800" spc="-20" dirty="0">
                <a:latin typeface="Trebuchet MS"/>
                <a:cs typeface="Trebuchet MS"/>
              </a:rPr>
              <a:t>судини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розгалужуються,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утворюючи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дрібні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капіляри.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Однак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690" y="5702604"/>
            <a:ext cx="6192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93090" algn="l"/>
                <a:tab pos="1899285" algn="l"/>
                <a:tab pos="3711575" algn="l"/>
                <a:tab pos="5048250" algn="l"/>
              </a:tabLst>
            </a:pPr>
            <a:r>
              <a:rPr sz="1800" spc="-25" dirty="0">
                <a:latin typeface="Trebuchet MS"/>
                <a:cs typeface="Trebuchet MS"/>
              </a:rPr>
              <a:t>ці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капіляри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залишаються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повністю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покритими </a:t>
            </a:r>
            <a:r>
              <a:rPr sz="1800" spc="-30" dirty="0">
                <a:latin typeface="Trebuchet MS"/>
                <a:cs typeface="Trebuchet MS"/>
              </a:rPr>
              <a:t>периваскулярним </a:t>
            </a:r>
            <a:r>
              <a:rPr sz="1800" dirty="0">
                <a:latin typeface="Trebuchet MS"/>
                <a:cs typeface="Trebuchet MS"/>
              </a:rPr>
              <a:t>шаром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астроцитарних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відростків.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8667" y="1849754"/>
            <a:ext cx="4439920" cy="273735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188579" y="4872608"/>
            <a:ext cx="2756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https://</a:t>
            </a:r>
            <a:r>
              <a:rPr sz="1800" spc="-90" dirty="0">
                <a:latin typeface="Trebuchet MS"/>
                <a:cs typeface="Trebuchet MS"/>
                <a:hlinkClick r:id="rId3"/>
              </a:rPr>
              <a:t>www.pinterest.com/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6985" y="873633"/>
            <a:ext cx="8654415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latin typeface="Trebuchet MS"/>
                <a:cs typeface="Trebuchet MS"/>
              </a:rPr>
              <a:t>Гематоенцефалічний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бар'єр</a:t>
            </a:r>
            <a:r>
              <a:rPr sz="1800" b="1" spc="-13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(ГЕБ)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45" dirty="0">
                <a:latin typeface="Trebuchet MS"/>
                <a:cs typeface="Trebuchet MS"/>
              </a:rPr>
              <a:t>Гематоенцефалічний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бар'єр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(ГЕБ)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315" dirty="0">
                <a:latin typeface="Trebuchet MS"/>
                <a:cs typeface="Trebuchet MS"/>
              </a:rPr>
              <a:t>—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це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функціональний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бар'єр,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який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забезпечує 	</a:t>
            </a:r>
            <a:r>
              <a:rPr sz="1800" dirty="0">
                <a:latin typeface="Trebuchet MS"/>
                <a:cs typeface="Trebuchet MS"/>
              </a:rPr>
              <a:t>набагато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жорсткіший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контроль,</a:t>
            </a:r>
            <a:r>
              <a:rPr sz="1800" spc="2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ніж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більшості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тканин,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над</a:t>
            </a:r>
            <a:r>
              <a:rPr sz="1800" spc="2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проходженням 	</a:t>
            </a:r>
            <a:r>
              <a:rPr sz="1800" dirty="0">
                <a:latin typeface="Trebuchet MS"/>
                <a:cs typeface="Trebuchet MS"/>
              </a:rPr>
              <a:t>речовин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крові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тканину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ЦНС.</a:t>
            </a:r>
            <a:endParaRPr sz="1800">
              <a:latin typeface="Trebuchet MS"/>
              <a:cs typeface="Trebuchet MS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Основним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структурним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компонентом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ГЕБ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ендотелій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капілярів,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якому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 </a:t>
            </a:r>
            <a:r>
              <a:rPr sz="1800" dirty="0">
                <a:latin typeface="Trebuchet MS"/>
                <a:cs typeface="Trebuchet MS"/>
              </a:rPr>
              <a:t>щільно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з'єднані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розвиненими</a:t>
            </a:r>
            <a:r>
              <a:rPr sz="1800" spc="-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оклюзійними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з'єднаннями,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незначною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або </a:t>
            </a:r>
            <a:r>
              <a:rPr sz="1800" spc="-20" dirty="0">
                <a:latin typeface="Trebuchet MS"/>
                <a:cs typeface="Trebuchet MS"/>
              </a:rPr>
              <a:t>відсутньою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трансцітозною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активністю,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і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оточені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базальною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мембраною.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5" dirty="0">
                <a:latin typeface="Trebuchet MS"/>
                <a:cs typeface="Trebuchet MS"/>
              </a:rPr>
              <a:t>Обмежуючи</a:t>
            </a:r>
            <a:r>
              <a:rPr sz="1800" dirty="0">
                <a:latin typeface="Trebuchet MS"/>
                <a:cs typeface="Trebuchet MS"/>
              </a:rPr>
              <a:t>й</a:t>
            </a:r>
            <a:r>
              <a:rPr sz="1800" spc="1035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1019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периваскулярних</a:t>
            </a:r>
            <a:r>
              <a:rPr sz="1800" spc="1019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астроцитарних</a:t>
            </a:r>
            <a:r>
              <a:rPr sz="1800" spc="10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ніжок,</a:t>
            </a:r>
            <a:r>
              <a:rPr sz="1800" spc="101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який</a:t>
            </a:r>
            <a:r>
              <a:rPr sz="1800" spc="100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огортає</a:t>
            </a:r>
            <a:r>
              <a:rPr sz="1800" spc="20" dirty="0">
                <a:latin typeface="Trebuchet MS"/>
                <a:cs typeface="Trebuchet MS"/>
              </a:rPr>
              <a:t> 	</a:t>
            </a:r>
            <a:r>
              <a:rPr sz="1800" spc="-15" dirty="0">
                <a:latin typeface="Trebuchet MS"/>
                <a:cs typeface="Trebuchet MS"/>
              </a:rPr>
              <a:t>базальну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мембрану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капілярів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більшості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областей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ЦНС,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сприяє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ГЕБ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додатково</a:t>
            </a:r>
            <a:r>
              <a:rPr sz="1800" spc="15" dirty="0">
                <a:latin typeface="Trebuchet MS"/>
                <a:cs typeface="Trebuchet MS"/>
              </a:rPr>
              <a:t> 	</a:t>
            </a:r>
            <a:r>
              <a:rPr sz="1800" spc="-30" dirty="0">
                <a:latin typeface="Trebuchet MS"/>
                <a:cs typeface="Trebuchet MS"/>
              </a:rPr>
              <a:t>регулює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проходження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молекул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іонів</a:t>
            </a:r>
            <a:r>
              <a:rPr sz="1800" spc="-204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крові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мозок.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spc="-10" dirty="0">
                <a:latin typeface="Trebuchet MS"/>
                <a:cs typeface="Trebuchet MS"/>
              </a:rPr>
              <a:t>ГЕБ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Trebuchet MS"/>
                <a:cs typeface="Trebuchet MS"/>
              </a:rPr>
              <a:t>захищає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нейрон</a:t>
            </a:r>
            <a:r>
              <a:rPr sz="1800" dirty="0">
                <a:latin typeface="Trebuchet MS"/>
                <a:cs typeface="Trebuchet MS"/>
              </a:rPr>
              <a:t>и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глію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від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бактеріальних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токсинів,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інфекційних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агентів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20" dirty="0">
                <a:latin typeface="Trebuchet MS"/>
                <a:cs typeface="Trebuchet MS"/>
              </a:rPr>
              <a:t> 	інших</a:t>
            </a:r>
            <a:r>
              <a:rPr sz="1800" spc="60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екзогенних</a:t>
            </a:r>
            <a:r>
              <a:rPr sz="1800" spc="6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речовин</a:t>
            </a:r>
            <a:r>
              <a:rPr sz="1800" spc="61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6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допомагає</a:t>
            </a:r>
            <a:r>
              <a:rPr sz="1800" spc="62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підтримувати</a:t>
            </a:r>
            <a:r>
              <a:rPr sz="1800" spc="6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стабільний</a:t>
            </a:r>
            <a:r>
              <a:rPr sz="1800" spc="6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склад</a:t>
            </a:r>
            <a:r>
              <a:rPr sz="1800" spc="6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20" dirty="0">
                <a:latin typeface="Trebuchet MS"/>
                <a:cs typeface="Trebuchet MS"/>
              </a:rPr>
              <a:t> 	</a:t>
            </a:r>
            <a:r>
              <a:rPr sz="1800" spc="-15" dirty="0">
                <a:latin typeface="Trebuchet MS"/>
                <a:cs typeface="Trebuchet MS"/>
              </a:rPr>
              <a:t>постійний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баланс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іонів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міжклітинній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рідині,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необхідний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нормальної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функції</a:t>
            </a:r>
            <a:r>
              <a:rPr sz="1800" spc="-95" dirty="0">
                <a:latin typeface="Trebuchet MS"/>
                <a:cs typeface="Trebuchet MS"/>
              </a:rPr>
              <a:t> 	</a:t>
            </a:r>
            <a:r>
              <a:rPr sz="1800" spc="-35" dirty="0">
                <a:latin typeface="Trebuchet MS"/>
                <a:cs typeface="Trebuchet MS"/>
              </a:rPr>
              <a:t>нейронів.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ГЕБ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відсутній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областях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гіпоталамуса,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де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контролюються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компоненти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плазми,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 	</a:t>
            </a:r>
            <a:r>
              <a:rPr sz="1800" dirty="0">
                <a:latin typeface="Trebuchet MS"/>
                <a:cs typeface="Trebuchet MS"/>
              </a:rPr>
              <a:t>задній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долі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гіпофіза,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яка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вивільняє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гормони,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судинному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сплетенні,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де 	виробляється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спинномозкова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рідина.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052" y="2138172"/>
            <a:ext cx="1882013" cy="1882013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872" y="419887"/>
            <a:ext cx="5360162" cy="60792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81825" y="3259963"/>
            <a:ext cx="3635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latin typeface="Trebuchet MS"/>
                <a:cs typeface="Trebuchet MS"/>
              </a:rPr>
              <a:t>Гематоенцефалічний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бар'єр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(ГЕБ)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5119" y="386029"/>
            <a:ext cx="8564880" cy="583165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957061" y="5766917"/>
            <a:ext cx="471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https://</a:t>
            </a:r>
            <a:r>
              <a:rPr sz="1800" spc="-95" dirty="0">
                <a:latin typeface="Trebuchet MS"/>
                <a:cs typeface="Trebuchet MS"/>
                <a:hlinkClick r:id="rId3"/>
              </a:rPr>
              <a:t>www.brainfacts.org/brain-</a:t>
            </a:r>
            <a:r>
              <a:rPr sz="1800" spc="-40" dirty="0">
                <a:latin typeface="Trebuchet MS"/>
                <a:cs typeface="Trebuchet MS"/>
                <a:hlinkClick r:id="rId3"/>
              </a:rPr>
              <a:t>anatomy-</a:t>
            </a:r>
            <a:r>
              <a:rPr sz="1800" spc="-20" dirty="0">
                <a:latin typeface="Trebuchet MS"/>
                <a:cs typeface="Trebuchet MS"/>
                <a:hlinkClick r:id="rId3"/>
              </a:rPr>
              <a:t>and-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function/anatomy/2014/blood-</a:t>
            </a:r>
            <a:r>
              <a:rPr sz="1800" spc="-60" dirty="0">
                <a:latin typeface="Trebuchet MS"/>
                <a:cs typeface="Trebuchet MS"/>
              </a:rPr>
              <a:t>brain-</a:t>
            </a:r>
            <a:r>
              <a:rPr sz="1800" spc="-10" dirty="0">
                <a:latin typeface="Trebuchet MS"/>
                <a:cs typeface="Trebuchet MS"/>
              </a:rPr>
              <a:t>barrier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9519" y="396176"/>
            <a:ext cx="9702800" cy="60088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93970" y="5965952"/>
            <a:ext cx="471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https://</a:t>
            </a:r>
            <a:r>
              <a:rPr sz="1800" spc="-95" dirty="0">
                <a:latin typeface="Trebuchet MS"/>
                <a:cs typeface="Trebuchet MS"/>
                <a:hlinkClick r:id="rId3"/>
              </a:rPr>
              <a:t>www.brainfacts.org/brain-</a:t>
            </a:r>
            <a:r>
              <a:rPr sz="1800" spc="-40" dirty="0">
                <a:latin typeface="Trebuchet MS"/>
                <a:cs typeface="Trebuchet MS"/>
                <a:hlinkClick r:id="rId3"/>
              </a:rPr>
              <a:t>anatomy-</a:t>
            </a:r>
            <a:r>
              <a:rPr sz="1800" spc="-20" dirty="0">
                <a:latin typeface="Trebuchet MS"/>
                <a:cs typeface="Trebuchet MS"/>
                <a:hlinkClick r:id="rId3"/>
              </a:rPr>
              <a:t>and-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function/anatomy/2014/blood-</a:t>
            </a:r>
            <a:r>
              <a:rPr sz="1800" spc="-60" dirty="0">
                <a:latin typeface="Trebuchet MS"/>
                <a:cs typeface="Trebuchet MS"/>
              </a:rPr>
              <a:t>brain-</a:t>
            </a:r>
            <a:r>
              <a:rPr sz="1800" spc="-10" dirty="0">
                <a:latin typeface="Trebuchet MS"/>
                <a:cs typeface="Trebuchet MS"/>
              </a:rPr>
              <a:t>barrier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6554" y="356298"/>
            <a:ext cx="11439525" cy="5013960"/>
            <a:chOff x="376554" y="356298"/>
            <a:chExt cx="11439525" cy="50139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6079" y="372155"/>
              <a:ext cx="7558405" cy="49243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317" y="361061"/>
              <a:ext cx="7567930" cy="5004435"/>
            </a:xfrm>
            <a:custGeom>
              <a:avLst/>
              <a:gdLst/>
              <a:ahLst/>
              <a:cxnLst/>
              <a:rect l="l" t="t" r="r" b="b"/>
              <a:pathLst>
                <a:path w="7567930" h="5004435">
                  <a:moveTo>
                    <a:pt x="0" y="5004181"/>
                  </a:moveTo>
                  <a:lnTo>
                    <a:pt x="7567930" y="5004181"/>
                  </a:lnTo>
                  <a:lnTo>
                    <a:pt x="7567930" y="0"/>
                  </a:lnTo>
                  <a:lnTo>
                    <a:pt x="0" y="0"/>
                  </a:lnTo>
                  <a:lnTo>
                    <a:pt x="0" y="5004181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13244" y="2749422"/>
              <a:ext cx="4392676" cy="20968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408545" y="2744596"/>
              <a:ext cx="4402455" cy="2106930"/>
            </a:xfrm>
            <a:custGeom>
              <a:avLst/>
              <a:gdLst/>
              <a:ahLst/>
              <a:cxnLst/>
              <a:rect l="l" t="t" r="r" b="b"/>
              <a:pathLst>
                <a:path w="4402455" h="2106929">
                  <a:moveTo>
                    <a:pt x="0" y="2106422"/>
                  </a:moveTo>
                  <a:lnTo>
                    <a:pt x="4402201" y="2106422"/>
                  </a:lnTo>
                  <a:lnTo>
                    <a:pt x="4402201" y="0"/>
                  </a:lnTo>
                  <a:lnTo>
                    <a:pt x="0" y="0"/>
                  </a:lnTo>
                  <a:lnTo>
                    <a:pt x="0" y="2106422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49020" y="5487111"/>
            <a:ext cx="603885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001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Огляд</a:t>
            </a:r>
            <a:r>
              <a:rPr sz="1400" b="1" spc="-2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гематоенцефалічного</a:t>
            </a:r>
            <a:r>
              <a:rPr sz="1400" b="1" spc="-7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B2F51"/>
                </a:solidFill>
                <a:latin typeface="Times New Roman"/>
                <a:cs typeface="Times New Roman"/>
              </a:rPr>
              <a:t>бар’єру</a:t>
            </a:r>
            <a:r>
              <a:rPr sz="1400" b="1" spc="-70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B2F51"/>
                </a:solidFill>
                <a:latin typeface="Times New Roman"/>
                <a:cs typeface="Times New Roman"/>
              </a:rPr>
              <a:t>щодо</a:t>
            </a:r>
            <a:r>
              <a:rPr sz="1400" b="1" spc="-30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B2F51"/>
                </a:solidFill>
                <a:latin typeface="Times New Roman"/>
                <a:cs typeface="Times New Roman"/>
              </a:rPr>
              <a:t>структури,</a:t>
            </a:r>
            <a:r>
              <a:rPr sz="1400" b="1" spc="-30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функції,</a:t>
            </a:r>
            <a:r>
              <a:rPr sz="1400" b="1" spc="-3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порушення </a:t>
            </a:r>
            <a:r>
              <a:rPr sz="1400" b="1" dirty="0">
                <a:solidFill>
                  <a:srgbClr val="1B2F51"/>
                </a:solidFill>
                <a:latin typeface="Times New Roman"/>
                <a:cs typeface="Times New Roman"/>
              </a:rPr>
              <a:t>та</a:t>
            </a:r>
            <a:r>
              <a:rPr sz="1400" b="1" spc="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біомаркерів</a:t>
            </a:r>
            <a:r>
              <a:rPr sz="1400" b="1" spc="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цілісності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https://fluidsbarrierscns.biomedcentral.com/articles/10.1186/s12987-020-00230- </a:t>
            </a:r>
            <a:r>
              <a:rPr sz="1400" b="1" spc="-50" dirty="0">
                <a:solidFill>
                  <a:srgbClr val="1B2F51"/>
                </a:solidFill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42641" y="724280"/>
            <a:ext cx="876046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latin typeface="Trebuchet MS"/>
                <a:cs typeface="Trebuchet MS"/>
              </a:rPr>
              <a:t>Судинне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сплетення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високо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васкуляризованої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тканини,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складної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</a:pPr>
            <a:r>
              <a:rPr sz="1800" spc="-20" dirty="0">
                <a:latin typeface="Trebuchet MS"/>
                <a:cs typeface="Trebuchet MS"/>
              </a:rPr>
              <a:t>складчастої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структури,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виступає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великі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шлуночки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мозку.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Воно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знаходиться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даху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третього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четвертого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шлуночків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частинах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стінок 	</a:t>
            </a:r>
            <a:r>
              <a:rPr sz="1800" dirty="0">
                <a:latin typeface="Trebuchet MS"/>
                <a:cs typeface="Trebuchet MS"/>
              </a:rPr>
              <a:t>двох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бічних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шлуночків,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всіх</a:t>
            </a:r>
            <a:r>
              <a:rPr sz="1800" spc="3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областях,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де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епендимальна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вистилка 	</a:t>
            </a:r>
            <a:r>
              <a:rPr sz="1800" dirty="0">
                <a:latin typeface="Trebuchet MS"/>
                <a:cs typeface="Trebuchet MS"/>
              </a:rPr>
              <a:t>безпосередньо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контактує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м'якою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мозковою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оболонкою.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Кожна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ворсинка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судинного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сплетення</a:t>
            </a:r>
            <a:r>
              <a:rPr sz="1800" spc="20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тонкий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добре 	</a:t>
            </a:r>
            <a:r>
              <a:rPr sz="1800" spc="-20" dirty="0">
                <a:latin typeface="Trebuchet MS"/>
                <a:cs typeface="Trebuchet MS"/>
              </a:rPr>
              <a:t>васкуляризованої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м'якої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мозкової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оболонки,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вкритий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кубічними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епендимальними 	клітинами.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spc="-45" dirty="0">
                <a:latin typeface="Trebuchet MS"/>
                <a:cs typeface="Trebuchet MS"/>
              </a:rPr>
              <a:t>Функція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судинного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сплетення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полягає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видаленні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15" dirty="0">
                <a:latin typeface="Trebuchet MS"/>
                <a:cs typeface="Trebuchet MS"/>
              </a:rPr>
              <a:t>о</a:t>
            </a:r>
            <a:r>
              <a:rPr sz="1800" spc="-5" dirty="0">
                <a:latin typeface="Trebuchet MS"/>
                <a:cs typeface="Trebuchet MS"/>
              </a:rPr>
              <a:t>д</a:t>
            </a:r>
            <a:r>
              <a:rPr sz="1800" dirty="0">
                <a:latin typeface="Trebuchet MS"/>
                <a:cs typeface="Trebuchet MS"/>
              </a:rPr>
              <a:t>и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крові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вивільненні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її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55" dirty="0">
                <a:latin typeface="Trebuchet MS"/>
                <a:cs typeface="Trebuchet MS"/>
              </a:rPr>
              <a:t> 	</a:t>
            </a:r>
            <a:r>
              <a:rPr sz="1800" spc="-50" dirty="0">
                <a:latin typeface="Trebuchet MS"/>
                <a:cs typeface="Trebuchet MS"/>
              </a:rPr>
              <a:t>вигляді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спинномозкової</a:t>
            </a:r>
            <a:r>
              <a:rPr sz="1800" spc="-22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рідини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(СМР).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95" dirty="0">
                <a:latin typeface="Trebuchet MS"/>
                <a:cs typeface="Trebuchet MS"/>
              </a:rPr>
              <a:t>СМР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прозора,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іони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Na+,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K+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Cl–,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мало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білка,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єдиними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</a:pPr>
            <a:r>
              <a:rPr sz="1800" spc="-40" dirty="0">
                <a:latin typeface="Trebuchet MS"/>
                <a:cs typeface="Trebuchet MS"/>
              </a:rPr>
              <a:t>клітинами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зазвичай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дуже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рідкісні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лімфоцити.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Вона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безперервно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виробляється</a:t>
            </a:r>
            <a:r>
              <a:rPr sz="1800" spc="1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повністю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заповнює</a:t>
            </a:r>
            <a:r>
              <a:rPr sz="1800" spc="1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шлуночки,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центральний 	</a:t>
            </a:r>
            <a:r>
              <a:rPr sz="1800" spc="-20" dirty="0">
                <a:latin typeface="Trebuchet MS"/>
                <a:cs typeface="Trebuchet MS"/>
              </a:rPr>
              <a:t>канал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спинного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мозку,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субарахноїдальний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і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периваскулярний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простори.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rebuchet MS"/>
                <a:cs typeface="Trebuchet MS"/>
              </a:rPr>
              <a:t>Вона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забезпечує</a:t>
            </a:r>
            <a:r>
              <a:rPr sz="1800" spc="2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іони,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необхідні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для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нейронної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активності</a:t>
            </a:r>
            <a:r>
              <a:rPr sz="1800" spc="265" dirty="0">
                <a:latin typeface="Trebuchet MS"/>
                <a:cs typeface="Trebuchet MS"/>
              </a:rPr>
              <a:t>  </a:t>
            </a:r>
            <a:r>
              <a:rPr sz="1800" spc="50" dirty="0">
                <a:latin typeface="Trebuchet MS"/>
                <a:cs typeface="Trebuchet MS"/>
              </a:rPr>
              <a:t>ЦНС,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spc="-50" dirty="0">
                <a:latin typeface="Trebuchet MS"/>
                <a:cs typeface="Trebuchet MS"/>
              </a:rPr>
              <a:t>в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42641" y="4839970"/>
            <a:ext cx="752538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арахноїдальній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оболонці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допомагає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поглинати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механічні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удари.</a:t>
            </a:r>
            <a:endParaRPr sz="18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  <a:tab pos="1934210" algn="l"/>
                <a:tab pos="3098800" algn="l"/>
                <a:tab pos="4190365" algn="l"/>
                <a:tab pos="4880610" algn="l"/>
                <a:tab pos="6502400" algn="l"/>
              </a:tabLst>
            </a:pPr>
            <a:r>
              <a:rPr sz="1800" spc="-10" dirty="0">
                <a:latin typeface="Trebuchet MS"/>
                <a:cs typeface="Trebuchet MS"/>
              </a:rPr>
              <a:t>Арахноїдальні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ворсинки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(Рисунок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9–19)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забезпечують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основний</a:t>
            </a:r>
            <a:endParaRPr sz="18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поглинання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СМР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назад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венозний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кровообіг.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-70" dirty="0">
                <a:latin typeface="Trebuchet MS"/>
                <a:cs typeface="Trebuchet MS"/>
              </a:rPr>
              <a:t>У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тканинах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дуже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мало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лімфатичних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судин.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0773" y="5113985"/>
            <a:ext cx="10902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0565" algn="l"/>
              </a:tabLst>
            </a:pPr>
            <a:r>
              <a:rPr sz="1800" spc="-20" dirty="0">
                <a:latin typeface="Trebuchet MS"/>
                <a:cs typeface="Trebuchet MS"/>
              </a:rPr>
              <a:t>шлях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для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276" y="2138172"/>
            <a:ext cx="1882013" cy="1882013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5519" y="406400"/>
            <a:ext cx="10424160" cy="40150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93139" y="4703190"/>
            <a:ext cx="1033907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Судинне</a:t>
            </a:r>
            <a:r>
              <a:rPr sz="1400" b="1" spc="30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сплетення</a:t>
            </a:r>
            <a:r>
              <a:rPr sz="1400" spc="-25" dirty="0">
                <a:latin typeface="Trebuchet MS"/>
                <a:cs typeface="Trebuchet MS"/>
              </a:rPr>
              <a:t>.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Судинне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сплетення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складається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епендими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васкуляризованої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м'якої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мозкової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оболонки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виступає численними</a:t>
            </a:r>
            <a:r>
              <a:rPr sz="1400" spc="-12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тонкими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складками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певних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стінок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шлуночків.</a:t>
            </a:r>
            <a:endParaRPr sz="1400">
              <a:latin typeface="Trebuchet MS"/>
              <a:cs typeface="Trebuchet MS"/>
            </a:endParaRPr>
          </a:p>
          <a:p>
            <a:pPr marL="285115" indent="-272415">
              <a:lnSpc>
                <a:spcPct val="100000"/>
              </a:lnSpc>
              <a:spcBef>
                <a:spcPts val="5"/>
              </a:spcBef>
              <a:buAutoNum type="alphaLcParenBoth"/>
              <a:tabLst>
                <a:tab pos="285115" algn="l"/>
              </a:tabLst>
            </a:pPr>
            <a:r>
              <a:rPr sz="1400" dirty="0">
                <a:latin typeface="Trebuchet MS"/>
                <a:cs typeface="Trebuchet MS"/>
              </a:rPr>
              <a:t>Зріз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двостороннього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судинного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сплетення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(CP),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що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виступає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четвертий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шлуночок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(V)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біля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мозочка.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(Збільшення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X12;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spc="-30" dirty="0">
                <a:latin typeface="Trebuchet MS"/>
                <a:cs typeface="Trebuchet MS"/>
              </a:rPr>
              <a:t>фарбування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Клювера-</a:t>
            </a:r>
            <a:r>
              <a:rPr sz="1400" spc="-10" dirty="0">
                <a:latin typeface="Trebuchet MS"/>
                <a:cs typeface="Trebuchet MS"/>
              </a:rPr>
              <a:t>Баррера)</a:t>
            </a:r>
            <a:endParaRPr sz="1400">
              <a:latin typeface="Trebuchet MS"/>
              <a:cs typeface="Trebuchet MS"/>
            </a:endParaRPr>
          </a:p>
          <a:p>
            <a:pPr marL="12700" marR="5715" indent="245110">
              <a:lnSpc>
                <a:spcPct val="100000"/>
              </a:lnSpc>
              <a:buAutoNum type="alphaLcParenBoth" startAt="2"/>
              <a:tabLst>
                <a:tab pos="257810" algn="l"/>
              </a:tabLst>
            </a:pPr>
            <a:r>
              <a:rPr sz="1400" dirty="0">
                <a:latin typeface="Trebuchet MS"/>
                <a:cs typeface="Trebuchet MS"/>
              </a:rPr>
              <a:t>При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більшому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збільшенні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видно,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що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кожна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складка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судинного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сплетення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добре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васкуляризована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великими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капілярами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(C)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і </a:t>
            </a:r>
            <a:r>
              <a:rPr sz="1400" spc="-10" dirty="0">
                <a:latin typeface="Trebuchet MS"/>
                <a:cs typeface="Trebuchet MS"/>
              </a:rPr>
              <a:t>покрита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безперервним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шаром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кубічних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епендимальних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клітин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85" dirty="0">
                <a:latin typeface="Trebuchet MS"/>
                <a:cs typeface="Trebuchet MS"/>
              </a:rPr>
              <a:t>(E).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X150)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359" y="294640"/>
            <a:ext cx="6197599" cy="589788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47381" y="2283333"/>
            <a:ext cx="438658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(c)</a:t>
            </a:r>
            <a:r>
              <a:rPr sz="1800" b="1" spc="30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Судинне</a:t>
            </a:r>
            <a:r>
              <a:rPr sz="1800" b="1" spc="31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сплетення</a:t>
            </a:r>
            <a:r>
              <a:rPr sz="1800" b="1" spc="3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спеціалізується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транспорті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води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іонів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плазми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крові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315" dirty="0">
                <a:latin typeface="Trebuchet MS"/>
                <a:cs typeface="Trebuchet MS"/>
              </a:rPr>
              <a:t>     </a:t>
            </a:r>
            <a:r>
              <a:rPr sz="1800" dirty="0">
                <a:latin typeface="Trebuchet MS"/>
                <a:cs typeface="Trebuchet MS"/>
              </a:rPr>
              <a:t>ендотелій</a:t>
            </a:r>
            <a:r>
              <a:rPr sz="1800" spc="315" dirty="0">
                <a:latin typeface="Trebuchet MS"/>
                <a:cs typeface="Trebuchet MS"/>
              </a:rPr>
              <a:t>     </a:t>
            </a:r>
            <a:r>
              <a:rPr sz="1800" dirty="0">
                <a:latin typeface="Trebuchet MS"/>
                <a:cs typeface="Trebuchet MS"/>
              </a:rPr>
              <a:t>капілярів</a:t>
            </a:r>
            <a:r>
              <a:rPr sz="1800" spc="315" dirty="0">
                <a:latin typeface="Trebuchet MS"/>
                <a:cs typeface="Trebuchet MS"/>
              </a:rPr>
              <a:t>     </a:t>
            </a:r>
            <a:r>
              <a:rPr sz="1800" spc="-50" dirty="0">
                <a:latin typeface="Trebuchet MS"/>
                <a:cs typeface="Trebuchet MS"/>
              </a:rPr>
              <a:t>і </a:t>
            </a:r>
            <a:r>
              <a:rPr sz="1800" spc="-10" dirty="0">
                <a:latin typeface="Trebuchet MS"/>
                <a:cs typeface="Trebuchet MS"/>
              </a:rPr>
              <a:t>епендимальний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перетворення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їх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dirty="0">
                <a:latin typeface="Trebuchet MS"/>
                <a:cs typeface="Trebuchet MS"/>
              </a:rPr>
              <a:t>спинномозкову</a:t>
            </a:r>
            <a:r>
              <a:rPr sz="1800" spc="15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рідину</a:t>
            </a:r>
            <a:r>
              <a:rPr sz="1800" spc="15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49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шлуночках мозку.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47613" y="633806"/>
            <a:ext cx="5557520" cy="5147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95"/>
              </a:spcBef>
            </a:pPr>
            <a:r>
              <a:rPr sz="1600" b="1" i="1" spc="-20" dirty="0">
                <a:solidFill>
                  <a:srgbClr val="212121"/>
                </a:solidFill>
                <a:latin typeface="Verdana"/>
                <a:cs typeface="Verdana"/>
              </a:rPr>
              <a:t>Глімфатична</a:t>
            </a:r>
            <a:r>
              <a:rPr sz="1600" b="1" i="1" spc="35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b="1" i="1" dirty="0">
                <a:solidFill>
                  <a:srgbClr val="212121"/>
                </a:solidFill>
                <a:latin typeface="Verdana"/>
                <a:cs typeface="Verdana"/>
              </a:rPr>
              <a:t>система</a:t>
            </a:r>
            <a:r>
              <a:rPr sz="1600" b="1" i="1" spc="34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i="1" spc="125" dirty="0">
                <a:solidFill>
                  <a:srgbClr val="212121"/>
                </a:solidFill>
                <a:latin typeface="Cambria"/>
                <a:cs typeface="Cambria"/>
              </a:rPr>
              <a:t>—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це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14" dirty="0">
                <a:solidFill>
                  <a:srgbClr val="212121"/>
                </a:solidFill>
                <a:latin typeface="Cambria"/>
                <a:cs typeface="Cambria"/>
              </a:rPr>
              <a:t>нещодавно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відкрита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макроскопічна</a:t>
            </a:r>
            <a:r>
              <a:rPr sz="1600" i="1" spc="270" dirty="0">
                <a:solidFill>
                  <a:srgbClr val="212121"/>
                </a:solidFill>
                <a:latin typeface="Cambria"/>
                <a:cs typeface="Cambria"/>
              </a:rPr>
              <a:t>  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система</a:t>
            </a:r>
            <a:r>
              <a:rPr sz="1600" i="1" spc="270" dirty="0">
                <a:solidFill>
                  <a:srgbClr val="212121"/>
                </a:solidFill>
                <a:latin typeface="Cambria"/>
                <a:cs typeface="Cambria"/>
              </a:rPr>
              <a:t>   </a:t>
            </a:r>
            <a:r>
              <a:rPr sz="1600" i="1" spc="120" dirty="0">
                <a:solidFill>
                  <a:srgbClr val="212121"/>
                </a:solidFill>
                <a:latin typeface="Cambria"/>
                <a:cs typeface="Cambria"/>
              </a:rPr>
              <a:t>очищення</a:t>
            </a:r>
            <a:r>
              <a:rPr sz="1600" i="1" spc="270" dirty="0">
                <a:solidFill>
                  <a:srgbClr val="212121"/>
                </a:solidFill>
                <a:latin typeface="Cambria"/>
                <a:cs typeface="Cambria"/>
              </a:rPr>
              <a:t> 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відходів,</a:t>
            </a:r>
            <a:r>
              <a:rPr sz="1600" i="1" spc="265" dirty="0">
                <a:solidFill>
                  <a:srgbClr val="212121"/>
                </a:solidFill>
                <a:latin typeface="Cambria"/>
                <a:cs typeface="Cambria"/>
              </a:rPr>
              <a:t>  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яка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використовує</a:t>
            </a:r>
            <a:r>
              <a:rPr sz="1600" i="1" spc="36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унікальну</a:t>
            </a:r>
            <a:r>
              <a:rPr sz="1600" i="1" spc="36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систему</a:t>
            </a:r>
            <a:r>
              <a:rPr sz="1600" i="1" spc="36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периваскулярних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тунелів,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утворених</a:t>
            </a:r>
            <a:r>
              <a:rPr sz="1600" i="1" spc="13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0" dirty="0">
                <a:solidFill>
                  <a:srgbClr val="212121"/>
                </a:solidFill>
                <a:latin typeface="Cambria"/>
                <a:cs typeface="Cambria"/>
              </a:rPr>
              <a:t>астрогліальними</a:t>
            </a:r>
            <a:r>
              <a:rPr sz="1600" i="1" spc="1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клітинами,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40" dirty="0">
                <a:solidFill>
                  <a:srgbClr val="212121"/>
                </a:solidFill>
                <a:latin typeface="Cambria"/>
                <a:cs typeface="Cambria"/>
              </a:rPr>
              <a:t>для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сприяння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14" dirty="0">
                <a:solidFill>
                  <a:srgbClr val="212121"/>
                </a:solidFill>
                <a:latin typeface="Cambria"/>
                <a:cs typeface="Cambria"/>
              </a:rPr>
              <a:t>ефективному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виведенню</a:t>
            </a:r>
            <a:r>
              <a:rPr sz="1600" i="1" spc="22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розчинних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білків</a:t>
            </a:r>
            <a:r>
              <a:rPr sz="1600" i="1" spc="204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5" dirty="0">
                <a:solidFill>
                  <a:srgbClr val="212121"/>
                </a:solidFill>
                <a:latin typeface="Cambria"/>
                <a:cs typeface="Cambria"/>
              </a:rPr>
              <a:t>і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метаболітів</a:t>
            </a:r>
            <a:r>
              <a:rPr sz="1600" i="1" spc="33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із</a:t>
            </a:r>
            <a:r>
              <a:rPr sz="1600" i="1" spc="32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центральної</a:t>
            </a:r>
            <a:r>
              <a:rPr sz="1600" i="1" spc="33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нервової</a:t>
            </a:r>
            <a:r>
              <a:rPr sz="1600" i="1" spc="33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системи.</a:t>
            </a:r>
            <a:r>
              <a:rPr sz="1600" i="1" spc="32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Крім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усунення</a:t>
            </a:r>
            <a:r>
              <a:rPr sz="1600" i="1" spc="42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відходів,</a:t>
            </a:r>
            <a:r>
              <a:rPr sz="1600" i="1" spc="42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глімфатична</a:t>
            </a:r>
            <a:r>
              <a:rPr sz="1600" i="1" spc="41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система</a:t>
            </a:r>
            <a:r>
              <a:rPr sz="1600" i="1" spc="43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також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сприяє</a:t>
            </a:r>
            <a:r>
              <a:rPr sz="1600" i="1" spc="39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розподілу</a:t>
            </a:r>
            <a:r>
              <a:rPr sz="1600" i="1" spc="4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</a:t>
            </a:r>
            <a:r>
              <a:rPr sz="1600" i="1" spc="40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мозку</a:t>
            </a:r>
            <a:r>
              <a:rPr sz="1600" i="1" spc="4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60" dirty="0">
                <a:solidFill>
                  <a:srgbClr val="212121"/>
                </a:solidFill>
                <a:latin typeface="Cambria"/>
                <a:cs typeface="Cambria"/>
              </a:rPr>
              <a:t>кількох</a:t>
            </a:r>
            <a:r>
              <a:rPr sz="1600" i="1" spc="4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сполук,</a:t>
            </a:r>
            <a:r>
              <a:rPr sz="1600" i="1" spc="40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включаючи глюкозу,</a:t>
            </a:r>
            <a:r>
              <a:rPr sz="1600" i="1" spc="14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ліпіди,</a:t>
            </a:r>
            <a:r>
              <a:rPr sz="1600" i="1" spc="14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амінокислоти,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10" dirty="0">
                <a:solidFill>
                  <a:srgbClr val="212121"/>
                </a:solidFill>
                <a:latin typeface="Cambria"/>
                <a:cs typeface="Cambria"/>
              </a:rPr>
              <a:t>фактори</a:t>
            </a:r>
            <a:r>
              <a:rPr sz="1600" i="1" spc="1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росту</a:t>
            </a:r>
            <a:r>
              <a:rPr sz="1600" i="1" spc="15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10" dirty="0">
                <a:solidFill>
                  <a:srgbClr val="212121"/>
                </a:solidFill>
                <a:latin typeface="Cambria"/>
                <a:cs typeface="Cambria"/>
              </a:rPr>
              <a:t>та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нейромодулятори.</a:t>
            </a:r>
            <a:r>
              <a:rPr sz="1600" i="1" spc="26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Цікаво,</a:t>
            </a:r>
            <a:r>
              <a:rPr sz="1600" i="1" spc="28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що</a:t>
            </a:r>
            <a:r>
              <a:rPr sz="1600" i="1" spc="27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глімфатична</a:t>
            </a:r>
            <a:r>
              <a:rPr sz="1600" i="1" spc="28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система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функціонує</a:t>
            </a:r>
            <a:r>
              <a:rPr sz="1600" i="1" spc="28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</a:t>
            </a:r>
            <a:r>
              <a:rPr sz="1600" i="1" spc="3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основному</a:t>
            </a:r>
            <a:r>
              <a:rPr sz="1600" i="1" spc="29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під</a:t>
            </a:r>
            <a:r>
              <a:rPr sz="1600" i="1" spc="29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0" dirty="0">
                <a:solidFill>
                  <a:srgbClr val="212121"/>
                </a:solidFill>
                <a:latin typeface="Cambria"/>
                <a:cs typeface="Cambria"/>
              </a:rPr>
              <a:t>час</a:t>
            </a:r>
            <a:r>
              <a:rPr sz="1600" i="1" spc="29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сну</a:t>
            </a:r>
            <a:r>
              <a:rPr sz="1600" i="1" spc="29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і</a:t>
            </a:r>
            <a:r>
              <a:rPr sz="1600" i="1" spc="29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25" dirty="0">
                <a:solidFill>
                  <a:srgbClr val="212121"/>
                </a:solidFill>
                <a:latin typeface="Cambria"/>
                <a:cs typeface="Cambria"/>
              </a:rPr>
              <a:t>значною</a:t>
            </a:r>
            <a:r>
              <a:rPr sz="1600" i="1" spc="3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мірою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відключається</a:t>
            </a:r>
            <a:r>
              <a:rPr sz="1600" i="1" spc="46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під</a:t>
            </a:r>
            <a:r>
              <a:rPr sz="1600" i="1" spc="459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0" dirty="0">
                <a:solidFill>
                  <a:srgbClr val="212121"/>
                </a:solidFill>
                <a:latin typeface="Cambria"/>
                <a:cs typeface="Cambria"/>
              </a:rPr>
              <a:t>час</a:t>
            </a:r>
            <a:r>
              <a:rPr sz="1600" i="1" spc="45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неспання.</a:t>
            </a:r>
            <a:r>
              <a:rPr sz="1600" i="1" spc="459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Таким</a:t>
            </a:r>
            <a:r>
              <a:rPr sz="1600" i="1" spc="46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чином,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біологічна</a:t>
            </a:r>
            <a:r>
              <a:rPr sz="1600" i="1" spc="4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потреба</a:t>
            </a:r>
            <a:r>
              <a:rPr sz="1600" i="1" spc="45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у</a:t>
            </a:r>
            <a:r>
              <a:rPr sz="1600" i="1" spc="44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сні</a:t>
            </a:r>
            <a:r>
              <a:rPr sz="1600" i="1" spc="4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для</a:t>
            </a:r>
            <a:r>
              <a:rPr sz="1600" i="1" spc="4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55" dirty="0">
                <a:solidFill>
                  <a:srgbClr val="212121"/>
                </a:solidFill>
                <a:latin typeface="Cambria"/>
                <a:cs typeface="Cambria"/>
              </a:rPr>
              <a:t>всіх</a:t>
            </a:r>
            <a:r>
              <a:rPr sz="1600" i="1" spc="4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видів</a:t>
            </a:r>
            <a:r>
              <a:rPr sz="1600" i="1" spc="434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80" dirty="0">
                <a:solidFill>
                  <a:srgbClr val="212121"/>
                </a:solidFill>
                <a:latin typeface="Cambria"/>
                <a:cs typeface="Cambria"/>
              </a:rPr>
              <a:t>може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відображати</a:t>
            </a:r>
            <a:r>
              <a:rPr sz="1600" i="1" spc="4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35" dirty="0">
                <a:solidFill>
                  <a:srgbClr val="212121"/>
                </a:solidFill>
                <a:latin typeface="Cambria"/>
                <a:cs typeface="Cambria"/>
              </a:rPr>
              <a:t>те,</a:t>
            </a:r>
            <a:r>
              <a:rPr sz="1600" i="1" spc="4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що</a:t>
            </a:r>
            <a:r>
              <a:rPr sz="1600" i="1" spc="44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мозок</a:t>
            </a:r>
            <a:r>
              <a:rPr sz="1600" i="1" spc="44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10" dirty="0">
                <a:solidFill>
                  <a:srgbClr val="212121"/>
                </a:solidFill>
                <a:latin typeface="Cambria"/>
                <a:cs typeface="Cambria"/>
              </a:rPr>
              <a:t>повинен</a:t>
            </a:r>
            <a:r>
              <a:rPr sz="1600" i="1" spc="4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10" dirty="0">
                <a:solidFill>
                  <a:srgbClr val="212121"/>
                </a:solidFill>
                <a:latin typeface="Cambria"/>
                <a:cs typeface="Cambria"/>
              </a:rPr>
              <a:t>увійти</a:t>
            </a:r>
            <a:r>
              <a:rPr sz="1600" i="1" spc="4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</a:t>
            </a:r>
            <a:r>
              <a:rPr sz="1600" i="1" spc="4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стан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активності,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який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уможливить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усунення</a:t>
            </a:r>
            <a:r>
              <a:rPr sz="1600" i="1" spc="21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потенційно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нейротоксичних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відходів,</a:t>
            </a:r>
            <a:r>
              <a:rPr sz="1600" i="1" spc="4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включаючи</a:t>
            </a:r>
            <a:r>
              <a:rPr sz="1600" i="1" spc="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235" dirty="0">
                <a:solidFill>
                  <a:srgbClr val="212121"/>
                </a:solidFill>
                <a:latin typeface="Cambria"/>
                <a:cs typeface="Cambria"/>
              </a:rPr>
              <a:t>β-</a:t>
            </a:r>
            <a:r>
              <a:rPr sz="1600" i="1" spc="50" dirty="0">
                <a:solidFill>
                  <a:srgbClr val="212121"/>
                </a:solidFill>
                <a:latin typeface="Cambria"/>
                <a:cs typeface="Cambria"/>
              </a:rPr>
              <a:t>амілоїд</a:t>
            </a:r>
            <a:r>
              <a:rPr sz="1600" spc="50" dirty="0">
                <a:solidFill>
                  <a:srgbClr val="212121"/>
                </a:solidFill>
                <a:latin typeface="Georgia"/>
                <a:cs typeface="Georgia"/>
              </a:rPr>
              <a:t>.</a:t>
            </a:r>
            <a:endParaRPr sz="16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600">
              <a:latin typeface="Georgia"/>
              <a:cs typeface="Georgia"/>
            </a:endParaRPr>
          </a:p>
          <a:p>
            <a:pPr marL="12700" marR="5715" algn="just">
              <a:lnSpc>
                <a:spcPct val="100000"/>
              </a:lnSpc>
              <a:tabLst>
                <a:tab pos="1329690" algn="l"/>
                <a:tab pos="2672080" algn="l"/>
                <a:tab pos="4843780" algn="l"/>
              </a:tabLst>
            </a:pP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Jessen,</a:t>
            </a:r>
            <a:r>
              <a:rPr sz="1600" spc="21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N.A.,</a:t>
            </a:r>
            <a:r>
              <a:rPr sz="1600" spc="21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Munk,</a:t>
            </a:r>
            <a:r>
              <a:rPr sz="1600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212121"/>
                </a:solidFill>
                <a:latin typeface="Verdana"/>
                <a:cs typeface="Verdana"/>
              </a:rPr>
              <a:t>A.S.F.,</a:t>
            </a:r>
            <a:r>
              <a:rPr sz="1600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Lundgaard,</a:t>
            </a:r>
            <a:r>
              <a:rPr sz="1600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I.</a:t>
            </a:r>
            <a:r>
              <a:rPr sz="1600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i="1" dirty="0">
                <a:solidFill>
                  <a:srgbClr val="212121"/>
                </a:solidFill>
                <a:latin typeface="Verdana"/>
                <a:cs typeface="Verdana"/>
              </a:rPr>
              <a:t>et</a:t>
            </a:r>
            <a:r>
              <a:rPr sz="1600" i="1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i="1" dirty="0">
                <a:solidFill>
                  <a:srgbClr val="212121"/>
                </a:solidFill>
                <a:latin typeface="Verdana"/>
                <a:cs typeface="Verdana"/>
              </a:rPr>
              <a:t>al.</a:t>
            </a:r>
            <a:r>
              <a:rPr sz="1600" i="1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212121"/>
                </a:solidFill>
                <a:latin typeface="Verdana"/>
                <a:cs typeface="Verdana"/>
              </a:rPr>
              <a:t>The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Glymphatic</a:t>
            </a:r>
            <a:r>
              <a:rPr sz="1600" spc="33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System:</a:t>
            </a:r>
            <a:r>
              <a:rPr sz="1600" spc="33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A</a:t>
            </a:r>
            <a:r>
              <a:rPr sz="1600" spc="32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Beginner’s</a:t>
            </a:r>
            <a:r>
              <a:rPr sz="1600" spc="33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Guide.</a:t>
            </a:r>
            <a:r>
              <a:rPr sz="1600" spc="33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i="1" spc="-85" dirty="0">
                <a:solidFill>
                  <a:srgbClr val="212121"/>
                </a:solidFill>
                <a:latin typeface="Verdana"/>
                <a:cs typeface="Verdana"/>
              </a:rPr>
              <a:t>Neurochem </a:t>
            </a:r>
            <a:r>
              <a:rPr sz="1600" i="1" spc="-25" dirty="0">
                <a:solidFill>
                  <a:srgbClr val="212121"/>
                </a:solidFill>
                <a:latin typeface="Verdana"/>
                <a:cs typeface="Verdana"/>
              </a:rPr>
              <a:t>Res</a:t>
            </a:r>
            <a:r>
              <a:rPr sz="1600" i="1" dirty="0">
                <a:solidFill>
                  <a:srgbClr val="212121"/>
                </a:solidFill>
                <a:latin typeface="Verdana"/>
                <a:cs typeface="Verdana"/>
              </a:rPr>
              <a:t>	</a:t>
            </a:r>
            <a:r>
              <a:rPr sz="1600" b="1" spc="-25" dirty="0">
                <a:solidFill>
                  <a:srgbClr val="212121"/>
                </a:solidFill>
                <a:latin typeface="Verdana"/>
                <a:cs typeface="Verdana"/>
              </a:rPr>
              <a:t>40</a:t>
            </a:r>
            <a:r>
              <a:rPr sz="1600" spc="-25" dirty="0">
                <a:solidFill>
                  <a:srgbClr val="212121"/>
                </a:solidFill>
                <a:latin typeface="Verdana"/>
                <a:cs typeface="Verdana"/>
              </a:rPr>
              <a:t>,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Verdana"/>
                <a:cs typeface="Verdana"/>
              </a:rPr>
              <a:t>2583–2599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	</a:t>
            </a:r>
            <a:r>
              <a:rPr sz="1600" spc="-95" dirty="0">
                <a:solidFill>
                  <a:srgbClr val="212121"/>
                </a:solidFill>
                <a:latin typeface="Verdana"/>
                <a:cs typeface="Verdana"/>
              </a:rPr>
              <a:t>(2015).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u="sng" spc="-5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Verdana"/>
                <a:cs typeface="Verdana"/>
                <a:hlinkClick r:id="rId2"/>
              </a:rPr>
              <a:t>https://doi.org/10.1007/s11064-</a:t>
            </a:r>
            <a:r>
              <a:rPr sz="1600" u="sng" spc="-3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Verdana"/>
                <a:cs typeface="Verdana"/>
                <a:hlinkClick r:id="rId2"/>
              </a:rPr>
              <a:t>015-</a:t>
            </a:r>
            <a:r>
              <a:rPr sz="1600" u="sng" spc="-10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Verdana"/>
                <a:cs typeface="Verdana"/>
                <a:hlinkClick r:id="rId2"/>
              </a:rPr>
              <a:t>1581-</a:t>
            </a:r>
            <a:r>
              <a:rPr sz="1600" u="sng" spc="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Verdana"/>
                <a:cs typeface="Verdana"/>
                <a:hlinkClick r:id="rId2"/>
              </a:rPr>
              <a:t>6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9351" y="999934"/>
            <a:ext cx="5285740" cy="4272280"/>
            <a:chOff x="349351" y="999934"/>
            <a:chExt cx="5285740" cy="42722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8876" y="1077028"/>
              <a:ext cx="5266309" cy="418534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4114" y="1004697"/>
              <a:ext cx="5276215" cy="4262755"/>
            </a:xfrm>
            <a:custGeom>
              <a:avLst/>
              <a:gdLst/>
              <a:ahLst/>
              <a:cxnLst/>
              <a:rect l="l" t="t" r="r" b="b"/>
              <a:pathLst>
                <a:path w="5276215" h="4262755">
                  <a:moveTo>
                    <a:pt x="0" y="4262374"/>
                  </a:moveTo>
                  <a:lnTo>
                    <a:pt x="5275834" y="4262374"/>
                  </a:lnTo>
                  <a:lnTo>
                    <a:pt x="5275834" y="0"/>
                  </a:lnTo>
                  <a:lnTo>
                    <a:pt x="0" y="0"/>
                  </a:lnTo>
                  <a:lnTo>
                    <a:pt x="0" y="4262374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6829" y="233324"/>
            <a:ext cx="8869680" cy="552335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36342" y="5978753"/>
            <a:ext cx="67189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B1B1B"/>
                </a:solidFill>
                <a:latin typeface="Arial"/>
                <a:cs typeface="Arial"/>
              </a:rPr>
              <a:t>Схематичне</a:t>
            </a:r>
            <a:r>
              <a:rPr sz="1800" b="1" spc="-1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зображення</a:t>
            </a:r>
            <a:r>
              <a:rPr sz="1800" b="1" spc="-6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рідинних</a:t>
            </a:r>
            <a:r>
              <a:rPr sz="1800" b="1" spc="-7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відділів</a:t>
            </a:r>
            <a:r>
              <a:rPr sz="1800" b="1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і</a:t>
            </a:r>
            <a:r>
              <a:rPr sz="1800" b="1" spc="-6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бар’єрів</a:t>
            </a:r>
            <a:r>
              <a:rPr sz="1800" b="1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B1B1B"/>
                </a:solidFill>
                <a:latin typeface="Arial"/>
                <a:cs typeface="Arial"/>
              </a:rPr>
              <a:t>мозку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20798" y="391414"/>
            <a:ext cx="9195435" cy="6061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Нервові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волокна</a:t>
            </a:r>
            <a:r>
              <a:rPr sz="1800" b="1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аналогічні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трактам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ЦНС,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аксони,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укладені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гліальних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спеціалізованих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сприяння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аксональній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функції.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699770" algn="l"/>
                <a:tab pos="2358390" algn="l"/>
                <a:tab pos="3501390" algn="l"/>
                <a:tab pos="4636770" algn="l"/>
                <a:tab pos="5542280" algn="l"/>
                <a:tab pos="6529705" algn="l"/>
                <a:tab pos="7770495" algn="l"/>
                <a:tab pos="8851265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периферичних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нервових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волокнах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аксони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покриті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Шванна,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або 	</a:t>
            </a:r>
            <a:r>
              <a:rPr sz="1800" spc="-10" dirty="0">
                <a:latin typeface="Times New Roman"/>
                <a:cs typeface="Times New Roman"/>
              </a:rPr>
              <a:t>нейролемоцитами.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утворювати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мієлін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навколо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аксонів,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залежно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діаметра.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dirty="0">
                <a:solidFill>
                  <a:srgbClr val="000029"/>
                </a:solidFill>
                <a:latin typeface="Times New Roman"/>
                <a:cs typeface="Times New Roman"/>
              </a:rPr>
              <a:t>Класифікація</a:t>
            </a:r>
            <a:r>
              <a:rPr sz="1800" b="1" spc="-85" dirty="0">
                <a:solidFill>
                  <a:srgbClr val="000029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0029"/>
                </a:solidFill>
                <a:latin typeface="Times New Roman"/>
                <a:cs typeface="Times New Roman"/>
              </a:rPr>
              <a:t>нервових</a:t>
            </a:r>
            <a:r>
              <a:rPr sz="1800" b="1" spc="-80" dirty="0">
                <a:solidFill>
                  <a:srgbClr val="000029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0029"/>
                </a:solidFill>
                <a:latin typeface="Times New Roman"/>
                <a:cs typeface="Times New Roman"/>
              </a:rPr>
              <a:t>волокон</a:t>
            </a:r>
            <a:endParaRPr sz="180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0000"/>
              </a:lnSpc>
            </a:pP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Нервові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36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класифікують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за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діаметром,</a:t>
            </a:r>
            <a:r>
              <a:rPr sz="1800" spc="36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ступенем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мієлінізації</a:t>
            </a:r>
            <a:r>
              <a:rPr sz="1800" spc="36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та</a:t>
            </a:r>
            <a:r>
              <a:rPr sz="1800" spc="36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швидкістю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провідності.</a:t>
            </a:r>
            <a:r>
              <a:rPr sz="1800" spc="-3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Розрізняють</a:t>
            </a:r>
            <a:r>
              <a:rPr sz="1800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три</a:t>
            </a:r>
            <a:r>
              <a:rPr sz="1800" spc="-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основні</a:t>
            </a:r>
            <a:r>
              <a:rPr sz="1800" spc="-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нервових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 волокон:</a:t>
            </a:r>
            <a:endParaRPr sz="1800">
              <a:latin typeface="Times New Roman"/>
              <a:cs typeface="Times New Roman"/>
            </a:endParaRPr>
          </a:p>
          <a:p>
            <a:pPr marL="12700" marR="7620" indent="201930" algn="just">
              <a:lnSpc>
                <a:spcPct val="100000"/>
              </a:lnSpc>
              <a:buChar char="■"/>
              <a:tabLst>
                <a:tab pos="214629" algn="l"/>
              </a:tabLst>
            </a:pPr>
            <a:r>
              <a:rPr sz="1800" b="1" dirty="0">
                <a:solidFill>
                  <a:srgbClr val="2F275C"/>
                </a:solidFill>
                <a:latin typeface="Times New Roman"/>
                <a:cs typeface="Times New Roman"/>
              </a:rPr>
              <a:t>■</a:t>
            </a:r>
            <a:r>
              <a:rPr sz="1800" b="1" spc="10" dirty="0">
                <a:solidFill>
                  <a:srgbClr val="2F275C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b="1" i="1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b="1" i="1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А</a:t>
            </a:r>
            <a:r>
              <a:rPr sz="1800" b="1" i="1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02429"/>
                </a:solidFill>
                <a:latin typeface="Times New Roman"/>
                <a:cs typeface="Times New Roman"/>
              </a:rPr>
              <a:t>:</a:t>
            </a:r>
            <a:r>
              <a:rPr sz="1800" b="1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вони</a:t>
            </a:r>
            <a:r>
              <a:rPr sz="1800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здебільшого</a:t>
            </a:r>
            <a:r>
              <a:rPr sz="1800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обслуговують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суглоби,</a:t>
            </a:r>
            <a:r>
              <a:rPr sz="1800" spc="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скелетні</a:t>
            </a:r>
            <a:r>
              <a:rPr sz="1800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м’язи та</a:t>
            </a:r>
            <a:r>
              <a:rPr sz="1800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шкіру,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 і</a:t>
            </a:r>
            <a:r>
              <a:rPr sz="1800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02429"/>
                </a:solidFill>
                <a:latin typeface="Times New Roman"/>
                <a:cs typeface="Times New Roman"/>
              </a:rPr>
              <a:t>це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головним</a:t>
            </a:r>
            <a:r>
              <a:rPr sz="1800" spc="2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чином</a:t>
            </a:r>
            <a:r>
              <a:rPr sz="1800" spc="2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соматичні</a:t>
            </a:r>
            <a:r>
              <a:rPr sz="1800" spc="19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сенсорні</a:t>
            </a:r>
            <a:r>
              <a:rPr sz="1800" spc="2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та</a:t>
            </a:r>
            <a:r>
              <a:rPr sz="1800" spc="2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рухові</a:t>
            </a:r>
            <a:r>
              <a:rPr sz="1800" spc="2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2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</a:t>
            </a:r>
            <a:r>
              <a:rPr sz="1800" spc="2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найбільшим</a:t>
            </a:r>
            <a:r>
              <a:rPr sz="1800" spc="2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діаметром</a:t>
            </a:r>
            <a:r>
              <a:rPr sz="1800" spc="204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серед</a:t>
            </a:r>
            <a:r>
              <a:rPr sz="1800" spc="204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202429"/>
                </a:solidFill>
                <a:latin typeface="Times New Roman"/>
                <a:cs typeface="Times New Roman"/>
              </a:rPr>
              <a:t>усіх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типів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волокон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</a:t>
            </a:r>
            <a:r>
              <a:rPr sz="1800" spc="-5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товстою</a:t>
            </a:r>
            <a:r>
              <a:rPr sz="1800" spc="-3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мієліновою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оболонкою.</a:t>
            </a:r>
            <a:r>
              <a:rPr sz="1800" spc="-3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Ці</a:t>
            </a:r>
            <a:r>
              <a:rPr sz="1800" spc="-3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проводять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імпульси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зі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швидкістю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до</a:t>
            </a:r>
            <a:r>
              <a:rPr sz="1800" spc="-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300</a:t>
            </a:r>
            <a:r>
              <a:rPr sz="1800" spc="-3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миль</a:t>
            </a:r>
            <a:r>
              <a:rPr sz="1800" spc="-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 годину.</a:t>
            </a:r>
            <a:endParaRPr sz="1800">
              <a:latin typeface="Times New Roman"/>
              <a:cs typeface="Times New Roman"/>
            </a:endParaRPr>
          </a:p>
          <a:p>
            <a:pPr marL="271145" indent="-258445" algn="just">
              <a:lnSpc>
                <a:spcPct val="100000"/>
              </a:lnSpc>
              <a:spcBef>
                <a:spcPts val="5"/>
              </a:spcBef>
              <a:buChar char="■"/>
              <a:tabLst>
                <a:tab pos="271145" algn="l"/>
              </a:tabLst>
            </a:pPr>
            <a:r>
              <a:rPr sz="1800" b="1" dirty="0">
                <a:solidFill>
                  <a:srgbClr val="2F275C"/>
                </a:solidFill>
                <a:latin typeface="Times New Roman"/>
                <a:cs typeface="Times New Roman"/>
              </a:rPr>
              <a:t>■</a:t>
            </a:r>
            <a:r>
              <a:rPr sz="1800" b="1" spc="415" dirty="0">
                <a:solidFill>
                  <a:srgbClr val="2F275C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b="1" i="1" spc="434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b="1" i="1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В</a:t>
            </a:r>
            <a:r>
              <a:rPr sz="1800" b="1" i="1" spc="4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02429"/>
                </a:solidFill>
                <a:latin typeface="Times New Roman"/>
                <a:cs typeface="Times New Roman"/>
              </a:rPr>
              <a:t>:</a:t>
            </a:r>
            <a:r>
              <a:rPr sz="1800" b="1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проміжного</a:t>
            </a:r>
            <a:r>
              <a:rPr sz="1800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діаметру,</a:t>
            </a:r>
            <a:r>
              <a:rPr sz="1800" spc="4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</a:t>
            </a:r>
            <a:r>
              <a:rPr sz="1800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легкою</a:t>
            </a:r>
            <a:r>
              <a:rPr sz="1800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мієлінізацією,</a:t>
            </a:r>
            <a:r>
              <a:rPr sz="1800" spc="43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43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spc="409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202429"/>
                </a:solidFill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проводять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імпульси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зі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швидкістю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середньому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приблизно</a:t>
            </a:r>
            <a:r>
              <a:rPr sz="1800" spc="-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30</a:t>
            </a:r>
            <a:r>
              <a:rPr sz="1800" spc="-3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миль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годину.</a:t>
            </a:r>
            <a:endParaRPr sz="1800">
              <a:latin typeface="Times New Roman"/>
              <a:cs typeface="Times New Roman"/>
            </a:endParaRPr>
          </a:p>
          <a:p>
            <a:pPr marL="12700" marR="7620" indent="247650" algn="just">
              <a:lnSpc>
                <a:spcPct val="100000"/>
              </a:lnSpc>
              <a:buChar char="■"/>
              <a:tabLst>
                <a:tab pos="260350" algn="l"/>
              </a:tabLst>
            </a:pPr>
            <a:r>
              <a:rPr sz="1800" b="1" dirty="0">
                <a:solidFill>
                  <a:srgbClr val="2F275C"/>
                </a:solidFill>
                <a:latin typeface="Times New Roman"/>
                <a:cs typeface="Times New Roman"/>
              </a:rPr>
              <a:t>■</a:t>
            </a:r>
            <a:r>
              <a:rPr sz="1800" b="1" spc="370" dirty="0">
                <a:solidFill>
                  <a:srgbClr val="2F275C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b="1" i="1" spc="3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b="1" i="1" spc="3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С</a:t>
            </a:r>
            <a:r>
              <a:rPr sz="1800" b="1" i="1" spc="3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02429"/>
                </a:solidFill>
                <a:latin typeface="Times New Roman"/>
                <a:cs typeface="Times New Roman"/>
              </a:rPr>
              <a:t>:</a:t>
            </a:r>
            <a:r>
              <a:rPr sz="1800" b="1" spc="36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ці</a:t>
            </a:r>
            <a:r>
              <a:rPr sz="1800" spc="3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3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немієлінізовані</a:t>
            </a:r>
            <a:r>
              <a:rPr sz="1800" spc="3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найменшим</a:t>
            </a:r>
            <a:r>
              <a:rPr sz="1800" spc="3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діаметром</a:t>
            </a:r>
            <a:r>
              <a:rPr sz="1800" spc="3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</a:t>
            </a:r>
            <a:r>
              <a:rPr sz="1800" spc="3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не</a:t>
            </a:r>
            <a:r>
              <a:rPr sz="1800" spc="37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можуть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створювати</a:t>
            </a:r>
            <a:r>
              <a:rPr sz="1800" spc="9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гальмівну</a:t>
            </a:r>
            <a:r>
              <a:rPr sz="1800" spc="1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провідність;</a:t>
            </a:r>
            <a:r>
              <a:rPr sz="1800" spc="1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вони</a:t>
            </a:r>
            <a:r>
              <a:rPr sz="1800" spc="10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проводять</a:t>
            </a:r>
            <a:r>
              <a:rPr sz="1800" spc="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імпульси</a:t>
            </a:r>
            <a:r>
              <a:rPr sz="1800" spc="1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зі</a:t>
            </a:r>
            <a:r>
              <a:rPr sz="1800" spc="1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швидкістю</a:t>
            </a:r>
            <a:r>
              <a:rPr sz="1800" spc="1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2</a:t>
            </a:r>
            <a:r>
              <a:rPr sz="1800" spc="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милі</a:t>
            </a:r>
            <a:r>
              <a:rPr sz="1800" spc="1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</a:t>
            </a:r>
            <a:r>
              <a:rPr sz="1800" spc="10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годину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або</a:t>
            </a:r>
            <a:r>
              <a:rPr sz="1800" spc="-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менше.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</a:t>
            </a:r>
            <a:r>
              <a:rPr sz="1800" spc="6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</a:t>
            </a:r>
            <a:r>
              <a:rPr sz="1800" spc="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</a:t>
            </a:r>
            <a:r>
              <a:rPr sz="1800" spc="6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включають</a:t>
            </a:r>
            <a:r>
              <a:rPr sz="1800" spc="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рухові</a:t>
            </a:r>
            <a:r>
              <a:rPr sz="1800" spc="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7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ВНС,</a:t>
            </a:r>
            <a:r>
              <a:rPr sz="1800" spc="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які</a:t>
            </a:r>
            <a:r>
              <a:rPr sz="1800" spc="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обслуговують</a:t>
            </a:r>
            <a:r>
              <a:rPr sz="1800" spc="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менші</a:t>
            </a:r>
            <a:r>
              <a:rPr sz="1800" spc="7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соматичні</a:t>
            </a:r>
            <a:r>
              <a:rPr sz="1800" spc="7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сенсорні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волокна,</a:t>
            </a:r>
            <a:r>
              <a:rPr sz="1800" spc="3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які</a:t>
            </a:r>
            <a:r>
              <a:rPr sz="1800" spc="3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передають</a:t>
            </a:r>
            <a:r>
              <a:rPr sz="1800" spc="3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сенсорні</a:t>
            </a:r>
            <a:r>
              <a:rPr sz="1800" spc="3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імпульси</a:t>
            </a:r>
            <a:r>
              <a:rPr sz="1800" spc="3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від</a:t>
            </a:r>
            <a:r>
              <a:rPr sz="1800" spc="3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шкіри</a:t>
            </a:r>
            <a:r>
              <a:rPr sz="1800" spc="3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(включаючи</a:t>
            </a:r>
            <a:r>
              <a:rPr sz="1800" spc="3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малі</a:t>
            </a:r>
            <a:r>
              <a:rPr sz="1800" spc="3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3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дотику</a:t>
            </a:r>
            <a:r>
              <a:rPr sz="1800" spc="3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02429"/>
                </a:solidFill>
                <a:latin typeface="Times New Roman"/>
                <a:cs typeface="Times New Roman"/>
              </a:rPr>
              <a:t>та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болю),</a:t>
            </a:r>
            <a:r>
              <a:rPr sz="1800" spc="33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вісцеральні</a:t>
            </a:r>
            <a:r>
              <a:rPr sz="1800" spc="34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сенсорні</a:t>
            </a:r>
            <a:r>
              <a:rPr sz="1800" spc="33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33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та</a:t>
            </a:r>
            <a:r>
              <a:rPr sz="1800" spc="33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ті,</a:t>
            </a:r>
            <a:r>
              <a:rPr sz="1800" spc="33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що</a:t>
            </a:r>
            <a:r>
              <a:rPr sz="1800" spc="33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обслуговують</a:t>
            </a:r>
            <a:r>
              <a:rPr sz="1800" spc="33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вісцеральні</a:t>
            </a:r>
            <a:r>
              <a:rPr sz="1800" spc="34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органи. </a:t>
            </a:r>
            <a:r>
              <a:rPr sz="1800" i="1" spc="-10" dirty="0">
                <a:solidFill>
                  <a:srgbClr val="202429"/>
                </a:solidFill>
                <a:latin typeface="Times New Roman"/>
                <a:cs typeface="Times New Roman"/>
              </a:rPr>
              <a:t>https://</a:t>
            </a:r>
            <a:r>
              <a:rPr sz="1800" i="1" spc="-10" dirty="0">
                <a:solidFill>
                  <a:srgbClr val="202429"/>
                </a:solidFill>
                <a:latin typeface="Times New Roman"/>
                <a:cs typeface="Times New Roman"/>
                <a:hlinkClick r:id="rId2"/>
              </a:rPr>
              <a:t>www.pharmacy180.com/article/classification-of-nerve-fibers-3543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  <a:hlinkClick r:id="rId2"/>
              </a:rPr>
              <a:t>/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276" y="2138172"/>
            <a:ext cx="1570227" cy="1570227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719" y="396240"/>
            <a:ext cx="7354824" cy="5791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80018" y="1705736"/>
            <a:ext cx="3324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2545" algn="l"/>
                <a:tab pos="2429510" algn="l"/>
              </a:tabLst>
            </a:pPr>
            <a:r>
              <a:rPr sz="1800" b="1" spc="-10" dirty="0">
                <a:solidFill>
                  <a:srgbClr val="484747"/>
                </a:solidFill>
                <a:latin typeface="Calibri"/>
                <a:cs typeface="Calibri"/>
              </a:rPr>
              <a:t>Мієлінові</a:t>
            </a:r>
            <a:r>
              <a:rPr sz="18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b="1" spc="-10" dirty="0">
                <a:solidFill>
                  <a:srgbClr val="484747"/>
                </a:solidFill>
                <a:latin typeface="Calibri"/>
                <a:cs typeface="Calibri"/>
              </a:rPr>
              <a:t>нервові</a:t>
            </a:r>
            <a:r>
              <a:rPr sz="18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b="1" spc="-10" dirty="0">
                <a:solidFill>
                  <a:srgbClr val="484747"/>
                </a:solidFill>
                <a:latin typeface="Calibri"/>
                <a:cs typeface="Calibri"/>
              </a:rPr>
              <a:t>волокна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скануюча</a:t>
            </a:r>
            <a:r>
              <a:rPr sz="1800" spc="3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електронна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80018" y="2254377"/>
            <a:ext cx="1660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60179" y="2528391"/>
            <a:ext cx="9582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оболонка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93348" y="2254377"/>
            <a:ext cx="8096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(SEM).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рожева,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80018" y="2528391"/>
            <a:ext cx="116141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Мієлінова аксоплазма ендоневрій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86086" y="2803397"/>
            <a:ext cx="2019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6220">
              <a:lnSpc>
                <a:spcPct val="100000"/>
              </a:lnSpc>
              <a:spcBef>
                <a:spcPts val="100"/>
              </a:spcBef>
              <a:tabLst>
                <a:tab pos="1152525" algn="l"/>
              </a:tabLst>
            </a:pP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темно-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коричнева, (сполучна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тканина)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80018" y="3352038"/>
            <a:ext cx="3322954" cy="1395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  <a:tabLst>
                <a:tab pos="918844" algn="l"/>
                <a:tab pos="2251075" algn="l"/>
                <a:tab pos="294640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жовтий.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Збільшення: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x3300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при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друку</a:t>
            </a:r>
            <a:r>
              <a:rPr sz="1800" spc="-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на</a:t>
            </a:r>
            <a:r>
              <a:rPr sz="1800" spc="-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ширині</a:t>
            </a:r>
            <a:r>
              <a:rPr sz="1800" spc="-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10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сантиметрів. https: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  <a:hlinkClick r:id="rId3"/>
              </a:rPr>
              <a:t>//www.sciencephoto.com/m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 edia/185980/view/nerve-fibres-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sem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84747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021" y="591643"/>
            <a:ext cx="2915997" cy="56814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1298" y="675465"/>
            <a:ext cx="2644042" cy="54550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69816" y="2424176"/>
            <a:ext cx="643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 MT"/>
                <a:cs typeface="Arial MT"/>
              </a:rPr>
              <a:t>Mesaxon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67015" y="1571370"/>
            <a:ext cx="365696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144905" algn="l"/>
                <a:tab pos="1912620" algn="l"/>
                <a:tab pos="2446655" algn="l"/>
              </a:tabLst>
            </a:pPr>
            <a:r>
              <a:rPr sz="1400" spc="-10" dirty="0">
                <a:latin typeface="Trebuchet MS"/>
                <a:cs typeface="Trebuchet MS"/>
              </a:rPr>
              <a:t>Мієлінізація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аксонів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70" dirty="0">
                <a:latin typeface="Trebuchet MS"/>
                <a:cs typeface="Trebuchet MS"/>
              </a:rPr>
              <a:t>ПНС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30" dirty="0">
                <a:latin typeface="Trebuchet MS"/>
                <a:cs typeface="Trebuchet MS"/>
              </a:rPr>
              <a:t>(периферичної </a:t>
            </a:r>
            <a:r>
              <a:rPr sz="1400" spc="-20" dirty="0">
                <a:latin typeface="Trebuchet MS"/>
                <a:cs typeface="Trebuchet MS"/>
              </a:rPr>
              <a:t>нервової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системи)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великого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діаметру.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67015" y="2211451"/>
            <a:ext cx="3658235" cy="3654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8067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293370" algn="l"/>
              </a:tabLst>
            </a:pPr>
            <a:r>
              <a:rPr sz="1400" dirty="0">
                <a:latin typeface="Trebuchet MS"/>
                <a:cs typeface="Trebuchet MS"/>
              </a:rPr>
              <a:t>Клітина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Шванна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вирівнюється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вздовж </a:t>
            </a:r>
            <a:r>
              <a:rPr sz="1400" dirty="0">
                <a:latin typeface="Trebuchet MS"/>
                <a:cs typeface="Trebuchet MS"/>
              </a:rPr>
              <a:t>частини</a:t>
            </a:r>
            <a:r>
              <a:rPr sz="1400" spc="22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аксона</a:t>
            </a:r>
            <a:r>
              <a:rPr sz="1400" spc="23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229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витягує</a:t>
            </a:r>
            <a:r>
              <a:rPr sz="1400" spc="229" dirty="0">
                <a:latin typeface="Trebuchet MS"/>
                <a:cs typeface="Trebuchet MS"/>
              </a:rPr>
              <a:t>   </a:t>
            </a:r>
            <a:r>
              <a:rPr sz="1400" spc="-10" dirty="0">
                <a:latin typeface="Trebuchet MS"/>
                <a:cs typeface="Trebuchet MS"/>
              </a:rPr>
              <a:t>широкий </a:t>
            </a:r>
            <a:r>
              <a:rPr sz="1400" dirty="0">
                <a:latin typeface="Trebuchet MS"/>
                <a:cs typeface="Trebuchet MS"/>
              </a:rPr>
              <a:t>цитоплазматичний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відросток,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щоб</a:t>
            </a:r>
            <a:r>
              <a:rPr sz="1400" spc="21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оточити його.</a:t>
            </a:r>
            <a:endParaRPr sz="1400">
              <a:latin typeface="Trebuchet MS"/>
              <a:cs typeface="Trebuchet MS"/>
            </a:endParaRPr>
          </a:p>
          <a:p>
            <a:pPr marL="12700" marR="5080" indent="211454" algn="just">
              <a:lnSpc>
                <a:spcPct val="100000"/>
              </a:lnSpc>
              <a:buAutoNum type="arabicPeriod"/>
              <a:tabLst>
                <a:tab pos="224154" algn="l"/>
              </a:tabLst>
            </a:pPr>
            <a:r>
              <a:rPr sz="1400" dirty="0">
                <a:latin typeface="Trebuchet MS"/>
                <a:cs typeface="Trebuchet MS"/>
              </a:rPr>
              <a:t>Зростаючий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відросток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повністю</a:t>
            </a:r>
            <a:r>
              <a:rPr sz="1400" spc="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охоплює </a:t>
            </a:r>
            <a:r>
              <a:rPr sz="1400" dirty="0">
                <a:latin typeface="Trebuchet MS"/>
                <a:cs typeface="Trebuchet MS"/>
              </a:rPr>
              <a:t>частину</a:t>
            </a:r>
            <a:r>
              <a:rPr sz="1400" spc="22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аксона</a:t>
            </a:r>
            <a:r>
              <a:rPr sz="1400" spc="229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22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продовжує</a:t>
            </a:r>
            <a:r>
              <a:rPr sz="1400" spc="22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спірально </a:t>
            </a:r>
            <a:r>
              <a:rPr sz="1400" dirty="0">
                <a:latin typeface="Trebuchet MS"/>
                <a:cs typeface="Trebuchet MS"/>
              </a:rPr>
              <a:t>обертатися</a:t>
            </a:r>
            <a:r>
              <a:rPr sz="1400" spc="36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навколо</a:t>
            </a:r>
            <a:r>
              <a:rPr sz="1400" spc="36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нього,</a:t>
            </a:r>
            <a:r>
              <a:rPr sz="1400" spc="360" dirty="0">
                <a:latin typeface="Trebuchet MS"/>
                <a:cs typeface="Trebuchet MS"/>
              </a:rPr>
              <a:t>   </a:t>
            </a:r>
            <a:r>
              <a:rPr sz="1400" spc="-10" dirty="0">
                <a:latin typeface="Trebuchet MS"/>
                <a:cs typeface="Trebuchet MS"/>
              </a:rPr>
              <a:t>завжди </a:t>
            </a:r>
            <a:r>
              <a:rPr sz="1400" dirty="0">
                <a:latin typeface="Trebuchet MS"/>
                <a:cs typeface="Trebuchet MS"/>
              </a:rPr>
              <a:t>перебуваючи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безпосередньому</a:t>
            </a:r>
            <a:r>
              <a:rPr sz="1400" spc="4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контакті</a:t>
            </a:r>
            <a:r>
              <a:rPr sz="1400" spc="4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з </a:t>
            </a:r>
            <a:r>
              <a:rPr sz="1400" spc="-10" dirty="0">
                <a:latin typeface="Trebuchet MS"/>
                <a:cs typeface="Trebuchet MS"/>
              </a:rPr>
              <a:t>аксоном.</a:t>
            </a:r>
            <a:endParaRPr sz="1400">
              <a:latin typeface="Trebuchet MS"/>
              <a:cs typeface="Trebuchet MS"/>
            </a:endParaRPr>
          </a:p>
          <a:p>
            <a:pPr marL="12700" marR="5080" indent="188595" algn="just">
              <a:lnSpc>
                <a:spcPct val="100000"/>
              </a:lnSpc>
              <a:buAutoNum type="arabicPeriod"/>
              <a:tabLst>
                <a:tab pos="201295" algn="l"/>
              </a:tabLst>
            </a:pPr>
            <a:r>
              <a:rPr sz="1400" spc="-10" dirty="0">
                <a:latin typeface="Trebuchet MS"/>
                <a:cs typeface="Trebuchet MS"/>
              </a:rPr>
              <a:t>Численні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такі </a:t>
            </a:r>
            <a:r>
              <a:rPr sz="1400" spc="-20" dirty="0">
                <a:latin typeface="Trebuchet MS"/>
                <a:cs typeface="Trebuchet MS"/>
              </a:rPr>
              <a:t>спіральні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обгортання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стають </a:t>
            </a:r>
            <a:r>
              <a:rPr sz="1400" dirty="0">
                <a:latin typeface="Trebuchet MS"/>
                <a:cs typeface="Trebuchet MS"/>
              </a:rPr>
              <a:t>ущільненими</a:t>
            </a:r>
            <a:r>
              <a:rPr sz="1400" spc="3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шарами</a:t>
            </a:r>
            <a:r>
              <a:rPr sz="1400" spc="3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клітинної</a:t>
            </a:r>
            <a:r>
              <a:rPr sz="1400" spc="3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мембрани </a:t>
            </a:r>
            <a:r>
              <a:rPr sz="1400" dirty="0">
                <a:latin typeface="Trebuchet MS"/>
                <a:cs typeface="Trebuchet MS"/>
              </a:rPr>
              <a:t>(мієліну),</a:t>
            </a:r>
            <a:r>
              <a:rPr sz="1400" spc="1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оскільки</a:t>
            </a:r>
            <a:r>
              <a:rPr sz="1400" spc="1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цитоплазма</a:t>
            </a:r>
            <a:r>
              <a:rPr sz="1400" spc="14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залишає </a:t>
            </a:r>
            <a:r>
              <a:rPr sz="1400" dirty="0">
                <a:latin typeface="Trebuchet MS"/>
                <a:cs typeface="Trebuchet MS"/>
              </a:rPr>
              <a:t>зростаючий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відросток.</a:t>
            </a:r>
            <a:endParaRPr sz="1400">
              <a:latin typeface="Trebuchet MS"/>
              <a:cs typeface="Trebuchet MS"/>
            </a:endParaRPr>
          </a:p>
          <a:p>
            <a:pPr marL="12700" marR="5080" indent="196215" algn="just">
              <a:lnSpc>
                <a:spcPct val="100000"/>
              </a:lnSpc>
              <a:buAutoNum type="arabicPeriod"/>
              <a:tabLst>
                <a:tab pos="208915" algn="l"/>
              </a:tabLst>
            </a:pPr>
            <a:r>
              <a:rPr sz="1400" dirty="0">
                <a:latin typeface="Trebuchet MS"/>
                <a:cs typeface="Trebuchet MS"/>
              </a:rPr>
              <a:t>Зріла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мієлінова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оболонка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клітини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Шванна </a:t>
            </a:r>
            <a:r>
              <a:rPr sz="1400" dirty="0">
                <a:latin typeface="Trebuchet MS"/>
                <a:cs typeface="Trebuchet MS"/>
              </a:rPr>
              <a:t>має</a:t>
            </a:r>
            <a:r>
              <a:rPr sz="1400" spc="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100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ламел,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причому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більша</a:t>
            </a:r>
            <a:r>
              <a:rPr sz="1400" spc="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частина </a:t>
            </a:r>
            <a:r>
              <a:rPr sz="1400" dirty="0">
                <a:latin typeface="Trebuchet MS"/>
                <a:cs typeface="Trebuchet MS"/>
              </a:rPr>
              <a:t>цитоплазми</a:t>
            </a:r>
            <a:r>
              <a:rPr sz="1400" spc="21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знаходиться</a:t>
            </a:r>
            <a:r>
              <a:rPr sz="1400" spc="22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1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зовнішньому </a:t>
            </a:r>
            <a:r>
              <a:rPr sz="1400" dirty="0">
                <a:latin typeface="Trebuchet MS"/>
                <a:cs typeface="Trebuchet MS"/>
              </a:rPr>
              <a:t>шарі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разом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тілом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клітини.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846" y="403174"/>
            <a:ext cx="6590908" cy="60607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561833" y="910844"/>
            <a:ext cx="412051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rebuchet MS"/>
                <a:cs typeface="Trebuchet MS"/>
              </a:rPr>
              <a:t>Ультраструктура</a:t>
            </a:r>
            <a:r>
              <a:rPr sz="1200" b="1" spc="42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мієлінізованих</a:t>
            </a:r>
            <a:r>
              <a:rPr sz="1200" b="1" spc="45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та</a:t>
            </a:r>
            <a:r>
              <a:rPr sz="1200" b="1" spc="44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немієлінізованих </a:t>
            </a:r>
            <a:r>
              <a:rPr sz="1200" b="1" dirty="0">
                <a:latin typeface="Trebuchet MS"/>
                <a:cs typeface="Trebuchet MS"/>
              </a:rPr>
              <a:t>волокон.</a:t>
            </a:r>
            <a:r>
              <a:rPr sz="1200" b="1" spc="1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Поперечний</a:t>
            </a:r>
            <a:r>
              <a:rPr sz="1200" spc="2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зріз</a:t>
            </a:r>
            <a:r>
              <a:rPr sz="1200" spc="20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волокон</a:t>
            </a:r>
            <a:r>
              <a:rPr sz="1200" spc="204" dirty="0">
                <a:latin typeface="Trebuchet MS"/>
                <a:cs typeface="Trebuchet MS"/>
              </a:rPr>
              <a:t> </a:t>
            </a:r>
            <a:r>
              <a:rPr sz="1200" spc="80" dirty="0">
                <a:latin typeface="Trebuchet MS"/>
                <a:cs typeface="Trebuchet MS"/>
              </a:rPr>
              <a:t>ПНС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(периферичної </a:t>
            </a:r>
            <a:r>
              <a:rPr sz="1200" dirty="0">
                <a:latin typeface="Trebuchet MS"/>
                <a:cs typeface="Trebuchet MS"/>
              </a:rPr>
              <a:t>нервової</a:t>
            </a:r>
            <a:r>
              <a:rPr sz="1200" spc="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системи)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ТЕМ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(трансмісійному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електронному </a:t>
            </a:r>
            <a:r>
              <a:rPr sz="1200" dirty="0">
                <a:latin typeface="Trebuchet MS"/>
                <a:cs typeface="Trebuchet MS"/>
              </a:rPr>
              <a:t>мікроскопі)</a:t>
            </a:r>
            <a:r>
              <a:rPr sz="1200" spc="1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виявляє</a:t>
            </a:r>
            <a:r>
              <a:rPr sz="1200" spc="1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відмінності</a:t>
            </a:r>
            <a:r>
              <a:rPr sz="1200" spc="1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між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мієлінізованими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 </a:t>
            </a:r>
            <a:r>
              <a:rPr sz="1200" spc="-10" dirty="0">
                <a:latin typeface="Trebuchet MS"/>
                <a:cs typeface="Trebuchet MS"/>
              </a:rPr>
              <a:t>немієлінізованими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аксонами.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Великі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аксони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(A)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обгорнуті </a:t>
            </a:r>
            <a:r>
              <a:rPr sz="1200" dirty="0">
                <a:latin typeface="Trebuchet MS"/>
                <a:cs typeface="Trebuchet MS"/>
              </a:rPr>
              <a:t>товстою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мієліновою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оболонкою</a:t>
            </a:r>
            <a:r>
              <a:rPr sz="1200" spc="3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(M),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3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складається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з </a:t>
            </a:r>
            <a:r>
              <a:rPr sz="1200" spc="-20" dirty="0">
                <a:latin typeface="Trebuchet MS"/>
                <a:cs typeface="Trebuchet MS"/>
              </a:rPr>
              <a:t>численних</a:t>
            </a:r>
            <a:r>
              <a:rPr sz="1200" spc="-10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шарів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мембрани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клітини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Шванна.</a:t>
            </a:r>
            <a:endParaRPr sz="12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</a:pPr>
            <a:r>
              <a:rPr sz="1200" spc="-10" dirty="0">
                <a:latin typeface="Trebuchet MS"/>
                <a:cs typeface="Trebuchet MS"/>
              </a:rPr>
              <a:t>Вставка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показує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частину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мієліну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при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більшому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збільшенні, </a:t>
            </a:r>
            <a:r>
              <a:rPr sz="1200" dirty="0">
                <a:latin typeface="Trebuchet MS"/>
                <a:cs typeface="Trebuchet MS"/>
              </a:rPr>
              <a:t>де</a:t>
            </a:r>
            <a:r>
              <a:rPr sz="1200" spc="16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можна</a:t>
            </a:r>
            <a:r>
              <a:rPr sz="1200" spc="16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розрізнити</a:t>
            </a:r>
            <a:r>
              <a:rPr sz="1200" spc="16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основні</a:t>
            </a:r>
            <a:r>
              <a:rPr sz="1200" spc="16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щільні</a:t>
            </a:r>
            <a:r>
              <a:rPr sz="1200" spc="16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лінії</a:t>
            </a:r>
            <a:r>
              <a:rPr sz="1200" spc="165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окремих </a:t>
            </a:r>
            <a:r>
              <a:rPr sz="1200" dirty="0">
                <a:latin typeface="Trebuchet MS"/>
                <a:cs typeface="Trebuchet MS"/>
              </a:rPr>
              <a:t>мембранних</a:t>
            </a:r>
            <a:r>
              <a:rPr sz="1200" spc="43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шарів,</a:t>
            </a:r>
            <a:r>
              <a:rPr sz="1200" spc="48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</a:t>
            </a:r>
            <a:r>
              <a:rPr sz="1200" spc="4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також</a:t>
            </a:r>
            <a:r>
              <a:rPr sz="1200" spc="4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нейрофіламенти</a:t>
            </a:r>
            <a:r>
              <a:rPr sz="1200" spc="4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(NF)</a:t>
            </a:r>
            <a:r>
              <a:rPr sz="1200" spc="459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 </a:t>
            </a:r>
            <a:r>
              <a:rPr sz="1200" spc="-10" dirty="0">
                <a:latin typeface="Trebuchet MS"/>
                <a:cs typeface="Trebuchet MS"/>
              </a:rPr>
              <a:t>мікротрубочки</a:t>
            </a:r>
            <a:r>
              <a:rPr sz="1200" spc="3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(MT)</a:t>
            </a:r>
            <a:r>
              <a:rPr sz="1200" spc="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</a:t>
            </a:r>
            <a:r>
              <a:rPr sz="1200" spc="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аксоплазмі</a:t>
            </a:r>
            <a:r>
              <a:rPr sz="1200" spc="4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(A).</a:t>
            </a:r>
            <a:r>
              <a:rPr sz="1200" spc="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центрі</a:t>
            </a:r>
            <a:r>
              <a:rPr sz="1200" spc="4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фотографії </a:t>
            </a:r>
            <a:r>
              <a:rPr sz="1200" dirty="0">
                <a:latin typeface="Trebuchet MS"/>
                <a:cs typeface="Trebuchet MS"/>
              </a:rPr>
              <a:t>знаходиться клітина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Шванна,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показує</a:t>
            </a:r>
            <a:r>
              <a:rPr sz="1200" spc="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її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активне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ядро </a:t>
            </a:r>
            <a:r>
              <a:rPr sz="1200" dirty="0">
                <a:latin typeface="Trebuchet MS"/>
                <a:cs typeface="Trebuchet MS"/>
              </a:rPr>
              <a:t>(SN)</a:t>
            </a:r>
            <a:r>
              <a:rPr sz="1200" spc="3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3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багату</a:t>
            </a:r>
            <a:r>
              <a:rPr sz="1200" spc="3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Гольджі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цитоплазму</a:t>
            </a:r>
            <a:r>
              <a:rPr sz="1200" spc="3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(SC).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Праворуч </a:t>
            </a:r>
            <a:r>
              <a:rPr sz="1200" dirty="0">
                <a:latin typeface="Trebuchet MS"/>
                <a:cs typeface="Trebuchet MS"/>
              </a:rPr>
              <a:t>знаходиться</a:t>
            </a:r>
            <a:r>
              <a:rPr sz="1200" spc="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аксон,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навколо</a:t>
            </a:r>
            <a:r>
              <a:rPr sz="1200" spc="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якого</a:t>
            </a:r>
            <a:r>
              <a:rPr sz="1200" spc="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ще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формується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мієлін (FM).</a:t>
            </a:r>
            <a:endParaRPr sz="12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Trebuchet MS"/>
                <a:cs typeface="Trebuchet MS"/>
              </a:rPr>
              <a:t>Немієлінізовані</a:t>
            </a:r>
            <a:r>
              <a:rPr sz="1200" spc="459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аксони</a:t>
            </a:r>
            <a:r>
              <a:rPr sz="1200" spc="48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(UM)</a:t>
            </a:r>
            <a:r>
              <a:rPr sz="1200" spc="4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мають</a:t>
            </a:r>
            <a:r>
              <a:rPr sz="1200" spc="4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набагато</a:t>
            </a:r>
            <a:r>
              <a:rPr sz="1200" spc="4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менший </a:t>
            </a:r>
            <a:r>
              <a:rPr sz="1200" dirty="0">
                <a:latin typeface="Trebuchet MS"/>
                <a:cs typeface="Trebuchet MS"/>
              </a:rPr>
              <a:t>діаметр,</a:t>
            </a:r>
            <a:r>
              <a:rPr sz="1200" spc="2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і</a:t>
            </a:r>
            <a:r>
              <a:rPr sz="1200" spc="2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багато</a:t>
            </a:r>
            <a:r>
              <a:rPr sz="1200" spc="25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таких</a:t>
            </a:r>
            <a:r>
              <a:rPr sz="1200" spc="2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волокон</a:t>
            </a:r>
            <a:r>
              <a:rPr sz="1200" spc="25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можуть</a:t>
            </a:r>
            <a:r>
              <a:rPr sz="1200" spc="2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бути</a:t>
            </a:r>
            <a:r>
              <a:rPr sz="1200" spc="254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охоплені </a:t>
            </a:r>
            <a:r>
              <a:rPr sz="1200" dirty="0">
                <a:latin typeface="Trebuchet MS"/>
                <a:cs typeface="Trebuchet MS"/>
              </a:rPr>
              <a:t>однією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клітиною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Шванна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(SC).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Гліальна</a:t>
            </a:r>
            <a:r>
              <a:rPr sz="1200" spc="-20" dirty="0">
                <a:latin typeface="Trebuchet MS"/>
                <a:cs typeface="Trebuchet MS"/>
              </a:rPr>
              <a:t> клітина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формує мієлінові </a:t>
            </a:r>
            <a:r>
              <a:rPr sz="1200" dirty="0">
                <a:latin typeface="Trebuchet MS"/>
                <a:cs typeface="Trebuchet MS"/>
              </a:rPr>
              <a:t>обгортання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навколо</a:t>
            </a:r>
            <a:r>
              <a:rPr sz="1200" spc="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таких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маленьких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аксонів,</a:t>
            </a:r>
            <a:r>
              <a:rPr sz="120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а </a:t>
            </a:r>
            <a:r>
              <a:rPr sz="1200" dirty="0">
                <a:latin typeface="Trebuchet MS"/>
                <a:cs typeface="Trebuchet MS"/>
              </a:rPr>
              <a:t>просто</a:t>
            </a:r>
            <a:r>
              <a:rPr sz="1200" spc="1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оточує</a:t>
            </a:r>
            <a:r>
              <a:rPr sz="1200" spc="18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їх.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Незалежно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від</a:t>
            </a:r>
            <a:r>
              <a:rPr sz="1200" spc="20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того,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чи</a:t>
            </a:r>
            <a:r>
              <a:rPr sz="1200" spc="18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формує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вона </a:t>
            </a:r>
            <a:r>
              <a:rPr sz="1200" dirty="0">
                <a:latin typeface="Trebuchet MS"/>
                <a:cs typeface="Trebuchet MS"/>
              </a:rPr>
              <a:t>мієлін,</a:t>
            </a:r>
            <a:r>
              <a:rPr sz="1200" spc="4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кожна</a:t>
            </a:r>
            <a:r>
              <a:rPr sz="1200" spc="4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клітина</a:t>
            </a:r>
            <a:r>
              <a:rPr sz="1200" spc="4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Шванна</a:t>
            </a:r>
            <a:r>
              <a:rPr sz="1200" spc="43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оточена,</a:t>
            </a:r>
            <a:r>
              <a:rPr sz="1200" spc="4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як</a:t>
            </a:r>
            <a:r>
              <a:rPr sz="1200" spc="4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показано, </a:t>
            </a:r>
            <a:r>
              <a:rPr sz="1200" dirty="0">
                <a:latin typeface="Trebuchet MS"/>
                <a:cs typeface="Trebuchet MS"/>
              </a:rPr>
              <a:t>зовнішньою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пластинкою,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17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містить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колаген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IV</a:t>
            </a:r>
            <a:r>
              <a:rPr sz="1200" spc="1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типу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 </a:t>
            </a:r>
            <a:r>
              <a:rPr sz="1200" spc="-10" dirty="0">
                <a:latin typeface="Trebuchet MS"/>
                <a:cs typeface="Trebuchet MS"/>
              </a:rPr>
              <a:t>ламінін,</a:t>
            </a:r>
            <a:r>
              <a:rPr sz="1200" spc="1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подібно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до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базальних</a:t>
            </a:r>
            <a:r>
              <a:rPr sz="1200" spc="1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мембран,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які</a:t>
            </a:r>
            <a:r>
              <a:rPr sz="1200" spc="1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лежать</a:t>
            </a:r>
            <a:r>
              <a:rPr sz="1200" spc="15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під </a:t>
            </a:r>
            <a:r>
              <a:rPr sz="1200" spc="-45" dirty="0">
                <a:latin typeface="Trebuchet MS"/>
                <a:cs typeface="Trebuchet MS"/>
              </a:rPr>
              <a:t>епітелієм.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(Збільшення </a:t>
            </a:r>
            <a:r>
              <a:rPr sz="1200" spc="-30" dirty="0">
                <a:latin typeface="Trebuchet MS"/>
                <a:cs typeface="Trebuchet MS"/>
              </a:rPr>
              <a:t>X28,000,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вставка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X70,000) </a:t>
            </a:r>
            <a:r>
              <a:rPr sz="1200" dirty="0">
                <a:latin typeface="Trebuchet MS"/>
                <a:cs typeface="Trebuchet MS"/>
              </a:rPr>
              <a:t>(Використано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</a:t>
            </a:r>
            <a:r>
              <a:rPr sz="1200" spc="3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дозволу</a:t>
            </a:r>
            <a:r>
              <a:rPr sz="1200" spc="3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доктора</a:t>
            </a:r>
            <a:r>
              <a:rPr sz="1200" spc="3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Мері</a:t>
            </a:r>
            <a:r>
              <a:rPr sz="1200" spc="3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Бартлетт</a:t>
            </a:r>
            <a:r>
              <a:rPr sz="1200" spc="3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Бунге, </a:t>
            </a:r>
            <a:r>
              <a:rPr sz="1200" dirty="0">
                <a:latin typeface="Trebuchet MS"/>
                <a:cs typeface="Trebuchet MS"/>
              </a:rPr>
              <a:t>Проект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Маямі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з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лікування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паралічу,</a:t>
            </a:r>
            <a:r>
              <a:rPr sz="1200" spc="8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Медична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школа </a:t>
            </a:r>
            <a:r>
              <a:rPr sz="1200" spc="-20" dirty="0">
                <a:latin typeface="Trebuchet MS"/>
                <a:cs typeface="Trebuchet MS"/>
              </a:rPr>
              <a:t>Міллера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Університету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Маямі,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Маямі,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Флорида.)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7098" y="235635"/>
            <a:ext cx="4093210" cy="6142355"/>
            <a:chOff x="657098" y="235635"/>
            <a:chExt cx="4093210" cy="61423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1342" y="317102"/>
              <a:ext cx="3874609" cy="600314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1860" y="240398"/>
              <a:ext cx="4083685" cy="6132830"/>
            </a:xfrm>
            <a:custGeom>
              <a:avLst/>
              <a:gdLst/>
              <a:ahLst/>
              <a:cxnLst/>
              <a:rect l="l" t="t" r="r" b="b"/>
              <a:pathLst>
                <a:path w="4083685" h="6132830">
                  <a:moveTo>
                    <a:pt x="0" y="6132576"/>
                  </a:moveTo>
                  <a:lnTo>
                    <a:pt x="4083685" y="6132576"/>
                  </a:lnTo>
                  <a:lnTo>
                    <a:pt x="4083685" y="0"/>
                  </a:lnTo>
                  <a:lnTo>
                    <a:pt x="0" y="0"/>
                  </a:lnTo>
                  <a:lnTo>
                    <a:pt x="0" y="6132576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477383" y="741045"/>
            <a:ext cx="5892800" cy="4721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Середня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схема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схематично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мієлінізоване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периферичне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нервове волокно,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як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воно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виглядає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під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світловим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мікроскопом.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оточений </a:t>
            </a:r>
            <a:r>
              <a:rPr sz="1400" dirty="0">
                <a:latin typeface="Trebuchet MS"/>
                <a:cs typeface="Trebuchet MS"/>
              </a:rPr>
              <a:t>мієліновою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оболонкою,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яка,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крім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мембрани,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містить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деяку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цитоплазму </a:t>
            </a:r>
            <a:r>
              <a:rPr sz="1400" dirty="0">
                <a:latin typeface="Trebuchet MS"/>
                <a:cs typeface="Trebuchet MS"/>
              </a:rPr>
              <a:t>клітини</a:t>
            </a:r>
            <a:r>
              <a:rPr sz="1400" spc="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Шванна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просторах,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55" dirty="0">
                <a:latin typeface="Trebuchet MS"/>
                <a:cs typeface="Trebuchet MS"/>
              </a:rPr>
              <a:t>що</a:t>
            </a:r>
            <a:r>
              <a:rPr sz="1400" spc="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називаються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щілинами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Шмідта- </a:t>
            </a:r>
            <a:r>
              <a:rPr sz="1400" dirty="0">
                <a:latin typeface="Trebuchet MS"/>
                <a:cs typeface="Trebuchet MS"/>
              </a:rPr>
              <a:t>Лантермана</a:t>
            </a:r>
            <a:r>
              <a:rPr sz="1400" spc="45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або</a:t>
            </a:r>
            <a:r>
              <a:rPr sz="1400" spc="4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мієліновими</a:t>
            </a:r>
            <a:r>
              <a:rPr sz="1400" spc="45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щілинами,</a:t>
            </a:r>
            <a:r>
              <a:rPr sz="1400" spc="45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між</a:t>
            </a:r>
            <a:r>
              <a:rPr sz="1400" spc="4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основними</a:t>
            </a:r>
            <a:r>
              <a:rPr sz="1400" spc="4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щільними </a:t>
            </a:r>
            <a:r>
              <a:rPr sz="1400" spc="-45" dirty="0">
                <a:latin typeface="Trebuchet MS"/>
                <a:cs typeface="Trebuchet MS"/>
              </a:rPr>
              <a:t>лініями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мембран.</a:t>
            </a:r>
            <a:endParaRPr sz="14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Верхня</a:t>
            </a:r>
            <a:r>
              <a:rPr sz="1400" spc="2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схема</a:t>
            </a:r>
            <a:r>
              <a:rPr sz="1400" spc="2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22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один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набір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таких</a:t>
            </a:r>
            <a:r>
              <a:rPr sz="1400" spc="22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щілин</a:t>
            </a:r>
            <a:r>
              <a:rPr sz="1400" spc="2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ультраструктурному </a:t>
            </a:r>
            <a:r>
              <a:rPr sz="1400" dirty="0">
                <a:latin typeface="Trebuchet MS"/>
                <a:cs typeface="Trebuchet MS"/>
              </a:rPr>
              <a:t>вигляді.</a:t>
            </a:r>
            <a:r>
              <a:rPr sz="1400" spc="3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Щілини</a:t>
            </a:r>
            <a:r>
              <a:rPr sz="1400" spc="3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містять</a:t>
            </a:r>
            <a:r>
              <a:rPr sz="1400" spc="3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цитоплазму</a:t>
            </a:r>
            <a:r>
              <a:rPr sz="1400" spc="3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клітини</a:t>
            </a:r>
            <a:r>
              <a:rPr sz="1400" spc="3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Шванна,</a:t>
            </a:r>
            <a:r>
              <a:rPr sz="1400" spc="3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яка</a:t>
            </a:r>
            <a:r>
              <a:rPr sz="1400" spc="3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</a:t>
            </a:r>
            <a:r>
              <a:rPr sz="1400" spc="35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була </a:t>
            </a:r>
            <a:r>
              <a:rPr sz="1400" dirty="0">
                <a:latin typeface="Trebuchet MS"/>
                <a:cs typeface="Trebuchet MS"/>
              </a:rPr>
              <a:t>витіснена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тіла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клітини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під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час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формування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мієліну.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Ця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цитоплазма </a:t>
            </a:r>
            <a:r>
              <a:rPr sz="1400" spc="-20" dirty="0">
                <a:latin typeface="Trebuchet MS"/>
                <a:cs typeface="Trebuchet MS"/>
              </a:rPr>
              <a:t>повільно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рухається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вздовж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мієлінової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оболонки,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відкриваючи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тимчасові </a:t>
            </a:r>
            <a:r>
              <a:rPr sz="1400" dirty="0">
                <a:latin typeface="Trebuchet MS"/>
                <a:cs typeface="Trebuchet MS"/>
              </a:rPr>
              <a:t>простори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(щілини),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які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дозволяють</a:t>
            </a:r>
            <a:r>
              <a:rPr sz="1400" spc="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оновлювати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деякі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компоненти </a:t>
            </a:r>
            <a:r>
              <a:rPr sz="1400" spc="-25" dirty="0">
                <a:latin typeface="Trebuchet MS"/>
                <a:cs typeface="Trebuchet MS"/>
              </a:rPr>
              <a:t>мембрани,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необхідні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для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підтримки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оболонки.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Нижня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схема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зображує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ультраструктуру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одного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вузла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Ранв'є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spc="-25" dirty="0">
                <a:latin typeface="Trebuchet MS"/>
                <a:cs typeface="Trebuchet MS"/>
              </a:rPr>
              <a:t>або вузлового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проміжку.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Інтердигітаційні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відростки,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що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виходять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із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зовнішніх </a:t>
            </a:r>
            <a:r>
              <a:rPr sz="1400" dirty="0">
                <a:latin typeface="Trebuchet MS"/>
                <a:cs typeface="Trebuchet MS"/>
              </a:rPr>
              <a:t>шарів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клітин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Шванна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(SC),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частково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покривають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контактують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50" dirty="0">
                <a:latin typeface="Trebuchet MS"/>
                <a:cs typeface="Trebuchet MS"/>
              </a:rPr>
              <a:t>з </a:t>
            </a:r>
            <a:r>
              <a:rPr sz="1400" dirty="0">
                <a:latin typeface="Trebuchet MS"/>
                <a:cs typeface="Trebuchet MS"/>
              </a:rPr>
              <a:t>аксолемою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-10" dirty="0">
                <a:latin typeface="Trebuchet MS"/>
                <a:cs typeface="Trebuchet MS"/>
              </a:rPr>
              <a:t> вузловому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проміжку.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Цей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контакт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діє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як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частковий</a:t>
            </a:r>
            <a:r>
              <a:rPr sz="1400" spc="-10" dirty="0">
                <a:latin typeface="Trebuchet MS"/>
                <a:cs typeface="Trebuchet MS"/>
              </a:rPr>
              <a:t> бар'єр </a:t>
            </a:r>
            <a:r>
              <a:rPr sz="1400" spc="-60" dirty="0">
                <a:latin typeface="Trebuchet MS"/>
                <a:cs typeface="Trebuchet MS"/>
              </a:rPr>
              <a:t>для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85" dirty="0">
                <a:latin typeface="Trebuchet MS"/>
                <a:cs typeface="Trebuchet MS"/>
              </a:rPr>
              <a:t>руху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матеріалів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всередину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75" dirty="0">
                <a:latin typeface="Trebuchet MS"/>
                <a:cs typeface="Trebuchet MS"/>
              </a:rPr>
              <a:t>та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назовні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периасонального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простору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між </a:t>
            </a:r>
            <a:r>
              <a:rPr sz="1400" dirty="0">
                <a:latin typeface="Trebuchet MS"/>
                <a:cs typeface="Trebuchet MS"/>
              </a:rPr>
              <a:t>аксолемою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оболонкою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Шванна.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Базальна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або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зовнішня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пластинка </a:t>
            </a:r>
            <a:r>
              <a:rPr sz="1400" dirty="0">
                <a:latin typeface="Trebuchet MS"/>
                <a:cs typeface="Trebuchet MS"/>
              </a:rPr>
              <a:t>навколо</a:t>
            </a:r>
            <a:r>
              <a:rPr sz="1400" spc="4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клітин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Шванна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є</a:t>
            </a:r>
            <a:r>
              <a:rPr sz="1400" spc="3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безперервною</a:t>
            </a:r>
            <a:r>
              <a:rPr sz="1400" spc="4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над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вузловим</a:t>
            </a:r>
            <a:r>
              <a:rPr sz="1400" spc="3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проміжком. </a:t>
            </a:r>
            <a:r>
              <a:rPr sz="1400" dirty="0">
                <a:latin typeface="Trebuchet MS"/>
                <a:cs typeface="Trebuchet MS"/>
              </a:rPr>
              <a:t>Аксолема</a:t>
            </a:r>
            <a:r>
              <a:rPr sz="1400" spc="6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7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вузлових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проміжках</a:t>
            </a:r>
            <a:r>
              <a:rPr sz="1400" spc="8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має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велику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кількість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потенціал- </a:t>
            </a:r>
            <a:r>
              <a:rPr sz="1400" dirty="0">
                <a:latin typeface="Trebuchet MS"/>
                <a:cs typeface="Trebuchet MS"/>
              </a:rPr>
              <a:t>залежних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Na+</a:t>
            </a:r>
            <a:r>
              <a:rPr sz="1400" spc="3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каналів,</a:t>
            </a:r>
            <a:r>
              <a:rPr sz="1400" spc="3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важливих</a:t>
            </a:r>
            <a:r>
              <a:rPr sz="1400" spc="40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для</a:t>
            </a:r>
            <a:r>
              <a:rPr sz="1400" spc="4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проведення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імпульсів</a:t>
            </a:r>
            <a:r>
              <a:rPr sz="1400" spc="3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цих </a:t>
            </a:r>
            <a:r>
              <a:rPr sz="1400" spc="-10" dirty="0">
                <a:latin typeface="Trebuchet MS"/>
                <a:cs typeface="Trebuchet MS"/>
              </a:rPr>
              <a:t>аксонах.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490" y="727532"/>
            <a:ext cx="7167000" cy="48590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36230" y="1891029"/>
            <a:ext cx="3814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32485" algn="l"/>
                <a:tab pos="993775" algn="l"/>
                <a:tab pos="1668780" algn="l"/>
                <a:tab pos="2408555" algn="l"/>
                <a:tab pos="2467610" algn="l"/>
                <a:tab pos="3232785" algn="l"/>
                <a:tab pos="3688715" algn="l"/>
              </a:tabLst>
            </a:pPr>
            <a:r>
              <a:rPr sz="1800" spc="-10" dirty="0">
                <a:latin typeface="Trebuchet MS"/>
                <a:cs typeface="Trebuchet MS"/>
              </a:rPr>
              <a:t>Нерв,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орієнтований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10" dirty="0">
                <a:latin typeface="Trebuchet MS"/>
                <a:cs typeface="Trebuchet MS"/>
              </a:rPr>
              <a:t>поздовжньо, показує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20" dirty="0">
                <a:latin typeface="Trebuchet MS"/>
                <a:cs typeface="Trebuchet MS"/>
              </a:rPr>
              <a:t>один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вузол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Ранв'є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(N)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5" dirty="0">
                <a:latin typeface="Trebuchet MS"/>
                <a:cs typeface="Trebuchet MS"/>
              </a:rPr>
              <a:t>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889995" y="2439365"/>
            <a:ext cx="86169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rebuchet MS"/>
                <a:cs typeface="Trebuchet MS"/>
              </a:rPr>
              <a:t>Колаген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36230" y="2439365"/>
            <a:ext cx="245046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5900" algn="l"/>
              </a:tabLst>
            </a:pPr>
            <a:r>
              <a:rPr sz="1800" spc="-10" dirty="0">
                <a:latin typeface="Trebuchet MS"/>
                <a:cs typeface="Trebuchet MS"/>
              </a:rPr>
              <a:t>видимим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аксоном.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rebuchet MS"/>
                <a:cs typeface="Trebuchet MS"/>
              </a:rPr>
              <a:t>розрідженого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02545" y="2714371"/>
            <a:ext cx="1256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ендоневрію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70995" y="2714371"/>
            <a:ext cx="478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(En),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36230" y="2988690"/>
            <a:ext cx="38144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синій</a:t>
            </a:r>
            <a:r>
              <a:rPr sz="1800" spc="40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40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цьому</a:t>
            </a:r>
            <a:r>
              <a:rPr sz="1800" spc="415" dirty="0">
                <a:latin typeface="Trebuchet MS"/>
                <a:cs typeface="Trebuchet MS"/>
              </a:rPr>
              <a:t>   </a:t>
            </a:r>
            <a:r>
              <a:rPr sz="1800" spc="-20" dirty="0">
                <a:latin typeface="Trebuchet MS"/>
                <a:cs typeface="Trebuchet MS"/>
              </a:rPr>
              <a:t>трихромному </a:t>
            </a:r>
            <a:r>
              <a:rPr sz="1800" spc="-35" dirty="0">
                <a:latin typeface="Trebuchet MS"/>
                <a:cs typeface="Trebuchet MS"/>
              </a:rPr>
              <a:t>фарбуванні,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оточує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Шванна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2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капіляр</a:t>
            </a:r>
            <a:r>
              <a:rPr sz="1800" spc="2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(C).</a:t>
            </a:r>
            <a:r>
              <a:rPr sz="1800" spc="2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Також</a:t>
            </a:r>
            <a:r>
              <a:rPr sz="1800" spc="2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чітко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видно </a:t>
            </a:r>
            <a:r>
              <a:rPr sz="1800" dirty="0">
                <a:latin typeface="Trebuchet MS"/>
                <a:cs typeface="Trebuchet MS"/>
              </a:rPr>
              <a:t>принаймні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одне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ядро</a:t>
            </a:r>
            <a:r>
              <a:rPr sz="1800" spc="225" dirty="0">
                <a:latin typeface="Trebuchet MS"/>
                <a:cs typeface="Trebuchet MS"/>
              </a:rPr>
              <a:t>   </a:t>
            </a:r>
            <a:r>
              <a:rPr sz="1800" spc="-20" dirty="0">
                <a:latin typeface="Trebuchet MS"/>
                <a:cs typeface="Trebuchet MS"/>
              </a:rPr>
              <a:t>клітини </a:t>
            </a:r>
            <a:r>
              <a:rPr sz="1800" dirty="0">
                <a:latin typeface="Trebuchet MS"/>
                <a:cs typeface="Trebuchet MS"/>
              </a:rPr>
              <a:t>Шванна</a:t>
            </a:r>
            <a:r>
              <a:rPr sz="1800" spc="3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(S).</a:t>
            </a:r>
            <a:r>
              <a:rPr sz="1800" spc="3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(Збільшення</a:t>
            </a:r>
            <a:r>
              <a:rPr sz="1800" spc="39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X400; </a:t>
            </a:r>
            <a:r>
              <a:rPr sz="1800" spc="-45" dirty="0">
                <a:latin typeface="Trebuchet MS"/>
                <a:cs typeface="Trebuchet MS"/>
              </a:rPr>
              <a:t>трихром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Маллорі)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479327"/>
            <a:ext cx="3721557" cy="558976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3879" y="4541646"/>
            <a:ext cx="1417320" cy="56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ts val="2125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Unmyelinated</a:t>
            </a:r>
            <a:endParaRPr sz="1800">
              <a:latin typeface="Arial MT"/>
              <a:cs typeface="Arial MT"/>
            </a:endParaRPr>
          </a:p>
          <a:p>
            <a:pPr marR="5080" algn="r">
              <a:lnSpc>
                <a:spcPts val="2125"/>
              </a:lnSpc>
            </a:pPr>
            <a:r>
              <a:rPr sz="1800" spc="-20" dirty="0">
                <a:latin typeface="Arial MT"/>
                <a:cs typeface="Arial MT"/>
              </a:rPr>
              <a:t>axon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41185" y="738327"/>
            <a:ext cx="5243195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Під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розвитку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частини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кількох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аксонів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малого </a:t>
            </a:r>
            <a:r>
              <a:rPr sz="1800" spc="-35" dirty="0">
                <a:latin typeface="Trebuchet MS"/>
                <a:cs typeface="Trebuchet MS"/>
              </a:rPr>
              <a:t>діаметру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поглинаються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однією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клітиною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Шванна. </a:t>
            </a:r>
            <a:r>
              <a:rPr sz="1800" dirty="0">
                <a:latin typeface="Trebuchet MS"/>
                <a:cs typeface="Trebuchet MS"/>
              </a:rPr>
              <a:t>Згодом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аксони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розділяються,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кожен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зазвичай </a:t>
            </a:r>
            <a:r>
              <a:rPr sz="1800" dirty="0">
                <a:latin typeface="Trebuchet MS"/>
                <a:cs typeface="Trebuchet MS"/>
              </a:rPr>
              <a:t>опиняється</a:t>
            </a:r>
            <a:r>
              <a:rPr sz="1800" spc="3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власній</a:t>
            </a:r>
            <a:r>
              <a:rPr sz="1800" spc="3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складці</a:t>
            </a:r>
            <a:r>
              <a:rPr sz="1800" spc="3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поверхні</a:t>
            </a:r>
            <a:r>
              <a:rPr sz="1800" spc="3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 </a:t>
            </a:r>
            <a:r>
              <a:rPr sz="1800" dirty="0">
                <a:latin typeface="Trebuchet MS"/>
                <a:cs typeface="Trebuchet MS"/>
              </a:rPr>
              <a:t>Шванна.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Мієлін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не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утворюється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шляхом </a:t>
            </a:r>
            <a:r>
              <a:rPr sz="1800" dirty="0">
                <a:latin typeface="Trebuchet MS"/>
                <a:cs typeface="Trebuchet MS"/>
              </a:rPr>
              <a:t>обертання.</a:t>
            </a:r>
            <a:r>
              <a:rPr sz="1800" spc="295" dirty="0">
                <a:latin typeface="Trebuchet MS"/>
                <a:cs typeface="Trebuchet MS"/>
              </a:rPr>
              <a:t>     </a:t>
            </a:r>
            <a:r>
              <a:rPr sz="1800" dirty="0">
                <a:latin typeface="Trebuchet MS"/>
                <a:cs typeface="Trebuchet MS"/>
              </a:rPr>
              <a:t>Аксони</a:t>
            </a:r>
            <a:r>
              <a:rPr sz="1800" spc="305" dirty="0">
                <a:latin typeface="Trebuchet MS"/>
                <a:cs typeface="Trebuchet MS"/>
              </a:rPr>
              <a:t>     </a:t>
            </a:r>
            <a:r>
              <a:rPr sz="1800" dirty="0">
                <a:latin typeface="Trebuchet MS"/>
                <a:cs typeface="Trebuchet MS"/>
              </a:rPr>
              <a:t>малого</a:t>
            </a:r>
            <a:r>
              <a:rPr sz="1800" spc="300" dirty="0">
                <a:latin typeface="Trebuchet MS"/>
                <a:cs typeface="Trebuchet MS"/>
              </a:rPr>
              <a:t>     </a:t>
            </a:r>
            <a:r>
              <a:rPr sz="1800" spc="-10" dirty="0">
                <a:latin typeface="Trebuchet MS"/>
                <a:cs typeface="Trebuchet MS"/>
              </a:rPr>
              <a:t>діаметру </a:t>
            </a:r>
            <a:r>
              <a:rPr sz="1800" dirty="0">
                <a:latin typeface="Trebuchet MS"/>
                <a:cs typeface="Trebuchet MS"/>
              </a:rPr>
              <a:t>використовують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потенціали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дії,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формування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dirty="0">
                <a:latin typeface="Trebuchet MS"/>
                <a:cs typeface="Trebuchet MS"/>
              </a:rPr>
              <a:t>підтримка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яких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</a:t>
            </a:r>
            <a:r>
              <a:rPr sz="1800" spc="4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залежать</a:t>
            </a:r>
            <a:r>
              <a:rPr sz="1800" spc="4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ізоляції, </a:t>
            </a:r>
            <a:r>
              <a:rPr sz="1800" dirty="0">
                <a:latin typeface="Trebuchet MS"/>
                <a:cs typeface="Trebuchet MS"/>
              </a:rPr>
              <a:t>забезпеченої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мієліновою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оболонкою,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необхідною </a:t>
            </a:r>
            <a:r>
              <a:rPr sz="1800" spc="-50" dirty="0">
                <a:latin typeface="Trebuchet MS"/>
                <a:cs typeface="Trebuchet MS"/>
              </a:rPr>
              <a:t>для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аксонів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великого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діаметру.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73800" y="3916171"/>
            <a:ext cx="45339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Немієлінізовані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аксони:</a:t>
            </a:r>
            <a:endParaRPr sz="1800">
              <a:latin typeface="Trebuchet MS"/>
              <a:cs typeface="Trebuchet MS"/>
            </a:endParaRPr>
          </a:p>
          <a:p>
            <a:pPr marL="199390" indent="-198755">
              <a:lnSpc>
                <a:spcPct val="100000"/>
              </a:lnSpc>
              <a:buSzPct val="91666"/>
              <a:buAutoNum type="arabicPeriod"/>
              <a:tabLst>
                <a:tab pos="199390" algn="l"/>
                <a:tab pos="1685925" algn="l"/>
                <a:tab pos="2592705" algn="l"/>
                <a:tab pos="3615690" algn="l"/>
              </a:tabLst>
            </a:pPr>
            <a:r>
              <a:rPr sz="1800" spc="-10" dirty="0">
                <a:latin typeface="Trebuchet MS"/>
                <a:cs typeface="Trebuchet MS"/>
              </a:rPr>
              <a:t>Шваннівська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клітина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починає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огортати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множинні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аксони.</a:t>
            </a:r>
            <a:endParaRPr sz="1800">
              <a:latin typeface="Trebuchet MS"/>
              <a:cs typeface="Trebuchet MS"/>
            </a:endParaRPr>
          </a:p>
          <a:p>
            <a:pPr marL="199390" indent="-198755">
              <a:lnSpc>
                <a:spcPct val="100000"/>
              </a:lnSpc>
              <a:buSzPct val="91666"/>
              <a:buAutoNum type="arabicPeriod" startAt="2"/>
              <a:tabLst>
                <a:tab pos="199390" algn="l"/>
                <a:tab pos="2155190" algn="l"/>
                <a:tab pos="3221990" algn="l"/>
              </a:tabLst>
            </a:pPr>
            <a:r>
              <a:rPr sz="1800" spc="-10" dirty="0">
                <a:latin typeface="Trebuchet MS"/>
                <a:cs typeface="Trebuchet MS"/>
              </a:rPr>
              <a:t>Немієлінізовані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аксони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огортаються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73800" y="5013705"/>
            <a:ext cx="45332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шваннівською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клітиною,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42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навколо </a:t>
            </a:r>
            <a:r>
              <a:rPr sz="1800" dirty="0">
                <a:latin typeface="Trebuchet MS"/>
                <a:cs typeface="Trebuchet MS"/>
              </a:rPr>
              <a:t>кожного</a:t>
            </a:r>
            <a:r>
              <a:rPr sz="1800" spc="245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аксона</a:t>
            </a:r>
            <a:r>
              <a:rPr sz="1800" spc="250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немає</a:t>
            </a:r>
            <a:r>
              <a:rPr sz="1800" spc="250" dirty="0">
                <a:latin typeface="Trebuchet MS"/>
                <a:cs typeface="Trebuchet MS"/>
              </a:rPr>
              <a:t>    </a:t>
            </a:r>
            <a:r>
              <a:rPr sz="1800" spc="-20" dirty="0">
                <a:latin typeface="Trebuchet MS"/>
                <a:cs typeface="Trebuchet MS"/>
              </a:rPr>
              <a:t>мієлінової </a:t>
            </a:r>
            <a:r>
              <a:rPr sz="1800" spc="-10" dirty="0">
                <a:latin typeface="Trebuchet MS"/>
                <a:cs typeface="Trebuchet MS"/>
              </a:rPr>
              <a:t>оболонки.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1527" y="518604"/>
            <a:ext cx="10434955" cy="4027804"/>
            <a:chOff x="841527" y="518604"/>
            <a:chExt cx="10434955" cy="40278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052" y="636602"/>
              <a:ext cx="10321225" cy="390009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6289" y="523366"/>
              <a:ext cx="10425430" cy="4018279"/>
            </a:xfrm>
            <a:custGeom>
              <a:avLst/>
              <a:gdLst/>
              <a:ahLst/>
              <a:cxnLst/>
              <a:rect l="l" t="t" r="r" b="b"/>
              <a:pathLst>
                <a:path w="10425430" h="4018279">
                  <a:moveTo>
                    <a:pt x="0" y="4018153"/>
                  </a:moveTo>
                  <a:lnTo>
                    <a:pt x="10424922" y="4018153"/>
                  </a:lnTo>
                  <a:lnTo>
                    <a:pt x="10424922" y="0"/>
                  </a:lnTo>
                  <a:lnTo>
                    <a:pt x="0" y="0"/>
                  </a:lnTo>
                  <a:lnTo>
                    <a:pt x="0" y="401815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30046" y="4749800"/>
            <a:ext cx="10329545" cy="152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(а)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Діаграма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взаємозв'язок</a:t>
            </a:r>
            <a:r>
              <a:rPr sz="1400" spc="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між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трьома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шарами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сполучної</a:t>
            </a:r>
            <a:r>
              <a:rPr sz="1400" spc="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тканини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великих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периферичних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нервах.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Епіневрій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(E)</a:t>
            </a:r>
            <a:endParaRPr sz="14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Trebuchet MS"/>
                <a:cs typeface="Trebuchet MS"/>
              </a:rPr>
              <a:t>складається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щільної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поверхневої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частини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та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більш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пухкої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глибокої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частини,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яка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містить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великі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кровоносні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судини.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(b)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Мікрофотографія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невелику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вену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(V)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артерію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(A)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глибокому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епіневрії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(E).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Нервові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волокна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(N)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згруповані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у </a:t>
            </a:r>
            <a:r>
              <a:rPr sz="1400" spc="-45" dirty="0">
                <a:latin typeface="Trebuchet MS"/>
                <a:cs typeface="Trebuchet MS"/>
              </a:rPr>
              <a:t>фасцикули.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Кожен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фасцикул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оточений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периневрієм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95" dirty="0">
                <a:latin typeface="Trebuchet MS"/>
                <a:cs typeface="Trebuchet MS"/>
              </a:rPr>
              <a:t>(P),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що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складається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кількох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шарів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незвичайних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плоских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фібробластичних </a:t>
            </a:r>
            <a:r>
              <a:rPr sz="1400" dirty="0">
                <a:latin typeface="Trebuchet MS"/>
                <a:cs typeface="Trebuchet MS"/>
              </a:rPr>
              <a:t>клітин,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які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з'єднані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периферії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щільними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з'єднаннями.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Утворений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40" dirty="0">
                <a:latin typeface="Trebuchet MS"/>
                <a:cs typeface="Trebuchet MS"/>
              </a:rPr>
              <a:t>гемато-</a:t>
            </a:r>
            <a:r>
              <a:rPr sz="1400" dirty="0">
                <a:latin typeface="Trebuchet MS"/>
                <a:cs typeface="Trebuchet MS"/>
              </a:rPr>
              <a:t>нервовий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бар'єр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допомагає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регулювати </a:t>
            </a:r>
            <a:r>
              <a:rPr sz="1400" dirty="0">
                <a:latin typeface="Trebuchet MS"/>
                <a:cs typeface="Trebuchet MS"/>
              </a:rPr>
              <a:t>мікросередовище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всередині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фасцикула.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Аксони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шваннівські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клітини,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свою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чергу,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оточені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тонким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шаром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ендоневрію.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X140;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гематоксилін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та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еозин).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3466" y="324675"/>
            <a:ext cx="9375775" cy="3529329"/>
            <a:chOff x="1573466" y="324675"/>
            <a:chExt cx="9375775" cy="352932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054" y="334264"/>
              <a:ext cx="9304326" cy="345773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78228" y="329438"/>
              <a:ext cx="9366250" cy="3519804"/>
            </a:xfrm>
            <a:custGeom>
              <a:avLst/>
              <a:gdLst/>
              <a:ahLst/>
              <a:cxnLst/>
              <a:rect l="l" t="t" r="r" b="b"/>
              <a:pathLst>
                <a:path w="9366250" h="3519804">
                  <a:moveTo>
                    <a:pt x="0" y="3519550"/>
                  </a:moveTo>
                  <a:lnTo>
                    <a:pt x="9366123" y="3519550"/>
                  </a:lnTo>
                  <a:lnTo>
                    <a:pt x="9366123" y="0"/>
                  </a:lnTo>
                  <a:lnTo>
                    <a:pt x="0" y="0"/>
                  </a:lnTo>
                  <a:lnTo>
                    <a:pt x="0" y="3519550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27989" y="4412995"/>
            <a:ext cx="109391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indent="253365" algn="just">
              <a:lnSpc>
                <a:spcPct val="100000"/>
              </a:lnSpc>
              <a:spcBef>
                <a:spcPts val="100"/>
              </a:spcBef>
              <a:buFont typeface="Arial MT"/>
              <a:buAutoNum type="alphaLcParenBoth" startAt="3"/>
              <a:tabLst>
                <a:tab pos="266065" algn="l"/>
              </a:tabLst>
            </a:pPr>
            <a:r>
              <a:rPr sz="1200" dirty="0">
                <a:latin typeface="Microsoft Sans Serif"/>
                <a:cs typeface="Microsoft Sans Serif"/>
              </a:rPr>
              <a:t>Як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показано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тут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і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діаграмі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перегородки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(S)</a:t>
            </a:r>
            <a:r>
              <a:rPr sz="1200" spc="18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сполучної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тканини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часто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простягаються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від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периневрію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</a:t>
            </a:r>
            <a:r>
              <a:rPr sz="1200" spc="2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великі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фасцикули</a:t>
            </a:r>
            <a:r>
              <a:rPr sz="1200" dirty="0">
                <a:latin typeface="Arial MT"/>
                <a:cs typeface="Arial MT"/>
              </a:rPr>
              <a:t>.</a:t>
            </a:r>
            <a:r>
              <a:rPr sz="1200" spc="19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Ендоневрій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(En)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та </a:t>
            </a:r>
            <a:r>
              <a:rPr sz="1200" dirty="0">
                <a:latin typeface="Microsoft Sans Serif"/>
                <a:cs typeface="Microsoft Sans Serif"/>
              </a:rPr>
              <a:t>пластинчаста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природа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периневрію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(P)</a:t>
            </a:r>
            <a:r>
              <a:rPr sz="1200" spc="160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також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показані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цьому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збільшенні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16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разом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із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прилеглим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епіневрієм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(E).</a:t>
            </a:r>
            <a:r>
              <a:rPr sz="1200" spc="17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(</a:t>
            </a:r>
            <a:r>
              <a:rPr sz="1200" dirty="0">
                <a:latin typeface="Microsoft Sans Serif"/>
                <a:cs typeface="Microsoft Sans Serif"/>
              </a:rPr>
              <a:t>Збільшення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X200;</a:t>
            </a:r>
            <a:r>
              <a:rPr sz="1200" spc="170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фарбування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за </a:t>
            </a:r>
            <a:r>
              <a:rPr sz="1200" spc="-20" dirty="0">
                <a:latin typeface="Microsoft Sans Serif"/>
                <a:cs typeface="Microsoft Sans Serif"/>
              </a:rPr>
              <a:t>методом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Пендельтона</a:t>
            </a:r>
            <a:r>
              <a:rPr sz="1200" spc="-10" dirty="0">
                <a:latin typeface="Arial MT"/>
                <a:cs typeface="Arial MT"/>
              </a:rPr>
              <a:t>).</a:t>
            </a:r>
            <a:endParaRPr sz="1200">
              <a:latin typeface="Arial MT"/>
              <a:cs typeface="Arial MT"/>
            </a:endParaRPr>
          </a:p>
          <a:p>
            <a:pPr marL="12700" marR="5080" indent="236220" algn="just">
              <a:lnSpc>
                <a:spcPct val="100000"/>
              </a:lnSpc>
              <a:buFont typeface="Arial MT"/>
              <a:buAutoNum type="alphaLcParenBoth" startAt="3"/>
              <a:tabLst>
                <a:tab pos="248920" algn="l"/>
              </a:tabLst>
            </a:pPr>
            <a:r>
              <a:rPr sz="1200" dirty="0">
                <a:latin typeface="Microsoft Sans Serif"/>
                <a:cs typeface="Microsoft Sans Serif"/>
              </a:rPr>
              <a:t>СЕМ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</a:t>
            </a:r>
            <a:r>
              <a:rPr sz="1200" dirty="0">
                <a:latin typeface="Microsoft Sans Serif"/>
                <a:cs typeface="Microsoft Sans Serif"/>
              </a:rPr>
              <a:t>скануюча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електронна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мікроскопія</a:t>
            </a:r>
            <a:r>
              <a:rPr sz="1200" spc="-20" dirty="0">
                <a:latin typeface="Arial MT"/>
                <a:cs typeface="Arial MT"/>
              </a:rPr>
              <a:t>)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поперечного </a:t>
            </a:r>
            <a:r>
              <a:rPr sz="1200" dirty="0">
                <a:latin typeface="Microsoft Sans Serif"/>
                <a:cs typeface="Microsoft Sans Serif"/>
              </a:rPr>
              <a:t>зрізу</a:t>
            </a:r>
            <a:r>
              <a:rPr sz="1200" spc="-10" dirty="0">
                <a:latin typeface="Microsoft Sans Serif"/>
                <a:cs typeface="Microsoft Sans Serif"/>
              </a:rPr>
              <a:t> невеликого</a:t>
            </a:r>
            <a:r>
              <a:rPr sz="1200" dirty="0">
                <a:latin typeface="Microsoft Sans Serif"/>
                <a:cs typeface="Microsoft Sans Serif"/>
              </a:rPr>
              <a:t> нерва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що </a:t>
            </a:r>
            <a:r>
              <a:rPr sz="1200" spc="-10" dirty="0">
                <a:latin typeface="Microsoft Sans Serif"/>
                <a:cs typeface="Microsoft Sans Serif"/>
              </a:rPr>
              <a:t>показує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один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фасцикул</a:t>
            </a:r>
            <a:r>
              <a:rPr sz="1200" spc="-10" dirty="0">
                <a:latin typeface="Arial MT"/>
                <a:cs typeface="Arial MT"/>
              </a:rPr>
              <a:t>,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оточений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чітким</a:t>
            </a:r>
            <a:r>
              <a:rPr sz="1200" dirty="0">
                <a:latin typeface="Microsoft Sans Serif"/>
                <a:cs typeface="Microsoft Sans Serif"/>
              </a:rPr>
              <a:t> периневрієм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і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заповнений </a:t>
            </a:r>
            <a:r>
              <a:rPr sz="1200" dirty="0">
                <a:latin typeface="Microsoft Sans Serif"/>
                <a:cs typeface="Microsoft Sans Serif"/>
              </a:rPr>
              <a:t>ніжним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ендоневрієм</a:t>
            </a:r>
            <a:r>
              <a:rPr sz="1200" dirty="0">
                <a:latin typeface="Arial MT"/>
                <a:cs typeface="Arial MT"/>
              </a:rPr>
              <a:t>,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якому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розташовані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кілька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аксонів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мієліновими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оболонками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багато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немієлінізованих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аксонів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1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всі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вони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показані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більшому </a:t>
            </a:r>
            <a:r>
              <a:rPr sz="1200" dirty="0">
                <a:latin typeface="Microsoft Sans Serif"/>
                <a:cs typeface="Microsoft Sans Serif"/>
              </a:rPr>
              <a:t>збільшенні</a:t>
            </a:r>
            <a:r>
              <a:rPr sz="1200" spc="1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наступному</a:t>
            </a:r>
            <a:r>
              <a:rPr sz="1200" spc="11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малюнку</a:t>
            </a:r>
            <a:r>
              <a:rPr sz="1200" dirty="0">
                <a:latin typeface="Arial MT"/>
                <a:cs typeface="Arial MT"/>
              </a:rPr>
              <a:t>.</a:t>
            </a:r>
            <a:r>
              <a:rPr sz="1200" spc="10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Ендоневрій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також</a:t>
            </a:r>
            <a:r>
              <a:rPr sz="1200" spc="1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містить</a:t>
            </a:r>
            <a:r>
              <a:rPr sz="1200" spc="1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поодинокі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капіляри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щільно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з'єднаними</a:t>
            </a:r>
            <a:r>
              <a:rPr sz="1200" spc="11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клітинами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10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що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є</a:t>
            </a:r>
            <a:r>
              <a:rPr sz="1200" spc="1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ще</a:t>
            </a:r>
            <a:r>
              <a:rPr sz="1200" spc="11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однією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частиною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гемато</a:t>
            </a:r>
            <a:r>
              <a:rPr sz="1200" spc="-10" dirty="0">
                <a:latin typeface="Arial MT"/>
                <a:cs typeface="Arial MT"/>
              </a:rPr>
              <a:t>- </a:t>
            </a:r>
            <a:r>
              <a:rPr sz="1200" dirty="0">
                <a:latin typeface="Microsoft Sans Serif"/>
                <a:cs typeface="Microsoft Sans Serif"/>
              </a:rPr>
              <a:t>нервового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бар'єру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8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який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контролює</a:t>
            </a:r>
            <a:r>
              <a:rPr sz="1200" spc="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вивільнення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речовин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плазми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аксональне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мікросередовище</a:t>
            </a:r>
            <a:r>
              <a:rPr sz="1200" dirty="0">
                <a:latin typeface="Arial MT"/>
                <a:cs typeface="Arial MT"/>
              </a:rPr>
              <a:t>.</a:t>
            </a:r>
            <a:r>
              <a:rPr sz="1200" spc="80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Щільна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8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нерівномірна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сполучна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тканина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епіневрію </a:t>
            </a:r>
            <a:r>
              <a:rPr sz="1200" dirty="0">
                <a:latin typeface="Microsoft Sans Serif"/>
                <a:cs typeface="Microsoft Sans Serif"/>
              </a:rPr>
              <a:t>оточує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периневрій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великі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кровоносні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судини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(в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крайньому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правому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куті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фотографії</a:t>
            </a:r>
            <a:r>
              <a:rPr sz="1200" dirty="0">
                <a:latin typeface="Arial MT"/>
                <a:cs typeface="Arial MT"/>
              </a:rPr>
              <a:t>).</a:t>
            </a:r>
            <a:r>
              <a:rPr sz="1200" spc="204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Фрагмент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епіневрію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лежить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поперек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зрізаного</a:t>
            </a:r>
            <a:r>
              <a:rPr sz="1200" spc="229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фасцикула</a:t>
            </a:r>
            <a:r>
              <a:rPr sz="1200" spc="-10" dirty="0">
                <a:latin typeface="Arial MT"/>
                <a:cs typeface="Arial MT"/>
              </a:rPr>
              <a:t>. (</a:t>
            </a:r>
            <a:r>
              <a:rPr sz="1200" spc="-10" dirty="0">
                <a:latin typeface="Microsoft Sans Serif"/>
                <a:cs typeface="Microsoft Sans Serif"/>
              </a:rPr>
              <a:t>Збільшення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Arial MT"/>
                <a:cs typeface="Arial MT"/>
              </a:rPr>
              <a:t>X400).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5906" y="393255"/>
            <a:ext cx="4562221" cy="574267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70575" y="1415541"/>
            <a:ext cx="593979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Цей</a:t>
            </a:r>
            <a:r>
              <a:rPr sz="1800" spc="3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TEM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(трансмісійний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електронний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мікроскоп)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при </a:t>
            </a:r>
            <a:r>
              <a:rPr sz="1800" dirty="0">
                <a:latin typeface="Trebuchet MS"/>
                <a:cs typeface="Trebuchet MS"/>
              </a:rPr>
              <a:t>низькому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збільшенні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показує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фібробласт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(F),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оточений </a:t>
            </a:r>
            <a:r>
              <a:rPr sz="1800" spc="-30" dirty="0">
                <a:latin typeface="Trebuchet MS"/>
                <a:cs typeface="Trebuchet MS"/>
              </a:rPr>
              <a:t>колагеном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(C)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60" dirty="0">
                <a:latin typeface="Trebuchet MS"/>
                <a:cs typeface="Trebuchet MS"/>
              </a:rPr>
              <a:t> епіневрії,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та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три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шари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сплющених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периневрії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(P),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утворюють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ще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одну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частину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гемато- </a:t>
            </a:r>
            <a:r>
              <a:rPr sz="1800" dirty="0">
                <a:latin typeface="Trebuchet MS"/>
                <a:cs typeface="Trebuchet MS"/>
              </a:rPr>
              <a:t>нервового</a:t>
            </a:r>
            <a:r>
              <a:rPr sz="1800" spc="3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бар'єру.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Всередині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периневрію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ендоневрій </a:t>
            </a:r>
            <a:r>
              <a:rPr sz="1800" dirty="0">
                <a:latin typeface="Trebuchet MS"/>
                <a:cs typeface="Trebuchet MS"/>
              </a:rPr>
              <a:t>(En)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багатий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ретикулінові</a:t>
            </a:r>
            <a:r>
              <a:rPr sz="1800" dirty="0">
                <a:latin typeface="Trebuchet MS"/>
                <a:cs typeface="Trebuchet MS"/>
              </a:rPr>
              <a:t> волокна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(RF),</a:t>
            </a:r>
            <a:r>
              <a:rPr sz="1800" dirty="0">
                <a:latin typeface="Trebuchet MS"/>
                <a:cs typeface="Trebuchet MS"/>
              </a:rPr>
              <a:t> які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оточують </a:t>
            </a:r>
            <a:r>
              <a:rPr sz="1800" dirty="0">
                <a:latin typeface="Trebuchet MS"/>
                <a:cs typeface="Trebuchet MS"/>
              </a:rPr>
              <a:t>усі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шваннівські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клітини.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Ядра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двох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шваннівських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 </a:t>
            </a:r>
            <a:r>
              <a:rPr sz="1800" dirty="0">
                <a:latin typeface="Trebuchet MS"/>
                <a:cs typeface="Trebuchet MS"/>
              </a:rPr>
              <a:t>(SC)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мієлінізованих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аксонів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(A)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видимі,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також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багато </a:t>
            </a:r>
            <a:r>
              <a:rPr sz="1800" spc="-20" dirty="0">
                <a:latin typeface="Trebuchet MS"/>
                <a:cs typeface="Trebuchet MS"/>
              </a:rPr>
              <a:t>немієлінізованих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аксонів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(UM)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шваннівських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клітинах. (Збільшення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X1200).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2434" y="550862"/>
            <a:ext cx="10845800" cy="4099560"/>
            <a:chOff x="782434" y="550862"/>
            <a:chExt cx="10845800" cy="40995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5207" y="620901"/>
              <a:ext cx="10645299" cy="39368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87196" y="555625"/>
              <a:ext cx="10836275" cy="4090035"/>
            </a:xfrm>
            <a:custGeom>
              <a:avLst/>
              <a:gdLst/>
              <a:ahLst/>
              <a:cxnLst/>
              <a:rect l="l" t="t" r="r" b="b"/>
              <a:pathLst>
                <a:path w="10836275" h="4090035">
                  <a:moveTo>
                    <a:pt x="0" y="4089907"/>
                  </a:moveTo>
                  <a:lnTo>
                    <a:pt x="10836021" y="4089907"/>
                  </a:lnTo>
                  <a:lnTo>
                    <a:pt x="10836021" y="0"/>
                  </a:lnTo>
                  <a:lnTo>
                    <a:pt x="0" y="0"/>
                  </a:lnTo>
                  <a:lnTo>
                    <a:pt x="0" y="408990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70915" y="4660849"/>
            <a:ext cx="10671175" cy="1734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400" spc="-35" dirty="0">
                <a:latin typeface="Trebuchet MS"/>
                <a:cs typeface="Trebuchet MS"/>
              </a:rPr>
              <a:t>Дрібні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нерви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можна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побачити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зрізах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більшості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органів.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spc="-45" dirty="0">
                <a:latin typeface="Trebuchet MS"/>
                <a:cs typeface="Trebuchet MS"/>
              </a:rPr>
              <a:t>(а)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поперечному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зрізі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ізольований,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залитий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смолою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має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тонкий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периневрій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(P),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один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капіляр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(C)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багато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великих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аксонів </a:t>
            </a:r>
            <a:r>
              <a:rPr sz="1400" dirty="0">
                <a:latin typeface="Trebuchet MS"/>
                <a:cs typeface="Trebuchet MS"/>
              </a:rPr>
              <a:t>(A),</a:t>
            </a:r>
            <a:r>
              <a:rPr sz="1400" spc="1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пов'язаних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зі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шваннівськими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клітинами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(S).</a:t>
            </a:r>
            <a:r>
              <a:rPr sz="1400" spc="1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Кілька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ядер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фібробластів</a:t>
            </a:r>
            <a:r>
              <a:rPr sz="1400" spc="1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можна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побачити</a:t>
            </a:r>
            <a:r>
              <a:rPr sz="1400" spc="1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ендоневрії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між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мієлінізованими </a:t>
            </a:r>
            <a:r>
              <a:rPr sz="1400" spc="-30" dirty="0">
                <a:latin typeface="Trebuchet MS"/>
                <a:cs typeface="Trebuchet MS"/>
              </a:rPr>
              <a:t>волокнами.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X400;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фарбування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за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методом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Пендельтона).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spc="-30" dirty="0">
                <a:latin typeface="Trebuchet MS"/>
                <a:cs typeface="Trebuchet MS"/>
              </a:rPr>
              <a:t>(b)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поздовжніх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зрізах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можна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розрізнити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сплющені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ядра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ендоневріальних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фібробластів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(F)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більш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овальні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ядра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шваннівських </a:t>
            </a:r>
            <a:r>
              <a:rPr sz="1400" spc="-30" dirty="0">
                <a:latin typeface="Trebuchet MS"/>
                <a:cs typeface="Trebuchet MS"/>
              </a:rPr>
              <a:t>клітин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(S).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Нервові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волокна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утримуються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досить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вільно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ендоневрії,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поздовжньому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зрізі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при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низькому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збільшенні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видно,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25" dirty="0">
                <a:latin typeface="Trebuchet MS"/>
                <a:cs typeface="Trebuchet MS"/>
              </a:rPr>
              <a:t>що </a:t>
            </a:r>
            <a:r>
              <a:rPr sz="1400" dirty="0">
                <a:latin typeface="Trebuchet MS"/>
                <a:cs typeface="Trebuchet MS"/>
              </a:rPr>
              <a:t>вони</a:t>
            </a:r>
            <a:r>
              <a:rPr sz="1400" spc="-55" dirty="0">
                <a:latin typeface="Trebuchet MS"/>
                <a:cs typeface="Trebuchet MS"/>
              </a:rPr>
              <a:t> хвилясті,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прямі.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Це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вказує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слабке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натягнення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волокон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всередині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нерва,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що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дозволяє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нервам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злегка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розтягуватися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під </a:t>
            </a:r>
            <a:r>
              <a:rPr sz="1400" dirty="0">
                <a:latin typeface="Trebuchet MS"/>
                <a:cs typeface="Trebuchet MS"/>
              </a:rPr>
              <a:t>час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рухів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тіла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без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потенційно</a:t>
            </a:r>
            <a:r>
              <a:rPr sz="1400" spc="-13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шкідливого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напруження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волокна.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X200;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гематоксилін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та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еозин).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3421" y="442341"/>
            <a:ext cx="10872801" cy="371011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73632" y="4389246"/>
            <a:ext cx="106597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0995" algn="just">
              <a:lnSpc>
                <a:spcPct val="100000"/>
              </a:lnSpc>
              <a:spcBef>
                <a:spcPts val="100"/>
              </a:spcBef>
              <a:buFont typeface="Trebuchet MS"/>
              <a:buAutoNum type="alphaLcParenBoth" startAt="3"/>
              <a:tabLst>
                <a:tab pos="353695" algn="l"/>
              </a:tabLst>
            </a:pPr>
            <a:r>
              <a:rPr sz="1800" spc="60" dirty="0">
                <a:latin typeface="Trebuchet MS"/>
                <a:cs typeface="Trebuchet MS"/>
              </a:rPr>
              <a:t>На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зрізах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брижі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інших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тканин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дуже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хвилясте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spc="15" dirty="0">
                <a:latin typeface="Trebuchet MS"/>
                <a:cs typeface="Trebuchet MS"/>
              </a:rPr>
              <a:t>або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звивисте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розташування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одного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маленького </a:t>
            </a:r>
            <a:r>
              <a:rPr sz="1800" spc="-15" dirty="0">
                <a:latin typeface="Trebuchet MS"/>
                <a:cs typeface="Trebuchet MS"/>
              </a:rPr>
              <a:t>нерва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(N)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буде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видно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як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множинні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косі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15" dirty="0">
                <a:latin typeface="Trebuchet MS"/>
                <a:cs typeface="Trebuchet MS"/>
              </a:rPr>
              <a:t>або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поперечні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фрагменти,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коли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входить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виходить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із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15" dirty="0">
                <a:latin typeface="Trebuchet MS"/>
                <a:cs typeface="Trebuchet MS"/>
              </a:rPr>
              <a:t>зони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зрізу.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(Збільшення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X200;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гематоксилін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еозин).</a:t>
            </a:r>
            <a:endParaRPr sz="1800">
              <a:latin typeface="Trebuchet MS"/>
              <a:cs typeface="Trebuchet MS"/>
            </a:endParaRPr>
          </a:p>
          <a:p>
            <a:pPr marL="12700" marR="260350" indent="-1270">
              <a:lnSpc>
                <a:spcPct val="100000"/>
              </a:lnSpc>
              <a:buAutoNum type="alphaLcParenBoth" startAt="3"/>
              <a:tabLst>
                <a:tab pos="319405" algn="l"/>
              </a:tabLst>
            </a:pPr>
            <a:r>
              <a:rPr sz="1800" dirty="0">
                <a:latin typeface="Trebuchet MS"/>
                <a:cs typeface="Trebuchet MS"/>
              </a:rPr>
              <a:t>	Часто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зрізі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маленького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нерва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деякі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волокна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будуть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розрізані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поперечно,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інші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-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косо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межах одного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фасцикула,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знову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ж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таки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свідчить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відносно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вільну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природу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волокон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ендоневрії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(E)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spc="-35" dirty="0">
                <a:latin typeface="Trebuchet MS"/>
                <a:cs typeface="Trebuchet MS"/>
              </a:rPr>
              <a:t>периневрії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(P).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(Збільшення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X300;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гематоксилін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еозин).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0144" y="245745"/>
            <a:ext cx="9127830" cy="42928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39010" y="4704333"/>
            <a:ext cx="926338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(а)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Чутливий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ганглій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Arial MT"/>
                <a:cs typeface="Arial MT"/>
              </a:rPr>
              <a:t>(G)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має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чітку</a:t>
            </a:r>
            <a:r>
              <a:rPr sz="1800" spc="-10" dirty="0">
                <a:latin typeface="Microsoft Sans Serif"/>
                <a:cs typeface="Microsoft Sans Serif"/>
              </a:rPr>
              <a:t> сполучнотканинну</a:t>
            </a:r>
            <a:r>
              <a:rPr sz="1800" dirty="0">
                <a:latin typeface="Microsoft Sans Serif"/>
                <a:cs typeface="Microsoft Sans Serif"/>
              </a:rPr>
              <a:t> капсулу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Arial MT"/>
                <a:cs typeface="Arial MT"/>
              </a:rPr>
              <a:t>(C)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та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внутрішній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каркас</a:t>
            </a:r>
            <a:r>
              <a:rPr sz="1800" spc="-10" dirty="0">
                <a:latin typeface="Arial MT"/>
                <a:cs typeface="Arial MT"/>
              </a:rPr>
              <a:t>, </a:t>
            </a:r>
            <a:r>
              <a:rPr sz="1800" dirty="0">
                <a:latin typeface="Microsoft Sans Serif"/>
                <a:cs typeface="Microsoft Sans Serif"/>
              </a:rPr>
              <a:t>що</a:t>
            </a:r>
            <a:r>
              <a:rPr sz="1800" spc="1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є</a:t>
            </a:r>
            <a:r>
              <a:rPr sz="1800" spc="1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продовженням</a:t>
            </a:r>
            <a:r>
              <a:rPr sz="1800" spc="14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епіневрію</a:t>
            </a:r>
            <a:r>
              <a:rPr sz="1800" spc="1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та</a:t>
            </a:r>
            <a:r>
              <a:rPr sz="1800" spc="1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інших</a:t>
            </a:r>
            <a:r>
              <a:rPr sz="1800" spc="1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компонентів</a:t>
            </a:r>
            <a:r>
              <a:rPr sz="1800" spc="1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периферичних</a:t>
            </a:r>
            <a:r>
              <a:rPr sz="1800" spc="14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нервів</a:t>
            </a:r>
            <a:r>
              <a:rPr sz="1800" dirty="0">
                <a:latin typeface="Arial MT"/>
                <a:cs typeface="Arial MT"/>
              </a:rPr>
              <a:t>,</a:t>
            </a:r>
            <a:r>
              <a:rPr sz="1800" spc="130" dirty="0">
                <a:latin typeface="Arial MT"/>
                <a:cs typeface="Arial MT"/>
              </a:rPr>
              <a:t>  </a:t>
            </a:r>
            <a:r>
              <a:rPr sz="1800" spc="-25" dirty="0">
                <a:latin typeface="Microsoft Sans Serif"/>
                <a:cs typeface="Microsoft Sans Serif"/>
              </a:rPr>
              <a:t>за </a:t>
            </a:r>
            <a:r>
              <a:rPr sz="1800" dirty="0">
                <a:latin typeface="Microsoft Sans Serif"/>
                <a:cs typeface="Microsoft Sans Serif"/>
              </a:rPr>
              <a:t>винятком</a:t>
            </a:r>
            <a:r>
              <a:rPr sz="1800" spc="40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того</a:t>
            </a:r>
            <a:r>
              <a:rPr sz="1800" dirty="0">
                <a:latin typeface="Arial MT"/>
                <a:cs typeface="Arial MT"/>
              </a:rPr>
              <a:t>,</a:t>
            </a:r>
            <a:r>
              <a:rPr sz="1800" spc="400" dirty="0">
                <a:latin typeface="Arial MT"/>
                <a:cs typeface="Arial MT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що</a:t>
            </a:r>
            <a:r>
              <a:rPr sz="1800" spc="4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периневрій</a:t>
            </a:r>
            <a:r>
              <a:rPr sz="1800" spc="4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відсутній</a:t>
            </a:r>
            <a:r>
              <a:rPr sz="1800" spc="4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</a:t>
            </a:r>
            <a:r>
              <a:rPr sz="1800" spc="4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немає</a:t>
            </a:r>
            <a:r>
              <a:rPr sz="1800" spc="4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функції</a:t>
            </a:r>
            <a:r>
              <a:rPr sz="1800" spc="40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гемато</a:t>
            </a:r>
            <a:r>
              <a:rPr sz="1800" spc="-40" dirty="0">
                <a:latin typeface="Arial MT"/>
                <a:cs typeface="Arial MT"/>
              </a:rPr>
              <a:t>-</a:t>
            </a:r>
            <a:r>
              <a:rPr sz="1800" dirty="0">
                <a:latin typeface="Microsoft Sans Serif"/>
                <a:cs typeface="Microsoft Sans Serif"/>
              </a:rPr>
              <a:t>нервового</a:t>
            </a:r>
            <a:r>
              <a:rPr sz="1800" spc="409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бар'єру</a:t>
            </a:r>
            <a:r>
              <a:rPr sz="1800" spc="-10" dirty="0">
                <a:latin typeface="Arial MT"/>
                <a:cs typeface="Arial MT"/>
              </a:rPr>
              <a:t>. </a:t>
            </a:r>
            <a:r>
              <a:rPr sz="1800" spc="-10" dirty="0">
                <a:latin typeface="Microsoft Sans Serif"/>
                <a:cs typeface="Microsoft Sans Serif"/>
              </a:rPr>
              <a:t>Фасцикули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нервових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волокон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Arial MT"/>
                <a:cs typeface="Arial MT"/>
              </a:rPr>
              <a:t>(F)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входять</a:t>
            </a:r>
            <a:r>
              <a:rPr sz="1800" spc="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виходять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із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цих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гангліїв</a:t>
            </a:r>
            <a:r>
              <a:rPr sz="1800" dirty="0">
                <a:latin typeface="Arial MT"/>
                <a:cs typeface="Arial MT"/>
              </a:rPr>
              <a:t>.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</a:t>
            </a:r>
            <a:r>
              <a:rPr sz="1800" dirty="0">
                <a:latin typeface="Microsoft Sans Serif"/>
                <a:cs typeface="Microsoft Sans Serif"/>
              </a:rPr>
              <a:t>Збільшення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Arial MT"/>
                <a:cs typeface="Arial MT"/>
              </a:rPr>
              <a:t>X56; </a:t>
            </a:r>
            <a:r>
              <a:rPr sz="1800" spc="-10" dirty="0">
                <a:latin typeface="Microsoft Sans Serif"/>
                <a:cs typeface="Microsoft Sans Serif"/>
              </a:rPr>
              <a:t>фарбування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за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Клювером</a:t>
            </a:r>
            <a:r>
              <a:rPr sz="1800" spc="-35" dirty="0">
                <a:latin typeface="Arial MT"/>
                <a:cs typeface="Arial MT"/>
              </a:rPr>
              <a:t>-</a:t>
            </a:r>
            <a:r>
              <a:rPr sz="1800" spc="-10" dirty="0">
                <a:latin typeface="Microsoft Sans Serif"/>
                <a:cs typeface="Microsoft Sans Serif"/>
              </a:rPr>
              <a:t>Баррерою</a:t>
            </a:r>
            <a:r>
              <a:rPr sz="1800" spc="-10" dirty="0">
                <a:latin typeface="Arial MT"/>
                <a:cs typeface="Arial MT"/>
              </a:rPr>
              <a:t>).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1655" y="392234"/>
            <a:ext cx="10001889" cy="42798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4656" y="4739766"/>
            <a:ext cx="10839450" cy="152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0675" algn="just">
              <a:lnSpc>
                <a:spcPct val="100000"/>
              </a:lnSpc>
              <a:spcBef>
                <a:spcPts val="100"/>
              </a:spcBef>
              <a:buFont typeface="Arial MT"/>
              <a:buAutoNum type="alphaLcParenBoth" startAt="2"/>
              <a:tabLst>
                <a:tab pos="333375" algn="l"/>
              </a:tabLst>
            </a:pPr>
            <a:r>
              <a:rPr sz="1400" dirty="0">
                <a:latin typeface="Microsoft Sans Serif"/>
                <a:cs typeface="Microsoft Sans Serif"/>
              </a:rPr>
              <a:t>При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більшому</a:t>
            </a:r>
            <a:r>
              <a:rPr sz="1400" spc="3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збільшенні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видно</a:t>
            </a:r>
            <a:r>
              <a:rPr sz="1400" spc="3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маленькі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32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округлі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ядра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гліальних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клітин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33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які</a:t>
            </a:r>
            <a:r>
              <a:rPr sz="1400" spc="3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називаються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клітинами</a:t>
            </a:r>
            <a:r>
              <a:rPr sz="1400" spc="-25" dirty="0">
                <a:latin typeface="Arial MT"/>
                <a:cs typeface="Arial MT"/>
              </a:rPr>
              <a:t>-</a:t>
            </a:r>
            <a:r>
              <a:rPr sz="1400" dirty="0">
                <a:latin typeface="Microsoft Sans Serif"/>
                <a:cs typeface="Microsoft Sans Serif"/>
              </a:rPr>
              <a:t>сателітами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(S),</a:t>
            </a:r>
            <a:r>
              <a:rPr sz="1400" spc="340" dirty="0">
                <a:latin typeface="Arial MT"/>
                <a:cs typeface="Arial MT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які </a:t>
            </a:r>
            <a:r>
              <a:rPr sz="1400" dirty="0">
                <a:latin typeface="Microsoft Sans Serif"/>
                <a:cs typeface="Microsoft Sans Serif"/>
              </a:rPr>
              <a:t>виробляють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тонкі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47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листоподібні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цитоплазматичні</a:t>
            </a:r>
            <a:r>
              <a:rPr sz="1400" spc="4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вирости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459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що</a:t>
            </a:r>
            <a:r>
              <a:rPr sz="1400" spc="4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повністю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огортають</a:t>
            </a:r>
            <a:r>
              <a:rPr sz="1400" spc="4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кожну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велику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нейрональну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перикаріон</a:t>
            </a:r>
            <a:r>
              <a:rPr sz="1400" spc="-10" dirty="0">
                <a:latin typeface="Arial MT"/>
                <a:cs typeface="Arial MT"/>
              </a:rPr>
              <a:t>. (</a:t>
            </a:r>
            <a:r>
              <a:rPr sz="1400" spc="-10" dirty="0">
                <a:latin typeface="Microsoft Sans Serif"/>
                <a:cs typeface="Microsoft Sans Serif"/>
              </a:rPr>
              <a:t>Збільшення </a:t>
            </a:r>
            <a:r>
              <a:rPr sz="1400" dirty="0">
                <a:latin typeface="Arial MT"/>
                <a:cs typeface="Arial MT"/>
              </a:rPr>
              <a:t>X400;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гематоксилін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еозин</a:t>
            </a:r>
            <a:r>
              <a:rPr sz="1400" spc="-10" dirty="0">
                <a:latin typeface="Arial MT"/>
                <a:cs typeface="Arial MT"/>
              </a:rPr>
              <a:t>).</a:t>
            </a:r>
            <a:endParaRPr sz="1400">
              <a:latin typeface="Arial MT"/>
              <a:cs typeface="Arial MT"/>
            </a:endParaRPr>
          </a:p>
          <a:p>
            <a:pPr marL="12700" marR="5080" indent="274320" algn="just">
              <a:lnSpc>
                <a:spcPct val="100000"/>
              </a:lnSpc>
              <a:spcBef>
                <a:spcPts val="5"/>
              </a:spcBef>
              <a:buFont typeface="Arial MT"/>
              <a:buAutoNum type="alphaLcParenBoth" startAt="2"/>
              <a:tabLst>
                <a:tab pos="287020" algn="l"/>
              </a:tabLst>
            </a:pPr>
            <a:r>
              <a:rPr sz="1400" dirty="0">
                <a:latin typeface="Microsoft Sans Serif"/>
                <a:cs typeface="Microsoft Sans Serif"/>
              </a:rPr>
              <a:t>Симпатичні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менші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більшість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чутливих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гангліїв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6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але</a:t>
            </a:r>
            <a:r>
              <a:rPr sz="1400" spc="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схожі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тим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7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що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мають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великі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нейрональні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тіла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клітин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(N),</a:t>
            </a:r>
            <a:r>
              <a:rPr sz="1400" spc="6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деякі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з </a:t>
            </a:r>
            <a:r>
              <a:rPr sz="1400" dirty="0">
                <a:latin typeface="Microsoft Sans Serif"/>
                <a:cs typeface="Microsoft Sans Serif"/>
              </a:rPr>
              <a:t>яких</a:t>
            </a:r>
            <a:r>
              <a:rPr sz="1400" spc="2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містять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ліпофусцин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(L).</a:t>
            </a:r>
            <a:r>
              <a:rPr sz="1400" spc="24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Листки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клітин</a:t>
            </a:r>
            <a:r>
              <a:rPr sz="1400" spc="-25" dirty="0">
                <a:latin typeface="Arial MT"/>
                <a:cs typeface="Arial MT"/>
              </a:rPr>
              <a:t>-</a:t>
            </a:r>
            <a:r>
              <a:rPr sz="1400" dirty="0">
                <a:latin typeface="Microsoft Sans Serif"/>
                <a:cs typeface="Microsoft Sans Serif"/>
              </a:rPr>
              <a:t>сателітів</a:t>
            </a:r>
            <a:r>
              <a:rPr sz="1400" spc="2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(S)</a:t>
            </a:r>
            <a:r>
              <a:rPr sz="1400" spc="229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огортають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кожне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нейрональне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тіло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клітини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23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морфологія</a:t>
            </a:r>
            <a:r>
              <a:rPr sz="1400" spc="2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якого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трохи </a:t>
            </a:r>
            <a:r>
              <a:rPr sz="1400" dirty="0">
                <a:latin typeface="Microsoft Sans Serif"/>
                <a:cs typeface="Microsoft Sans Serif"/>
              </a:rPr>
              <a:t>відрізняється</a:t>
            </a:r>
            <a:r>
              <a:rPr sz="1400" spc="1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від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морфології</a:t>
            </a:r>
            <a:r>
              <a:rPr sz="1400" spc="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чутливих</a:t>
            </a:r>
            <a:r>
              <a:rPr sz="1400" spc="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гангліїв</a:t>
            </a:r>
            <a:r>
              <a:rPr sz="1400" dirty="0">
                <a:latin typeface="Arial MT"/>
                <a:cs typeface="Arial MT"/>
              </a:rPr>
              <a:t>.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Автономні</a:t>
            </a:r>
            <a:r>
              <a:rPr sz="1400" spc="1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як</a:t>
            </a:r>
            <a:r>
              <a:rPr sz="1400" spc="1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правило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9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мають</a:t>
            </a:r>
            <a:r>
              <a:rPr sz="1400" spc="1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менш</a:t>
            </a:r>
            <a:r>
              <a:rPr sz="1400" spc="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розвинені</a:t>
            </a:r>
            <a:r>
              <a:rPr sz="1400" spc="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сполучнотканинні</a:t>
            </a:r>
            <a:r>
              <a:rPr sz="1400" spc="1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капсули </a:t>
            </a:r>
            <a:r>
              <a:rPr sz="1400" dirty="0">
                <a:latin typeface="Arial MT"/>
                <a:cs typeface="Arial MT"/>
              </a:rPr>
              <a:t>(C),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ніж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чутливі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</a:t>
            </a:r>
            <a:r>
              <a:rPr sz="1400" dirty="0">
                <a:latin typeface="Arial MT"/>
                <a:cs typeface="Arial MT"/>
              </a:rPr>
              <a:t>.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(</a:t>
            </a:r>
            <a:r>
              <a:rPr sz="1400" spc="-10" dirty="0">
                <a:latin typeface="Microsoft Sans Serif"/>
                <a:cs typeface="Microsoft Sans Serif"/>
              </a:rPr>
              <a:t>Збільшення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X400;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гематоксилін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еозин</a:t>
            </a:r>
            <a:r>
              <a:rPr sz="1400" spc="-10" dirty="0">
                <a:latin typeface="Arial MT"/>
                <a:cs typeface="Arial MT"/>
              </a:rPr>
              <a:t>).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2605" y="906907"/>
            <a:ext cx="481838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b="1" dirty="0">
                <a:latin typeface="Trebuchet MS"/>
                <a:cs typeface="Trebuchet MS"/>
              </a:rPr>
              <a:t>Спинномозковий</a:t>
            </a:r>
            <a:r>
              <a:rPr sz="1400" b="1" spc="340" dirty="0">
                <a:latin typeface="Trebuchet MS"/>
                <a:cs typeface="Trebuchet MS"/>
              </a:rPr>
              <a:t>   </a:t>
            </a:r>
            <a:r>
              <a:rPr sz="1400" b="1" dirty="0">
                <a:latin typeface="Trebuchet MS"/>
                <a:cs typeface="Trebuchet MS"/>
              </a:rPr>
              <a:t>вузол</a:t>
            </a:r>
            <a:r>
              <a:rPr sz="1400" b="1" spc="34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(ganglion</a:t>
            </a:r>
            <a:r>
              <a:rPr sz="1400" spc="34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spinale)</a:t>
            </a:r>
            <a:r>
              <a:rPr sz="1400" spc="340" dirty="0">
                <a:latin typeface="Trebuchet MS"/>
                <a:cs typeface="Trebuchet MS"/>
              </a:rPr>
              <a:t>   </a:t>
            </a:r>
            <a:r>
              <a:rPr sz="1400" b="1" spc="80" dirty="0">
                <a:latin typeface="Trebuchet MS"/>
                <a:cs typeface="Trebuchet MS"/>
              </a:rPr>
              <a:t>– </a:t>
            </a:r>
            <a:r>
              <a:rPr sz="1400" dirty="0">
                <a:latin typeface="Trebuchet MS"/>
                <a:cs typeface="Trebuchet MS"/>
              </a:rPr>
              <a:t>розташований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дорсальному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корінці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спинномозкового </a:t>
            </a:r>
            <a:r>
              <a:rPr sz="1400" spc="-30" dirty="0">
                <a:latin typeface="Trebuchet MS"/>
                <a:cs typeface="Trebuchet MS"/>
              </a:rPr>
              <a:t>нерва,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поблизу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його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з’єднання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вентральним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корінцем.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2605" y="1546549"/>
            <a:ext cx="3760470" cy="65595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0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400" spc="-10" dirty="0">
                <a:latin typeface="Trebuchet MS"/>
                <a:cs typeface="Trebuchet MS"/>
              </a:rPr>
              <a:t>Він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вкритий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сполучнотканинною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капсулою.</a:t>
            </a:r>
            <a:endParaRPr sz="14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800"/>
              </a:spcBef>
              <a:buFont typeface="Microsoft Sans Serif"/>
              <a:buChar char="•"/>
              <a:tabLst>
                <a:tab pos="240665" algn="l"/>
                <a:tab pos="670560" algn="l"/>
                <a:tab pos="1635125" algn="l"/>
                <a:tab pos="2574290" algn="l"/>
              </a:tabLst>
            </a:pPr>
            <a:r>
              <a:rPr sz="1400" spc="-25" dirty="0">
                <a:latin typeface="Trebuchet MS"/>
                <a:cs typeface="Trebuchet MS"/>
              </a:rPr>
              <a:t>Від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останньої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відходять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перегородки,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51172" y="1962734"/>
            <a:ext cx="9925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78790" algn="l"/>
              </a:tabLst>
            </a:pPr>
            <a:r>
              <a:rPr sz="1400" spc="-25" dirty="0">
                <a:latin typeface="Trebuchet MS"/>
                <a:cs typeface="Trebuchet MS"/>
              </a:rPr>
              <a:t>між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якими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2605" y="2075154"/>
            <a:ext cx="4816475" cy="6565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400" spc="-25" dirty="0">
                <a:latin typeface="Trebuchet MS"/>
                <a:cs typeface="Trebuchet MS"/>
              </a:rPr>
              <a:t>знаходяться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скупчення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нейронів.</a:t>
            </a:r>
            <a:endParaRPr sz="14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40665" algn="l"/>
                <a:tab pos="551815" algn="l"/>
                <a:tab pos="1758950" algn="l"/>
                <a:tab pos="2972435" algn="l"/>
                <a:tab pos="3818254" algn="l"/>
                <a:tab pos="4708525" algn="l"/>
              </a:tabLst>
            </a:pPr>
            <a:r>
              <a:rPr sz="1400" spc="-25" dirty="0">
                <a:latin typeface="Trebuchet MS"/>
                <a:cs typeface="Trebuchet MS"/>
              </a:rPr>
              <a:t>Їх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перикаріони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розташовані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поблизу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капсули,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50" dirty="0">
                <a:latin typeface="Trebuchet MS"/>
                <a:cs typeface="Trebuchet MS"/>
              </a:rPr>
              <a:t>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2605" y="2605506"/>
            <a:ext cx="4817745" cy="65341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400" spc="-25" dirty="0">
                <a:latin typeface="Trebuchet MS"/>
                <a:cs typeface="Trebuchet MS"/>
              </a:rPr>
              <a:t>відростки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130" dirty="0">
                <a:latin typeface="Trebuchet MS"/>
                <a:cs typeface="Trebuchet MS"/>
              </a:rPr>
              <a:t>–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переважно</a:t>
            </a:r>
            <a:r>
              <a:rPr sz="1400" spc="-12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у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середній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частині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вузла.</a:t>
            </a:r>
            <a:endParaRPr sz="14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79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400" dirty="0">
                <a:latin typeface="Trebuchet MS"/>
                <a:cs typeface="Trebuchet MS"/>
              </a:rPr>
              <a:t>Нейрони</a:t>
            </a:r>
            <a:r>
              <a:rPr sz="1400" spc="2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спинномозкового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вузла</a:t>
            </a:r>
            <a:r>
              <a:rPr sz="1400" spc="2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псевдоуніполярні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2605" y="3130905"/>
            <a:ext cx="4819015" cy="87058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400" spc="-10" dirty="0">
                <a:latin typeface="Trebuchet MS"/>
                <a:cs typeface="Trebuchet MS"/>
              </a:rPr>
              <a:t>чутливі.</a:t>
            </a:r>
            <a:endParaRPr sz="1400">
              <a:latin typeface="Trebuchet MS"/>
              <a:cs typeface="Trebuchet MS"/>
            </a:endParaRPr>
          </a:p>
          <a:p>
            <a:pPr marL="12700" marR="5080" indent="227965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400" dirty="0">
                <a:latin typeface="Trebuchet MS"/>
                <a:cs typeface="Trebuchet MS"/>
              </a:rPr>
              <a:t>Для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них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характерні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великий</a:t>
            </a:r>
            <a:r>
              <a:rPr sz="1400" spc="3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округлий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перикаріон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і </a:t>
            </a:r>
            <a:r>
              <a:rPr sz="1400" spc="-25" dirty="0">
                <a:latin typeface="Trebuchet MS"/>
                <a:cs typeface="Trebuchet MS"/>
              </a:rPr>
              <a:t>пухирчасте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ядро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центральною</a:t>
            </a:r>
            <a:r>
              <a:rPr sz="1400" spc="-1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локалізацією.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605" y="4077461"/>
            <a:ext cx="4818380" cy="1407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dirty="0">
                <a:latin typeface="Trebuchet MS"/>
                <a:cs typeface="Trebuchet MS"/>
              </a:rPr>
              <a:t>Аксони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цих</a:t>
            </a:r>
            <a:r>
              <a:rPr sz="1400" spc="1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нейронів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утворюють</a:t>
            </a:r>
            <a:r>
              <a:rPr sz="1400" spc="1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дорсальний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корінець </a:t>
            </a:r>
            <a:r>
              <a:rPr sz="1400" dirty="0">
                <a:latin typeface="Trebuchet MS"/>
                <a:cs typeface="Trebuchet MS"/>
              </a:rPr>
              <a:t>спинномозкового</a:t>
            </a:r>
            <a:r>
              <a:rPr sz="1400" spc="2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нерва,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дендрити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входять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складу </a:t>
            </a:r>
            <a:r>
              <a:rPr sz="1400" dirty="0">
                <a:latin typeface="Trebuchet MS"/>
                <a:cs typeface="Trebuchet MS"/>
              </a:rPr>
              <a:t>спинномозкового</a:t>
            </a:r>
            <a:r>
              <a:rPr sz="1400" spc="-1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нерва.</a:t>
            </a:r>
            <a:endParaRPr sz="1400">
              <a:latin typeface="Trebuchet MS"/>
              <a:cs typeface="Trebuchet MS"/>
            </a:endParaRPr>
          </a:p>
          <a:p>
            <a:pPr marL="12700" marR="5080" indent="229870" algn="just">
              <a:lnSpc>
                <a:spcPct val="100000"/>
              </a:lnSpc>
              <a:spcBef>
                <a:spcPts val="79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dirty="0">
                <a:latin typeface="Trebuchet MS"/>
                <a:cs typeface="Trebuchet MS"/>
              </a:rPr>
              <a:t>Перикаріони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нейронів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оточені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клітинами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нейроглії,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які </a:t>
            </a:r>
            <a:r>
              <a:rPr sz="1400" spc="-10" dirty="0">
                <a:latin typeface="Trebuchet MS"/>
                <a:cs typeface="Trebuchet MS"/>
              </a:rPr>
              <a:t>формують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своєрідну мантію. Зовні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від неї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містяться</a:t>
            </a:r>
            <a:r>
              <a:rPr sz="14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ніжні </a:t>
            </a:r>
            <a:r>
              <a:rPr sz="1400" dirty="0">
                <a:latin typeface="Trebuchet MS"/>
                <a:cs typeface="Trebuchet MS"/>
              </a:rPr>
              <a:t>прошарки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волокнистої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сполучної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тканини.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5815" y="1791207"/>
            <a:ext cx="6440424" cy="322021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0625" y="228600"/>
            <a:ext cx="9810750" cy="6400800"/>
            <a:chOff x="1190625" y="228600"/>
            <a:chExt cx="9810750" cy="6400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257175"/>
              <a:ext cx="9753600" cy="63436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04912" y="242887"/>
              <a:ext cx="9782175" cy="6372225"/>
            </a:xfrm>
            <a:custGeom>
              <a:avLst/>
              <a:gdLst/>
              <a:ahLst/>
              <a:cxnLst/>
              <a:rect l="l" t="t" r="r" b="b"/>
              <a:pathLst>
                <a:path w="9782175" h="6372225">
                  <a:moveTo>
                    <a:pt x="0" y="6372225"/>
                  </a:moveTo>
                  <a:lnTo>
                    <a:pt x="9782175" y="6372225"/>
                  </a:lnTo>
                  <a:lnTo>
                    <a:pt x="9782175" y="0"/>
                  </a:lnTo>
                  <a:lnTo>
                    <a:pt x="0" y="0"/>
                  </a:lnTo>
                  <a:lnTo>
                    <a:pt x="0" y="637222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2723489"/>
            <a:ext cx="4445635" cy="2020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329" algn="just">
              <a:lnSpc>
                <a:spcPct val="110000"/>
              </a:lnSpc>
              <a:spcBef>
                <a:spcPts val="10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700" b="1" dirty="0">
                <a:latin typeface="Trebuchet MS"/>
                <a:cs typeface="Trebuchet MS"/>
              </a:rPr>
              <a:t>Інтрамуральні</a:t>
            </a:r>
            <a:r>
              <a:rPr sz="1700" b="1" spc="140" dirty="0">
                <a:latin typeface="Trebuchet MS"/>
                <a:cs typeface="Trebuchet MS"/>
              </a:rPr>
              <a:t>  </a:t>
            </a:r>
            <a:r>
              <a:rPr sz="1700" b="1" dirty="0">
                <a:latin typeface="Trebuchet MS"/>
                <a:cs typeface="Trebuchet MS"/>
              </a:rPr>
              <a:t>вузли</a:t>
            </a:r>
            <a:r>
              <a:rPr sz="1700" b="1" spc="150" dirty="0">
                <a:latin typeface="Trebuchet MS"/>
                <a:cs typeface="Trebuchet MS"/>
              </a:rPr>
              <a:t>  </a:t>
            </a:r>
            <a:r>
              <a:rPr sz="1700" b="1" spc="155" dirty="0">
                <a:latin typeface="Trebuchet MS"/>
                <a:cs typeface="Trebuchet MS"/>
              </a:rPr>
              <a:t>–</a:t>
            </a:r>
            <a:r>
              <a:rPr sz="1700" b="1" spc="145" dirty="0">
                <a:latin typeface="Trebuchet MS"/>
                <a:cs typeface="Trebuchet MS"/>
              </a:rPr>
              <a:t>  </a:t>
            </a:r>
            <a:r>
              <a:rPr sz="1700" dirty="0">
                <a:latin typeface="Trebuchet MS"/>
                <a:cs typeface="Trebuchet MS"/>
              </a:rPr>
              <a:t>це</a:t>
            </a:r>
            <a:r>
              <a:rPr sz="1700" spc="145" dirty="0">
                <a:latin typeface="Trebuchet MS"/>
                <a:cs typeface="Trebuchet MS"/>
              </a:rPr>
              <a:t>  </a:t>
            </a:r>
            <a:r>
              <a:rPr sz="1700" dirty="0">
                <a:latin typeface="Trebuchet MS"/>
                <a:cs typeface="Trebuchet MS"/>
              </a:rPr>
              <a:t>вузли,</a:t>
            </a:r>
            <a:r>
              <a:rPr sz="1700" spc="150" dirty="0">
                <a:latin typeface="Trebuchet MS"/>
                <a:cs typeface="Trebuchet MS"/>
              </a:rPr>
              <a:t>  </a:t>
            </a:r>
            <a:r>
              <a:rPr sz="1700" spc="-25" dirty="0">
                <a:latin typeface="Trebuchet MS"/>
                <a:cs typeface="Trebuchet MS"/>
              </a:rPr>
              <a:t>які </a:t>
            </a:r>
            <a:r>
              <a:rPr sz="1700" dirty="0">
                <a:latin typeface="Trebuchet MS"/>
                <a:cs typeface="Trebuchet MS"/>
              </a:rPr>
              <a:t>знаходяться</a:t>
            </a:r>
            <a:r>
              <a:rPr sz="1700" spc="275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в</a:t>
            </a:r>
            <a:r>
              <a:rPr sz="1700" spc="280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складі</a:t>
            </a:r>
            <a:r>
              <a:rPr sz="1700" spc="275" dirty="0">
                <a:latin typeface="Trebuchet MS"/>
                <a:cs typeface="Trebuchet MS"/>
              </a:rPr>
              <a:t>   </a:t>
            </a:r>
            <a:r>
              <a:rPr sz="1700" spc="-30" dirty="0">
                <a:latin typeface="Trebuchet MS"/>
                <a:cs typeface="Trebuchet MS"/>
              </a:rPr>
              <a:t>інтрамуральних </a:t>
            </a:r>
            <a:r>
              <a:rPr sz="1700" spc="-25" dirty="0">
                <a:latin typeface="Trebuchet MS"/>
                <a:cs typeface="Trebuchet MS"/>
              </a:rPr>
              <a:t>нервових</a:t>
            </a:r>
            <a:r>
              <a:rPr sz="1700" spc="-90" dirty="0">
                <a:latin typeface="Trebuchet MS"/>
                <a:cs typeface="Trebuchet MS"/>
              </a:rPr>
              <a:t> </a:t>
            </a:r>
            <a:r>
              <a:rPr sz="1700" spc="-30" dirty="0">
                <a:latin typeface="Trebuchet MS"/>
                <a:cs typeface="Trebuchet MS"/>
              </a:rPr>
              <a:t>сплетень</a:t>
            </a:r>
            <a:r>
              <a:rPr sz="1700" spc="-80" dirty="0">
                <a:latin typeface="Trebuchet MS"/>
                <a:cs typeface="Trebuchet MS"/>
              </a:rPr>
              <a:t> </a:t>
            </a:r>
            <a:r>
              <a:rPr sz="1700" spc="-30" dirty="0">
                <a:latin typeface="Trebuchet MS"/>
                <a:cs typeface="Trebuchet MS"/>
              </a:rPr>
              <a:t>стінки</a:t>
            </a:r>
            <a:r>
              <a:rPr sz="1700" spc="-85" dirty="0">
                <a:latin typeface="Trebuchet MS"/>
                <a:cs typeface="Trebuchet MS"/>
              </a:rPr>
              <a:t> </a:t>
            </a:r>
            <a:r>
              <a:rPr sz="1700" spc="-40" dirty="0">
                <a:latin typeface="Trebuchet MS"/>
                <a:cs typeface="Trebuchet MS"/>
              </a:rPr>
              <a:t>органів.</a:t>
            </a:r>
            <a:r>
              <a:rPr sz="1700" spc="-75" dirty="0">
                <a:latin typeface="Trebuchet MS"/>
                <a:cs typeface="Trebuchet MS"/>
              </a:rPr>
              <a:t> </a:t>
            </a:r>
            <a:r>
              <a:rPr sz="1700" spc="50" dirty="0">
                <a:latin typeface="Trebuchet MS"/>
                <a:cs typeface="Trebuchet MS"/>
              </a:rPr>
              <a:t>На</a:t>
            </a:r>
            <a:r>
              <a:rPr sz="1700" spc="-85" dirty="0">
                <a:latin typeface="Trebuchet MS"/>
                <a:cs typeface="Trebuchet MS"/>
              </a:rPr>
              <a:t> </a:t>
            </a:r>
            <a:r>
              <a:rPr sz="1700" spc="-25" dirty="0">
                <a:latin typeface="Trebuchet MS"/>
                <a:cs typeface="Trebuchet MS"/>
              </a:rPr>
              <a:t>відміну </a:t>
            </a:r>
            <a:r>
              <a:rPr sz="1700" spc="-10" dirty="0">
                <a:latin typeface="Trebuchet MS"/>
                <a:cs typeface="Trebuchet MS"/>
              </a:rPr>
              <a:t>від</a:t>
            </a:r>
            <a:r>
              <a:rPr sz="1700" spc="-12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інших</a:t>
            </a:r>
            <a:r>
              <a:rPr sz="1700" spc="-80" dirty="0">
                <a:latin typeface="Trebuchet MS"/>
                <a:cs typeface="Trebuchet MS"/>
              </a:rPr>
              <a:t> </a:t>
            </a:r>
            <a:r>
              <a:rPr sz="1700" spc="-35" dirty="0">
                <a:latin typeface="Trebuchet MS"/>
                <a:cs typeface="Trebuchet MS"/>
              </a:rPr>
              <a:t>вузлів</a:t>
            </a:r>
            <a:r>
              <a:rPr sz="1700" spc="-75" dirty="0">
                <a:latin typeface="Trebuchet MS"/>
                <a:cs typeface="Trebuchet MS"/>
              </a:rPr>
              <a:t> </a:t>
            </a:r>
            <a:r>
              <a:rPr sz="1700" spc="-95" dirty="0">
                <a:latin typeface="Trebuchet MS"/>
                <a:cs typeface="Trebuchet MS"/>
              </a:rPr>
              <a:t>їх</a:t>
            </a:r>
            <a:r>
              <a:rPr sz="1700" spc="-3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нейрони</a:t>
            </a:r>
            <a:r>
              <a:rPr sz="1700" spc="-80" dirty="0">
                <a:latin typeface="Trebuchet MS"/>
                <a:cs typeface="Trebuchet MS"/>
              </a:rPr>
              <a:t> </a:t>
            </a:r>
            <a:r>
              <a:rPr sz="1700" spc="-10" dirty="0">
                <a:latin typeface="Trebuchet MS"/>
                <a:cs typeface="Trebuchet MS"/>
              </a:rPr>
              <a:t>оточені</a:t>
            </a:r>
            <a:r>
              <a:rPr sz="1700" spc="-8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не</a:t>
            </a:r>
            <a:r>
              <a:rPr sz="1700" spc="-75" dirty="0">
                <a:latin typeface="Trebuchet MS"/>
                <a:cs typeface="Trebuchet MS"/>
              </a:rPr>
              <a:t> </a:t>
            </a:r>
            <a:r>
              <a:rPr sz="1700" spc="-25" dirty="0">
                <a:latin typeface="Trebuchet MS"/>
                <a:cs typeface="Trebuchet MS"/>
              </a:rPr>
              <a:t>тільки </a:t>
            </a:r>
            <a:r>
              <a:rPr sz="1700" dirty="0">
                <a:latin typeface="Trebuchet MS"/>
                <a:cs typeface="Trebuchet MS"/>
              </a:rPr>
              <a:t>клітинами</a:t>
            </a:r>
            <a:r>
              <a:rPr sz="1700" spc="175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нейроглії,</a:t>
            </a:r>
            <a:r>
              <a:rPr sz="1700" spc="175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а</a:t>
            </a:r>
            <a:r>
              <a:rPr sz="1700" spc="170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й</a:t>
            </a:r>
            <a:r>
              <a:rPr sz="1700" spc="175" dirty="0">
                <a:latin typeface="Trebuchet MS"/>
                <a:cs typeface="Trebuchet MS"/>
              </a:rPr>
              <a:t>   </a:t>
            </a:r>
            <a:r>
              <a:rPr sz="1700" spc="-10" dirty="0">
                <a:latin typeface="Trebuchet MS"/>
                <a:cs typeface="Trebuchet MS"/>
              </a:rPr>
              <a:t>нервовими </a:t>
            </a:r>
            <a:r>
              <a:rPr sz="1700" dirty="0">
                <a:latin typeface="Trebuchet MS"/>
                <a:cs typeface="Trebuchet MS"/>
              </a:rPr>
              <a:t>волокнами.</a:t>
            </a:r>
            <a:r>
              <a:rPr sz="1700" spc="315" dirty="0">
                <a:latin typeface="Trebuchet MS"/>
                <a:cs typeface="Trebuchet MS"/>
              </a:rPr>
              <a:t> </a:t>
            </a:r>
            <a:r>
              <a:rPr sz="1700" spc="55" dirty="0">
                <a:latin typeface="Trebuchet MS"/>
                <a:cs typeface="Trebuchet MS"/>
              </a:rPr>
              <a:t>В</a:t>
            </a:r>
            <a:r>
              <a:rPr sz="1700" spc="31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складі</a:t>
            </a:r>
            <a:r>
              <a:rPr sz="1700" spc="33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цих</a:t>
            </a:r>
            <a:r>
              <a:rPr sz="1700" spc="32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вузлів</a:t>
            </a:r>
            <a:r>
              <a:rPr sz="1700" spc="31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є</a:t>
            </a:r>
            <a:r>
              <a:rPr sz="1700" spc="320" dirty="0">
                <a:latin typeface="Trebuchet MS"/>
                <a:cs typeface="Trebuchet MS"/>
              </a:rPr>
              <a:t> </a:t>
            </a:r>
            <a:r>
              <a:rPr sz="1700" spc="-40" dirty="0">
                <a:latin typeface="Trebuchet MS"/>
                <a:cs typeface="Trebuchet MS"/>
              </a:rPr>
              <a:t>чутливі, </a:t>
            </a:r>
            <a:r>
              <a:rPr sz="1700" spc="-10" dirty="0">
                <a:latin typeface="Trebuchet MS"/>
                <a:cs typeface="Trebuchet MS"/>
              </a:rPr>
              <a:t>асоціативні</a:t>
            </a:r>
            <a:r>
              <a:rPr sz="1700" spc="-165" dirty="0">
                <a:latin typeface="Trebuchet MS"/>
                <a:cs typeface="Trebuchet MS"/>
              </a:rPr>
              <a:t> </a:t>
            </a:r>
            <a:r>
              <a:rPr sz="1700" spc="-40" dirty="0">
                <a:latin typeface="Trebuchet MS"/>
                <a:cs typeface="Trebuchet MS"/>
              </a:rPr>
              <a:t>та</a:t>
            </a:r>
            <a:r>
              <a:rPr sz="1700" spc="-135" dirty="0">
                <a:latin typeface="Trebuchet MS"/>
                <a:cs typeface="Trebuchet MS"/>
              </a:rPr>
              <a:t> </a:t>
            </a:r>
            <a:r>
              <a:rPr sz="1700" spc="-55" dirty="0">
                <a:latin typeface="Trebuchet MS"/>
                <a:cs typeface="Trebuchet MS"/>
              </a:rPr>
              <a:t>ефекторні</a:t>
            </a:r>
            <a:r>
              <a:rPr sz="1700" spc="-140" dirty="0">
                <a:latin typeface="Trebuchet MS"/>
                <a:cs typeface="Trebuchet MS"/>
              </a:rPr>
              <a:t> </a:t>
            </a:r>
            <a:r>
              <a:rPr sz="1700" spc="-10" dirty="0">
                <a:latin typeface="Trebuchet MS"/>
                <a:cs typeface="Trebuchet MS"/>
              </a:rPr>
              <a:t>нейрони.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7332" y="1186433"/>
            <a:ext cx="4915207" cy="4281297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4845" y="715441"/>
            <a:ext cx="7135495" cy="5164455"/>
            <a:chOff x="464845" y="715441"/>
            <a:chExt cx="7135495" cy="5164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1676" y="724954"/>
              <a:ext cx="6880681" cy="51003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9607" y="720204"/>
              <a:ext cx="7125970" cy="5154930"/>
            </a:xfrm>
            <a:custGeom>
              <a:avLst/>
              <a:gdLst/>
              <a:ahLst/>
              <a:cxnLst/>
              <a:rect l="l" t="t" r="r" b="b"/>
              <a:pathLst>
                <a:path w="7125970" h="5154930">
                  <a:moveTo>
                    <a:pt x="0" y="5154422"/>
                  </a:moveTo>
                  <a:lnTo>
                    <a:pt x="7125716" y="5154422"/>
                  </a:lnTo>
                  <a:lnTo>
                    <a:pt x="7125716" y="0"/>
                  </a:lnTo>
                  <a:lnTo>
                    <a:pt x="0" y="0"/>
                  </a:lnTo>
                  <a:lnTo>
                    <a:pt x="0" y="5154422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955406" y="413131"/>
            <a:ext cx="3854450" cy="3013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27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пошкодженому</a:t>
            </a:r>
            <a:r>
              <a:rPr sz="1400" spc="28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або</a:t>
            </a:r>
            <a:r>
              <a:rPr sz="1400" spc="280" dirty="0">
                <a:latin typeface="Trebuchet MS"/>
                <a:cs typeface="Trebuchet MS"/>
              </a:rPr>
              <a:t>    </a:t>
            </a:r>
            <a:r>
              <a:rPr sz="1400" spc="-10" dirty="0">
                <a:latin typeface="Trebuchet MS"/>
                <a:cs typeface="Trebuchet MS"/>
              </a:rPr>
              <a:t>перерізаному </a:t>
            </a:r>
            <a:r>
              <a:rPr sz="1400" dirty="0">
                <a:latin typeface="Trebuchet MS"/>
                <a:cs typeface="Trebuchet MS"/>
              </a:rPr>
              <a:t>периферичному</a:t>
            </a:r>
            <a:r>
              <a:rPr sz="1400" spc="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нерві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проксимальні</a:t>
            </a:r>
            <a:r>
              <a:rPr sz="1400" spc="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сегменти </a:t>
            </a:r>
            <a:r>
              <a:rPr sz="1400" dirty="0">
                <a:latin typeface="Trebuchet MS"/>
                <a:cs typeface="Trebuchet MS"/>
              </a:rPr>
              <a:t>аксона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можуть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регенерувати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місця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розрізу </a:t>
            </a:r>
            <a:r>
              <a:rPr sz="1400" dirty="0">
                <a:latin typeface="Trebuchet MS"/>
                <a:cs typeface="Trebuchet MS"/>
              </a:rPr>
              <a:t>після</a:t>
            </a:r>
            <a:r>
              <a:rPr sz="1400" spc="32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затримки.</a:t>
            </a:r>
            <a:r>
              <a:rPr sz="1400" spc="32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Основні</a:t>
            </a:r>
            <a:r>
              <a:rPr sz="1400" spc="32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зміни,</a:t>
            </a:r>
            <a:r>
              <a:rPr sz="1400" spc="320" dirty="0">
                <a:latin typeface="Trebuchet MS"/>
                <a:cs typeface="Trebuchet MS"/>
              </a:rPr>
              <a:t>   </a:t>
            </a:r>
            <a:r>
              <a:rPr sz="1400" spc="25" dirty="0">
                <a:latin typeface="Trebuchet MS"/>
                <a:cs typeface="Trebuchet MS"/>
              </a:rPr>
              <a:t>що </a:t>
            </a:r>
            <a:r>
              <a:rPr sz="1400" dirty="0">
                <a:latin typeface="Trebuchet MS"/>
                <a:cs typeface="Trebuchet MS"/>
              </a:rPr>
              <a:t>відбуваються</a:t>
            </a:r>
            <a:r>
              <a:rPr sz="1400" spc="23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29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пошкодженому</a:t>
            </a:r>
            <a:r>
              <a:rPr sz="1400" spc="229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нервовому </a:t>
            </a:r>
            <a:r>
              <a:rPr sz="1400" spc="-40" dirty="0">
                <a:latin typeface="Trebuchet MS"/>
                <a:cs typeface="Trebuchet MS"/>
              </a:rPr>
              <a:t>волокні,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показані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тут.</a:t>
            </a:r>
            <a:endParaRPr sz="1400">
              <a:latin typeface="Trebuchet MS"/>
              <a:cs typeface="Trebuchet MS"/>
            </a:endParaRPr>
          </a:p>
          <a:p>
            <a:pPr marL="12700" marR="5715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(а)</a:t>
            </a:r>
            <a:r>
              <a:rPr sz="1400" spc="28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Нормальне</a:t>
            </a:r>
            <a:r>
              <a:rPr sz="1400" spc="28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нервове</a:t>
            </a:r>
            <a:r>
              <a:rPr sz="1400" spc="28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волокно</a:t>
            </a:r>
            <a:r>
              <a:rPr sz="1400" spc="28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285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його </a:t>
            </a:r>
            <a:r>
              <a:rPr sz="1400" dirty="0">
                <a:latin typeface="Trebuchet MS"/>
                <a:cs typeface="Trebuchet MS"/>
              </a:rPr>
              <a:t>перикаріоном,</a:t>
            </a:r>
            <a:r>
              <a:rPr sz="1400" spc="34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розвиненою</a:t>
            </a:r>
            <a:r>
              <a:rPr sz="1400" spc="350" dirty="0">
                <a:latin typeface="Trebuchet MS"/>
                <a:cs typeface="Trebuchet MS"/>
              </a:rPr>
              <a:t>    </a:t>
            </a:r>
            <a:r>
              <a:rPr sz="1400" spc="-10" dirty="0">
                <a:latin typeface="Trebuchet MS"/>
                <a:cs typeface="Trebuchet MS"/>
              </a:rPr>
              <a:t>шорсткою </a:t>
            </a:r>
            <a:r>
              <a:rPr sz="1400" dirty="0">
                <a:latin typeface="Trebuchet MS"/>
                <a:cs typeface="Trebuchet MS"/>
              </a:rPr>
              <a:t>ендоплазматичною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сіткою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(речовина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Ніссля) </a:t>
            </a:r>
            <a:r>
              <a:rPr sz="1400" spc="-30" dirty="0">
                <a:latin typeface="Trebuchet MS"/>
                <a:cs typeface="Trebuchet MS"/>
              </a:rPr>
              <a:t>та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ефекторною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клітиною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(м'язом).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(b)</a:t>
            </a:r>
            <a:r>
              <a:rPr sz="1400" spc="23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Коли</a:t>
            </a:r>
            <a:r>
              <a:rPr sz="1400" spc="23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аксон</a:t>
            </a:r>
            <a:r>
              <a:rPr sz="1400" spc="23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пошкоджується,</a:t>
            </a:r>
            <a:r>
              <a:rPr sz="1400" spc="24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шорстка </a:t>
            </a:r>
            <a:r>
              <a:rPr sz="1400" dirty="0">
                <a:latin typeface="Trebuchet MS"/>
                <a:cs typeface="Trebuchet MS"/>
              </a:rPr>
              <a:t>ендоплазматична</a:t>
            </a:r>
            <a:r>
              <a:rPr sz="1400" spc="43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сітка</a:t>
            </a:r>
            <a:r>
              <a:rPr sz="1400" spc="434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спочатку</a:t>
            </a:r>
            <a:r>
              <a:rPr sz="1400" spc="434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значно </a:t>
            </a:r>
            <a:r>
              <a:rPr sz="1400" dirty="0">
                <a:latin typeface="Trebuchet MS"/>
                <a:cs typeface="Trebuchet MS"/>
              </a:rPr>
              <a:t>зменшується,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нервове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волокно </a:t>
            </a:r>
            <a:r>
              <a:rPr sz="1400" spc="-10" dirty="0">
                <a:latin typeface="Trebuchet MS"/>
                <a:cs typeface="Trebuchet MS"/>
              </a:rPr>
              <a:t>дистальніше </a:t>
            </a:r>
            <a:r>
              <a:rPr sz="1400" dirty="0">
                <a:latin typeface="Trebuchet MS"/>
                <a:cs typeface="Trebuchet MS"/>
              </a:rPr>
              <a:t>від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місця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пошкодження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деградує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разом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25" dirty="0">
                <a:latin typeface="Trebuchet MS"/>
                <a:cs typeface="Trebuchet MS"/>
              </a:rPr>
              <a:t>із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5406" y="3400805"/>
            <a:ext cx="25165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37970" algn="l"/>
              </a:tabLst>
            </a:pPr>
            <a:r>
              <a:rPr sz="1400" spc="-10" dirty="0">
                <a:latin typeface="Trebuchet MS"/>
                <a:cs typeface="Trebuchet MS"/>
              </a:rPr>
              <a:t>мієліновою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оболонкою.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5406" y="3400805"/>
            <a:ext cx="385317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096895">
              <a:lnSpc>
                <a:spcPct val="100000"/>
              </a:lnSpc>
              <a:spcBef>
                <a:spcPts val="105"/>
              </a:spcBef>
              <a:tabLst>
                <a:tab pos="1580515" algn="l"/>
                <a:tab pos="3027045" algn="l"/>
              </a:tabLst>
            </a:pPr>
            <a:r>
              <a:rPr sz="1400" spc="-10" dirty="0">
                <a:latin typeface="Trebuchet MS"/>
                <a:cs typeface="Trebuchet MS"/>
              </a:rPr>
              <a:t>Залишки фагоцитуються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макрофагами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(показано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5406" y="3827526"/>
            <a:ext cx="3854450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Trebuchet MS"/>
                <a:cs typeface="Trebuchet MS"/>
              </a:rPr>
              <a:t>фіолетовим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кольором).</a:t>
            </a:r>
            <a:endParaRPr sz="1400">
              <a:latin typeface="Trebuchet MS"/>
              <a:cs typeface="Trebuchet MS"/>
            </a:endParaRPr>
          </a:p>
          <a:p>
            <a:pPr marL="12700" marR="5080" indent="328295" algn="just">
              <a:lnSpc>
                <a:spcPct val="100000"/>
              </a:lnSpc>
              <a:spcBef>
                <a:spcPts val="5"/>
              </a:spcBef>
              <a:buAutoNum type="alphaLcParenBoth" startAt="3"/>
              <a:tabLst>
                <a:tab pos="340995" algn="l"/>
              </a:tabLst>
            </a:pP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наступні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тижні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після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травми</a:t>
            </a:r>
            <a:r>
              <a:rPr sz="1400" spc="3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м'язове </a:t>
            </a:r>
            <a:r>
              <a:rPr sz="1400" dirty="0">
                <a:latin typeface="Trebuchet MS"/>
                <a:cs typeface="Trebuchet MS"/>
              </a:rPr>
              <a:t>волокно</a:t>
            </a:r>
            <a:r>
              <a:rPr sz="1400" spc="2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2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денерваційну</a:t>
            </a:r>
            <a:r>
              <a:rPr sz="1400" spc="2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атрофію,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але </a:t>
            </a:r>
            <a:r>
              <a:rPr sz="1400" dirty="0">
                <a:latin typeface="Trebuchet MS"/>
                <a:cs typeface="Trebuchet MS"/>
              </a:rPr>
              <a:t>шваннівські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клітини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проліферують,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утворюючи </a:t>
            </a:r>
            <a:r>
              <a:rPr sz="1400" dirty="0">
                <a:latin typeface="Trebuchet MS"/>
                <a:cs typeface="Trebuchet MS"/>
              </a:rPr>
              <a:t>компактний</a:t>
            </a:r>
            <a:r>
              <a:rPr sz="1400" spc="3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тяж,</a:t>
            </a:r>
            <a:r>
              <a:rPr sz="1400" spc="3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проникнутий</a:t>
            </a:r>
            <a:r>
              <a:rPr sz="1400" spc="3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аксоном,</a:t>
            </a:r>
            <a:r>
              <a:rPr sz="1400" spc="365" dirty="0">
                <a:latin typeface="Trebuchet MS"/>
                <a:cs typeface="Trebuchet MS"/>
              </a:rPr>
              <a:t> </a:t>
            </a:r>
            <a:r>
              <a:rPr sz="1400" spc="25" dirty="0">
                <a:latin typeface="Trebuchet MS"/>
                <a:cs typeface="Trebuchet MS"/>
              </a:rPr>
              <a:t>що </a:t>
            </a:r>
            <a:r>
              <a:rPr sz="1400" dirty="0">
                <a:latin typeface="Trebuchet MS"/>
                <a:cs typeface="Trebuchet MS"/>
              </a:rPr>
              <a:t>відростає.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Аксон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росте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зі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швидкістю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spc="-45" dirty="0">
                <a:latin typeface="Trebuchet MS"/>
                <a:cs typeface="Trebuchet MS"/>
              </a:rPr>
              <a:t>0,5-</a:t>
            </a:r>
            <a:r>
              <a:rPr sz="1400" spc="-50" dirty="0">
                <a:latin typeface="Trebuchet MS"/>
                <a:cs typeface="Trebuchet MS"/>
              </a:rPr>
              <a:t>3 </a:t>
            </a:r>
            <a:r>
              <a:rPr sz="1400" spc="-10" dirty="0">
                <a:latin typeface="Trebuchet MS"/>
                <a:cs typeface="Trebuchet MS"/>
              </a:rPr>
              <a:t>мм/добу.</a:t>
            </a:r>
            <a:endParaRPr sz="1400">
              <a:latin typeface="Trebuchet MS"/>
              <a:cs typeface="Trebuchet MS"/>
            </a:endParaRPr>
          </a:p>
          <a:p>
            <a:pPr marL="12700" marR="5080" indent="253365" algn="just">
              <a:lnSpc>
                <a:spcPct val="100000"/>
              </a:lnSpc>
              <a:buAutoNum type="alphaLcParenBoth" startAt="3"/>
              <a:tabLst>
                <a:tab pos="266065" algn="l"/>
              </a:tabLst>
            </a:pPr>
            <a:r>
              <a:rPr sz="1400" dirty="0">
                <a:latin typeface="Trebuchet MS"/>
                <a:cs typeface="Trebuchet MS"/>
              </a:rPr>
              <a:t>Через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кілька</a:t>
            </a:r>
            <a:r>
              <a:rPr sz="1400" spc="-25" dirty="0">
                <a:latin typeface="Trebuchet MS"/>
                <a:cs typeface="Trebuchet MS"/>
              </a:rPr>
              <a:t> місяців регенерація </a:t>
            </a:r>
            <a:r>
              <a:rPr sz="1400" spc="-10" dirty="0">
                <a:latin typeface="Trebuchet MS"/>
                <a:cs typeface="Trebuchet MS"/>
              </a:rPr>
              <a:t>нервового </a:t>
            </a:r>
            <a:r>
              <a:rPr sz="1400" dirty="0">
                <a:latin typeface="Trebuchet MS"/>
                <a:cs typeface="Trebuchet MS"/>
              </a:rPr>
              <a:t>волокна</a:t>
            </a:r>
            <a:r>
              <a:rPr sz="1400" spc="2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проходить</a:t>
            </a:r>
            <a:r>
              <a:rPr sz="1400" spc="3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успішно,</a:t>
            </a:r>
            <a:r>
              <a:rPr sz="1400" spc="2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3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функціональні </a:t>
            </a:r>
            <a:r>
              <a:rPr sz="1400" dirty="0">
                <a:latin typeface="Trebuchet MS"/>
                <a:cs typeface="Trebuchet MS"/>
              </a:rPr>
              <a:t>зв'язки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м'язовим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волокном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відновлюються.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4416" y="955611"/>
            <a:ext cx="5149850" cy="4377690"/>
            <a:chOff x="384416" y="955611"/>
            <a:chExt cx="5149850" cy="4377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3941" y="965200"/>
              <a:ext cx="5130800" cy="43586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9178" y="960374"/>
              <a:ext cx="5140325" cy="4368165"/>
            </a:xfrm>
            <a:custGeom>
              <a:avLst/>
              <a:gdLst/>
              <a:ahLst/>
              <a:cxnLst/>
              <a:rect l="l" t="t" r="r" b="b"/>
              <a:pathLst>
                <a:path w="5140325" h="4368165">
                  <a:moveTo>
                    <a:pt x="0" y="4368165"/>
                  </a:moveTo>
                  <a:lnTo>
                    <a:pt x="5140325" y="4368165"/>
                  </a:lnTo>
                  <a:lnTo>
                    <a:pt x="5140325" y="0"/>
                  </a:lnTo>
                  <a:lnTo>
                    <a:pt x="0" y="0"/>
                  </a:lnTo>
                  <a:lnTo>
                    <a:pt x="0" y="4368165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810567" y="1496504"/>
            <a:ext cx="5739130" cy="3605529"/>
            <a:chOff x="5810567" y="1496504"/>
            <a:chExt cx="5739130" cy="360552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0028" y="1690050"/>
              <a:ext cx="5720080" cy="33770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815329" y="1501266"/>
              <a:ext cx="5729605" cy="3596004"/>
            </a:xfrm>
            <a:custGeom>
              <a:avLst/>
              <a:gdLst/>
              <a:ahLst/>
              <a:cxnLst/>
              <a:rect l="l" t="t" r="r" b="b"/>
              <a:pathLst>
                <a:path w="5729605" h="3596004">
                  <a:moveTo>
                    <a:pt x="0" y="3596004"/>
                  </a:moveTo>
                  <a:lnTo>
                    <a:pt x="5729605" y="3596004"/>
                  </a:lnTo>
                  <a:lnTo>
                    <a:pt x="5729605" y="0"/>
                  </a:lnTo>
                  <a:lnTo>
                    <a:pt x="0" y="0"/>
                  </a:lnTo>
                  <a:lnTo>
                    <a:pt x="0" y="3596004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2723489"/>
            <a:ext cx="1866900" cy="880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438150" indent="-228600">
              <a:lnSpc>
                <a:spcPct val="110000"/>
              </a:lnSpc>
              <a:spcBef>
                <a:spcPts val="1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1700" b="1" i="1" spc="-10" dirty="0">
                <a:latin typeface="Trebuchet MS"/>
                <a:cs typeface="Trebuchet MS"/>
              </a:rPr>
              <a:t>Нервова </a:t>
            </a:r>
            <a:r>
              <a:rPr sz="1700" b="1" i="1" spc="-30" dirty="0">
                <a:latin typeface="Trebuchet MS"/>
                <a:cs typeface="Trebuchet MS"/>
              </a:rPr>
              <a:t>функціонує</a:t>
            </a:r>
            <a:endParaRPr sz="1700">
              <a:latin typeface="Trebuchet MS"/>
              <a:cs typeface="Trebuchet MS"/>
            </a:endParaRPr>
          </a:p>
          <a:p>
            <a:pPr marL="241300">
              <a:lnSpc>
                <a:spcPct val="100000"/>
              </a:lnSpc>
              <a:spcBef>
                <a:spcPts val="200"/>
              </a:spcBef>
            </a:pPr>
            <a:r>
              <a:rPr sz="1700" b="1" i="1" spc="-10" dirty="0">
                <a:solidFill>
                  <a:srgbClr val="FF0000"/>
                </a:solidFill>
                <a:latin typeface="Trebuchet MS"/>
                <a:cs typeface="Trebuchet MS"/>
              </a:rPr>
              <a:t>рефлекторним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74214" y="2723489"/>
            <a:ext cx="1257935" cy="88074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00"/>
              </a:spcBef>
            </a:pPr>
            <a:r>
              <a:rPr sz="1700" b="1" i="1" spc="-10" dirty="0">
                <a:latin typeface="Trebuchet MS"/>
                <a:cs typeface="Trebuchet MS"/>
              </a:rPr>
              <a:t>система</a:t>
            </a:r>
            <a:endParaRPr sz="1700">
              <a:latin typeface="Trebuchet MS"/>
              <a:cs typeface="Trebuchet MS"/>
            </a:endParaRPr>
          </a:p>
          <a:p>
            <a:pPr marL="12700" marR="5080" indent="999490" algn="r">
              <a:lnSpc>
                <a:spcPct val="110000"/>
              </a:lnSpc>
            </a:pPr>
            <a:r>
              <a:rPr sz="1700" b="1" i="1" spc="-25" dirty="0">
                <a:latin typeface="Trebuchet MS"/>
                <a:cs typeface="Trebuchet MS"/>
              </a:rPr>
              <a:t>за </a:t>
            </a:r>
            <a:r>
              <a:rPr sz="1700" b="1" i="1" spc="-25" dirty="0">
                <a:solidFill>
                  <a:srgbClr val="FF0000"/>
                </a:solidFill>
                <a:latin typeface="Trebuchet MS"/>
                <a:cs typeface="Trebuchet MS"/>
              </a:rPr>
              <a:t>принципом</a:t>
            </a:r>
            <a:r>
              <a:rPr sz="1700" spc="-25" dirty="0">
                <a:latin typeface="Trebuchet MS"/>
                <a:cs typeface="Trebuchet MS"/>
              </a:rPr>
              <a:t>,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8586" y="3577919"/>
            <a:ext cx="3055620" cy="59626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700" b="1" i="1" spc="-55" dirty="0">
                <a:latin typeface="Trebuchet MS"/>
                <a:cs typeface="Trebuchet MS"/>
              </a:rPr>
              <a:t>морфологічним </a:t>
            </a:r>
            <a:r>
              <a:rPr sz="1700" b="1" i="1" spc="-10" dirty="0">
                <a:latin typeface="Trebuchet MS"/>
                <a:cs typeface="Trebuchet MS"/>
              </a:rPr>
              <a:t>субстратом</a:t>
            </a:r>
            <a:endParaRPr sz="1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700" b="1" i="1" spc="-65" dirty="0">
                <a:latin typeface="Trebuchet MS"/>
                <a:cs typeface="Trebuchet MS"/>
              </a:rPr>
              <a:t>якого</a:t>
            </a:r>
            <a:r>
              <a:rPr sz="1700" b="1" i="1" spc="-135" dirty="0">
                <a:latin typeface="Trebuchet MS"/>
                <a:cs typeface="Trebuchet MS"/>
              </a:rPr>
              <a:t> </a:t>
            </a:r>
            <a:r>
              <a:rPr sz="1700" b="1" i="1" spc="100" dirty="0">
                <a:latin typeface="Trebuchet MS"/>
                <a:cs typeface="Trebuchet MS"/>
              </a:rPr>
              <a:t>є</a:t>
            </a:r>
            <a:r>
              <a:rPr sz="1700" b="1" i="1" spc="-140" dirty="0">
                <a:latin typeface="Trebuchet MS"/>
                <a:cs typeface="Trebuchet MS"/>
              </a:rPr>
              <a:t> </a:t>
            </a:r>
            <a:r>
              <a:rPr sz="1700" b="1" i="1" spc="-20" dirty="0">
                <a:latin typeface="Trebuchet MS"/>
                <a:cs typeface="Trebuchet MS"/>
              </a:rPr>
              <a:t>рефлекторна</a:t>
            </a:r>
            <a:r>
              <a:rPr sz="1700" b="1" i="1" spc="-150" dirty="0">
                <a:latin typeface="Trebuchet MS"/>
                <a:cs typeface="Trebuchet MS"/>
              </a:rPr>
              <a:t> </a:t>
            </a:r>
            <a:r>
              <a:rPr sz="1700" b="1" i="1" spc="-20" dirty="0">
                <a:latin typeface="Trebuchet MS"/>
                <a:cs typeface="Trebuchet MS"/>
              </a:rPr>
              <a:t>дуга.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1257" y="2022797"/>
            <a:ext cx="6513830" cy="289608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2723489"/>
            <a:ext cx="1318260" cy="1165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1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700" b="1" spc="-10" dirty="0">
                <a:latin typeface="Trebuchet MS"/>
                <a:cs typeface="Trebuchet MS"/>
              </a:rPr>
              <a:t>Рефлекс </a:t>
            </a:r>
            <a:r>
              <a:rPr sz="1700" spc="-10" dirty="0">
                <a:latin typeface="Trebuchet MS"/>
                <a:cs typeface="Trebuchet MS"/>
              </a:rPr>
              <a:t>(реакція) подразнення (нервових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1185" y="2723489"/>
            <a:ext cx="1871980" cy="1165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" marR="5080" indent="-53340" algn="r">
              <a:lnSpc>
                <a:spcPct val="110000"/>
              </a:lnSpc>
              <a:spcBef>
                <a:spcPts val="100"/>
              </a:spcBef>
              <a:tabLst>
                <a:tab pos="408305" algn="l"/>
                <a:tab pos="945515" algn="l"/>
                <a:tab pos="1620520" algn="l"/>
              </a:tabLst>
            </a:pPr>
            <a:r>
              <a:rPr sz="1700" spc="105" dirty="0">
                <a:latin typeface="Trebuchet MS"/>
                <a:cs typeface="Trebuchet MS"/>
              </a:rPr>
              <a:t>–</a:t>
            </a:r>
            <a:r>
              <a:rPr sz="1700" dirty="0">
                <a:latin typeface="Trebuchet MS"/>
                <a:cs typeface="Trebuchet MS"/>
              </a:rPr>
              <a:t>	</a:t>
            </a:r>
            <a:r>
              <a:rPr sz="1700" spc="-25" dirty="0">
                <a:latin typeface="Trebuchet MS"/>
                <a:cs typeface="Trebuchet MS"/>
              </a:rPr>
              <a:t>це</a:t>
            </a:r>
            <a:r>
              <a:rPr sz="1700" dirty="0">
                <a:latin typeface="Trebuchet MS"/>
                <a:cs typeface="Trebuchet MS"/>
              </a:rPr>
              <a:t>	</a:t>
            </a:r>
            <a:r>
              <a:rPr sz="1700" spc="-30" dirty="0">
                <a:latin typeface="Trebuchet MS"/>
                <a:cs typeface="Trebuchet MS"/>
              </a:rPr>
              <a:t>відповідь </a:t>
            </a:r>
            <a:r>
              <a:rPr sz="1700" spc="-10" dirty="0">
                <a:latin typeface="Trebuchet MS"/>
                <a:cs typeface="Trebuchet MS"/>
              </a:rPr>
              <a:t>організму</a:t>
            </a:r>
            <a:r>
              <a:rPr sz="1700" dirty="0">
                <a:latin typeface="Trebuchet MS"/>
                <a:cs typeface="Trebuchet MS"/>
              </a:rPr>
              <a:t>	</a:t>
            </a:r>
            <a:r>
              <a:rPr sz="1700" spc="-25" dirty="0">
                <a:latin typeface="Trebuchet MS"/>
                <a:cs typeface="Trebuchet MS"/>
              </a:rPr>
              <a:t>на</a:t>
            </a:r>
            <a:endParaRPr sz="1700">
              <a:latin typeface="Trebuchet MS"/>
              <a:cs typeface="Trebuchet MS"/>
            </a:endParaRPr>
          </a:p>
          <a:p>
            <a:pPr marR="5715" algn="r">
              <a:lnSpc>
                <a:spcPct val="100000"/>
              </a:lnSpc>
              <a:spcBef>
                <a:spcPts val="200"/>
              </a:spcBef>
            </a:pPr>
            <a:r>
              <a:rPr sz="1700" spc="-10" dirty="0">
                <a:latin typeface="Trebuchet MS"/>
                <a:cs typeface="Trebuchet MS"/>
              </a:rPr>
              <a:t>рецепторів</a:t>
            </a:r>
            <a:endParaRPr sz="1700">
              <a:latin typeface="Trebuchet MS"/>
              <a:cs typeface="Trebuchet MS"/>
            </a:endParaRPr>
          </a:p>
          <a:p>
            <a:pPr marR="6350" algn="r">
              <a:lnSpc>
                <a:spcPct val="100000"/>
              </a:lnSpc>
              <a:spcBef>
                <a:spcPts val="204"/>
              </a:spcBef>
            </a:pPr>
            <a:r>
              <a:rPr sz="1700" spc="-10" dirty="0">
                <a:latin typeface="Trebuchet MS"/>
                <a:cs typeface="Trebuchet MS"/>
              </a:rPr>
              <a:t>закінчень),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9986" y="3863695"/>
            <a:ext cx="3283585" cy="880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000"/>
              </a:lnSpc>
              <a:spcBef>
                <a:spcPts val="100"/>
              </a:spcBef>
            </a:pPr>
            <a:r>
              <a:rPr sz="1700" dirty="0">
                <a:latin typeface="Trebuchet MS"/>
                <a:cs typeface="Trebuchet MS"/>
              </a:rPr>
              <a:t>розміщених</a:t>
            </a:r>
            <a:r>
              <a:rPr sz="1700" spc="34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у</a:t>
            </a:r>
            <a:r>
              <a:rPr sz="1700" spc="32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тілі</a:t>
            </a:r>
            <a:r>
              <a:rPr sz="1700" spc="34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людини,</a:t>
            </a:r>
            <a:r>
              <a:rPr sz="1700" spc="340" dirty="0">
                <a:latin typeface="Trebuchet MS"/>
                <a:cs typeface="Trebuchet MS"/>
              </a:rPr>
              <a:t> </a:t>
            </a:r>
            <a:r>
              <a:rPr sz="1700" spc="-25" dirty="0">
                <a:latin typeface="Trebuchet MS"/>
                <a:cs typeface="Trebuchet MS"/>
              </a:rPr>
              <a:t>яка </a:t>
            </a:r>
            <a:r>
              <a:rPr sz="1700" dirty="0">
                <a:latin typeface="Trebuchet MS"/>
                <a:cs typeface="Trebuchet MS"/>
              </a:rPr>
              <a:t>здійснюється</a:t>
            </a:r>
            <a:r>
              <a:rPr sz="1700" spc="37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через</a:t>
            </a:r>
            <a:r>
              <a:rPr sz="1700" spc="375" dirty="0">
                <a:latin typeface="Trebuchet MS"/>
                <a:cs typeface="Trebuchet MS"/>
              </a:rPr>
              <a:t> </a:t>
            </a:r>
            <a:r>
              <a:rPr sz="1700" spc="-20" dirty="0">
                <a:latin typeface="Trebuchet MS"/>
                <a:cs typeface="Trebuchet MS"/>
              </a:rPr>
              <a:t>центральну </a:t>
            </a:r>
            <a:r>
              <a:rPr sz="1700" spc="-30" dirty="0">
                <a:latin typeface="Trebuchet MS"/>
                <a:cs typeface="Trebuchet MS"/>
              </a:rPr>
              <a:t>нервову</a:t>
            </a:r>
            <a:r>
              <a:rPr sz="1700" spc="-130" dirty="0">
                <a:latin typeface="Trebuchet MS"/>
                <a:cs typeface="Trebuchet MS"/>
              </a:rPr>
              <a:t> </a:t>
            </a:r>
            <a:r>
              <a:rPr sz="1700" spc="-10" dirty="0">
                <a:latin typeface="Trebuchet MS"/>
                <a:cs typeface="Trebuchet MS"/>
              </a:rPr>
              <a:t>систему.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5730" y="888902"/>
            <a:ext cx="6766814" cy="4292697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2738120"/>
            <a:ext cx="4005579" cy="3105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b="1" dirty="0">
                <a:latin typeface="Trebuchet MS"/>
                <a:cs typeface="Trebuchet MS"/>
              </a:rPr>
              <a:t>Рефлекторна</a:t>
            </a:r>
            <a:r>
              <a:rPr sz="1400" b="1" spc="250" dirty="0">
                <a:latin typeface="Trebuchet MS"/>
                <a:cs typeface="Trebuchet MS"/>
              </a:rPr>
              <a:t>  </a:t>
            </a:r>
            <a:r>
              <a:rPr sz="1400" b="1" dirty="0">
                <a:latin typeface="Trebuchet MS"/>
                <a:cs typeface="Trebuchet MS"/>
              </a:rPr>
              <a:t>дуга</a:t>
            </a:r>
            <a:r>
              <a:rPr sz="1400" b="1" spc="250" dirty="0">
                <a:latin typeface="Trebuchet MS"/>
                <a:cs typeface="Trebuchet MS"/>
              </a:rPr>
              <a:t>  </a:t>
            </a:r>
            <a:r>
              <a:rPr sz="1400" spc="130" dirty="0">
                <a:latin typeface="Trebuchet MS"/>
                <a:cs typeface="Trebuchet MS"/>
              </a:rPr>
              <a:t>–</a:t>
            </a:r>
            <a:r>
              <a:rPr sz="1400" spc="2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це</a:t>
            </a:r>
            <a:r>
              <a:rPr sz="1400" spc="2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шлях</a:t>
            </a:r>
            <a:r>
              <a:rPr sz="1400" spc="24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(ланцюг </a:t>
            </a:r>
            <a:r>
              <a:rPr sz="1400" dirty="0">
                <a:latin typeface="Trebuchet MS"/>
                <a:cs typeface="Trebuchet MS"/>
              </a:rPr>
              <a:t>нейронів),</a:t>
            </a:r>
            <a:r>
              <a:rPr sz="1400" spc="30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який</a:t>
            </a:r>
            <a:r>
              <a:rPr sz="1400" spc="30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забезпечує</a:t>
            </a:r>
            <a:r>
              <a:rPr sz="1400" spc="305" dirty="0">
                <a:latin typeface="Trebuchet MS"/>
                <a:cs typeface="Trebuchet MS"/>
              </a:rPr>
              <a:t>   </a:t>
            </a:r>
            <a:r>
              <a:rPr sz="1400" spc="-10" dirty="0">
                <a:latin typeface="Trebuchet MS"/>
                <a:cs typeface="Trebuchet MS"/>
              </a:rPr>
              <a:t>проведення </a:t>
            </a:r>
            <a:r>
              <a:rPr sz="1400" dirty="0">
                <a:latin typeface="Trebuchet MS"/>
                <a:cs typeface="Trebuchet MS"/>
              </a:rPr>
              <a:t>нервового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імпульсу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від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рецептора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чутливого </a:t>
            </a:r>
            <a:r>
              <a:rPr sz="1400" dirty="0">
                <a:latin typeface="Trebuchet MS"/>
                <a:cs typeface="Trebuchet MS"/>
              </a:rPr>
              <a:t>нейрона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 </a:t>
            </a:r>
            <a:r>
              <a:rPr sz="1400" spc="-30" dirty="0">
                <a:latin typeface="Trebuchet MS"/>
                <a:cs typeface="Trebuchet MS"/>
              </a:rPr>
              <a:t>ефекторного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закінчення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-10" dirty="0">
                <a:latin typeface="Trebuchet MS"/>
                <a:cs typeface="Trebuchet MS"/>
              </a:rPr>
              <a:t> робочому органі.</a:t>
            </a:r>
            <a:endParaRPr sz="1400">
              <a:latin typeface="Trebuchet MS"/>
              <a:cs typeface="Trebuchet MS"/>
            </a:endParaRPr>
          </a:p>
          <a:p>
            <a:pPr marL="12700" marR="5715" indent="229870" algn="just">
              <a:lnSpc>
                <a:spcPct val="100000"/>
              </a:lnSpc>
              <a:spcBef>
                <a:spcPts val="79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dirty="0">
                <a:latin typeface="Trebuchet MS"/>
                <a:cs typeface="Trebuchet MS"/>
              </a:rPr>
              <a:t>Рефлекторна</a:t>
            </a:r>
            <a:r>
              <a:rPr sz="1400" spc="4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дуга</a:t>
            </a:r>
            <a:r>
              <a:rPr sz="1400" spc="4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соматичної</a:t>
            </a:r>
            <a:r>
              <a:rPr sz="1400" spc="434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нервової </a:t>
            </a:r>
            <a:r>
              <a:rPr sz="1400" spc="-20" dirty="0">
                <a:latin typeface="Trebuchet MS"/>
                <a:cs typeface="Trebuchet MS"/>
              </a:rPr>
              <a:t>системи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може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бути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простою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чи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складною.</a:t>
            </a:r>
            <a:endParaRPr sz="1400">
              <a:latin typeface="Trebuchet MS"/>
              <a:cs typeface="Trebuchet MS"/>
            </a:endParaRPr>
          </a:p>
          <a:p>
            <a:pPr marL="12700" marR="6350" indent="229870" algn="just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b="1" i="1" dirty="0">
                <a:latin typeface="Trebuchet MS"/>
                <a:cs typeface="Trebuchet MS"/>
              </a:rPr>
              <a:t>Проста</a:t>
            </a:r>
            <a:r>
              <a:rPr sz="1400" b="1" i="1" spc="70" dirty="0">
                <a:latin typeface="Trebuchet MS"/>
                <a:cs typeface="Trebuchet MS"/>
              </a:rPr>
              <a:t> </a:t>
            </a:r>
            <a:r>
              <a:rPr sz="1400" b="1" i="1" dirty="0">
                <a:latin typeface="Trebuchet MS"/>
                <a:cs typeface="Trebuchet MS"/>
              </a:rPr>
              <a:t>рефлекторна</a:t>
            </a:r>
            <a:r>
              <a:rPr sz="1400" b="1" i="1" spc="80" dirty="0">
                <a:latin typeface="Trebuchet MS"/>
                <a:cs typeface="Trebuchet MS"/>
              </a:rPr>
              <a:t> </a:t>
            </a:r>
            <a:r>
              <a:rPr sz="1400" b="1" i="1" dirty="0">
                <a:latin typeface="Trebuchet MS"/>
                <a:cs typeface="Trebuchet MS"/>
              </a:rPr>
              <a:t>дуга</a:t>
            </a:r>
            <a:r>
              <a:rPr sz="1400" b="1" i="1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включає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себе </a:t>
            </a:r>
            <a:r>
              <a:rPr sz="1400" dirty="0">
                <a:latin typeface="Trebuchet MS"/>
                <a:cs typeface="Trebuchet MS"/>
              </a:rPr>
              <a:t>чутливий</a:t>
            </a:r>
            <a:r>
              <a:rPr sz="1400" spc="2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нейрон</a:t>
            </a:r>
            <a:r>
              <a:rPr sz="1400" spc="2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спинномозкового</a:t>
            </a:r>
            <a:r>
              <a:rPr sz="1400" spc="2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вузла</a:t>
            </a:r>
            <a:r>
              <a:rPr sz="1400" spc="245" dirty="0">
                <a:latin typeface="Trebuchet MS"/>
                <a:cs typeface="Trebuchet MS"/>
              </a:rPr>
              <a:t>  </a:t>
            </a:r>
            <a:r>
              <a:rPr sz="1400" spc="-50" dirty="0">
                <a:latin typeface="Trebuchet MS"/>
                <a:cs typeface="Trebuchet MS"/>
              </a:rPr>
              <a:t>і </a:t>
            </a:r>
            <a:r>
              <a:rPr sz="1400" spc="-10" dirty="0">
                <a:latin typeface="Trebuchet MS"/>
                <a:cs typeface="Trebuchet MS"/>
              </a:rPr>
              <a:t>мотонейрон</a:t>
            </a:r>
            <a:r>
              <a:rPr sz="1400" spc="-1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спинного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мозку.</a:t>
            </a:r>
            <a:endParaRPr sz="1400">
              <a:latin typeface="Trebuchet MS"/>
              <a:cs typeface="Trebuchet MS"/>
            </a:endParaRPr>
          </a:p>
          <a:p>
            <a:pPr marL="12700" marR="5080" indent="266065" algn="just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78765" algn="l"/>
              </a:tabLst>
            </a:pPr>
            <a:r>
              <a:rPr sz="1400" b="1" i="1" dirty="0">
                <a:latin typeface="Trebuchet MS"/>
                <a:cs typeface="Trebuchet MS"/>
              </a:rPr>
              <a:t>Складна</a:t>
            </a:r>
            <a:r>
              <a:rPr sz="1400" b="1" i="1" spc="-25" dirty="0">
                <a:latin typeface="Trebuchet MS"/>
                <a:cs typeface="Trebuchet MS"/>
              </a:rPr>
              <a:t> </a:t>
            </a:r>
            <a:r>
              <a:rPr sz="1400" b="1" i="1" dirty="0">
                <a:latin typeface="Trebuchet MS"/>
                <a:cs typeface="Trebuchet MS"/>
              </a:rPr>
              <a:t>рефлекторна</a:t>
            </a:r>
            <a:r>
              <a:rPr sz="1400" b="1" i="1" spc="-15" dirty="0">
                <a:latin typeface="Trebuchet MS"/>
                <a:cs typeface="Trebuchet MS"/>
              </a:rPr>
              <a:t> </a:t>
            </a:r>
            <a:r>
              <a:rPr sz="1400" b="1" i="1" spc="-60" dirty="0">
                <a:latin typeface="Trebuchet MS"/>
                <a:cs typeface="Trebuchet MS"/>
              </a:rPr>
              <a:t>дуга</a:t>
            </a:r>
            <a:r>
              <a:rPr sz="1400" spc="-60" dirty="0">
                <a:latin typeface="Trebuchet MS"/>
                <a:cs typeface="Trebuchet MS"/>
              </a:rPr>
              <a:t>,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крім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чутливого </a:t>
            </a:r>
            <a:r>
              <a:rPr sz="1400" dirty="0">
                <a:latin typeface="Trebuchet MS"/>
                <a:cs typeface="Trebuchet MS"/>
              </a:rPr>
              <a:t>й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ефекторного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нейронів,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включає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ще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spc="-50" dirty="0">
                <a:latin typeface="Trebuchet MS"/>
                <a:cs typeface="Trebuchet MS"/>
              </a:rPr>
              <a:t>й </a:t>
            </a:r>
            <a:r>
              <a:rPr sz="1400" spc="-10" dirty="0">
                <a:latin typeface="Trebuchet MS"/>
                <a:cs typeface="Trebuchet MS"/>
              </a:rPr>
              <a:t>асоціативні.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1184" y="1250183"/>
            <a:ext cx="6648370" cy="4377208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2783" y="2864561"/>
            <a:ext cx="3223260" cy="159004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 marR="5080">
              <a:lnSpc>
                <a:spcPts val="5840"/>
              </a:lnSpc>
              <a:spcBef>
                <a:spcPts val="830"/>
              </a:spcBef>
            </a:pPr>
            <a:r>
              <a:rPr sz="5400" spc="-550" dirty="0">
                <a:latin typeface="Palatino Linotype"/>
                <a:cs typeface="Palatino Linotype"/>
              </a:rPr>
              <a:t>СЕНСОРНІ </a:t>
            </a:r>
            <a:r>
              <a:rPr sz="5400" spc="-660" dirty="0">
                <a:latin typeface="Palatino Linotype"/>
                <a:cs typeface="Palatino Linotype"/>
              </a:rPr>
              <a:t>СИСТЕМИ</a:t>
            </a:r>
            <a:endParaRPr sz="5400">
              <a:latin typeface="Palatino Linotype"/>
              <a:cs typeface="Palatino Linotyp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985033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7830" y="2985033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5660" y="2985033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7" name="object 7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376440"/>
              <a:ext cx="6283451" cy="629259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85789" y="391833"/>
              <a:ext cx="6009640" cy="6017260"/>
            </a:xfrm>
            <a:custGeom>
              <a:avLst/>
              <a:gdLst/>
              <a:ahLst/>
              <a:cxnLst/>
              <a:rect l="l" t="t" r="r" b="b"/>
              <a:pathLst>
                <a:path w="6009640" h="6017260">
                  <a:moveTo>
                    <a:pt x="6009386" y="0"/>
                  </a:moveTo>
                  <a:lnTo>
                    <a:pt x="0" y="0"/>
                  </a:lnTo>
                  <a:lnTo>
                    <a:pt x="0" y="6017133"/>
                  </a:lnTo>
                  <a:lnTo>
                    <a:pt x="6009386" y="6017133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2989" y="666686"/>
              <a:ext cx="5094986" cy="54658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33464" y="657161"/>
              <a:ext cx="5114290" cy="5485130"/>
            </a:xfrm>
            <a:custGeom>
              <a:avLst/>
              <a:gdLst/>
              <a:ahLst/>
              <a:cxnLst/>
              <a:rect l="l" t="t" r="r" b="b"/>
              <a:pathLst>
                <a:path w="5114290" h="5485130">
                  <a:moveTo>
                    <a:pt x="0" y="5484876"/>
                  </a:moveTo>
                  <a:lnTo>
                    <a:pt x="5114036" y="5484876"/>
                  </a:lnTo>
                  <a:lnTo>
                    <a:pt x="5114036" y="0"/>
                  </a:lnTo>
                  <a:lnTo>
                    <a:pt x="0" y="0"/>
                  </a:lnTo>
                  <a:lnTo>
                    <a:pt x="0" y="5484876"/>
                  </a:lnTo>
                  <a:close/>
                </a:path>
              </a:pathLst>
            </a:custGeom>
            <a:ln w="19050">
              <a:solidFill>
                <a:srgbClr val="0E9E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4653" y="619721"/>
            <a:ext cx="10478135" cy="5220335"/>
            <a:chOff x="1064653" y="619721"/>
            <a:chExt cx="10478135" cy="52203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0204" y="766122"/>
              <a:ext cx="10084894" cy="506440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69416" y="624484"/>
              <a:ext cx="10468610" cy="5210810"/>
            </a:xfrm>
            <a:custGeom>
              <a:avLst/>
              <a:gdLst/>
              <a:ahLst/>
              <a:cxnLst/>
              <a:rect l="l" t="t" r="r" b="b"/>
              <a:pathLst>
                <a:path w="10468610" h="5210810">
                  <a:moveTo>
                    <a:pt x="0" y="5210810"/>
                  </a:moveTo>
                  <a:lnTo>
                    <a:pt x="10468610" y="5210810"/>
                  </a:lnTo>
                  <a:lnTo>
                    <a:pt x="10468610" y="0"/>
                  </a:lnTo>
                  <a:lnTo>
                    <a:pt x="0" y="0"/>
                  </a:lnTo>
                  <a:lnTo>
                    <a:pt x="0" y="5210810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798821" y="6059830"/>
            <a:ext cx="203771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Схема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-35" dirty="0">
                <a:latin typeface="Trebuchet MS"/>
                <a:cs typeface="Trebuchet MS"/>
              </a:rPr>
              <a:t>будови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ока.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928687"/>
            <a:ext cx="11430000" cy="5000625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681" y="906765"/>
            <a:ext cx="5818659" cy="466815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81568" y="357187"/>
            <a:ext cx="3076575" cy="6143625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634" y="551180"/>
            <a:ext cx="8096250" cy="5410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22232" y="1275410"/>
            <a:ext cx="3011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42439" algn="l"/>
              </a:tabLst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Трансмісійна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електронна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22232" y="1550289"/>
            <a:ext cx="19177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60" dirty="0">
                <a:solidFill>
                  <a:srgbClr val="111111"/>
                </a:solidFill>
                <a:latin typeface="Roboto"/>
                <a:cs typeface="Roboto"/>
              </a:rPr>
              <a:t>мікрофотографія: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рогівки</a:t>
            </a:r>
            <a:endParaRPr sz="18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збільшення).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69930" y="1550289"/>
            <a:ext cx="8636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461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строма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(велике Строма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22232" y="2373248"/>
            <a:ext cx="8216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рогівки </a:t>
            </a: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пакетів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874757" y="2373248"/>
            <a:ext cx="18599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 marR="5080" indent="-9525">
              <a:lnSpc>
                <a:spcPct val="100000"/>
              </a:lnSpc>
              <a:spcBef>
                <a:spcPts val="100"/>
              </a:spcBef>
              <a:tabLst>
                <a:tab pos="1519555" algn="l"/>
                <a:tab pos="1730375" algn="l"/>
              </a:tabLst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складається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	</a:t>
            </a:r>
            <a:r>
              <a:rPr sz="1800" spc="-105" dirty="0">
                <a:solidFill>
                  <a:srgbClr val="111111"/>
                </a:solidFill>
                <a:latin typeface="Roboto"/>
                <a:cs typeface="Roboto"/>
              </a:rPr>
              <a:t>з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пластинок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800" spc="-20" dirty="0">
                <a:solidFill>
                  <a:srgbClr val="111111"/>
                </a:solidFill>
                <a:latin typeface="Roboto"/>
                <a:cs typeface="Roboto"/>
              </a:rPr>
              <a:t>(L),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22232" y="2922270"/>
            <a:ext cx="3011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всередині</a:t>
            </a:r>
            <a:r>
              <a:rPr sz="1800" spc="43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яких</a:t>
            </a:r>
            <a:r>
              <a:rPr sz="1800" spc="434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колагенові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56926" y="3196590"/>
            <a:ext cx="1276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орієнтовані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08157" y="3470909"/>
            <a:ext cx="1325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1170" algn="l"/>
              </a:tabLst>
            </a:pP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до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сусідніх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22232" y="3196590"/>
            <a:ext cx="15227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волокна</a:t>
            </a:r>
            <a:r>
              <a:rPr sz="1800" spc="245" dirty="0">
                <a:solidFill>
                  <a:srgbClr val="111111"/>
                </a:solidFill>
                <a:latin typeface="Roboto"/>
                <a:cs typeface="Roboto"/>
              </a:rPr>
              <a:t>   </a:t>
            </a: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(C)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ортогонально пластинок.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74857" y="3744925"/>
            <a:ext cx="1057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(Вставка)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22232" y="4019804"/>
            <a:ext cx="301244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629410" algn="l"/>
              </a:tabLst>
            </a:pP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Регулярна</a:t>
            </a:r>
            <a:r>
              <a:rPr sz="1800" spc="265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800" spc="-20" dirty="0">
                <a:solidFill>
                  <a:srgbClr val="111111"/>
                </a:solidFill>
                <a:latin typeface="Roboto"/>
                <a:cs typeface="Roboto"/>
              </a:rPr>
              <a:t>періодичність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розташування</a:t>
            </a:r>
            <a:r>
              <a:rPr sz="1800" spc="-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колагенових волокон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зберігається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всередині</a:t>
            </a:r>
            <a:r>
              <a:rPr sz="1800" spc="26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кожної</a:t>
            </a:r>
            <a:r>
              <a:rPr sz="1800" spc="26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ламелі.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Масштабна</a:t>
            </a:r>
            <a:r>
              <a:rPr sz="1800" spc="229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шкала</a:t>
            </a:r>
            <a:r>
              <a:rPr sz="1800" spc="23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=</a:t>
            </a:r>
            <a:r>
              <a:rPr sz="1800" spc="229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200 нм.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6032" y="559663"/>
            <a:ext cx="6308857" cy="557960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4747" y="904443"/>
            <a:ext cx="378777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828925" algn="l"/>
              </a:tabLst>
            </a:pPr>
            <a:r>
              <a:rPr sz="1800" b="1" dirty="0">
                <a:latin typeface="Trebuchet MS"/>
                <a:cs typeface="Trebuchet MS"/>
              </a:rPr>
              <a:t>Райдужна</a:t>
            </a:r>
            <a:r>
              <a:rPr sz="1800" b="1" spc="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оболонка.</a:t>
            </a:r>
            <a:r>
              <a:rPr sz="1800" b="1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(а)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Вільний </a:t>
            </a:r>
            <a:r>
              <a:rPr sz="1800" dirty="0">
                <a:latin typeface="Trebuchet MS"/>
                <a:cs typeface="Trebuchet MS"/>
              </a:rPr>
              <a:t>край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райдужної</a:t>
            </a:r>
            <a:r>
              <a:rPr sz="1800" spc="40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spc="-20" dirty="0">
                <a:latin typeface="Trebuchet MS"/>
                <a:cs typeface="Trebuchet MS"/>
              </a:rPr>
              <a:t>біля </a:t>
            </a:r>
            <a:r>
              <a:rPr sz="1800" dirty="0">
                <a:latin typeface="Trebuchet MS"/>
                <a:cs typeface="Trebuchet MS"/>
              </a:rPr>
              <a:t>зіниці,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демонструє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чотири </a:t>
            </a:r>
            <a:r>
              <a:rPr sz="1800" dirty="0">
                <a:latin typeface="Trebuchet MS"/>
                <a:cs typeface="Trebuchet MS"/>
              </a:rPr>
              <a:t>складові</a:t>
            </a:r>
            <a:r>
              <a:rPr sz="1800" spc="2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шари.</a:t>
            </a:r>
            <a:r>
              <a:rPr sz="1800" spc="2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Неповний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spc="-10" dirty="0">
                <a:latin typeface="Trebuchet MS"/>
                <a:cs typeface="Trebuchet MS"/>
              </a:rPr>
              <a:t>фенестрований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передній </a:t>
            </a:r>
            <a:r>
              <a:rPr sz="1800" dirty="0">
                <a:latin typeface="Trebuchet MS"/>
                <a:cs typeface="Trebuchet MS"/>
              </a:rPr>
              <a:t>пограничний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шар,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містить </a:t>
            </a:r>
            <a:r>
              <a:rPr sz="1800" dirty="0">
                <a:latin typeface="Trebuchet MS"/>
                <a:cs typeface="Trebuchet MS"/>
              </a:rPr>
              <a:t>зірчасті</a:t>
            </a:r>
            <a:r>
              <a:rPr sz="1800" spc="350" dirty="0">
                <a:latin typeface="Trebuchet MS"/>
                <a:cs typeface="Trebuchet MS"/>
              </a:rPr>
              <a:t>      </a:t>
            </a:r>
            <a:r>
              <a:rPr sz="1800" dirty="0">
                <a:latin typeface="Trebuchet MS"/>
                <a:cs typeface="Trebuchet MS"/>
              </a:rPr>
              <a:t>фібробласти</a:t>
            </a:r>
            <a:r>
              <a:rPr sz="1800" spc="360" dirty="0">
                <a:latin typeface="Trebuchet MS"/>
                <a:cs typeface="Trebuchet MS"/>
              </a:rPr>
              <a:t>     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dirty="0">
                <a:latin typeface="Trebuchet MS"/>
                <a:cs typeface="Trebuchet MS"/>
              </a:rPr>
              <a:t>меланоцити,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лежить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43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пухкій волокнистій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колагеновій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стромі, </a:t>
            </a:r>
            <a:r>
              <a:rPr sz="1800" spc="-25" dirty="0">
                <a:latin typeface="Trebuchet MS"/>
                <a:cs typeface="Trebuchet MS"/>
              </a:rPr>
              <a:t>яка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сфінктер  зіниці,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також </a:t>
            </a:r>
            <a:r>
              <a:rPr sz="1800" dirty="0">
                <a:latin typeface="Trebuchet MS"/>
                <a:cs typeface="Trebuchet MS"/>
              </a:rPr>
              <a:t>радіально</a:t>
            </a:r>
            <a:r>
              <a:rPr sz="1800" spc="1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орієнтовані</a:t>
            </a:r>
            <a:r>
              <a:rPr sz="1800" spc="17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колагенові </a:t>
            </a:r>
            <a:r>
              <a:rPr sz="1800" dirty="0">
                <a:latin typeface="Trebuchet MS"/>
                <a:cs typeface="Trebuchet MS"/>
              </a:rPr>
              <a:t>волокна,</a:t>
            </a:r>
            <a:r>
              <a:rPr sz="1800" spc="125" dirty="0">
                <a:latin typeface="Trebuchet MS"/>
                <a:cs typeface="Trebuchet MS"/>
              </a:rPr>
              <a:t>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1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надають</a:t>
            </a:r>
            <a:r>
              <a:rPr sz="1800" spc="12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райдужній </a:t>
            </a:r>
            <a:r>
              <a:rPr sz="1800" dirty="0">
                <a:latin typeface="Trebuchet MS"/>
                <a:cs typeface="Trebuchet MS"/>
              </a:rPr>
              <a:t>оболонці</a:t>
            </a:r>
            <a:r>
              <a:rPr sz="1800" spc="430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434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ребристу</a:t>
            </a:r>
            <a:r>
              <a:rPr sz="1800" spc="434" dirty="0">
                <a:latin typeface="Trebuchet MS"/>
                <a:cs typeface="Trebuchet MS"/>
              </a:rPr>
              <a:t>   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dirty="0">
                <a:latin typeface="Trebuchet MS"/>
                <a:cs typeface="Trebuchet MS"/>
              </a:rPr>
              <a:t>трабекулярну</a:t>
            </a:r>
            <a:r>
              <a:rPr sz="1800" spc="2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поверхню.</a:t>
            </a:r>
            <a:r>
              <a:rPr sz="1800" spc="29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Позаду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1790" y="4746117"/>
            <a:ext cx="528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м'яз-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4747" y="4746117"/>
            <a:ext cx="29876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2855" algn="l"/>
              </a:tabLst>
            </a:pPr>
            <a:r>
              <a:rPr sz="1800" spc="-10" dirty="0">
                <a:latin typeface="Trebuchet MS"/>
                <a:cs typeface="Trebuchet MS"/>
              </a:rPr>
              <a:t>строми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розташований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1590040" algn="l"/>
                <a:tab pos="2487295" algn="l"/>
              </a:tabLst>
            </a:pPr>
            <a:r>
              <a:rPr sz="1800" spc="-10" dirty="0">
                <a:latin typeface="Trebuchet MS"/>
                <a:cs typeface="Trebuchet MS"/>
              </a:rPr>
              <a:t>розширювач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зіниці,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який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85590" y="5020132"/>
            <a:ext cx="6045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ззаду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4747" y="5295138"/>
            <a:ext cx="37839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885314" algn="l"/>
                <a:tab pos="2926715" algn="l"/>
              </a:tabLst>
            </a:pPr>
            <a:r>
              <a:rPr sz="1800" spc="-10" dirty="0">
                <a:latin typeface="Trebuchet MS"/>
                <a:cs typeface="Trebuchet MS"/>
              </a:rPr>
              <a:t>підтримується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двома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шарами </a:t>
            </a:r>
            <a:r>
              <a:rPr sz="1800" spc="-70" dirty="0">
                <a:latin typeface="Trebuchet MS"/>
                <a:cs typeface="Trebuchet MS"/>
              </a:rPr>
              <a:t>клітин,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пігментованих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меланіном.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54887" y="417563"/>
            <a:ext cx="3695065" cy="6022975"/>
            <a:chOff x="7354887" y="417563"/>
            <a:chExt cx="3695065" cy="6022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4349" y="427088"/>
              <a:ext cx="3675760" cy="59092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59650" y="422325"/>
              <a:ext cx="3685540" cy="6013450"/>
            </a:xfrm>
            <a:custGeom>
              <a:avLst/>
              <a:gdLst/>
              <a:ahLst/>
              <a:cxnLst/>
              <a:rect l="l" t="t" r="r" b="b"/>
              <a:pathLst>
                <a:path w="3685540" h="6013450">
                  <a:moveTo>
                    <a:pt x="0" y="6013323"/>
                  </a:moveTo>
                  <a:lnTo>
                    <a:pt x="3685286" y="6013323"/>
                  </a:lnTo>
                  <a:lnTo>
                    <a:pt x="3685286" y="0"/>
                  </a:lnTo>
                  <a:lnTo>
                    <a:pt x="0" y="0"/>
                  </a:lnTo>
                  <a:lnTo>
                    <a:pt x="0" y="601332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57224" y="2021585"/>
            <a:ext cx="547941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Райдужна</a:t>
            </a:r>
            <a:r>
              <a:rPr sz="1800" b="1" spc="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оболонка</a:t>
            </a:r>
            <a:r>
              <a:rPr sz="1800" b="1" spc="7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Мікрофотографія,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показує </a:t>
            </a:r>
            <a:r>
              <a:rPr sz="1800" dirty="0">
                <a:latin typeface="Trebuchet MS"/>
                <a:cs typeface="Trebuchet MS"/>
              </a:rPr>
              <a:t>гістологічну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будову</a:t>
            </a:r>
            <a:r>
              <a:rPr sz="1800" spc="3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райдужної</a:t>
            </a:r>
            <a:r>
              <a:rPr sz="1800" spc="3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оболонки.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Чотири </a:t>
            </a:r>
            <a:r>
              <a:rPr sz="1800" dirty="0">
                <a:latin typeface="Trebuchet MS"/>
                <a:cs typeface="Trebuchet MS"/>
              </a:rPr>
              <a:t>шари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нечітко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розмежовані.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Передній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пограничний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(L)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зливається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зі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стромою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(S).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Пігментований </a:t>
            </a:r>
            <a:r>
              <a:rPr sz="1800" dirty="0">
                <a:latin typeface="Trebuchet MS"/>
                <a:cs typeface="Trebuchet MS"/>
              </a:rPr>
              <a:t>задній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епітелій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можна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розділити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два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шари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31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щільність</a:t>
            </a:r>
            <a:r>
              <a:rPr sz="1800" spc="32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пігменту</a:t>
            </a:r>
            <a:r>
              <a:rPr sz="1800" spc="31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меланіну.</a:t>
            </a:r>
            <a:r>
              <a:rPr sz="1800" spc="31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М'яз- </a:t>
            </a:r>
            <a:r>
              <a:rPr sz="1800" dirty="0">
                <a:latin typeface="Trebuchet MS"/>
                <a:cs typeface="Trebuchet MS"/>
              </a:rPr>
              <a:t>розширювач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зіниці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(M)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видно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як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рожеву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смугу.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75721" y="266649"/>
            <a:ext cx="6351270" cy="6325235"/>
            <a:chOff x="4375721" y="266649"/>
            <a:chExt cx="6351270" cy="63252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5183" y="276174"/>
              <a:ext cx="6331966" cy="630567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380484" y="271411"/>
              <a:ext cx="6341745" cy="6315710"/>
            </a:xfrm>
            <a:custGeom>
              <a:avLst/>
              <a:gdLst/>
              <a:ahLst/>
              <a:cxnLst/>
              <a:rect l="l" t="t" r="r" b="b"/>
              <a:pathLst>
                <a:path w="6341745" h="6315709">
                  <a:moveTo>
                    <a:pt x="0" y="6315202"/>
                  </a:moveTo>
                  <a:lnTo>
                    <a:pt x="6341491" y="6315202"/>
                  </a:lnTo>
                  <a:lnTo>
                    <a:pt x="6341491" y="0"/>
                  </a:lnTo>
                  <a:lnTo>
                    <a:pt x="0" y="0"/>
                  </a:lnTo>
                  <a:lnTo>
                    <a:pt x="0" y="6315202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789938" y="2770759"/>
            <a:ext cx="1438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rebuchet MS"/>
                <a:cs typeface="Trebuchet MS"/>
              </a:rPr>
              <a:t>Ціліарне</a:t>
            </a:r>
            <a:r>
              <a:rPr sz="1800" b="1" spc="-16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тіло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9301" y="497840"/>
            <a:ext cx="8997583" cy="51714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8942" y="1125092"/>
            <a:ext cx="211709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Сенсорна</a:t>
            </a:r>
            <a:r>
              <a:rPr sz="1800" b="1" spc="430" dirty="0">
                <a:latin typeface="Trebuchet MS"/>
                <a:cs typeface="Trebuchet MS"/>
              </a:rPr>
              <a:t> </a:t>
            </a:r>
            <a:r>
              <a:rPr sz="1800" b="1" spc="-35" dirty="0">
                <a:latin typeface="Trebuchet MS"/>
                <a:cs typeface="Trebuchet MS"/>
              </a:rPr>
              <a:t>сітківка. </a:t>
            </a:r>
            <a:r>
              <a:rPr sz="1800" spc="-30" dirty="0">
                <a:latin typeface="Trebuchet MS"/>
                <a:cs typeface="Trebuchet MS"/>
              </a:rPr>
              <a:t>(а)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Мікрофотографія </a:t>
            </a:r>
            <a:r>
              <a:rPr sz="1800" dirty="0">
                <a:latin typeface="Trebuchet MS"/>
                <a:cs typeface="Trebuchet MS"/>
              </a:rPr>
              <a:t>сенсорної</a:t>
            </a:r>
            <a:r>
              <a:rPr sz="1800" spc="160" dirty="0">
                <a:latin typeface="Trebuchet MS"/>
                <a:cs typeface="Trebuchet MS"/>
              </a:rPr>
              <a:t>  </a:t>
            </a:r>
            <a:r>
              <a:rPr sz="1800" spc="-55" dirty="0">
                <a:latin typeface="Trebuchet MS"/>
                <a:cs typeface="Trebuchet MS"/>
              </a:rPr>
              <a:t>сітківки, </a:t>
            </a:r>
            <a:r>
              <a:rPr sz="1800" spc="-10" dirty="0">
                <a:latin typeface="Trebuchet MS"/>
                <a:cs typeface="Trebuchet MS"/>
              </a:rPr>
              <a:t>забарвленої</a:t>
            </a: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tabLst>
                <a:tab pos="1780539" algn="l"/>
              </a:tabLst>
            </a:pPr>
            <a:r>
              <a:rPr sz="1800" spc="-10" dirty="0">
                <a:latin typeface="Trebuchet MS"/>
                <a:cs typeface="Trebuchet MS"/>
              </a:rPr>
              <a:t>сріблом,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55" dirty="0">
                <a:latin typeface="Trebuchet MS"/>
                <a:cs typeface="Trebuchet MS"/>
              </a:rPr>
              <a:t>що </a:t>
            </a:r>
            <a:r>
              <a:rPr sz="1800" dirty="0">
                <a:latin typeface="Trebuchet MS"/>
                <a:cs typeface="Trebuchet MS"/>
              </a:rPr>
              <a:t>показує</a:t>
            </a:r>
            <a:r>
              <a:rPr sz="1800" spc="2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25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дев'ять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8942" y="2771394"/>
            <a:ext cx="1106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складових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1664" y="2771394"/>
            <a:ext cx="702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шарів.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35049" y="3045409"/>
            <a:ext cx="10585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Сенсорна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8942" y="3045409"/>
            <a:ext cx="8058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(б)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40" dirty="0">
                <a:latin typeface="Trebuchet MS"/>
                <a:cs typeface="Trebuchet MS"/>
              </a:rPr>
              <a:t>сітківка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8942" y="3594607"/>
            <a:ext cx="1031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дев'ятьма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56969" y="3320288"/>
            <a:ext cx="939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655320" algn="l"/>
              </a:tabLst>
            </a:pPr>
            <a:r>
              <a:rPr sz="1800" spc="5" dirty="0">
                <a:latin typeface="Trebuchet MS"/>
                <a:cs typeface="Trebuchet MS"/>
              </a:rPr>
              <a:t>з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35" dirty="0">
                <a:latin typeface="Trebuchet MS"/>
                <a:cs typeface="Trebuchet MS"/>
              </a:rPr>
              <a:t>її</a:t>
            </a:r>
            <a:endParaRPr sz="1800">
              <a:latin typeface="Trebuchet MS"/>
              <a:cs typeface="Trebuchet MS"/>
            </a:endParaRPr>
          </a:p>
          <a:p>
            <a:pPr marR="8255" algn="r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шарами.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8942" y="3868928"/>
            <a:ext cx="211582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rebuchet MS"/>
                <a:cs typeface="Trebuchet MS"/>
              </a:rPr>
              <a:t>(в)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Мікрофотографія </a:t>
            </a:r>
            <a:r>
              <a:rPr sz="1800" dirty="0">
                <a:latin typeface="Trebuchet MS"/>
                <a:cs typeface="Trebuchet MS"/>
              </a:rPr>
              <a:t>сенсорної</a:t>
            </a:r>
            <a:r>
              <a:rPr sz="1800" spc="165" dirty="0">
                <a:latin typeface="Trebuchet MS"/>
                <a:cs typeface="Trebuchet MS"/>
              </a:rPr>
              <a:t>  </a:t>
            </a:r>
            <a:r>
              <a:rPr sz="1800" spc="-55" dirty="0">
                <a:latin typeface="Trebuchet MS"/>
                <a:cs typeface="Trebuchet MS"/>
              </a:rPr>
              <a:t>сітківки, </a:t>
            </a:r>
            <a:r>
              <a:rPr sz="1800" spc="-10" dirty="0">
                <a:latin typeface="Trebuchet MS"/>
                <a:cs typeface="Trebuchet MS"/>
              </a:rPr>
              <a:t>забарвленої</a:t>
            </a:r>
            <a:endParaRPr sz="1800">
              <a:latin typeface="Trebuchet MS"/>
              <a:cs typeface="Trebuchet MS"/>
            </a:endParaRPr>
          </a:p>
          <a:p>
            <a:pPr marL="12700" marR="649605">
              <a:lnSpc>
                <a:spcPct val="100000"/>
              </a:lnSpc>
            </a:pPr>
            <a:r>
              <a:rPr sz="1800" spc="-40" dirty="0">
                <a:latin typeface="Trebuchet MS"/>
                <a:cs typeface="Trebuchet MS"/>
              </a:rPr>
              <a:t>гематоксилін- </a:t>
            </a:r>
            <a:r>
              <a:rPr sz="1800" spc="-10" dirty="0">
                <a:latin typeface="Trebuchet MS"/>
                <a:cs typeface="Trebuchet MS"/>
              </a:rPr>
              <a:t>еозином.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60290" y="740025"/>
            <a:ext cx="5993635" cy="46842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8832" y="617981"/>
            <a:ext cx="4561205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rebuchet MS"/>
                <a:cs typeface="Trebuchet MS"/>
              </a:rPr>
              <a:t>Анатомія</a:t>
            </a:r>
            <a:r>
              <a:rPr sz="1600" b="1" spc="85" dirty="0">
                <a:latin typeface="Trebuchet MS"/>
                <a:cs typeface="Trebuchet MS"/>
              </a:rPr>
              <a:t>  </a:t>
            </a:r>
            <a:r>
              <a:rPr sz="1600" b="1" dirty="0">
                <a:latin typeface="Trebuchet MS"/>
                <a:cs typeface="Trebuchet MS"/>
              </a:rPr>
              <a:t>органу</a:t>
            </a:r>
            <a:r>
              <a:rPr sz="1600" b="1" spc="95" dirty="0">
                <a:latin typeface="Trebuchet MS"/>
                <a:cs typeface="Trebuchet MS"/>
              </a:rPr>
              <a:t>  </a:t>
            </a:r>
            <a:r>
              <a:rPr sz="1600" b="1" dirty="0">
                <a:latin typeface="Trebuchet MS"/>
                <a:cs typeface="Trebuchet MS"/>
              </a:rPr>
              <a:t>слуху</a:t>
            </a:r>
            <a:r>
              <a:rPr sz="1600" b="1" spc="90" dirty="0">
                <a:latin typeface="Trebuchet MS"/>
                <a:cs typeface="Trebuchet MS"/>
              </a:rPr>
              <a:t>  </a:t>
            </a:r>
            <a:r>
              <a:rPr sz="1600" b="1" dirty="0">
                <a:latin typeface="Trebuchet MS"/>
                <a:cs typeface="Trebuchet MS"/>
              </a:rPr>
              <a:t>та</a:t>
            </a:r>
            <a:r>
              <a:rPr sz="1600" b="1" spc="85" dirty="0">
                <a:latin typeface="Trebuchet MS"/>
                <a:cs typeface="Trebuchet MS"/>
              </a:rPr>
              <a:t>  </a:t>
            </a:r>
            <a:r>
              <a:rPr sz="1600" b="1" dirty="0">
                <a:latin typeface="Trebuchet MS"/>
                <a:cs typeface="Trebuchet MS"/>
              </a:rPr>
              <a:t>рівноваги.</a:t>
            </a:r>
            <a:r>
              <a:rPr sz="1600" b="1" spc="90" dirty="0">
                <a:latin typeface="Trebuchet MS"/>
                <a:cs typeface="Trebuchet MS"/>
              </a:rPr>
              <a:t>  </a:t>
            </a:r>
            <a:r>
              <a:rPr sz="1600" spc="-20" dirty="0">
                <a:latin typeface="Trebuchet MS"/>
                <a:cs typeface="Trebuchet MS"/>
              </a:rPr>
              <a:t>Вухо </a:t>
            </a:r>
            <a:r>
              <a:rPr sz="1600" dirty="0">
                <a:latin typeface="Trebuchet MS"/>
                <a:cs typeface="Trebuchet MS"/>
              </a:rPr>
              <a:t>складається</a:t>
            </a:r>
            <a:r>
              <a:rPr sz="1600" spc="1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із</a:t>
            </a:r>
            <a:r>
              <a:rPr sz="1600" spc="4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зовнішнього</a:t>
            </a:r>
            <a:r>
              <a:rPr sz="1600" spc="1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вуха,</a:t>
            </a:r>
            <a:r>
              <a:rPr sz="1600" spc="10" dirty="0">
                <a:latin typeface="Trebuchet MS"/>
                <a:cs typeface="Trebuchet MS"/>
              </a:rPr>
              <a:t>  </a:t>
            </a:r>
            <a:r>
              <a:rPr sz="1600" spc="-10" dirty="0">
                <a:latin typeface="Trebuchet MS"/>
                <a:cs typeface="Trebuchet MS"/>
              </a:rPr>
              <a:t>середнього </a:t>
            </a:r>
            <a:r>
              <a:rPr sz="1600" dirty="0">
                <a:latin typeface="Trebuchet MS"/>
                <a:cs typeface="Trebuchet MS"/>
              </a:rPr>
              <a:t>вуха</a:t>
            </a:r>
            <a:r>
              <a:rPr sz="1600" spc="2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2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внутрішнього</a:t>
            </a:r>
            <a:r>
              <a:rPr sz="1600" spc="2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вуха.</a:t>
            </a:r>
            <a:r>
              <a:rPr sz="1600" spc="229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Внутрішня</a:t>
            </a:r>
            <a:r>
              <a:rPr sz="1600" spc="23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третина </a:t>
            </a:r>
            <a:r>
              <a:rPr sz="1600" dirty="0">
                <a:latin typeface="Trebuchet MS"/>
                <a:cs typeface="Trebuchet MS"/>
              </a:rPr>
              <a:t>зовнішнього</a:t>
            </a:r>
            <a:r>
              <a:rPr sz="1600" spc="17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слухового</a:t>
            </a:r>
            <a:r>
              <a:rPr sz="1600" spc="17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проходу</a:t>
            </a:r>
            <a:r>
              <a:rPr sz="1600" spc="165" dirty="0">
                <a:latin typeface="Trebuchet MS"/>
                <a:cs typeface="Trebuchet MS"/>
              </a:rPr>
              <a:t>  </a:t>
            </a:r>
            <a:r>
              <a:rPr sz="1600" spc="-10" dirty="0">
                <a:latin typeface="Trebuchet MS"/>
                <a:cs typeface="Trebuchet MS"/>
              </a:rPr>
              <a:t>зовнішнього </a:t>
            </a:r>
            <a:r>
              <a:rPr sz="1600" spc="-45" dirty="0">
                <a:latin typeface="Trebuchet MS"/>
                <a:cs typeface="Trebuchet MS"/>
              </a:rPr>
              <a:t>вуха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оточена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скроневою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кісткою,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середнє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вухо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3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внутрішнє</a:t>
            </a:r>
            <a:r>
              <a:rPr sz="1600" spc="3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вухо</a:t>
            </a:r>
            <a:r>
              <a:rPr sz="1600" spc="3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розташовані</a:t>
            </a:r>
            <a:r>
              <a:rPr sz="1600" spc="37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</a:t>
            </a:r>
            <a:r>
              <a:rPr sz="1600" spc="3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порожнинах </a:t>
            </a:r>
            <a:r>
              <a:rPr sz="1600" dirty="0">
                <a:latin typeface="Trebuchet MS"/>
                <a:cs typeface="Trebuchet MS"/>
              </a:rPr>
              <a:t>скроневої</a:t>
            </a:r>
            <a:r>
              <a:rPr sz="1600" spc="2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кістки.</a:t>
            </a:r>
            <a:r>
              <a:rPr sz="1600" spc="2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Середнє</a:t>
            </a:r>
            <a:r>
              <a:rPr sz="1600" spc="30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вухо</a:t>
            </a:r>
            <a:r>
              <a:rPr sz="1600" spc="2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є</a:t>
            </a:r>
            <a:r>
              <a:rPr sz="1600" spc="29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заповненою </a:t>
            </a:r>
            <a:r>
              <a:rPr sz="1600" dirty="0">
                <a:latin typeface="Trebuchet MS"/>
                <a:cs typeface="Trebuchet MS"/>
              </a:rPr>
              <a:t>повітрям</a:t>
            </a:r>
            <a:r>
              <a:rPr sz="1600" spc="27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порожниною,</a:t>
            </a:r>
            <a:r>
              <a:rPr sz="1600" spc="280" dirty="0">
                <a:latin typeface="Trebuchet MS"/>
                <a:cs typeface="Trebuchet MS"/>
              </a:rPr>
              <a:t>  </a:t>
            </a:r>
            <a:r>
              <a:rPr sz="1600" spc="65" dirty="0">
                <a:latin typeface="Trebuchet MS"/>
                <a:cs typeface="Trebuchet MS"/>
              </a:rPr>
              <a:t>що</a:t>
            </a:r>
            <a:r>
              <a:rPr sz="1600" spc="27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містить</a:t>
            </a:r>
            <a:r>
              <a:rPr sz="1600" spc="270" dirty="0">
                <a:latin typeface="Trebuchet MS"/>
                <a:cs typeface="Trebuchet MS"/>
              </a:rPr>
              <a:t>  </a:t>
            </a:r>
            <a:r>
              <a:rPr sz="1600" spc="-25" dirty="0">
                <a:latin typeface="Trebuchet MS"/>
                <a:cs typeface="Trebuchet MS"/>
              </a:rPr>
              <a:t>слухові </a:t>
            </a:r>
            <a:r>
              <a:rPr sz="1600" spc="-40" dirty="0">
                <a:latin typeface="Trebuchet MS"/>
                <a:cs typeface="Trebuchet MS"/>
              </a:rPr>
              <a:t>кісточки.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Воно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з'єднане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50" dirty="0">
                <a:latin typeface="Trebuchet MS"/>
                <a:cs typeface="Trebuchet MS"/>
              </a:rPr>
              <a:t>з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носоглоткою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слуховою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7642" y="2813049"/>
            <a:ext cx="1482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rebuchet MS"/>
                <a:cs typeface="Trebuchet MS"/>
              </a:rPr>
              <a:t>безпосередньо соскоподібного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8832" y="2813049"/>
            <a:ext cx="284734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rebuchet MS"/>
                <a:cs typeface="Trebuchet MS"/>
              </a:rPr>
              <a:t>(євстахієвою)</a:t>
            </a:r>
            <a:r>
              <a:rPr sz="1600" spc="335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трубою</a:t>
            </a:r>
            <a:r>
              <a:rPr sz="1600" spc="335" dirty="0">
                <a:latin typeface="Trebuchet MS"/>
                <a:cs typeface="Trebuchet MS"/>
              </a:rPr>
              <a:t>   </a:t>
            </a:r>
            <a:r>
              <a:rPr sz="1600" spc="-25" dirty="0">
                <a:latin typeface="Trebuchet MS"/>
                <a:cs typeface="Trebuchet MS"/>
              </a:rPr>
              <a:t>та </a:t>
            </a:r>
            <a:r>
              <a:rPr sz="1600" dirty="0">
                <a:latin typeface="Trebuchet MS"/>
                <a:cs typeface="Trebuchet MS"/>
              </a:rPr>
              <a:t>сполучається</a:t>
            </a:r>
            <a:r>
              <a:rPr sz="1600" spc="490" dirty="0">
                <a:latin typeface="Trebuchet MS"/>
                <a:cs typeface="Trebuchet MS"/>
              </a:rPr>
              <a:t>  </a:t>
            </a:r>
            <a:r>
              <a:rPr sz="1600" spc="50" dirty="0">
                <a:latin typeface="Trebuchet MS"/>
                <a:cs typeface="Trebuchet MS"/>
              </a:rPr>
              <a:t>з</a:t>
            </a:r>
            <a:r>
              <a:rPr sz="1600" spc="484" dirty="0">
                <a:latin typeface="Trebuchet MS"/>
                <a:cs typeface="Trebuchet MS"/>
              </a:rPr>
              <a:t>  </a:t>
            </a:r>
            <a:r>
              <a:rPr sz="1600" spc="-25" dirty="0">
                <a:latin typeface="Trebuchet MS"/>
                <a:cs typeface="Trebuchet MS"/>
              </a:rPr>
              <a:t>комірками </a:t>
            </a:r>
            <a:r>
              <a:rPr sz="1600" dirty="0">
                <a:latin typeface="Trebuchet MS"/>
                <a:cs typeface="Trebuchet MS"/>
              </a:rPr>
              <a:t>відростка.</a:t>
            </a:r>
            <a:r>
              <a:rPr sz="1600" spc="39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Внутрішнє</a:t>
            </a:r>
            <a:r>
              <a:rPr sz="1600" spc="395" dirty="0">
                <a:latin typeface="Trebuchet MS"/>
                <a:cs typeface="Trebuchet MS"/>
              </a:rPr>
              <a:t>  </a:t>
            </a:r>
            <a:r>
              <a:rPr sz="1600" spc="-20" dirty="0">
                <a:latin typeface="Trebuchet MS"/>
                <a:cs typeface="Trebuchet MS"/>
              </a:rPr>
              <a:t>вухо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4115" y="3300729"/>
            <a:ext cx="15144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2585" algn="l"/>
              </a:tabLst>
            </a:pPr>
            <a:r>
              <a:rPr sz="1600" spc="-50" dirty="0">
                <a:latin typeface="Trebuchet MS"/>
                <a:cs typeface="Trebuchet MS"/>
              </a:rPr>
              <a:t>є</a:t>
            </a:r>
            <a:r>
              <a:rPr sz="1600" dirty="0">
                <a:latin typeface="Trebuchet MS"/>
                <a:cs typeface="Trebuchet MS"/>
              </a:rPr>
              <a:t>	</a:t>
            </a:r>
            <a:r>
              <a:rPr sz="1600" spc="-10" dirty="0">
                <a:latin typeface="Trebuchet MS"/>
                <a:cs typeface="Trebuchet MS"/>
              </a:rPr>
              <a:t>заповненою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8832" y="3544570"/>
            <a:ext cx="4560570" cy="2220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rebuchet MS"/>
                <a:cs typeface="Trebuchet MS"/>
              </a:rPr>
              <a:t>рідиною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порожниною,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поділеною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три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основні </a:t>
            </a:r>
            <a:r>
              <a:rPr sz="1600" dirty="0">
                <a:latin typeface="Trebuchet MS"/>
                <a:cs typeface="Trebuchet MS"/>
              </a:rPr>
              <a:t>простори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(простір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півколових</a:t>
            </a:r>
            <a:r>
              <a:rPr sz="1600" spc="-10" dirty="0">
                <a:latin typeface="Trebuchet MS"/>
                <a:cs typeface="Trebuchet MS"/>
              </a:rPr>
              <a:t> каналів,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присінок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33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завитка).</a:t>
            </a:r>
            <a:r>
              <a:rPr sz="1600" spc="34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Усередині</a:t>
            </a:r>
            <a:r>
              <a:rPr sz="1600" spc="33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внутрішнього</a:t>
            </a:r>
            <a:r>
              <a:rPr sz="1600" spc="340" dirty="0">
                <a:latin typeface="Trebuchet MS"/>
                <a:cs typeface="Trebuchet MS"/>
              </a:rPr>
              <a:t>  </a:t>
            </a:r>
            <a:r>
              <a:rPr sz="1600" spc="-25" dirty="0">
                <a:latin typeface="Trebuchet MS"/>
                <a:cs typeface="Trebuchet MS"/>
              </a:rPr>
              <a:t>вуха </a:t>
            </a:r>
            <a:r>
              <a:rPr sz="1600" dirty="0">
                <a:latin typeface="Trebuchet MS"/>
                <a:cs typeface="Trebuchet MS"/>
              </a:rPr>
              <a:t>розташована</a:t>
            </a:r>
            <a:r>
              <a:rPr sz="1600" spc="434" dirty="0">
                <a:latin typeface="Trebuchet MS"/>
                <a:cs typeface="Trebuchet MS"/>
              </a:rPr>
              <a:t>     </a:t>
            </a:r>
            <a:r>
              <a:rPr sz="1600" dirty="0">
                <a:latin typeface="Trebuchet MS"/>
                <a:cs typeface="Trebuchet MS"/>
              </a:rPr>
              <a:t>серія</a:t>
            </a:r>
            <a:r>
              <a:rPr sz="1600" spc="440" dirty="0">
                <a:latin typeface="Trebuchet MS"/>
                <a:cs typeface="Trebuchet MS"/>
              </a:rPr>
              <a:t>     </a:t>
            </a:r>
            <a:r>
              <a:rPr sz="1600" spc="-10" dirty="0">
                <a:latin typeface="Trebuchet MS"/>
                <a:cs typeface="Trebuchet MS"/>
              </a:rPr>
              <a:t>взаємопов'язаних </a:t>
            </a:r>
            <a:r>
              <a:rPr sz="1600" dirty="0">
                <a:latin typeface="Trebuchet MS"/>
                <a:cs typeface="Trebuchet MS"/>
              </a:rPr>
              <a:t>заповнених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рідиною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мішечків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(півколові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канали, </a:t>
            </a:r>
            <a:r>
              <a:rPr sz="1600" dirty="0">
                <a:latin typeface="Trebuchet MS"/>
                <a:cs typeface="Trebuchet MS"/>
              </a:rPr>
              <a:t>маточка,</a:t>
            </a:r>
            <a:r>
              <a:rPr sz="1600" spc="11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мішечок</a:t>
            </a:r>
            <a:r>
              <a:rPr sz="1600" spc="1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10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завиток).</a:t>
            </a:r>
            <a:r>
              <a:rPr sz="1600" spc="114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Ендолімфатична </a:t>
            </a:r>
            <a:r>
              <a:rPr sz="1600" dirty="0">
                <a:latin typeface="Trebuchet MS"/>
                <a:cs typeface="Trebuchet MS"/>
              </a:rPr>
              <a:t>протока</a:t>
            </a:r>
            <a:r>
              <a:rPr sz="1600" spc="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проходить</a:t>
            </a:r>
            <a:r>
              <a:rPr sz="1600" spc="9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від</a:t>
            </a:r>
            <a:r>
              <a:rPr sz="1600" spc="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перетинчастих</a:t>
            </a:r>
            <a:r>
              <a:rPr sz="1600" spc="9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мішечків </a:t>
            </a:r>
            <a:r>
              <a:rPr sz="1600" dirty="0">
                <a:latin typeface="Trebuchet MS"/>
                <a:cs typeface="Trebuchet MS"/>
              </a:rPr>
              <a:t>до</a:t>
            </a:r>
            <a:r>
              <a:rPr sz="1600" spc="2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субдурального</a:t>
            </a:r>
            <a:r>
              <a:rPr sz="1600" spc="2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простору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навколо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головного мозку.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0592" y="919225"/>
            <a:ext cx="5455356" cy="44093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44779" y="806322"/>
            <a:ext cx="519874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Мікроворсинки</a:t>
            </a:r>
            <a:r>
              <a:rPr sz="1800" b="1" spc="14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волоскових</a:t>
            </a:r>
            <a:r>
              <a:rPr sz="1800" b="1" spc="1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клітин.</a:t>
            </a:r>
            <a:r>
              <a:rPr sz="1800" b="1" spc="13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Апікальна </a:t>
            </a:r>
            <a:r>
              <a:rPr sz="1800" dirty="0">
                <a:latin typeface="Trebuchet MS"/>
                <a:cs typeface="Trebuchet MS"/>
              </a:rPr>
              <a:t>поверхня</a:t>
            </a:r>
            <a:r>
              <a:rPr sz="1800" spc="4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кожної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волоскової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клітини</a:t>
            </a:r>
            <a:r>
              <a:rPr sz="1800" spc="420" dirty="0">
                <a:latin typeface="Trebuchet MS"/>
                <a:cs typeface="Trebuchet MS"/>
              </a:rPr>
              <a:t>  </a:t>
            </a:r>
            <a:r>
              <a:rPr sz="1800" spc="-20" dirty="0">
                <a:latin typeface="Trebuchet MS"/>
                <a:cs typeface="Trebuchet MS"/>
              </a:rPr>
              <a:t>несе </a:t>
            </a:r>
            <a:r>
              <a:rPr sz="1800" dirty="0">
                <a:latin typeface="Trebuchet MS"/>
                <a:cs typeface="Trebuchet MS"/>
              </a:rPr>
              <a:t>високоорганізовану</a:t>
            </a:r>
            <a:r>
              <a:rPr sz="1800" spc="31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систему</a:t>
            </a:r>
            <a:r>
              <a:rPr sz="1800" spc="30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мікроворсинок (стереоцилій),</a:t>
            </a:r>
            <a:r>
              <a:rPr sz="1800" spc="2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які</a:t>
            </a:r>
            <a:r>
              <a:rPr sz="1800" spc="3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розташовані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вигляді</a:t>
            </a:r>
            <a:r>
              <a:rPr sz="1800" spc="2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трьох </a:t>
            </a:r>
            <a:r>
              <a:rPr sz="1800" dirty="0">
                <a:latin typeface="Trebuchet MS"/>
                <a:cs typeface="Trebuchet MS"/>
              </a:rPr>
              <a:t>паралельних</a:t>
            </a:r>
            <a:r>
              <a:rPr sz="1800" spc="4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рядів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V-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4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W-</a:t>
            </a:r>
            <a:r>
              <a:rPr sz="1800" dirty="0">
                <a:latin typeface="Trebuchet MS"/>
                <a:cs typeface="Trebuchet MS"/>
              </a:rPr>
              <a:t>подібним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чином. </a:t>
            </a:r>
            <a:r>
              <a:rPr sz="1800" dirty="0">
                <a:latin typeface="Trebuchet MS"/>
                <a:cs typeface="Trebuchet MS"/>
              </a:rPr>
              <a:t>Висота</a:t>
            </a:r>
            <a:r>
              <a:rPr sz="1800" spc="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мікроворсинок</a:t>
            </a:r>
            <a:r>
              <a:rPr sz="1800" spc="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поступово</a:t>
            </a:r>
            <a:r>
              <a:rPr sz="1800" spc="2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зменшується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задньої</a:t>
            </a:r>
            <a:r>
              <a:rPr sz="1800" spc="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до</a:t>
            </a:r>
            <a:r>
              <a:rPr sz="1800" spc="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передньої</a:t>
            </a:r>
            <a:r>
              <a:rPr sz="1800" spc="4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частини</a:t>
            </a:r>
            <a:r>
              <a:rPr sz="1800" spc="3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волоскової </a:t>
            </a:r>
            <a:r>
              <a:rPr sz="1800" dirty="0">
                <a:latin typeface="Trebuchet MS"/>
                <a:cs typeface="Trebuchet MS"/>
              </a:rPr>
              <a:t>клітини,</a:t>
            </a:r>
            <a:r>
              <a:rPr sz="1800" spc="1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утворюючи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так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зване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розташування </a:t>
            </a:r>
            <a:r>
              <a:rPr sz="1800" dirty="0">
                <a:latin typeface="Trebuchet MS"/>
                <a:cs typeface="Trebuchet MS"/>
              </a:rPr>
              <a:t>"органної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труби".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Тонкі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філаменти</a:t>
            </a:r>
            <a:r>
              <a:rPr sz="1800" spc="12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з'єднують </a:t>
            </a:r>
            <a:r>
              <a:rPr sz="1800" dirty="0">
                <a:latin typeface="Trebuchet MS"/>
                <a:cs typeface="Trebuchet MS"/>
              </a:rPr>
              <a:t>окремі</a:t>
            </a:r>
            <a:r>
              <a:rPr sz="1800" spc="43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мікроворсинки</a:t>
            </a:r>
            <a:r>
              <a:rPr sz="1800" spc="4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кожного</a:t>
            </a:r>
            <a:r>
              <a:rPr sz="1800" spc="4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ряду,</a:t>
            </a:r>
            <a:r>
              <a:rPr sz="1800" spc="4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причому </a:t>
            </a:r>
            <a:r>
              <a:rPr sz="1800" dirty="0">
                <a:latin typeface="Trebuchet MS"/>
                <a:cs typeface="Trebuchet MS"/>
              </a:rPr>
              <a:t>кінчики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коротших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мікроворсинок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з'єднані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spc="5" dirty="0">
                <a:latin typeface="Trebuchet MS"/>
                <a:cs typeface="Trebuchet MS"/>
              </a:rPr>
              <a:t>з </a:t>
            </a:r>
            <a:r>
              <a:rPr sz="1800" dirty="0">
                <a:latin typeface="Trebuchet MS"/>
                <a:cs typeface="Trebuchet MS"/>
              </a:rPr>
              <a:t>тілами</a:t>
            </a:r>
            <a:r>
              <a:rPr sz="1800" spc="-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вищих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мікроворсинок,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знаходяться </a:t>
            </a:r>
            <a:r>
              <a:rPr sz="1800" dirty="0">
                <a:latin typeface="Trebuchet MS"/>
                <a:cs typeface="Trebuchet MS"/>
              </a:rPr>
              <a:t>позаду.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той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волоскова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клітина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жорстко </a:t>
            </a:r>
            <a:r>
              <a:rPr sz="1800" dirty="0">
                <a:latin typeface="Trebuchet MS"/>
                <a:cs typeface="Trebuchet MS"/>
              </a:rPr>
              <a:t>зафіксована</a:t>
            </a:r>
            <a:r>
              <a:rPr sz="1800" spc="3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3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місці</a:t>
            </a:r>
            <a:r>
              <a:rPr sz="1800" spc="3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опорними</a:t>
            </a:r>
            <a:r>
              <a:rPr sz="1800" spc="37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клітинами, </a:t>
            </a:r>
            <a:r>
              <a:rPr sz="1800" dirty="0">
                <a:latin typeface="Trebuchet MS"/>
                <a:cs typeface="Trebuchet MS"/>
              </a:rPr>
              <a:t>кінчики</a:t>
            </a:r>
            <a:r>
              <a:rPr sz="1800" spc="45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найвищого</a:t>
            </a:r>
            <a:r>
              <a:rPr sz="1800" spc="45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ряду</a:t>
            </a:r>
            <a:r>
              <a:rPr sz="1800" spc="46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мікроворсинок </a:t>
            </a:r>
            <a:r>
              <a:rPr sz="1800" dirty="0">
                <a:latin typeface="Trebuchet MS"/>
                <a:cs typeface="Trebuchet MS"/>
              </a:rPr>
              <a:t>вбудовані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драглистий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позаклітинний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матрикс,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3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вільно</a:t>
            </a:r>
            <a:r>
              <a:rPr sz="1800" spc="3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рухається</a:t>
            </a:r>
            <a:r>
              <a:rPr sz="1800" spc="3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рідинних</a:t>
            </a:r>
            <a:r>
              <a:rPr sz="1800" spc="3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порожнинах </a:t>
            </a:r>
            <a:r>
              <a:rPr sz="1800" spc="-30" dirty="0">
                <a:latin typeface="Trebuchet MS"/>
                <a:cs typeface="Trebuchet MS"/>
              </a:rPr>
              <a:t>внутрішнього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вуха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вестибулярної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системи.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4256" y="458191"/>
            <a:ext cx="9790411" cy="35227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35100" y="4089907"/>
            <a:ext cx="989330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rebuchet MS"/>
                <a:cs typeface="Trebuchet MS"/>
              </a:rPr>
              <a:t>Мікроворсинки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волоскових</a:t>
            </a:r>
            <a:r>
              <a:rPr sz="1800" b="1" spc="-120" dirty="0">
                <a:latin typeface="Trebuchet MS"/>
                <a:cs typeface="Trebuchet MS"/>
              </a:rPr>
              <a:t> </a:t>
            </a:r>
            <a:r>
              <a:rPr sz="1800" b="1" spc="-55" dirty="0">
                <a:latin typeface="Trebuchet MS"/>
                <a:cs typeface="Trebuchet MS"/>
              </a:rPr>
              <a:t>клітин.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(б)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Волоскові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клітини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підтримуються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сусідніми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клітинами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контактують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 </a:t>
            </a:r>
            <a:r>
              <a:rPr sz="1800" spc="-5" dirty="0">
                <a:latin typeface="Trebuchet MS"/>
                <a:cs typeface="Trebuchet MS"/>
              </a:rPr>
              <a:t>аксоном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чутливого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нерва.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Опорні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клітини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прикріплені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до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волоскових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клітин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за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допомогою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щільних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з'єднань.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Стереоцилії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вбудовані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драглистий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матрикс.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(в)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Рух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драглистого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матриксу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відхиляє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стереоцилії,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викликаючи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деполяризацію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мембрани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волоскової</a:t>
            </a:r>
            <a:r>
              <a:rPr sz="1800" spc="-60" dirty="0">
                <a:latin typeface="Trebuchet MS"/>
                <a:cs typeface="Trebuchet MS"/>
              </a:rPr>
              <a:t> клітини,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передається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до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центральної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нервової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системи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аксон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чутливого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нерва.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Волоскові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клітини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розташовані</a:t>
            </a:r>
            <a:r>
              <a:rPr sz="1800" spc="66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за</a:t>
            </a:r>
            <a:r>
              <a:rPr sz="1800" spc="67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різними</a:t>
            </a:r>
            <a:r>
              <a:rPr sz="1800" spc="6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схемами</a:t>
            </a:r>
            <a:r>
              <a:rPr sz="1800" spc="6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6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завитку</a:t>
            </a:r>
            <a:r>
              <a:rPr sz="1800" spc="6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67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вестибулярному</a:t>
            </a:r>
            <a:r>
              <a:rPr sz="1800" spc="68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апараті</a:t>
            </a:r>
            <a:r>
              <a:rPr sz="1800" spc="68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6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виявлення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прискорення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(руху),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гравітації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(положення)</a:t>
            </a:r>
            <a:r>
              <a:rPr sz="1800" spc="-204" dirty="0">
                <a:latin typeface="Trebuchet MS"/>
                <a:cs typeface="Trebuchet MS"/>
              </a:rPr>
              <a:t> </a:t>
            </a:r>
            <a:r>
              <a:rPr sz="1800" spc="15" dirty="0">
                <a:latin typeface="Trebuchet MS"/>
                <a:cs typeface="Trebuchet MS"/>
              </a:rPr>
              <a:t>або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звуку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(слуху).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5253" y="768167"/>
            <a:ext cx="6551253" cy="49431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5182" y="1828927"/>
            <a:ext cx="353187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rebuchet MS"/>
                <a:cs typeface="Trebuchet MS"/>
              </a:rPr>
              <a:t>Розподіл</a:t>
            </a:r>
            <a:r>
              <a:rPr sz="1800" b="1" spc="630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волоскових</a:t>
            </a:r>
            <a:r>
              <a:rPr sz="1800" b="1" spc="630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клітин</a:t>
            </a:r>
            <a:r>
              <a:rPr sz="1800" b="1" spc="635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у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перетинчастому</a:t>
            </a:r>
            <a:r>
              <a:rPr sz="1800" b="1" spc="4415" dirty="0">
                <a:latin typeface="Trebuchet MS"/>
                <a:cs typeface="Trebuchet MS"/>
              </a:rPr>
              <a:t> </a:t>
            </a:r>
            <a:r>
              <a:rPr sz="1800" b="1" spc="-40" dirty="0">
                <a:latin typeface="Trebuchet MS"/>
                <a:cs typeface="Trebuchet MS"/>
              </a:rPr>
              <a:t>лабіринті.</a:t>
            </a:r>
            <a:r>
              <a:rPr sz="1800" b="1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Волоскові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клітини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розташовані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вигляді</a:t>
            </a:r>
            <a:r>
              <a:rPr sz="1800" spc="277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плям</a:t>
            </a:r>
            <a:r>
              <a:rPr sz="1800" spc="276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276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ампулах</a:t>
            </a:r>
            <a:r>
              <a:rPr sz="1800" spc="-35" dirty="0">
                <a:latin typeface="Trebuchet MS"/>
                <a:cs typeface="Trebuchet MS"/>
              </a:rPr>
              <a:t> півколових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каналів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виявлення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прискорення,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макулі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маточки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мішечка</a:t>
            </a:r>
            <a:r>
              <a:rPr sz="1800" spc="3679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36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сприйняття </a:t>
            </a:r>
            <a:r>
              <a:rPr sz="1800" spc="-35" dirty="0">
                <a:latin typeface="Trebuchet MS"/>
                <a:cs typeface="Trebuchet MS"/>
              </a:rPr>
              <a:t>напрямку </a:t>
            </a:r>
            <a:r>
              <a:rPr sz="1800" spc="-40" dirty="0">
                <a:latin typeface="Trebuchet MS"/>
                <a:cs typeface="Trebuchet MS"/>
              </a:rPr>
              <a:t>гравітації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статичного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положення,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Trebuchet MS"/>
                <a:cs typeface="Trebuchet MS"/>
              </a:rPr>
              <a:t>а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також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кортієвому</a:t>
            </a:r>
            <a:r>
              <a:rPr sz="1800" spc="-25" dirty="0">
                <a:latin typeface="Trebuchet MS"/>
                <a:cs typeface="Trebuchet MS"/>
              </a:rPr>
              <a:t> органі</a:t>
            </a:r>
            <a:r>
              <a:rPr sz="1800" spc="9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завитки</a:t>
            </a:r>
            <a:r>
              <a:rPr sz="1800" spc="97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9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виявлення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звукових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коливань.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0732" y="1176221"/>
            <a:ext cx="4958355" cy="364713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7598" y="402183"/>
            <a:ext cx="6039485" cy="596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5880" algn="just">
              <a:lnSpc>
                <a:spcPct val="107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Кортієв</a:t>
            </a:r>
            <a:r>
              <a:rPr sz="1400" b="1" spc="1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орган.</a:t>
            </a:r>
            <a:r>
              <a:rPr sz="1400" b="1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(а)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Кортієв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орган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складається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епітеліальних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опорних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клітин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сенсорних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клітин.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350" baseline="24691" dirty="0">
                <a:latin typeface="Calibri"/>
                <a:cs typeface="Calibri"/>
              </a:rPr>
              <a:t>1</a:t>
            </a:r>
            <a:r>
              <a:rPr sz="1350" spc="-7" baseline="2469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Медіально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він лежить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жорсткій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кістковій </a:t>
            </a:r>
            <a:r>
              <a:rPr sz="1400" dirty="0">
                <a:latin typeface="Calibri"/>
                <a:cs typeface="Calibri"/>
              </a:rPr>
              <a:t>спіральній</a:t>
            </a:r>
            <a:r>
              <a:rPr sz="1400" spc="2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пластинці;</a:t>
            </a:r>
            <a:r>
              <a:rPr sz="1400" spc="2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латерально</a:t>
            </a:r>
            <a:r>
              <a:rPr sz="1400" spc="3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він</a:t>
            </a:r>
            <a:r>
              <a:rPr sz="1400" spc="3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розташований</a:t>
            </a:r>
            <a:r>
              <a:rPr sz="1400" spc="30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295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деформівній </a:t>
            </a:r>
            <a:r>
              <a:rPr sz="1400" dirty="0">
                <a:latin typeface="Calibri"/>
                <a:cs typeface="Calibri"/>
              </a:rPr>
              <a:t>базилярній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мембрані.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Існують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дві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групи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клітин: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внутрішня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група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4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зовнішня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група,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які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розділені</a:t>
            </a:r>
            <a:r>
              <a:rPr sz="1400" spc="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невеликим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отвором</a:t>
            </a:r>
            <a:r>
              <a:rPr sz="1400" spc="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кінці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кісткової </a:t>
            </a:r>
            <a:r>
              <a:rPr sz="1400" dirty="0">
                <a:latin typeface="Calibri"/>
                <a:cs typeface="Calibri"/>
              </a:rPr>
              <a:t>спіральної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пластинки,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що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називається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внутрішнім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тунелем</a:t>
            </a:r>
            <a:r>
              <a:rPr sz="1400" spc="1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(тунелем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Корті). </a:t>
            </a:r>
            <a:r>
              <a:rPr sz="1400" dirty="0">
                <a:latin typeface="Calibri"/>
                <a:cs typeface="Calibri"/>
              </a:rPr>
              <a:t>Внутрішня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група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менша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кругліша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зовнішню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групу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розташована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одним </a:t>
            </a:r>
            <a:r>
              <a:rPr sz="1400" dirty="0">
                <a:latin typeface="Calibri"/>
                <a:cs typeface="Calibri"/>
              </a:rPr>
              <a:t>рядом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вздовж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завитки.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Зовнішня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висока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тонка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розташована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три- </a:t>
            </a:r>
            <a:r>
              <a:rPr sz="1400" dirty="0">
                <a:latin typeface="Calibri"/>
                <a:cs typeface="Calibri"/>
              </a:rPr>
              <a:t>п'ять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паралельних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рядів,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залежно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від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положення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вздовж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довжини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завитки. </a:t>
            </a:r>
            <a:r>
              <a:rPr sz="1400" dirty="0">
                <a:latin typeface="Calibri"/>
                <a:cs typeface="Calibri"/>
              </a:rPr>
              <a:t>Волоскові</a:t>
            </a:r>
            <a:r>
              <a:rPr sz="1400" spc="3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3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оточені</a:t>
            </a:r>
            <a:r>
              <a:rPr sz="1400" spc="3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епітеліальними</a:t>
            </a:r>
            <a:r>
              <a:rPr sz="1400" spc="3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опорними</a:t>
            </a:r>
            <a:r>
              <a:rPr sz="1400" spc="3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клітинами,</a:t>
            </a:r>
            <a:r>
              <a:rPr sz="1400" spc="3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причому </a:t>
            </a:r>
            <a:r>
              <a:rPr sz="1400" dirty="0">
                <a:latin typeface="Calibri"/>
                <a:cs typeface="Calibri"/>
              </a:rPr>
              <a:t>внутрішні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волоскові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повністю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оточені,</a:t>
            </a:r>
            <a:r>
              <a:rPr sz="1400" spc="3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тоді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як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зовнішні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волоскові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оточені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лише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2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їхньому</a:t>
            </a:r>
            <a:r>
              <a:rPr sz="1400" spc="2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крайньому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апексі</a:t>
            </a:r>
            <a:r>
              <a:rPr sz="1400" spc="2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базальних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частинах, </a:t>
            </a:r>
            <a:r>
              <a:rPr sz="1400" dirty="0">
                <a:latin typeface="Calibri"/>
                <a:cs typeface="Calibri"/>
              </a:rPr>
              <a:t>залишаючи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оголену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середню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зону,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що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контактує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позаклітинною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рідиною. </a:t>
            </a:r>
            <a:r>
              <a:rPr sz="1400" dirty="0">
                <a:latin typeface="Calibri"/>
                <a:cs typeface="Calibri"/>
              </a:rPr>
              <a:t>Мікроворсинки</a:t>
            </a:r>
            <a:r>
              <a:rPr sz="1400" spc="409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зовнішніх</a:t>
            </a:r>
            <a:r>
              <a:rPr sz="1400" spc="42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41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клітин</a:t>
            </a:r>
            <a:r>
              <a:rPr sz="1400" spc="41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прикріплені</a:t>
            </a:r>
            <a:r>
              <a:rPr sz="1400" spc="42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до</a:t>
            </a:r>
            <a:r>
              <a:rPr sz="1400" spc="415" dirty="0">
                <a:latin typeface="Calibri"/>
                <a:cs typeface="Calibri"/>
              </a:rPr>
              <a:t>  </a:t>
            </a:r>
            <a:r>
              <a:rPr sz="1400" spc="-20" dirty="0">
                <a:latin typeface="Calibri"/>
                <a:cs typeface="Calibri"/>
              </a:rPr>
              <a:t>шару </a:t>
            </a:r>
            <a:r>
              <a:rPr sz="1400" dirty="0">
                <a:latin typeface="Calibri"/>
                <a:cs typeface="Calibri"/>
              </a:rPr>
              <a:t>драглистого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позаклітинного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матриксу,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підтримуваного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нитчастими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білками </a:t>
            </a:r>
            <a:r>
              <a:rPr sz="1400" dirty="0">
                <a:latin typeface="Calibri"/>
                <a:cs typeface="Calibri"/>
              </a:rPr>
              <a:t>(текторіальна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мембрана),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але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мікроворсинки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внутрішніх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клітин </a:t>
            </a:r>
            <a:r>
              <a:rPr sz="1400" dirty="0">
                <a:latin typeface="Calibri"/>
                <a:cs typeface="Calibri"/>
              </a:rPr>
              <a:t>вільні.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Аксони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утворюють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синаптичні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контакти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волосковими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клітинами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та </a:t>
            </a:r>
            <a:r>
              <a:rPr sz="1400" dirty="0">
                <a:latin typeface="Calibri"/>
                <a:cs typeface="Calibri"/>
              </a:rPr>
              <a:t>прямують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до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спірального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ганглія.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Текторіальна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мембрана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секретується епітеліальними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клітинами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(міжзубними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клітинами).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кортієвому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органі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існує </a:t>
            </a:r>
            <a:r>
              <a:rPr sz="1400" dirty="0">
                <a:latin typeface="Calibri"/>
                <a:cs typeface="Calibri"/>
              </a:rPr>
              <a:t>кілька</a:t>
            </a:r>
            <a:r>
              <a:rPr sz="1400" spc="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класів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опорних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клітин.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Стовпові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містять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велику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кількість </a:t>
            </a:r>
            <a:r>
              <a:rPr sz="1400" dirty="0">
                <a:latin typeface="Calibri"/>
                <a:cs typeface="Calibri"/>
              </a:rPr>
              <a:t>каркасних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мікротрубочок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оточують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3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підтримують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трикутну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порожнину </a:t>
            </a:r>
            <a:r>
              <a:rPr sz="1400" dirty="0">
                <a:latin typeface="Calibri"/>
                <a:cs typeface="Calibri"/>
              </a:rPr>
              <a:t>(внутрішній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тунель)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рівні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губи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кісткової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спіральної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пластинки.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відміну </a:t>
            </a:r>
            <a:r>
              <a:rPr sz="1400" dirty="0">
                <a:latin typeface="Calibri"/>
                <a:cs typeface="Calibri"/>
              </a:rPr>
              <a:t>від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них,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фалангові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підтримують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волоскові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прикріплені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до </a:t>
            </a:r>
            <a:r>
              <a:rPr sz="1400" dirty="0">
                <a:latin typeface="Calibri"/>
                <a:cs typeface="Calibri"/>
              </a:rPr>
              <a:t>них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щільними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з'єднаннями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їхніх апексах,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таким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чином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ізолюючи</a:t>
            </a:r>
            <a:r>
              <a:rPr sz="1400" spc="-10" dirty="0">
                <a:latin typeface="Calibri"/>
                <a:cs typeface="Calibri"/>
              </a:rPr>
              <a:t> базальну </a:t>
            </a:r>
            <a:r>
              <a:rPr sz="1400" dirty="0">
                <a:latin typeface="Calibri"/>
                <a:cs typeface="Calibri"/>
              </a:rPr>
              <a:t>мембрану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від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ендолімфи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підтримуючи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електрохімічні градієнти.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6723" y="765876"/>
            <a:ext cx="7085084" cy="47964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1309" y="1632966"/>
            <a:ext cx="3992879" cy="208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Мікрофотографія</a:t>
            </a:r>
            <a:r>
              <a:rPr sz="1800" b="1" spc="459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кортієвого</a:t>
            </a:r>
            <a:r>
              <a:rPr sz="1800" b="1" spc="480" dirty="0">
                <a:latin typeface="Calibri"/>
                <a:cs typeface="Calibri"/>
              </a:rPr>
              <a:t>  </a:t>
            </a:r>
            <a:r>
              <a:rPr sz="1800" b="1" spc="-10" dirty="0">
                <a:latin typeface="Calibri"/>
                <a:cs typeface="Calibri"/>
              </a:rPr>
              <a:t>органу</a:t>
            </a:r>
            <a:r>
              <a:rPr sz="1800" spc="-10" dirty="0">
                <a:latin typeface="Calibri"/>
                <a:cs typeface="Calibri"/>
              </a:rPr>
              <a:t>. </a:t>
            </a:r>
            <a:r>
              <a:rPr sz="1800" dirty="0">
                <a:latin typeface="Calibri"/>
                <a:cs typeface="Calibri"/>
              </a:rPr>
              <a:t>Зверніть</a:t>
            </a:r>
            <a:r>
              <a:rPr sz="1800" spc="345" dirty="0">
                <a:latin typeface="Calibri"/>
                <a:cs typeface="Calibri"/>
              </a:rPr>
              <a:t>    </a:t>
            </a:r>
            <a:r>
              <a:rPr sz="1800" dirty="0">
                <a:latin typeface="Calibri"/>
                <a:cs typeface="Calibri"/>
              </a:rPr>
              <a:t>увагу</a:t>
            </a:r>
            <a:r>
              <a:rPr sz="1800" spc="350" dirty="0">
                <a:latin typeface="Calibri"/>
                <a:cs typeface="Calibri"/>
              </a:rPr>
              <a:t>   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345" dirty="0">
                <a:latin typeface="Calibri"/>
                <a:cs typeface="Calibri"/>
              </a:rPr>
              <a:t>    </a:t>
            </a:r>
            <a:r>
              <a:rPr sz="1800" spc="-10" dirty="0">
                <a:latin typeface="Calibri"/>
                <a:cs typeface="Calibri"/>
              </a:rPr>
              <a:t>текторіальну </a:t>
            </a:r>
            <a:r>
              <a:rPr sz="1800" dirty="0">
                <a:latin typeface="Calibri"/>
                <a:cs typeface="Calibri"/>
              </a:rPr>
              <a:t>мембрану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(Т),</a:t>
            </a:r>
            <a:r>
              <a:rPr sz="1800" spc="3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масу</a:t>
            </a:r>
            <a:r>
              <a:rPr sz="1800" spc="3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фалангових</a:t>
            </a:r>
            <a:r>
              <a:rPr sz="1800" spc="3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клітин, </a:t>
            </a:r>
            <a:r>
              <a:rPr sz="1800" dirty="0">
                <a:latin typeface="Calibri"/>
                <a:cs typeface="Calibri"/>
              </a:rPr>
              <a:t>що</a:t>
            </a:r>
            <a:r>
              <a:rPr sz="1800" spc="260" dirty="0">
                <a:latin typeface="Calibri"/>
                <a:cs typeface="Calibri"/>
              </a:rPr>
              <a:t>   </a:t>
            </a:r>
            <a:r>
              <a:rPr sz="1800" dirty="0">
                <a:latin typeface="Calibri"/>
                <a:cs typeface="Calibri"/>
              </a:rPr>
              <a:t>несуть</a:t>
            </a:r>
            <a:r>
              <a:rPr sz="1800" spc="260" dirty="0">
                <a:latin typeface="Calibri"/>
                <a:cs typeface="Calibri"/>
              </a:rPr>
              <a:t>   </a:t>
            </a:r>
            <a:r>
              <a:rPr sz="1800" dirty="0">
                <a:latin typeface="Calibri"/>
                <a:cs typeface="Calibri"/>
              </a:rPr>
              <a:t>волоскові</a:t>
            </a:r>
            <a:r>
              <a:rPr sz="1800" spc="260" dirty="0">
                <a:latin typeface="Calibri"/>
                <a:cs typeface="Calibri"/>
              </a:rPr>
              <a:t>   </a:t>
            </a:r>
            <a:r>
              <a:rPr sz="1800" dirty="0">
                <a:latin typeface="Calibri"/>
                <a:cs typeface="Calibri"/>
              </a:rPr>
              <a:t>клітини</a:t>
            </a:r>
            <a:r>
              <a:rPr sz="1800" spc="265" dirty="0">
                <a:latin typeface="Calibri"/>
                <a:cs typeface="Calibri"/>
              </a:rPr>
              <a:t>   </a:t>
            </a:r>
            <a:r>
              <a:rPr sz="1800" spc="-20" dirty="0">
                <a:latin typeface="Calibri"/>
                <a:cs typeface="Calibri"/>
              </a:rPr>
              <a:t>(Р), </a:t>
            </a:r>
            <a:r>
              <a:rPr sz="1800" dirty="0">
                <a:latin typeface="Calibri"/>
                <a:cs typeface="Calibri"/>
              </a:rPr>
              <a:t>базилярну</a:t>
            </a:r>
            <a:r>
              <a:rPr sz="1800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мембрану</a:t>
            </a:r>
            <a:r>
              <a:rPr sz="1800" spc="254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(В)</a:t>
            </a:r>
            <a:r>
              <a:rPr sz="1800" spc="254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та</a:t>
            </a:r>
            <a:r>
              <a:rPr sz="1800" spc="254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судинну </a:t>
            </a:r>
            <a:r>
              <a:rPr sz="1800" dirty="0">
                <a:latin typeface="Calibri"/>
                <a:cs typeface="Calibri"/>
              </a:rPr>
              <a:t>смужку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(S)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19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спіральній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зв'язці</a:t>
            </a:r>
            <a:r>
              <a:rPr sz="1800" spc="185" dirty="0">
                <a:latin typeface="Calibri"/>
                <a:cs typeface="Calibri"/>
              </a:rPr>
              <a:t>  </a:t>
            </a:r>
            <a:r>
              <a:rPr sz="1800" spc="-20" dirty="0">
                <a:latin typeface="Calibri"/>
                <a:cs typeface="Calibri"/>
              </a:rPr>
              <a:t>(SL) </a:t>
            </a:r>
            <a:r>
              <a:rPr sz="1800" dirty="0">
                <a:latin typeface="Calibri"/>
                <a:cs typeface="Calibri"/>
              </a:rPr>
              <a:t>усередині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завитка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(С).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27968" y="643953"/>
            <a:ext cx="6841490" cy="4784090"/>
            <a:chOff x="4827968" y="643953"/>
            <a:chExt cx="6841490" cy="47840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7429" y="653542"/>
              <a:ext cx="6822313" cy="476503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32730" y="648716"/>
              <a:ext cx="6831965" cy="4774565"/>
            </a:xfrm>
            <a:custGeom>
              <a:avLst/>
              <a:gdLst/>
              <a:ahLst/>
              <a:cxnLst/>
              <a:rect l="l" t="t" r="r" b="b"/>
              <a:pathLst>
                <a:path w="6831965" h="4774565">
                  <a:moveTo>
                    <a:pt x="0" y="4774564"/>
                  </a:moveTo>
                  <a:lnTo>
                    <a:pt x="6831838" y="4774564"/>
                  </a:lnTo>
                  <a:lnTo>
                    <a:pt x="6831838" y="0"/>
                  </a:lnTo>
                  <a:lnTo>
                    <a:pt x="0" y="0"/>
                  </a:lnTo>
                  <a:lnTo>
                    <a:pt x="0" y="4774564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575941" y="1407109"/>
            <a:ext cx="1692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Trebuchet MS"/>
                <a:cs typeface="Trebuchet MS"/>
              </a:rPr>
              <a:t>мікрофотографії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1497" y="1407109"/>
            <a:ext cx="27730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3945" algn="l"/>
                <a:tab pos="1568450" algn="l"/>
              </a:tabLst>
            </a:pPr>
            <a:r>
              <a:rPr sz="1800" b="1" spc="-10" dirty="0">
                <a:latin typeface="Trebuchet MS"/>
                <a:cs typeface="Trebuchet MS"/>
              </a:rPr>
              <a:t>Макула.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spc="35" dirty="0">
                <a:latin typeface="Trebuchet MS"/>
                <a:cs typeface="Trebuchet MS"/>
              </a:rPr>
              <a:t>На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цій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565275" algn="l"/>
              </a:tabLst>
            </a:pPr>
            <a:r>
              <a:rPr sz="1800" spc="-10" dirty="0">
                <a:latin typeface="Trebuchet MS"/>
                <a:cs typeface="Trebuchet MS"/>
              </a:rPr>
              <a:t>стереоцилії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волоскових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01973" y="1681988"/>
            <a:ext cx="666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клітин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1497" y="1956308"/>
            <a:ext cx="37687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макули</a:t>
            </a:r>
            <a:r>
              <a:rPr sz="1800" spc="20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вбудовані</a:t>
            </a:r>
            <a:r>
              <a:rPr sz="1800" spc="20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spc="-30" dirty="0">
                <a:latin typeface="Trebuchet MS"/>
                <a:cs typeface="Trebuchet MS"/>
              </a:rPr>
              <a:t>отолітову </a:t>
            </a:r>
            <a:r>
              <a:rPr sz="1800" dirty="0">
                <a:latin typeface="Trebuchet MS"/>
                <a:cs typeface="Trebuchet MS"/>
              </a:rPr>
              <a:t>мембрану.</a:t>
            </a:r>
            <a:r>
              <a:rPr sz="1800" spc="4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Отоконії</a:t>
            </a:r>
            <a:r>
              <a:rPr sz="1800" spc="-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(О)</a:t>
            </a:r>
            <a:r>
              <a:rPr sz="1800" spc="-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видно</a:t>
            </a:r>
            <a:r>
              <a:rPr sz="1800" spc="-2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як </a:t>
            </a:r>
            <a:r>
              <a:rPr sz="1800" dirty="0">
                <a:latin typeface="Trebuchet MS"/>
                <a:cs typeface="Trebuchet MS"/>
              </a:rPr>
              <a:t>численні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частинки,</a:t>
            </a:r>
            <a:r>
              <a:rPr sz="1800" spc="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забарвлені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spc="-50" dirty="0">
                <a:latin typeface="Trebuchet MS"/>
                <a:cs typeface="Trebuchet MS"/>
              </a:rPr>
              <a:t>в </a:t>
            </a:r>
            <a:r>
              <a:rPr sz="1800" dirty="0">
                <a:latin typeface="Trebuchet MS"/>
                <a:cs typeface="Trebuchet MS"/>
              </a:rPr>
              <a:t>фіолетовий</a:t>
            </a:r>
            <a:r>
              <a:rPr sz="1800" spc="26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колір.</a:t>
            </a:r>
            <a:r>
              <a:rPr sz="1800" spc="26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Стереоцилії виглядають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рожеві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пучки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75" dirty="0">
                <a:latin typeface="Trebuchet MS"/>
                <a:cs typeface="Trebuchet MS"/>
              </a:rPr>
              <a:t>(Т),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що </a:t>
            </a:r>
            <a:r>
              <a:rPr sz="1800" dirty="0">
                <a:latin typeface="Trebuchet MS"/>
                <a:cs typeface="Trebuchet MS"/>
              </a:rPr>
              <a:t>піднімаються</a:t>
            </a:r>
            <a:r>
              <a:rPr sz="1800" spc="30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поверхні</a:t>
            </a:r>
            <a:r>
              <a:rPr sz="1800" spc="40" dirty="0">
                <a:latin typeface="Trebuchet MS"/>
                <a:cs typeface="Trebuchet MS"/>
              </a:rPr>
              <a:t>  </a:t>
            </a:r>
            <a:r>
              <a:rPr sz="1800" spc="-35" dirty="0">
                <a:latin typeface="Trebuchet MS"/>
                <a:cs typeface="Trebuchet MS"/>
              </a:rPr>
              <a:t>клітини,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1497" y="3602482"/>
            <a:ext cx="37661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26135" algn="l"/>
                <a:tab pos="1529080" algn="l"/>
                <a:tab pos="2603500" algn="l"/>
              </a:tabLst>
            </a:pPr>
            <a:r>
              <a:rPr sz="1800" spc="-25" dirty="0">
                <a:latin typeface="Trebuchet MS"/>
                <a:cs typeface="Trebuchet MS"/>
              </a:rPr>
              <a:t>але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на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цьому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збільшенні </a:t>
            </a:r>
            <a:r>
              <a:rPr sz="1800" spc="-10" dirty="0">
                <a:latin typeface="Trebuchet MS"/>
                <a:cs typeface="Trebuchet MS"/>
              </a:rPr>
              <a:t>неможливо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48636" y="3876802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5110" algn="l"/>
              </a:tabLst>
            </a:pPr>
            <a:r>
              <a:rPr sz="1800" spc="-10" dirty="0">
                <a:latin typeface="Trebuchet MS"/>
                <a:cs typeface="Trebuchet MS"/>
              </a:rPr>
              <a:t>розрізнити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окремі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1497" y="4151503"/>
            <a:ext cx="37661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мікроворсинки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чи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тип</a:t>
            </a:r>
            <a:r>
              <a:rPr sz="1800" spc="48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волоскової </a:t>
            </a:r>
            <a:r>
              <a:rPr sz="1800" dirty="0">
                <a:latin typeface="Trebuchet MS"/>
                <a:cs typeface="Trebuchet MS"/>
              </a:rPr>
              <a:t>клітини.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Опорні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клітини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spc="-20" dirty="0">
                <a:latin typeface="Trebuchet MS"/>
                <a:cs typeface="Trebuchet MS"/>
              </a:rPr>
              <a:t>(SC) </a:t>
            </a:r>
            <a:r>
              <a:rPr sz="1800" spc="-30" dirty="0">
                <a:latin typeface="Trebuchet MS"/>
                <a:cs typeface="Trebuchet MS"/>
              </a:rPr>
              <a:t>виглядають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як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епітеліальний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пласт.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1830" y="601209"/>
            <a:ext cx="9215254" cy="44563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98194" y="5548376"/>
            <a:ext cx="9664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Детальне</a:t>
            </a:r>
            <a:r>
              <a:rPr sz="1800" b="1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зображення</a:t>
            </a:r>
            <a:r>
              <a:rPr sz="1800" b="1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вушної</a:t>
            </a:r>
            <a:r>
              <a:rPr sz="1800" b="1" spc="-4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раковини</a:t>
            </a:r>
            <a:r>
              <a:rPr sz="1800" b="1" spc="-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(а),</a:t>
            </a:r>
            <a:r>
              <a:rPr sz="1800" b="1" spc="-3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spc="-10" dirty="0">
                <a:solidFill>
                  <a:srgbClr val="111111"/>
                </a:solidFill>
                <a:latin typeface="Roboto"/>
                <a:cs typeface="Roboto"/>
              </a:rPr>
              <a:t>кортикового</a:t>
            </a:r>
            <a:r>
              <a:rPr sz="1800" b="1" spc="-4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органу</a:t>
            </a:r>
            <a:r>
              <a:rPr sz="1800" b="1" spc="-5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та</a:t>
            </a:r>
            <a:r>
              <a:rPr sz="1800" b="1" spc="-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волоскових</a:t>
            </a:r>
            <a:r>
              <a:rPr sz="1800" b="1" spc="-5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клітин</a:t>
            </a:r>
            <a:r>
              <a:rPr sz="1800" b="1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spc="-25" dirty="0">
                <a:solidFill>
                  <a:srgbClr val="111111"/>
                </a:solidFill>
                <a:latin typeface="Roboto"/>
                <a:cs typeface="Roboto"/>
              </a:rPr>
              <a:t>(б)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3213" y="520852"/>
            <a:ext cx="7822065" cy="46902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81733" y="5508447"/>
            <a:ext cx="9116060" cy="847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5"/>
              </a:spcBef>
            </a:pPr>
            <a:r>
              <a:rPr sz="1800" u="sng" dirty="0">
                <a:solidFill>
                  <a:srgbClr val="5E899B"/>
                </a:solidFill>
                <a:uFill>
                  <a:solidFill>
                    <a:srgbClr val="5E899B"/>
                  </a:solidFill>
                </a:uFill>
                <a:latin typeface="Calibri"/>
                <a:cs typeface="Calibri"/>
                <a:hlinkClick r:id="rId3"/>
              </a:rPr>
              <a:t>Вестибулярна</a:t>
            </a:r>
            <a:r>
              <a:rPr sz="1800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система</a:t>
            </a:r>
            <a:r>
              <a:rPr sz="1800" u="sng" spc="1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dirty="0">
                <a:latin typeface="Georgia"/>
                <a:cs typeface="Georgia"/>
              </a:rPr>
              <a:t>Перетинчастий</a:t>
            </a:r>
            <a:r>
              <a:rPr sz="1800" spc="114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лабіринт</a:t>
            </a:r>
            <a:r>
              <a:rPr sz="1800" spc="1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вестибулярної</a:t>
            </a:r>
            <a:r>
              <a:rPr sz="1800" spc="114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системи,</a:t>
            </a:r>
            <a:r>
              <a:rPr sz="1800" spc="10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який</a:t>
            </a:r>
            <a:r>
              <a:rPr sz="1800" spc="1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містить </a:t>
            </a:r>
            <a:r>
              <a:rPr sz="1800" dirty="0">
                <a:latin typeface="Georgia"/>
                <a:cs typeface="Georgia"/>
              </a:rPr>
              <a:t>органи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рівноваги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—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(нижні ліворуч)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кристи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напівкруглих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проток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і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(нижні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праворуч) </a:t>
            </a:r>
            <a:r>
              <a:rPr sz="1800" dirty="0">
                <a:latin typeface="Georgia"/>
                <a:cs typeface="Georgia"/>
              </a:rPr>
              <a:t>макули</a:t>
            </a:r>
            <a:r>
              <a:rPr sz="1800" spc="-4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маточки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та</a:t>
            </a:r>
            <a:r>
              <a:rPr sz="1800" spc="-3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мішечка.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 txBox="1">
            <a:spLocks noGrp="1"/>
          </p:cNvSpPr>
          <p:nvPr/>
        </p:nvSpPr>
        <p:spPr>
          <a:xfrm>
            <a:off x="533400" y="304800"/>
            <a:ext cx="10972800" cy="610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1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/>
              <a:t>Грабовий</a:t>
            </a:r>
            <a:r>
              <a:rPr lang="ru-RU" dirty="0"/>
              <a:t> О</a:t>
            </a:r>
            <a:r>
              <a:rPr lang="ru-RU" dirty="0" smtClean="0"/>
              <a:t>. М</a:t>
            </a:r>
            <a:r>
              <a:rPr lang="ru-RU" dirty="0"/>
              <a:t>., Яременко Л</a:t>
            </a:r>
            <a:r>
              <a:rPr lang="ru-RU" dirty="0" smtClean="0"/>
              <a:t>. М</a:t>
            </a:r>
            <a:r>
              <a:rPr lang="ru-RU" dirty="0"/>
              <a:t>. </a:t>
            </a:r>
            <a:r>
              <a:rPr lang="ru-RU" dirty="0" err="1"/>
              <a:t>Компендіум</a:t>
            </a:r>
            <a:r>
              <a:rPr lang="ru-RU" dirty="0"/>
              <a:t> з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гістології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uk-UA" b="1" dirty="0"/>
              <a:t> </a:t>
            </a:r>
            <a:r>
              <a:rPr lang="uk-UA" dirty="0" smtClean="0"/>
              <a:t>Київ: Книга-плюс, </a:t>
            </a:r>
            <a:r>
              <a:rPr lang="uk-UA" dirty="0"/>
              <a:t>2020. </a:t>
            </a:r>
            <a:r>
              <a:rPr lang="uk-UA" dirty="0" smtClean="0"/>
              <a:t>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ru-RU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К., </a:t>
            </a:r>
            <a:r>
              <a:rPr lang="uk-UA" dirty="0" err="1"/>
              <a:t>Гарматіна</a:t>
            </a:r>
            <a:r>
              <a:rPr lang="uk-UA" dirty="0"/>
              <a:t> С. М., Островська Г. В. Альбом 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5755" y="2871038"/>
            <a:ext cx="2654935" cy="15316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indent="306070">
              <a:lnSpc>
                <a:spcPts val="5620"/>
              </a:lnSpc>
              <a:spcBef>
                <a:spcPts val="800"/>
              </a:spcBef>
            </a:pPr>
            <a:r>
              <a:rPr sz="5200" b="1" spc="-20" dirty="0">
                <a:latin typeface="Times New Roman"/>
                <a:cs typeface="Times New Roman"/>
              </a:rPr>
              <a:t>Дякую </a:t>
            </a:r>
            <a:r>
              <a:rPr sz="5200" b="1" dirty="0">
                <a:latin typeface="Times New Roman"/>
                <a:cs typeface="Times New Roman"/>
              </a:rPr>
              <a:t>за</a:t>
            </a:r>
            <a:r>
              <a:rPr sz="5200" b="1" spc="-55" dirty="0">
                <a:latin typeface="Times New Roman"/>
                <a:cs typeface="Times New Roman"/>
              </a:rPr>
              <a:t> </a:t>
            </a:r>
            <a:r>
              <a:rPr sz="5200" b="1" spc="-10" dirty="0">
                <a:latin typeface="Times New Roman"/>
                <a:cs typeface="Times New Roman"/>
              </a:rPr>
              <a:t>увагу!</a:t>
            </a:r>
            <a:endParaRPr sz="5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9515" y="-1"/>
            <a:ext cx="7182484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5333</Words>
  <Application>Microsoft Office PowerPoint</Application>
  <PresentationFormat>Широкоэкранный</PresentationFormat>
  <Paragraphs>440</Paragraphs>
  <Slides>92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92</vt:i4>
      </vt:variant>
    </vt:vector>
  </HeadingPairs>
  <TitlesOfParts>
    <vt:vector size="106" baseType="lpstr">
      <vt:lpstr>Arial</vt:lpstr>
      <vt:lpstr>Arial MT</vt:lpstr>
      <vt:lpstr>Calibri</vt:lpstr>
      <vt:lpstr>Cambria</vt:lpstr>
      <vt:lpstr>Georgia</vt:lpstr>
      <vt:lpstr>Microsoft Sans Serif</vt:lpstr>
      <vt:lpstr>Palatino Linotype</vt:lpstr>
      <vt:lpstr>Roboto</vt:lpstr>
      <vt:lpstr>Symbol</vt:lpstr>
      <vt:lpstr>Times New Roman</vt:lpstr>
      <vt:lpstr>Trebuchet MS</vt:lpstr>
      <vt:lpstr>Verdana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 відбувається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Основними структурами, що складають ЦНС, є головний мозок, мозочок та спинний мозок.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Iryna Zapeka</dc:creator>
  <cp:lastModifiedBy>Admin</cp:lastModifiedBy>
  <cp:revision>7</cp:revision>
  <dcterms:created xsi:type="dcterms:W3CDTF">2026-01-29T15:54:58Z</dcterms:created>
  <dcterms:modified xsi:type="dcterms:W3CDTF">2026-02-19T17:11:05Z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2026-01-29T00:00:00Z</vt:filetime>
  </property>
  <property fmtid="{D5CDD505-2E9C-101B-9397-08002B2CF9AE}" pid="5" name="Producer">
    <vt:lpwstr>Microsoft® PowerPoint® для Microsoft 365</vt:lpwstr>
  </property>
</Properties>
</file>