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459E4-939D-4E0D-BADB-8278286FF3F7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766A1-63AF-4974-A8D5-D6DA50CD3C7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9641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4766A1-63AF-4974-A8D5-D6DA50CD3C7F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413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95F8-1922-4E0D-ADE5-B073018A1F35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5324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675D-4B25-4412-A5F3-187812C0B4B9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699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5CA3-3F12-44A9-B711-28086C81B51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27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AD6C-EBAF-4AD6-B621-9BDCAACB950C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9321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9738-308C-4DB7-B93A-DF63401F0BA1}" type="datetime1">
              <a:rPr lang="uk-UA" smtClean="0"/>
              <a:t>19.02.2026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601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4336A-BE9A-49C1-A2F6-39712E36BBD3}" type="datetime1">
              <a:rPr lang="uk-UA" smtClean="0"/>
              <a:t>19.02.2026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2075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1A8E4-8DBA-45B2-BEBF-81A47C0FCDC5}" type="datetime1">
              <a:rPr lang="uk-UA" smtClean="0"/>
              <a:t>19.02.2026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69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BEF2C-4E0D-4573-ABF2-B4B14274DBFF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6305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D845B-DDE9-43EA-A0F7-5B0787C84426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512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7BAFA-7D70-47E0-B26D-D95ACA5234A9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398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2086B-79D9-4BAC-8D85-F6337684EA86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337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E94C-CB24-4B22-85B2-CCA4BB9D7B3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E3B45-B1EF-445C-BC4E-787AC0BB5AF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304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8924" y="1919152"/>
            <a:ext cx="6218237" cy="1951303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lvl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marL="0" marR="0" lvl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lvl="1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lvl="2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lvl="3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lvl="4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lvl="5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lvl="6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lvl="7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lvl="8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2400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№9</a:t>
            </a:r>
          </a:p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імунного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221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2"/>
            <a:ext cx="182202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598099"/>
            <a:ext cx="6875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ГІСТОЛОГІЇ, ЦИТОЛОГІЇ, ЕМБРІОЛОГІЇ ТА ПАТОЛОГІЧНОЇ МОРФОЛОГІЇ З КУРСОМ СУДОВОЇ МЕДИЦИНИ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61048"/>
            <a:ext cx="7776863" cy="2304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4526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44644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гемопоетичні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органи) — це органи, в яких відбувається утворення формених елементів крові. Цей процес має назву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гемопоез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належать :</a:t>
            </a: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кістковий мозок, селезінка, лімфатичні вузли,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тимус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вилочкова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залоза).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периферичні. 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центральних органів </a:t>
            </a:r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належать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кістковий мозок 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тимус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периферичних </a:t>
            </a:r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</a:t>
            </a:r>
          </a:p>
          <a:p>
            <a:pPr lvl="0"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</a:t>
            </a:r>
            <a:r>
              <a:rPr lang="uk-UA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Лімфоїдні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утвори  органів (мигдалики)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396" y="404664"/>
            <a:ext cx="4305099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1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20072" y="1412776"/>
            <a:ext cx="32693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Олександрович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Максимов - великий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патоморфолог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доктор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заклав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науки про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перехідних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експериментально-наукове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унітарної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встановив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одного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попередника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548680"/>
            <a:ext cx="8875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СТОВБУРОВА КРОВОТВОРНА КЛІТИНА- ОСНОВА ЗАБЕЗПЕЧЕННЯ ГЕМОПОЕЗУ</a:t>
            </a:r>
            <a:endParaRPr lang="uk-UA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16832"/>
            <a:ext cx="230425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9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780" y="332656"/>
            <a:ext cx="45732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та імунного захисту виконують важливі функції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підтримання імунного гомеостазу;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забезпечення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фізіологічної та репаративної регенерації формених елементів крові;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–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паренхіматозні.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мають строму і паренхіму. В органах розділяють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грубу та ніжну строму.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сполучною або кістковою тканиною.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ретикулярною тканиною (крім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тимуса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утворює каркас органів і створює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мікрооточення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формених елементів крові.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48680"/>
            <a:ext cx="352839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9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6534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ОРГАНИ КРОВОТВОРЕННЯ: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кістковий мозок </a:t>
            </a: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тимус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9" y="2060848"/>
            <a:ext cx="8640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:</a:t>
            </a:r>
          </a:p>
          <a:p>
            <a:pPr algn="just"/>
            <a:r>
              <a:rPr lang="ru-RU" dirty="0" err="1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формених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забезпеченням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антигеннезалежного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лімфоцитів</a:t>
            </a:r>
            <a:r>
              <a:rPr lang="ru-RU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4" y="3861048"/>
            <a:ext cx="8640959" cy="2680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040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5" y="332656"/>
            <a:ext cx="576064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ЧЕРВОНИЙ КІСТКОВИЙ МОЗОК 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Він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розташовується в епіфізах трубчастих кісток і у складі губчастої кісткової тканини плоских кісток. Має напіврідку консистенцію і темно-червоний колір.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кістковий мозок починає розвиватися на 2-му місяці ембріогенезу в ключиці зародка.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5-7-му місяці ембріонального розвитку стає основним кровотворним органом.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кісткові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виконують опорно-захисну функцію. </a:t>
            </a: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ретикулярна тканина, яка створює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мікрооточення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кровотворних клітин.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536942"/>
            <a:ext cx="2448272" cy="5844386"/>
          </a:xfrm>
          <a:prstGeom prst="rect">
            <a:avLst/>
          </a:prstGeom>
        </p:spPr>
      </p:pic>
      <p:pic>
        <p:nvPicPr>
          <p:cNvPr id="1026" name="Picture 2" descr="https://upload.wikimedia.org/wikipedia/commons/thumb/4/41/Gray72-uk.svg/300px-Gray72-uk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3056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97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ЧЕРВОНОГО КІСТКОВОГО МОЗКУ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3888432" cy="4411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8760"/>
            <a:ext cx="3960440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240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96752"/>
            <a:ext cx="54726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ТИМУС (ВИЛОЧКОВА АБО ЗОБНА ЗАЛОЗА) </a:t>
            </a:r>
          </a:p>
          <a:p>
            <a:pPr algn="just"/>
            <a:r>
              <a:rPr lang="uk-UA" b="1" dirty="0" err="1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Ти́мус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або 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загрудни́нна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за́лоза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la-Latn" i="1" dirty="0" smtClean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thymus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 — належить до центральних залоз імунного захисту, кровотворення, в якому відбувається диференціація </a:t>
            </a:r>
            <a:r>
              <a:rPr lang="uk-UA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Т-лімфоцитів,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що потрапляють сюди з током крові з </a:t>
            </a:r>
            <a:r>
              <a:rPr lang="uk-UA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кісткового мозку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1.Забезпечує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антигеннезалежне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дозрівання Т-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попередники яких надходять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кровоплином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із червоного кісткового мозку.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2.Забезпечує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тирозину,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тимопоетини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інших пептидів, які стимулюють проліферацію і дозрівання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Продукує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інсуліноподібний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фактор, який зменшує рівень цукру в крові,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кальцитоніноподібний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фактор, фактор росту.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908720"/>
            <a:ext cx="3020209" cy="475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3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868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ТИМУСУ</a:t>
            </a:r>
            <a:endParaRPr lang="uk-UA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730" y="1196752"/>
            <a:ext cx="3779270" cy="40324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980727"/>
            <a:ext cx="48245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оточений сполучнотканинною капсулою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сполучнотканинною капсулою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(перегородками), які вростають від капсули вглиб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розмежовують на часточки, які 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структурнофункціональними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одиницями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тимусу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епітеліоретикулоцитами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(епітеліальні клітини). За морфологією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подібні до ретикулярних клітин – мають зірчасту форму і контактуючи своїми відростками, утворюють сітку. </a:t>
            </a:r>
          </a:p>
        </p:txBody>
      </p:sp>
    </p:spTree>
    <p:extLst>
      <p:ext uri="{BB962C8B-B14F-4D97-AF65-F5344CB8AC3E}">
        <p14:creationId xmlns:p14="http://schemas.microsoft.com/office/powerpoint/2010/main" val="392331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52565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6 типів </a:t>
            </a:r>
            <a:r>
              <a:rPr lang="uk-UA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беруть участь у формуванні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гематотимусного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бар′єру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забезпечують дозрівання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Т-лімфоцитів</a:t>
            </a: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 – формують бар′єр між кірковою і мозковою речовиною часток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–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стабілізують бар′єр між кірковою і мозковою речовиною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розмежовують Т-лімфоцити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– формують тільця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Гассаля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лімфобласти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великі, малі та середні Т-лімфоцити в оточенні макрофагів і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єпітеліоретикулоцитів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часточка складається з: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Кіркової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периферична ділянка, яка на препаратах забарвлюється темніше ( до 90%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Т-лімфоцитів)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центральна ділянка, яка забарвлюється світліше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692696"/>
            <a:ext cx="316835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052736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 речовина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тут відбувається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антигеннезалежне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розмноження і дозрівання Т-лімфоцитів, а також селекція (відбір) лімфоцитів. Лімфоцити, які мають рецептори до білків власного організму, гинуть шляхом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апоптозу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Лімфоциті кіркової речовини відмежовані від крові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гематотимусним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бар′єром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ендотеліальних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гемо капілярів з неперервною базальною мембраною;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перикапілярним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простором;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макрофагами та основною міжклітинною речовиною;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 пластом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типу.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5" y="3943607"/>
            <a:ext cx="8374852" cy="25982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  <a:softEdge rad="31750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7243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646246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ПЕРИФЕРИЧНІ ОРГАНИ КРОВОТВОРЕННЯ</a:t>
            </a:r>
          </a:p>
          <a:p>
            <a:pPr marL="285750" lvl="0" indent="-285750" algn="just">
              <a:buFontTx/>
              <a:buChar char="-"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</a:t>
            </a:r>
          </a:p>
          <a:p>
            <a:pPr marL="285750" lvl="0" indent="-285750" algn="just">
              <a:buFontTx/>
              <a:buChar char="-"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лімфатичні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</a:t>
            </a:r>
          </a:p>
          <a:p>
            <a:pPr lvl="0"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Лімфоїдні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утвори  органів (мигдалики)</a:t>
            </a:r>
          </a:p>
          <a:p>
            <a:pPr lvl="0" algn="just"/>
            <a:endParaRPr lang="uk-UA" sz="2000" b="1" dirty="0" smtClean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uk-UA" sz="20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Підтримання імунного гомеостазу;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Забезпечення фізіологічної та репаративної регенерації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формених елементів крові;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Антигензалежна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диференціація лімфоцитів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4" y="3861048"/>
            <a:ext cx="8640959" cy="2680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  <a:softEdge rad="31750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1327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00361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ВУЗЛИ ( </a:t>
            </a:r>
            <a:r>
              <a:rPr lang="en-US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NODI LIMPHATICI )</a:t>
            </a:r>
            <a:endParaRPr lang="uk-UA" b="1" dirty="0">
              <a:solidFill>
                <a:srgbClr val="C0504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810578"/>
            <a:ext cx="8745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Лімфатичний вузол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(лат.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lymphaticus</a:t>
            </a:r>
            <a:r>
              <a:rPr lang="en-US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— 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імунної системи, що формується в місцях злиття декількох лімфатичних судин в різних областях організму (на шиї, потилиці, в паховій області) (всього налічується 15 груп лімфовузлів). Лімфатичні вузли містять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лімфоцити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інші клітини імунної системи. Лімфатичні вузли є бар'єром інфекції та метастазів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злоякісних утворень</a:t>
            </a:r>
            <a:r>
              <a:rPr lang="uk-UA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949" y="2564904"/>
            <a:ext cx="3200400" cy="34563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2287906"/>
            <a:ext cx="51125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</a:p>
          <a:p>
            <a:pPr marL="285750" indent="-285750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антигензалежна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 Т-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лімфи від чужорідних частинок.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 мають богоподібну форму. Це паренхіматозний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представлена сполучнотканинною капсулою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відходять від капсули вглиб паренхіми.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ретикулярна тканина - Паренхіма – лімфоцити, макрофаги.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лімфатичному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розрізняють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кіркову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пара кортикальну зону;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0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597666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утворює зовнішню частину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фолікулярну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фолікули –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скупчення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плазмоцидів, макрофагів, дендритних клітин, ретикулярних клітин і волокон. У центрі містять гермінативний (реактивний) центр, у якому локалізується значна кількість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відповідь на антигенну стимуляцію відбувається проліферація дендритний клітин і макрофагів, активізація та проліферація лімфоцитів, утворення В-лімфоцитів і плазматичних клітин, секреція останніми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антитіл.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 – між фолікулярна зона.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Дендритні клітини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мають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кістковомозкове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походження.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Паракортикальна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межі кіркової та мозкової речовини. Тут локалізуються 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Т-лімфоцити та особливий різновид макрофагів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інтердигітальні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– синтезують фактори, що активують розмноження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складається з мозкових тяжів, які утворені скупченням В-лімфоцитів,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макрофагів, що тягнуться від кіркової речовини до воріт лімфатичного вузла.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12776"/>
            <a:ext cx="248376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51125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лімфатичного вуз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 – це щілинні проміжки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тканиною з одного боку і стромою з іншого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крайовий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між капсулою і фолікулом;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міжфолікулярний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лімфоїдними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вузликами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між мозковими тяжами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воротній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 ділянці воріт лімфатичного вузла.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 вистелені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рутикулоендотеліоцитами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серед яких подекуди розміщені так звані берегові клітини, які є різновидом макрофагів. По синусах відбувається циркуляція лімфи. Під час руху по системі синусів відбувається фагоцитоз сторонніх частинок береговими клітинами, збагачення лімфоцитами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972" y="548679"/>
            <a:ext cx="3750027" cy="450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4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5"/>
            <a:ext cx="518457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СЕЛЕЗІНКА (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LIEN) </a:t>
            </a:r>
            <a:endParaRPr lang="uk-UA" sz="20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гематопоезу у плода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Забезпечення антиген залежної диференціації Т- і В-лімфоцитів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Руйнування (елімінація) старих і пошкоджених еритроцитів та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Депо крові та заліза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Синтез біологічно активних речовин (спленін, фактор пригнічення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еритропоезу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паренхіматозний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сполучнотканинна капсула,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ретикулярна тканини;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червона і біла пульпа.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починає розвиватися з 2 місяця ембріогенезу. З до 5 місяця ембріонального розвитку виконує функцію універсального кровотворного органу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256860"/>
            <a:ext cx="3456384" cy="426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967" y="836712"/>
            <a:ext cx="496855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покрита сполучнотканинною капсулою, від якої відходять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Капсула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велику кількість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гладком′язових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пульпа утворена лімфатичними вузликами. Вузлики – це скупчення Ті В-лімфоцитів, плазмоцидів, макрофагів.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вузлик має 4 зони: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Периартеріальна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(центр розмноження)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Мантійна зона. 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Крайова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(маргінальна)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20" y="1484784"/>
            <a:ext cx="3536204" cy="380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1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4464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пульпа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два основних компонента: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червоної пульпи ( тяжі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Більрота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оточені ретикулярними клітинами; до їх складу входять формені елементи крові, дендритні клітини, макрофаги, плазмоциди та лімфоцити.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Синусоїдні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(венозні) синуси – залягають між тяжами. Їх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веретеноподібну форму, орієнтовані вздовж довгої осі синусоїда; контактують між собою лише в окремих ділянках, між якими утворюються щілинні проміжки.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9" b="2844"/>
          <a:stretch/>
        </p:blipFill>
        <p:spPr>
          <a:xfrm>
            <a:off x="4945856" y="764704"/>
            <a:ext cx="3946624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28601" y="381000"/>
            <a:ext cx="8807896" cy="5811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6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6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 Г.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sz="16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6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6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29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298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36096" y="4077072"/>
            <a:ext cx="370790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285697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1325</Words>
  <Application>Microsoft Office PowerPoint</Application>
  <PresentationFormat>Экран (4:3)</PresentationFormat>
  <Paragraphs>148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Maya</dc:creator>
  <cp:lastModifiedBy>Admin</cp:lastModifiedBy>
  <cp:revision>38</cp:revision>
  <dcterms:created xsi:type="dcterms:W3CDTF">2025-02-03T11:38:14Z</dcterms:created>
  <dcterms:modified xsi:type="dcterms:W3CDTF">2026-02-19T17:14:48Z</dcterms:modified>
</cp:coreProperties>
</file>