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07767" y="1714627"/>
            <a:ext cx="1020444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5863" y="1653921"/>
            <a:ext cx="7071995" cy="3255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searchgate.net/figure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searchgate.net/fig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photo.com/media/630028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photo.com/media/85402/view" TargetMode="Externa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photo.com/media/" TargetMode="Externa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direct.com/topics/medicine-and-" TargetMode="Externa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photo.com/media/303237/view/c" TargetMode="External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ture-microscope-photo-video.com/en/photos/animal-" TargetMode="External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jp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searchgate.net/fig" TargetMode="External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photo.com/media/304268" TargetMode="External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hyperlink" Target="http://www.sciencephoto.com/media/303659/view/blood-vessel-endothelium-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2.jp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hyperlink" Target="http://www.sciencephoto.com/media/305180/" TargetMode="External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7.jp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5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5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2478/s11756-009-0046-2" TargetMode="External"/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5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2478/s11756-009-0046-2" TargetMode="External"/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5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5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5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5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5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5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53792" y="465919"/>
            <a:ext cx="9425486" cy="807272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447040" marR="438784" indent="459740" algn="ctr">
              <a:lnSpc>
                <a:spcPts val="1510"/>
              </a:lnSpc>
              <a:spcBef>
                <a:spcPts val="295"/>
              </a:spcBef>
            </a:pPr>
            <a:r>
              <a:rPr b="1" dirty="0">
                <a:latin typeface="Times New Roman"/>
                <a:cs typeface="Times New Roman"/>
              </a:rPr>
              <a:t>МІНІСТЕРСТВО</a:t>
            </a:r>
            <a:r>
              <a:rPr b="1" spc="-40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ОХОРОНИ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ЗДОРОВ’Я</a:t>
            </a:r>
            <a:r>
              <a:rPr b="1" spc="-6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УКРАЇНИ ОДЕСЬКИЙ</a:t>
            </a:r>
            <a:r>
              <a:rPr b="1" spc="-5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НАЦІОНАЛЬНИЙ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МЕДИЧНИЙ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УНІВЕРСИТЕТ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ts val="1410"/>
              </a:lnSpc>
            </a:pPr>
            <a:r>
              <a:rPr b="1" spc="-40" dirty="0">
                <a:latin typeface="Times New Roman"/>
                <a:cs typeface="Times New Roman"/>
              </a:rPr>
              <a:t>КАФЕДРА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ГІСТОЛОГІЇ,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ЦИТОЛОГІЇ,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ЕМБРІОЛОГІЇ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ts val="1595"/>
              </a:lnSpc>
            </a:pPr>
            <a:r>
              <a:rPr b="1" dirty="0">
                <a:latin typeface="Times New Roman"/>
                <a:cs typeface="Times New Roman"/>
              </a:rPr>
              <a:t>ТА</a:t>
            </a:r>
            <a:r>
              <a:rPr b="1" spc="-35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ПАТОЛОГІЧНОЇ</a:t>
            </a:r>
            <a:r>
              <a:rPr b="1" spc="-5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МОРФОЛОГІЇ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З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КУРСОМ</a:t>
            </a:r>
            <a:r>
              <a:rPr b="1" spc="-35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СУДОВОЇ</a:t>
            </a:r>
            <a:r>
              <a:rPr b="1" spc="-3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МЕДИЦИНИ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21087" y="2057400"/>
            <a:ext cx="5890895" cy="1556836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algn="ctr"/>
            <a:r>
              <a:rPr sz="2800" b="1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Лекція</a:t>
            </a:r>
            <a:r>
              <a:rPr sz="2800" b="1" spc="-95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№</a:t>
            </a:r>
            <a:r>
              <a:rPr sz="2800" b="1" spc="-80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b="1" spc="-50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8</a:t>
            </a:r>
            <a:endParaRPr sz="2800" b="1" dirty="0">
              <a:solidFill>
                <a:schemeClr val="bg1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065" marR="5080" indent="-1905" algn="ctr"/>
            <a:r>
              <a:rPr sz="2400" b="1" spc="-25" dirty="0" err="1" smtClean="0">
                <a:latin typeface="Times New Roman"/>
                <a:cs typeface="Times New Roman"/>
              </a:rPr>
              <a:t>Серцево-судинна</a:t>
            </a:r>
            <a:r>
              <a:rPr sz="2400" b="1" spc="-125" dirty="0" smtClean="0">
                <a:latin typeface="Times New Roman"/>
                <a:cs typeface="Times New Roman"/>
              </a:rPr>
              <a:t> </a:t>
            </a:r>
            <a:r>
              <a:rPr sz="2400" b="1" spc="-10" dirty="0" err="1" smtClean="0">
                <a:latin typeface="Times New Roman"/>
                <a:cs typeface="Times New Roman"/>
              </a:rPr>
              <a:t>система</a:t>
            </a:r>
            <a:r>
              <a:rPr lang="ru-RU" sz="2400" b="1" spc="-10" dirty="0" smtClean="0">
                <a:latin typeface="Times New Roman"/>
                <a:cs typeface="Times New Roman"/>
              </a:rPr>
              <a:t>.</a:t>
            </a:r>
          </a:p>
          <a:p>
            <a:pPr marL="12065" marR="5080" indent="-1905" algn="ctr"/>
            <a:endParaRPr lang="ru-RU" sz="2400" b="1" spc="-10" dirty="0" smtClean="0">
              <a:latin typeface="Times New Roman"/>
              <a:cs typeface="Times New Roman"/>
            </a:endParaRPr>
          </a:p>
          <a:p>
            <a:pPr marL="12065" marR="5080" indent="-1905" algn="ctr"/>
            <a:r>
              <a:rPr lang="ru-RU" sz="2000" b="1" spc="-10" dirty="0" err="1" smtClean="0">
                <a:latin typeface="Times New Roman"/>
                <a:cs typeface="Times New Roman"/>
              </a:rPr>
              <a:t>Спеціальність</a:t>
            </a:r>
            <a:r>
              <a:rPr lang="ru-RU" sz="2000" b="1" spc="-10" dirty="0" smtClean="0">
                <a:latin typeface="Times New Roman"/>
                <a:cs typeface="Times New Roman"/>
              </a:rPr>
              <a:t>: 221 «</a:t>
            </a:r>
            <a:r>
              <a:rPr lang="ru-RU" sz="2000" b="1" spc="-10" dirty="0" err="1" smtClean="0">
                <a:latin typeface="Times New Roman"/>
                <a:cs typeface="Times New Roman"/>
              </a:rPr>
              <a:t>Стоматологія</a:t>
            </a:r>
            <a:r>
              <a:rPr lang="ru-RU" sz="2000" b="1" spc="-10" dirty="0" smtClean="0">
                <a:latin typeface="Times New Roman"/>
                <a:cs typeface="Times New Roman"/>
              </a:rPr>
              <a:t>»</a:t>
            </a:r>
            <a:endParaRPr sz="2000" dirty="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444500"/>
            <a:ext cx="2133600" cy="29083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9400" y="3886200"/>
            <a:ext cx="6878749" cy="27163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0504" y="925028"/>
            <a:ext cx="3410336" cy="467364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063490" y="1743278"/>
            <a:ext cx="4512945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latin typeface="Times New Roman"/>
                <a:cs typeface="Times New Roman"/>
              </a:rPr>
              <a:t>План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sz="2400" b="1" dirty="0">
                <a:latin typeface="Times New Roman"/>
                <a:cs typeface="Times New Roman"/>
              </a:rPr>
              <a:t>Серце.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Ембріогенез.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400" b="1" dirty="0">
                <a:latin typeface="Times New Roman"/>
                <a:cs typeface="Times New Roman"/>
              </a:rPr>
              <a:t>Загальна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-40" dirty="0">
                <a:latin typeface="Times New Roman"/>
                <a:cs typeface="Times New Roman"/>
              </a:rPr>
              <a:t>будова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стінки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серця.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Ендокард,</a:t>
            </a:r>
            <a:r>
              <a:rPr sz="2400" b="1" spc="-8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міокард,</a:t>
            </a:r>
            <a:r>
              <a:rPr sz="2400" b="1" spc="-8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епікард.</a:t>
            </a:r>
            <a:endParaRPr sz="2400">
              <a:latin typeface="Times New Roman"/>
              <a:cs typeface="Times New Roman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Скоротливий</a:t>
            </a:r>
            <a:r>
              <a:rPr sz="2400" b="1" spc="-10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апарат</a:t>
            </a:r>
            <a:r>
              <a:rPr sz="2400" b="1" spc="-13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серця.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400" b="1" dirty="0">
                <a:latin typeface="Times New Roman"/>
                <a:cs typeface="Times New Roman"/>
              </a:rPr>
              <a:t>Провідна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система</a:t>
            </a:r>
            <a:r>
              <a:rPr sz="2400" b="1" spc="-9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серця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400" b="1" dirty="0">
                <a:latin typeface="Times New Roman"/>
                <a:cs typeface="Times New Roman"/>
              </a:rPr>
              <a:t>Фіброзний</a:t>
            </a:r>
            <a:r>
              <a:rPr sz="2400" b="1" spc="-1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скелет</a:t>
            </a:r>
            <a:r>
              <a:rPr sz="2400" b="1" spc="-14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серця.</a:t>
            </a:r>
            <a:endParaRPr sz="2400">
              <a:latin typeface="Times New Roman"/>
              <a:cs typeface="Times New Roman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Кровоносні</a:t>
            </a:r>
            <a:r>
              <a:rPr sz="2400" b="1" spc="-8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судини.</a:t>
            </a:r>
            <a:endParaRPr sz="2400">
              <a:latin typeface="Times New Roman"/>
              <a:cs typeface="Times New Roman"/>
            </a:endParaRPr>
          </a:p>
          <a:p>
            <a:pPr marL="317500" indent="-3048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7500" algn="l"/>
              </a:tabLst>
            </a:pPr>
            <a:r>
              <a:rPr sz="2400" b="1" dirty="0">
                <a:latin typeface="Times New Roman"/>
                <a:cs typeface="Times New Roman"/>
              </a:rPr>
              <a:t>Лімфатичні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судини.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701" y="937387"/>
            <a:ext cx="5653405" cy="490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5"/>
              </a:spcBef>
              <a:tabLst>
                <a:tab pos="2901950" algn="l"/>
                <a:tab pos="4737100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Серцево-судинна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система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(</a:t>
            </a:r>
            <a:r>
              <a:rPr sz="2000" b="1" i="1" spc="-10" dirty="0">
                <a:latin typeface="Times New Roman"/>
                <a:cs typeface="Times New Roman"/>
              </a:rPr>
              <a:t>systema </a:t>
            </a:r>
            <a:r>
              <a:rPr sz="2000" b="1" i="1" dirty="0">
                <a:latin typeface="Times New Roman"/>
                <a:cs typeface="Times New Roman"/>
              </a:rPr>
              <a:t>cardiovasculare</a:t>
            </a:r>
            <a:r>
              <a:rPr sz="2000" dirty="0">
                <a:latin typeface="Times New Roman"/>
                <a:cs typeface="Times New Roman"/>
              </a:rPr>
              <a:t>)</a:t>
            </a:r>
            <a:r>
              <a:rPr sz="2000" spc="3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–</a:t>
            </a:r>
            <a:r>
              <a:rPr sz="2000" b="1" spc="3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однією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інтегруючих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систем організму.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latin typeface="Times New Roman"/>
                <a:cs typeface="Times New Roman"/>
              </a:rPr>
              <a:t>Функції:</a:t>
            </a:r>
            <a:endParaRPr sz="2000">
              <a:latin typeface="Times New Roman"/>
              <a:cs typeface="Times New Roman"/>
            </a:endParaRPr>
          </a:p>
          <a:p>
            <a:pPr marL="127000" marR="6985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відіграє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важливу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роль</a:t>
            </a:r>
            <a:r>
              <a:rPr sz="2000" spc="3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підтриманні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spc="-20" dirty="0">
                <a:latin typeface="Times New Roman"/>
                <a:cs typeface="Times New Roman"/>
              </a:rPr>
              <a:t>його </a:t>
            </a:r>
            <a:r>
              <a:rPr sz="2000" b="1" i="1" dirty="0">
                <a:latin typeface="Times New Roman"/>
                <a:cs typeface="Times New Roman"/>
              </a:rPr>
              <a:t>гомеостазу</a:t>
            </a:r>
            <a:r>
              <a:rPr sz="2000" b="1" i="1" spc="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сприяє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реалізації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функцій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нервової, </a:t>
            </a:r>
            <a:r>
              <a:rPr sz="2000" b="1" i="1" dirty="0">
                <a:latin typeface="Times New Roman"/>
                <a:cs typeface="Times New Roman"/>
              </a:rPr>
              <a:t>ендокринної</a:t>
            </a:r>
            <a:r>
              <a:rPr sz="2000" b="1" i="1" spc="245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систем</a:t>
            </a:r>
            <a:r>
              <a:rPr sz="2000" b="1" i="1" spc="254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та</a:t>
            </a:r>
            <a:r>
              <a:rPr sz="2000" b="1" i="1" spc="254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органів</a:t>
            </a:r>
            <a:r>
              <a:rPr sz="2000" b="1" i="1" spc="254" dirty="0">
                <a:latin typeface="Times New Roman"/>
                <a:cs typeface="Times New Roman"/>
              </a:rPr>
              <a:t>   </a:t>
            </a:r>
            <a:r>
              <a:rPr sz="2000" b="1" i="1" spc="-10" dirty="0">
                <a:latin typeface="Times New Roman"/>
                <a:cs typeface="Times New Roman"/>
              </a:rPr>
              <a:t>імунного захисту</a:t>
            </a:r>
            <a:r>
              <a:rPr sz="2000" spc="-10" dirty="0"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  <a:p>
            <a:pPr marL="127000" marR="5715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spc="-10" dirty="0">
                <a:latin typeface="Times New Roman"/>
                <a:cs typeface="Times New Roman"/>
              </a:rPr>
              <a:t>	серцево-</a:t>
            </a:r>
            <a:r>
              <a:rPr sz="2000" dirty="0">
                <a:latin typeface="Times New Roman"/>
                <a:cs typeface="Times New Roman"/>
              </a:rPr>
              <a:t>судинна</a:t>
            </a:r>
            <a:r>
              <a:rPr sz="2000" spc="4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система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забезпечує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доставку </a:t>
            </a:r>
            <a:r>
              <a:rPr sz="2000" b="1" i="1" dirty="0">
                <a:latin typeface="Times New Roman"/>
                <a:cs typeface="Times New Roman"/>
              </a:rPr>
              <a:t>поживних</a:t>
            </a:r>
            <a:r>
              <a:rPr sz="2000" b="1" i="1" spc="10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і</a:t>
            </a:r>
            <a:r>
              <a:rPr sz="2000" b="1" i="1" spc="10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біологічно</a:t>
            </a:r>
            <a:r>
              <a:rPr sz="2000" b="1" i="1" spc="10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активних</a:t>
            </a:r>
            <a:r>
              <a:rPr sz="2000" b="1" i="1" spc="10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речовин</a:t>
            </a:r>
            <a:r>
              <a:rPr sz="2000" b="1" i="1" spc="105" dirty="0">
                <a:latin typeface="Times New Roman"/>
                <a:cs typeface="Times New Roman"/>
              </a:rPr>
              <a:t>  </a:t>
            </a:r>
            <a:r>
              <a:rPr sz="2000" b="1" i="1" spc="-25" dirty="0">
                <a:latin typeface="Times New Roman"/>
                <a:cs typeface="Times New Roman"/>
              </a:rPr>
              <a:t>та </a:t>
            </a:r>
            <a:r>
              <a:rPr sz="2000" b="1" i="1" dirty="0">
                <a:latin typeface="Times New Roman"/>
                <a:cs typeface="Times New Roman"/>
              </a:rPr>
              <a:t>Оксигену</a:t>
            </a:r>
            <a:r>
              <a:rPr sz="2000" b="1" i="1" spc="2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всіх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органів,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також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відведення</a:t>
            </a:r>
            <a:r>
              <a:rPr sz="2000" b="1" i="1" spc="225" dirty="0">
                <a:latin typeface="Times New Roman"/>
                <a:cs typeface="Times New Roman"/>
              </a:rPr>
              <a:t> </a:t>
            </a:r>
            <a:r>
              <a:rPr sz="2000" b="1" i="1" spc="-25" dirty="0">
                <a:latin typeface="Times New Roman"/>
                <a:cs typeface="Times New Roman"/>
              </a:rPr>
              <a:t>від </a:t>
            </a:r>
            <a:r>
              <a:rPr sz="2000" b="1" i="1" dirty="0">
                <a:latin typeface="Times New Roman"/>
                <a:cs typeface="Times New Roman"/>
              </a:rPr>
              <a:t>них</a:t>
            </a:r>
            <a:r>
              <a:rPr sz="2000" b="1" i="1" spc="13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продуктів</a:t>
            </a:r>
            <a:r>
              <a:rPr sz="2000" b="1" i="1" spc="12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обміну</a:t>
            </a:r>
            <a:r>
              <a:rPr sz="2000" b="1" i="1" spc="13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речовин</a:t>
            </a:r>
            <a:r>
              <a:rPr sz="2000" b="1" i="1" spc="14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і</a:t>
            </a:r>
            <a:r>
              <a:rPr sz="2000" b="1" i="1" spc="130" dirty="0">
                <a:latin typeface="Times New Roman"/>
                <a:cs typeface="Times New Roman"/>
              </a:rPr>
              <a:t>  </a:t>
            </a:r>
            <a:r>
              <a:rPr sz="2000" b="1" i="1" spc="-10" dirty="0">
                <a:latin typeface="Times New Roman"/>
                <a:cs typeface="Times New Roman"/>
              </a:rPr>
              <a:t>вуглекислого газу</a:t>
            </a:r>
            <a:r>
              <a:rPr sz="2000" spc="-10" dirty="0"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  <a:p>
            <a:pPr marL="354965" indent="-342265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54965" algn="l"/>
              </a:tabLst>
            </a:pPr>
            <a:r>
              <a:rPr sz="2000" spc="-10" dirty="0">
                <a:latin typeface="Times New Roman"/>
                <a:cs typeface="Times New Roman"/>
              </a:rPr>
              <a:t>регулює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кровопостачання</a:t>
            </a:r>
            <a:r>
              <a:rPr sz="2000" b="1" i="1" spc="-7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органів,</a:t>
            </a:r>
            <a:r>
              <a:rPr sz="2000" b="1" i="1" spc="-8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тиск</a:t>
            </a:r>
            <a:r>
              <a:rPr sz="2000" b="1" i="1" spc="-6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крові</a:t>
            </a:r>
            <a:r>
              <a:rPr sz="2000" spc="-10" dirty="0"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забезпечує</a:t>
            </a:r>
            <a:r>
              <a:rPr sz="2000" spc="295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відтік</a:t>
            </a:r>
            <a:r>
              <a:rPr sz="2000" b="1" i="1" spc="295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лімфи</a:t>
            </a:r>
            <a:r>
              <a:rPr sz="2000" b="1" i="1" spc="295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від</a:t>
            </a:r>
            <a:r>
              <a:rPr sz="2000" b="1" i="1" spc="300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органів</a:t>
            </a:r>
            <a:r>
              <a:rPr sz="2000" b="1" i="1" spc="300" dirty="0">
                <a:latin typeface="Times New Roman"/>
                <a:cs typeface="Times New Roman"/>
              </a:rPr>
              <a:t>   </a:t>
            </a:r>
            <a:r>
              <a:rPr sz="2000" b="1" i="1" spc="-50" dirty="0">
                <a:latin typeface="Times New Roman"/>
                <a:cs typeface="Times New Roman"/>
              </a:rPr>
              <a:t>і </a:t>
            </a:r>
            <a:r>
              <a:rPr sz="2000" b="1" i="1" dirty="0">
                <a:latin typeface="Times New Roman"/>
                <a:cs typeface="Times New Roman"/>
              </a:rPr>
              <a:t>транспорт</a:t>
            </a:r>
            <a:r>
              <a:rPr sz="2000" b="1" i="1" spc="-6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її</a:t>
            </a:r>
            <a:r>
              <a:rPr sz="2000" b="1" i="1" spc="-1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у</a:t>
            </a:r>
            <a:r>
              <a:rPr sz="2000" b="1" i="1" spc="-15" dirty="0">
                <a:latin typeface="Times New Roman"/>
                <a:cs typeface="Times New Roman"/>
              </a:rPr>
              <a:t> </a:t>
            </a:r>
            <a:r>
              <a:rPr sz="2000" b="1" i="1" spc="-20" dirty="0">
                <a:latin typeface="Times New Roman"/>
                <a:cs typeface="Times New Roman"/>
              </a:rPr>
              <a:t>вени.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36961" y="2017395"/>
            <a:ext cx="5092580" cy="278100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68682" y="0"/>
            <a:ext cx="12336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0136" y="498475"/>
            <a:ext cx="9086850" cy="5513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Times New Roman"/>
                <a:cs typeface="Times New Roman"/>
              </a:rPr>
              <a:t>До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складу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серцево-</a:t>
            </a:r>
            <a:r>
              <a:rPr sz="2000" b="1" spc="-20" dirty="0">
                <a:latin typeface="Times New Roman"/>
                <a:cs typeface="Times New Roman"/>
              </a:rPr>
              <a:t>судинної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системи</a:t>
            </a:r>
            <a:r>
              <a:rPr sz="2000" b="1" spc="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входять: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20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8450" algn="l"/>
              </a:tabLst>
            </a:pPr>
            <a:r>
              <a:rPr sz="2000" b="1" dirty="0">
                <a:latin typeface="Times New Roman"/>
                <a:cs typeface="Times New Roman"/>
              </a:rPr>
              <a:t>Серце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забезпечує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рух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крові,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оточене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перикардом.</a:t>
            </a:r>
            <a:endParaRPr sz="20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2000" b="1" dirty="0">
                <a:latin typeface="Times New Roman"/>
                <a:cs typeface="Times New Roman"/>
              </a:rPr>
              <a:t>Артерії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судини,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відходять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серця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транспортують</a:t>
            </a:r>
            <a:r>
              <a:rPr sz="2000" b="1" i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кров</a:t>
            </a:r>
            <a:r>
              <a:rPr sz="20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до</a:t>
            </a:r>
            <a:r>
              <a:rPr sz="2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тканин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297815" marR="762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  <a:tab pos="1547495" algn="l"/>
                <a:tab pos="1960245" algn="l"/>
                <a:tab pos="3180080" algn="l"/>
                <a:tab pos="4159885" algn="l"/>
                <a:tab pos="4561840" algn="l"/>
                <a:tab pos="6082030" algn="l"/>
                <a:tab pos="6861809" algn="l"/>
                <a:tab pos="7811770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Капіляри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найменші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судини,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де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відбувається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обмін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газами,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поживними 	</a:t>
            </a:r>
            <a:r>
              <a:rPr sz="2000" dirty="0">
                <a:latin typeface="Times New Roman"/>
                <a:cs typeface="Times New Roman"/>
              </a:rPr>
              <a:t>речовинами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продуктами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метаболізму.</a:t>
            </a:r>
            <a:endParaRPr sz="20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2000" b="1" dirty="0">
                <a:latin typeface="Times New Roman"/>
                <a:cs typeface="Times New Roman"/>
              </a:rPr>
              <a:t>Вени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утворюються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венул</a:t>
            </a:r>
            <a:r>
              <a:rPr sz="2000" b="1" i="1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транспортують</a:t>
            </a:r>
            <a:r>
              <a:rPr sz="20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кров</a:t>
            </a:r>
            <a:r>
              <a:rPr sz="20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до</a:t>
            </a:r>
            <a:r>
              <a:rPr sz="2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серця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  <a:tab pos="1789430" algn="l"/>
                <a:tab pos="2710180" algn="l"/>
                <a:tab pos="4178300" algn="l"/>
                <a:tab pos="4411345" algn="l"/>
                <a:tab pos="5946140" algn="l"/>
                <a:tab pos="7141209" algn="l"/>
                <a:tab pos="7583170" algn="l"/>
                <a:tab pos="8953500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Лімфатичні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судини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починається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з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лімфатичних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капілярів,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які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зливаються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в</a:t>
            </a:r>
            <a:endParaRPr sz="20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більші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судини,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впадають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великі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вени,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повертаючи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рідину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кров.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Внутрішня</a:t>
            </a:r>
            <a:r>
              <a:rPr sz="2000" spc="4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поверхня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судин</a:t>
            </a:r>
            <a:r>
              <a:rPr sz="2000" spc="3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покрита</a:t>
            </a:r>
            <a:r>
              <a:rPr sz="2000" spc="39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ендотелієм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4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який</a:t>
            </a:r>
            <a:r>
              <a:rPr sz="2000" spc="3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відіграє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важливу</a:t>
            </a:r>
            <a:r>
              <a:rPr sz="2000" spc="3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роль</a:t>
            </a:r>
            <a:r>
              <a:rPr sz="2000" spc="40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у </a:t>
            </a:r>
            <a:r>
              <a:rPr sz="2000" dirty="0">
                <a:latin typeface="Times New Roman"/>
                <a:cs typeface="Times New Roman"/>
              </a:rPr>
              <a:t>підтримці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бар'єрної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функції,</a:t>
            </a:r>
            <a:r>
              <a:rPr sz="2000" spc="4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регуляції</a:t>
            </a:r>
            <a:r>
              <a:rPr sz="2000" spc="3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руху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лейкоцитів</a:t>
            </a:r>
            <a:r>
              <a:rPr sz="2000" spc="3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кровообігу,</a:t>
            </a:r>
            <a:r>
              <a:rPr sz="2000" spc="4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4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також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у </a:t>
            </a:r>
            <a:r>
              <a:rPr sz="2000" dirty="0">
                <a:latin typeface="Times New Roman"/>
                <a:cs typeface="Times New Roman"/>
              </a:rPr>
              <a:t>секреції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паракринних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факторів.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Times New Roman"/>
                <a:cs typeface="Times New Roman"/>
              </a:rPr>
              <a:t>Кровообіг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поділяється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на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два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кола:</a:t>
            </a:r>
            <a:endParaRPr sz="20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2000" b="1" dirty="0">
                <a:latin typeface="Times New Roman"/>
                <a:cs typeface="Times New Roman"/>
              </a:rPr>
              <a:t>Мале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(легеневе)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коло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насичується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Оксигеном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легенях.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2000" b="1" dirty="0">
                <a:latin typeface="Times New Roman"/>
                <a:cs typeface="Times New Roman"/>
              </a:rPr>
              <a:t>Велике</a:t>
            </a:r>
            <a:r>
              <a:rPr sz="2000" b="1" spc="29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(системне)</a:t>
            </a:r>
            <a:r>
              <a:rPr sz="2000" b="1" spc="30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коло</a:t>
            </a:r>
            <a:r>
              <a:rPr sz="2000" b="1" spc="2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транспортує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поживні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речовини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виводить</a:t>
            </a:r>
            <a:endParaRPr sz="20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продукти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метаболізму.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9335" y="1775332"/>
            <a:ext cx="2548381" cy="254838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66169" y="776706"/>
            <a:ext cx="6641465" cy="5092700"/>
            <a:chOff x="5166169" y="776706"/>
            <a:chExt cx="6641465" cy="5092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51062" y="1311928"/>
              <a:ext cx="5829725" cy="421392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170932" y="781469"/>
              <a:ext cx="6631940" cy="5083175"/>
            </a:xfrm>
            <a:custGeom>
              <a:avLst/>
              <a:gdLst/>
              <a:ahLst/>
              <a:cxnLst/>
              <a:rect l="l" t="t" r="r" b="b"/>
              <a:pathLst>
                <a:path w="6631940" h="5083175">
                  <a:moveTo>
                    <a:pt x="0" y="5082921"/>
                  </a:moveTo>
                  <a:lnTo>
                    <a:pt x="6631558" y="5082921"/>
                  </a:lnTo>
                  <a:lnTo>
                    <a:pt x="6631558" y="0"/>
                  </a:lnTo>
                  <a:lnTo>
                    <a:pt x="0" y="0"/>
                  </a:lnTo>
                  <a:lnTo>
                    <a:pt x="0" y="508292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72846" y="776985"/>
            <a:ext cx="406336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Діаграма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кровообігу.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цій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діаграмі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показано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праву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ліву </a:t>
            </a:r>
            <a:r>
              <a:rPr sz="1800" dirty="0">
                <a:latin typeface="Times New Roman"/>
                <a:cs typeface="Times New Roman"/>
              </a:rPr>
              <a:t>частини серця, що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розділені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кращого </a:t>
            </a:r>
            <a:r>
              <a:rPr sz="1800" dirty="0">
                <a:latin typeface="Times New Roman"/>
                <a:cs typeface="Times New Roman"/>
              </a:rPr>
              <a:t>розуміння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функцій.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Праве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відділення </a:t>
            </a:r>
            <a:r>
              <a:rPr sz="1800" dirty="0">
                <a:latin typeface="Times New Roman"/>
                <a:cs typeface="Times New Roman"/>
              </a:rPr>
              <a:t>серця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перекачує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легеневий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2846" y="2148966"/>
            <a:ext cx="12788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75385" algn="l"/>
              </a:tabLst>
            </a:pPr>
            <a:r>
              <a:rPr sz="1800" spc="-10" dirty="0">
                <a:latin typeface="Times New Roman"/>
                <a:cs typeface="Times New Roman"/>
              </a:rPr>
              <a:t>кровообіг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spc="-10" dirty="0">
                <a:latin typeface="Times New Roman"/>
                <a:cs typeface="Times New Roman"/>
              </a:rPr>
              <a:t>передсердя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67661" y="2148966"/>
            <a:ext cx="26676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1120">
              <a:lnSpc>
                <a:spcPct val="100000"/>
              </a:lnSpc>
              <a:spcBef>
                <a:spcPts val="100"/>
              </a:spcBef>
              <a:tabLst>
                <a:tab pos="1115695" algn="l"/>
                <a:tab pos="20669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низьким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тиском.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Праве </a:t>
            </a:r>
            <a:r>
              <a:rPr sz="1800" spc="-10" dirty="0">
                <a:latin typeface="Times New Roman"/>
                <a:cs typeface="Times New Roman"/>
              </a:rPr>
              <a:t>отримує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77133" y="2423286"/>
            <a:ext cx="1555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деоксигеновану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42338" y="2697607"/>
            <a:ext cx="14655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22630" algn="l"/>
              </a:tabLst>
            </a:pPr>
            <a:r>
              <a:rPr sz="1800" spc="-10" dirty="0">
                <a:latin typeface="Times New Roman"/>
                <a:cs typeface="Times New Roman"/>
              </a:rPr>
              <a:t>через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верхню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67176" y="2697607"/>
            <a:ext cx="9690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0985" algn="l"/>
              </a:tabLst>
            </a:pP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нижню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2846" y="2697607"/>
            <a:ext cx="18923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5160" algn="l"/>
                <a:tab pos="919480" algn="l"/>
              </a:tabLst>
            </a:pPr>
            <a:r>
              <a:rPr sz="1800" spc="-20" dirty="0">
                <a:latin typeface="Times New Roman"/>
                <a:cs typeface="Times New Roman"/>
              </a:rPr>
              <a:t>кров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тіла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37033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порожнисті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вени.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71750" y="2971622"/>
            <a:ext cx="19640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75994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Правий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шлуночок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2846" y="3246501"/>
            <a:ext cx="406336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отримує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цю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перекачує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легень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409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легеневі</a:t>
            </a:r>
            <a:r>
              <a:rPr sz="1800" spc="409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артерії,</a:t>
            </a:r>
            <a:r>
              <a:rPr sz="1800" spc="409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409" dirty="0">
                <a:latin typeface="Times New Roman"/>
                <a:cs typeface="Times New Roman"/>
              </a:rPr>
              <a:t>   </a:t>
            </a:r>
            <a:r>
              <a:rPr sz="1800" spc="-20" dirty="0">
                <a:latin typeface="Times New Roman"/>
                <a:cs typeface="Times New Roman"/>
              </a:rPr>
              <a:t>вона </a:t>
            </a:r>
            <a:r>
              <a:rPr sz="1800" dirty="0">
                <a:latin typeface="Times New Roman"/>
                <a:cs typeface="Times New Roman"/>
              </a:rPr>
              <a:t>збагачується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киснем.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Ліва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частина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серця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28977" y="4069460"/>
            <a:ext cx="1740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6405" algn="l"/>
                <a:tab pos="1637030" algn="l"/>
              </a:tabLst>
            </a:pPr>
            <a:r>
              <a:rPr sz="1800" spc="-25" dirty="0">
                <a:latin typeface="Times New Roman"/>
                <a:cs typeface="Times New Roman"/>
              </a:rPr>
              <a:t>за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кровообіг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07058" y="4343476"/>
            <a:ext cx="190118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58620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направлений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2846" y="4069460"/>
            <a:ext cx="103759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відповідає тиском, організму.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98498" y="4618482"/>
            <a:ext cx="1778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73735" algn="l"/>
              </a:tabLst>
            </a:pPr>
            <a:r>
              <a:rPr sz="1800" spc="-20" dirty="0">
                <a:latin typeface="Times New Roman"/>
                <a:cs typeface="Times New Roman"/>
              </a:rPr>
              <a:t>Ліве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передсердя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84523" y="4069460"/>
            <a:ext cx="852169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високим всього приймає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2846" y="4892802"/>
            <a:ext cx="406336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оксигеновану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легень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чотири </a:t>
            </a:r>
            <a:r>
              <a:rPr sz="1800" dirty="0">
                <a:latin typeface="Times New Roman"/>
                <a:cs typeface="Times New Roman"/>
              </a:rPr>
              <a:t>легеневі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вени.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Лівий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шлуночок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отримує </a:t>
            </a:r>
            <a:r>
              <a:rPr sz="1800" dirty="0">
                <a:latin typeface="Times New Roman"/>
                <a:cs typeface="Times New Roman"/>
              </a:rPr>
              <a:t>цю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1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перекачує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аорту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для </a:t>
            </a:r>
            <a:r>
              <a:rPr sz="1800" spc="-10" dirty="0">
                <a:latin typeface="Times New Roman"/>
                <a:cs typeface="Times New Roman"/>
              </a:rPr>
              <a:t>розподілу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організму.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8095" y="3085287"/>
            <a:ext cx="2515235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spc="-545" dirty="0">
                <a:latin typeface="Palatino Linotype"/>
                <a:cs typeface="Palatino Linotype"/>
              </a:rPr>
              <a:t>СЕРЦЕ</a:t>
            </a:r>
            <a:endParaRPr sz="6600">
              <a:latin typeface="Palatino Linotype"/>
              <a:cs typeface="Palatino Linotyp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24027" y="4374546"/>
            <a:ext cx="3293745" cy="85090"/>
            <a:chOff x="624027" y="4374546"/>
            <a:chExt cx="3293745" cy="85090"/>
          </a:xfrm>
        </p:grpSpPr>
        <p:sp>
          <p:nvSpPr>
            <p:cNvPr id="4" name="object 4"/>
            <p:cNvSpPr/>
            <p:nvPr/>
          </p:nvSpPr>
          <p:spPr>
            <a:xfrm>
              <a:off x="643280" y="4398458"/>
              <a:ext cx="3255645" cy="40005"/>
            </a:xfrm>
            <a:custGeom>
              <a:avLst/>
              <a:gdLst/>
              <a:ahLst/>
              <a:cxnLst/>
              <a:rect l="l" t="t" r="r" b="b"/>
              <a:pathLst>
                <a:path w="3255645" h="40004">
                  <a:moveTo>
                    <a:pt x="951850" y="34"/>
                  </a:moveTo>
                  <a:lnTo>
                    <a:pt x="910602" y="0"/>
                  </a:lnTo>
                  <a:lnTo>
                    <a:pt x="870692" y="738"/>
                  </a:lnTo>
                  <a:lnTo>
                    <a:pt x="830042" y="2102"/>
                  </a:lnTo>
                  <a:lnTo>
                    <a:pt x="682863" y="8467"/>
                  </a:lnTo>
                  <a:lnTo>
                    <a:pt x="558238" y="13013"/>
                  </a:lnTo>
                  <a:lnTo>
                    <a:pt x="409531" y="18954"/>
                  </a:lnTo>
                  <a:lnTo>
                    <a:pt x="365933" y="20377"/>
                  </a:lnTo>
                  <a:lnTo>
                    <a:pt x="322976" y="21332"/>
                  </a:lnTo>
                  <a:lnTo>
                    <a:pt x="279256" y="21704"/>
                  </a:lnTo>
                  <a:lnTo>
                    <a:pt x="233367" y="21381"/>
                  </a:lnTo>
                  <a:lnTo>
                    <a:pt x="183903" y="20248"/>
                  </a:lnTo>
                  <a:lnTo>
                    <a:pt x="129457" y="18192"/>
                  </a:lnTo>
                  <a:lnTo>
                    <a:pt x="68625" y="15098"/>
                  </a:lnTo>
                  <a:lnTo>
                    <a:pt x="0" y="10854"/>
                  </a:lnTo>
                  <a:lnTo>
                    <a:pt x="368" y="17712"/>
                  </a:lnTo>
                  <a:lnTo>
                    <a:pt x="838" y="20379"/>
                  </a:lnTo>
                  <a:lnTo>
                    <a:pt x="0" y="29142"/>
                  </a:lnTo>
                  <a:lnTo>
                    <a:pt x="45458" y="28859"/>
                  </a:lnTo>
                  <a:lnTo>
                    <a:pt x="90440" y="28948"/>
                  </a:lnTo>
                  <a:lnTo>
                    <a:pt x="135398" y="29319"/>
                  </a:lnTo>
                  <a:lnTo>
                    <a:pt x="375736" y="32326"/>
                  </a:lnTo>
                  <a:lnTo>
                    <a:pt x="430092" y="32538"/>
                  </a:lnTo>
                  <a:lnTo>
                    <a:pt x="487604" y="32415"/>
                  </a:lnTo>
                  <a:lnTo>
                    <a:pt x="548725" y="31866"/>
                  </a:lnTo>
                  <a:lnTo>
                    <a:pt x="613911" y="30805"/>
                  </a:lnTo>
                  <a:lnTo>
                    <a:pt x="752500" y="27631"/>
                  </a:lnTo>
                  <a:lnTo>
                    <a:pt x="815466" y="26975"/>
                  </a:lnTo>
                  <a:lnTo>
                    <a:pt x="873273" y="27009"/>
                  </a:lnTo>
                  <a:lnTo>
                    <a:pt x="926680" y="27569"/>
                  </a:lnTo>
                  <a:lnTo>
                    <a:pt x="976446" y="28490"/>
                  </a:lnTo>
                  <a:lnTo>
                    <a:pt x="1111493" y="31778"/>
                  </a:lnTo>
                  <a:lnTo>
                    <a:pt x="1154289" y="32501"/>
                  </a:lnTo>
                  <a:lnTo>
                    <a:pt x="1197240" y="32763"/>
                  </a:lnTo>
                  <a:lnTo>
                    <a:pt x="1241105" y="32400"/>
                  </a:lnTo>
                  <a:lnTo>
                    <a:pt x="1286645" y="31248"/>
                  </a:lnTo>
                  <a:lnTo>
                    <a:pt x="1389114" y="26534"/>
                  </a:lnTo>
                  <a:lnTo>
                    <a:pt x="1437021" y="24855"/>
                  </a:lnTo>
                  <a:lnTo>
                    <a:pt x="1480254" y="23969"/>
                  </a:lnTo>
                  <a:lnTo>
                    <a:pt x="1520731" y="23740"/>
                  </a:lnTo>
                  <a:lnTo>
                    <a:pt x="1560369" y="24033"/>
                  </a:lnTo>
                  <a:lnTo>
                    <a:pt x="1748882" y="27705"/>
                  </a:lnTo>
                  <a:lnTo>
                    <a:pt x="1813086" y="28570"/>
                  </a:lnTo>
                  <a:lnTo>
                    <a:pt x="1887956" y="29142"/>
                  </a:lnTo>
                  <a:lnTo>
                    <a:pt x="1950953" y="29032"/>
                  </a:lnTo>
                  <a:lnTo>
                    <a:pt x="2012795" y="28269"/>
                  </a:lnTo>
                  <a:lnTo>
                    <a:pt x="2073316" y="27021"/>
                  </a:lnTo>
                  <a:lnTo>
                    <a:pt x="2132349" y="25454"/>
                  </a:lnTo>
                  <a:lnTo>
                    <a:pt x="2298849" y="20522"/>
                  </a:lnTo>
                  <a:lnTo>
                    <a:pt x="2350260" y="19358"/>
                  </a:lnTo>
                  <a:lnTo>
                    <a:pt x="2399348" y="18714"/>
                  </a:lnTo>
                  <a:lnTo>
                    <a:pt x="2445947" y="18756"/>
                  </a:lnTo>
                  <a:lnTo>
                    <a:pt x="2489889" y="19653"/>
                  </a:lnTo>
                  <a:lnTo>
                    <a:pt x="2531009" y="21571"/>
                  </a:lnTo>
                  <a:lnTo>
                    <a:pt x="2569137" y="24678"/>
                  </a:lnTo>
                  <a:lnTo>
                    <a:pt x="2604109" y="29142"/>
                  </a:lnTo>
                  <a:lnTo>
                    <a:pt x="2643462" y="33860"/>
                  </a:lnTo>
                  <a:lnTo>
                    <a:pt x="2688930" y="37017"/>
                  </a:lnTo>
                  <a:lnTo>
                    <a:pt x="2739333" y="38824"/>
                  </a:lnTo>
                  <a:lnTo>
                    <a:pt x="2793490" y="39493"/>
                  </a:lnTo>
                  <a:lnTo>
                    <a:pt x="2850221" y="39235"/>
                  </a:lnTo>
                  <a:lnTo>
                    <a:pt x="2908347" y="38261"/>
                  </a:lnTo>
                  <a:lnTo>
                    <a:pt x="2966686" y="36783"/>
                  </a:lnTo>
                  <a:lnTo>
                    <a:pt x="3178573" y="30046"/>
                  </a:lnTo>
                  <a:lnTo>
                    <a:pt x="3220276" y="29213"/>
                  </a:lnTo>
                  <a:lnTo>
                    <a:pt x="3255111" y="29142"/>
                  </a:lnTo>
                  <a:lnTo>
                    <a:pt x="3255492" y="20252"/>
                  </a:lnTo>
                  <a:lnTo>
                    <a:pt x="3254857" y="15299"/>
                  </a:lnTo>
                  <a:lnTo>
                    <a:pt x="3255111" y="10854"/>
                  </a:lnTo>
                  <a:lnTo>
                    <a:pt x="3201431" y="15877"/>
                  </a:lnTo>
                  <a:lnTo>
                    <a:pt x="3146572" y="18987"/>
                  </a:lnTo>
                  <a:lnTo>
                    <a:pt x="3090931" y="20461"/>
                  </a:lnTo>
                  <a:lnTo>
                    <a:pt x="3034903" y="20575"/>
                  </a:lnTo>
                  <a:lnTo>
                    <a:pt x="2978886" y="19603"/>
                  </a:lnTo>
                  <a:lnTo>
                    <a:pt x="2923275" y="17822"/>
                  </a:lnTo>
                  <a:lnTo>
                    <a:pt x="2868467" y="15507"/>
                  </a:lnTo>
                  <a:lnTo>
                    <a:pt x="2712821" y="8117"/>
                  </a:lnTo>
                  <a:lnTo>
                    <a:pt x="2665186" y="6423"/>
                  </a:lnTo>
                  <a:lnTo>
                    <a:pt x="2620335" y="5575"/>
                  </a:lnTo>
                  <a:lnTo>
                    <a:pt x="2578663" y="5847"/>
                  </a:lnTo>
                  <a:lnTo>
                    <a:pt x="2540568" y="7515"/>
                  </a:lnTo>
                  <a:lnTo>
                    <a:pt x="2463404" y="15123"/>
                  </a:lnTo>
                  <a:lnTo>
                    <a:pt x="2415044" y="17539"/>
                  </a:lnTo>
                  <a:lnTo>
                    <a:pt x="2362498" y="18427"/>
                  </a:lnTo>
                  <a:lnTo>
                    <a:pt x="2306896" y="18107"/>
                  </a:lnTo>
                  <a:lnTo>
                    <a:pt x="2249372" y="16904"/>
                  </a:lnTo>
                  <a:lnTo>
                    <a:pt x="2191057" y="15140"/>
                  </a:lnTo>
                  <a:lnTo>
                    <a:pt x="2076584" y="11221"/>
                  </a:lnTo>
                  <a:lnTo>
                    <a:pt x="2022689" y="9711"/>
                  </a:lnTo>
                  <a:lnTo>
                    <a:pt x="1972532" y="8931"/>
                  </a:lnTo>
                  <a:lnTo>
                    <a:pt x="1927243" y="9205"/>
                  </a:lnTo>
                  <a:lnTo>
                    <a:pt x="1887956" y="10854"/>
                  </a:lnTo>
                  <a:lnTo>
                    <a:pt x="1854779" y="12937"/>
                  </a:lnTo>
                  <a:lnTo>
                    <a:pt x="1817095" y="14953"/>
                  </a:lnTo>
                  <a:lnTo>
                    <a:pt x="1775340" y="16838"/>
                  </a:lnTo>
                  <a:lnTo>
                    <a:pt x="1729950" y="18530"/>
                  </a:lnTo>
                  <a:lnTo>
                    <a:pt x="1681358" y="19964"/>
                  </a:lnTo>
                  <a:lnTo>
                    <a:pt x="1630001" y="21078"/>
                  </a:lnTo>
                  <a:lnTo>
                    <a:pt x="1576314" y="21808"/>
                  </a:lnTo>
                  <a:lnTo>
                    <a:pt x="1520731" y="22091"/>
                  </a:lnTo>
                  <a:lnTo>
                    <a:pt x="1463689" y="21863"/>
                  </a:lnTo>
                  <a:lnTo>
                    <a:pt x="1405621" y="21062"/>
                  </a:lnTo>
                  <a:lnTo>
                    <a:pt x="1346963" y="19624"/>
                  </a:lnTo>
                  <a:lnTo>
                    <a:pt x="1288151" y="17486"/>
                  </a:lnTo>
                  <a:lnTo>
                    <a:pt x="1229619" y="14583"/>
                  </a:lnTo>
                  <a:lnTo>
                    <a:pt x="1104413" y="6251"/>
                  </a:lnTo>
                  <a:lnTo>
                    <a:pt x="1046677" y="3012"/>
                  </a:lnTo>
                  <a:lnTo>
                    <a:pt x="996515" y="989"/>
                  </a:lnTo>
                  <a:lnTo>
                    <a:pt x="951850" y="34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3077" y="4393596"/>
              <a:ext cx="3255645" cy="46990"/>
            </a:xfrm>
            <a:custGeom>
              <a:avLst/>
              <a:gdLst/>
              <a:ahLst/>
              <a:cxnLst/>
              <a:rect l="l" t="t" r="r" b="b"/>
              <a:pathLst>
                <a:path w="3255645" h="46989">
                  <a:moveTo>
                    <a:pt x="203" y="15716"/>
                  </a:moveTo>
                  <a:lnTo>
                    <a:pt x="59841" y="10671"/>
                  </a:lnTo>
                  <a:lnTo>
                    <a:pt x="118551" y="6632"/>
                  </a:lnTo>
                  <a:lnTo>
                    <a:pt x="176169" y="3571"/>
                  </a:lnTo>
                  <a:lnTo>
                    <a:pt x="232532" y="1464"/>
                  </a:lnTo>
                  <a:lnTo>
                    <a:pt x="287476" y="282"/>
                  </a:lnTo>
                  <a:lnTo>
                    <a:pt x="340839" y="0"/>
                  </a:lnTo>
                  <a:lnTo>
                    <a:pt x="392457" y="590"/>
                  </a:lnTo>
                  <a:lnTo>
                    <a:pt x="442167" y="2028"/>
                  </a:lnTo>
                  <a:lnTo>
                    <a:pt x="489807" y="4286"/>
                  </a:lnTo>
                  <a:lnTo>
                    <a:pt x="535212" y="7337"/>
                  </a:lnTo>
                  <a:lnTo>
                    <a:pt x="578220" y="11156"/>
                  </a:lnTo>
                  <a:lnTo>
                    <a:pt x="618667" y="15716"/>
                  </a:lnTo>
                  <a:lnTo>
                    <a:pt x="655567" y="19595"/>
                  </a:lnTo>
                  <a:lnTo>
                    <a:pt x="694145" y="22301"/>
                  </a:lnTo>
                  <a:lnTo>
                    <a:pt x="734543" y="23977"/>
                  </a:lnTo>
                  <a:lnTo>
                    <a:pt x="776902" y="24768"/>
                  </a:lnTo>
                  <a:lnTo>
                    <a:pt x="821363" y="24817"/>
                  </a:lnTo>
                  <a:lnTo>
                    <a:pt x="868067" y="24267"/>
                  </a:lnTo>
                  <a:lnTo>
                    <a:pt x="917156" y="23262"/>
                  </a:lnTo>
                  <a:lnTo>
                    <a:pt x="968771" y="21945"/>
                  </a:lnTo>
                  <a:lnTo>
                    <a:pt x="1023052" y="20460"/>
                  </a:lnTo>
                  <a:lnTo>
                    <a:pt x="1080141" y="18952"/>
                  </a:lnTo>
                  <a:lnTo>
                    <a:pt x="1140180" y="17562"/>
                  </a:lnTo>
                  <a:lnTo>
                    <a:pt x="1203309" y="16436"/>
                  </a:lnTo>
                  <a:lnTo>
                    <a:pt x="1269669" y="15716"/>
                  </a:lnTo>
                  <a:lnTo>
                    <a:pt x="1335545" y="15489"/>
                  </a:lnTo>
                  <a:lnTo>
                    <a:pt x="1397446" y="15678"/>
                  </a:lnTo>
                  <a:lnTo>
                    <a:pt x="1455852" y="16179"/>
                  </a:lnTo>
                  <a:lnTo>
                    <a:pt x="1511244" y="16889"/>
                  </a:lnTo>
                  <a:lnTo>
                    <a:pt x="1564101" y="17707"/>
                  </a:lnTo>
                  <a:lnTo>
                    <a:pt x="1614903" y="18527"/>
                  </a:lnTo>
                  <a:lnTo>
                    <a:pt x="1664131" y="19248"/>
                  </a:lnTo>
                  <a:lnTo>
                    <a:pt x="1712264" y="19767"/>
                  </a:lnTo>
                  <a:lnTo>
                    <a:pt x="1759782" y="19980"/>
                  </a:lnTo>
                  <a:lnTo>
                    <a:pt x="1807166" y="19784"/>
                  </a:lnTo>
                  <a:lnTo>
                    <a:pt x="1854895" y="19077"/>
                  </a:lnTo>
                  <a:lnTo>
                    <a:pt x="1903450" y="17755"/>
                  </a:lnTo>
                  <a:lnTo>
                    <a:pt x="1953310" y="15716"/>
                  </a:lnTo>
                  <a:lnTo>
                    <a:pt x="2004981" y="13847"/>
                  </a:lnTo>
                  <a:lnTo>
                    <a:pt x="2058413" y="13030"/>
                  </a:lnTo>
                  <a:lnTo>
                    <a:pt x="2113167" y="13062"/>
                  </a:lnTo>
                  <a:lnTo>
                    <a:pt x="2168804" y="13743"/>
                  </a:lnTo>
                  <a:lnTo>
                    <a:pt x="2224885" y="14869"/>
                  </a:lnTo>
                  <a:lnTo>
                    <a:pt x="2280971" y="16240"/>
                  </a:lnTo>
                  <a:lnTo>
                    <a:pt x="2336623" y="17653"/>
                  </a:lnTo>
                  <a:lnTo>
                    <a:pt x="2391401" y="18907"/>
                  </a:lnTo>
                  <a:lnTo>
                    <a:pt x="2444867" y="19799"/>
                  </a:lnTo>
                  <a:lnTo>
                    <a:pt x="2496581" y="20128"/>
                  </a:lnTo>
                  <a:lnTo>
                    <a:pt x="2546105" y="19691"/>
                  </a:lnTo>
                  <a:lnTo>
                    <a:pt x="2592999" y="18288"/>
                  </a:lnTo>
                  <a:lnTo>
                    <a:pt x="2636824" y="15716"/>
                  </a:lnTo>
                  <a:lnTo>
                    <a:pt x="2684804" y="12856"/>
                  </a:lnTo>
                  <a:lnTo>
                    <a:pt x="2736763" y="11191"/>
                  </a:lnTo>
                  <a:lnTo>
                    <a:pt x="2791703" y="10519"/>
                  </a:lnTo>
                  <a:lnTo>
                    <a:pt x="2848623" y="10636"/>
                  </a:lnTo>
                  <a:lnTo>
                    <a:pt x="2906523" y="11340"/>
                  </a:lnTo>
                  <a:lnTo>
                    <a:pt x="2964405" y="12430"/>
                  </a:lnTo>
                  <a:lnTo>
                    <a:pt x="3021268" y="13702"/>
                  </a:lnTo>
                  <a:lnTo>
                    <a:pt x="3076113" y="14954"/>
                  </a:lnTo>
                  <a:lnTo>
                    <a:pt x="3127939" y="15984"/>
                  </a:lnTo>
                  <a:lnTo>
                    <a:pt x="3175748" y="16589"/>
                  </a:lnTo>
                  <a:lnTo>
                    <a:pt x="3218540" y="16567"/>
                  </a:lnTo>
                  <a:lnTo>
                    <a:pt x="3255314" y="15716"/>
                  </a:lnTo>
                  <a:lnTo>
                    <a:pt x="3254552" y="23844"/>
                  </a:lnTo>
                  <a:lnTo>
                    <a:pt x="3254933" y="27781"/>
                  </a:lnTo>
                  <a:lnTo>
                    <a:pt x="3255314" y="34004"/>
                  </a:lnTo>
                  <a:lnTo>
                    <a:pt x="3216198" y="34740"/>
                  </a:lnTo>
                  <a:lnTo>
                    <a:pt x="3170970" y="34950"/>
                  </a:lnTo>
                  <a:lnTo>
                    <a:pt x="3120696" y="34737"/>
                  </a:lnTo>
                  <a:lnTo>
                    <a:pt x="3066439" y="34204"/>
                  </a:lnTo>
                  <a:lnTo>
                    <a:pt x="3009265" y="33454"/>
                  </a:lnTo>
                  <a:lnTo>
                    <a:pt x="2950240" y="32591"/>
                  </a:lnTo>
                  <a:lnTo>
                    <a:pt x="2890427" y="31718"/>
                  </a:lnTo>
                  <a:lnTo>
                    <a:pt x="2830893" y="30938"/>
                  </a:lnTo>
                  <a:lnTo>
                    <a:pt x="2772701" y="30355"/>
                  </a:lnTo>
                  <a:lnTo>
                    <a:pt x="2716918" y="30072"/>
                  </a:lnTo>
                  <a:lnTo>
                    <a:pt x="2664607" y="30192"/>
                  </a:lnTo>
                  <a:lnTo>
                    <a:pt x="2616834" y="30818"/>
                  </a:lnTo>
                  <a:lnTo>
                    <a:pt x="2574664" y="32054"/>
                  </a:lnTo>
                  <a:lnTo>
                    <a:pt x="2539161" y="34004"/>
                  </a:lnTo>
                  <a:lnTo>
                    <a:pt x="2505762" y="35610"/>
                  </a:lnTo>
                  <a:lnTo>
                    <a:pt x="2429730" y="35333"/>
                  </a:lnTo>
                  <a:lnTo>
                    <a:pt x="2387286" y="33948"/>
                  </a:lnTo>
                  <a:lnTo>
                    <a:pt x="2342017" y="32067"/>
                  </a:lnTo>
                  <a:lnTo>
                    <a:pt x="2294016" y="29938"/>
                  </a:lnTo>
                  <a:lnTo>
                    <a:pt x="2243378" y="27813"/>
                  </a:lnTo>
                  <a:lnTo>
                    <a:pt x="2190198" y="25939"/>
                  </a:lnTo>
                  <a:lnTo>
                    <a:pt x="2134569" y="24569"/>
                  </a:lnTo>
                  <a:lnTo>
                    <a:pt x="2076587" y="23951"/>
                  </a:lnTo>
                  <a:lnTo>
                    <a:pt x="2016345" y="24336"/>
                  </a:lnTo>
                  <a:lnTo>
                    <a:pt x="1953939" y="25973"/>
                  </a:lnTo>
                  <a:lnTo>
                    <a:pt x="1889462" y="29112"/>
                  </a:lnTo>
                  <a:lnTo>
                    <a:pt x="1823008" y="34004"/>
                  </a:lnTo>
                  <a:lnTo>
                    <a:pt x="1755041" y="39381"/>
                  </a:lnTo>
                  <a:lnTo>
                    <a:pt x="1695316" y="43107"/>
                  </a:lnTo>
                  <a:lnTo>
                    <a:pt x="1642398" y="45387"/>
                  </a:lnTo>
                  <a:lnTo>
                    <a:pt x="1594852" y="46427"/>
                  </a:lnTo>
                  <a:lnTo>
                    <a:pt x="1551244" y="46434"/>
                  </a:lnTo>
                  <a:lnTo>
                    <a:pt x="1510139" y="45614"/>
                  </a:lnTo>
                  <a:lnTo>
                    <a:pt x="1470104" y="44172"/>
                  </a:lnTo>
                  <a:lnTo>
                    <a:pt x="1429703" y="42314"/>
                  </a:lnTo>
                  <a:lnTo>
                    <a:pt x="1387502" y="40247"/>
                  </a:lnTo>
                  <a:lnTo>
                    <a:pt x="1342066" y="38176"/>
                  </a:lnTo>
                  <a:lnTo>
                    <a:pt x="1291961" y="36308"/>
                  </a:lnTo>
                  <a:lnTo>
                    <a:pt x="1235753" y="34849"/>
                  </a:lnTo>
                  <a:lnTo>
                    <a:pt x="1172006" y="34004"/>
                  </a:lnTo>
                  <a:lnTo>
                    <a:pt x="1133450" y="33851"/>
                  </a:lnTo>
                  <a:lnTo>
                    <a:pt x="1094538" y="33934"/>
                  </a:lnTo>
                  <a:lnTo>
                    <a:pt x="1055160" y="34222"/>
                  </a:lnTo>
                  <a:lnTo>
                    <a:pt x="1015206" y="34682"/>
                  </a:lnTo>
                  <a:lnTo>
                    <a:pt x="974566" y="35283"/>
                  </a:lnTo>
                  <a:lnTo>
                    <a:pt x="933129" y="35994"/>
                  </a:lnTo>
                  <a:lnTo>
                    <a:pt x="890786" y="36781"/>
                  </a:lnTo>
                  <a:lnTo>
                    <a:pt x="847426" y="37615"/>
                  </a:lnTo>
                  <a:lnTo>
                    <a:pt x="802940" y="38462"/>
                  </a:lnTo>
                  <a:lnTo>
                    <a:pt x="757218" y="39292"/>
                  </a:lnTo>
                  <a:lnTo>
                    <a:pt x="710148" y="40072"/>
                  </a:lnTo>
                  <a:lnTo>
                    <a:pt x="661622" y="40770"/>
                  </a:lnTo>
                  <a:lnTo>
                    <a:pt x="611529" y="41356"/>
                  </a:lnTo>
                  <a:lnTo>
                    <a:pt x="559759" y="41796"/>
                  </a:lnTo>
                  <a:lnTo>
                    <a:pt x="506202" y="42060"/>
                  </a:lnTo>
                  <a:lnTo>
                    <a:pt x="450748" y="42116"/>
                  </a:lnTo>
                  <a:lnTo>
                    <a:pt x="393286" y="41931"/>
                  </a:lnTo>
                  <a:lnTo>
                    <a:pt x="333708" y="41475"/>
                  </a:lnTo>
                  <a:lnTo>
                    <a:pt x="271902" y="40715"/>
                  </a:lnTo>
                  <a:lnTo>
                    <a:pt x="207758" y="39620"/>
                  </a:lnTo>
                  <a:lnTo>
                    <a:pt x="141168" y="38157"/>
                  </a:lnTo>
                  <a:lnTo>
                    <a:pt x="72019" y="36296"/>
                  </a:lnTo>
                  <a:lnTo>
                    <a:pt x="203" y="34004"/>
                  </a:lnTo>
                  <a:lnTo>
                    <a:pt x="152" y="28162"/>
                  </a:lnTo>
                  <a:lnTo>
                    <a:pt x="0" y="22193"/>
                  </a:lnTo>
                  <a:lnTo>
                    <a:pt x="203" y="15716"/>
                  </a:lnTo>
                  <a:close/>
                </a:path>
              </a:pathLst>
            </a:custGeom>
            <a:ln w="38100">
              <a:solidFill>
                <a:srgbClr val="E970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28088" y="758488"/>
            <a:ext cx="4474311" cy="527288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3293" y="424053"/>
            <a:ext cx="19869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Серцево-судинна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03373" y="424053"/>
            <a:ext cx="3641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32510" algn="l"/>
                <a:tab pos="1377950" algn="l"/>
                <a:tab pos="2484755" algn="l"/>
                <a:tab pos="302450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система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першою,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зазнає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0110" y="698372"/>
            <a:ext cx="2167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84605" algn="l"/>
              </a:tabLst>
            </a:pPr>
            <a:r>
              <a:rPr sz="1800" spc="-10" dirty="0">
                <a:latin typeface="Times New Roman"/>
                <a:cs typeface="Times New Roman"/>
              </a:rPr>
              <a:t>активного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розвитку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15817" y="698372"/>
            <a:ext cx="3127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1005" algn="l"/>
                <a:tab pos="1626235" algn="l"/>
                <a:tab pos="2143125" algn="l"/>
              </a:tabLst>
            </a:pP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відповідь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зростаючі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3293" y="972388"/>
            <a:ext cx="5854700" cy="1398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метаболічні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потреби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ембріона.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початкових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етапах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постачання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Оксигену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	</a:t>
            </a:r>
            <a:r>
              <a:rPr sz="1800" dirty="0">
                <a:latin typeface="Times New Roman"/>
                <a:cs typeface="Times New Roman"/>
              </a:rPr>
              <a:t>поживних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речовин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достатньо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простої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дифузії,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однак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 	</a:t>
            </a:r>
            <a:r>
              <a:rPr sz="1800" dirty="0">
                <a:latin typeface="Times New Roman"/>
                <a:cs typeface="Times New Roman"/>
              </a:rPr>
              <a:t>подальшим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зростанням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ембріона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система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потребує 	</a:t>
            </a:r>
            <a:r>
              <a:rPr sz="1800" dirty="0">
                <a:latin typeface="Times New Roman"/>
                <a:cs typeface="Times New Roman"/>
              </a:rPr>
              <a:t>складнішої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організації.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3293" y="2344369"/>
            <a:ext cx="19373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  <a:tab pos="1374775" algn="l"/>
              </a:tabLst>
            </a:pPr>
            <a:r>
              <a:rPr sz="1800" spc="-10" dirty="0">
                <a:latin typeface="Times New Roman"/>
                <a:cs typeface="Times New Roman"/>
              </a:rPr>
              <a:t>Розвиток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серця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0110" y="2619247"/>
            <a:ext cx="1839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352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проепікарда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02789" y="2344369"/>
            <a:ext cx="24333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421765" algn="l"/>
                <a:tab pos="181038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відбувається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за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участі</a:t>
            </a:r>
            <a:endParaRPr sz="1800">
              <a:latin typeface="Times New Roman"/>
              <a:cs typeface="Times New Roman"/>
            </a:endParaRPr>
          </a:p>
          <a:p>
            <a:pPr marR="19050" algn="r">
              <a:lnSpc>
                <a:spcPct val="100000"/>
              </a:lnSpc>
              <a:spcBef>
                <a:spcPts val="5"/>
              </a:spcBef>
              <a:tabLst>
                <a:tab pos="127698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нервового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гребеня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09209" y="2344369"/>
            <a:ext cx="11366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20" dirty="0">
                <a:latin typeface="Times New Roman"/>
                <a:cs typeface="Times New Roman"/>
              </a:rPr>
              <a:t>мезодерми,</a:t>
            </a:r>
            <a:endParaRPr sz="1800">
              <a:latin typeface="Times New Roman"/>
              <a:cs typeface="Times New Roman"/>
            </a:endParaRPr>
          </a:p>
          <a:p>
            <a:pPr marL="109855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поступово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3293" y="2893567"/>
            <a:ext cx="585216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утворюючи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чотирикамерну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45" dirty="0">
                <a:latin typeface="Times New Roman"/>
                <a:cs typeface="Times New Roman"/>
              </a:rPr>
              <a:t>будову,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завершується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до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сьомого</a:t>
            </a:r>
            <a:r>
              <a:rPr sz="1800" b="1" i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тижня.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  <a:tab pos="1673860" algn="l"/>
                <a:tab pos="2374900" algn="l"/>
                <a:tab pos="2626360" algn="l"/>
                <a:tab pos="3947795" algn="l"/>
                <a:tab pos="4944745" algn="l"/>
              </a:tabLst>
            </a:pPr>
            <a:r>
              <a:rPr sz="1800" spc="-10" dirty="0">
                <a:latin typeface="Times New Roman"/>
                <a:cs typeface="Times New Roman"/>
              </a:rPr>
              <a:t>Формування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серця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результатом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складної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взаємодії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3293" y="3716223"/>
            <a:ext cx="5852160" cy="1391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молекулярних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механізмів,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координують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морфогенез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забезпечують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правильну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просторову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структуру.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98900"/>
              </a:lnSpc>
              <a:spcBef>
                <a:spcPts val="2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Порушення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цього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процесу,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викликані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генетичними, 	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зовнішніми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чинниками,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стати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причиною 	</a:t>
            </a:r>
            <a:r>
              <a:rPr sz="1800" dirty="0">
                <a:latin typeface="Times New Roman"/>
                <a:cs typeface="Times New Roman"/>
              </a:rPr>
              <a:t>розвитку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вроджених</a:t>
            </a:r>
            <a:r>
              <a:rPr sz="1800" b="1" i="1" spc="-8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аномалій</a:t>
            </a:r>
            <a:r>
              <a:rPr sz="1800" b="1" i="1" spc="-8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серця</a:t>
            </a:r>
            <a:r>
              <a:rPr sz="1800" spc="-1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781736" y="1421320"/>
            <a:ext cx="4935220" cy="2203450"/>
            <a:chOff x="6781736" y="1421320"/>
            <a:chExt cx="4935220" cy="220345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81506" y="1476064"/>
              <a:ext cx="4786351" cy="207715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786498" y="1426083"/>
              <a:ext cx="4925695" cy="2193925"/>
            </a:xfrm>
            <a:custGeom>
              <a:avLst/>
              <a:gdLst/>
              <a:ahLst/>
              <a:cxnLst/>
              <a:rect l="l" t="t" r="r" b="b"/>
              <a:pathLst>
                <a:path w="4925695" h="2193925">
                  <a:moveTo>
                    <a:pt x="0" y="2193925"/>
                  </a:moveTo>
                  <a:lnTo>
                    <a:pt x="4925695" y="2193925"/>
                  </a:lnTo>
                  <a:lnTo>
                    <a:pt x="4925695" y="0"/>
                  </a:lnTo>
                  <a:lnTo>
                    <a:pt x="0" y="0"/>
                  </a:lnTo>
                  <a:lnTo>
                    <a:pt x="0" y="2193925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762750" y="3932301"/>
            <a:ext cx="5036820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Схематичне</a:t>
            </a:r>
            <a:r>
              <a:rPr sz="1400" b="1" spc="13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зображення</a:t>
            </a:r>
            <a:r>
              <a:rPr sz="1400" b="1" spc="13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(</a:t>
            </a:r>
            <a:r>
              <a:rPr sz="1400" b="1" spc="13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212121"/>
                </a:solidFill>
                <a:latin typeface="Times New Roman"/>
                <a:cs typeface="Times New Roman"/>
              </a:rPr>
              <a:t>а</a:t>
            </a:r>
            <a:r>
              <a:rPr sz="1400" b="1" i="1" spc="13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)</a:t>
            </a:r>
            <a:r>
              <a:rPr sz="1400" b="1" spc="13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двостороннього</a:t>
            </a:r>
            <a:r>
              <a:rPr sz="1400" b="1" spc="14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b="1" spc="-10" dirty="0">
                <a:solidFill>
                  <a:srgbClr val="212121"/>
                </a:solidFill>
                <a:latin typeface="Times New Roman"/>
                <a:cs typeface="Times New Roman"/>
              </a:rPr>
              <a:t>утворення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кардіогенних</a:t>
            </a:r>
            <a:r>
              <a:rPr sz="1400" b="1" spc="14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пластинок,</a:t>
            </a:r>
            <a:r>
              <a:rPr sz="1400" b="1" spc="1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що</a:t>
            </a:r>
            <a:r>
              <a:rPr sz="1400" b="1" spc="1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походять</a:t>
            </a:r>
            <a:r>
              <a:rPr sz="1400" b="1" spc="1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із</a:t>
            </a:r>
            <a:r>
              <a:rPr sz="1400" b="1" spc="12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мезодерми,</a:t>
            </a:r>
            <a:r>
              <a:rPr sz="1400" b="1" spc="114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які</a:t>
            </a:r>
            <a:r>
              <a:rPr sz="1400" b="1" spc="1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є</a:t>
            </a:r>
            <a:r>
              <a:rPr sz="1400" b="1" spc="1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spc="-25" dirty="0">
                <a:solidFill>
                  <a:srgbClr val="212121"/>
                </a:solidFill>
                <a:latin typeface="Times New Roman"/>
                <a:cs typeface="Times New Roman"/>
              </a:rPr>
              <a:t>не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зовсім</a:t>
            </a:r>
            <a:r>
              <a:rPr sz="1400" b="1" spc="35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симетричними.</a:t>
            </a:r>
            <a:r>
              <a:rPr sz="1400" b="1" spc="3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(</a:t>
            </a:r>
            <a:r>
              <a:rPr sz="1400" b="1" spc="35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12121"/>
                </a:solidFill>
                <a:latin typeface="Times New Roman"/>
                <a:cs typeface="Times New Roman"/>
              </a:rPr>
              <a:t>b</a:t>
            </a:r>
            <a:r>
              <a:rPr sz="1400" b="1" i="1" spc="36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)</a:t>
            </a:r>
            <a:r>
              <a:rPr sz="1400" b="1" spc="35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Після</a:t>
            </a:r>
            <a:r>
              <a:rPr sz="1400" b="1" spc="3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злиття</a:t>
            </a:r>
            <a:r>
              <a:rPr sz="1400" b="1" spc="35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вони</a:t>
            </a:r>
            <a:r>
              <a:rPr sz="1400" b="1" spc="3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212121"/>
                </a:solidFill>
                <a:latin typeface="Times New Roman"/>
                <a:cs typeface="Times New Roman"/>
              </a:rPr>
              <a:t>утворюють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пряму</a:t>
            </a:r>
            <a:r>
              <a:rPr sz="1400" b="1" spc="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серцеву</a:t>
            </a:r>
            <a:r>
              <a:rPr sz="1400" b="1" spc="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трубку</a:t>
            </a:r>
            <a:r>
              <a:rPr sz="1400" b="1" spc="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з</a:t>
            </a:r>
            <a:r>
              <a:rPr sz="1400" b="1" spc="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артеріальним</a:t>
            </a:r>
            <a:r>
              <a:rPr sz="1400" b="1" spc="5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(</a:t>
            </a:r>
            <a:r>
              <a:rPr sz="1400" b="1" spc="4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12121"/>
                </a:solidFill>
                <a:latin typeface="Times New Roman"/>
                <a:cs typeface="Times New Roman"/>
              </a:rPr>
              <a:t>AP</a:t>
            </a:r>
            <a:r>
              <a:rPr sz="1400" b="1" i="1" spc="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)</a:t>
            </a:r>
            <a:r>
              <a:rPr sz="1400" b="1" spc="4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і</a:t>
            </a:r>
            <a:r>
              <a:rPr sz="1400" b="1" spc="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венозним</a:t>
            </a:r>
            <a:r>
              <a:rPr sz="1400" b="1" spc="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(</a:t>
            </a:r>
            <a:r>
              <a:rPr sz="1400" b="1" spc="5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12121"/>
                </a:solidFill>
                <a:latin typeface="Times New Roman"/>
                <a:cs typeface="Times New Roman"/>
              </a:rPr>
              <a:t>VP</a:t>
            </a:r>
            <a:r>
              <a:rPr sz="1400" b="1" i="1" spc="4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212121"/>
                </a:solidFill>
                <a:latin typeface="Times New Roman"/>
                <a:cs typeface="Times New Roman"/>
              </a:rPr>
              <a:t>)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полюсами.</a:t>
            </a:r>
            <a:r>
              <a:rPr sz="1400" b="1" spc="24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(</a:t>
            </a:r>
            <a:r>
              <a:rPr sz="1400" b="1" spc="2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12121"/>
                </a:solidFill>
                <a:latin typeface="Times New Roman"/>
                <a:cs typeface="Times New Roman"/>
              </a:rPr>
              <a:t>c</a:t>
            </a:r>
            <a:r>
              <a:rPr sz="1400" b="1" i="1" spc="254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)</a:t>
            </a:r>
            <a:r>
              <a:rPr sz="1400" b="1" spc="2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Після</a:t>
            </a:r>
            <a:r>
              <a:rPr sz="1400" b="1" spc="2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цього</a:t>
            </a:r>
            <a:r>
              <a:rPr sz="1400" b="1" spc="2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трубка</a:t>
            </a:r>
            <a:r>
              <a:rPr sz="1400" b="1" spc="26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починає</a:t>
            </a:r>
            <a:r>
              <a:rPr sz="1400" b="1" spc="254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своє</a:t>
            </a:r>
            <a:r>
              <a:rPr sz="1400" b="1" spc="26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212121"/>
                </a:solidFill>
                <a:latin typeface="Times New Roman"/>
                <a:cs typeface="Times New Roman"/>
              </a:rPr>
              <a:t>праворуч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(праве)</a:t>
            </a:r>
            <a:r>
              <a:rPr sz="1400" b="1" spc="-6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петляння (</a:t>
            </a:r>
            <a:r>
              <a:rPr sz="1400" b="1" spc="-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12121"/>
                </a:solidFill>
                <a:latin typeface="Times New Roman"/>
                <a:cs typeface="Times New Roman"/>
              </a:rPr>
              <a:t>DL</a:t>
            </a:r>
            <a:r>
              <a:rPr sz="1400" b="1" i="1" spc="-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spc="-25" dirty="0">
                <a:solidFill>
                  <a:srgbClr val="212121"/>
                </a:solidFill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62750" y="5420055"/>
            <a:ext cx="5038725" cy="881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9370" algn="just">
              <a:lnSpc>
                <a:spcPct val="100299"/>
              </a:lnSpc>
              <a:spcBef>
                <a:spcPts val="95"/>
              </a:spcBef>
            </a:pP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Gittenberger-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14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Groot,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A.,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 Bartelings,</a:t>
            </a:r>
            <a:r>
              <a:rPr sz="14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M.,</a:t>
            </a:r>
            <a:r>
              <a:rPr sz="14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Calibri"/>
                <a:cs typeface="Calibri"/>
              </a:rPr>
              <a:t>Deruiter,</a:t>
            </a:r>
            <a:r>
              <a:rPr sz="14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M.</a:t>
            </a:r>
            <a:r>
              <a:rPr sz="14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FF0000"/>
                </a:solidFill>
                <a:latin typeface="Calibri"/>
                <a:cs typeface="Calibri"/>
              </a:rPr>
              <a:t>et</a:t>
            </a:r>
            <a:r>
              <a:rPr sz="1400" i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FF0000"/>
                </a:solidFill>
                <a:latin typeface="Calibri"/>
                <a:cs typeface="Calibri"/>
              </a:rPr>
              <a:t>al.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Basics</a:t>
            </a:r>
            <a:r>
              <a:rPr sz="14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0000"/>
                </a:solidFill>
                <a:latin typeface="Calibri"/>
                <a:cs typeface="Calibri"/>
              </a:rPr>
              <a:t>of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Cardiac</a:t>
            </a:r>
            <a:r>
              <a:rPr sz="1400" spc="3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Development</a:t>
            </a:r>
            <a:r>
              <a:rPr sz="1400" spc="3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for</a:t>
            </a:r>
            <a:r>
              <a:rPr sz="1400" spc="3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1400" spc="3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Understanding</a:t>
            </a:r>
            <a:r>
              <a:rPr sz="1400" spc="3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1400" spc="3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Congenital</a:t>
            </a:r>
            <a:r>
              <a:rPr sz="1400" spc="3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Heart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Malformations.</a:t>
            </a:r>
            <a:r>
              <a:rPr sz="1400" spc="355" dirty="0">
                <a:solidFill>
                  <a:srgbClr val="FF0000"/>
                </a:solidFill>
                <a:latin typeface="Calibri"/>
                <a:cs typeface="Calibri"/>
              </a:rPr>
              <a:t>    </a:t>
            </a:r>
            <a:r>
              <a:rPr sz="1400" i="1" dirty="0">
                <a:solidFill>
                  <a:srgbClr val="FF0000"/>
                </a:solidFill>
                <a:latin typeface="Calibri"/>
                <a:cs typeface="Calibri"/>
              </a:rPr>
              <a:t>Pediatr</a:t>
            </a:r>
            <a:r>
              <a:rPr sz="1400" i="1" spc="360" dirty="0">
                <a:solidFill>
                  <a:srgbClr val="FF0000"/>
                </a:solidFill>
                <a:latin typeface="Calibri"/>
                <a:cs typeface="Calibri"/>
              </a:rPr>
              <a:t>    </a:t>
            </a:r>
            <a:r>
              <a:rPr sz="1400" i="1" dirty="0">
                <a:solidFill>
                  <a:srgbClr val="FF0000"/>
                </a:solidFill>
                <a:latin typeface="Calibri"/>
                <a:cs typeface="Calibri"/>
              </a:rPr>
              <a:t>Res</a:t>
            </a:r>
            <a:r>
              <a:rPr sz="1400" i="1" spc="355" dirty="0">
                <a:solidFill>
                  <a:srgbClr val="FF0000"/>
                </a:solidFill>
                <a:latin typeface="Calibri"/>
                <a:cs typeface="Calibri"/>
              </a:rPr>
              <a:t>   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57,</a:t>
            </a:r>
            <a:r>
              <a:rPr sz="1400" spc="360" dirty="0">
                <a:solidFill>
                  <a:srgbClr val="FF0000"/>
                </a:solidFill>
                <a:latin typeface="Calibri"/>
                <a:cs typeface="Calibri"/>
              </a:rPr>
              <a:t>   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169–176</a:t>
            </a:r>
            <a:r>
              <a:rPr sz="1400" spc="360" dirty="0">
                <a:solidFill>
                  <a:srgbClr val="FF0000"/>
                </a:solidFill>
                <a:latin typeface="Calibri"/>
                <a:cs typeface="Calibri"/>
              </a:rPr>
              <a:t>   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(2005). https://doi.org/10.1203/01.PDR.0000148710.69159.61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0552" y="496951"/>
            <a:ext cx="516128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Так,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18-</a:t>
            </a:r>
            <a:r>
              <a:rPr sz="1800" b="1" i="1" dirty="0">
                <a:latin typeface="Times New Roman"/>
                <a:cs typeface="Times New Roman"/>
              </a:rPr>
              <a:t>19</a:t>
            </a:r>
            <a:r>
              <a:rPr sz="1800" b="1" i="1" spc="13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день</a:t>
            </a:r>
            <a:r>
              <a:rPr sz="1800" b="1" i="1" spc="13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ембріогенезу</a:t>
            </a:r>
            <a:r>
              <a:rPr sz="1800" b="1" i="1" spc="1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починається 	</a:t>
            </a:r>
            <a:r>
              <a:rPr sz="1800" dirty="0">
                <a:latin typeface="Times New Roman"/>
                <a:cs typeface="Times New Roman"/>
              </a:rPr>
              <a:t>утворення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серцевої</a:t>
            </a:r>
            <a:r>
              <a:rPr sz="1800" b="1" i="1" spc="7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трубки</a:t>
            </a:r>
            <a:r>
              <a:rPr sz="1800" b="1" i="1" spc="7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мезодермальних 	</a:t>
            </a:r>
            <a:r>
              <a:rPr sz="1800" b="1" i="1" dirty="0">
                <a:latin typeface="Times New Roman"/>
                <a:cs typeface="Times New Roman"/>
              </a:rPr>
              <a:t>клітин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вигляді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пари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серцевих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канальців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297815" marR="825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канальці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зливаються,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утворюючи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spc="-20" dirty="0">
                <a:latin typeface="Times New Roman"/>
                <a:cs typeface="Times New Roman"/>
              </a:rPr>
              <a:t>одну 	</a:t>
            </a:r>
            <a:r>
              <a:rPr sz="1800" b="1" i="1" dirty="0">
                <a:latin typeface="Times New Roman"/>
                <a:cs typeface="Times New Roman"/>
              </a:rPr>
              <a:t>серцеву</a:t>
            </a:r>
            <a:r>
              <a:rPr sz="1800" b="1" i="1" spc="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трубку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буде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служити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попередником 	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подальших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серцевих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структур.</a:t>
            </a:r>
            <a:endParaRPr sz="1800">
              <a:latin typeface="Times New Roman"/>
              <a:cs typeface="Times New Roman"/>
            </a:endParaRPr>
          </a:p>
          <a:p>
            <a:pPr marL="297815" marR="698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Вже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на</a:t>
            </a:r>
            <a:r>
              <a:rPr sz="1800" b="1" i="1" spc="12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22-</a:t>
            </a:r>
            <a:r>
              <a:rPr sz="1800" b="1" i="1" dirty="0">
                <a:latin typeface="Times New Roman"/>
                <a:cs typeface="Times New Roman"/>
              </a:rPr>
              <a:t>23</a:t>
            </a:r>
            <a:r>
              <a:rPr sz="1800" b="1" i="1" spc="11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день</a:t>
            </a:r>
            <a:r>
              <a:rPr sz="1800" b="1" i="1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з'являється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перший</a:t>
            </a:r>
            <a:r>
              <a:rPr sz="1800" b="1" i="1" spc="1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серцевий 	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ритм,</a:t>
            </a:r>
            <a:r>
              <a:rPr sz="1800" b="1" i="1" spc="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забезпечує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циркуляцію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рідини,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схожої 	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кров,</a:t>
            </a:r>
            <a:r>
              <a:rPr sz="1800" spc="36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а</a:t>
            </a:r>
            <a:r>
              <a:rPr sz="1800" b="1" spc="35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до</a:t>
            </a:r>
            <a:r>
              <a:rPr sz="1800" b="1" i="1" spc="3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кінця</a:t>
            </a:r>
            <a:r>
              <a:rPr sz="1800" b="1" i="1" spc="35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четвертого</a:t>
            </a:r>
            <a:r>
              <a:rPr sz="1800" b="1" i="1" spc="3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тижня 	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кровообіг</a:t>
            </a:r>
            <a:r>
              <a:rPr sz="1800" b="1" i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набуває</a:t>
            </a:r>
            <a:r>
              <a:rPr sz="18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активного</a:t>
            </a:r>
            <a:r>
              <a:rPr sz="18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характеру</a:t>
            </a:r>
            <a:r>
              <a:rPr sz="1800" b="1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0920" y="3240785"/>
            <a:ext cx="29356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785">
              <a:lnSpc>
                <a:spcPct val="100000"/>
              </a:lnSpc>
              <a:spcBef>
                <a:spcPts val="100"/>
              </a:spcBef>
              <a:tabLst>
                <a:tab pos="1343025" algn="l"/>
                <a:tab pos="22726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наступних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тижнів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трубка </a:t>
            </a:r>
            <a:r>
              <a:rPr sz="1800" spc="-10" dirty="0">
                <a:latin typeface="Times New Roman"/>
                <a:cs typeface="Times New Roman"/>
              </a:rPr>
              <a:t>вигинатися,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76217" y="3515105"/>
            <a:ext cx="11442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утворюючи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41163" y="3240785"/>
            <a:ext cx="7785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574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серця основні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0552" y="3240785"/>
            <a:ext cx="12579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Протягом 	починає 	сегменти,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74823" y="3789426"/>
            <a:ext cx="3747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3405" algn="l"/>
                <a:tab pos="972819" algn="l"/>
                <a:tab pos="2303145" algn="l"/>
                <a:tab pos="3525520" algn="l"/>
              </a:tabLst>
            </a:pPr>
            <a:r>
              <a:rPr sz="1800" spc="-20" dirty="0">
                <a:latin typeface="Times New Roman"/>
                <a:cs typeface="Times New Roman"/>
              </a:rPr>
              <a:t>такі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передсердя,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шлуночки,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0552" y="4063745"/>
            <a:ext cx="515810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серцеві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клапани.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4-</a:t>
            </a:r>
            <a:r>
              <a:rPr sz="1800" b="1" i="1" dirty="0">
                <a:latin typeface="Times New Roman"/>
                <a:cs typeface="Times New Roman"/>
              </a:rPr>
              <a:t>му</a:t>
            </a:r>
            <a:r>
              <a:rPr sz="1800" b="1" i="1" spc="229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тижні</a:t>
            </a:r>
            <a:r>
              <a:rPr sz="1800" b="1" i="1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розвитку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серце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перетворюється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двокамерне.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0552" y="4886959"/>
            <a:ext cx="515937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Однак,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лише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7-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му</a:t>
            </a:r>
            <a:r>
              <a:rPr sz="1800" b="1" i="1" spc="2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тижні</a:t>
            </a:r>
            <a:r>
              <a:rPr sz="1800" b="1" i="1" spc="2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розвивається 	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чіткий</a:t>
            </a:r>
            <a:r>
              <a:rPr sz="1800" b="1" i="1" spc="6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поділ</a:t>
            </a:r>
            <a:r>
              <a:rPr sz="1800" b="1" i="1" spc="6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800" b="1" i="1" spc="6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праве</a:t>
            </a:r>
            <a:r>
              <a:rPr sz="1800" b="1" i="1" spc="7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та</a:t>
            </a:r>
            <a:r>
              <a:rPr sz="1800" b="1" i="1" spc="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ліве</a:t>
            </a:r>
            <a:r>
              <a:rPr sz="1800" b="1" i="1" spc="7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передсердя</a:t>
            </a:r>
            <a:r>
              <a:rPr sz="1800" b="1" i="1" spc="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і 	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шлуночки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 важливою стадією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формуванні 	функціонального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серця.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431470" y="452310"/>
            <a:ext cx="5231765" cy="4413885"/>
            <a:chOff x="6431470" y="452310"/>
            <a:chExt cx="5231765" cy="441388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0932" y="461899"/>
              <a:ext cx="5212588" cy="439458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436233" y="457073"/>
              <a:ext cx="5222240" cy="4404360"/>
            </a:xfrm>
            <a:custGeom>
              <a:avLst/>
              <a:gdLst/>
              <a:ahLst/>
              <a:cxnLst/>
              <a:rect l="l" t="t" r="r" b="b"/>
              <a:pathLst>
                <a:path w="5222240" h="4404360">
                  <a:moveTo>
                    <a:pt x="0" y="4404106"/>
                  </a:moveTo>
                  <a:lnTo>
                    <a:pt x="5222113" y="4404106"/>
                  </a:lnTo>
                  <a:lnTo>
                    <a:pt x="5222113" y="0"/>
                  </a:lnTo>
                  <a:lnTo>
                    <a:pt x="0" y="0"/>
                  </a:lnTo>
                  <a:lnTo>
                    <a:pt x="0" y="4404106"/>
                  </a:lnTo>
                  <a:close/>
                </a:path>
              </a:pathLst>
            </a:custGeom>
            <a:ln w="9524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410071" y="4943983"/>
            <a:ext cx="5054600" cy="115697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81915" algn="just">
              <a:lnSpc>
                <a:spcPct val="102299"/>
              </a:lnSpc>
              <a:spcBef>
                <a:spcPts val="195"/>
              </a:spcBef>
            </a:pPr>
            <a:r>
              <a:rPr sz="1200" b="1" dirty="0">
                <a:latin typeface="Times New Roman"/>
                <a:cs typeface="Times New Roman"/>
              </a:rPr>
              <a:t>A,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Development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of</a:t>
            </a:r>
            <a:r>
              <a:rPr sz="1200" b="1" spc="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the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atrial</a:t>
            </a:r>
            <a:r>
              <a:rPr sz="1200" b="1" spc="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septa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at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approximately</a:t>
            </a:r>
            <a:r>
              <a:rPr sz="1200" b="1" spc="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30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days.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B,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Same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stage </a:t>
            </a:r>
            <a:r>
              <a:rPr sz="1200" b="1" dirty="0">
                <a:latin typeface="Times New Roman"/>
                <a:cs typeface="Times New Roman"/>
              </a:rPr>
              <a:t>as</a:t>
            </a:r>
            <a:r>
              <a:rPr sz="1200" b="1" spc="36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in</a:t>
            </a:r>
            <a:r>
              <a:rPr sz="1200" b="1" spc="36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</a:t>
            </a:r>
            <a:r>
              <a:rPr sz="1200" b="1" spc="30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but</a:t>
            </a:r>
            <a:r>
              <a:rPr sz="1200" b="1" spc="35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seen</a:t>
            </a:r>
            <a:r>
              <a:rPr sz="1200" b="1" spc="3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from</a:t>
            </a:r>
            <a:r>
              <a:rPr sz="1200" b="1" spc="35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the</a:t>
            </a:r>
            <a:r>
              <a:rPr sz="1200" b="1" spc="3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right.</a:t>
            </a:r>
            <a:r>
              <a:rPr sz="1200" b="1" spc="37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C,</a:t>
            </a:r>
            <a:r>
              <a:rPr sz="1200" b="1" spc="37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Development</a:t>
            </a:r>
            <a:r>
              <a:rPr sz="1200" b="1" spc="36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at</a:t>
            </a:r>
            <a:r>
              <a:rPr sz="1200" b="1" spc="37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approximately</a:t>
            </a:r>
            <a:r>
              <a:rPr sz="1200" b="1" spc="375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33 </a:t>
            </a:r>
            <a:r>
              <a:rPr sz="1200" b="1" dirty="0">
                <a:latin typeface="Times New Roman"/>
                <a:cs typeface="Times New Roman"/>
              </a:rPr>
              <a:t>days.</a:t>
            </a:r>
            <a:r>
              <a:rPr sz="1200" b="1" spc="2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D,</a:t>
            </a:r>
            <a:r>
              <a:rPr sz="1200" b="1" spc="2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Same</a:t>
            </a:r>
            <a:r>
              <a:rPr sz="1200" b="1" spc="2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stage</a:t>
            </a:r>
            <a:r>
              <a:rPr sz="1200" b="1" spc="24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as</a:t>
            </a:r>
            <a:r>
              <a:rPr sz="1200" b="1" spc="2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in</a:t>
            </a:r>
            <a:r>
              <a:rPr sz="1200" b="1" spc="24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C</a:t>
            </a:r>
            <a:r>
              <a:rPr sz="1200" b="1" spc="229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but</a:t>
            </a:r>
            <a:r>
              <a:rPr sz="1200" b="1" spc="2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seen</a:t>
            </a:r>
            <a:r>
              <a:rPr sz="1200" b="1" spc="2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from</a:t>
            </a:r>
            <a:r>
              <a:rPr sz="1200" b="1" spc="2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the</a:t>
            </a:r>
            <a:r>
              <a:rPr sz="1200" b="1" spc="2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right.</a:t>
            </a:r>
            <a:r>
              <a:rPr sz="1200" b="1" spc="2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E,</a:t>
            </a:r>
            <a:r>
              <a:rPr sz="1200" b="1" spc="2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Development</a:t>
            </a:r>
            <a:r>
              <a:rPr sz="1200" b="1" spc="245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at </a:t>
            </a:r>
            <a:r>
              <a:rPr sz="1200" b="1" dirty="0">
                <a:latin typeface="Times New Roman"/>
                <a:cs typeface="Times New Roman"/>
              </a:rPr>
              <a:t>approximately</a:t>
            </a:r>
            <a:r>
              <a:rPr sz="1200" b="1" spc="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37</a:t>
            </a:r>
            <a:r>
              <a:rPr sz="1200" b="1" spc="4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days.</a:t>
            </a:r>
            <a:r>
              <a:rPr sz="1200" b="1" spc="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F,</a:t>
            </a:r>
            <a:r>
              <a:rPr sz="1200" b="1" spc="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Newborn</a:t>
            </a:r>
            <a:r>
              <a:rPr sz="1200" b="1" spc="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heart.</a:t>
            </a:r>
            <a:r>
              <a:rPr sz="1200" b="1" spc="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G,</a:t>
            </a:r>
            <a:r>
              <a:rPr sz="1200" b="1" spc="5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View</a:t>
            </a:r>
            <a:r>
              <a:rPr sz="1200" b="1" spc="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of</a:t>
            </a:r>
            <a:r>
              <a:rPr sz="1200" b="1" spc="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the</a:t>
            </a:r>
            <a:r>
              <a:rPr sz="1200" b="1" spc="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atrial</a:t>
            </a:r>
            <a:r>
              <a:rPr sz="1200" b="1" spc="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septum</a:t>
            </a:r>
            <a:r>
              <a:rPr sz="1200" b="1" spc="30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seen </a:t>
            </a:r>
            <a:r>
              <a:rPr sz="1200" b="1" dirty="0">
                <a:latin typeface="Times New Roman"/>
                <a:cs typeface="Times New Roman"/>
              </a:rPr>
              <a:t>from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the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right,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same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stage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as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in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F.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https://radiologykey.com/embryology-and-physiology-of-the-fetal-heart/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5885" y="318960"/>
            <a:ext cx="10793730" cy="4105275"/>
            <a:chOff x="915885" y="318960"/>
            <a:chExt cx="10793730" cy="41052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2133" y="578599"/>
              <a:ext cx="10336780" cy="37526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20648" y="323722"/>
              <a:ext cx="10784205" cy="4095750"/>
            </a:xfrm>
            <a:custGeom>
              <a:avLst/>
              <a:gdLst/>
              <a:ahLst/>
              <a:cxnLst/>
              <a:rect l="l" t="t" r="r" b="b"/>
              <a:pathLst>
                <a:path w="10784205" h="4095750">
                  <a:moveTo>
                    <a:pt x="0" y="4095750"/>
                  </a:moveTo>
                  <a:lnTo>
                    <a:pt x="10783951" y="4095750"/>
                  </a:lnTo>
                  <a:lnTo>
                    <a:pt x="10783951" y="0"/>
                  </a:lnTo>
                  <a:lnTo>
                    <a:pt x="0" y="0"/>
                  </a:lnTo>
                  <a:lnTo>
                    <a:pt x="0" y="40957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04417" y="4640071"/>
            <a:ext cx="10618470" cy="1155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Приблизний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графік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ключових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етапів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кардіогенезу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серця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людини.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Після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завершення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септації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шлуночків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вивідного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тракту,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відбувається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приблизно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7-му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тижні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гестації,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стає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можливим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проведення </a:t>
            </a:r>
            <a:r>
              <a:rPr sz="1400" dirty="0">
                <a:latin typeface="Times New Roman"/>
                <a:cs typeface="Times New Roman"/>
              </a:rPr>
              <a:t>фетальної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ехокардіографії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оцінки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структури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функції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серця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плода.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Зверніть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увагу,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наведені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терміни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приблизними,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розвиток </a:t>
            </a:r>
            <a:r>
              <a:rPr sz="1400" dirty="0">
                <a:latin typeface="Times New Roman"/>
                <a:cs typeface="Times New Roman"/>
              </a:rPr>
              <a:t>серця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може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дещо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відрізнятися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різних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ембріонів.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FF0000"/>
                </a:solidFill>
                <a:latin typeface="Times New Roman"/>
                <a:cs typeface="Times New Roman"/>
              </a:rPr>
              <a:t>https://radiologykey.com/embryology-of-</a:t>
            </a:r>
            <a:r>
              <a:rPr sz="1400" dirty="0">
                <a:solidFill>
                  <a:srgbClr val="FF0000"/>
                </a:solidFill>
                <a:latin typeface="Times New Roman"/>
                <a:cs typeface="Times New Roman"/>
              </a:rPr>
              <a:t>the-</a:t>
            </a:r>
            <a:r>
              <a:rPr sz="1400" spc="-10" dirty="0">
                <a:solidFill>
                  <a:srgbClr val="FF0000"/>
                </a:solidFill>
                <a:latin typeface="Times New Roman"/>
                <a:cs typeface="Times New Roman"/>
              </a:rPr>
              <a:t>cardiovascular-system/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8955" y="183451"/>
            <a:ext cx="11066780" cy="6050280"/>
            <a:chOff x="528955" y="183451"/>
            <a:chExt cx="11066780" cy="60502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8480" y="512746"/>
              <a:ext cx="5120640" cy="325407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3717" y="472820"/>
              <a:ext cx="5130165" cy="3298825"/>
            </a:xfrm>
            <a:custGeom>
              <a:avLst/>
              <a:gdLst/>
              <a:ahLst/>
              <a:cxnLst/>
              <a:rect l="l" t="t" r="r" b="b"/>
              <a:pathLst>
                <a:path w="5130165" h="3298825">
                  <a:moveTo>
                    <a:pt x="0" y="3298825"/>
                  </a:moveTo>
                  <a:lnTo>
                    <a:pt x="5130165" y="3298825"/>
                  </a:lnTo>
                  <a:lnTo>
                    <a:pt x="5130165" y="0"/>
                  </a:lnTo>
                  <a:lnTo>
                    <a:pt x="0" y="0"/>
                  </a:lnTo>
                  <a:lnTo>
                    <a:pt x="0" y="3298825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49062" y="193039"/>
              <a:ext cx="6137147" cy="455599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444236" y="188213"/>
              <a:ext cx="6146800" cy="4565650"/>
            </a:xfrm>
            <a:custGeom>
              <a:avLst/>
              <a:gdLst/>
              <a:ahLst/>
              <a:cxnLst/>
              <a:rect l="l" t="t" r="r" b="b"/>
              <a:pathLst>
                <a:path w="6146800" h="4565650">
                  <a:moveTo>
                    <a:pt x="0" y="4565523"/>
                  </a:moveTo>
                  <a:lnTo>
                    <a:pt x="6146673" y="4565523"/>
                  </a:lnTo>
                  <a:lnTo>
                    <a:pt x="6146673" y="0"/>
                  </a:lnTo>
                  <a:lnTo>
                    <a:pt x="0" y="0"/>
                  </a:lnTo>
                  <a:lnTo>
                    <a:pt x="0" y="4565523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28800" y="2418067"/>
              <a:ext cx="4704080" cy="380555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37151" y="2425941"/>
              <a:ext cx="6372098" cy="379768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632451" y="2421178"/>
              <a:ext cx="6381750" cy="3807460"/>
            </a:xfrm>
            <a:custGeom>
              <a:avLst/>
              <a:gdLst/>
              <a:ahLst/>
              <a:cxnLst/>
              <a:rect l="l" t="t" r="r" b="b"/>
              <a:pathLst>
                <a:path w="6381750" h="3807460">
                  <a:moveTo>
                    <a:pt x="0" y="3807205"/>
                  </a:moveTo>
                  <a:lnTo>
                    <a:pt x="6381623" y="3807205"/>
                  </a:lnTo>
                  <a:lnTo>
                    <a:pt x="6381623" y="0"/>
                  </a:lnTo>
                  <a:lnTo>
                    <a:pt x="0" y="0"/>
                  </a:lnTo>
                  <a:lnTo>
                    <a:pt x="0" y="380720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52095" y="466280"/>
            <a:ext cx="5485765" cy="3601085"/>
            <a:chOff x="6352095" y="466280"/>
            <a:chExt cx="5485765" cy="36010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61846" y="633911"/>
              <a:ext cx="4829880" cy="335728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56858" y="471043"/>
              <a:ext cx="5476240" cy="3591560"/>
            </a:xfrm>
            <a:custGeom>
              <a:avLst/>
              <a:gdLst/>
              <a:ahLst/>
              <a:cxnLst/>
              <a:rect l="l" t="t" r="r" b="b"/>
              <a:pathLst>
                <a:path w="5476240" h="3591560">
                  <a:moveTo>
                    <a:pt x="0" y="3591305"/>
                  </a:moveTo>
                  <a:lnTo>
                    <a:pt x="5476113" y="3591305"/>
                  </a:lnTo>
                  <a:lnTo>
                    <a:pt x="5476113" y="0"/>
                  </a:lnTo>
                  <a:lnTo>
                    <a:pt x="0" y="0"/>
                  </a:lnTo>
                  <a:lnTo>
                    <a:pt x="0" y="359130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441185" y="4378833"/>
            <a:ext cx="5310505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5535" algn="l"/>
                <a:tab pos="2096135" algn="l"/>
                <a:tab pos="2743835" algn="l"/>
                <a:tab pos="3126105" algn="l"/>
                <a:tab pos="3886835" algn="l"/>
                <a:tab pos="4388485" algn="l"/>
              </a:tabLst>
            </a:pPr>
            <a:r>
              <a:rPr sz="1400" b="1" spc="-10" dirty="0">
                <a:latin typeface="Times New Roman"/>
                <a:cs typeface="Times New Roman"/>
              </a:rPr>
              <a:t>Фотографія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10" dirty="0">
                <a:latin typeface="Times New Roman"/>
                <a:cs typeface="Times New Roman"/>
              </a:rPr>
              <a:t>людського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10" dirty="0">
                <a:latin typeface="Times New Roman"/>
                <a:cs typeface="Times New Roman"/>
              </a:rPr>
              <a:t>серця,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25" dirty="0">
                <a:latin typeface="Times New Roman"/>
                <a:cs typeface="Times New Roman"/>
              </a:rPr>
              <a:t>що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10" dirty="0">
                <a:latin typeface="Times New Roman"/>
                <a:cs typeface="Times New Roman"/>
              </a:rPr>
              <a:t>показує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20" dirty="0">
                <a:latin typeface="Times New Roman"/>
                <a:cs typeface="Times New Roman"/>
              </a:rPr>
              <a:t>його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10" dirty="0">
                <a:latin typeface="Times New Roman"/>
                <a:cs typeface="Times New Roman"/>
              </a:rPr>
              <a:t>анатомічну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Times New Roman"/>
                <a:cs typeface="Times New Roman"/>
              </a:rPr>
              <a:t>структуру</a:t>
            </a:r>
            <a:r>
              <a:rPr sz="1400" b="1" spc="1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після</a:t>
            </a:r>
            <a:r>
              <a:rPr sz="1400" b="1" spc="1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зрізу</a:t>
            </a:r>
            <a:r>
              <a:rPr sz="1400" b="1" spc="1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у</a:t>
            </a:r>
            <a:r>
              <a:rPr sz="1400" b="1" spc="1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косій</a:t>
            </a:r>
            <a:r>
              <a:rPr sz="1400" b="1" spc="1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площині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Цей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метод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дозволяє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чітко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41185" y="4805934"/>
            <a:ext cx="53092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9810" algn="l"/>
                <a:tab pos="1399540" algn="l"/>
                <a:tab pos="2155190" algn="l"/>
                <a:tab pos="2862580" algn="l"/>
                <a:tab pos="3501390" algn="l"/>
                <a:tab pos="4104640" algn="l"/>
                <a:tab pos="4868545" algn="l"/>
              </a:tabLst>
            </a:pPr>
            <a:r>
              <a:rPr sz="1400" spc="-10" dirty="0">
                <a:latin typeface="Times New Roman"/>
                <a:cs typeface="Times New Roman"/>
              </a:rPr>
              <a:t>розглянути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всі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основні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камери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серця.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Задня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частина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серця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41185" y="5019294"/>
            <a:ext cx="53117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розташована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ліворуч,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передня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частина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була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видалена,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дозволяє </a:t>
            </a:r>
            <a:r>
              <a:rPr sz="1400" dirty="0">
                <a:latin typeface="Times New Roman"/>
                <a:cs typeface="Times New Roman"/>
              </a:rPr>
              <a:t>краще вивчити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внутрішню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40" dirty="0">
                <a:latin typeface="Times New Roman"/>
                <a:cs typeface="Times New Roman"/>
              </a:rPr>
              <a:t>будову.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Особливо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виразно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видно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товщину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41185" y="5445963"/>
            <a:ext cx="53086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4220" algn="l"/>
                <a:tab pos="1844675" algn="l"/>
                <a:tab pos="2179955" algn="l"/>
                <a:tab pos="2879090" algn="l"/>
                <a:tab pos="4331970" algn="l"/>
              </a:tabLst>
            </a:pPr>
            <a:r>
              <a:rPr sz="1400" spc="-10" dirty="0">
                <a:latin typeface="Times New Roman"/>
                <a:cs typeface="Times New Roman"/>
              </a:rPr>
              <a:t>стінок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шлуночків,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5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Times New Roman"/>
                <a:cs typeface="Times New Roman"/>
              </a:rPr>
              <a:t>також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міжшлуночкову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Times New Roman"/>
                <a:cs typeface="Times New Roman"/>
              </a:rPr>
              <a:t>перегородку.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41185" y="5659323"/>
            <a:ext cx="531114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Міжпередсердне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перегородка,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яка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розділяє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два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передсердя,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також чітко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відображена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зображенні.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47471" y="419481"/>
            <a:ext cx="514159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749935" algn="l"/>
                <a:tab pos="1784985" algn="l"/>
                <a:tab pos="2688590" algn="l"/>
                <a:tab pos="3328670" algn="l"/>
                <a:tab pos="5000625" algn="l"/>
              </a:tabLst>
            </a:pPr>
            <a:r>
              <a:rPr sz="2000" dirty="0"/>
              <a:t>Серце</a:t>
            </a:r>
            <a:r>
              <a:rPr sz="2000" spc="245" dirty="0"/>
              <a:t> </a:t>
            </a:r>
            <a:r>
              <a:rPr sz="2000" dirty="0"/>
              <a:t>людини</a:t>
            </a:r>
            <a:r>
              <a:rPr sz="2000" spc="250" dirty="0"/>
              <a:t> </a:t>
            </a:r>
            <a:r>
              <a:rPr sz="2000" dirty="0"/>
              <a:t>(лат.</a:t>
            </a:r>
            <a:r>
              <a:rPr sz="2000" spc="254" dirty="0"/>
              <a:t> </a:t>
            </a:r>
            <a:r>
              <a:rPr sz="2000" i="1" dirty="0">
                <a:latin typeface="Times New Roman"/>
                <a:cs typeface="Times New Roman"/>
              </a:rPr>
              <a:t>cor</a:t>
            </a:r>
            <a:r>
              <a:rPr sz="2000" dirty="0"/>
              <a:t>)</a:t>
            </a:r>
            <a:r>
              <a:rPr sz="2000" spc="235" dirty="0"/>
              <a:t> </a:t>
            </a:r>
            <a:r>
              <a:rPr sz="2000" b="0" dirty="0">
                <a:latin typeface="Times New Roman"/>
                <a:cs typeface="Times New Roman"/>
              </a:rPr>
              <a:t>—</a:t>
            </a:r>
            <a:r>
              <a:rPr sz="2000" b="0" spc="250" dirty="0">
                <a:latin typeface="Times New Roman"/>
                <a:cs typeface="Times New Roman"/>
              </a:rPr>
              <a:t> </a:t>
            </a:r>
            <a:r>
              <a:rPr sz="2000" b="0" dirty="0">
                <a:latin typeface="Times New Roman"/>
                <a:cs typeface="Times New Roman"/>
              </a:rPr>
              <a:t>це</a:t>
            </a:r>
            <a:r>
              <a:rPr sz="2000" b="0" spc="250" dirty="0">
                <a:latin typeface="Times New Roman"/>
                <a:cs typeface="Times New Roman"/>
              </a:rPr>
              <a:t> </a:t>
            </a:r>
            <a:r>
              <a:rPr sz="2000" b="0" spc="-10" dirty="0">
                <a:latin typeface="Times New Roman"/>
                <a:cs typeface="Times New Roman"/>
              </a:rPr>
              <a:t>порожнистий орган</a:t>
            </a:r>
            <a:r>
              <a:rPr sz="2000" b="0" dirty="0">
                <a:latin typeface="Times New Roman"/>
                <a:cs typeface="Times New Roman"/>
              </a:rPr>
              <a:t>	</a:t>
            </a:r>
            <a:r>
              <a:rPr sz="2000" b="0" spc="-10" dirty="0">
                <a:latin typeface="Times New Roman"/>
                <a:cs typeface="Times New Roman"/>
              </a:rPr>
              <a:t>конічної</a:t>
            </a:r>
            <a:r>
              <a:rPr sz="2000" b="0" dirty="0">
                <a:latin typeface="Times New Roman"/>
                <a:cs typeface="Times New Roman"/>
              </a:rPr>
              <a:t>	</a:t>
            </a:r>
            <a:r>
              <a:rPr sz="2000" b="0" spc="-10" dirty="0">
                <a:latin typeface="Times New Roman"/>
                <a:cs typeface="Times New Roman"/>
              </a:rPr>
              <a:t>форми,</a:t>
            </a:r>
            <a:r>
              <a:rPr sz="2000" b="0" dirty="0">
                <a:latin typeface="Times New Roman"/>
                <a:cs typeface="Times New Roman"/>
              </a:rPr>
              <a:t>	</a:t>
            </a:r>
            <a:r>
              <a:rPr sz="2000" b="0" spc="-20" dirty="0">
                <a:latin typeface="Times New Roman"/>
                <a:cs typeface="Times New Roman"/>
              </a:rPr>
              <a:t>який</a:t>
            </a:r>
            <a:r>
              <a:rPr sz="2000" b="0" dirty="0">
                <a:latin typeface="Times New Roman"/>
                <a:cs typeface="Times New Roman"/>
              </a:rPr>
              <a:t>	</a:t>
            </a:r>
            <a:r>
              <a:rPr sz="2000" b="0" spc="-10" dirty="0">
                <a:latin typeface="Times New Roman"/>
                <a:cs typeface="Times New Roman"/>
              </a:rPr>
              <a:t>розташований</a:t>
            </a:r>
            <a:r>
              <a:rPr sz="2000" b="0" dirty="0">
                <a:latin typeface="Times New Roman"/>
                <a:cs typeface="Times New Roman"/>
              </a:rPr>
              <a:t>	</a:t>
            </a:r>
            <a:r>
              <a:rPr sz="2000" b="0" spc="-50" dirty="0">
                <a:latin typeface="Times New Roman"/>
                <a:cs typeface="Times New Roman"/>
              </a:rPr>
              <a:t>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7471" y="1028776"/>
            <a:ext cx="51441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56005" algn="l"/>
                <a:tab pos="2452370" algn="l"/>
                <a:tab pos="2753995" algn="l"/>
                <a:tab pos="4149090" algn="l"/>
              </a:tabLst>
            </a:pPr>
            <a:r>
              <a:rPr sz="2000" spc="-10" dirty="0">
                <a:latin typeface="Times New Roman"/>
                <a:cs typeface="Times New Roman"/>
              </a:rPr>
              <a:t>грудній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порожнині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забезпечує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ритмічне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7471" y="1334262"/>
            <a:ext cx="5145405" cy="429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latin typeface="Times New Roman"/>
                <a:cs typeface="Times New Roman"/>
              </a:rPr>
              <a:t>надходження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крові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 </a:t>
            </a:r>
            <a:r>
              <a:rPr sz="2000" spc="-10" dirty="0">
                <a:latin typeface="Times New Roman"/>
                <a:cs typeface="Times New Roman"/>
              </a:rPr>
              <a:t>судини.</a:t>
            </a:r>
            <a:endParaRPr sz="20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Це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досягається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потужним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розвитком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2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ньому </a:t>
            </a:r>
            <a:r>
              <a:rPr sz="2000" dirty="0">
                <a:latin typeface="Times New Roman"/>
                <a:cs typeface="Times New Roman"/>
              </a:rPr>
              <a:t>спеціальної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серцевої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мускулатури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й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наявністю </a:t>
            </a:r>
            <a:r>
              <a:rPr sz="2000" dirty="0">
                <a:latin typeface="Times New Roman"/>
                <a:cs typeface="Times New Roman"/>
              </a:rPr>
              <a:t>особливих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клітин.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Серце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розділено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дві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половини,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кожна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яких</a:t>
            </a:r>
            <a:endParaRPr sz="2000">
              <a:latin typeface="Times New Roman"/>
              <a:cs typeface="Times New Roman"/>
            </a:endParaRPr>
          </a:p>
          <a:p>
            <a:pPr marL="12700" marR="635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представлена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передсердям</a:t>
            </a:r>
            <a:r>
              <a:rPr sz="2000" b="1" i="1" spc="-9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і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шлуночком</a:t>
            </a:r>
            <a:r>
              <a:rPr sz="2000" spc="-10" dirty="0">
                <a:latin typeface="Times New Roman"/>
                <a:cs typeface="Times New Roman"/>
              </a:rPr>
              <a:t>. </a:t>
            </a:r>
            <a:r>
              <a:rPr sz="2000" b="1" i="1" dirty="0">
                <a:latin typeface="Times New Roman"/>
                <a:cs typeface="Times New Roman"/>
              </a:rPr>
              <a:t>Шлуночки</a:t>
            </a:r>
            <a:r>
              <a:rPr sz="2000" b="1" i="1" spc="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перекачують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мале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велике </a:t>
            </a:r>
            <a:r>
              <a:rPr sz="2000" dirty="0">
                <a:latin typeface="Times New Roman"/>
                <a:cs typeface="Times New Roman"/>
              </a:rPr>
              <a:t>кола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кровообігу,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передсердя</a:t>
            </a:r>
            <a:r>
              <a:rPr sz="2000" b="1" i="1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приймають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її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від </a:t>
            </a:r>
            <a:r>
              <a:rPr sz="2000" dirty="0">
                <a:latin typeface="Times New Roman"/>
                <a:cs typeface="Times New Roman"/>
              </a:rPr>
              <a:t>тіла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легеневих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вен.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Times New Roman"/>
                <a:cs typeface="Times New Roman"/>
              </a:rPr>
              <a:t>Стінка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серця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складається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з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трьох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шарів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:</a:t>
            </a:r>
            <a:endParaRPr sz="2000">
              <a:latin typeface="Times New Roman"/>
              <a:cs typeface="Times New Roman"/>
            </a:endParaRPr>
          </a:p>
          <a:p>
            <a:pPr marL="297815" marR="508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  <a:tab pos="1617345" algn="l"/>
                <a:tab pos="3074035" algn="l"/>
                <a:tab pos="3650615" algn="l"/>
                <a:tab pos="4901565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ендокарда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(внутрішній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шар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ендотелію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та 	</a:t>
            </a:r>
            <a:r>
              <a:rPr sz="2000" dirty="0">
                <a:latin typeface="Times New Roman"/>
                <a:cs typeface="Times New Roman"/>
              </a:rPr>
              <a:t>сполучної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тканини),</a:t>
            </a:r>
            <a:endParaRPr sz="20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2000" b="1" dirty="0">
                <a:latin typeface="Times New Roman"/>
                <a:cs typeface="Times New Roman"/>
              </a:rPr>
              <a:t>міокарда</a:t>
            </a:r>
            <a:r>
              <a:rPr sz="2000" b="1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(основний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м'язовий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шар)</a:t>
            </a:r>
            <a:endParaRPr sz="20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8450" algn="l"/>
              </a:tabLst>
            </a:pPr>
            <a:r>
              <a:rPr sz="2000" b="1" dirty="0">
                <a:latin typeface="Times New Roman"/>
                <a:cs typeface="Times New Roman"/>
              </a:rPr>
              <a:t>епікарда</a:t>
            </a:r>
            <a:r>
              <a:rPr sz="2000" b="1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(зовнішній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шар).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78087" y="197040"/>
            <a:ext cx="7660005" cy="4640580"/>
            <a:chOff x="2478087" y="197040"/>
            <a:chExt cx="7660005" cy="46405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89443" y="442139"/>
              <a:ext cx="7173565" cy="43858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482850" y="201803"/>
              <a:ext cx="7650480" cy="4631055"/>
            </a:xfrm>
            <a:custGeom>
              <a:avLst/>
              <a:gdLst/>
              <a:ahLst/>
              <a:cxnLst/>
              <a:rect l="l" t="t" r="r" b="b"/>
              <a:pathLst>
                <a:path w="7650480" h="4631055">
                  <a:moveTo>
                    <a:pt x="0" y="4631055"/>
                  </a:moveTo>
                  <a:lnTo>
                    <a:pt x="7649972" y="4631055"/>
                  </a:lnTo>
                  <a:lnTo>
                    <a:pt x="7649972" y="0"/>
                  </a:lnTo>
                  <a:lnTo>
                    <a:pt x="0" y="0"/>
                  </a:lnTo>
                  <a:lnTo>
                    <a:pt x="0" y="463105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01802" y="4856226"/>
            <a:ext cx="11189335" cy="1733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Шари</a:t>
            </a:r>
            <a:r>
              <a:rPr sz="1400" b="1" spc="2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серця</a:t>
            </a:r>
            <a:r>
              <a:rPr sz="1400" b="1" spc="2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та</a:t>
            </a:r>
            <a:r>
              <a:rPr sz="1400" b="1" spc="2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перикарда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Ця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схема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демонструє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анатомічні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взаємозв'язки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між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різними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шарами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серця.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Серце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корені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великих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судин,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що </a:t>
            </a:r>
            <a:r>
              <a:rPr sz="1400" dirty="0">
                <a:latin typeface="Times New Roman"/>
                <a:cs typeface="Times New Roman"/>
              </a:rPr>
              <a:t>знаходяться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середньому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медіастинумі,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оточені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перикардом,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який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часто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має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різну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кількість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жирової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тканини.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Перикард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складається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двох </a:t>
            </a:r>
            <a:r>
              <a:rPr sz="1400" dirty="0">
                <a:latin typeface="Times New Roman"/>
                <a:cs typeface="Times New Roman"/>
              </a:rPr>
              <a:t>основних шарів: міцного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зовнішнього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фіброзного </a:t>
            </a:r>
            <a:r>
              <a:rPr sz="1400" spc="-20" dirty="0">
                <a:latin typeface="Times New Roman"/>
                <a:cs typeface="Times New Roman"/>
              </a:rPr>
              <a:t>шару,</a:t>
            </a:r>
            <a:r>
              <a:rPr sz="1400" dirty="0">
                <a:latin typeface="Times New Roman"/>
                <a:cs typeface="Times New Roman"/>
              </a:rPr>
              <a:t> відомого як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фіброзний перикард,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парієтального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шару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серозного </a:t>
            </a:r>
            <a:r>
              <a:rPr sz="1400" spc="-20" dirty="0">
                <a:latin typeface="Times New Roman"/>
                <a:cs typeface="Times New Roman"/>
              </a:rPr>
              <a:t>перикарду,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покриває </a:t>
            </a:r>
            <a:r>
              <a:rPr sz="1400" dirty="0">
                <a:latin typeface="Times New Roman"/>
                <a:cs typeface="Times New Roman"/>
              </a:rPr>
              <a:t>його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внутрішню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поверхню.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Парієтальний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серозного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перикарду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переходить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вісцеральний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утворюючи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епікард,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який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покриває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зовнішню </a:t>
            </a:r>
            <a:r>
              <a:rPr sz="1400" dirty="0">
                <a:latin typeface="Times New Roman"/>
                <a:cs typeface="Times New Roman"/>
              </a:rPr>
              <a:t>поверхню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серця.</a:t>
            </a:r>
            <a:r>
              <a:rPr sz="1400" spc="4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Перикардіальна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порожнина,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знаходиться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між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вісцеральним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парієтальним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шарами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серозного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перикарду,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вистелена </a:t>
            </a:r>
            <a:r>
              <a:rPr sz="1400" dirty="0">
                <a:latin typeface="Times New Roman"/>
                <a:cs typeface="Times New Roman"/>
              </a:rPr>
              <a:t>мезотеліальними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клітинами.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Глибше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епікарду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розташовується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міокард,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складається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серцевого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м'яза.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епікарді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невелика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кількість </a:t>
            </a:r>
            <a:r>
              <a:rPr sz="1400" dirty="0">
                <a:latin typeface="Times New Roman"/>
                <a:cs typeface="Times New Roman"/>
              </a:rPr>
              <a:t>жирової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тканини,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якій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розташовані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коронарні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артерії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серцеві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вени.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Внутрішній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серця,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відомий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ендокард,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вистелений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епітелієм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з </a:t>
            </a:r>
            <a:r>
              <a:rPr sz="1400" dirty="0">
                <a:latin typeface="Times New Roman"/>
                <a:cs typeface="Times New Roman"/>
              </a:rPr>
              <a:t>тонким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шаром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сполучної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тканини.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81120" y="650265"/>
            <a:ext cx="7741920" cy="572096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47801" y="1024890"/>
            <a:ext cx="19081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372235" algn="l"/>
              </a:tabLst>
            </a:pPr>
            <a:r>
              <a:rPr sz="1600" b="1" spc="-20" dirty="0">
                <a:solidFill>
                  <a:srgbClr val="111111"/>
                </a:solidFill>
                <a:latin typeface="Times New Roman"/>
                <a:cs typeface="Times New Roman"/>
              </a:rPr>
              <a:t>Людське</a:t>
            </a:r>
            <a:r>
              <a:rPr sz="1600" b="1" spc="-5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111111"/>
                </a:solidFill>
                <a:latin typeface="Times New Roman"/>
                <a:cs typeface="Times New Roman"/>
              </a:rPr>
              <a:t>серце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. Поперечний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розріз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27401" y="1268729"/>
            <a:ext cx="85851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06095" algn="l"/>
              </a:tabLst>
            </a:pPr>
            <a:r>
              <a:rPr sz="1600" spc="-25" dirty="0">
                <a:solidFill>
                  <a:srgbClr val="111111"/>
                </a:solidFill>
                <a:latin typeface="Times New Roman"/>
                <a:cs typeface="Times New Roman"/>
              </a:rPr>
              <a:t>на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	</a:t>
            </a:r>
            <a:r>
              <a:rPr sz="1600" spc="-25" dirty="0">
                <a:solidFill>
                  <a:srgbClr val="111111"/>
                </a:solidFill>
                <a:latin typeface="Times New Roman"/>
                <a:cs typeface="Times New Roman"/>
              </a:rPr>
              <a:t>всю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7801" y="1512569"/>
            <a:ext cx="3039110" cy="3683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товщину</a:t>
            </a:r>
            <a:r>
              <a:rPr sz="1600" spc="37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правого</a:t>
            </a:r>
            <a:r>
              <a:rPr sz="1600" spc="37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шлуночка</a:t>
            </a:r>
            <a:r>
              <a:rPr sz="1600" spc="36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spc="-50" dirty="0">
                <a:solidFill>
                  <a:srgbClr val="111111"/>
                </a:solidFill>
                <a:latin typeface="Times New Roman"/>
                <a:cs typeface="Times New Roman"/>
              </a:rPr>
              <a:t>в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малому</a:t>
            </a:r>
            <a:r>
              <a:rPr sz="1600" spc="-6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збільшенні.</a:t>
            </a:r>
            <a:r>
              <a:rPr sz="1600" spc="-6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Горизонтальні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стрілки</a:t>
            </a:r>
            <a:r>
              <a:rPr sz="1600" spc="25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вказують</a:t>
            </a:r>
            <a:r>
              <a:rPr sz="1600" spc="254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приблизні</a:t>
            </a:r>
            <a:r>
              <a:rPr sz="1600" spc="26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111111"/>
                </a:solidFill>
                <a:latin typeface="Times New Roman"/>
                <a:cs typeface="Times New Roman"/>
              </a:rPr>
              <a:t>межі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між</a:t>
            </a:r>
            <a:r>
              <a:rPr sz="1600" spc="34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трьома</a:t>
            </a:r>
            <a:r>
              <a:rPr sz="1600" spc="35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шарами</a:t>
            </a:r>
            <a:r>
              <a:rPr sz="1600" spc="345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серця,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ендокардом</a:t>
            </a:r>
            <a:r>
              <a:rPr sz="1600" spc="6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(1),</a:t>
            </a:r>
            <a:r>
              <a:rPr sz="1600" spc="6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міокардом</a:t>
            </a:r>
            <a:r>
              <a:rPr sz="1600" spc="6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(2)</a:t>
            </a:r>
            <a:r>
              <a:rPr sz="1600" spc="6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spc="-50" dirty="0">
                <a:solidFill>
                  <a:srgbClr val="111111"/>
                </a:solidFill>
                <a:latin typeface="Times New Roman"/>
                <a:cs typeface="Times New Roman"/>
              </a:rPr>
              <a:t>і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епікардом</a:t>
            </a:r>
            <a:r>
              <a:rPr sz="1600" spc="1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(3)</a:t>
            </a:r>
            <a:r>
              <a:rPr sz="1600" spc="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з</a:t>
            </a:r>
            <a:r>
              <a:rPr sz="1600" spc="1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великою</a:t>
            </a:r>
            <a:r>
              <a:rPr sz="1600" spc="1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кількістю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епікардіальної</a:t>
            </a:r>
            <a:r>
              <a:rPr sz="1600" spc="23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жирової</a:t>
            </a:r>
            <a:r>
              <a:rPr sz="1600" spc="22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тканини</a:t>
            </a:r>
            <a:endParaRPr sz="16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</a:pP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(4).</a:t>
            </a:r>
            <a:r>
              <a:rPr sz="1600" spc="38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Обидві</a:t>
            </a:r>
            <a:r>
              <a:rPr sz="1600" spc="40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сторони</a:t>
            </a:r>
            <a:r>
              <a:rPr sz="1600" spc="385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spc="-20" dirty="0">
                <a:solidFill>
                  <a:srgbClr val="111111"/>
                </a:solidFill>
                <a:latin typeface="Times New Roman"/>
                <a:cs typeface="Times New Roman"/>
              </a:rPr>
              <a:t>серця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вистелені</a:t>
            </a:r>
            <a:r>
              <a:rPr sz="1600" spc="43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гладкою</a:t>
            </a:r>
            <a:r>
              <a:rPr sz="1600" spc="42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оболонкою,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ендотелієм</a:t>
            </a:r>
            <a:r>
              <a:rPr sz="1600" spc="-3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(5)</a:t>
            </a:r>
            <a:r>
              <a:rPr sz="1600" spc="-5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і</a:t>
            </a:r>
            <a:r>
              <a:rPr sz="1600" spc="-5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мезотелієм</a:t>
            </a:r>
            <a:r>
              <a:rPr sz="1600" spc="-2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111111"/>
                </a:solidFill>
                <a:latin typeface="Times New Roman"/>
                <a:cs typeface="Times New Roman"/>
              </a:rPr>
              <a:t>(6).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54610">
              <a:lnSpc>
                <a:spcPct val="100000"/>
              </a:lnSpc>
            </a:pP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https:/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  <a:hlinkClick r:id="rId3"/>
              </a:rPr>
              <a:t>/www.researchgate.net/figure/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111111"/>
                </a:solidFill>
                <a:latin typeface="Times New Roman"/>
                <a:cs typeface="Times New Roman"/>
              </a:rPr>
              <a:t>The-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human-heart-Cross-section-</a:t>
            </a:r>
            <a:r>
              <a:rPr sz="1600" spc="-25" dirty="0">
                <a:solidFill>
                  <a:srgbClr val="111111"/>
                </a:solidFill>
                <a:latin typeface="Times New Roman"/>
                <a:cs typeface="Times New Roman"/>
              </a:rPr>
              <a:t>of- 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entire-thickness-of-right-ventricle- in-</a:t>
            </a:r>
            <a:r>
              <a:rPr sz="1600" spc="-20" dirty="0">
                <a:solidFill>
                  <a:srgbClr val="111111"/>
                </a:solidFill>
                <a:latin typeface="Times New Roman"/>
                <a:cs typeface="Times New Roman"/>
              </a:rPr>
              <a:t>a-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small_fig5_322633732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42699" y="377685"/>
            <a:ext cx="6357620" cy="6132195"/>
            <a:chOff x="5342699" y="377685"/>
            <a:chExt cx="6357620" cy="61321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13261" y="538024"/>
              <a:ext cx="6116977" cy="556003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47461" y="382447"/>
              <a:ext cx="6348095" cy="6122670"/>
            </a:xfrm>
            <a:custGeom>
              <a:avLst/>
              <a:gdLst/>
              <a:ahLst/>
              <a:cxnLst/>
              <a:rect l="l" t="t" r="r" b="b"/>
              <a:pathLst>
                <a:path w="6348095" h="6122670">
                  <a:moveTo>
                    <a:pt x="0" y="6122543"/>
                  </a:moveTo>
                  <a:lnTo>
                    <a:pt x="6347841" y="6122543"/>
                  </a:lnTo>
                  <a:lnTo>
                    <a:pt x="6347841" y="0"/>
                  </a:lnTo>
                  <a:lnTo>
                    <a:pt x="0" y="0"/>
                  </a:lnTo>
                  <a:lnTo>
                    <a:pt x="0" y="612254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80136" y="776985"/>
            <a:ext cx="438086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Діаграма,</a:t>
            </a:r>
            <a:r>
              <a:rPr sz="1800" b="1" spc="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що</a:t>
            </a:r>
            <a:r>
              <a:rPr sz="1800" b="1" spc="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ілюструє</a:t>
            </a:r>
            <a:r>
              <a:rPr sz="1800" b="1" spc="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процес</a:t>
            </a:r>
            <a:r>
              <a:rPr sz="1800" b="1" spc="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циркуляції </a:t>
            </a:r>
            <a:r>
              <a:rPr sz="1800" b="1" dirty="0">
                <a:latin typeface="Times New Roman"/>
                <a:cs typeface="Times New Roman"/>
              </a:rPr>
              <a:t>крові</a:t>
            </a:r>
            <a:r>
              <a:rPr sz="1800" b="1" spc="2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через</a:t>
            </a:r>
            <a:r>
              <a:rPr sz="1800" b="1" spc="4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серце.</a:t>
            </a:r>
            <a:r>
              <a:rPr sz="1800" b="1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повертається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серця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тіла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верхню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нижню </a:t>
            </a:r>
            <a:r>
              <a:rPr sz="1800" dirty="0">
                <a:latin typeface="Times New Roman"/>
                <a:cs typeface="Times New Roman"/>
              </a:rPr>
              <a:t>порожнисті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вени.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основні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венозні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судини </a:t>
            </a:r>
            <a:r>
              <a:rPr sz="1800" dirty="0">
                <a:latin typeface="Times New Roman"/>
                <a:cs typeface="Times New Roman"/>
              </a:rPr>
              <a:t>направляють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правого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передсердя. </a:t>
            </a:r>
            <a:r>
              <a:rPr sz="1800" dirty="0">
                <a:latin typeface="Times New Roman"/>
                <a:cs typeface="Times New Roman"/>
              </a:rPr>
              <a:t>Звідти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переходить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правий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шлуночок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36" y="2697607"/>
            <a:ext cx="15005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55344" algn="l"/>
              </a:tabLst>
            </a:pPr>
            <a:r>
              <a:rPr sz="1800" spc="-20" dirty="0">
                <a:latin typeface="Times New Roman"/>
                <a:cs typeface="Times New Roman"/>
              </a:rPr>
              <a:t>веде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транспортують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69338" y="2697607"/>
            <a:ext cx="13061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легеневих</a:t>
            </a:r>
            <a:endParaRPr sz="1800">
              <a:latin typeface="Times New Roman"/>
              <a:cs typeface="Times New Roman"/>
            </a:endParaRPr>
          </a:p>
          <a:p>
            <a:pPr marL="306705">
              <a:lnSpc>
                <a:spcPct val="100000"/>
              </a:lnSpc>
              <a:tabLst>
                <a:tab pos="1062355" algn="l"/>
              </a:tabLst>
            </a:pPr>
            <a:r>
              <a:rPr sz="1800" spc="-20" dirty="0">
                <a:latin typeface="Times New Roman"/>
                <a:cs typeface="Times New Roman"/>
              </a:rPr>
              <a:t>кров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65703" y="2697607"/>
            <a:ext cx="85216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969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артерій,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легень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0136" y="2423286"/>
            <a:ext cx="438023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628775" algn="l"/>
                <a:tab pos="1920239" algn="l"/>
                <a:tab pos="3078480" algn="l"/>
                <a:tab pos="40646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виштовхується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легеневий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стовбур,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25" dirty="0">
                <a:latin typeface="Times New Roman"/>
                <a:cs typeface="Times New Roman"/>
              </a:rPr>
              <a:t>які</a:t>
            </a:r>
            <a:endParaRPr sz="180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</a:pPr>
            <a:r>
              <a:rPr sz="1800" spc="-25" dirty="0">
                <a:latin typeface="Times New Roman"/>
                <a:cs typeface="Times New Roman"/>
              </a:rPr>
              <a:t>для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0136" y="3246501"/>
            <a:ext cx="4380865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насичення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киснем.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Після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цього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збагачена </a:t>
            </a:r>
            <a:r>
              <a:rPr sz="1800" dirty="0">
                <a:latin typeface="Times New Roman"/>
                <a:cs typeface="Times New Roman"/>
              </a:rPr>
              <a:t>киснем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повертається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ліве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передсердя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легеневі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вени.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Потім кров потрапляє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лівий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шлуночок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виштовхується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аорту,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доставляє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всього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організму.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Цей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процес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включає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два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основних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види </a:t>
            </a:r>
            <a:r>
              <a:rPr sz="1800" dirty="0">
                <a:latin typeface="Times New Roman"/>
                <a:cs typeface="Times New Roman"/>
              </a:rPr>
              <a:t>кровообігу: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легеневий,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відбувається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між </a:t>
            </a:r>
            <a:r>
              <a:rPr sz="1800" dirty="0">
                <a:latin typeface="Times New Roman"/>
                <a:cs typeface="Times New Roman"/>
              </a:rPr>
              <a:t>серцем</a:t>
            </a:r>
            <a:r>
              <a:rPr sz="1800" spc="4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легенями,</a:t>
            </a:r>
            <a:r>
              <a:rPr sz="1800" spc="4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системний,</a:t>
            </a:r>
            <a:r>
              <a:rPr sz="1800" spc="47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забезпечує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постачання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крові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серця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тканин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назад.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862" y="445008"/>
            <a:ext cx="885825" cy="226060"/>
          </a:xfrm>
          <a:custGeom>
            <a:avLst/>
            <a:gdLst/>
            <a:ahLst/>
            <a:cxnLst/>
            <a:rect l="l" t="t" r="r" b="b"/>
            <a:pathLst>
              <a:path w="885825" h="226059">
                <a:moveTo>
                  <a:pt x="885444" y="0"/>
                </a:moveTo>
                <a:lnTo>
                  <a:pt x="0" y="0"/>
                </a:lnTo>
                <a:lnTo>
                  <a:pt x="0" y="225551"/>
                </a:lnTo>
                <a:lnTo>
                  <a:pt x="885444" y="225551"/>
                </a:lnTo>
                <a:lnTo>
                  <a:pt x="88544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96852" y="445008"/>
          <a:ext cx="6295390" cy="466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4094"/>
                <a:gridCol w="1701164"/>
                <a:gridCol w="2784474"/>
                <a:gridCol w="718820"/>
              </a:tblGrid>
              <a:tr h="225425">
                <a:tc>
                  <a:txBody>
                    <a:bodyPr/>
                    <a:lstStyle/>
                    <a:p>
                      <a:pPr>
                        <a:lnSpc>
                          <a:spcPts val="1675"/>
                        </a:lnSpc>
                      </a:pP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Ендокард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ts val="1675"/>
                        </a:lnSpc>
                        <a:tabLst>
                          <a:tab pos="956310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вистилає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камери,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8580" algn="ctr">
                        <a:lnSpc>
                          <a:spcPts val="1675"/>
                        </a:lnSpc>
                        <a:tabLst>
                          <a:tab pos="838200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укриває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папілярні/сосочкові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675"/>
                        </a:lnSpc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м’язи,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ts val="1795"/>
                        </a:lnSpc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сухожильні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8605">
                        <a:lnSpc>
                          <a:spcPts val="1795"/>
                        </a:lnSpc>
                        <a:tabLst>
                          <a:tab pos="1423670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нитки,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а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2384" algn="ctr">
                        <a:lnSpc>
                          <a:spcPts val="1795"/>
                        </a:lnSpc>
                        <a:tabLst>
                          <a:tab pos="804545" algn="l"/>
                          <a:tab pos="1824355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також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утворює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клапани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795"/>
                        </a:lnSpc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серця.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53974" y="895858"/>
            <a:ext cx="6463030" cy="562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2240" marR="123825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Ендокард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передсердь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товщий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2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ніж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ендокард</a:t>
            </a:r>
            <a:r>
              <a:rPr sz="1600" spc="2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шлуночків,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тому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при </a:t>
            </a:r>
            <a:r>
              <a:rPr sz="1600" dirty="0">
                <a:latin typeface="Times New Roman"/>
                <a:cs typeface="Times New Roman"/>
              </a:rPr>
              <a:t>детальному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огляді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зазвичай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має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колір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білого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сірого</a:t>
            </a:r>
            <a:r>
              <a:rPr sz="1600" spc="240" dirty="0">
                <a:latin typeface="Times New Roman"/>
                <a:cs typeface="Times New Roman"/>
              </a:rPr>
              <a:t>   </a:t>
            </a:r>
            <a:r>
              <a:rPr sz="1600" spc="-25" dirty="0">
                <a:latin typeface="Times New Roman"/>
                <a:cs typeface="Times New Roman"/>
              </a:rPr>
              <a:t>Він </a:t>
            </a:r>
            <a:r>
              <a:rPr sz="1600" dirty="0">
                <a:latin typeface="Times New Roman"/>
                <a:cs typeface="Times New Roman"/>
              </a:rPr>
              <a:t>складається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трьох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шарів:</a:t>
            </a:r>
            <a:endParaRPr sz="1600">
              <a:latin typeface="Times New Roman"/>
              <a:cs typeface="Times New Roman"/>
            </a:endParaRPr>
          </a:p>
          <a:p>
            <a:pPr marL="142240" marR="126364" indent="342900">
              <a:lnSpc>
                <a:spcPct val="100000"/>
              </a:lnSpc>
              <a:spcBef>
                <a:spcPts val="5"/>
              </a:spcBef>
              <a:buSzPct val="62500"/>
              <a:buFont typeface="Symbol"/>
              <a:buChar char=""/>
              <a:tabLst>
                <a:tab pos="485140" algn="l"/>
              </a:tabLst>
            </a:pPr>
            <a:r>
              <a:rPr sz="1600" b="1" i="1" dirty="0">
                <a:latin typeface="Times New Roman"/>
                <a:cs typeface="Times New Roman"/>
              </a:rPr>
              <a:t>Ендотелій</a:t>
            </a:r>
            <a:r>
              <a:rPr sz="1600" b="1" i="1" spc="48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-</a:t>
            </a:r>
            <a:r>
              <a:rPr sz="1600" spc="4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простий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плоский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епітелій</a:t>
            </a:r>
            <a:r>
              <a:rPr sz="1600" spc="4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(клітини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полігональної </a:t>
            </a:r>
            <a:r>
              <a:rPr sz="1600" dirty="0">
                <a:latin typeface="Times New Roman"/>
                <a:cs typeface="Times New Roman"/>
              </a:rPr>
              <a:t>форми)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базальна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мембрана.</a:t>
            </a:r>
            <a:endParaRPr sz="1600">
              <a:latin typeface="Times New Roman"/>
              <a:cs typeface="Times New Roman"/>
            </a:endParaRPr>
          </a:p>
          <a:p>
            <a:pPr marL="142240" marR="123189" indent="342900">
              <a:lnSpc>
                <a:spcPct val="100000"/>
              </a:lnSpc>
              <a:buSzPct val="62500"/>
              <a:buFont typeface="Symbol"/>
              <a:buChar char=""/>
              <a:tabLst>
                <a:tab pos="485140" algn="l"/>
                <a:tab pos="2486660" algn="l"/>
                <a:tab pos="3086100" algn="l"/>
                <a:tab pos="3413760" algn="l"/>
                <a:tab pos="4440555" algn="l"/>
                <a:tab pos="5361305" algn="l"/>
                <a:tab pos="6132830" algn="l"/>
              </a:tabLst>
            </a:pPr>
            <a:r>
              <a:rPr sz="1600" b="1" i="1" spc="-10" dirty="0">
                <a:latin typeface="Times New Roman"/>
                <a:cs typeface="Times New Roman"/>
              </a:rPr>
              <a:t>Субендотеліальний</a:t>
            </a:r>
            <a:r>
              <a:rPr sz="1600" b="1" i="1" dirty="0">
                <a:latin typeface="Times New Roman"/>
                <a:cs typeface="Times New Roman"/>
              </a:rPr>
              <a:t>	</a:t>
            </a:r>
            <a:r>
              <a:rPr sz="1600" b="1" i="1" spc="-25" dirty="0">
                <a:latin typeface="Times New Roman"/>
                <a:cs typeface="Times New Roman"/>
              </a:rPr>
              <a:t>шар</a:t>
            </a:r>
            <a:r>
              <a:rPr sz="1600" b="1" i="1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–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сполучна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тканина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багата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на </a:t>
            </a:r>
            <a:r>
              <a:rPr sz="1600" spc="-10" dirty="0">
                <a:latin typeface="Times New Roman"/>
                <a:cs typeface="Times New Roman"/>
              </a:rPr>
              <a:t>фібробласти</a:t>
            </a:r>
            <a:endParaRPr sz="1600">
              <a:latin typeface="Times New Roman"/>
              <a:cs typeface="Times New Roman"/>
            </a:endParaRPr>
          </a:p>
          <a:p>
            <a:pPr marL="485140" indent="-342900">
              <a:lnSpc>
                <a:spcPct val="100000"/>
              </a:lnSpc>
              <a:buSzPct val="62500"/>
              <a:buFont typeface="Symbol"/>
              <a:buChar char=""/>
              <a:tabLst>
                <a:tab pos="485140" algn="l"/>
                <a:tab pos="2567305" algn="l"/>
                <a:tab pos="3134995" algn="l"/>
                <a:tab pos="3396615" algn="l"/>
                <a:tab pos="4794250" algn="l"/>
                <a:tab pos="5338445" algn="l"/>
              </a:tabLst>
            </a:pPr>
            <a:r>
              <a:rPr sz="1600" b="1" i="1" spc="-20" dirty="0">
                <a:latin typeface="Times New Roman"/>
                <a:cs typeface="Times New Roman"/>
              </a:rPr>
              <a:t>М’язово-</a:t>
            </a:r>
            <a:r>
              <a:rPr sz="1600" b="1" i="1" spc="-10" dirty="0">
                <a:latin typeface="Times New Roman"/>
                <a:cs typeface="Times New Roman"/>
              </a:rPr>
              <a:t>еластичний</a:t>
            </a:r>
            <a:r>
              <a:rPr sz="1600" b="1" i="1" dirty="0">
                <a:latin typeface="Times New Roman"/>
                <a:cs typeface="Times New Roman"/>
              </a:rPr>
              <a:t>	</a:t>
            </a:r>
            <a:r>
              <a:rPr sz="1600" b="1" i="1" spc="-25" dirty="0">
                <a:latin typeface="Times New Roman"/>
                <a:cs typeface="Times New Roman"/>
              </a:rPr>
              <a:t>шар</a:t>
            </a:r>
            <a:r>
              <a:rPr sz="1600" b="1" i="1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-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найтовстіший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шар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еластичних</a:t>
            </a:r>
            <a:endParaRPr sz="1600">
              <a:latin typeface="Times New Roman"/>
              <a:cs typeface="Times New Roman"/>
            </a:endParaRPr>
          </a:p>
          <a:p>
            <a:pPr marL="142240">
              <a:lnSpc>
                <a:spcPct val="100000"/>
              </a:lnSpc>
            </a:pPr>
            <a:r>
              <a:rPr sz="1600" spc="-20" dirty="0">
                <a:latin typeface="Times New Roman"/>
                <a:cs typeface="Times New Roman"/>
              </a:rPr>
              <a:t>волокон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гладком'язових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клітин.</a:t>
            </a:r>
            <a:endParaRPr sz="1600">
              <a:latin typeface="Times New Roman"/>
              <a:cs typeface="Times New Roman"/>
            </a:endParaRPr>
          </a:p>
          <a:p>
            <a:pPr marL="142240" marR="123825" indent="22860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Ендокард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відмежований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міокарда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субендокардіальним</a:t>
            </a:r>
            <a:r>
              <a:rPr sz="1600" b="1" i="1" spc="245" dirty="0">
                <a:latin typeface="Times New Roman"/>
                <a:cs typeface="Times New Roman"/>
              </a:rPr>
              <a:t> </a:t>
            </a:r>
            <a:r>
              <a:rPr sz="1600" b="1" i="1" spc="-10" dirty="0">
                <a:latin typeface="Times New Roman"/>
                <a:cs typeface="Times New Roman"/>
              </a:rPr>
              <a:t>шаром </a:t>
            </a:r>
            <a:r>
              <a:rPr sz="1600" b="1" i="1" dirty="0">
                <a:latin typeface="Times New Roman"/>
                <a:cs typeface="Times New Roman"/>
              </a:rPr>
              <a:t>пухкої</a:t>
            </a:r>
            <a:r>
              <a:rPr sz="1600" b="1" i="1" spc="130" dirty="0">
                <a:latin typeface="Times New Roman"/>
                <a:cs typeface="Times New Roman"/>
              </a:rPr>
              <a:t>  </a:t>
            </a:r>
            <a:r>
              <a:rPr sz="1600" b="1" i="1" dirty="0">
                <a:latin typeface="Times New Roman"/>
                <a:cs typeface="Times New Roman"/>
              </a:rPr>
              <a:t>сполучної</a:t>
            </a:r>
            <a:r>
              <a:rPr sz="1600" b="1" i="1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тканини,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якому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залягають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b="1" i="1" dirty="0">
                <a:latin typeface="Times New Roman"/>
                <a:cs typeface="Times New Roman"/>
              </a:rPr>
              <a:t>дрібні</a:t>
            </a:r>
            <a:r>
              <a:rPr sz="1600" b="1" i="1" spc="135" dirty="0">
                <a:latin typeface="Times New Roman"/>
                <a:cs typeface="Times New Roman"/>
              </a:rPr>
              <a:t>  </a:t>
            </a:r>
            <a:r>
              <a:rPr sz="1600" b="1" i="1" spc="-10" dirty="0">
                <a:latin typeface="Times New Roman"/>
                <a:cs typeface="Times New Roman"/>
              </a:rPr>
              <a:t>кровоносні </a:t>
            </a:r>
            <a:r>
              <a:rPr sz="1600" b="1" i="1" dirty="0">
                <a:latin typeface="Times New Roman"/>
                <a:cs typeface="Times New Roman"/>
              </a:rPr>
              <a:t>судини,</a:t>
            </a:r>
            <a:r>
              <a:rPr sz="1600" b="1" i="1" spc="110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нервові</a:t>
            </a:r>
            <a:r>
              <a:rPr sz="1600" b="1" i="1" spc="125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волокна,</a:t>
            </a:r>
            <a:r>
              <a:rPr sz="1600" b="1" i="1" spc="105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а</a:t>
            </a:r>
            <a:r>
              <a:rPr sz="1600" b="1" i="1" spc="114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також</a:t>
            </a:r>
            <a:r>
              <a:rPr sz="1600" b="1" i="1" spc="120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волокна</a:t>
            </a:r>
            <a:r>
              <a:rPr sz="1600" b="1" i="1" spc="125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Пуркіньє,</a:t>
            </a:r>
            <a:r>
              <a:rPr sz="1600" b="1" i="1" spc="110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які</a:t>
            </a:r>
            <a:r>
              <a:rPr sz="1600" b="1" i="1" spc="110" dirty="0">
                <a:latin typeface="Times New Roman"/>
                <a:cs typeface="Times New Roman"/>
              </a:rPr>
              <a:t> </a:t>
            </a:r>
            <a:r>
              <a:rPr sz="1600" b="1" i="1" spc="-10" dirty="0">
                <a:latin typeface="Times New Roman"/>
                <a:cs typeface="Times New Roman"/>
              </a:rPr>
              <a:t>належать </a:t>
            </a:r>
            <a:r>
              <a:rPr sz="1600" b="1" i="1" dirty="0">
                <a:latin typeface="Times New Roman"/>
                <a:cs typeface="Times New Roman"/>
              </a:rPr>
              <a:t>до</a:t>
            </a:r>
            <a:r>
              <a:rPr sz="1600" b="1" i="1" spc="-40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провідної</a:t>
            </a:r>
            <a:r>
              <a:rPr sz="1600" b="1" i="1" spc="-50" dirty="0">
                <a:latin typeface="Times New Roman"/>
                <a:cs typeface="Times New Roman"/>
              </a:rPr>
              <a:t> </a:t>
            </a:r>
            <a:r>
              <a:rPr sz="1600" b="1" i="1" spc="-10" dirty="0">
                <a:latin typeface="Times New Roman"/>
                <a:cs typeface="Times New Roman"/>
              </a:rPr>
              <a:t>системи</a:t>
            </a:r>
            <a:r>
              <a:rPr sz="1600" b="1" i="1" spc="-15" dirty="0">
                <a:latin typeface="Times New Roman"/>
                <a:cs typeface="Times New Roman"/>
              </a:rPr>
              <a:t> </a:t>
            </a:r>
            <a:r>
              <a:rPr sz="1600" b="1" i="1" spc="-10" dirty="0">
                <a:latin typeface="Times New Roman"/>
                <a:cs typeface="Times New Roman"/>
              </a:rPr>
              <a:t>серця.</a:t>
            </a:r>
            <a:endParaRPr sz="1600">
              <a:latin typeface="Times New Roman"/>
              <a:cs typeface="Times New Roman"/>
            </a:endParaRPr>
          </a:p>
          <a:p>
            <a:pPr marL="37084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Живлення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ендокарда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здійснюється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головним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чином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рахунок</a:t>
            </a:r>
            <a:endParaRPr sz="1600">
              <a:latin typeface="Times New Roman"/>
              <a:cs typeface="Times New Roman"/>
            </a:endParaRPr>
          </a:p>
          <a:p>
            <a:pPr marL="14224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крові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камер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серця.</a:t>
            </a:r>
            <a:endParaRPr sz="1600">
              <a:latin typeface="Times New Roman"/>
              <a:cs typeface="Times New Roman"/>
            </a:endParaRPr>
          </a:p>
          <a:p>
            <a:pPr marL="142240" marR="121920" indent="22860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Ендокард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виконує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важливі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функції,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зокрема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забезпечує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гладку </a:t>
            </a:r>
            <a:r>
              <a:rPr sz="1600" dirty="0">
                <a:latin typeface="Times New Roman"/>
                <a:cs typeface="Times New Roman"/>
              </a:rPr>
              <a:t>поверхню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кровотоку,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сприяє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зменшенню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тертя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запобігає </a:t>
            </a:r>
            <a:r>
              <a:rPr sz="1600" dirty="0">
                <a:latin typeface="Times New Roman"/>
                <a:cs typeface="Times New Roman"/>
              </a:rPr>
              <a:t>утворенню</a:t>
            </a:r>
            <a:r>
              <a:rPr sz="1600" spc="-8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тромбів.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110"/>
              </a:spcBef>
            </a:pPr>
            <a:r>
              <a:rPr sz="1400" b="1" dirty="0">
                <a:solidFill>
                  <a:srgbClr val="2E2E2E"/>
                </a:solidFill>
                <a:latin typeface="Times New Roman"/>
                <a:cs typeface="Times New Roman"/>
              </a:rPr>
              <a:t>Скануюча</a:t>
            </a:r>
            <a:r>
              <a:rPr sz="1400" b="1" spc="11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E2E2E"/>
                </a:solidFill>
                <a:latin typeface="Times New Roman"/>
                <a:cs typeface="Times New Roman"/>
              </a:rPr>
              <a:t>електронна</a:t>
            </a:r>
            <a:r>
              <a:rPr sz="1400" b="1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E2E2E"/>
                </a:solidFill>
                <a:latin typeface="Times New Roman"/>
                <a:cs typeface="Times New Roman"/>
              </a:rPr>
              <a:t>мікрофотографія</a:t>
            </a:r>
            <a:r>
              <a:rPr sz="1400" b="1" spc="1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E2E2E"/>
                </a:solidFill>
                <a:latin typeface="Times New Roman"/>
                <a:cs typeface="Times New Roman"/>
              </a:rPr>
              <a:t>(СЕМ)</a:t>
            </a:r>
            <a:r>
              <a:rPr sz="1400" b="1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E2E2E"/>
                </a:solidFill>
                <a:latin typeface="Times New Roman"/>
                <a:cs typeface="Times New Roman"/>
              </a:rPr>
              <a:t>поверхні</a:t>
            </a:r>
            <a:r>
              <a:rPr sz="1400" b="1" spc="1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E2E2E"/>
                </a:solidFill>
                <a:latin typeface="Times New Roman"/>
                <a:cs typeface="Times New Roman"/>
              </a:rPr>
              <a:t>ендокарда.</a:t>
            </a:r>
            <a:r>
              <a:rPr sz="1400" b="1" spc="1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E2E2E"/>
                </a:solidFill>
                <a:latin typeface="Times New Roman"/>
                <a:cs typeface="Times New Roman"/>
              </a:rPr>
              <a:t>Ендотелій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складається</a:t>
            </a:r>
            <a:r>
              <a:rPr sz="1400" spc="165" dirty="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з</a:t>
            </a:r>
            <a:r>
              <a:rPr sz="1400" spc="160" dirty="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одного</a:t>
            </a:r>
            <a:r>
              <a:rPr sz="1400" spc="160" dirty="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шару</a:t>
            </a:r>
            <a:r>
              <a:rPr sz="1400" spc="155" dirty="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плоских</a:t>
            </a:r>
            <a:r>
              <a:rPr sz="1400" spc="160" dirty="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полігональних</a:t>
            </a:r>
            <a:r>
              <a:rPr sz="1400" spc="170" dirty="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ендотеліальних</a:t>
            </a:r>
            <a:r>
              <a:rPr sz="1400" spc="160" dirty="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клітин</a:t>
            </a:r>
            <a:r>
              <a:rPr sz="1400" spc="165" dirty="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sz="1400" spc="-50" dirty="0">
                <a:solidFill>
                  <a:srgbClr val="2E2E2E"/>
                </a:solidFill>
                <a:latin typeface="Times New Roman"/>
                <a:cs typeface="Times New Roman"/>
              </a:rPr>
              <a:t>з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округлими</a:t>
            </a:r>
            <a:r>
              <a:rPr sz="1400" spc="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або</a:t>
            </a:r>
            <a:r>
              <a:rPr sz="1400" spc="6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овальними</a:t>
            </a:r>
            <a:r>
              <a:rPr sz="1400" spc="7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ядрами:</a:t>
            </a:r>
            <a:r>
              <a:rPr sz="1400" spc="7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ендотелій</a:t>
            </a:r>
            <a:r>
              <a:rPr sz="1400" spc="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(синій)</a:t>
            </a:r>
            <a:r>
              <a:rPr sz="1400" spc="6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-</a:t>
            </a:r>
            <a:r>
              <a:rPr sz="1400" spc="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простий</a:t>
            </a:r>
            <a:r>
              <a:rPr sz="1400" spc="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плоский</a:t>
            </a:r>
            <a:r>
              <a:rPr sz="1400" spc="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епітелій;</a:t>
            </a:r>
            <a:r>
              <a:rPr sz="1400" spc="6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spc="-25" dirty="0">
                <a:solidFill>
                  <a:srgbClr val="2E2E2E"/>
                </a:solidFill>
                <a:latin typeface="Times New Roman"/>
                <a:cs typeface="Times New Roman"/>
              </a:rPr>
              <a:t>зі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сплощених</a:t>
            </a:r>
            <a:r>
              <a:rPr sz="1400" spc="3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клітин</a:t>
            </a:r>
            <a:r>
              <a:rPr sz="1400" spc="37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виступають</a:t>
            </a:r>
            <a:r>
              <a:rPr sz="1400" spc="3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ядра;</a:t>
            </a:r>
            <a:r>
              <a:rPr sz="1400" spc="3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межі</a:t>
            </a:r>
            <a:r>
              <a:rPr sz="1400" spc="37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між</a:t>
            </a:r>
            <a:r>
              <a:rPr sz="1400" spc="3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окремими</a:t>
            </a:r>
            <a:r>
              <a:rPr sz="1400" spc="3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клітинками</a:t>
            </a:r>
            <a:r>
              <a:rPr sz="1400" spc="3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не</a:t>
            </a:r>
            <a:r>
              <a:rPr sz="1400" spc="3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E2E2E"/>
                </a:solidFill>
                <a:latin typeface="Times New Roman"/>
                <a:cs typeface="Times New Roman"/>
              </a:rPr>
              <a:t>видно. https://histologyguide.com/EM-view/EM-073-endocardium/02-photo-1.html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0240" y="259715"/>
            <a:ext cx="4693920" cy="611504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52444" y="365798"/>
            <a:ext cx="8244702" cy="612635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36270" y="1362583"/>
            <a:ext cx="2743200" cy="3927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111111"/>
                </a:solidFill>
                <a:latin typeface="Times New Roman"/>
                <a:cs typeface="Times New Roman"/>
              </a:rPr>
              <a:t>Людське</a:t>
            </a:r>
            <a:r>
              <a:rPr sz="1600" b="1" spc="229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111111"/>
                </a:solidFill>
                <a:latin typeface="Times New Roman"/>
                <a:cs typeface="Times New Roman"/>
              </a:rPr>
              <a:t>серце</a:t>
            </a:r>
            <a:r>
              <a:rPr sz="1600" b="1" spc="25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111111"/>
                </a:solidFill>
                <a:latin typeface="Times New Roman"/>
                <a:cs typeface="Times New Roman"/>
              </a:rPr>
              <a:t>візуалізовано </a:t>
            </a:r>
            <a:r>
              <a:rPr sz="1600" b="1" dirty="0">
                <a:solidFill>
                  <a:srgbClr val="111111"/>
                </a:solidFill>
                <a:latin typeface="Times New Roman"/>
                <a:cs typeface="Times New Roman"/>
              </a:rPr>
              <a:t>за</a:t>
            </a:r>
            <a:r>
              <a:rPr sz="1600" b="1" spc="335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b="1" dirty="0">
                <a:solidFill>
                  <a:srgbClr val="111111"/>
                </a:solidFill>
                <a:latin typeface="Times New Roman"/>
                <a:cs typeface="Times New Roman"/>
              </a:rPr>
              <a:t>допомогою</a:t>
            </a:r>
            <a:r>
              <a:rPr sz="1600" b="1" spc="335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b="1" spc="-10" dirty="0">
                <a:solidFill>
                  <a:srgbClr val="111111"/>
                </a:solidFill>
                <a:latin typeface="Times New Roman"/>
                <a:cs typeface="Times New Roman"/>
              </a:rPr>
              <a:t>скануючої </a:t>
            </a:r>
            <a:r>
              <a:rPr sz="1600" b="1" dirty="0">
                <a:solidFill>
                  <a:srgbClr val="111111"/>
                </a:solidFill>
                <a:latin typeface="Times New Roman"/>
                <a:cs typeface="Times New Roman"/>
              </a:rPr>
              <a:t>електронної</a:t>
            </a:r>
            <a:r>
              <a:rPr sz="1600" b="1" spc="330" dirty="0">
                <a:solidFill>
                  <a:srgbClr val="111111"/>
                </a:solidFill>
                <a:latin typeface="Times New Roman"/>
                <a:cs typeface="Times New Roman"/>
              </a:rPr>
              <a:t>     </a:t>
            </a:r>
            <a:r>
              <a:rPr sz="1600" b="1" spc="-10" dirty="0">
                <a:solidFill>
                  <a:srgbClr val="111111"/>
                </a:solidFill>
                <a:latin typeface="Times New Roman"/>
                <a:cs typeface="Times New Roman"/>
              </a:rPr>
              <a:t>мікроскопії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.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Поверхневий</a:t>
            </a:r>
            <a:r>
              <a:rPr sz="1600" spc="32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ендокардіальний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ендотелій</a:t>
            </a:r>
            <a:r>
              <a:rPr sz="1600" spc="45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спостерігається</a:t>
            </a:r>
            <a:r>
              <a:rPr sz="1600" spc="46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spc="-25" dirty="0">
                <a:solidFill>
                  <a:srgbClr val="111111"/>
                </a:solidFill>
                <a:latin typeface="Times New Roman"/>
                <a:cs typeface="Times New Roman"/>
              </a:rPr>
              <a:t>під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субендотеліальним</a:t>
            </a:r>
            <a:r>
              <a:rPr sz="1600" spc="495" dirty="0">
                <a:solidFill>
                  <a:srgbClr val="111111"/>
                </a:solidFill>
                <a:latin typeface="Times New Roman"/>
                <a:cs typeface="Times New Roman"/>
              </a:rPr>
              <a:t>    </a:t>
            </a:r>
            <a:r>
              <a:rPr sz="1600" spc="-20" dirty="0">
                <a:solidFill>
                  <a:srgbClr val="111111"/>
                </a:solidFill>
                <a:latin typeface="Times New Roman"/>
                <a:cs typeface="Times New Roman"/>
              </a:rPr>
              <a:t>шаром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пухкої</a:t>
            </a:r>
            <a:r>
              <a:rPr sz="1600" spc="6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сполучної</a:t>
            </a:r>
            <a:r>
              <a:rPr sz="1600" spc="6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тканини</a:t>
            </a:r>
            <a:r>
              <a:rPr sz="1600" spc="7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spc="-25" dirty="0">
                <a:solidFill>
                  <a:srgbClr val="111111"/>
                </a:solidFill>
                <a:latin typeface="Times New Roman"/>
                <a:cs typeface="Times New Roman"/>
              </a:rPr>
              <a:t>та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клітин</a:t>
            </a:r>
            <a:r>
              <a:rPr sz="1600" spc="22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серцевого</a:t>
            </a:r>
            <a:r>
              <a:rPr sz="1600" spc="225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м’яза</a:t>
            </a:r>
            <a:r>
              <a:rPr sz="1600" spc="22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spc="-50" dirty="0">
                <a:solidFill>
                  <a:srgbClr val="111111"/>
                </a:solidFill>
                <a:latin typeface="Times New Roman"/>
                <a:cs typeface="Times New Roman"/>
              </a:rPr>
              <a:t>в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міокарді</a:t>
            </a:r>
            <a:r>
              <a:rPr sz="1600" spc="8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(Myo).</a:t>
            </a:r>
            <a:r>
              <a:rPr sz="1600" spc="9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(Orig.</a:t>
            </a:r>
            <a:r>
              <a:rPr sz="1600" spc="8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spc="-20" dirty="0">
                <a:solidFill>
                  <a:srgbClr val="111111"/>
                </a:solidFill>
                <a:latin typeface="Times New Roman"/>
                <a:cs typeface="Times New Roman"/>
              </a:rPr>
              <a:t>Magn. 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599×)</a:t>
            </a:r>
            <a:endParaRPr sz="1600">
              <a:latin typeface="Times New Roman"/>
              <a:cs typeface="Times New Roman"/>
            </a:endParaRPr>
          </a:p>
          <a:p>
            <a:pPr marL="12700" marR="76200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https:/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  <a:hlinkClick r:id="rId3"/>
              </a:rPr>
              <a:t>/www.researchgate.net/fig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 ure/A-human-heart-visualized- </a:t>
            </a:r>
            <a:r>
              <a:rPr sz="1600" spc="-20" dirty="0">
                <a:solidFill>
                  <a:srgbClr val="111111"/>
                </a:solidFill>
                <a:latin typeface="Times New Roman"/>
                <a:cs typeface="Times New Roman"/>
              </a:rPr>
              <a:t>by-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scanning-electron- microscopy-Surface- endocardial- endothelium_fig9_320328676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04098" y="298513"/>
            <a:ext cx="8583930" cy="4401185"/>
            <a:chOff x="1804098" y="298513"/>
            <a:chExt cx="8583930" cy="44011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2253" y="410199"/>
              <a:ext cx="8246186" cy="415711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808860" y="303275"/>
              <a:ext cx="8574405" cy="4391660"/>
            </a:xfrm>
            <a:custGeom>
              <a:avLst/>
              <a:gdLst/>
              <a:ahLst/>
              <a:cxnLst/>
              <a:rect l="l" t="t" r="r" b="b"/>
              <a:pathLst>
                <a:path w="8574405" h="4391660">
                  <a:moveTo>
                    <a:pt x="0" y="4391533"/>
                  </a:moveTo>
                  <a:lnTo>
                    <a:pt x="8574404" y="4391533"/>
                  </a:lnTo>
                  <a:lnTo>
                    <a:pt x="8574404" y="0"/>
                  </a:lnTo>
                  <a:lnTo>
                    <a:pt x="0" y="0"/>
                  </a:lnTo>
                  <a:lnTo>
                    <a:pt x="0" y="439153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67841" y="4833873"/>
            <a:ext cx="978662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  <a:tabLst>
                <a:tab pos="2047239" algn="l"/>
                <a:tab pos="3439160" algn="l"/>
                <a:tab pos="4822825" algn="l"/>
                <a:tab pos="6541770" algn="l"/>
                <a:tab pos="7649845" algn="l"/>
                <a:tab pos="9035415" algn="l"/>
              </a:tabLst>
            </a:pPr>
            <a:r>
              <a:rPr sz="1200" b="1" spc="-10" dirty="0">
                <a:latin typeface="Times New Roman"/>
                <a:cs typeface="Times New Roman"/>
              </a:rPr>
              <a:t>Фотомікрограф</a:t>
            </a:r>
            <a:r>
              <a:rPr sz="1200" b="1" dirty="0">
                <a:latin typeface="Times New Roman"/>
                <a:cs typeface="Times New Roman"/>
              </a:rPr>
              <a:t>	</a:t>
            </a:r>
            <a:r>
              <a:rPr sz="1200" b="1" spc="-10" dirty="0">
                <a:latin typeface="Times New Roman"/>
                <a:cs typeface="Times New Roman"/>
              </a:rPr>
              <a:t>стінок</a:t>
            </a:r>
            <a:r>
              <a:rPr sz="1200" b="1" dirty="0">
                <a:latin typeface="Times New Roman"/>
                <a:cs typeface="Times New Roman"/>
              </a:rPr>
              <a:t>	</a:t>
            </a:r>
            <a:r>
              <a:rPr sz="1200" b="1" spc="-10" dirty="0">
                <a:latin typeface="Times New Roman"/>
                <a:cs typeface="Times New Roman"/>
              </a:rPr>
              <a:t>лівого</a:t>
            </a:r>
            <a:r>
              <a:rPr sz="1200" b="1" dirty="0">
                <a:latin typeface="Times New Roman"/>
                <a:cs typeface="Times New Roman"/>
              </a:rPr>
              <a:t>	</a:t>
            </a:r>
            <a:r>
              <a:rPr sz="1200" b="1" spc="-10" dirty="0">
                <a:latin typeface="Times New Roman"/>
                <a:cs typeface="Times New Roman"/>
              </a:rPr>
              <a:t>передсердя</a:t>
            </a:r>
            <a:r>
              <a:rPr sz="1200" b="1" dirty="0">
                <a:latin typeface="Times New Roman"/>
                <a:cs typeface="Times New Roman"/>
              </a:rPr>
              <a:t>	</a:t>
            </a:r>
            <a:r>
              <a:rPr sz="1200" b="1" spc="-25" dirty="0">
                <a:latin typeface="Times New Roman"/>
                <a:cs typeface="Times New Roman"/>
              </a:rPr>
              <a:t>та</a:t>
            </a:r>
            <a:r>
              <a:rPr sz="1200" b="1" dirty="0">
                <a:latin typeface="Times New Roman"/>
                <a:cs typeface="Times New Roman"/>
              </a:rPr>
              <a:t>	</a:t>
            </a:r>
            <a:r>
              <a:rPr sz="1200" b="1" spc="-10" dirty="0">
                <a:latin typeface="Times New Roman"/>
                <a:cs typeface="Times New Roman"/>
              </a:rPr>
              <a:t>лівого</a:t>
            </a:r>
            <a:r>
              <a:rPr sz="1200" b="1" dirty="0">
                <a:latin typeface="Times New Roman"/>
                <a:cs typeface="Times New Roman"/>
              </a:rPr>
              <a:t>	</a:t>
            </a:r>
            <a:r>
              <a:rPr sz="1200" b="1" spc="-10" dirty="0">
                <a:latin typeface="Times New Roman"/>
                <a:cs typeface="Times New Roman"/>
              </a:rPr>
              <a:t>шлуночка</a:t>
            </a:r>
            <a:r>
              <a:rPr sz="1200" spc="-10" dirty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marL="12700" marR="5080" indent="150495" algn="just">
              <a:lnSpc>
                <a:spcPct val="100000"/>
              </a:lnSpc>
              <a:buAutoNum type="alphaLcPeriod"/>
              <a:tabLst>
                <a:tab pos="163195" algn="l"/>
              </a:tabLst>
            </a:pPr>
            <a:r>
              <a:rPr sz="1200" dirty="0">
                <a:latin typeface="Times New Roman"/>
                <a:cs typeface="Times New Roman"/>
              </a:rPr>
              <a:t>Цей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фотомікрограф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показує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сагітальний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зріз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задньої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стінки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лівого передсердя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лівого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шлуночка.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Лінія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зрізу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перетинає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коронарну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(АВ)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борозну,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містить </a:t>
            </a:r>
            <a:r>
              <a:rPr sz="1200" spc="-10" dirty="0">
                <a:latin typeface="Times New Roman"/>
                <a:cs typeface="Times New Roman"/>
              </a:rPr>
              <a:t>коронарний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синус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обхідну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гілку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лівої</a:t>
            </a:r>
            <a:r>
              <a:rPr sz="1200" spc="-10" dirty="0">
                <a:latin typeface="Times New Roman"/>
                <a:cs typeface="Times New Roman"/>
              </a:rPr>
              <a:t> коронарної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артерії.</a:t>
            </a:r>
            <a:r>
              <a:rPr sz="1200" spc="-10" dirty="0">
                <a:latin typeface="Times New Roman"/>
                <a:cs typeface="Times New Roman"/>
              </a:rPr>
              <a:t> Зазначено,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зріз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проходить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через фіброзне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АВ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кільце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мітрального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клапана, </a:t>
            </a:r>
            <a:r>
              <a:rPr sz="1200" dirty="0">
                <a:latin typeface="Times New Roman"/>
                <a:cs typeface="Times New Roman"/>
              </a:rPr>
              <a:t>яке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служить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точкою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прикріплення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для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м'язів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лівого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передсердя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лівого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шлуночка,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також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заслінки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мітрального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клапана.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Стінка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шлуночка </a:t>
            </a:r>
            <a:r>
              <a:rPr sz="1200" dirty="0">
                <a:latin typeface="Times New Roman"/>
                <a:cs typeface="Times New Roman"/>
              </a:rPr>
              <a:t>складається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трьох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шарів: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(1)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ендокардій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(стрілки),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(2)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міокард,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(3)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епікард.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Видимі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кровоносні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судини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знаходяться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епікарді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оточені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жировою </a:t>
            </a:r>
            <a:r>
              <a:rPr sz="1200" dirty="0">
                <a:latin typeface="Times New Roman"/>
                <a:cs typeface="Times New Roman"/>
              </a:rPr>
              <a:t>тканиною.</a:t>
            </a:r>
            <a:r>
              <a:rPr sz="1200" spc="380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Шари</a:t>
            </a:r>
            <a:r>
              <a:rPr sz="1200" spc="380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мітрального</a:t>
            </a:r>
            <a:r>
              <a:rPr sz="1200" spc="380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клапана</a:t>
            </a:r>
            <a:r>
              <a:rPr sz="1200" spc="380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зображені</a:t>
            </a:r>
            <a:r>
              <a:rPr sz="1200" spc="380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375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більшому</a:t>
            </a:r>
            <a:r>
              <a:rPr sz="1200" spc="380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збільшенні</a:t>
            </a:r>
            <a:r>
              <a:rPr sz="1200" spc="380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385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малюнку</a:t>
            </a:r>
            <a:r>
              <a:rPr sz="1200" spc="375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13.9b.</a:t>
            </a:r>
            <a:r>
              <a:rPr sz="1200" spc="380" dirty="0">
                <a:latin typeface="Times New Roman"/>
                <a:cs typeface="Times New Roman"/>
              </a:rPr>
              <a:t>    </a:t>
            </a:r>
            <a:r>
              <a:rPr sz="1200" spc="-20" dirty="0">
                <a:latin typeface="Times New Roman"/>
                <a:cs typeface="Times New Roman"/>
              </a:rPr>
              <a:t>35x.</a:t>
            </a:r>
            <a:endParaRPr sz="1200">
              <a:latin typeface="Times New Roman"/>
              <a:cs typeface="Times New Roman"/>
            </a:endParaRPr>
          </a:p>
          <a:p>
            <a:pPr marL="12700" marR="6350" indent="156210" algn="just">
              <a:lnSpc>
                <a:spcPct val="100000"/>
              </a:lnSpc>
              <a:buAutoNum type="alphaLcPeriod"/>
              <a:tabLst>
                <a:tab pos="168910" algn="l"/>
              </a:tabLst>
            </a:pPr>
            <a:r>
              <a:rPr sz="1200" dirty="0">
                <a:latin typeface="Times New Roman"/>
                <a:cs typeface="Times New Roman"/>
              </a:rPr>
              <a:t>Це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високе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збільшення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ділянки,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вказаної</a:t>
            </a:r>
            <a:r>
              <a:rPr sz="1200" spc="-10" dirty="0">
                <a:latin typeface="Times New Roman"/>
                <a:cs typeface="Times New Roman"/>
              </a:rPr>
              <a:t> прямокутником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показує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характерні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особливості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внутрішньої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поверхні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серця.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Ендокард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складається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з </a:t>
            </a:r>
            <a:r>
              <a:rPr sz="1200" dirty="0">
                <a:latin typeface="Times New Roman"/>
                <a:cs typeface="Times New Roman"/>
              </a:rPr>
              <a:t>одношарового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ендотелію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(End),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середнього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шару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підендотеліальної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щільної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сполучної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тканини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(DCT),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містить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гладкі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м'язові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клітини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(SMC),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і </a:t>
            </a:r>
            <a:r>
              <a:rPr sz="1200" spc="-10" dirty="0">
                <a:latin typeface="Times New Roman"/>
                <a:cs typeface="Times New Roman"/>
              </a:rPr>
              <a:t>глибшого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підендокардіального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шару,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містить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волокна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Пуркіньє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(PF).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Міокард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складається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волокон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серцевого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м'яза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(CMF)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і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видно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зліва.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120x.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6676" y="259016"/>
            <a:ext cx="11498580" cy="5743575"/>
            <a:chOff x="436676" y="259016"/>
            <a:chExt cx="11498580" cy="57435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6201" y="268478"/>
              <a:ext cx="6104001" cy="374383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41439" y="263779"/>
              <a:ext cx="6113780" cy="3753485"/>
            </a:xfrm>
            <a:custGeom>
              <a:avLst/>
              <a:gdLst/>
              <a:ahLst/>
              <a:cxnLst/>
              <a:rect l="l" t="t" r="r" b="b"/>
              <a:pathLst>
                <a:path w="6113780" h="3753485">
                  <a:moveTo>
                    <a:pt x="0" y="3753358"/>
                  </a:moveTo>
                  <a:lnTo>
                    <a:pt x="6113526" y="3753358"/>
                  </a:lnTo>
                  <a:lnTo>
                    <a:pt x="6113526" y="0"/>
                  </a:lnTo>
                  <a:lnTo>
                    <a:pt x="0" y="0"/>
                  </a:lnTo>
                  <a:lnTo>
                    <a:pt x="0" y="3753358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83859" y="1795716"/>
              <a:ext cx="5941695" cy="419684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979159" y="1790966"/>
              <a:ext cx="5951220" cy="4206875"/>
            </a:xfrm>
            <a:custGeom>
              <a:avLst/>
              <a:gdLst/>
              <a:ahLst/>
              <a:cxnLst/>
              <a:rect l="l" t="t" r="r" b="b"/>
              <a:pathLst>
                <a:path w="5951220" h="4206875">
                  <a:moveTo>
                    <a:pt x="0" y="4206367"/>
                  </a:moveTo>
                  <a:lnTo>
                    <a:pt x="5951220" y="4206367"/>
                  </a:lnTo>
                  <a:lnTo>
                    <a:pt x="5951220" y="0"/>
                  </a:lnTo>
                  <a:lnTo>
                    <a:pt x="0" y="0"/>
                  </a:lnTo>
                  <a:lnTo>
                    <a:pt x="0" y="420636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14785" y="265836"/>
            <a:ext cx="6882765" cy="6055995"/>
            <a:chOff x="5014785" y="265836"/>
            <a:chExt cx="6882765" cy="60559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03596" y="275361"/>
              <a:ext cx="6784365" cy="603694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19547" y="270598"/>
              <a:ext cx="6873240" cy="6046470"/>
            </a:xfrm>
            <a:custGeom>
              <a:avLst/>
              <a:gdLst/>
              <a:ahLst/>
              <a:cxnLst/>
              <a:rect l="l" t="t" r="r" b="b"/>
              <a:pathLst>
                <a:path w="6873240" h="6046470">
                  <a:moveTo>
                    <a:pt x="0" y="6046470"/>
                  </a:moveTo>
                  <a:lnTo>
                    <a:pt x="6873240" y="6046470"/>
                  </a:lnTo>
                  <a:lnTo>
                    <a:pt x="6873240" y="0"/>
                  </a:lnTo>
                  <a:lnTo>
                    <a:pt x="0" y="0"/>
                  </a:lnTo>
                  <a:lnTo>
                    <a:pt x="0" y="604647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24357" y="2952699"/>
            <a:ext cx="11658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Мітральний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56613" y="2952699"/>
            <a:ext cx="29006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71855" algn="l"/>
                <a:tab pos="1164590" algn="l"/>
                <a:tab pos="2367280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клапан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50" dirty="0">
                <a:latin typeface="Times New Roman"/>
                <a:cs typeface="Times New Roman"/>
              </a:rPr>
              <a:t>у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людському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серці</a:t>
            </a:r>
            <a:r>
              <a:rPr sz="1600" spc="-10" dirty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4357" y="3197098"/>
            <a:ext cx="4234180" cy="2219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a.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Ця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фотографія</a:t>
            </a:r>
            <a:r>
              <a:rPr sz="1600" spc="3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демонструє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сагітальний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зріз </a:t>
            </a:r>
            <a:r>
              <a:rPr sz="1600" dirty="0">
                <a:latin typeface="Times New Roman"/>
                <a:cs typeface="Times New Roman"/>
              </a:rPr>
              <a:t>задньої</a:t>
            </a:r>
            <a:r>
              <a:rPr sz="1600" spc="2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стінки</a:t>
            </a:r>
            <a:r>
              <a:rPr sz="1600" spc="21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лівого</a:t>
            </a:r>
            <a:r>
              <a:rPr sz="1600" spc="21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шлуночка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задньої стулка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мітрального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клапана.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Хордові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сухожилки </a:t>
            </a:r>
            <a:r>
              <a:rPr sz="1600" dirty="0">
                <a:latin typeface="Times New Roman"/>
                <a:cs typeface="Times New Roman"/>
              </a:rPr>
              <a:t>проходять</a:t>
            </a:r>
            <a:r>
              <a:rPr sz="1600" spc="48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47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папілярного</a:t>
            </a:r>
            <a:r>
              <a:rPr sz="1600" spc="484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м'яза</a:t>
            </a:r>
            <a:r>
              <a:rPr sz="1600" spc="475" dirty="0">
                <a:latin typeface="Times New Roman"/>
                <a:cs typeface="Times New Roman"/>
              </a:rPr>
              <a:t>   </a:t>
            </a:r>
            <a:r>
              <a:rPr sz="1600" spc="-25" dirty="0">
                <a:latin typeface="Times New Roman"/>
                <a:cs typeface="Times New Roman"/>
              </a:rPr>
              <a:t>до </a:t>
            </a:r>
            <a:r>
              <a:rPr sz="1600" dirty="0">
                <a:latin typeface="Times New Roman"/>
                <a:cs typeface="Times New Roman"/>
              </a:rPr>
              <a:t>вентрикулярної</a:t>
            </a:r>
            <a:r>
              <a:rPr sz="1600" spc="2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сторони</a:t>
            </a:r>
            <a:r>
              <a:rPr sz="1600" spc="2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стулки</a:t>
            </a:r>
            <a:r>
              <a:rPr sz="1600" spc="22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мітрального </a:t>
            </a:r>
            <a:r>
              <a:rPr sz="1600" dirty="0">
                <a:latin typeface="Times New Roman"/>
                <a:cs typeface="Times New Roman"/>
              </a:rPr>
              <a:t>клапана.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товщину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міокарду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в </a:t>
            </a:r>
            <a:r>
              <a:rPr sz="1600" dirty="0">
                <a:latin typeface="Times New Roman"/>
                <a:cs typeface="Times New Roman"/>
              </a:rPr>
              <a:t>лівому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шлуночку.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Блискуча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внутрішня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поверхня </a:t>
            </a:r>
            <a:r>
              <a:rPr sz="1600" dirty="0">
                <a:latin typeface="Times New Roman"/>
                <a:cs typeface="Times New Roman"/>
              </a:rPr>
              <a:t>серця</a:t>
            </a:r>
            <a:r>
              <a:rPr sz="1600" spc="25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2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ендокардом,</a:t>
            </a:r>
            <a:r>
              <a:rPr sz="1600" spc="25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</a:t>
            </a:r>
            <a:r>
              <a:rPr sz="1600" spc="2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зовнішня</a:t>
            </a:r>
            <a:r>
              <a:rPr sz="1600" spc="26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поверхня </a:t>
            </a:r>
            <a:r>
              <a:rPr sz="1600" dirty="0">
                <a:latin typeface="Times New Roman"/>
                <a:cs typeface="Times New Roman"/>
              </a:rPr>
              <a:t>міокарду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покрита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епікардом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24357" y="575817"/>
            <a:ext cx="2809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48080" algn="l"/>
                <a:tab pos="1957070" algn="l"/>
                <a:tab pos="2051685" algn="l"/>
              </a:tabLst>
            </a:pPr>
            <a:r>
              <a:rPr spc="-10" dirty="0"/>
              <a:t>Клапани</a:t>
            </a:r>
            <a:r>
              <a:rPr dirty="0"/>
              <a:t>	</a:t>
            </a:r>
            <a:r>
              <a:rPr spc="-10" dirty="0"/>
              <a:t>серця</a:t>
            </a:r>
            <a:r>
              <a:rPr dirty="0"/>
              <a:t>	</a:t>
            </a:r>
            <a:r>
              <a:rPr b="0" spc="-10" dirty="0">
                <a:latin typeface="Times New Roman"/>
                <a:cs typeface="Times New Roman"/>
              </a:rPr>
              <a:t>утворені ендокарда,</a:t>
            </a:r>
            <a:r>
              <a:rPr b="0" dirty="0">
                <a:latin typeface="Times New Roman"/>
                <a:cs typeface="Times New Roman"/>
              </a:rPr>
              <a:t>			</a:t>
            </a:r>
            <a:r>
              <a:rPr b="0" spc="-25" dirty="0">
                <a:latin typeface="Times New Roman"/>
                <a:cs typeface="Times New Roman"/>
              </a:rPr>
              <a:t>які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528821" y="575817"/>
            <a:ext cx="10464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5080" indent="-3048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складками містять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4357" y="1124458"/>
            <a:ext cx="40513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81225" algn="l"/>
                <a:tab pos="3088640" algn="l"/>
                <a:tab pos="3813810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сполучнотканинний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каркас.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Вони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не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763905" algn="l"/>
                <a:tab pos="1679575" algn="l"/>
                <a:tab pos="3075940" algn="l"/>
                <a:tab pos="3769360" algn="l"/>
              </a:tabLst>
            </a:pPr>
            <a:r>
              <a:rPr sz="1800" spc="-10" dirty="0">
                <a:latin typeface="Times New Roman"/>
                <a:cs typeface="Times New Roman"/>
              </a:rPr>
              <a:t>мають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власних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кровоносних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судин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(за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4357" y="1673478"/>
            <a:ext cx="40544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68095" algn="l"/>
                <a:tab pos="1480185" algn="l"/>
                <a:tab pos="2298700" algn="l"/>
                <a:tab pos="2679700" algn="l"/>
                <a:tab pos="38322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винятком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основи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аортального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spc="-10" dirty="0">
                <a:latin typeface="Times New Roman"/>
                <a:cs typeface="Times New Roman"/>
              </a:rPr>
              <a:t>мітрального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клапанів)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34917" y="1947798"/>
            <a:ext cx="1042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живляться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4357" y="2216022"/>
            <a:ext cx="16103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шляхом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дифузії.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9455" y="1040638"/>
            <a:ext cx="7183755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 algn="just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/>
              <a:tabLst>
                <a:tab pos="241300" algn="l"/>
              </a:tabLst>
            </a:pPr>
            <a:r>
              <a:rPr sz="1800" b="1" dirty="0">
                <a:latin typeface="Times New Roman"/>
                <a:cs typeface="Times New Roman"/>
              </a:rPr>
              <a:t>Три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основні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шари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клапанів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серця:</a:t>
            </a:r>
            <a:endParaRPr sz="1800">
              <a:latin typeface="Times New Roman"/>
              <a:cs typeface="Times New Roman"/>
            </a:endParaRPr>
          </a:p>
          <a:p>
            <a:pPr marL="12700" marR="8890" lvl="1" indent="342265" algn="just">
              <a:lnSpc>
                <a:spcPct val="99300"/>
              </a:lnSpc>
              <a:spcBef>
                <a:spcPts val="65"/>
              </a:spcBef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Fibrosa</a:t>
            </a:r>
            <a:r>
              <a:rPr sz="1800" b="1" spc="4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(Фіброзний</a:t>
            </a:r>
            <a:r>
              <a:rPr sz="1800" b="1" spc="4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шар)</a:t>
            </a:r>
            <a:r>
              <a:rPr sz="1800" b="1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розташований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боці</a:t>
            </a:r>
            <a:r>
              <a:rPr sz="1800" spc="4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клапана,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який </a:t>
            </a:r>
            <a:r>
              <a:rPr sz="1800" dirty="0">
                <a:latin typeface="Times New Roman"/>
                <a:cs typeface="Times New Roman"/>
              </a:rPr>
              <a:t>витримує</a:t>
            </a:r>
            <a:r>
              <a:rPr sz="1800" spc="40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найбільший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тиск.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щільної</a:t>
            </a:r>
            <a:r>
              <a:rPr sz="1800" spc="41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колагенової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з'єднується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фіброзними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кільцями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серця.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Надає </a:t>
            </a:r>
            <a:r>
              <a:rPr sz="1800" dirty="0">
                <a:latin typeface="Times New Roman"/>
                <a:cs typeface="Times New Roman"/>
              </a:rPr>
              <a:t>клапану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механічну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міцність.</a:t>
            </a:r>
            <a:endParaRPr sz="1800">
              <a:latin typeface="Times New Roman"/>
              <a:cs typeface="Times New Roman"/>
            </a:endParaRPr>
          </a:p>
          <a:p>
            <a:pPr marL="12700" marR="5080" lvl="1" indent="342265" algn="just">
              <a:lnSpc>
                <a:spcPct val="99300"/>
              </a:lnSpc>
              <a:spcBef>
                <a:spcPts val="65"/>
              </a:spcBef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Spongiosa</a:t>
            </a:r>
            <a:r>
              <a:rPr sz="1800" b="1" spc="2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(Губчастий</a:t>
            </a:r>
            <a:r>
              <a:rPr sz="1800" b="1" spc="30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шар)</a:t>
            </a:r>
            <a:r>
              <a:rPr sz="1800" b="1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центральний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шар,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пухкої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27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27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багатої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7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глікозаміноглікани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протеоглікани.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Він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виконує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амортизуючу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функцію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забезпечує </a:t>
            </a:r>
            <a:r>
              <a:rPr sz="1800" dirty="0">
                <a:latin typeface="Times New Roman"/>
                <a:cs typeface="Times New Roman"/>
              </a:rPr>
              <a:t>плавність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руху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клапанів.</a:t>
            </a:r>
            <a:endParaRPr sz="1800">
              <a:latin typeface="Times New Roman"/>
              <a:cs typeface="Times New Roman"/>
            </a:endParaRPr>
          </a:p>
          <a:p>
            <a:pPr marL="12700" marR="9525" lvl="1" indent="342265" algn="just">
              <a:lnSpc>
                <a:spcPct val="99000"/>
              </a:lnSpc>
              <a:spcBef>
                <a:spcPts val="65"/>
              </a:spcBef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Ventricularis</a:t>
            </a:r>
            <a:r>
              <a:rPr sz="1800" b="1" spc="1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(Шар</a:t>
            </a:r>
            <a:r>
              <a:rPr sz="1800" b="1" spc="1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</a:t>
            </a:r>
            <a:r>
              <a:rPr sz="1800" b="1" spc="1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боку</a:t>
            </a:r>
            <a:r>
              <a:rPr sz="1800" b="1" spc="1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шлуночка)</a:t>
            </a:r>
            <a:r>
              <a:rPr sz="1800" b="1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орієнтовані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колагенові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структури.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аортальному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легеневому </a:t>
            </a:r>
            <a:r>
              <a:rPr sz="1800" dirty="0">
                <a:latin typeface="Times New Roman"/>
                <a:cs typeface="Times New Roman"/>
              </a:rPr>
              <a:t>клапанах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цей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забезпечує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їхню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еластичність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швидке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закриття.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08788" y="1407647"/>
            <a:ext cx="2422642" cy="346844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6411" y="301993"/>
            <a:ext cx="5095875" cy="6254115"/>
            <a:chOff x="6086411" y="301993"/>
            <a:chExt cx="5095875" cy="62541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5999" y="454740"/>
              <a:ext cx="4976316" cy="58243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91173" y="306755"/>
              <a:ext cx="5086350" cy="6244590"/>
            </a:xfrm>
            <a:custGeom>
              <a:avLst/>
              <a:gdLst/>
              <a:ahLst/>
              <a:cxnLst/>
              <a:rect l="l" t="t" r="r" b="b"/>
              <a:pathLst>
                <a:path w="5086350" h="6244590">
                  <a:moveTo>
                    <a:pt x="0" y="6244463"/>
                  </a:moveTo>
                  <a:lnTo>
                    <a:pt x="5085969" y="6244463"/>
                  </a:lnTo>
                  <a:lnTo>
                    <a:pt x="5085969" y="0"/>
                  </a:lnTo>
                  <a:lnTo>
                    <a:pt x="0" y="0"/>
                  </a:lnTo>
                  <a:lnTo>
                    <a:pt x="0" y="624446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89838" y="1511935"/>
            <a:ext cx="4265930" cy="3439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Мітральний</a:t>
            </a:r>
            <a:r>
              <a:rPr sz="1600" b="1" spc="34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клапан</a:t>
            </a:r>
            <a:r>
              <a:rPr sz="1600" b="1" spc="34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у</a:t>
            </a:r>
            <a:r>
              <a:rPr sz="1600" b="1" spc="34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людському</a:t>
            </a:r>
            <a:r>
              <a:rPr sz="1600" b="1" spc="340" dirty="0">
                <a:latin typeface="Times New Roman"/>
                <a:cs typeface="Times New Roman"/>
              </a:rPr>
              <a:t>  </a:t>
            </a:r>
            <a:r>
              <a:rPr sz="1600" b="1" spc="-10" dirty="0">
                <a:latin typeface="Times New Roman"/>
                <a:cs typeface="Times New Roman"/>
              </a:rPr>
              <a:t>серці</a:t>
            </a:r>
            <a:r>
              <a:rPr sz="1600" spc="-10" dirty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b.</a:t>
            </a:r>
            <a:r>
              <a:rPr sz="1600" spc="1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Фотомікрограф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мітрального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клапана.</a:t>
            </a:r>
            <a:r>
              <a:rPr sz="1600" spc="15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Цей </a:t>
            </a:r>
            <a:r>
              <a:rPr sz="1600" dirty="0">
                <a:latin typeface="Times New Roman"/>
                <a:cs typeface="Times New Roman"/>
              </a:rPr>
              <a:t>фотомікрограф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зріз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через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одну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двох </a:t>
            </a:r>
            <a:r>
              <a:rPr sz="1600" dirty="0">
                <a:latin typeface="Times New Roman"/>
                <a:cs typeface="Times New Roman"/>
              </a:rPr>
              <a:t>заслінок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мітрального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клапана.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Обидві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сторони </a:t>
            </a:r>
            <a:r>
              <a:rPr sz="1600" dirty="0">
                <a:latin typeface="Times New Roman"/>
                <a:cs typeface="Times New Roman"/>
              </a:rPr>
              <a:t>заслінки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покриті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ендотелієм.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на </a:t>
            </a:r>
            <a:r>
              <a:rPr sz="1600" dirty="0">
                <a:latin typeface="Times New Roman"/>
                <a:cs typeface="Times New Roman"/>
              </a:rPr>
              <a:t>шарову</a:t>
            </a:r>
            <a:r>
              <a:rPr sz="1600" spc="4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структуру</a:t>
            </a:r>
            <a:r>
              <a:rPr sz="1600" spc="4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клапана.</a:t>
            </a:r>
            <a:r>
              <a:rPr sz="1600" spc="4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Починаючи</a:t>
            </a:r>
            <a:r>
              <a:rPr sz="1600" spc="434" dirty="0">
                <a:latin typeface="Times New Roman"/>
                <a:cs typeface="Times New Roman"/>
              </a:rPr>
              <a:t> 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dirty="0">
                <a:latin typeface="Times New Roman"/>
                <a:cs typeface="Times New Roman"/>
              </a:rPr>
              <a:t>передсердного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боку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(верх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зображення),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перший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під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ендотелієм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це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спонгіоза,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95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не </a:t>
            </a:r>
            <a:r>
              <a:rPr sz="1600" dirty="0">
                <a:latin typeface="Times New Roman"/>
                <a:cs typeface="Times New Roman"/>
              </a:rPr>
              <a:t>виражена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цій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частині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заслінки.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Другий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— </a:t>
            </a:r>
            <a:r>
              <a:rPr sz="1600" dirty="0">
                <a:latin typeface="Times New Roman"/>
                <a:cs typeface="Times New Roman"/>
              </a:rPr>
              <a:t>фіброза,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формує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основну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частину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щільної </a:t>
            </a:r>
            <a:r>
              <a:rPr sz="1600" dirty="0">
                <a:latin typeface="Times New Roman"/>
                <a:cs typeface="Times New Roman"/>
              </a:rPr>
              <a:t>сполучної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тканини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серцевині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клапана.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Третій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4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вентрикулярис,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складається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4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щільної </a:t>
            </a:r>
            <a:r>
              <a:rPr sz="1600" dirty="0">
                <a:latin typeface="Times New Roman"/>
                <a:cs typeface="Times New Roman"/>
              </a:rPr>
              <a:t>сполучної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тканини,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еластичні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spc="-10" dirty="0">
                <a:latin typeface="Times New Roman"/>
                <a:cs typeface="Times New Roman"/>
              </a:rPr>
              <a:t>колагенові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волокна.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125x.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8565" y="363791"/>
            <a:ext cx="4467606" cy="567321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605778" y="1481073"/>
            <a:ext cx="4692015" cy="2766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0"/>
              </a:spcBef>
              <a:tabLst>
                <a:tab pos="521334" algn="l"/>
                <a:tab pos="972185" algn="l"/>
                <a:tab pos="1298575" algn="l"/>
                <a:tab pos="1475105" algn="l"/>
                <a:tab pos="1574165" algn="l"/>
                <a:tab pos="2152015" algn="l"/>
                <a:tab pos="2234565" algn="l"/>
                <a:tab pos="2810510" algn="l"/>
                <a:tab pos="2992120" algn="l"/>
                <a:tab pos="3156585" algn="l"/>
                <a:tab pos="3359150" algn="l"/>
                <a:tab pos="3465829" algn="l"/>
                <a:tab pos="3621404" algn="l"/>
                <a:tab pos="4118610" algn="l"/>
                <a:tab pos="4417060" algn="l"/>
              </a:tabLst>
            </a:pP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Серцевий</a:t>
            </a:r>
            <a:r>
              <a:rPr sz="1800" spc="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клапан</a:t>
            </a:r>
            <a:r>
              <a:rPr sz="1800" spc="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spc="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струни,</a:t>
            </a:r>
            <a:r>
              <a:rPr sz="1800" spc="3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кольорова</a:t>
            </a:r>
            <a:r>
              <a:rPr sz="1800" spc="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скануюча електронна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800" spc="-3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мікрофотографія		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(SEM).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Це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мітральний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клапан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(угорі),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який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контролює кровотік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між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двома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камерами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серця,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лівим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передсердям</a:t>
            </a:r>
            <a:r>
              <a:rPr sz="1800" spc="4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spc="4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лівим</a:t>
            </a:r>
            <a:r>
              <a:rPr sz="1800" spc="4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шлуночком</a:t>
            </a:r>
            <a:r>
              <a:rPr sz="1800" spc="4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(тут</a:t>
            </a:r>
            <a:r>
              <a:rPr sz="1800" spc="4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видно).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Струни</a:t>
            </a:r>
            <a:r>
              <a:rPr sz="1800" spc="3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серця</a:t>
            </a:r>
            <a:r>
              <a:rPr sz="1800" spc="4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(ниткоподібні</a:t>
            </a:r>
            <a:r>
              <a:rPr sz="1800" spc="37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структури)</a:t>
            </a:r>
            <a:r>
              <a:rPr sz="1800" spc="3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відомі 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як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chordae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	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tendineae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5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контролюються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папіліарними</a:t>
            </a:r>
            <a:r>
              <a:rPr sz="1800" spc="-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м’язами. </a:t>
            </a:r>
            <a:r>
              <a:rPr sz="1800" spc="-50" dirty="0">
                <a:latin typeface="Trebuchet MS"/>
                <a:cs typeface="Trebuchet MS"/>
              </a:rPr>
              <a:t>https://</a:t>
            </a:r>
            <a:r>
              <a:rPr sz="1800" spc="-50" dirty="0">
                <a:latin typeface="Trebuchet MS"/>
                <a:cs typeface="Trebuchet MS"/>
                <a:hlinkClick r:id="rId3"/>
              </a:rPr>
              <a:t>www.sciencephoto.com/media/630028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rebuchet MS"/>
                <a:cs typeface="Trebuchet MS"/>
              </a:rPr>
              <a:t>/view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9208" y="493481"/>
            <a:ext cx="7112634" cy="5208270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272415" indent="-203835">
              <a:lnSpc>
                <a:spcPct val="100000"/>
              </a:lnSpc>
              <a:spcBef>
                <a:spcPts val="1055"/>
              </a:spcBef>
              <a:buSzPct val="88888"/>
              <a:buFont typeface="Times New Roman"/>
              <a:buAutoNum type="arabicPeriod" startAt="2"/>
              <a:tabLst>
                <a:tab pos="27241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Особливості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різних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клапанів:</a:t>
            </a:r>
            <a:endParaRPr sz="1800">
              <a:latin typeface="Times New Roman"/>
              <a:cs typeface="Times New Roman"/>
            </a:endParaRPr>
          </a:p>
          <a:p>
            <a:pPr marL="12700" marR="5715">
              <a:lnSpc>
                <a:spcPct val="100000"/>
              </a:lnSpc>
              <a:spcBef>
                <a:spcPts val="960"/>
              </a:spcBef>
              <a:tabLst>
                <a:tab pos="1433195" algn="l"/>
                <a:tab pos="1635760" algn="l"/>
                <a:tab pos="3220720" algn="l"/>
                <a:tab pos="4239260" algn="l"/>
                <a:tab pos="648144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Мітральний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50" dirty="0">
                <a:latin typeface="Times New Roman"/>
                <a:cs typeface="Times New Roman"/>
              </a:rPr>
              <a:t>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тристулковий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клапани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(атриовентрикулярні)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мають </a:t>
            </a:r>
            <a:r>
              <a:rPr sz="1800" dirty="0">
                <a:latin typeface="Times New Roman"/>
                <a:cs typeface="Times New Roman"/>
              </a:rPr>
              <a:t>більш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виражений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губчастий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пом'якшує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удари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закриття. </a:t>
            </a:r>
            <a:r>
              <a:rPr sz="1800" b="1" dirty="0">
                <a:latin typeface="Times New Roman"/>
                <a:cs typeface="Times New Roman"/>
              </a:rPr>
              <a:t>Аортальний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легеневий клапани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розвинений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фіброзний </a:t>
            </a:r>
            <a:r>
              <a:rPr sz="1800" dirty="0">
                <a:latin typeface="Times New Roman"/>
                <a:cs typeface="Times New Roman"/>
              </a:rPr>
              <a:t>шар,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витримує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високий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тиск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крові.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3"/>
              <a:tabLst>
                <a:tab pos="24130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Клітинний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склад:</a:t>
            </a:r>
            <a:endParaRPr sz="1800">
              <a:latin typeface="Times New Roman"/>
              <a:cs typeface="Times New Roman"/>
            </a:endParaRPr>
          </a:p>
          <a:p>
            <a:pPr marL="12700" marR="7620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Фібробласти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фіброцити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виробляють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колаген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еластин. </a:t>
            </a:r>
            <a:r>
              <a:rPr sz="1800" b="1" dirty="0">
                <a:latin typeface="Times New Roman"/>
                <a:cs typeface="Times New Roman"/>
              </a:rPr>
              <a:t>Валвулоцити</a:t>
            </a:r>
            <a:r>
              <a:rPr sz="1800" b="1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спеціалізовані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клапанів,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регулюють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їхню </a:t>
            </a:r>
            <a:r>
              <a:rPr sz="1800" dirty="0">
                <a:latin typeface="Times New Roman"/>
                <a:cs typeface="Times New Roman"/>
              </a:rPr>
              <a:t>механічну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адаптацію.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1817370" algn="l"/>
                <a:tab pos="2975610" algn="l"/>
                <a:tab pos="3416300" algn="l"/>
                <a:tab pos="4904740" algn="l"/>
                <a:tab pos="619950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Ендотеліальні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–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покривають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поверхню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клапанів, забезпечуючи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антикоагулянтний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захист.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b="1" spc="-10" dirty="0">
                <a:latin typeface="Times New Roman"/>
                <a:cs typeface="Times New Roman"/>
              </a:rPr>
              <a:t>Функціональне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значення: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Завдяки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своїй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гістологічній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структурі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клапани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серця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ефективно відкриватися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закриватися,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запобігаючи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зворотному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току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крові.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Порушення</a:t>
            </a:r>
            <a:r>
              <a:rPr sz="1800" spc="4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43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структурі</a:t>
            </a:r>
            <a:r>
              <a:rPr sz="1800" spc="43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клапанів</a:t>
            </a:r>
            <a:r>
              <a:rPr sz="1800" spc="43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(наприклад,</a:t>
            </a:r>
            <a:r>
              <a:rPr sz="1800" spc="43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дегенерація, </a:t>
            </a:r>
            <a:r>
              <a:rPr sz="1800" dirty="0">
                <a:latin typeface="Times New Roman"/>
                <a:cs typeface="Times New Roman"/>
              </a:rPr>
              <a:t>кальцифікація)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призводити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клапанних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вад,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таких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стеноз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недостатність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клапанів.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39735" y="1353185"/>
            <a:ext cx="3761866" cy="376186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5098" y="403097"/>
            <a:ext cx="4040378" cy="550608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16626" y="1349121"/>
            <a:ext cx="5938520" cy="33166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693670" algn="l"/>
                <a:tab pos="4848860" algn="l"/>
              </a:tabLst>
            </a:pP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Серцеві</a:t>
            </a:r>
            <a:r>
              <a:rPr sz="1800" spc="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клапани та струни,</a:t>
            </a:r>
            <a:r>
              <a:rPr sz="1800" spc="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кольорова</a:t>
            </a:r>
            <a:r>
              <a:rPr sz="1800" spc="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скануюча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 електронна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мікрофотографія</a:t>
            </a:r>
            <a:r>
              <a:rPr sz="1800" spc="295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(SEM).</a:t>
            </a:r>
            <a:r>
              <a:rPr sz="1800" spc="29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Це</a:t>
            </a:r>
            <a:r>
              <a:rPr sz="1800" spc="295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розсічення</a:t>
            </a:r>
            <a:r>
              <a:rPr sz="1800" spc="295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показує</a:t>
            </a:r>
            <a:r>
              <a:rPr sz="1800" spc="295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як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мітральний</a:t>
            </a:r>
            <a:r>
              <a:rPr sz="1800" spc="36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клапан</a:t>
            </a:r>
            <a:r>
              <a:rPr sz="1800" spc="36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(у</a:t>
            </a:r>
            <a:r>
              <a:rPr sz="1800" spc="37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центрі),</a:t>
            </a:r>
            <a:r>
              <a:rPr sz="1800" spc="37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так</a:t>
            </a:r>
            <a:r>
              <a:rPr sz="1800" spc="37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spc="36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клапан</a:t>
            </a:r>
            <a:r>
              <a:rPr sz="1800" spc="35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аорти</a:t>
            </a:r>
            <a:r>
              <a:rPr sz="1800" spc="37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(угорі</a:t>
            </a:r>
            <a:r>
              <a:rPr sz="1800" spc="37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484747"/>
                </a:solidFill>
                <a:latin typeface="Calibri"/>
                <a:cs typeface="Calibri"/>
              </a:rPr>
              <a:t>в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центрі).</a:t>
            </a:r>
            <a:r>
              <a:rPr sz="1800" spc="204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Мітральний</a:t>
            </a:r>
            <a:r>
              <a:rPr sz="1800" spc="204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клапан</a:t>
            </a:r>
            <a:r>
              <a:rPr sz="1800" spc="21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знаходиться</a:t>
            </a:r>
            <a:r>
              <a:rPr sz="1800" spc="21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між</a:t>
            </a:r>
            <a:r>
              <a:rPr sz="1800" spc="204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лівим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шлуночком</a:t>
            </a:r>
            <a:r>
              <a:rPr sz="1800" spc="18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серця</a:t>
            </a:r>
            <a:r>
              <a:rPr sz="1800" spc="2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(внизу)</a:t>
            </a:r>
            <a:r>
              <a:rPr sz="1800" spc="2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spc="2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лівим</a:t>
            </a:r>
            <a:r>
              <a:rPr sz="1800" spc="1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передсердям</a:t>
            </a:r>
            <a:r>
              <a:rPr sz="1800" spc="2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(не</a:t>
            </a:r>
            <a:r>
              <a:rPr sz="1800" spc="2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видно).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Аортальний</a:t>
            </a:r>
            <a:r>
              <a:rPr sz="1800" spc="4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клапан</a:t>
            </a:r>
            <a:r>
              <a:rPr sz="1800" spc="4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(верхній</a:t>
            </a:r>
            <a:r>
              <a:rPr sz="1800" spc="5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центр)</a:t>
            </a:r>
            <a:r>
              <a:rPr sz="1800" spc="4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–</a:t>
            </a:r>
            <a:r>
              <a:rPr sz="1800" spc="5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це</a:t>
            </a:r>
            <a:r>
              <a:rPr sz="1800" spc="4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місце,</a:t>
            </a:r>
            <a:r>
              <a:rPr sz="1800" spc="4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де</a:t>
            </a:r>
            <a:r>
              <a:rPr sz="1800" spc="4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кров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проходить</a:t>
            </a:r>
            <a:r>
              <a:rPr sz="1800" spc="18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з</a:t>
            </a:r>
            <a:r>
              <a:rPr sz="1800" spc="1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лівого</a:t>
            </a:r>
            <a:r>
              <a:rPr sz="1800" spc="1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шлуночка</a:t>
            </a:r>
            <a:r>
              <a:rPr sz="1800" spc="1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в</a:t>
            </a:r>
            <a:r>
              <a:rPr sz="1800" spc="204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аорту</a:t>
            </a:r>
            <a:r>
              <a:rPr sz="1800" spc="1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(верхній</a:t>
            </a:r>
            <a:r>
              <a:rPr sz="1800" spc="18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правий).</a:t>
            </a:r>
            <a:r>
              <a:rPr sz="1800" spc="1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Тут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також</a:t>
            </a:r>
            <a:r>
              <a:rPr sz="1800" spc="37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видно</a:t>
            </a:r>
            <a:r>
              <a:rPr sz="1800" spc="375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серцеві</a:t>
            </a:r>
            <a:r>
              <a:rPr sz="1800" spc="38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струни</a:t>
            </a:r>
            <a:r>
              <a:rPr sz="1800" spc="38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(chordae</a:t>
            </a:r>
            <a:r>
              <a:rPr sz="1800" spc="375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tendineae, ниткоподібні),</a:t>
            </a:r>
            <a:r>
              <a:rPr sz="1800" spc="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папіліарні м’язи</a:t>
            </a:r>
            <a:r>
              <a:rPr sz="1800" spc="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(товсті</a:t>
            </a:r>
            <a:r>
              <a:rPr sz="1800" spc="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смуги</a:t>
            </a:r>
            <a:r>
              <a:rPr sz="1800" spc="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внизу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праворуч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spc="14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ліворуч)</a:t>
            </a:r>
            <a:r>
              <a:rPr sz="1800" spc="15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spc="14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trabeculae</a:t>
            </a:r>
            <a:r>
              <a:rPr sz="1800" spc="14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carneae</a:t>
            </a:r>
            <a:r>
              <a:rPr sz="1800" spc="15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(стовпчасті</a:t>
            </a:r>
            <a:r>
              <a:rPr sz="1800" spc="15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структури</a:t>
            </a:r>
            <a:r>
              <a:rPr sz="1800" spc="14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на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внутрішній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стінці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шлуночка). https: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  <a:hlinkClick r:id="rId3"/>
              </a:rPr>
              <a:t>//www.sciencephoto.com/media/85402/view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55676" y="508634"/>
            <a:ext cx="5067300" cy="5840730"/>
            <a:chOff x="6555676" y="508634"/>
            <a:chExt cx="5067300" cy="58407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49267" y="518159"/>
              <a:ext cx="4805871" cy="57271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560439" y="513397"/>
              <a:ext cx="5057775" cy="5831205"/>
            </a:xfrm>
            <a:custGeom>
              <a:avLst/>
              <a:gdLst/>
              <a:ahLst/>
              <a:cxnLst/>
              <a:rect l="l" t="t" r="r" b="b"/>
              <a:pathLst>
                <a:path w="5057775" h="5831205">
                  <a:moveTo>
                    <a:pt x="0" y="5831205"/>
                  </a:moveTo>
                  <a:lnTo>
                    <a:pt x="5057266" y="5831205"/>
                  </a:lnTo>
                  <a:lnTo>
                    <a:pt x="5057266" y="0"/>
                  </a:lnTo>
                  <a:lnTo>
                    <a:pt x="0" y="0"/>
                  </a:lnTo>
                  <a:lnTo>
                    <a:pt x="0" y="583120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569594" y="1265745"/>
            <a:ext cx="5720715" cy="3777615"/>
            <a:chOff x="569594" y="1265745"/>
            <a:chExt cx="5720715" cy="377761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9119" y="1275207"/>
              <a:ext cx="5701538" cy="375818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74357" y="1270508"/>
              <a:ext cx="5711190" cy="3768090"/>
            </a:xfrm>
            <a:custGeom>
              <a:avLst/>
              <a:gdLst/>
              <a:ahLst/>
              <a:cxnLst/>
              <a:rect l="l" t="t" r="r" b="b"/>
              <a:pathLst>
                <a:path w="5711190" h="3768090">
                  <a:moveTo>
                    <a:pt x="0" y="3767709"/>
                  </a:moveTo>
                  <a:lnTo>
                    <a:pt x="5711063" y="3767709"/>
                  </a:lnTo>
                  <a:lnTo>
                    <a:pt x="5711063" y="0"/>
                  </a:lnTo>
                  <a:lnTo>
                    <a:pt x="0" y="0"/>
                  </a:lnTo>
                  <a:lnTo>
                    <a:pt x="0" y="3767709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6207" y="1029208"/>
            <a:ext cx="6429375" cy="437857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12775" y="432418"/>
            <a:ext cx="4600575" cy="1891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7100"/>
              </a:lnSpc>
              <a:spcBef>
                <a:spcPts val="105"/>
              </a:spcBef>
            </a:pPr>
            <a:r>
              <a:rPr sz="1800" b="1" dirty="0">
                <a:latin typeface="Times New Roman"/>
                <a:cs typeface="Times New Roman"/>
              </a:rPr>
              <a:t>Міокард</a:t>
            </a:r>
            <a:r>
              <a:rPr sz="1800" b="1" spc="2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(серцевий</a:t>
            </a:r>
            <a:r>
              <a:rPr sz="1800" b="1" spc="2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м’яз)</a:t>
            </a:r>
            <a:r>
              <a:rPr sz="1800" b="1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</a:t>
            </a:r>
            <a:r>
              <a:rPr sz="1800" b="1" i="1" dirty="0">
                <a:latin typeface="Times New Roman"/>
                <a:cs typeface="Times New Roman"/>
              </a:rPr>
              <a:t>myocardium</a:t>
            </a:r>
            <a:r>
              <a:rPr sz="1800" dirty="0">
                <a:latin typeface="Times New Roman"/>
                <a:cs typeface="Times New Roman"/>
              </a:rPr>
              <a:t>)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це </a:t>
            </a:r>
            <a:r>
              <a:rPr sz="1800" dirty="0">
                <a:latin typeface="Times New Roman"/>
                <a:cs typeface="Times New Roman"/>
              </a:rPr>
              <a:t>середня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оболонка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серця.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Утворений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серцевою </a:t>
            </a:r>
            <a:r>
              <a:rPr sz="1800" dirty="0">
                <a:latin typeface="Times New Roman"/>
                <a:cs typeface="Times New Roman"/>
              </a:rPr>
              <a:t>м’язовою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тканиною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прошарками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пухкої </a:t>
            </a:r>
            <a:r>
              <a:rPr sz="1800" dirty="0">
                <a:latin typeface="Times New Roman"/>
                <a:cs typeface="Times New Roman"/>
              </a:rPr>
              <a:t>волокнистої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тканини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численними </a:t>
            </a:r>
            <a:r>
              <a:rPr sz="1800" dirty="0">
                <a:latin typeface="Times New Roman"/>
                <a:cs typeface="Times New Roman"/>
              </a:rPr>
              <a:t>кровоносними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судинами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нервами.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950"/>
              </a:spcBef>
            </a:pPr>
            <a:r>
              <a:rPr sz="1800" dirty="0">
                <a:latin typeface="Times New Roman"/>
                <a:cs typeface="Times New Roman"/>
              </a:rPr>
              <a:t>Оскільки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3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перекачування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крові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через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2775" y="2298953"/>
            <a:ext cx="4599940" cy="610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700"/>
              </a:lnSpc>
              <a:spcBef>
                <a:spcPts val="100"/>
              </a:spcBef>
              <a:tabLst>
                <a:tab pos="826135" algn="l"/>
                <a:tab pos="1229995" algn="l"/>
                <a:tab pos="1492250" algn="l"/>
                <a:tab pos="1873250" algn="l"/>
                <a:tab pos="2421890" algn="l"/>
                <a:tab pos="2492375" algn="l"/>
                <a:tab pos="3502660" algn="l"/>
                <a:tab pos="3734435" algn="l"/>
                <a:tab pos="447230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велике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	</a:t>
            </a:r>
            <a:r>
              <a:rPr sz="1800" spc="-20" dirty="0">
                <a:latin typeface="Times New Roman"/>
                <a:cs typeface="Times New Roman"/>
              </a:rPr>
              <a:t>мале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коло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кровообігу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потрібна значна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сила,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міокард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набагато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товщий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2775" y="2783332"/>
            <a:ext cx="4599305" cy="815340"/>
          </a:xfrm>
          <a:prstGeom prst="rect">
            <a:avLst/>
          </a:prstGeom>
        </p:spPr>
        <p:txBody>
          <a:bodyPr vert="horz" wrap="square" lIns="0" tIns="133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1800" b="1" dirty="0">
                <a:latin typeface="Times New Roman"/>
                <a:cs typeface="Times New Roman"/>
              </a:rPr>
              <a:t>стінках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шлуночків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ніж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передсердях.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  <a:tabLst>
                <a:tab pos="692150" algn="l"/>
                <a:tab pos="1495425" algn="l"/>
                <a:tab pos="2289175" algn="l"/>
                <a:tab pos="3490595" algn="l"/>
              </a:tabLst>
            </a:pPr>
            <a:r>
              <a:rPr sz="1800" spc="-10" dirty="0">
                <a:latin typeface="Times New Roman"/>
                <a:cs typeface="Times New Roman"/>
              </a:rPr>
              <a:t>Тому,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стінка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лівого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шлуночка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приблизно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2775" y="3574795"/>
            <a:ext cx="4601845" cy="21812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7000"/>
              </a:lnSpc>
              <a:spcBef>
                <a:spcPts val="90"/>
              </a:spcBef>
            </a:pPr>
            <a:r>
              <a:rPr sz="1800" b="1" dirty="0">
                <a:latin typeface="Times New Roman"/>
                <a:cs typeface="Times New Roman"/>
              </a:rPr>
              <a:t>втричі</a:t>
            </a:r>
            <a:r>
              <a:rPr sz="1800" b="1" spc="2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товща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ніж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правого,</a:t>
            </a:r>
            <a:r>
              <a:rPr sz="1800" spc="5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оскільки</a:t>
            </a:r>
            <a:r>
              <a:rPr sz="1800" spc="5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лівий </a:t>
            </a:r>
            <a:r>
              <a:rPr sz="1800" dirty="0">
                <a:latin typeface="Times New Roman"/>
                <a:cs typeface="Times New Roman"/>
              </a:rPr>
              <a:t>шлуночок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створювати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достатню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силу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для </a:t>
            </a:r>
            <a:r>
              <a:rPr sz="1800" dirty="0">
                <a:latin typeface="Times New Roman"/>
                <a:cs typeface="Times New Roman"/>
              </a:rPr>
              <a:t>проштовхування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крові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велике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коло </a:t>
            </a:r>
            <a:r>
              <a:rPr sz="1800" dirty="0">
                <a:latin typeface="Times New Roman"/>
                <a:cs typeface="Times New Roman"/>
              </a:rPr>
              <a:t>кровообігу,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капілярні сітки.</a:t>
            </a:r>
            <a:endParaRPr sz="18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7200"/>
              </a:lnSpc>
              <a:spcBef>
                <a:spcPts val="795"/>
              </a:spcBef>
            </a:pPr>
            <a:r>
              <a:rPr sz="1800" b="1" i="1" dirty="0">
                <a:latin typeface="Times New Roman"/>
                <a:cs typeface="Times New Roman"/>
              </a:rPr>
              <a:t>Серцеву</a:t>
            </a:r>
            <a:r>
              <a:rPr sz="1800" b="1" i="1" spc="32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м'язову</a:t>
            </a:r>
            <a:r>
              <a:rPr sz="1800" b="1" i="1" spc="31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тканину</a:t>
            </a:r>
            <a:r>
              <a:rPr sz="1800" b="1" i="1" spc="31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поділяють</a:t>
            </a:r>
            <a:r>
              <a:rPr sz="1800" b="1" i="1" spc="325" dirty="0">
                <a:latin typeface="Times New Roman"/>
                <a:cs typeface="Times New Roman"/>
              </a:rPr>
              <a:t>  </a:t>
            </a:r>
            <a:r>
              <a:rPr sz="1800" b="1" i="1" spc="-25" dirty="0">
                <a:latin typeface="Times New Roman"/>
                <a:cs typeface="Times New Roman"/>
              </a:rPr>
              <a:t>на </a:t>
            </a:r>
            <a:r>
              <a:rPr sz="1800" b="1" i="1" spc="-10" dirty="0">
                <a:latin typeface="Times New Roman"/>
                <a:cs typeface="Times New Roman"/>
              </a:rPr>
              <a:t>робочу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(типову)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провідну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(атипову).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10689" y="808143"/>
            <a:ext cx="5721970" cy="51911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04747" y="1708149"/>
            <a:ext cx="427799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Горизонтальний</a:t>
            </a:r>
            <a:r>
              <a:rPr sz="1600" b="1" spc="27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зріз</a:t>
            </a:r>
            <a:r>
              <a:rPr sz="1600" b="1" spc="254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через</a:t>
            </a:r>
            <a:r>
              <a:rPr sz="1600" b="1" spc="2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шлуночки</a:t>
            </a:r>
            <a:r>
              <a:rPr sz="1600" b="1" spc="26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серця. </a:t>
            </a:r>
            <a:r>
              <a:rPr sz="1600" dirty="0">
                <a:latin typeface="Times New Roman"/>
                <a:cs typeface="Times New Roman"/>
              </a:rPr>
              <a:t>Ця</a:t>
            </a:r>
            <a:r>
              <a:rPr sz="1600" spc="2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фотографія</a:t>
            </a:r>
            <a:r>
              <a:rPr sz="1600" spc="2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демонструє</a:t>
            </a:r>
            <a:r>
              <a:rPr sz="1600" spc="229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поперечний</a:t>
            </a:r>
            <a:r>
              <a:rPr sz="1600" spc="229" dirty="0">
                <a:latin typeface="Times New Roman"/>
                <a:cs typeface="Times New Roman"/>
              </a:rPr>
              <a:t>  </a:t>
            </a:r>
            <a:r>
              <a:rPr sz="1600" spc="-20" dirty="0">
                <a:latin typeface="Times New Roman"/>
                <a:cs typeface="Times New Roman"/>
              </a:rPr>
              <a:t>зріз </a:t>
            </a:r>
            <a:r>
              <a:rPr sz="1600" dirty="0">
                <a:latin typeface="Times New Roman"/>
                <a:cs typeface="Times New Roman"/>
              </a:rPr>
              <a:t>людського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серця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рівні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шлуночків.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Видно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4747" y="2439365"/>
            <a:ext cx="3538220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17575" algn="l"/>
                <a:tab pos="2357755" algn="l"/>
                <a:tab pos="3244850" algn="l"/>
              </a:tabLst>
            </a:pPr>
            <a:r>
              <a:rPr sz="1600" spc="-10" dirty="0">
                <a:latin typeface="Times New Roman"/>
                <a:cs typeface="Times New Roman"/>
              </a:rPr>
              <a:t>клапани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тристулкового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клапана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в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033144" algn="l"/>
                <a:tab pos="1371600" algn="l"/>
                <a:tab pos="2586355" algn="l"/>
                <a:tab pos="3429635" algn="l"/>
              </a:tabLst>
            </a:pPr>
            <a:r>
              <a:rPr sz="1600" spc="-10" dirty="0">
                <a:latin typeface="Times New Roman"/>
                <a:cs typeface="Times New Roman"/>
              </a:rPr>
              <a:t>шлуночку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та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мітрального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клапана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в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33061" y="2439365"/>
            <a:ext cx="748665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правому</a:t>
            </a:r>
            <a:endParaRPr sz="160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latin typeface="Times New Roman"/>
                <a:cs typeface="Times New Roman"/>
              </a:rPr>
              <a:t>лівому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4747" y="2927730"/>
            <a:ext cx="4279265" cy="1976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шлуночку,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їх</a:t>
            </a:r>
            <a:r>
              <a:rPr sz="1600" spc="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прикріпленнями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хордових </a:t>
            </a:r>
            <a:r>
              <a:rPr sz="1600" dirty="0">
                <a:latin typeface="Times New Roman"/>
                <a:cs typeface="Times New Roman"/>
              </a:rPr>
              <a:t>сухожилків.</a:t>
            </a:r>
            <a:r>
              <a:rPr sz="1600" spc="3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3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3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поперечні</a:t>
            </a:r>
            <a:r>
              <a:rPr sz="1600" spc="39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зрізи </a:t>
            </a:r>
            <a:r>
              <a:rPr sz="1600" dirty="0">
                <a:latin typeface="Times New Roman"/>
                <a:cs typeface="Times New Roman"/>
              </a:rPr>
              <a:t>папілярних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м'язів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обох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шлуночках.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Зверніть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різницю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товщині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стінок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правого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лівого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шлуночків.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Жирова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тканина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епікардію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гілки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коронарних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артерій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притоки </a:t>
            </a:r>
            <a:r>
              <a:rPr sz="1600" dirty="0">
                <a:latin typeface="Times New Roman"/>
                <a:cs typeface="Times New Roman"/>
              </a:rPr>
              <a:t>коронарних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вен.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RV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— правий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шлуночок;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LV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— </a:t>
            </a:r>
            <a:r>
              <a:rPr sz="1600" dirty="0">
                <a:latin typeface="Times New Roman"/>
                <a:cs typeface="Times New Roman"/>
              </a:rPr>
              <a:t>лівий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шлуночок.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8642" y="432180"/>
            <a:ext cx="6541008" cy="56333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434198" y="904113"/>
            <a:ext cx="38023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73505" algn="l"/>
                <a:tab pos="3239135" algn="l"/>
              </a:tabLst>
            </a:pP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Шлуночок</a:t>
            </a:r>
            <a:r>
              <a:rPr sz="1800" spc="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серця.</a:t>
            </a:r>
            <a:r>
              <a:rPr sz="1800" spc="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Кольорова</a:t>
            </a:r>
            <a:r>
              <a:rPr sz="1800" spc="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скануюча електронна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мікрофотографія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(SEM)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34198" y="1452753"/>
            <a:ext cx="25438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31875" algn="l"/>
                <a:tab pos="1934210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розрізу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стінки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лівого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34198" y="1727072"/>
            <a:ext cx="2408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(помаранчевий/жовтий)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02036" y="1452753"/>
            <a:ext cx="10369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096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шлуночка здорового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34198" y="2001088"/>
            <a:ext cx="3805554" cy="3865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серця.</a:t>
            </a:r>
            <a:r>
              <a:rPr sz="1800" spc="7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Еритроцити</a:t>
            </a:r>
            <a:r>
              <a:rPr sz="1800" spc="9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(червоні</a:t>
            </a:r>
            <a:r>
              <a:rPr sz="1800" spc="8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кров’яні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тільця)</a:t>
            </a:r>
            <a:r>
              <a:rPr sz="1800" spc="2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спостерігаються</a:t>
            </a:r>
            <a:r>
              <a:rPr sz="1800" spc="25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в</a:t>
            </a:r>
            <a:r>
              <a:rPr sz="1800" spc="2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коронарних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кровоносних</a:t>
            </a:r>
            <a:r>
              <a:rPr sz="1800" spc="3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судинах</a:t>
            </a:r>
            <a:r>
              <a:rPr sz="1800" spc="35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spc="3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камері</a:t>
            </a:r>
            <a:r>
              <a:rPr sz="1800" spc="3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серця.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Серце</a:t>
            </a:r>
            <a:r>
              <a:rPr sz="1800" spc="33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-</a:t>
            </a:r>
            <a:r>
              <a:rPr sz="1800" spc="34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м'язовий</a:t>
            </a:r>
            <a:r>
              <a:rPr sz="1800" spc="345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орган,</a:t>
            </a:r>
            <a:r>
              <a:rPr sz="1800" spc="34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який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перекачує</a:t>
            </a:r>
            <a:r>
              <a:rPr sz="1800" spc="2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кров</a:t>
            </a:r>
            <a:r>
              <a:rPr sz="1800" spc="2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по</a:t>
            </a:r>
            <a:r>
              <a:rPr sz="1800" spc="2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всьому</a:t>
            </a:r>
            <a:r>
              <a:rPr sz="1800" spc="2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тілу.</a:t>
            </a:r>
            <a:r>
              <a:rPr sz="1800" spc="2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Лівий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шлуночок</a:t>
            </a:r>
            <a:r>
              <a:rPr sz="1800" spc="9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є</a:t>
            </a:r>
            <a:r>
              <a:rPr sz="1800" spc="10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однією</a:t>
            </a:r>
            <a:r>
              <a:rPr sz="1800" spc="9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з</a:t>
            </a:r>
            <a:r>
              <a:rPr sz="1800" spc="9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нижніх</a:t>
            </a:r>
            <a:r>
              <a:rPr sz="1800" spc="10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камер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серця.</a:t>
            </a:r>
            <a:r>
              <a:rPr sz="1800" spc="26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Він</a:t>
            </a:r>
            <a:r>
              <a:rPr sz="1800" spc="27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отримує</a:t>
            </a:r>
            <a:r>
              <a:rPr sz="1800" spc="26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збагачену</a:t>
            </a:r>
            <a:r>
              <a:rPr sz="1800" spc="28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киснем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кров</a:t>
            </a:r>
            <a:r>
              <a:rPr sz="1800" spc="2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з</a:t>
            </a:r>
            <a:r>
              <a:rPr sz="1800" spc="2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легенів</a:t>
            </a:r>
            <a:r>
              <a:rPr sz="1800" spc="2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через</a:t>
            </a:r>
            <a:r>
              <a:rPr sz="1800" spc="2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ліве</a:t>
            </a:r>
            <a:r>
              <a:rPr sz="1800" spc="2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передсердя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(верхню</a:t>
            </a:r>
            <a:r>
              <a:rPr sz="1800" spc="3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камеру)</a:t>
            </a:r>
            <a:r>
              <a:rPr sz="1800" spc="3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spc="3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перекачує</a:t>
            </a:r>
            <a:r>
              <a:rPr sz="1800" spc="3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її</a:t>
            </a:r>
            <a:r>
              <a:rPr sz="1800" spc="3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через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головну</a:t>
            </a:r>
            <a:r>
              <a:rPr sz="1800" spc="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артерію,</a:t>
            </a:r>
            <a:r>
              <a:rPr sz="1800" spc="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аорту,</a:t>
            </a:r>
            <a:r>
              <a:rPr sz="1800" spc="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до</a:t>
            </a:r>
            <a:r>
              <a:rPr sz="1800" spc="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решти</a:t>
            </a:r>
            <a:r>
              <a:rPr sz="1800" spc="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тіла.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Збільшення:</a:t>
            </a:r>
            <a:r>
              <a:rPr sz="1800" spc="7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x400</a:t>
            </a:r>
            <a:r>
              <a:rPr sz="1800" spc="8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при</a:t>
            </a:r>
            <a:r>
              <a:rPr sz="1800" spc="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друку</a:t>
            </a:r>
            <a:r>
              <a:rPr sz="1800" spc="8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шириною</a:t>
            </a:r>
            <a:endParaRPr sz="18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0"/>
              </a:spcBef>
              <a:tabLst>
                <a:tab pos="2553335" algn="l"/>
              </a:tabLst>
            </a:pP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10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сантиметрів.</a:t>
            </a:r>
            <a:endParaRPr sz="1800">
              <a:latin typeface="Calibri"/>
              <a:cs typeface="Calibri"/>
            </a:endParaRPr>
          </a:p>
          <a:p>
            <a:pPr marL="12700" marR="82550">
              <a:lnSpc>
                <a:spcPts val="2150"/>
              </a:lnSpc>
              <a:spcBef>
                <a:spcPts val="8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https: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  <a:hlinkClick r:id="rId3"/>
              </a:rPr>
              <a:t>//www.sciencephoto.com/media/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 905244/view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9008" y="700609"/>
            <a:ext cx="5878195" cy="1200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7100"/>
              </a:lnSpc>
              <a:spcBef>
                <a:spcPts val="100"/>
              </a:spcBef>
            </a:pPr>
            <a:r>
              <a:rPr i="1" dirty="0">
                <a:latin typeface="Times New Roman"/>
                <a:cs typeface="Times New Roman"/>
              </a:rPr>
              <a:t>Скоротливі</a:t>
            </a:r>
            <a:r>
              <a:rPr i="1" spc="14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кардіоміоцити</a:t>
            </a:r>
            <a:r>
              <a:rPr i="1" spc="1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мають</a:t>
            </a:r>
            <a:r>
              <a:rPr b="0" spc="1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довжину</a:t>
            </a:r>
            <a:r>
              <a:rPr b="0" spc="13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50…120</a:t>
            </a:r>
            <a:r>
              <a:rPr b="0" spc="140" dirty="0">
                <a:latin typeface="Times New Roman"/>
                <a:cs typeface="Times New Roman"/>
              </a:rPr>
              <a:t> </a:t>
            </a:r>
            <a:r>
              <a:rPr b="0" spc="-20" dirty="0">
                <a:latin typeface="Times New Roman"/>
                <a:cs typeface="Times New Roman"/>
              </a:rPr>
              <a:t>мкм, </a:t>
            </a:r>
            <a:r>
              <a:rPr b="0" dirty="0">
                <a:latin typeface="Times New Roman"/>
                <a:cs typeface="Times New Roman"/>
              </a:rPr>
              <a:t>ширину</a:t>
            </a:r>
            <a:r>
              <a:rPr b="0" spc="6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15…20</a:t>
            </a:r>
            <a:r>
              <a:rPr b="0" spc="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мкм.</a:t>
            </a:r>
            <a:r>
              <a:rPr b="0" spc="5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Одне-</a:t>
            </a:r>
            <a:r>
              <a:rPr b="0" dirty="0">
                <a:latin typeface="Times New Roman"/>
                <a:cs typeface="Times New Roman"/>
              </a:rPr>
              <a:t>два</a:t>
            </a:r>
            <a:r>
              <a:rPr b="0" spc="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ядра</a:t>
            </a:r>
            <a:r>
              <a:rPr b="0" spc="4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локалізуються</a:t>
            </a:r>
            <a:r>
              <a:rPr b="0" spc="3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в</a:t>
            </a:r>
            <a:r>
              <a:rPr b="0" spc="4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центрі </a:t>
            </a:r>
            <a:r>
              <a:rPr b="0" dirty="0">
                <a:latin typeface="Times New Roman"/>
                <a:cs typeface="Times New Roman"/>
              </a:rPr>
              <a:t>клітини,</a:t>
            </a:r>
            <a:r>
              <a:rPr b="0" spc="45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на</a:t>
            </a:r>
            <a:r>
              <a:rPr b="0" spc="45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відміну</a:t>
            </a:r>
            <a:r>
              <a:rPr b="0" spc="459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від</a:t>
            </a:r>
            <a:r>
              <a:rPr b="0" spc="4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периферичної</a:t>
            </a:r>
            <a:r>
              <a:rPr b="0" spc="45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локалізації</a:t>
            </a:r>
            <a:r>
              <a:rPr b="0" spc="44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ядер</a:t>
            </a:r>
            <a:r>
              <a:rPr b="0" spc="430" dirty="0">
                <a:latin typeface="Times New Roman"/>
                <a:cs typeface="Times New Roman"/>
              </a:rPr>
              <a:t> </a:t>
            </a:r>
            <a:r>
              <a:rPr b="0" spc="-50" dirty="0">
                <a:latin typeface="Times New Roman"/>
                <a:cs typeface="Times New Roman"/>
              </a:rPr>
              <a:t>у </a:t>
            </a:r>
            <a:r>
              <a:rPr b="0" dirty="0">
                <a:latin typeface="Times New Roman"/>
                <a:cs typeface="Times New Roman"/>
              </a:rPr>
              <a:t>скелетних</a:t>
            </a:r>
            <a:r>
              <a:rPr b="0" spc="3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мʼязових</a:t>
            </a:r>
            <a:r>
              <a:rPr b="0" spc="3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волокнах.</a:t>
            </a:r>
            <a:r>
              <a:rPr b="0" spc="3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Скоротливі</a:t>
            </a:r>
            <a:r>
              <a:rPr b="0" spc="30" dirty="0">
                <a:latin typeface="Times New Roman"/>
                <a:cs typeface="Times New Roman"/>
              </a:rPr>
              <a:t>  </a:t>
            </a:r>
            <a:r>
              <a:rPr b="0" spc="-10" dirty="0">
                <a:latin typeface="Times New Roman"/>
                <a:cs typeface="Times New Roman"/>
              </a:rPr>
              <a:t>кардіоміоцити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37743" y="1877059"/>
            <a:ext cx="5941060" cy="40220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3660" marR="6350" algn="just">
              <a:lnSpc>
                <a:spcPct val="106900"/>
              </a:lnSpc>
              <a:spcBef>
                <a:spcPts val="95"/>
              </a:spcBef>
            </a:pPr>
            <a:r>
              <a:rPr sz="1800" dirty="0">
                <a:latin typeface="Times New Roman"/>
                <a:cs typeface="Times New Roman"/>
              </a:rPr>
              <a:t>порівняно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зі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скелетними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мʼязовими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волокнами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містять </a:t>
            </a:r>
            <a:r>
              <a:rPr sz="1800" dirty="0">
                <a:latin typeface="Times New Roman"/>
                <a:cs typeface="Times New Roman"/>
              </a:rPr>
              <a:t>багато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саркоплазми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відносно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мало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міофібрил,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збагачені мітохондріями.</a:t>
            </a:r>
            <a:endParaRPr sz="1800">
              <a:latin typeface="Times New Roman"/>
              <a:cs typeface="Times New Roman"/>
            </a:endParaRPr>
          </a:p>
          <a:p>
            <a:pPr marL="73660" marR="6985" algn="just">
              <a:lnSpc>
                <a:spcPct val="106700"/>
              </a:lnSpc>
              <a:spcBef>
                <a:spcPts val="10"/>
              </a:spcBef>
            </a:pP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собою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скоротливі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кардіоміоцити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сполучаються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за </a:t>
            </a:r>
            <a:r>
              <a:rPr sz="1800" spc="-10" dirty="0">
                <a:latin typeface="Times New Roman"/>
                <a:cs typeface="Times New Roman"/>
              </a:rPr>
              <a:t>допомогою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званих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вставних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дисків.</a:t>
            </a:r>
            <a:endParaRPr sz="1800">
              <a:latin typeface="Times New Roman"/>
              <a:cs typeface="Times New Roman"/>
            </a:endParaRPr>
          </a:p>
          <a:p>
            <a:pPr marL="73660" algn="just">
              <a:lnSpc>
                <a:spcPct val="100000"/>
              </a:lnSpc>
              <a:spcBef>
                <a:spcPts val="160"/>
              </a:spcBef>
            </a:pPr>
            <a:r>
              <a:rPr sz="1800" dirty="0">
                <a:latin typeface="Times New Roman"/>
                <a:cs typeface="Times New Roman"/>
              </a:rPr>
              <a:t>Останні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гістологічних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препаратах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вигляд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темних</a:t>
            </a:r>
            <a:endParaRPr sz="1800">
              <a:latin typeface="Times New Roman"/>
              <a:cs typeface="Times New Roman"/>
            </a:endParaRPr>
          </a:p>
          <a:p>
            <a:pPr marL="73660" algn="just">
              <a:lnSpc>
                <a:spcPct val="100000"/>
              </a:lnSpc>
              <a:spcBef>
                <a:spcPts val="140"/>
              </a:spcBef>
            </a:pPr>
            <a:r>
              <a:rPr sz="1800" dirty="0">
                <a:latin typeface="Times New Roman"/>
                <a:cs typeface="Times New Roman"/>
              </a:rPr>
              <a:t>смужок,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йдуть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упоперек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волокна.</a:t>
            </a:r>
            <a:endParaRPr sz="1800">
              <a:latin typeface="Times New Roman"/>
              <a:cs typeface="Times New Roman"/>
            </a:endParaRPr>
          </a:p>
          <a:p>
            <a:pPr marL="73660" marR="5080" algn="just">
              <a:lnSpc>
                <a:spcPct val="106700"/>
              </a:lnSpc>
              <a:spcBef>
                <a:spcPts val="15"/>
              </a:spcBef>
            </a:pP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2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електронним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мікроскопом</a:t>
            </a:r>
            <a:r>
              <a:rPr sz="1800" spc="229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вставний</a:t>
            </a:r>
            <a:r>
              <a:rPr sz="1800" spc="2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диск</a:t>
            </a:r>
            <a:r>
              <a:rPr sz="1800" spc="220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має </a:t>
            </a:r>
            <a:r>
              <a:rPr sz="1800" dirty="0">
                <a:latin typeface="Times New Roman"/>
                <a:cs typeface="Times New Roman"/>
              </a:rPr>
              <a:t>східчастий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профіль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неоднорідною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будовою.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88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Times New Roman"/>
                <a:cs typeface="Times New Roman"/>
              </a:rPr>
              <a:t>Фотомікрографія</a:t>
            </a:r>
            <a:r>
              <a:rPr sz="1400" b="1" spc="1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поздовжнього</a:t>
            </a:r>
            <a:r>
              <a:rPr sz="1400" b="1" spc="1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зрізу</a:t>
            </a:r>
            <a:r>
              <a:rPr sz="1400" b="1" spc="1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серцевого</a:t>
            </a:r>
            <a:r>
              <a:rPr sz="1400" b="1" spc="17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м’яза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Стрілки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вказують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вставні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диски,</a:t>
            </a:r>
            <a:r>
              <a:rPr sz="1400" spc="1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які</a:t>
            </a:r>
            <a:r>
              <a:rPr sz="1400" spc="1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спеціалізованими</a:t>
            </a:r>
            <a:r>
              <a:rPr sz="1400" spc="1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клітинними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контактами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spc="-25" dirty="0">
                <a:latin typeface="Times New Roman"/>
                <a:cs typeface="Times New Roman"/>
              </a:rPr>
              <a:t>між </a:t>
            </a:r>
            <a:r>
              <a:rPr sz="1400" dirty="0">
                <a:latin typeface="Times New Roman"/>
                <a:cs typeface="Times New Roman"/>
              </a:rPr>
              <a:t>кардіоміоцитами.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Також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помітне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характерне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розгалуження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м’язових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волокон.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Times New Roman"/>
                <a:cs typeface="Times New Roman"/>
              </a:rPr>
              <a:t>×360.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36586" y="507784"/>
            <a:ext cx="4263136" cy="578494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17733" y="831532"/>
            <a:ext cx="7571105" cy="4684395"/>
            <a:chOff x="4217733" y="831532"/>
            <a:chExt cx="7571105" cy="46843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36693" y="949440"/>
              <a:ext cx="7335210" cy="454942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222496" y="836294"/>
              <a:ext cx="7561580" cy="4674870"/>
            </a:xfrm>
            <a:custGeom>
              <a:avLst/>
              <a:gdLst/>
              <a:ahLst/>
              <a:cxnLst/>
              <a:rect l="l" t="t" r="r" b="b"/>
              <a:pathLst>
                <a:path w="7561580" h="4674870">
                  <a:moveTo>
                    <a:pt x="0" y="4674489"/>
                  </a:moveTo>
                  <a:lnTo>
                    <a:pt x="7561326" y="4674489"/>
                  </a:lnTo>
                  <a:lnTo>
                    <a:pt x="7561326" y="0"/>
                  </a:lnTo>
                  <a:lnTo>
                    <a:pt x="0" y="0"/>
                  </a:lnTo>
                  <a:lnTo>
                    <a:pt x="0" y="467448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66978" y="445388"/>
            <a:ext cx="3028950" cy="1306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Схема</a:t>
            </a:r>
            <a:r>
              <a:rPr sz="1400" b="1" spc="28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серцевих</a:t>
            </a:r>
            <a:r>
              <a:rPr sz="1400" b="1" spc="28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м’язових</a:t>
            </a:r>
            <a:r>
              <a:rPr sz="1400" b="1" spc="290" dirty="0">
                <a:latin typeface="Times New Roman"/>
                <a:cs typeface="Times New Roman"/>
              </a:rPr>
              <a:t>  </a:t>
            </a:r>
            <a:r>
              <a:rPr sz="1400" b="1" spc="-10" dirty="0">
                <a:latin typeface="Times New Roman"/>
                <a:cs typeface="Times New Roman"/>
              </a:rPr>
              <a:t>клітин </a:t>
            </a:r>
            <a:r>
              <a:rPr sz="1400" dirty="0">
                <a:latin typeface="Times New Roman"/>
                <a:cs typeface="Times New Roman"/>
              </a:rPr>
              <a:t>відображає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їх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характерні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особливості. </a:t>
            </a:r>
            <a:r>
              <a:rPr sz="1400" dirty="0">
                <a:latin typeface="Times New Roman"/>
                <a:cs typeface="Times New Roman"/>
              </a:rPr>
              <a:t>Волокна</a:t>
            </a:r>
            <a:r>
              <a:rPr sz="1400" spc="24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складаються</a:t>
            </a:r>
            <a:r>
              <a:rPr sz="1400" spc="245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40" dirty="0">
                <a:latin typeface="Times New Roman"/>
                <a:cs typeface="Times New Roman"/>
              </a:rPr>
              <a:t>   </a:t>
            </a:r>
            <a:r>
              <a:rPr sz="1400" spc="-10" dirty="0">
                <a:latin typeface="Times New Roman"/>
                <a:cs typeface="Times New Roman"/>
              </a:rPr>
              <a:t>окремих </a:t>
            </a:r>
            <a:r>
              <a:rPr sz="1400" dirty="0">
                <a:latin typeface="Times New Roman"/>
                <a:cs typeface="Times New Roman"/>
              </a:rPr>
              <a:t>клітин,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з’єднаних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4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серії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ділянках </a:t>
            </a:r>
            <a:r>
              <a:rPr sz="1400" dirty="0">
                <a:latin typeface="Times New Roman"/>
                <a:cs typeface="Times New Roman"/>
              </a:rPr>
              <a:t>стику,</a:t>
            </a:r>
            <a:r>
              <a:rPr sz="1400" spc="3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34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мають</a:t>
            </a:r>
            <a:r>
              <a:rPr sz="1400" spc="3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назву</a:t>
            </a:r>
            <a:r>
              <a:rPr sz="1400" spc="33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вставних </a:t>
            </a:r>
            <a:r>
              <a:rPr sz="1400" dirty="0">
                <a:latin typeface="Times New Roman"/>
                <a:cs typeface="Times New Roman"/>
              </a:rPr>
              <a:t>дисків,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які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перетинають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всю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ширину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55826" y="1725930"/>
            <a:ext cx="1036319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8770" marR="5080" indent="-306705">
              <a:lnSpc>
                <a:spcPct val="100000"/>
              </a:lnSpc>
              <a:spcBef>
                <a:spcPts val="105"/>
              </a:spcBef>
              <a:tabLst>
                <a:tab pos="573405" algn="l"/>
              </a:tabLst>
            </a:pPr>
            <a:r>
              <a:rPr sz="1400" spc="-25" dirty="0">
                <a:latin typeface="Times New Roman"/>
                <a:cs typeface="Times New Roman"/>
              </a:rPr>
              <a:t>між</a:t>
            </a:r>
            <a:r>
              <a:rPr sz="1400" dirty="0">
                <a:latin typeface="Times New Roman"/>
                <a:cs typeface="Times New Roman"/>
              </a:rPr>
              <a:t>		</a:t>
            </a:r>
            <a:r>
              <a:rPr sz="1400" spc="-25" dirty="0">
                <a:latin typeface="Times New Roman"/>
                <a:cs typeface="Times New Roman"/>
              </a:rPr>
              <a:t>двома </a:t>
            </a:r>
            <a:r>
              <a:rPr sz="1400" spc="-10" dirty="0">
                <a:latin typeface="Times New Roman"/>
                <a:cs typeface="Times New Roman"/>
              </a:rPr>
              <a:t>ділянки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45129" y="1725930"/>
            <a:ext cx="8509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860" marR="5080" indent="-10795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клітинами. східчастих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04594" y="2152650"/>
            <a:ext cx="5099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дисків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40685" y="2152650"/>
            <a:ext cx="5835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містять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6978" y="1725930"/>
            <a:ext cx="815340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волокна Поперечні вставних кількість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67077" y="2366010"/>
            <a:ext cx="12433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69975" algn="l"/>
              </a:tabLst>
            </a:pPr>
            <a:r>
              <a:rPr sz="1400" spc="-10" dirty="0">
                <a:latin typeface="Times New Roman"/>
                <a:cs typeface="Times New Roman"/>
              </a:rPr>
              <a:t>десмосом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та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49929" y="2152650"/>
            <a:ext cx="5461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6040" marR="5080" indent="-5334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велику інших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6978" y="2579065"/>
            <a:ext cx="302641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адгезійних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контактів,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забезпечують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6978" y="2792983"/>
            <a:ext cx="24669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98170" algn="l"/>
                <a:tab pos="1464945" algn="l"/>
                <a:tab pos="2155190" algn="l"/>
              </a:tabLst>
            </a:pPr>
            <a:r>
              <a:rPr sz="1400" spc="-10" dirty="0">
                <a:latin typeface="Times New Roman"/>
                <a:cs typeface="Times New Roman"/>
              </a:rPr>
              <a:t>міцне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з'єднання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клітин,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Times New Roman"/>
                <a:cs typeface="Times New Roman"/>
              </a:rPr>
              <a:t>тоді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61182" y="2792983"/>
            <a:ext cx="4349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32740" algn="l"/>
              </a:tabLst>
            </a:pPr>
            <a:r>
              <a:rPr sz="1400" spc="-25" dirty="0">
                <a:latin typeface="Times New Roman"/>
                <a:cs typeface="Times New Roman"/>
              </a:rPr>
              <a:t>як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50" dirty="0">
                <a:latin typeface="Times New Roman"/>
                <a:cs typeface="Times New Roman"/>
              </a:rPr>
              <a:t>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6978" y="3006344"/>
            <a:ext cx="204723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75410" algn="l"/>
              </a:tabLst>
            </a:pPr>
            <a:r>
              <a:rPr sz="1400" spc="-10" dirty="0">
                <a:latin typeface="Times New Roman"/>
                <a:cs typeface="Times New Roman"/>
              </a:rPr>
              <a:t>поздовжніх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ділянках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86505" y="3006344"/>
            <a:ext cx="5099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дисків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6978" y="3219704"/>
            <a:ext cx="3029585" cy="1520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687705" algn="l"/>
                <a:tab pos="765810" algn="l"/>
                <a:tab pos="875030" algn="l"/>
                <a:tab pos="1042669" algn="l"/>
                <a:tab pos="1341755" algn="l"/>
                <a:tab pos="1682750" algn="l"/>
                <a:tab pos="1842770" algn="l"/>
                <a:tab pos="1876425" algn="l"/>
                <a:tab pos="2359660" algn="l"/>
                <a:tab pos="2534920" algn="l"/>
                <a:tab pos="2788285" algn="l"/>
                <a:tab pos="2870200" algn="l"/>
                <a:tab pos="2896235" algn="l"/>
              </a:tabLst>
            </a:pPr>
            <a:r>
              <a:rPr sz="1400" spc="-10" dirty="0">
                <a:latin typeface="Times New Roman"/>
                <a:cs typeface="Times New Roman"/>
              </a:rPr>
              <a:t>переважають</a:t>
            </a:r>
            <a:r>
              <a:rPr sz="1400" dirty="0">
                <a:latin typeface="Times New Roman"/>
                <a:cs typeface="Times New Roman"/>
              </a:rPr>
              <a:t> щілинні</a:t>
            </a:r>
            <a:r>
              <a:rPr sz="1400" spc="-10" dirty="0">
                <a:latin typeface="Times New Roman"/>
                <a:cs typeface="Times New Roman"/>
              </a:rPr>
              <a:t> контакти. Серцеві</a:t>
            </a:r>
            <a:r>
              <a:rPr sz="1400" dirty="0">
                <a:latin typeface="Times New Roman"/>
                <a:cs typeface="Times New Roman"/>
              </a:rPr>
              <a:t>			</a:t>
            </a:r>
            <a:r>
              <a:rPr sz="1400" spc="-10" dirty="0">
                <a:latin typeface="Times New Roman"/>
                <a:cs typeface="Times New Roman"/>
              </a:rPr>
              <a:t>м’язові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клітини</a:t>
            </a:r>
            <a:r>
              <a:rPr sz="1400" dirty="0">
                <a:latin typeface="Times New Roman"/>
                <a:cs typeface="Times New Roman"/>
              </a:rPr>
              <a:t>		</a:t>
            </a:r>
            <a:r>
              <a:rPr sz="1400" spc="-20" dirty="0">
                <a:latin typeface="Times New Roman"/>
                <a:cs typeface="Times New Roman"/>
              </a:rPr>
              <a:t>мають </a:t>
            </a:r>
            <a:r>
              <a:rPr sz="1400" dirty="0">
                <a:latin typeface="Times New Roman"/>
                <a:cs typeface="Times New Roman"/>
              </a:rPr>
              <a:t>центрально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розташовані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ядра,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їхні </a:t>
            </a:r>
            <a:r>
              <a:rPr sz="1400" dirty="0">
                <a:latin typeface="Times New Roman"/>
                <a:cs typeface="Times New Roman"/>
              </a:rPr>
              <a:t>міофібрили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зазвичай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менш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щільні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та </a:t>
            </a:r>
            <a:r>
              <a:rPr sz="1400" spc="-20" dirty="0">
                <a:latin typeface="Times New Roman"/>
                <a:cs typeface="Times New Roman"/>
              </a:rPr>
              <a:t>менш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організовані</a:t>
            </a:r>
            <a:r>
              <a:rPr sz="1400" dirty="0">
                <a:latin typeface="Times New Roman"/>
                <a:cs typeface="Times New Roman"/>
              </a:rPr>
              <a:t>			</a:t>
            </a:r>
            <a:r>
              <a:rPr sz="1400" spc="-10" dirty="0">
                <a:latin typeface="Times New Roman"/>
                <a:cs typeface="Times New Roman"/>
              </a:rPr>
              <a:t>порівняно</a:t>
            </a:r>
            <a:r>
              <a:rPr sz="1400" dirty="0">
                <a:latin typeface="Times New Roman"/>
                <a:cs typeface="Times New Roman"/>
              </a:rPr>
              <a:t>			</a:t>
            </a:r>
            <a:r>
              <a:rPr sz="1400" spc="-25" dirty="0">
                <a:latin typeface="Times New Roman"/>
                <a:cs typeface="Times New Roman"/>
              </a:rPr>
              <a:t>зі </a:t>
            </a:r>
            <a:r>
              <a:rPr sz="1400" spc="-10" dirty="0">
                <a:latin typeface="Times New Roman"/>
                <a:cs typeface="Times New Roman"/>
              </a:rPr>
              <a:t>скелетними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м’язами.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Times New Roman"/>
                <a:cs typeface="Times New Roman"/>
              </a:rPr>
              <a:t>Крім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Times New Roman"/>
                <a:cs typeface="Times New Roman"/>
              </a:rPr>
              <a:t>того,</a:t>
            </a:r>
            <a:r>
              <a:rPr sz="1400" dirty="0">
                <a:latin typeface="Times New Roman"/>
                <a:cs typeface="Times New Roman"/>
              </a:rPr>
              <a:t>		</a:t>
            </a:r>
            <a:r>
              <a:rPr sz="1400" spc="-25" dirty="0">
                <a:latin typeface="Times New Roman"/>
                <a:cs typeface="Times New Roman"/>
              </a:rPr>
              <a:t>ці </a:t>
            </a:r>
            <a:r>
              <a:rPr sz="1400" spc="-10" dirty="0">
                <a:latin typeface="Times New Roman"/>
                <a:cs typeface="Times New Roman"/>
              </a:rPr>
              <a:t>клітини</a:t>
            </a:r>
            <a:r>
              <a:rPr sz="1400" dirty="0">
                <a:latin typeface="Times New Roman"/>
                <a:cs typeface="Times New Roman"/>
              </a:rPr>
              <a:t>		</a:t>
            </a:r>
            <a:r>
              <a:rPr sz="1400" spc="-20" dirty="0">
                <a:latin typeface="Times New Roman"/>
                <a:cs typeface="Times New Roman"/>
              </a:rPr>
              <a:t>часто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розгалужуються,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що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66978" y="4713477"/>
            <a:ext cx="109093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imes New Roman"/>
                <a:cs typeface="Times New Roman"/>
              </a:rPr>
              <a:t>дозволяє переплітатися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890522" y="4713477"/>
            <a:ext cx="7283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imes New Roman"/>
                <a:cs typeface="Times New Roman"/>
              </a:rPr>
              <a:t>м’язовим</a:t>
            </a:r>
            <a:endParaRPr sz="1400">
              <a:latin typeface="Times New Roman"/>
              <a:cs typeface="Times New Roman"/>
            </a:endParaRPr>
          </a:p>
          <a:p>
            <a:pPr marL="434340">
              <a:lnSpc>
                <a:spcPct val="100000"/>
              </a:lnSpc>
              <a:spcBef>
                <a:spcPts val="5"/>
              </a:spcBef>
            </a:pPr>
            <a:r>
              <a:rPr sz="1400" spc="-50" dirty="0">
                <a:latin typeface="Times New Roman"/>
                <a:cs typeface="Times New Roman"/>
              </a:rPr>
              <a:t>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879598" y="4713477"/>
            <a:ext cx="91630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891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imes New Roman"/>
                <a:cs typeface="Times New Roman"/>
              </a:rPr>
              <a:t>волокнам складніших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6978" y="5140197"/>
            <a:ext cx="3030855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структурах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складі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пучків,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сприяючи </a:t>
            </a:r>
            <a:r>
              <a:rPr sz="1400" dirty="0">
                <a:latin typeface="Times New Roman"/>
                <a:cs typeface="Times New Roman"/>
              </a:rPr>
              <a:t>ефективному</a:t>
            </a:r>
            <a:r>
              <a:rPr sz="1400" spc="34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механізму</a:t>
            </a:r>
            <a:r>
              <a:rPr sz="1400" spc="34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скорочення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3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повного</a:t>
            </a:r>
            <a:r>
              <a:rPr sz="1400" spc="3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витиснення</a:t>
            </a:r>
            <a:r>
              <a:rPr sz="1400" spc="3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крові</a:t>
            </a:r>
            <a:r>
              <a:rPr sz="1400" spc="355" dirty="0">
                <a:latin typeface="Times New Roman"/>
                <a:cs typeface="Times New Roman"/>
              </a:rPr>
              <a:t>  </a:t>
            </a:r>
            <a:r>
              <a:rPr sz="1400" spc="-25" dirty="0">
                <a:latin typeface="Times New Roman"/>
                <a:cs typeface="Times New Roman"/>
              </a:rPr>
              <a:t>із </a:t>
            </a:r>
            <a:r>
              <a:rPr sz="1400" dirty="0">
                <a:latin typeface="Times New Roman"/>
                <a:cs typeface="Times New Roman"/>
              </a:rPr>
              <a:t>передсердь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шлуночків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серця.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56567" y="579755"/>
            <a:ext cx="6080125" cy="5698490"/>
            <a:chOff x="5556567" y="579755"/>
            <a:chExt cx="6080125" cy="56984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64574" y="589280"/>
              <a:ext cx="5912748" cy="551928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561329" y="584517"/>
              <a:ext cx="6070600" cy="5688965"/>
            </a:xfrm>
            <a:custGeom>
              <a:avLst/>
              <a:gdLst/>
              <a:ahLst/>
              <a:cxnLst/>
              <a:rect l="l" t="t" r="r" b="b"/>
              <a:pathLst>
                <a:path w="6070600" h="5688965">
                  <a:moveTo>
                    <a:pt x="0" y="5688965"/>
                  </a:moveTo>
                  <a:lnTo>
                    <a:pt x="6070091" y="5688965"/>
                  </a:lnTo>
                  <a:lnTo>
                    <a:pt x="6070091" y="0"/>
                  </a:lnTo>
                  <a:lnTo>
                    <a:pt x="0" y="0"/>
                  </a:lnTo>
                  <a:lnTo>
                    <a:pt x="0" y="568896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79780" y="440181"/>
            <a:ext cx="4528185" cy="2708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727075" algn="l"/>
                <a:tab pos="756285" algn="l"/>
                <a:tab pos="1144905" algn="l"/>
                <a:tab pos="1169035" algn="l"/>
                <a:tab pos="1274445" algn="l"/>
                <a:tab pos="1495425" algn="l"/>
                <a:tab pos="1670685" algn="l"/>
                <a:tab pos="1760855" algn="l"/>
                <a:tab pos="1900555" algn="l"/>
                <a:tab pos="1957070" algn="l"/>
                <a:tab pos="1997075" algn="l"/>
                <a:tab pos="2315210" algn="l"/>
                <a:tab pos="2680970" algn="l"/>
                <a:tab pos="2764790" algn="l"/>
                <a:tab pos="2812415" algn="l"/>
                <a:tab pos="3024505" algn="l"/>
                <a:tab pos="3103880" algn="l"/>
                <a:tab pos="3286760" algn="l"/>
                <a:tab pos="3460115" algn="l"/>
                <a:tab pos="3505835" algn="l"/>
                <a:tab pos="3614420" algn="l"/>
                <a:tab pos="3635375" algn="l"/>
                <a:tab pos="3961765" algn="l"/>
                <a:tab pos="4110990" algn="l"/>
                <a:tab pos="4452620" algn="l"/>
              </a:tabLst>
            </a:pPr>
            <a:r>
              <a:rPr sz="1600" b="1" spc="-10" dirty="0">
                <a:latin typeface="Calibri"/>
                <a:cs typeface="Calibri"/>
              </a:rPr>
              <a:t>Електронна</a:t>
            </a:r>
            <a:r>
              <a:rPr sz="1600" b="1" dirty="0">
                <a:latin typeface="Calibri"/>
                <a:cs typeface="Calibri"/>
              </a:rPr>
              <a:t>		</a:t>
            </a:r>
            <a:r>
              <a:rPr sz="1600" b="1" spc="-10" dirty="0">
                <a:latin typeface="Calibri"/>
                <a:cs typeface="Calibri"/>
              </a:rPr>
              <a:t>мікрофотографія</a:t>
            </a:r>
            <a:r>
              <a:rPr sz="1600" b="1" dirty="0">
                <a:latin typeface="Calibri"/>
                <a:cs typeface="Calibri"/>
              </a:rPr>
              <a:t>		</a:t>
            </a:r>
            <a:r>
              <a:rPr sz="1600" b="1" spc="-10" dirty="0">
                <a:latin typeface="Calibri"/>
                <a:cs typeface="Calibri"/>
              </a:rPr>
              <a:t>клітини</a:t>
            </a:r>
            <a:r>
              <a:rPr sz="1600" b="1" dirty="0">
                <a:latin typeface="Calibri"/>
                <a:cs typeface="Calibri"/>
              </a:rPr>
              <a:t>		</a:t>
            </a:r>
            <a:r>
              <a:rPr sz="1600" b="1" spc="-10" dirty="0">
                <a:latin typeface="Calibri"/>
                <a:cs typeface="Calibri"/>
              </a:rPr>
              <a:t>серцевого </a:t>
            </a:r>
            <a:r>
              <a:rPr sz="1600" b="1" dirty="0">
                <a:latin typeface="Calibri"/>
                <a:cs typeface="Calibri"/>
              </a:rPr>
              <a:t>м'яза,</a:t>
            </a:r>
            <a:r>
              <a:rPr sz="1600" b="1" spc="3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що</a:t>
            </a:r>
            <a:r>
              <a:rPr sz="1600" spc="3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показує</a:t>
            </a:r>
            <a:r>
              <a:rPr sz="1600" spc="3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вставний</a:t>
            </a:r>
            <a:r>
              <a:rPr sz="1600" spc="3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диск,</a:t>
            </a:r>
            <a:r>
              <a:rPr sz="1600" spc="3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що</a:t>
            </a:r>
            <a:r>
              <a:rPr sz="1600" spc="3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з'єднує</a:t>
            </a:r>
            <a:r>
              <a:rPr sz="1600" spc="34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дві </a:t>
            </a:r>
            <a:r>
              <a:rPr sz="1600" dirty="0">
                <a:latin typeface="Calibri"/>
                <a:cs typeface="Calibri"/>
              </a:rPr>
              <a:t>м'язові</a:t>
            </a:r>
            <a:r>
              <a:rPr sz="1600" spc="9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клітини.</a:t>
            </a:r>
            <a:r>
              <a:rPr sz="1600" spc="8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D</a:t>
            </a:r>
            <a:r>
              <a:rPr sz="1600" spc="9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-</a:t>
            </a:r>
            <a:r>
              <a:rPr sz="1600" spc="9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десмосома;</a:t>
            </a:r>
            <a:r>
              <a:rPr sz="1600" spc="9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FA</a:t>
            </a:r>
            <a:r>
              <a:rPr sz="1600" spc="85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-</a:t>
            </a:r>
            <a:r>
              <a:rPr sz="1600" spc="90" dirty="0">
                <a:latin typeface="Calibri"/>
                <a:cs typeface="Calibri"/>
              </a:rPr>
              <a:t>  </a:t>
            </a:r>
            <a:r>
              <a:rPr sz="1600" spc="-10" dirty="0">
                <a:latin typeface="Calibri"/>
                <a:cs typeface="Calibri"/>
              </a:rPr>
              <a:t>адгезивна фасція,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25" dirty="0">
                <a:latin typeface="Calibri"/>
                <a:cs typeface="Calibri"/>
              </a:rPr>
              <a:t>що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утворює</a:t>
            </a:r>
            <a:r>
              <a:rPr sz="1600" dirty="0">
                <a:latin typeface="Calibri"/>
                <a:cs typeface="Calibri"/>
              </a:rPr>
              <a:t>			</a:t>
            </a:r>
            <a:r>
              <a:rPr sz="1600" spc="-10" dirty="0">
                <a:latin typeface="Calibri"/>
                <a:cs typeface="Calibri"/>
              </a:rPr>
              <a:t>щільні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сполуки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25" dirty="0">
                <a:latin typeface="Calibri"/>
                <a:cs typeface="Calibri"/>
              </a:rPr>
              <a:t>між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двома </a:t>
            </a:r>
            <a:r>
              <a:rPr sz="1600" dirty="0">
                <a:latin typeface="Calibri"/>
                <a:cs typeface="Calibri"/>
              </a:rPr>
              <a:t>клітинами;</a:t>
            </a:r>
            <a:r>
              <a:rPr sz="1600" spc="1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G</a:t>
            </a:r>
            <a:r>
              <a:rPr sz="1600" spc="1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-</a:t>
            </a:r>
            <a:r>
              <a:rPr sz="1600" spc="1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гранули</a:t>
            </a:r>
            <a:r>
              <a:rPr sz="1600" spc="1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глікогену,</a:t>
            </a:r>
            <a:r>
              <a:rPr sz="1600" spc="1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що</a:t>
            </a:r>
            <a:r>
              <a:rPr sz="1600" spc="1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забезпечують запаси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енергії;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50" dirty="0">
                <a:latin typeface="Calibri"/>
                <a:cs typeface="Calibri"/>
              </a:rPr>
              <a:t>N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50" dirty="0">
                <a:latin typeface="Calibri"/>
                <a:cs typeface="Calibri"/>
              </a:rPr>
              <a:t>-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10" dirty="0">
                <a:latin typeface="Calibri"/>
                <a:cs typeface="Calibri"/>
              </a:rPr>
              <a:t>нексуси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10" dirty="0">
                <a:latin typeface="Calibri"/>
                <a:cs typeface="Calibri"/>
              </a:rPr>
              <a:t>(щілинні</a:t>
            </a:r>
            <a:r>
              <a:rPr sz="1600" dirty="0">
                <a:latin typeface="Calibri"/>
                <a:cs typeface="Calibri"/>
              </a:rPr>
              <a:t>			</a:t>
            </a:r>
            <a:r>
              <a:rPr sz="1600" spc="-10" dirty="0">
                <a:latin typeface="Calibri"/>
                <a:cs typeface="Calibri"/>
              </a:rPr>
              <a:t>контакти), </a:t>
            </a:r>
            <a:r>
              <a:rPr sz="1600" dirty="0">
                <a:latin typeface="Calibri"/>
                <a:cs typeface="Calibri"/>
              </a:rPr>
              <a:t>ділянки</a:t>
            </a:r>
            <a:r>
              <a:rPr sz="1600" spc="2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низького</a:t>
            </a:r>
            <a:r>
              <a:rPr sz="1600" spc="2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електричного</a:t>
            </a:r>
            <a:r>
              <a:rPr sz="1600" spc="2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опору,</a:t>
            </a:r>
            <a:r>
              <a:rPr sz="1600" spc="2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де</a:t>
            </a:r>
            <a:r>
              <a:rPr sz="1600" spc="2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сигнали передаються</a:t>
            </a:r>
            <a:r>
              <a:rPr sz="1600" dirty="0">
                <a:latin typeface="Calibri"/>
                <a:cs typeface="Calibri"/>
              </a:rPr>
              <a:t>			</a:t>
            </a:r>
            <a:r>
              <a:rPr sz="1600" spc="-25" dirty="0">
                <a:latin typeface="Calibri"/>
                <a:cs typeface="Calibri"/>
              </a:rPr>
              <a:t>від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однієї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клітини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25" dirty="0">
                <a:latin typeface="Calibri"/>
                <a:cs typeface="Calibri"/>
              </a:rPr>
              <a:t>до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іншої;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25" dirty="0">
                <a:latin typeface="Calibri"/>
                <a:cs typeface="Calibri"/>
              </a:rPr>
              <a:t>SR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50" dirty="0">
                <a:latin typeface="Calibri"/>
                <a:cs typeface="Calibri"/>
              </a:rPr>
              <a:t>- </a:t>
            </a:r>
            <a:r>
              <a:rPr sz="1600" spc="-10" dirty="0">
                <a:latin typeface="Calibri"/>
                <a:cs typeface="Calibri"/>
              </a:rPr>
              <a:t>саркоплазматичний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10" dirty="0">
                <a:latin typeface="Calibri"/>
                <a:cs typeface="Calibri"/>
              </a:rPr>
              <a:t>ретикулум;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50" dirty="0">
                <a:latin typeface="Calibri"/>
                <a:cs typeface="Calibri"/>
              </a:rPr>
              <a:t>T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50" dirty="0">
                <a:latin typeface="Calibri"/>
                <a:cs typeface="Calibri"/>
              </a:rPr>
              <a:t>-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3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Т-трубочки. </a:t>
            </a:r>
            <a:r>
              <a:rPr sz="1600" spc="-20" dirty="0">
                <a:latin typeface="Calibri"/>
                <a:cs typeface="Calibri"/>
              </a:rPr>
              <a:t>https://</a:t>
            </a:r>
            <a:r>
              <a:rPr sz="1600" spc="-20" dirty="0">
                <a:latin typeface="Calibri"/>
                <a:cs typeface="Calibri"/>
                <a:hlinkClick r:id="rId3"/>
              </a:rPr>
              <a:t>www.sciencedirect.com/topics/medicine-and-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dentistry/cardiac-muscle-</a:t>
            </a:r>
            <a:r>
              <a:rPr sz="1600" spc="-20" dirty="0">
                <a:latin typeface="Calibri"/>
                <a:cs typeface="Calibri"/>
              </a:rPr>
              <a:t>cell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69594" y="3458464"/>
            <a:ext cx="4702810" cy="2820035"/>
            <a:chOff x="569594" y="3458464"/>
            <a:chExt cx="4702810" cy="282003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9119" y="3467989"/>
              <a:ext cx="4664949" cy="280073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74357" y="3463226"/>
              <a:ext cx="4693285" cy="2810510"/>
            </a:xfrm>
            <a:custGeom>
              <a:avLst/>
              <a:gdLst/>
              <a:ahLst/>
              <a:cxnLst/>
              <a:rect l="l" t="t" r="r" b="b"/>
              <a:pathLst>
                <a:path w="4693285" h="2810510">
                  <a:moveTo>
                    <a:pt x="0" y="2810256"/>
                  </a:moveTo>
                  <a:lnTo>
                    <a:pt x="4693285" y="2810256"/>
                  </a:lnTo>
                  <a:lnTo>
                    <a:pt x="4693285" y="0"/>
                  </a:lnTo>
                  <a:lnTo>
                    <a:pt x="0" y="0"/>
                  </a:lnTo>
                  <a:lnTo>
                    <a:pt x="0" y="281025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18252" y="655434"/>
            <a:ext cx="6379717" cy="53304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2820" y="501523"/>
            <a:ext cx="10058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Серцевий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електронна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19401" y="501523"/>
            <a:ext cx="31927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540">
              <a:lnSpc>
                <a:spcPct val="100000"/>
              </a:lnSpc>
              <a:spcBef>
                <a:spcPts val="95"/>
              </a:spcBef>
              <a:tabLst>
                <a:tab pos="798830" algn="l"/>
                <a:tab pos="1743710" algn="l"/>
                <a:tab pos="2051685" algn="l"/>
                <a:tab pos="2574290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м'яз.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Кольорова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трансмісійна мікрофотографія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(TEM)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фібрил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2820" y="989203"/>
            <a:ext cx="4439920" cy="44151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59105" algn="l"/>
                <a:tab pos="548640" algn="l"/>
                <a:tab pos="786765" algn="l"/>
                <a:tab pos="993775" algn="l"/>
                <a:tab pos="1266825" algn="l"/>
                <a:tab pos="1321435" algn="l"/>
                <a:tab pos="1586865" algn="l"/>
                <a:tab pos="1624965" algn="l"/>
                <a:tab pos="1687830" algn="l"/>
                <a:tab pos="1853564" algn="l"/>
                <a:tab pos="1986280" algn="l"/>
                <a:tab pos="2124710" algn="l"/>
                <a:tab pos="2292350" algn="l"/>
                <a:tab pos="2493645" algn="l"/>
                <a:tab pos="2603500" algn="l"/>
                <a:tab pos="2785110" algn="l"/>
                <a:tab pos="2960370" algn="l"/>
                <a:tab pos="3077210" algn="l"/>
                <a:tab pos="3194685" algn="l"/>
                <a:tab pos="3278504" algn="l"/>
                <a:tab pos="3377565" algn="l"/>
                <a:tab pos="3589654" algn="l"/>
                <a:tab pos="3676650" algn="l"/>
                <a:tab pos="3729990" algn="l"/>
                <a:tab pos="4129404" algn="l"/>
                <a:tab pos="4368800" algn="l"/>
              </a:tabLst>
            </a:pPr>
            <a:r>
              <a:rPr sz="1600" dirty="0">
                <a:latin typeface="Times New Roman"/>
                <a:cs typeface="Times New Roman"/>
              </a:rPr>
              <a:t>серцевого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м’яза (помаранчеві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сині)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зі</a:t>
            </a:r>
            <a:r>
              <a:rPr sz="1600" spc="-10" dirty="0">
                <a:latin typeface="Times New Roman"/>
                <a:cs typeface="Times New Roman"/>
              </a:rPr>
              <a:t> здорового </a:t>
            </a:r>
            <a:r>
              <a:rPr sz="1600" dirty="0">
                <a:latin typeface="Times New Roman"/>
                <a:cs typeface="Times New Roman"/>
              </a:rPr>
              <a:t>серця.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Мітохондрії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(червоні)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постачають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м'язові клітини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енергією.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10" dirty="0">
                <a:latin typeface="Times New Roman"/>
                <a:cs typeface="Times New Roman"/>
              </a:rPr>
              <a:t>М'язові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10" dirty="0">
                <a:latin typeface="Times New Roman"/>
                <a:cs typeface="Times New Roman"/>
              </a:rPr>
              <a:t>волокна,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або </a:t>
            </a:r>
            <a:r>
              <a:rPr sz="1600" spc="-10" dirty="0">
                <a:latin typeface="Times New Roman"/>
                <a:cs typeface="Times New Roman"/>
              </a:rPr>
              <a:t>міофібрили,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3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перетинають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поперечні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канальці </a:t>
            </a:r>
            <a:r>
              <a:rPr sz="1600" dirty="0">
                <a:latin typeface="Times New Roman"/>
                <a:cs typeface="Times New Roman"/>
              </a:rPr>
              <a:t>(вузькі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темно-</a:t>
            </a:r>
            <a:r>
              <a:rPr sz="1600" dirty="0">
                <a:latin typeface="Times New Roman"/>
                <a:cs typeface="Times New Roman"/>
              </a:rPr>
              <a:t>сині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лінії).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Ці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канальці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позначають поділ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міофібрил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25" dirty="0">
                <a:latin typeface="Times New Roman"/>
                <a:cs typeface="Times New Roman"/>
              </a:rPr>
              <a:t>на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скоротливі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10" dirty="0">
                <a:latin typeface="Times New Roman"/>
                <a:cs typeface="Times New Roman"/>
              </a:rPr>
              <a:t>одиниці (саркомери).</a:t>
            </a:r>
            <a:r>
              <a:rPr sz="1600" dirty="0">
                <a:latin typeface="Times New Roman"/>
                <a:cs typeface="Times New Roman"/>
              </a:rPr>
              <a:t>				</a:t>
            </a:r>
            <a:r>
              <a:rPr sz="1600" spc="-50" dirty="0">
                <a:latin typeface="Times New Roman"/>
                <a:cs typeface="Times New Roman"/>
              </a:rPr>
              <a:t>У</a:t>
            </a:r>
            <a:r>
              <a:rPr sz="1600" dirty="0">
                <a:latin typeface="Times New Roman"/>
                <a:cs typeface="Times New Roman"/>
              </a:rPr>
              <a:t>				</a:t>
            </a:r>
            <a:r>
              <a:rPr sz="1600" spc="-10" dirty="0">
                <a:latin typeface="Times New Roman"/>
                <a:cs typeface="Times New Roman"/>
              </a:rPr>
              <a:t>центрі</a:t>
            </a:r>
            <a:r>
              <a:rPr sz="1600" dirty="0">
                <a:latin typeface="Times New Roman"/>
                <a:cs typeface="Times New Roman"/>
              </a:rPr>
              <a:t>					</a:t>
            </a:r>
            <a:r>
              <a:rPr sz="1600" spc="-20" dirty="0">
                <a:latin typeface="Times New Roman"/>
                <a:cs typeface="Times New Roman"/>
              </a:rPr>
              <a:t>знаходиться </a:t>
            </a:r>
            <a:r>
              <a:rPr sz="1600" dirty="0">
                <a:latin typeface="Times New Roman"/>
                <a:cs typeface="Times New Roman"/>
              </a:rPr>
              <a:t>інтеркальований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диск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(сильна,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хвиляста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темно- </a:t>
            </a:r>
            <a:r>
              <a:rPr sz="1600" dirty="0">
                <a:latin typeface="Times New Roman"/>
                <a:cs typeface="Times New Roman"/>
              </a:rPr>
              <a:t>синя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лінія).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Інтеркальовані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диски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являють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собою </a:t>
            </a:r>
            <a:r>
              <a:rPr sz="1600" dirty="0">
                <a:latin typeface="Times New Roman"/>
                <a:cs typeface="Times New Roman"/>
              </a:rPr>
              <a:t>подвійні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мембрани,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розділяють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сусідні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клітини </a:t>
            </a:r>
            <a:r>
              <a:rPr sz="1600" spc="-50" dirty="0">
                <a:latin typeface="Times New Roman"/>
                <a:cs typeface="Times New Roman"/>
              </a:rPr>
              <a:t>в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м’язових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10" dirty="0">
                <a:latin typeface="Times New Roman"/>
                <a:cs typeface="Times New Roman"/>
              </a:rPr>
              <a:t>волокнах.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20" dirty="0">
                <a:latin typeface="Times New Roman"/>
                <a:cs typeface="Times New Roman"/>
              </a:rPr>
              <a:t>Вони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10" dirty="0">
                <a:latin typeface="Times New Roman"/>
                <a:cs typeface="Times New Roman"/>
              </a:rPr>
              <a:t>сприяють </a:t>
            </a:r>
            <a:r>
              <a:rPr sz="1600" dirty="0">
                <a:latin typeface="Times New Roman"/>
                <a:cs typeface="Times New Roman"/>
              </a:rPr>
              <a:t>синхронному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скороченню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м'язів.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Серцевий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м’яз </a:t>
            </a:r>
            <a:r>
              <a:rPr sz="1600" spc="-10" dirty="0">
                <a:latin typeface="Times New Roman"/>
                <a:cs typeface="Times New Roman"/>
              </a:rPr>
              <a:t>знаходиться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25" dirty="0">
                <a:latin typeface="Times New Roman"/>
                <a:cs typeface="Times New Roman"/>
              </a:rPr>
              <a:t>під</a:t>
            </a:r>
            <a:r>
              <a:rPr sz="1600" dirty="0">
                <a:latin typeface="Times New Roman"/>
                <a:cs typeface="Times New Roman"/>
              </a:rPr>
              <a:t>				</a:t>
            </a:r>
            <a:r>
              <a:rPr sz="1600" spc="-10" dirty="0">
                <a:latin typeface="Times New Roman"/>
                <a:cs typeface="Times New Roman"/>
              </a:rPr>
              <a:t>підсвідомим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10" dirty="0">
                <a:latin typeface="Times New Roman"/>
                <a:cs typeface="Times New Roman"/>
              </a:rPr>
              <a:t>контролем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50" dirty="0">
                <a:latin typeface="Times New Roman"/>
                <a:cs typeface="Times New Roman"/>
              </a:rPr>
              <a:t>і </a:t>
            </a:r>
            <a:r>
              <a:rPr sz="1600" dirty="0">
                <a:latin typeface="Times New Roman"/>
                <a:cs typeface="Times New Roman"/>
              </a:rPr>
              <a:t>безперервно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скорочується,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перекачуючи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кров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по </a:t>
            </a:r>
            <a:r>
              <a:rPr sz="1600" dirty="0">
                <a:latin typeface="Times New Roman"/>
                <a:cs typeface="Times New Roman"/>
              </a:rPr>
              <a:t>всьому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тілу,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втомлюючись.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Збільшення: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3000x </a:t>
            </a:r>
            <a:r>
              <a:rPr sz="1600" spc="-25" dirty="0">
                <a:latin typeface="Times New Roman"/>
                <a:cs typeface="Times New Roman"/>
              </a:rPr>
              <a:t>при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20" dirty="0">
                <a:latin typeface="Times New Roman"/>
                <a:cs typeface="Times New Roman"/>
              </a:rPr>
              <a:t>друку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10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10" dirty="0">
                <a:latin typeface="Times New Roman"/>
                <a:cs typeface="Times New Roman"/>
              </a:rPr>
              <a:t>сантиметрів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50" dirty="0">
                <a:latin typeface="Times New Roman"/>
                <a:cs typeface="Times New Roman"/>
              </a:rPr>
              <a:t>у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30" dirty="0">
                <a:latin typeface="Times New Roman"/>
                <a:cs typeface="Times New Roman"/>
              </a:rPr>
              <a:t>поперечнику. </a:t>
            </a:r>
            <a:r>
              <a:rPr sz="1600" spc="-10" dirty="0">
                <a:latin typeface="Times New Roman"/>
                <a:cs typeface="Times New Roman"/>
              </a:rPr>
              <a:t>https:/</a:t>
            </a:r>
            <a:r>
              <a:rPr sz="1600" spc="-10" dirty="0">
                <a:latin typeface="Times New Roman"/>
                <a:cs typeface="Times New Roman"/>
                <a:hlinkClick r:id="rId3"/>
              </a:rPr>
              <a:t>/www.sciencephoto.com/media/303237/view/c</a:t>
            </a:r>
            <a:r>
              <a:rPr sz="1600" spc="-10" dirty="0">
                <a:latin typeface="Times New Roman"/>
                <a:cs typeface="Times New Roman"/>
              </a:rPr>
              <a:t> ardiac-</a:t>
            </a:r>
            <a:r>
              <a:rPr sz="1600" spc="-20" dirty="0">
                <a:latin typeface="Times New Roman"/>
                <a:cs typeface="Times New Roman"/>
              </a:rPr>
              <a:t>muscle-</a:t>
            </a:r>
            <a:r>
              <a:rPr sz="1600" spc="-25" dirty="0">
                <a:latin typeface="Times New Roman"/>
                <a:cs typeface="Times New Roman"/>
              </a:rPr>
              <a:t>tem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904" y="560641"/>
            <a:ext cx="10819765" cy="5494655"/>
            <a:chOff x="609904" y="560641"/>
            <a:chExt cx="10819765" cy="54946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9429" y="659759"/>
              <a:ext cx="6215633" cy="31604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14667" y="565404"/>
              <a:ext cx="6225540" cy="3259454"/>
            </a:xfrm>
            <a:custGeom>
              <a:avLst/>
              <a:gdLst/>
              <a:ahLst/>
              <a:cxnLst/>
              <a:rect l="l" t="t" r="r" b="b"/>
              <a:pathLst>
                <a:path w="6225540" h="3259454">
                  <a:moveTo>
                    <a:pt x="0" y="3259454"/>
                  </a:moveTo>
                  <a:lnTo>
                    <a:pt x="6225158" y="3259454"/>
                  </a:lnTo>
                  <a:lnTo>
                    <a:pt x="6225158" y="0"/>
                  </a:lnTo>
                  <a:lnTo>
                    <a:pt x="0" y="0"/>
                  </a:lnTo>
                  <a:lnTo>
                    <a:pt x="0" y="325945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92319" y="2661284"/>
              <a:ext cx="6827519" cy="338391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587620" y="2656522"/>
              <a:ext cx="6837045" cy="3393440"/>
            </a:xfrm>
            <a:custGeom>
              <a:avLst/>
              <a:gdLst/>
              <a:ahLst/>
              <a:cxnLst/>
              <a:rect l="l" t="t" r="r" b="b"/>
              <a:pathLst>
                <a:path w="6837045" h="3393440">
                  <a:moveTo>
                    <a:pt x="0" y="3393440"/>
                  </a:moveTo>
                  <a:lnTo>
                    <a:pt x="6837045" y="3393440"/>
                  </a:lnTo>
                  <a:lnTo>
                    <a:pt x="6837045" y="0"/>
                  </a:lnTo>
                  <a:lnTo>
                    <a:pt x="0" y="0"/>
                  </a:lnTo>
                  <a:lnTo>
                    <a:pt x="0" y="339344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571" y="1186434"/>
            <a:ext cx="707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другий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56766" y="911428"/>
            <a:ext cx="325564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4775" algn="l"/>
                <a:tab pos="3128010" algn="l"/>
              </a:tabLst>
            </a:pPr>
            <a:r>
              <a:rPr i="1" spc="-10" dirty="0">
                <a:latin typeface="Times New Roman"/>
                <a:cs typeface="Times New Roman"/>
              </a:rPr>
              <a:t>Провідні</a:t>
            </a:r>
            <a:r>
              <a:rPr i="1" dirty="0">
                <a:latin typeface="Times New Roman"/>
                <a:cs typeface="Times New Roman"/>
              </a:rPr>
              <a:t>	</a:t>
            </a:r>
            <a:r>
              <a:rPr i="1" spc="-10" dirty="0">
                <a:latin typeface="Times New Roman"/>
                <a:cs typeface="Times New Roman"/>
              </a:rPr>
              <a:t>кардіоміоцити</a:t>
            </a:r>
            <a:r>
              <a:rPr i="1" dirty="0">
                <a:latin typeface="Times New Roman"/>
                <a:cs typeface="Times New Roman"/>
              </a:rPr>
              <a:t>	</a:t>
            </a:r>
            <a:r>
              <a:rPr i="1" spc="-50" dirty="0">
                <a:latin typeface="Times New Roman"/>
                <a:cs typeface="Times New Roman"/>
              </a:rPr>
              <a:t>–</a:t>
            </a:r>
          </a:p>
          <a:p>
            <a:pPr marL="137160">
              <a:lnSpc>
                <a:spcPct val="100000"/>
              </a:lnSpc>
              <a:spcBef>
                <a:spcPts val="5"/>
              </a:spcBef>
              <a:tabLst>
                <a:tab pos="1202690" algn="l"/>
                <a:tab pos="2051685" algn="l"/>
                <a:tab pos="3128010" algn="l"/>
              </a:tabLst>
            </a:pPr>
            <a:r>
              <a:rPr b="0" spc="-10" dirty="0">
                <a:latin typeface="Times New Roman"/>
                <a:cs typeface="Times New Roman"/>
              </a:rPr>
              <a:t>різновид</a:t>
            </a:r>
            <a:r>
              <a:rPr b="0" dirty="0">
                <a:latin typeface="Times New Roman"/>
                <a:cs typeface="Times New Roman"/>
              </a:rPr>
              <a:t>	</a:t>
            </a:r>
            <a:r>
              <a:rPr b="0" spc="-10" dirty="0">
                <a:latin typeface="Times New Roman"/>
                <a:cs typeface="Times New Roman"/>
              </a:rPr>
              <a:t>клітин</a:t>
            </a:r>
            <a:r>
              <a:rPr b="0" dirty="0">
                <a:latin typeface="Times New Roman"/>
                <a:cs typeface="Times New Roman"/>
              </a:rPr>
              <a:t>	</a:t>
            </a:r>
            <a:r>
              <a:rPr b="0" spc="-10" dirty="0">
                <a:latin typeface="Times New Roman"/>
                <a:cs typeface="Times New Roman"/>
              </a:rPr>
              <a:t>міокарда</a:t>
            </a:r>
            <a:r>
              <a:rPr b="0" dirty="0">
                <a:latin typeface="Times New Roman"/>
                <a:cs typeface="Times New Roman"/>
              </a:rPr>
              <a:t>	</a:t>
            </a:r>
            <a:r>
              <a:rPr b="0" spc="-50" dirty="0">
                <a:latin typeface="Times New Roman"/>
                <a:cs typeface="Times New Roman"/>
              </a:rPr>
              <a:t>–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5571" y="1460753"/>
            <a:ext cx="40290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81710" algn="l"/>
                <a:tab pos="1273175" algn="l"/>
                <a:tab pos="2418715" algn="l"/>
                <a:tab pos="3723640" algn="l"/>
              </a:tabLst>
            </a:pP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формують</a:t>
            </a:r>
            <a:r>
              <a:rPr sz="18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провідну</a:t>
            </a:r>
            <a:r>
              <a:rPr sz="18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систему</a:t>
            </a:r>
            <a:r>
              <a:rPr sz="18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серця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яка </a:t>
            </a:r>
            <a:r>
              <a:rPr sz="1800" spc="-10" dirty="0">
                <a:latin typeface="Times New Roman"/>
                <a:cs typeface="Times New Roman"/>
              </a:rPr>
              <a:t>генерує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поширює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збудження,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80308" y="2009394"/>
            <a:ext cx="1330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координовані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5571" y="2009394"/>
            <a:ext cx="25126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1125" algn="l"/>
                <a:tab pos="2435860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викликають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ритмічні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скорочення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серця.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Остання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із: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4598" y="782319"/>
            <a:ext cx="6183630" cy="411416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85571" y="2832608"/>
            <a:ext cx="10488930" cy="3001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35496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синусно-передсердного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вузла,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міжпередсердного</a:t>
            </a:r>
            <a:r>
              <a:rPr sz="1800" b="1" i="1" spc="1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пучка,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1800" b="1" i="1" spc="-20" dirty="0">
                <a:latin typeface="Times New Roman"/>
                <a:cs typeface="Times New Roman"/>
              </a:rPr>
              <a:t>передсердно-шлуночкового</a:t>
            </a:r>
            <a:r>
              <a:rPr sz="1800" b="1" i="1" spc="70" dirty="0">
                <a:latin typeface="Times New Roman"/>
                <a:cs typeface="Times New Roman"/>
              </a:rPr>
              <a:t> </a:t>
            </a:r>
            <a:r>
              <a:rPr sz="1800" b="1" i="1" spc="-20" dirty="0">
                <a:latin typeface="Times New Roman"/>
                <a:cs typeface="Times New Roman"/>
              </a:rPr>
              <a:t>вузла</a:t>
            </a:r>
            <a:endParaRPr sz="1800">
              <a:latin typeface="Times New Roman"/>
              <a:cs typeface="Times New Roman"/>
            </a:endParaRPr>
          </a:p>
          <a:p>
            <a:pPr marL="12700" marR="6464935" indent="286385" algn="just">
              <a:lnSpc>
                <a:spcPct val="100000"/>
              </a:lnSpc>
              <a:buFont typeface="Wingdings"/>
              <a:buChar char=""/>
              <a:tabLst>
                <a:tab pos="299085" algn="l"/>
                <a:tab pos="1730375" algn="l"/>
                <a:tab pos="2798445" algn="l"/>
              </a:tabLst>
            </a:pPr>
            <a:r>
              <a:rPr sz="1800" b="1" i="1" spc="-20" dirty="0">
                <a:latin typeface="Times New Roman"/>
                <a:cs typeface="Times New Roman"/>
              </a:rPr>
              <a:t>передсердно-</a:t>
            </a:r>
            <a:r>
              <a:rPr sz="1800" b="1" i="1" dirty="0">
                <a:latin typeface="Times New Roman"/>
                <a:cs typeface="Times New Roman"/>
              </a:rPr>
              <a:t>шлуночкового</a:t>
            </a:r>
            <a:r>
              <a:rPr sz="1800" b="1" i="1" spc="409" dirty="0">
                <a:latin typeface="Times New Roman"/>
                <a:cs typeface="Times New Roman"/>
              </a:rPr>
              <a:t>    </a:t>
            </a:r>
            <a:r>
              <a:rPr sz="1800" b="1" i="1" spc="-10" dirty="0">
                <a:latin typeface="Times New Roman"/>
                <a:cs typeface="Times New Roman"/>
              </a:rPr>
              <a:t>пучка </a:t>
            </a:r>
            <a:r>
              <a:rPr sz="1800" b="1" i="1" dirty="0">
                <a:latin typeface="Times New Roman"/>
                <a:cs typeface="Times New Roman"/>
              </a:rPr>
              <a:t>Гіса</a:t>
            </a:r>
            <a:r>
              <a:rPr sz="1800" b="1" i="1" spc="3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його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розгалудженнями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– </a:t>
            </a:r>
            <a:r>
              <a:rPr sz="1800" b="1" i="1" dirty="0">
                <a:latin typeface="Times New Roman"/>
                <a:cs typeface="Times New Roman"/>
              </a:rPr>
              <a:t>волокнами</a:t>
            </a:r>
            <a:r>
              <a:rPr sz="1800" b="1" i="1" spc="10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Пуркіньє</a:t>
            </a:r>
            <a:r>
              <a:rPr sz="1800" b="1" i="1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передають імпульси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скоротливих </a:t>
            </a:r>
            <a:r>
              <a:rPr sz="1800" spc="-10" dirty="0">
                <a:latin typeface="Times New Roman"/>
                <a:cs typeface="Times New Roman"/>
              </a:rPr>
              <a:t>кардіоміоцитів.</a:t>
            </a:r>
            <a:endParaRPr sz="1800">
              <a:latin typeface="Times New Roman"/>
              <a:cs typeface="Times New Roman"/>
            </a:endParaRPr>
          </a:p>
          <a:p>
            <a:pPr marL="4860925">
              <a:lnSpc>
                <a:spcPts val="1920"/>
              </a:lnSpc>
            </a:pPr>
            <a:r>
              <a:rPr sz="1600" b="1" dirty="0">
                <a:solidFill>
                  <a:srgbClr val="212121"/>
                </a:solidFill>
                <a:latin typeface="Times New Roman"/>
                <a:cs typeface="Times New Roman"/>
              </a:rPr>
              <a:t>Ссавець.</a:t>
            </a:r>
            <a:r>
              <a:rPr sz="1600" b="1" spc="-5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12121"/>
                </a:solidFill>
                <a:latin typeface="Times New Roman"/>
                <a:cs typeface="Times New Roman"/>
              </a:rPr>
              <a:t>Серце.</a:t>
            </a:r>
            <a:r>
              <a:rPr sz="1600" b="1" spc="-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12121"/>
                </a:solidFill>
                <a:latin typeface="Times New Roman"/>
                <a:cs typeface="Times New Roman"/>
              </a:rPr>
              <a:t>Волокно</a:t>
            </a:r>
            <a:r>
              <a:rPr sz="1600" b="1" spc="-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12121"/>
                </a:solidFill>
                <a:latin typeface="Times New Roman"/>
                <a:cs typeface="Times New Roman"/>
              </a:rPr>
              <a:t>Пуркіньє.</a:t>
            </a:r>
            <a:r>
              <a:rPr sz="1600" b="1" spc="-3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212121"/>
                </a:solidFill>
                <a:latin typeface="Times New Roman"/>
                <a:cs typeface="Times New Roman"/>
              </a:rPr>
              <a:t>Поперечний</a:t>
            </a:r>
            <a:r>
              <a:rPr sz="1600" b="1" spc="-2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12121"/>
                </a:solidFill>
                <a:latin typeface="Times New Roman"/>
                <a:cs typeface="Times New Roman"/>
              </a:rPr>
              <a:t>розріз.</a:t>
            </a:r>
            <a:r>
              <a:rPr sz="1600" b="1" spc="-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b="1" spc="-20" dirty="0">
                <a:solidFill>
                  <a:srgbClr val="212121"/>
                </a:solidFill>
                <a:latin typeface="Times New Roman"/>
                <a:cs typeface="Times New Roman"/>
              </a:rPr>
              <a:t>250X</a:t>
            </a:r>
            <a:endParaRPr sz="1600">
              <a:latin typeface="Times New Roman"/>
              <a:cs typeface="Times New Roman"/>
            </a:endParaRPr>
          </a:p>
          <a:p>
            <a:pPr marL="4860925" marR="80010">
              <a:lnSpc>
                <a:spcPct val="100000"/>
              </a:lnSpc>
              <a:spcBef>
                <a:spcPts val="395"/>
              </a:spcBef>
            </a:pPr>
            <a:r>
              <a:rPr sz="1600" spc="-20" dirty="0">
                <a:solidFill>
                  <a:srgbClr val="212121"/>
                </a:solidFill>
                <a:latin typeface="Times New Roman"/>
                <a:cs typeface="Times New Roman"/>
              </a:rPr>
              <a:t>http</a:t>
            </a:r>
            <a:r>
              <a:rPr sz="1600" spc="-20" dirty="0">
                <a:solidFill>
                  <a:srgbClr val="212121"/>
                </a:solidFill>
                <a:latin typeface="Times New Roman"/>
                <a:cs typeface="Times New Roman"/>
                <a:hlinkClick r:id="rId3"/>
              </a:rPr>
              <a:t>s://www.nature-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  <a:hlinkClick r:id="rId3"/>
              </a:rPr>
              <a:t>microscope-photo-video.com/en/photos/animal-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 histology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68987" y="501408"/>
            <a:ext cx="5767070" cy="5526405"/>
            <a:chOff x="5868987" y="501408"/>
            <a:chExt cx="5767070" cy="55264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60962" y="625670"/>
              <a:ext cx="5464871" cy="511901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873750" y="506171"/>
              <a:ext cx="5757545" cy="5516880"/>
            </a:xfrm>
            <a:custGeom>
              <a:avLst/>
              <a:gdLst/>
              <a:ahLst/>
              <a:cxnLst/>
              <a:rect l="l" t="t" r="r" b="b"/>
              <a:pathLst>
                <a:path w="5757545" h="5516880">
                  <a:moveTo>
                    <a:pt x="0" y="5516880"/>
                  </a:moveTo>
                  <a:lnTo>
                    <a:pt x="5757036" y="5516880"/>
                  </a:lnTo>
                  <a:lnTo>
                    <a:pt x="5757036" y="0"/>
                  </a:lnTo>
                  <a:lnTo>
                    <a:pt x="0" y="0"/>
                  </a:lnTo>
                  <a:lnTo>
                    <a:pt x="0" y="551688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59611" y="1225677"/>
            <a:ext cx="410146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Камери</a:t>
            </a:r>
            <a:r>
              <a:rPr sz="1800" b="1" spc="3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серця</a:t>
            </a:r>
            <a:r>
              <a:rPr sz="1800" b="1" spc="3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3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система</a:t>
            </a:r>
            <a:r>
              <a:rPr sz="1800" b="1" spc="40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проведення </a:t>
            </a:r>
            <a:r>
              <a:rPr sz="1800" b="1" dirty="0">
                <a:latin typeface="Times New Roman"/>
                <a:cs typeface="Times New Roman"/>
              </a:rPr>
              <a:t>електричних</a:t>
            </a:r>
            <a:r>
              <a:rPr sz="1800" b="1" spc="36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імпульсів.</a:t>
            </a:r>
            <a:r>
              <a:rPr sz="1800" b="1" spc="3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Серце</a:t>
            </a:r>
            <a:r>
              <a:rPr sz="1800" spc="36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було </a:t>
            </a:r>
            <a:r>
              <a:rPr sz="1800" dirty="0">
                <a:latin typeface="Times New Roman"/>
                <a:cs typeface="Times New Roman"/>
              </a:rPr>
              <a:t>розрізано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корональній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площині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для </a:t>
            </a:r>
            <a:r>
              <a:rPr sz="1800" dirty="0">
                <a:latin typeface="Times New Roman"/>
                <a:cs typeface="Times New Roman"/>
              </a:rPr>
              <a:t>огляду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його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внутрішньої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будови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основних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частин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системи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проведення імпульсів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(позначених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жовтим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кольором). </a:t>
            </a:r>
            <a:r>
              <a:rPr sz="1800" dirty="0">
                <a:latin typeface="Times New Roman"/>
                <a:cs typeface="Times New Roman"/>
              </a:rPr>
              <a:t>Імпульси</a:t>
            </a:r>
            <a:r>
              <a:rPr sz="1800" spc="27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виникають</a:t>
            </a:r>
            <a:r>
              <a:rPr sz="1800" spc="27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80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синусно- </a:t>
            </a:r>
            <a:r>
              <a:rPr sz="1800" dirty="0">
                <a:latin typeface="Times New Roman"/>
                <a:cs typeface="Times New Roman"/>
              </a:rPr>
              <a:t>передсердному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(СП)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вузлі,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передаються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380" dirty="0">
                <a:latin typeface="Times New Roman"/>
                <a:cs typeface="Times New Roman"/>
              </a:rPr>
              <a:t>     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385" dirty="0">
                <a:latin typeface="Times New Roman"/>
                <a:cs typeface="Times New Roman"/>
              </a:rPr>
              <a:t>     </a:t>
            </a:r>
            <a:r>
              <a:rPr sz="1800" dirty="0">
                <a:latin typeface="Times New Roman"/>
                <a:cs typeface="Times New Roman"/>
              </a:rPr>
              <a:t>передсердь</a:t>
            </a:r>
            <a:r>
              <a:rPr sz="1800" spc="380" dirty="0">
                <a:latin typeface="Times New Roman"/>
                <a:cs typeface="Times New Roman"/>
              </a:rPr>
              <a:t>    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атріовентрикулярного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(АВ)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вузла,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після </a:t>
            </a:r>
            <a:r>
              <a:rPr sz="1800" dirty="0">
                <a:latin typeface="Times New Roman"/>
                <a:cs typeface="Times New Roman"/>
              </a:rPr>
              <a:t>чого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передаються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АВ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пучок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волокон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Пуркіньє.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6411" y="244525"/>
            <a:ext cx="5607685" cy="6411595"/>
            <a:chOff x="6086411" y="244525"/>
            <a:chExt cx="5607685" cy="64115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27391" y="314003"/>
              <a:ext cx="5457116" cy="630248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91173" y="249288"/>
              <a:ext cx="5598160" cy="6402070"/>
            </a:xfrm>
            <a:custGeom>
              <a:avLst/>
              <a:gdLst/>
              <a:ahLst/>
              <a:cxnLst/>
              <a:rect l="l" t="t" r="r" b="b"/>
              <a:pathLst>
                <a:path w="5598159" h="6402070">
                  <a:moveTo>
                    <a:pt x="0" y="6401943"/>
                  </a:moveTo>
                  <a:lnTo>
                    <a:pt x="5598033" y="6401943"/>
                  </a:lnTo>
                  <a:lnTo>
                    <a:pt x="5598033" y="0"/>
                  </a:lnTo>
                  <a:lnTo>
                    <a:pt x="0" y="0"/>
                  </a:lnTo>
                  <a:lnTo>
                    <a:pt x="0" y="640194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569210" y="570433"/>
            <a:ext cx="6235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стінки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6231" y="570433"/>
            <a:ext cx="166306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Мікрофотографія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latin typeface="Times New Roman"/>
                <a:cs typeface="Times New Roman"/>
              </a:rPr>
              <a:t>містить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85973" y="814831"/>
            <a:ext cx="83946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провідну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43783" y="570433"/>
            <a:ext cx="21507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  <a:tabLst>
                <a:tab pos="1107440" algn="l"/>
                <a:tab pos="1852930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шлуночка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серця,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25" dirty="0">
                <a:latin typeface="Times New Roman"/>
                <a:cs typeface="Times New Roman"/>
              </a:rPr>
              <a:t>що</a:t>
            </a:r>
            <a:endParaRPr sz="16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latin typeface="Times New Roman"/>
                <a:cs typeface="Times New Roman"/>
              </a:rPr>
              <a:t>систему</a:t>
            </a:r>
            <a:r>
              <a:rPr sz="1600" spc="-10" dirty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6231" y="1058672"/>
            <a:ext cx="49072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Зріз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стінки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шлуночка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людського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серця,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пофарбований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6231" y="1302511"/>
            <a:ext cx="34931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12115" algn="l"/>
                <a:tab pos="1216660" algn="l"/>
                <a:tab pos="1373505" algn="l"/>
                <a:tab pos="1990725" algn="l"/>
                <a:tab pos="2884170" algn="l"/>
                <a:tab pos="3140075" algn="l"/>
              </a:tabLst>
            </a:pPr>
            <a:r>
              <a:rPr sz="1600" spc="-25" dirty="0">
                <a:latin typeface="Times New Roman"/>
                <a:cs typeface="Times New Roman"/>
              </a:rPr>
              <a:t>за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методом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Маллорі-</a:t>
            </a:r>
            <a:r>
              <a:rPr sz="1600" spc="-20" dirty="0">
                <a:latin typeface="Times New Roman"/>
                <a:cs typeface="Times New Roman"/>
              </a:rPr>
              <a:t>Азан.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Верхні зображення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займає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ендокардій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(E),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12463" y="1302511"/>
            <a:ext cx="12820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9850">
              <a:lnSpc>
                <a:spcPct val="100000"/>
              </a:lnSpc>
              <a:spcBef>
                <a:spcPts val="95"/>
              </a:spcBef>
              <a:tabLst>
                <a:tab pos="567055" algn="l"/>
                <a:tab pos="611505" algn="l"/>
              </a:tabLst>
            </a:pPr>
            <a:r>
              <a:rPr sz="1600" spc="-25" dirty="0">
                <a:latin typeface="Times New Roman"/>
                <a:cs typeface="Times New Roman"/>
              </a:rPr>
              <a:t>дві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третини </a:t>
            </a:r>
            <a:r>
              <a:rPr sz="1600" spc="-20" dirty="0">
                <a:latin typeface="Times New Roman"/>
                <a:cs typeface="Times New Roman"/>
              </a:rPr>
              <a:t>який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містить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6231" y="1790192"/>
            <a:ext cx="49072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832485" algn="l"/>
                <a:tab pos="1012190" algn="l"/>
                <a:tab pos="1318895" algn="l"/>
                <a:tab pos="2062480" algn="l"/>
                <a:tab pos="2153920" algn="l"/>
                <a:tab pos="2785110" algn="l"/>
                <a:tab pos="3138805" algn="l"/>
                <a:tab pos="3683000" algn="l"/>
                <a:tab pos="3863975" algn="l"/>
                <a:tab pos="4836160" algn="l"/>
              </a:tabLst>
            </a:pPr>
            <a:r>
              <a:rPr sz="1600" spc="-10" dirty="0">
                <a:latin typeface="Times New Roman"/>
                <a:cs typeface="Times New Roman"/>
              </a:rPr>
              <a:t>товстий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шар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волокон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Пуркіньє.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Вільна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люмінальна поверхня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шлуночка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(верх)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покрита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ендотелієм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6231" y="2278125"/>
            <a:ext cx="16713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532255" algn="l"/>
              </a:tabLst>
            </a:pPr>
            <a:r>
              <a:rPr sz="1600" spc="-10" dirty="0">
                <a:latin typeface="Times New Roman"/>
                <a:cs typeface="Times New Roman"/>
              </a:rPr>
              <a:t>підендотеліальним (пофарбованої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в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61005" y="2278125"/>
            <a:ext cx="30321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7635">
              <a:lnSpc>
                <a:spcPct val="100000"/>
              </a:lnSpc>
              <a:spcBef>
                <a:spcPts val="95"/>
              </a:spcBef>
              <a:tabLst>
                <a:tab pos="747395" algn="l"/>
                <a:tab pos="1075055" algn="l"/>
                <a:tab pos="2306320" algn="l"/>
              </a:tabLst>
            </a:pPr>
            <a:r>
              <a:rPr sz="1600" spc="-10" dirty="0">
                <a:latin typeface="Times New Roman"/>
                <a:cs typeface="Times New Roman"/>
              </a:rPr>
              <a:t>шаром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сполучної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тканини синій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колір).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23486" y="2521966"/>
            <a:ext cx="14700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09345" algn="l"/>
              </a:tabLst>
            </a:pPr>
            <a:r>
              <a:rPr sz="1600" spc="-10" dirty="0">
                <a:latin typeface="Times New Roman"/>
                <a:cs typeface="Times New Roman"/>
              </a:rPr>
              <a:t>Глибокий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шар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6231" y="2765805"/>
            <a:ext cx="4909820" cy="2952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ендокардію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волокна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Пуркіньє.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увагу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міжклітинні</a:t>
            </a:r>
            <a:r>
              <a:rPr sz="1600" spc="2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диски</a:t>
            </a:r>
            <a:r>
              <a:rPr sz="1600" spc="2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2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цих</a:t>
            </a:r>
            <a:r>
              <a:rPr sz="1600" spc="2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волокнах</a:t>
            </a:r>
            <a:r>
              <a:rPr sz="1600" spc="28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(стрілки). </a:t>
            </a:r>
            <a:r>
              <a:rPr sz="1600" dirty="0">
                <a:latin typeface="Times New Roman"/>
                <a:cs typeface="Times New Roman"/>
              </a:rPr>
              <a:t>Волокна</a:t>
            </a:r>
            <a:r>
              <a:rPr sz="1600" spc="4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Пуркіньє</a:t>
            </a:r>
            <a:r>
              <a:rPr sz="1600" spc="4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мають</a:t>
            </a:r>
            <a:r>
              <a:rPr sz="1600" spc="48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велику</a:t>
            </a:r>
            <a:r>
              <a:rPr sz="1600" spc="4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кількість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глікогену,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виглядає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однорідні,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блідоофарбовані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ділянки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в </a:t>
            </a:r>
            <a:r>
              <a:rPr sz="1600" dirty="0">
                <a:latin typeface="Times New Roman"/>
                <a:cs typeface="Times New Roman"/>
              </a:rPr>
              <a:t>середині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оточені міофібрилами.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Ядра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(N) </a:t>
            </a:r>
            <a:r>
              <a:rPr sz="1600" spc="-10" dirty="0">
                <a:latin typeface="Times New Roman"/>
                <a:cs typeface="Times New Roman"/>
              </a:rPr>
              <a:t>мають </a:t>
            </a:r>
            <a:r>
              <a:rPr sz="1600" dirty="0">
                <a:latin typeface="Times New Roman"/>
                <a:cs typeface="Times New Roman"/>
              </a:rPr>
              <a:t>округлу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форму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більшими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ядра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серцевого </a:t>
            </a:r>
            <a:r>
              <a:rPr sz="1600" dirty="0">
                <a:latin typeface="Times New Roman"/>
                <a:cs typeface="Times New Roman"/>
              </a:rPr>
              <a:t>м'яза</a:t>
            </a:r>
            <a:r>
              <a:rPr sz="1600" spc="4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міокарді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(M).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Вони</a:t>
            </a:r>
            <a:r>
              <a:rPr sz="1600" spc="4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часто</a:t>
            </a:r>
            <a:r>
              <a:rPr sz="1600" spc="4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оточені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світлішою </a:t>
            </a:r>
            <a:r>
              <a:rPr sz="1600" dirty="0">
                <a:latin typeface="Times New Roman"/>
                <a:cs typeface="Times New Roman"/>
              </a:rPr>
              <a:t>цитоплазмою,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юкстануклеарною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зоною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клітини. </a:t>
            </a:r>
            <a:r>
              <a:rPr sz="1600" dirty="0">
                <a:latin typeface="Times New Roman"/>
                <a:cs typeface="Times New Roman"/>
              </a:rPr>
              <a:t>Завдяки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великому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розміру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Пуркіньє,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ядра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часто </a:t>
            </a:r>
            <a:r>
              <a:rPr sz="1600" dirty="0">
                <a:latin typeface="Times New Roman"/>
                <a:cs typeface="Times New Roman"/>
              </a:rPr>
              <a:t>не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потрапляють</a:t>
            </a:r>
            <a:r>
              <a:rPr sz="1600" spc="1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зрізу.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Серед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волокон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Пуркіньє </a:t>
            </a:r>
            <a:r>
              <a:rPr sz="1600" dirty="0">
                <a:latin typeface="Times New Roman"/>
                <a:cs typeface="Times New Roman"/>
              </a:rPr>
              <a:t>проходять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нерви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(NF),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належать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автономної </a:t>
            </a:r>
            <a:r>
              <a:rPr sz="1600" dirty="0">
                <a:latin typeface="Times New Roman"/>
                <a:cs typeface="Times New Roman"/>
              </a:rPr>
              <a:t>нервової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системи.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320x.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702" y="197357"/>
            <a:ext cx="6556650" cy="446925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29792" y="4924425"/>
            <a:ext cx="54749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Електронна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мікрофотографія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передсердних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натрійуретичних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гранул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9792" y="5137784"/>
            <a:ext cx="54762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48994" algn="l"/>
                <a:tab pos="1088390" algn="l"/>
                <a:tab pos="2449830" algn="l"/>
                <a:tab pos="3150870" algn="l"/>
                <a:tab pos="3897629" algn="l"/>
                <a:tab pos="4899025" algn="l"/>
              </a:tabLst>
            </a:pPr>
            <a:r>
              <a:rPr sz="1400" spc="-10" dirty="0">
                <a:latin typeface="Times New Roman"/>
                <a:cs typeface="Times New Roman"/>
              </a:rPr>
              <a:t>(стрілки)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5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перинуклеарній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ділянці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правого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передсердя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собаки.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9792" y="5351145"/>
            <a:ext cx="54654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Більшість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гранул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мають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високу густину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електронів.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Мітохондрія;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F, </a:t>
            </a:r>
            <a:r>
              <a:rPr sz="1400" dirty="0">
                <a:latin typeface="Times New Roman"/>
                <a:cs typeface="Times New Roman"/>
              </a:rPr>
              <a:t>міофібрили.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ТЕА,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28650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471664" y="308609"/>
            <a:ext cx="4135754" cy="1200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7100"/>
              </a:lnSpc>
              <a:spcBef>
                <a:spcPts val="100"/>
              </a:spcBef>
            </a:pPr>
            <a:r>
              <a:rPr b="0" dirty="0">
                <a:latin typeface="Times New Roman"/>
                <a:cs typeface="Times New Roman"/>
              </a:rPr>
              <a:t>Крім</a:t>
            </a:r>
            <a:r>
              <a:rPr b="0" spc="1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того,</a:t>
            </a:r>
            <a:r>
              <a:rPr b="0" spc="13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в</a:t>
            </a:r>
            <a:r>
              <a:rPr b="0" spc="1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кардіоміоцитах</a:t>
            </a:r>
            <a:r>
              <a:rPr b="0" spc="13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передсердь</a:t>
            </a:r>
            <a:r>
              <a:rPr b="0" spc="125" dirty="0">
                <a:latin typeface="Times New Roman"/>
                <a:cs typeface="Times New Roman"/>
              </a:rPr>
              <a:t> </a:t>
            </a:r>
            <a:r>
              <a:rPr b="0" spc="-50" dirty="0">
                <a:latin typeface="Times New Roman"/>
                <a:cs typeface="Times New Roman"/>
              </a:rPr>
              <a:t>і </a:t>
            </a:r>
            <a:r>
              <a:rPr b="0" dirty="0">
                <a:latin typeface="Times New Roman"/>
                <a:cs typeface="Times New Roman"/>
              </a:rPr>
              <a:t>міжшлуночкової</a:t>
            </a:r>
            <a:r>
              <a:rPr b="0" spc="30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перегородки</a:t>
            </a:r>
            <a:r>
              <a:rPr b="0" spc="290" dirty="0">
                <a:latin typeface="Times New Roman"/>
                <a:cs typeface="Times New Roman"/>
              </a:rPr>
              <a:t>  </a:t>
            </a:r>
            <a:r>
              <a:rPr b="0" spc="-10" dirty="0">
                <a:latin typeface="Times New Roman"/>
                <a:cs typeface="Times New Roman"/>
              </a:rPr>
              <a:t>присутні </a:t>
            </a:r>
            <a:r>
              <a:rPr b="0" dirty="0">
                <a:latin typeface="Times New Roman"/>
                <a:cs typeface="Times New Roman"/>
              </a:rPr>
              <a:t>поодинокі</a:t>
            </a:r>
            <a:r>
              <a:rPr b="0" spc="235" dirty="0">
                <a:latin typeface="Times New Roman"/>
                <a:cs typeface="Times New Roman"/>
              </a:rPr>
              <a:t>   </a:t>
            </a:r>
            <a:r>
              <a:rPr b="0" dirty="0">
                <a:latin typeface="Times New Roman"/>
                <a:cs typeface="Times New Roman"/>
              </a:rPr>
              <a:t>клітини</a:t>
            </a:r>
            <a:r>
              <a:rPr b="0" spc="229" dirty="0">
                <a:latin typeface="Times New Roman"/>
                <a:cs typeface="Times New Roman"/>
              </a:rPr>
              <a:t>   </a:t>
            </a:r>
            <a:r>
              <a:rPr b="0" dirty="0">
                <a:latin typeface="Times New Roman"/>
                <a:cs typeface="Times New Roman"/>
              </a:rPr>
              <a:t>зі</a:t>
            </a:r>
            <a:r>
              <a:rPr b="0" spc="235" dirty="0">
                <a:latin typeface="Times New Roman"/>
                <a:cs typeface="Times New Roman"/>
              </a:rPr>
              <a:t>   </a:t>
            </a:r>
            <a:r>
              <a:rPr b="0" spc="-10" dirty="0">
                <a:latin typeface="Times New Roman"/>
                <a:cs typeface="Times New Roman"/>
              </a:rPr>
              <a:t>специфічними електронно-</a:t>
            </a:r>
            <a:r>
              <a:rPr b="0" dirty="0">
                <a:latin typeface="Times New Roman"/>
                <a:cs typeface="Times New Roman"/>
              </a:rPr>
              <a:t>щільними</a:t>
            </a:r>
            <a:r>
              <a:rPr b="0" spc="325" dirty="0">
                <a:latin typeface="Times New Roman"/>
                <a:cs typeface="Times New Roman"/>
              </a:rPr>
              <a:t>    </a:t>
            </a:r>
            <a:r>
              <a:rPr b="0" dirty="0">
                <a:latin typeface="Times New Roman"/>
                <a:cs typeface="Times New Roman"/>
              </a:rPr>
              <a:t>гранулами</a:t>
            </a:r>
            <a:r>
              <a:rPr b="0" spc="330" dirty="0">
                <a:latin typeface="Times New Roman"/>
                <a:cs typeface="Times New Roman"/>
              </a:rPr>
              <a:t>    </a:t>
            </a:r>
            <a:r>
              <a:rPr b="0" spc="-50" dirty="0">
                <a:latin typeface="Times New Roman"/>
                <a:cs typeface="Times New Roman"/>
              </a:rPr>
              <a:t>у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471664" y="1485391"/>
            <a:ext cx="4136390" cy="32543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7000"/>
              </a:lnSpc>
              <a:spcBef>
                <a:spcPts val="90"/>
              </a:spcBef>
              <a:tabLst>
                <a:tab pos="2874645" algn="l"/>
              </a:tabLst>
            </a:pPr>
            <a:r>
              <a:rPr sz="1800" dirty="0">
                <a:latin typeface="Times New Roman"/>
                <a:cs typeface="Times New Roman"/>
              </a:rPr>
              <a:t>цитоплазмі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секреторні</a:t>
            </a:r>
            <a:r>
              <a:rPr sz="1800" b="1" i="1" spc="305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передсердні </a:t>
            </a:r>
            <a:r>
              <a:rPr sz="1800" b="1" i="1" dirty="0">
                <a:latin typeface="Times New Roman"/>
                <a:cs typeface="Times New Roman"/>
              </a:rPr>
              <a:t>кардіоміоцити.</a:t>
            </a:r>
            <a:r>
              <a:rPr sz="1800" b="1" i="1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синтезують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низку </a:t>
            </a:r>
            <a:r>
              <a:rPr sz="1800" dirty="0">
                <a:latin typeface="Times New Roman"/>
                <a:cs typeface="Times New Roman"/>
              </a:rPr>
              <a:t>фізіологічно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активних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пептидів,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зокрема </a:t>
            </a:r>
            <a:r>
              <a:rPr sz="1800" b="1" i="1" spc="-10" dirty="0">
                <a:latin typeface="Times New Roman"/>
                <a:cs typeface="Times New Roman"/>
              </a:rPr>
              <a:t>натрійуретичний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поліпептид, </a:t>
            </a:r>
            <a:r>
              <a:rPr sz="1800" b="1" i="1" dirty="0">
                <a:latin typeface="Times New Roman"/>
                <a:cs typeface="Times New Roman"/>
              </a:rPr>
              <a:t>атріопептид,</a:t>
            </a:r>
            <a:r>
              <a:rPr sz="1800" b="1" i="1" spc="365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кардіоделятин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365" dirty="0">
                <a:latin typeface="Times New Roman"/>
                <a:cs typeface="Times New Roman"/>
              </a:rPr>
              <a:t>   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dirty="0">
                <a:latin typeface="Times New Roman"/>
                <a:cs typeface="Times New Roman"/>
              </a:rPr>
              <a:t>виводяться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прилеглих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гемокапілярів.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38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гормони</a:t>
            </a:r>
            <a:r>
              <a:rPr sz="1800" spc="385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регулюють</a:t>
            </a:r>
            <a:r>
              <a:rPr sz="1800" b="1" i="1" spc="385" dirty="0">
                <a:latin typeface="Times New Roman"/>
                <a:cs typeface="Times New Roman"/>
              </a:rPr>
              <a:t>    </a:t>
            </a:r>
            <a:r>
              <a:rPr sz="1800" b="1" i="1" spc="-10" dirty="0">
                <a:latin typeface="Times New Roman"/>
                <a:cs typeface="Times New Roman"/>
              </a:rPr>
              <a:t>водно- </a:t>
            </a:r>
            <a:r>
              <a:rPr sz="1800" b="1" i="1" dirty="0">
                <a:latin typeface="Times New Roman"/>
                <a:cs typeface="Times New Roman"/>
              </a:rPr>
              <a:t>електролітний</a:t>
            </a:r>
            <a:r>
              <a:rPr sz="1800" b="1" i="1" spc="254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баланс,</a:t>
            </a:r>
            <a:r>
              <a:rPr sz="1800" b="1" i="1" spc="260" dirty="0">
                <a:latin typeface="Times New Roman"/>
                <a:cs typeface="Times New Roman"/>
              </a:rPr>
              <a:t>   </a:t>
            </a:r>
            <a:r>
              <a:rPr sz="1800" b="1" i="1" spc="-10" dirty="0">
                <a:latin typeface="Times New Roman"/>
                <a:cs typeface="Times New Roman"/>
              </a:rPr>
              <a:t>збільшують </a:t>
            </a:r>
            <a:r>
              <a:rPr sz="1800" b="1" i="1" dirty="0">
                <a:latin typeface="Times New Roman"/>
                <a:cs typeface="Times New Roman"/>
              </a:rPr>
              <a:t>діурез,</a:t>
            </a:r>
            <a:r>
              <a:rPr sz="1800" b="1" i="1" spc="5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зумовлюючи</a:t>
            </a:r>
            <a:r>
              <a:rPr sz="1800" b="1" i="1" spc="5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зменшення</a:t>
            </a:r>
            <a:r>
              <a:rPr sz="1800" b="1" i="1" spc="60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обʼєму </a:t>
            </a:r>
            <a:r>
              <a:rPr sz="1800" b="1" i="1" dirty="0">
                <a:latin typeface="Times New Roman"/>
                <a:cs typeface="Times New Roman"/>
              </a:rPr>
              <a:t>циркулюючої</a:t>
            </a:r>
            <a:r>
              <a:rPr sz="1800" b="1" i="1" spc="365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крові</a:t>
            </a:r>
            <a:r>
              <a:rPr sz="1800" b="1" i="1" spc="365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та</a:t>
            </a:r>
            <a:r>
              <a:rPr sz="1800" b="1" i="1" spc="360" dirty="0">
                <a:latin typeface="Times New Roman"/>
                <a:cs typeface="Times New Roman"/>
              </a:rPr>
              <a:t>   </a:t>
            </a:r>
            <a:r>
              <a:rPr sz="1800" b="1" i="1" spc="-10" dirty="0">
                <a:latin typeface="Times New Roman"/>
                <a:cs typeface="Times New Roman"/>
              </a:rPr>
              <a:t>зниження артеріального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тиску.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71664" y="4711810"/>
            <a:ext cx="4135754" cy="6146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0"/>
              </a:spcBef>
              <a:tabLst>
                <a:tab pos="1304925" algn="l"/>
                <a:tab pos="3041015" algn="l"/>
              </a:tabLst>
            </a:pP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Секретоні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кардіоміоцити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передсердь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  <a:tabLst>
                <a:tab pos="1437640" algn="l"/>
                <a:tab pos="2368550" algn="l"/>
                <a:tab pos="3388360" algn="l"/>
              </a:tabLst>
            </a:pP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становлять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третій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різновид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клітин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71664" y="5299303"/>
            <a:ext cx="4132579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  <a:tabLst>
                <a:tab pos="1191895" algn="l"/>
                <a:tab pos="2395855" algn="l"/>
              </a:tabLst>
            </a:pP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міокарда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</a:t>
            </a:r>
            <a:r>
              <a:rPr sz="1800" spc="-10" dirty="0">
                <a:solidFill>
                  <a:srgbClr val="FF0000"/>
                </a:solidFill>
                <a:latin typeface="Times New Roman"/>
                <a:cs typeface="Times New Roman"/>
              </a:rPr>
              <a:t>Дифузна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FF0000"/>
                </a:solidFill>
                <a:latin typeface="Times New Roman"/>
                <a:cs typeface="Times New Roman"/>
              </a:rPr>
              <a:t>нейроендокринна система).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1738" y="6173215"/>
            <a:ext cx="4423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Секреторні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гранули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в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кардіоміоциті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передсердя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081" y="388632"/>
            <a:ext cx="5183886" cy="521906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26125" y="388620"/>
            <a:ext cx="5848858" cy="518782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639180" y="5595620"/>
            <a:ext cx="5938520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Електронна </a:t>
            </a:r>
            <a:r>
              <a:rPr sz="1400" spc="-35" dirty="0">
                <a:latin typeface="Trebuchet MS"/>
                <a:cs typeface="Trebuchet MS"/>
              </a:rPr>
              <a:t>мікрофотографія</a:t>
            </a:r>
            <a:r>
              <a:rPr sz="1400" dirty="0">
                <a:latin typeface="Trebuchet MS"/>
                <a:cs typeface="Trebuchet MS"/>
              </a:rPr>
              <a:t> зрізів,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отриманих з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кардіоміоцитів </a:t>
            </a:r>
            <a:r>
              <a:rPr sz="1400" dirty="0">
                <a:latin typeface="Trebuchet MS"/>
                <a:cs typeface="Trebuchet MS"/>
              </a:rPr>
              <a:t>RA,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spc="35" dirty="0">
                <a:latin typeface="Trebuchet MS"/>
                <a:cs typeface="Trebuchet MS"/>
              </a:rPr>
              <a:t>що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rebuchet MS"/>
                <a:cs typeface="Trebuchet MS"/>
              </a:rPr>
              <a:t>показує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80" dirty="0">
                <a:latin typeface="Trebuchet MS"/>
                <a:cs typeface="Trebuchet MS"/>
              </a:rPr>
              <a:t>(A)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45" dirty="0">
                <a:latin typeface="Trebuchet MS"/>
                <a:cs typeface="Trebuchet MS"/>
              </a:rPr>
              <a:t>кількість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гранул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60" dirty="0">
                <a:latin typeface="Trebuchet MS"/>
                <a:cs typeface="Trebuchet MS"/>
              </a:rPr>
              <a:t>NP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65" dirty="0">
                <a:latin typeface="Trebuchet MS"/>
                <a:cs typeface="Trebuchet MS"/>
              </a:rPr>
              <a:t>(білі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55" dirty="0">
                <a:latin typeface="Trebuchet MS"/>
                <a:cs typeface="Trebuchet MS"/>
              </a:rPr>
              <a:t>стрілки),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розсіяних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серед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мітохондрій</a:t>
            </a:r>
            <a:endParaRPr sz="14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sz="1400" spc="-40" dirty="0">
                <a:latin typeface="Trebuchet MS"/>
                <a:cs typeface="Trebuchet MS"/>
              </a:rPr>
              <a:t>(M)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та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60" dirty="0">
                <a:latin typeface="Trebuchet MS"/>
                <a:cs typeface="Trebuchet MS"/>
              </a:rPr>
              <a:t>(B)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мітохондрій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різними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формами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(M)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та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гранул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60" dirty="0">
                <a:latin typeface="Trebuchet MS"/>
                <a:cs typeface="Trebuchet MS"/>
              </a:rPr>
              <a:t>NP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45" dirty="0">
                <a:latin typeface="Trebuchet MS"/>
                <a:cs typeface="Trebuchet MS"/>
              </a:rPr>
              <a:t>біля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комплексу </a:t>
            </a:r>
            <a:r>
              <a:rPr sz="1400" spc="-55" dirty="0">
                <a:latin typeface="Trebuchet MS"/>
                <a:cs typeface="Trebuchet MS"/>
              </a:rPr>
              <a:t>Гольджі</a:t>
            </a:r>
            <a:r>
              <a:rPr sz="1400" spc="-12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(G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).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8586" y="821258"/>
            <a:ext cx="7032625" cy="4965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Фіброзний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скелет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серця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0"/>
              </a:spcBef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межах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цих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основних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шарів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серце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інші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важливі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структури, </a:t>
            </a:r>
            <a:r>
              <a:rPr sz="1800" dirty="0">
                <a:latin typeface="Times New Roman"/>
                <a:cs typeface="Times New Roman"/>
              </a:rPr>
              <a:t>необхідні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його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функції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перекачування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крові.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Щільна</a:t>
            </a:r>
            <a:r>
              <a:rPr sz="1800" b="1" spc="3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сполучна </a:t>
            </a:r>
            <a:r>
              <a:rPr sz="1800" b="1" dirty="0">
                <a:latin typeface="Times New Roman"/>
                <a:cs typeface="Times New Roman"/>
              </a:rPr>
              <a:t>тканина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утворює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фіброзний</a:t>
            </a:r>
            <a:r>
              <a:rPr sz="1800" b="1" spc="3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скелет</a:t>
            </a:r>
            <a:r>
              <a:rPr sz="1800" b="1" spc="3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серця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відокремлює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м’язи </a:t>
            </a:r>
            <a:r>
              <a:rPr sz="1800" dirty="0">
                <a:latin typeface="Times New Roman"/>
                <a:cs typeface="Times New Roman"/>
              </a:rPr>
              <a:t>передсердь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м’язів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шлуночків,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формує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міжшлуночкової</a:t>
            </a:r>
            <a:r>
              <a:rPr sz="1800" b="1" spc="4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та </a:t>
            </a:r>
            <a:r>
              <a:rPr sz="1800" b="1" dirty="0">
                <a:latin typeface="Times New Roman"/>
                <a:cs typeface="Times New Roman"/>
              </a:rPr>
              <a:t>міжпередсердної</a:t>
            </a:r>
            <a:r>
              <a:rPr sz="1800" b="1" spc="2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перегородок</a:t>
            </a:r>
            <a:r>
              <a:rPr sz="1800" b="1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поширюється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стулки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клапанів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b="1" spc="-20" dirty="0">
                <a:latin typeface="Times New Roman"/>
                <a:cs typeface="Times New Roman"/>
              </a:rPr>
              <a:t>сухожильні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нитки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(chordae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tendineae),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яких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прикріплюються.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b="1" spc="-10" dirty="0">
                <a:latin typeface="Times New Roman"/>
                <a:cs typeface="Times New Roman"/>
              </a:rPr>
              <a:t>Основні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складові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фіброзного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скелета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серця:</a:t>
            </a:r>
            <a:endParaRPr sz="1800">
              <a:latin typeface="Times New Roman"/>
              <a:cs typeface="Times New Roman"/>
            </a:endParaRPr>
          </a:p>
          <a:p>
            <a:pPr marL="355600" marR="6350" indent="-342900" algn="just">
              <a:lnSpc>
                <a:spcPct val="98900"/>
              </a:lnSpc>
              <a:spcBef>
                <a:spcPts val="75"/>
              </a:spcBef>
              <a:buFont typeface="Wingdings"/>
              <a:buChar char=""/>
              <a:tabLst>
                <a:tab pos="355600" algn="l"/>
              </a:tabLst>
            </a:pPr>
            <a:r>
              <a:rPr sz="1800" b="1" dirty="0">
                <a:latin typeface="Times New Roman"/>
                <a:cs typeface="Times New Roman"/>
              </a:rPr>
              <a:t>Фіброзні</a:t>
            </a:r>
            <a:r>
              <a:rPr sz="1800" b="1" spc="21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кільця</a:t>
            </a:r>
            <a:r>
              <a:rPr sz="1800" b="1" spc="21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(anuli</a:t>
            </a:r>
            <a:r>
              <a:rPr sz="1800" b="1" spc="22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fibrosi)</a:t>
            </a:r>
            <a:r>
              <a:rPr sz="1800" b="1" spc="2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оточують</a:t>
            </a:r>
            <a:r>
              <a:rPr sz="1800" spc="2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серцеві</a:t>
            </a:r>
            <a:r>
              <a:rPr sz="1800" spc="21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клапани </a:t>
            </a:r>
            <a:r>
              <a:rPr sz="1800" dirty="0">
                <a:latin typeface="Times New Roman"/>
                <a:cs typeface="Times New Roman"/>
              </a:rPr>
              <a:t>(аортальний,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легеневий,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мітральний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тристулковий),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забезпечують </a:t>
            </a:r>
            <a:r>
              <a:rPr sz="1800" dirty="0">
                <a:latin typeface="Times New Roman"/>
                <a:cs typeface="Times New Roman"/>
              </a:rPr>
              <a:t>їхню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жорсткість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підтримують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форму.</a:t>
            </a:r>
            <a:endParaRPr sz="1800">
              <a:latin typeface="Times New Roman"/>
              <a:cs typeface="Times New Roman"/>
            </a:endParaRPr>
          </a:p>
          <a:p>
            <a:pPr marL="355600" marR="8255" indent="-342900" algn="just">
              <a:lnSpc>
                <a:spcPct val="98900"/>
              </a:lnSpc>
              <a:spcBef>
                <a:spcPts val="70"/>
              </a:spcBef>
              <a:buFont typeface="Wingdings"/>
              <a:buChar char=""/>
              <a:tabLst>
                <a:tab pos="355600" algn="l"/>
              </a:tabLst>
            </a:pPr>
            <a:r>
              <a:rPr sz="1800" b="1" dirty="0">
                <a:latin typeface="Times New Roman"/>
                <a:cs typeface="Times New Roman"/>
              </a:rPr>
              <a:t>Фіброзні</a:t>
            </a:r>
            <a:r>
              <a:rPr sz="1800" b="1" spc="35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трикутники</a:t>
            </a:r>
            <a:r>
              <a:rPr sz="1800" b="1" spc="35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(trigona</a:t>
            </a:r>
            <a:r>
              <a:rPr sz="1800" b="1" spc="34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fibrosa)</a:t>
            </a:r>
            <a:r>
              <a:rPr sz="1800" b="1" spc="3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35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між </a:t>
            </a:r>
            <a:r>
              <a:rPr sz="1800" dirty="0">
                <a:latin typeface="Times New Roman"/>
                <a:cs typeface="Times New Roman"/>
              </a:rPr>
              <a:t>фіброзними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кільцями,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особливо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аортальним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мітральним кільцями.</a:t>
            </a:r>
            <a:endParaRPr sz="1800">
              <a:latin typeface="Times New Roman"/>
              <a:cs typeface="Times New Roman"/>
            </a:endParaRPr>
          </a:p>
          <a:p>
            <a:pPr marL="355600" marR="5715" indent="-342900" algn="just">
              <a:lnSpc>
                <a:spcPct val="98900"/>
              </a:lnSpc>
              <a:spcBef>
                <a:spcPts val="70"/>
              </a:spcBef>
              <a:buFont typeface="Wingdings"/>
              <a:buChar char=""/>
              <a:tabLst>
                <a:tab pos="355600" algn="l"/>
              </a:tabLst>
            </a:pPr>
            <a:r>
              <a:rPr sz="1800" b="1" dirty="0">
                <a:latin typeface="Times New Roman"/>
                <a:cs typeface="Times New Roman"/>
              </a:rPr>
              <a:t>Перетинчаста</a:t>
            </a:r>
            <a:r>
              <a:rPr sz="1800" b="1" spc="33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частина</a:t>
            </a:r>
            <a:r>
              <a:rPr sz="1800" b="1" spc="32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міжшлуночкової</a:t>
            </a:r>
            <a:r>
              <a:rPr sz="1800" b="1" spc="32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перегородки</a:t>
            </a:r>
            <a:r>
              <a:rPr sz="1800" b="1" spc="325" dirty="0">
                <a:latin typeface="Times New Roman"/>
                <a:cs typeface="Times New Roman"/>
              </a:rPr>
              <a:t>  </a:t>
            </a:r>
            <a:r>
              <a:rPr sz="1800" b="1" spc="-10" dirty="0">
                <a:latin typeface="Times New Roman"/>
                <a:cs typeface="Times New Roman"/>
              </a:rPr>
              <a:t>(pars </a:t>
            </a:r>
            <a:r>
              <a:rPr sz="1800" b="1" dirty="0">
                <a:latin typeface="Times New Roman"/>
                <a:cs typeface="Times New Roman"/>
              </a:rPr>
              <a:t>membranacea</a:t>
            </a:r>
            <a:r>
              <a:rPr sz="1800" b="1" spc="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septi</a:t>
            </a:r>
            <a:r>
              <a:rPr sz="1800" b="1" spc="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interventricularis)</a:t>
            </a:r>
            <a:r>
              <a:rPr sz="1800" b="1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сполучнотканинний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відділ </a:t>
            </a:r>
            <a:r>
              <a:rPr sz="1800" spc="-20" dirty="0">
                <a:latin typeface="Times New Roman"/>
                <a:cs typeface="Times New Roman"/>
              </a:rPr>
              <a:t>міжшлуночкової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перегородки.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73196" y="1677822"/>
            <a:ext cx="2118718" cy="303332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78513" y="829551"/>
            <a:ext cx="6070600" cy="5102860"/>
            <a:chOff x="5378513" y="829551"/>
            <a:chExt cx="6070600" cy="51028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2651" y="960119"/>
              <a:ext cx="5623907" cy="479330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83276" y="834313"/>
              <a:ext cx="6061075" cy="5093335"/>
            </a:xfrm>
            <a:custGeom>
              <a:avLst/>
              <a:gdLst/>
              <a:ahLst/>
              <a:cxnLst/>
              <a:rect l="l" t="t" r="r" b="b"/>
              <a:pathLst>
                <a:path w="6061075" h="5093335">
                  <a:moveTo>
                    <a:pt x="0" y="5093335"/>
                  </a:moveTo>
                  <a:lnTo>
                    <a:pt x="6061075" y="5093335"/>
                  </a:lnTo>
                  <a:lnTo>
                    <a:pt x="6061075" y="0"/>
                  </a:lnTo>
                  <a:lnTo>
                    <a:pt x="0" y="0"/>
                  </a:lnTo>
                  <a:lnTo>
                    <a:pt x="0" y="509333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13359" y="1152271"/>
            <a:ext cx="1071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Фіброзний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43277" y="1152271"/>
            <a:ext cx="649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скелет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51251" y="1152271"/>
            <a:ext cx="20370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00100" algn="l"/>
                <a:tab pos="144208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серця,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який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видно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3359" y="1426286"/>
            <a:ext cx="17119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453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після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видалення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63800" y="1426286"/>
            <a:ext cx="4787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обох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81020" y="1426286"/>
            <a:ext cx="16084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588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передсердь.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3359" y="1701165"/>
            <a:ext cx="20618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083945" algn="l"/>
                <a:tab pos="1229995" algn="l"/>
              </a:tabLst>
            </a:pPr>
            <a:r>
              <a:rPr sz="1800" spc="-10" dirty="0">
                <a:latin typeface="Times New Roman"/>
                <a:cs typeface="Times New Roman"/>
              </a:rPr>
              <a:t>фіброзна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структура </a:t>
            </a:r>
            <a:r>
              <a:rPr sz="1800" spc="-10" dirty="0">
                <a:latin typeface="Times New Roman"/>
                <a:cs typeface="Times New Roman"/>
              </a:rPr>
              <a:t>кольором)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виконує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40227" y="1701165"/>
            <a:ext cx="185038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065">
              <a:lnSpc>
                <a:spcPct val="100000"/>
              </a:lnSpc>
              <a:spcBef>
                <a:spcPts val="100"/>
              </a:spcBef>
              <a:tabLst>
                <a:tab pos="685800" algn="l"/>
                <a:tab pos="1283335" algn="l"/>
                <a:tab pos="1501140" algn="l"/>
              </a:tabLst>
            </a:pPr>
            <a:r>
              <a:rPr sz="1800" spc="-10" dirty="0">
                <a:latin typeface="Times New Roman"/>
                <a:cs typeface="Times New Roman"/>
              </a:rPr>
              <a:t>(позначена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синім роль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опори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3359" y="2249804"/>
            <a:ext cx="4077335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прикріплення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серцевого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м’яза.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Вона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забезпечує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кріплення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клапанів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між </a:t>
            </a:r>
            <a:r>
              <a:rPr sz="1800" dirty="0">
                <a:latin typeface="Times New Roman"/>
                <a:cs typeface="Times New Roman"/>
              </a:rPr>
              <a:t>передсердями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шлуночками,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також </a:t>
            </a:r>
            <a:r>
              <a:rPr sz="1800" dirty="0">
                <a:latin typeface="Times New Roman"/>
                <a:cs typeface="Times New Roman"/>
              </a:rPr>
              <a:t>півмісяцевих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клапанів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аорти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легеневої </a:t>
            </a:r>
            <a:r>
              <a:rPr sz="1800" dirty="0">
                <a:latin typeface="Times New Roman"/>
                <a:cs typeface="Times New Roman"/>
              </a:rPr>
              <a:t>артерії.</a:t>
            </a:r>
            <a:r>
              <a:rPr sz="1800" spc="3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Атріовентрикулярний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пучок </a:t>
            </a:r>
            <a:r>
              <a:rPr sz="1800" dirty="0">
                <a:latin typeface="Times New Roman"/>
                <a:cs typeface="Times New Roman"/>
              </a:rPr>
              <a:t>передає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імпульси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правого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передсердя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міжшлуночкової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перегородки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через </a:t>
            </a:r>
            <a:r>
              <a:rPr sz="1800" dirty="0">
                <a:latin typeface="Times New Roman"/>
                <a:cs typeface="Times New Roman"/>
              </a:rPr>
              <a:t>мембранозну</a:t>
            </a:r>
            <a:r>
              <a:rPr sz="1800" spc="43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434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фіброзного скелету.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60705" y="442747"/>
            <a:ext cx="4883150" cy="5580380"/>
            <a:chOff x="6660705" y="442747"/>
            <a:chExt cx="4883150" cy="5580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70167" y="452272"/>
              <a:ext cx="4621784" cy="55612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665468" y="447509"/>
              <a:ext cx="4873625" cy="5570855"/>
            </a:xfrm>
            <a:custGeom>
              <a:avLst/>
              <a:gdLst/>
              <a:ahLst/>
              <a:cxnLst/>
              <a:rect l="l" t="t" r="r" b="b"/>
              <a:pathLst>
                <a:path w="4873625" h="5570855">
                  <a:moveTo>
                    <a:pt x="0" y="5570728"/>
                  </a:moveTo>
                  <a:lnTo>
                    <a:pt x="4873244" y="5570728"/>
                  </a:lnTo>
                  <a:lnTo>
                    <a:pt x="4873244" y="0"/>
                  </a:lnTo>
                  <a:lnTo>
                    <a:pt x="0" y="0"/>
                  </a:lnTo>
                  <a:lnTo>
                    <a:pt x="0" y="557072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67804" y="6034227"/>
            <a:ext cx="42589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40" dirty="0">
                <a:latin typeface="Trebuchet MS"/>
                <a:cs typeface="Trebuchet MS"/>
              </a:rPr>
              <a:t>https://x.com/pzhong2016/status/15798133487234170 </a:t>
            </a:r>
            <a:r>
              <a:rPr sz="1400" spc="-10" dirty="0">
                <a:latin typeface="Trebuchet MS"/>
                <a:cs typeface="Trebuchet MS"/>
              </a:rPr>
              <a:t>88/photo/1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76110" y="216598"/>
            <a:ext cx="6166485" cy="6058535"/>
            <a:chOff x="276110" y="216598"/>
            <a:chExt cx="6166485" cy="605853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5635" y="226187"/>
              <a:ext cx="6079998" cy="391325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80873" y="221361"/>
              <a:ext cx="6089650" cy="3923029"/>
            </a:xfrm>
            <a:custGeom>
              <a:avLst/>
              <a:gdLst/>
              <a:ahLst/>
              <a:cxnLst/>
              <a:rect l="l" t="t" r="r" b="b"/>
              <a:pathLst>
                <a:path w="6089650" h="3923029">
                  <a:moveTo>
                    <a:pt x="0" y="3922775"/>
                  </a:moveTo>
                  <a:lnTo>
                    <a:pt x="6089523" y="3922775"/>
                  </a:lnTo>
                  <a:lnTo>
                    <a:pt x="6089523" y="0"/>
                  </a:lnTo>
                  <a:lnTo>
                    <a:pt x="0" y="0"/>
                  </a:lnTo>
                  <a:lnTo>
                    <a:pt x="0" y="392277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13429" y="3223031"/>
              <a:ext cx="3129026" cy="305205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96011" y="1314767"/>
            <a:ext cx="5281295" cy="4229100"/>
            <a:chOff x="6696011" y="1314767"/>
            <a:chExt cx="5281295" cy="42291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26586" y="1470393"/>
              <a:ext cx="4868612" cy="39172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700773" y="1319530"/>
              <a:ext cx="5271770" cy="4219575"/>
            </a:xfrm>
            <a:custGeom>
              <a:avLst/>
              <a:gdLst/>
              <a:ahLst/>
              <a:cxnLst/>
              <a:rect l="l" t="t" r="r" b="b"/>
              <a:pathLst>
                <a:path w="5271770" h="4219575">
                  <a:moveTo>
                    <a:pt x="0" y="4219067"/>
                  </a:moveTo>
                  <a:lnTo>
                    <a:pt x="5271770" y="4219067"/>
                  </a:lnTo>
                  <a:lnTo>
                    <a:pt x="5271770" y="0"/>
                  </a:lnTo>
                  <a:lnTo>
                    <a:pt x="0" y="0"/>
                  </a:lnTo>
                  <a:lnTo>
                    <a:pt x="0" y="4219067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78307" y="447878"/>
            <a:ext cx="5874385" cy="55753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Фіброзний</a:t>
            </a:r>
            <a:r>
              <a:rPr sz="1400" b="1" spc="28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скелет</a:t>
            </a:r>
            <a:r>
              <a:rPr sz="1400" b="1" spc="30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серця</a:t>
            </a:r>
            <a:r>
              <a:rPr sz="1400" b="1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складається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щільної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неоформленої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сполучної </a:t>
            </a:r>
            <a:r>
              <a:rPr sz="1400" dirty="0">
                <a:latin typeface="Times New Roman"/>
                <a:cs typeface="Times New Roman"/>
              </a:rPr>
              <a:t>тканини, головним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чином 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складі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ендокарда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(En),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яка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закріплює клапани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та </a:t>
            </a:r>
            <a:r>
              <a:rPr sz="1400" dirty="0">
                <a:latin typeface="Times New Roman"/>
                <a:cs typeface="Times New Roman"/>
              </a:rPr>
              <a:t>оточує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два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передсердно-</a:t>
            </a:r>
            <a:r>
              <a:rPr sz="1400" dirty="0">
                <a:latin typeface="Times New Roman"/>
                <a:cs typeface="Times New Roman"/>
              </a:rPr>
              <a:t>шлуночкові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канали,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зберігаючи</a:t>
            </a:r>
            <a:r>
              <a:rPr sz="1400" spc="3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їхню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правильну форму.</a:t>
            </a:r>
            <a:endParaRPr sz="14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мікрофотографії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зображено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зріз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стулки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передсердно-шлуночкового </a:t>
            </a:r>
            <a:r>
              <a:rPr sz="1400" dirty="0">
                <a:latin typeface="Times New Roman"/>
                <a:cs typeface="Times New Roman"/>
              </a:rPr>
              <a:t>клапана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(позначено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стрілкою)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прикріплених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сухожилкових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хорд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(</a:t>
            </a:r>
            <a:r>
              <a:rPr sz="1400" i="1" spc="-10" dirty="0">
                <a:latin typeface="Times New Roman"/>
                <a:cs typeface="Times New Roman"/>
              </a:rPr>
              <a:t>chordae </a:t>
            </a:r>
            <a:r>
              <a:rPr sz="1400" i="1" dirty="0">
                <a:latin typeface="Times New Roman"/>
                <a:cs typeface="Times New Roman"/>
              </a:rPr>
              <a:t>tendineae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CT).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Ці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структури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складаються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переважно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щільної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сполучної </a:t>
            </a:r>
            <a:r>
              <a:rPr sz="1400" dirty="0">
                <a:latin typeface="Times New Roman"/>
                <a:cs typeface="Times New Roman"/>
              </a:rPr>
              <a:t>тканини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(C),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вкритої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тонким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шаром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ендотелію.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Сполучна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тканина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клапанів,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багата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колаген,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забарвлена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тут</a:t>
            </a:r>
            <a:r>
              <a:rPr sz="1400" spc="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блідо- </a:t>
            </a:r>
            <a:r>
              <a:rPr sz="1400" dirty="0">
                <a:latin typeface="Times New Roman"/>
                <a:cs typeface="Times New Roman"/>
              </a:rPr>
              <a:t>блакитний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колір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безперервною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фіброзним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кільцем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сполучної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тканини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в </a:t>
            </a:r>
            <a:r>
              <a:rPr sz="1400" dirty="0">
                <a:latin typeface="Times New Roman"/>
                <a:cs typeface="Times New Roman"/>
              </a:rPr>
              <a:t>основі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клапанів,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яке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заповнює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ендокард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між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передсердям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(A)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шлуночком</a:t>
            </a:r>
            <a:endParaRPr sz="140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(V).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Також</a:t>
            </a:r>
            <a:r>
              <a:rPr sz="1400" spc="1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видно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товстий</a:t>
            </a:r>
            <a:r>
              <a:rPr sz="1400" spc="1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міокард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шлуночка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(M).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(X20;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трихромне </a:t>
            </a:r>
            <a:r>
              <a:rPr sz="1400" dirty="0">
                <a:latin typeface="Times New Roman"/>
                <a:cs typeface="Times New Roman"/>
              </a:rPr>
              <a:t>забарвлення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Массоном)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Фіброзний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скелет</a:t>
            </a:r>
            <a:r>
              <a:rPr sz="1400" spc="4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серця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складається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щільної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неоформленої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сполучної </a:t>
            </a:r>
            <a:r>
              <a:rPr sz="1400" dirty="0">
                <a:latin typeface="Times New Roman"/>
                <a:cs typeface="Times New Roman"/>
              </a:rPr>
              <a:t>тканини, головним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чином 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складі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ендокарда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(En),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яка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закріплює клапани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та </a:t>
            </a:r>
            <a:r>
              <a:rPr sz="1400" dirty="0">
                <a:latin typeface="Times New Roman"/>
                <a:cs typeface="Times New Roman"/>
              </a:rPr>
              <a:t>оточує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два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передсердно-</a:t>
            </a:r>
            <a:r>
              <a:rPr sz="1400" dirty="0">
                <a:latin typeface="Times New Roman"/>
                <a:cs typeface="Times New Roman"/>
              </a:rPr>
              <a:t>шлуночкові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канали,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зберігаючи</a:t>
            </a:r>
            <a:r>
              <a:rPr sz="1400" spc="3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їхню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правильну форму.</a:t>
            </a:r>
            <a:endParaRPr sz="14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мікрофотографії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зображено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зріз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стулки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передсердно-шлуночкового </a:t>
            </a:r>
            <a:r>
              <a:rPr sz="1400" dirty="0">
                <a:latin typeface="Times New Roman"/>
                <a:cs typeface="Times New Roman"/>
              </a:rPr>
              <a:t>клапана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(позначено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стрілкою)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прикріплених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сухожилкових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хорд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(</a:t>
            </a:r>
            <a:r>
              <a:rPr sz="1400" i="1" spc="-10" dirty="0">
                <a:latin typeface="Times New Roman"/>
                <a:cs typeface="Times New Roman"/>
              </a:rPr>
              <a:t>chordae </a:t>
            </a:r>
            <a:r>
              <a:rPr sz="1400" i="1" dirty="0">
                <a:latin typeface="Times New Roman"/>
                <a:cs typeface="Times New Roman"/>
              </a:rPr>
              <a:t>tendineae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CT).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Ці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структури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складаються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переважно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щільної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сполучної </a:t>
            </a:r>
            <a:r>
              <a:rPr sz="1400" dirty="0">
                <a:latin typeface="Times New Roman"/>
                <a:cs typeface="Times New Roman"/>
              </a:rPr>
              <a:t>тканини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(C),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вкритої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тонким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шаром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ендотелію.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Сполучна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тканина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клапанів,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багата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колаген,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забарвлена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тут</a:t>
            </a:r>
            <a:r>
              <a:rPr sz="1400" spc="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блідо- </a:t>
            </a:r>
            <a:r>
              <a:rPr sz="1400" dirty="0">
                <a:latin typeface="Times New Roman"/>
                <a:cs typeface="Times New Roman"/>
              </a:rPr>
              <a:t>блакитний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колір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безперервною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фіброзним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кільцем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сполучної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тканини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в </a:t>
            </a:r>
            <a:r>
              <a:rPr sz="1400" dirty="0">
                <a:latin typeface="Times New Roman"/>
                <a:cs typeface="Times New Roman"/>
              </a:rPr>
              <a:t>основі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клапанів,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яке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заповнює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ендокард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між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передсердям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(A)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шлуночком</a:t>
            </a:r>
            <a:endParaRPr sz="140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(V).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Також</a:t>
            </a:r>
            <a:r>
              <a:rPr sz="1400" spc="1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видно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товстий</a:t>
            </a:r>
            <a:r>
              <a:rPr sz="1400" spc="1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міокард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шлуночка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(M).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(X20;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трихромне </a:t>
            </a:r>
            <a:r>
              <a:rPr sz="1400" dirty="0">
                <a:latin typeface="Times New Roman"/>
                <a:cs typeface="Times New Roman"/>
              </a:rPr>
              <a:t>забарвлення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Массоном)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8586" y="984884"/>
            <a:ext cx="8547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Епікард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53005" y="984884"/>
            <a:ext cx="1470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представлений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42765" y="984884"/>
            <a:ext cx="897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простим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8586" y="1259204"/>
            <a:ext cx="4065270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плоским</a:t>
            </a:r>
            <a:r>
              <a:rPr sz="1800" b="1" spc="2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мезотелієм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спирається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пухкої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3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яка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кровоносні</a:t>
            </a:r>
            <a:r>
              <a:rPr sz="1800" spc="-20" dirty="0">
                <a:latin typeface="Times New Roman"/>
                <a:cs typeface="Times New Roman"/>
              </a:rPr>
              <a:t> судини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нерви.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Епікард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відповідає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вісцеральному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шару </a:t>
            </a:r>
            <a:r>
              <a:rPr sz="1800" b="1" dirty="0">
                <a:latin typeface="Times New Roman"/>
                <a:cs typeface="Times New Roman"/>
              </a:rPr>
              <a:t>перикарда</a:t>
            </a:r>
            <a:r>
              <a:rPr sz="1800" b="1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оболонки,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оточує серце.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місцях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входу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виходу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великих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судин </a:t>
            </a:r>
            <a:r>
              <a:rPr sz="1800" dirty="0">
                <a:latin typeface="Times New Roman"/>
                <a:cs typeface="Times New Roman"/>
              </a:rPr>
              <a:t>епікард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переходить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парієтальний </a:t>
            </a:r>
            <a:r>
              <a:rPr sz="1800" b="1" spc="-25" dirty="0">
                <a:latin typeface="Times New Roman"/>
                <a:cs typeface="Times New Roman"/>
              </a:rPr>
              <a:t>шар </a:t>
            </a:r>
            <a:r>
              <a:rPr sz="1800" spc="-10" dirty="0">
                <a:latin typeface="Times New Roman"/>
                <a:cs typeface="Times New Roman"/>
              </a:rPr>
              <a:t>перикарда.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8586" y="3728720"/>
            <a:ext cx="151701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spc="-35" dirty="0">
                <a:latin typeface="Times New Roman"/>
                <a:cs typeface="Times New Roman"/>
              </a:rPr>
              <a:t>руху </a:t>
            </a:r>
            <a:r>
              <a:rPr sz="1800" spc="-10" dirty="0">
                <a:latin typeface="Times New Roman"/>
                <a:cs typeface="Times New Roman"/>
              </a:rPr>
              <a:t>амортизуються відкладеннями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09622" y="3728720"/>
            <a:ext cx="12553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100"/>
              </a:spcBef>
              <a:tabLst>
                <a:tab pos="80327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серця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його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03530" algn="l"/>
              </a:tabLst>
            </a:pP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епікарді,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26358" y="3728720"/>
            <a:ext cx="11169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3505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структури жировими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тертя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61765" y="4551933"/>
            <a:ext cx="1281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зменшується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8586" y="4551933"/>
            <a:ext cx="2447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076325" algn="l"/>
                <a:tab pos="142875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порожнині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перикарда завдяки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змащувальній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14521" y="4826254"/>
            <a:ext cx="683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рідині,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90135" y="4826254"/>
            <a:ext cx="3505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яку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8586" y="5100573"/>
            <a:ext cx="40640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22400" algn="l"/>
                <a:tab pos="2335530" algn="l"/>
                <a:tab pos="30867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продукують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обидва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шари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серозного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i="1" spc="-10" dirty="0">
                <a:latin typeface="Times New Roman"/>
                <a:cs typeface="Times New Roman"/>
              </a:rPr>
              <a:t>мезотелію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500306" y="574890"/>
            <a:ext cx="6290945" cy="5570220"/>
            <a:chOff x="5500306" y="574890"/>
            <a:chExt cx="6290945" cy="557022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88163" y="584416"/>
              <a:ext cx="6193245" cy="555090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505069" y="579653"/>
              <a:ext cx="6281420" cy="5560695"/>
            </a:xfrm>
            <a:custGeom>
              <a:avLst/>
              <a:gdLst/>
              <a:ahLst/>
              <a:cxnLst/>
              <a:rect l="l" t="t" r="r" b="b"/>
              <a:pathLst>
                <a:path w="6281420" h="5560695">
                  <a:moveTo>
                    <a:pt x="0" y="5560441"/>
                  </a:moveTo>
                  <a:lnTo>
                    <a:pt x="6281165" y="5560441"/>
                  </a:lnTo>
                  <a:lnTo>
                    <a:pt x="6281165" y="0"/>
                  </a:lnTo>
                  <a:lnTo>
                    <a:pt x="0" y="0"/>
                  </a:lnTo>
                  <a:lnTo>
                    <a:pt x="0" y="5560441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20802" y="919035"/>
            <a:ext cx="5299075" cy="4617085"/>
            <a:chOff x="6420802" y="919035"/>
            <a:chExt cx="5299075" cy="46170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30264" y="928496"/>
              <a:ext cx="5264616" cy="450086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25565" y="923797"/>
              <a:ext cx="5289550" cy="4607560"/>
            </a:xfrm>
            <a:custGeom>
              <a:avLst/>
              <a:gdLst/>
              <a:ahLst/>
              <a:cxnLst/>
              <a:rect l="l" t="t" r="r" b="b"/>
              <a:pathLst>
                <a:path w="5289550" h="4607560">
                  <a:moveTo>
                    <a:pt x="0" y="4607179"/>
                  </a:moveTo>
                  <a:lnTo>
                    <a:pt x="5289423" y="4607179"/>
                  </a:lnTo>
                  <a:lnTo>
                    <a:pt x="5289423" y="0"/>
                  </a:lnTo>
                  <a:lnTo>
                    <a:pt x="0" y="0"/>
                  </a:lnTo>
                  <a:lnTo>
                    <a:pt x="0" y="460717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60628" y="1169669"/>
            <a:ext cx="20320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6776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Зовнішня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оболонка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628" y="1413510"/>
            <a:ext cx="43218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43355" algn="l"/>
                <a:tab pos="2672080" algn="l"/>
                <a:tab pos="3383915" algn="l"/>
                <a:tab pos="3653790" algn="l"/>
              </a:tabLst>
            </a:pPr>
            <a:r>
              <a:rPr sz="1600" spc="-10" dirty="0">
                <a:latin typeface="Times New Roman"/>
                <a:cs typeface="Times New Roman"/>
              </a:rPr>
              <a:t>розташування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коронарних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судин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містить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37814" y="1169669"/>
            <a:ext cx="28441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  <a:tabLst>
                <a:tab pos="842644" algn="l"/>
                <a:tab pos="1856105" algn="l"/>
                <a:tab pos="221424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серця,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епікард</a:t>
            </a:r>
            <a:r>
              <a:rPr sz="1600" spc="-10" dirty="0">
                <a:latin typeface="Times New Roman"/>
                <a:cs typeface="Times New Roman"/>
              </a:rPr>
              <a:t>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є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місцем</a:t>
            </a:r>
            <a:endParaRPr sz="16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значну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0628" y="1657349"/>
            <a:ext cx="5122545" cy="2707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кількість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жирової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тканини.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цьому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зрізі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передсердя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частину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b="1" i="1" spc="-10" dirty="0">
                <a:latin typeface="Times New Roman"/>
                <a:cs typeface="Times New Roman"/>
              </a:rPr>
              <a:t>міокарда</a:t>
            </a:r>
            <a:r>
              <a:rPr sz="1600" b="1" i="1" spc="-25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(M)</a:t>
            </a:r>
            <a:r>
              <a:rPr sz="1600" b="1" i="1" spc="-20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та</a:t>
            </a:r>
            <a:r>
              <a:rPr sz="1600" b="1" i="1" spc="-35" dirty="0">
                <a:latin typeface="Times New Roman"/>
                <a:cs typeface="Times New Roman"/>
              </a:rPr>
              <a:t> </a:t>
            </a:r>
            <a:r>
              <a:rPr sz="1600" b="1" i="1" spc="-10" dirty="0">
                <a:latin typeface="Times New Roman"/>
                <a:cs typeface="Times New Roman"/>
              </a:rPr>
              <a:t>епікарда</a:t>
            </a:r>
            <a:r>
              <a:rPr sz="1600" b="1" i="1" spc="-40" dirty="0">
                <a:latin typeface="Times New Roman"/>
                <a:cs typeface="Times New Roman"/>
              </a:rPr>
              <a:t> </a:t>
            </a:r>
            <a:r>
              <a:rPr sz="1600" b="1" i="1" spc="-10" dirty="0">
                <a:latin typeface="Times New Roman"/>
                <a:cs typeface="Times New Roman"/>
              </a:rPr>
              <a:t>(Ep).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Епікард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складається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пухкої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сполучної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тканини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(CT),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яка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автономні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нерви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(N)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різну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кількість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жирової </a:t>
            </a:r>
            <a:r>
              <a:rPr sz="1600" dirty="0">
                <a:latin typeface="Times New Roman"/>
                <a:cs typeface="Times New Roman"/>
              </a:rPr>
              <a:t>тканини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(F).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Він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вісцеральним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листком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перикарда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spc="-50" dirty="0">
                <a:latin typeface="Times New Roman"/>
                <a:cs typeface="Times New Roman"/>
              </a:rPr>
              <a:t>і </a:t>
            </a:r>
            <a:r>
              <a:rPr sz="1600" dirty="0">
                <a:latin typeface="Times New Roman"/>
                <a:cs typeface="Times New Roman"/>
              </a:rPr>
              <a:t>вкритий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простим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мезотелієм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(Mes),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вистилає перикардіальну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порожнину.</a:t>
            </a:r>
            <a:endParaRPr sz="16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Мезотеліальні</a:t>
            </a:r>
            <a:r>
              <a:rPr sz="1600" spc="1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серозну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рідину,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19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запобігає </a:t>
            </a:r>
            <a:r>
              <a:rPr sz="1600" dirty="0">
                <a:latin typeface="Times New Roman"/>
                <a:cs typeface="Times New Roman"/>
              </a:rPr>
              <a:t>тертю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скорочень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серця,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коли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воно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контактує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dirty="0">
                <a:latin typeface="Times New Roman"/>
                <a:cs typeface="Times New Roman"/>
              </a:rPr>
              <a:t>парієтальним</a:t>
            </a:r>
            <a:r>
              <a:rPr sz="1600" spc="26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перикардом</a:t>
            </a:r>
            <a:r>
              <a:rPr sz="1600" spc="254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6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протилежному</a:t>
            </a:r>
            <a:r>
              <a:rPr sz="1600" spc="265" dirty="0">
                <a:latin typeface="Times New Roman"/>
                <a:cs typeface="Times New Roman"/>
              </a:rPr>
              <a:t>   </a:t>
            </a:r>
            <a:r>
              <a:rPr sz="1600" spc="-20" dirty="0">
                <a:latin typeface="Times New Roman"/>
                <a:cs typeface="Times New Roman"/>
              </a:rPr>
              <a:t>боці </a:t>
            </a:r>
            <a:r>
              <a:rPr sz="1600" dirty="0">
                <a:latin typeface="Times New Roman"/>
                <a:cs typeface="Times New Roman"/>
              </a:rPr>
              <a:t>перикардіальної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порожнини.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(X100;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H&amp;E)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9472" y="916673"/>
            <a:ext cx="7312659" cy="474007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43483" y="1181861"/>
            <a:ext cx="3128645" cy="3439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  <a:tabLst>
                <a:tab pos="1539875" algn="l"/>
                <a:tab pos="2127885" algn="l"/>
              </a:tabLst>
            </a:pPr>
            <a:r>
              <a:rPr sz="1600" b="1" dirty="0">
                <a:solidFill>
                  <a:srgbClr val="111111"/>
                </a:solidFill>
                <a:latin typeface="Roboto"/>
                <a:cs typeface="Roboto"/>
              </a:rPr>
              <a:t>Серце</a:t>
            </a:r>
            <a:r>
              <a:rPr sz="1600" b="1" spc="8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b="1" dirty="0">
                <a:solidFill>
                  <a:srgbClr val="111111"/>
                </a:solidFill>
                <a:latin typeface="Roboto"/>
                <a:cs typeface="Roboto"/>
              </a:rPr>
              <a:t>людини</a:t>
            </a:r>
            <a:r>
              <a:rPr sz="1600" b="1" spc="9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візуалізовано</a:t>
            </a:r>
            <a:r>
              <a:rPr sz="1600" spc="9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spc="-25" dirty="0">
                <a:solidFill>
                  <a:srgbClr val="111111"/>
                </a:solidFill>
                <a:latin typeface="Roboto"/>
                <a:cs typeface="Roboto"/>
              </a:rPr>
              <a:t>за </a:t>
            </a:r>
            <a:r>
              <a:rPr sz="1600" spc="-10" dirty="0">
                <a:solidFill>
                  <a:srgbClr val="111111"/>
                </a:solidFill>
                <a:latin typeface="Roboto"/>
                <a:cs typeface="Roboto"/>
              </a:rPr>
              <a:t>допомогою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		</a:t>
            </a:r>
            <a:r>
              <a:rPr sz="1600" spc="-10" dirty="0">
                <a:solidFill>
                  <a:srgbClr val="111111"/>
                </a:solidFill>
                <a:latin typeface="Roboto"/>
                <a:cs typeface="Roboto"/>
              </a:rPr>
              <a:t>скануючої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електронної</a:t>
            </a:r>
            <a:r>
              <a:rPr sz="1600" spc="41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мікроскопії.</a:t>
            </a:r>
            <a:r>
              <a:rPr sz="1600" spc="409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b="1" spc="-10" dirty="0">
                <a:solidFill>
                  <a:srgbClr val="111111"/>
                </a:solidFill>
                <a:latin typeface="Roboto"/>
                <a:cs typeface="Roboto"/>
              </a:rPr>
              <a:t>Група </a:t>
            </a:r>
            <a:r>
              <a:rPr sz="1600" b="1" dirty="0">
                <a:solidFill>
                  <a:srgbClr val="111111"/>
                </a:solidFill>
                <a:latin typeface="Roboto"/>
                <a:cs typeface="Roboto"/>
              </a:rPr>
              <a:t>адипоцитів</a:t>
            </a:r>
            <a:r>
              <a:rPr sz="1600" b="1" spc="32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b="1" dirty="0">
                <a:solidFill>
                  <a:srgbClr val="111111"/>
                </a:solidFill>
                <a:latin typeface="Roboto"/>
                <a:cs typeface="Roboto"/>
              </a:rPr>
              <a:t>епікарда,</a:t>
            </a:r>
            <a:r>
              <a:rPr sz="1600" b="1" spc="32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b="1" spc="-10" dirty="0">
                <a:solidFill>
                  <a:srgbClr val="111111"/>
                </a:solidFill>
                <a:latin typeface="Roboto"/>
                <a:cs typeface="Roboto"/>
              </a:rPr>
              <a:t>оточених </a:t>
            </a:r>
            <a:r>
              <a:rPr sz="1600" b="1" dirty="0">
                <a:solidFill>
                  <a:srgbClr val="111111"/>
                </a:solidFill>
                <a:latin typeface="Roboto"/>
                <a:cs typeface="Roboto"/>
              </a:rPr>
              <a:t>тонкою</a:t>
            </a:r>
            <a:r>
              <a:rPr sz="1600" b="1" spc="1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b="1" dirty="0">
                <a:solidFill>
                  <a:srgbClr val="111111"/>
                </a:solidFill>
                <a:latin typeface="Roboto"/>
                <a:cs typeface="Roboto"/>
              </a:rPr>
              <a:t>мережею</a:t>
            </a:r>
            <a:r>
              <a:rPr sz="1600" b="1" spc="3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b="1" spc="-10" dirty="0">
                <a:solidFill>
                  <a:srgbClr val="111111"/>
                </a:solidFill>
                <a:latin typeface="Roboto"/>
                <a:cs typeface="Roboto"/>
              </a:rPr>
              <a:t>ретикулярних волокон.</a:t>
            </a:r>
            <a:r>
              <a:rPr sz="1600" b="1" dirty="0">
                <a:solidFill>
                  <a:srgbClr val="111111"/>
                </a:solidFill>
                <a:latin typeface="Roboto"/>
                <a:cs typeface="Roboto"/>
              </a:rPr>
              <a:t>	</a:t>
            </a:r>
            <a:r>
              <a:rPr sz="1600" spc="-10" dirty="0">
                <a:solidFill>
                  <a:srgbClr val="111111"/>
                </a:solidFill>
                <a:latin typeface="Roboto"/>
                <a:cs typeface="Roboto"/>
              </a:rPr>
              <a:t>Спостерігається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просвіт</a:t>
            </a:r>
            <a:r>
              <a:rPr sz="1600" spc="330" dirty="0">
                <a:solidFill>
                  <a:srgbClr val="111111"/>
                </a:solidFill>
                <a:latin typeface="Roboto"/>
                <a:cs typeface="Roboto"/>
              </a:rPr>
              <a:t>   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малої</a:t>
            </a:r>
            <a:r>
              <a:rPr sz="1600" spc="335" dirty="0">
                <a:solidFill>
                  <a:srgbClr val="111111"/>
                </a:solidFill>
                <a:latin typeface="Roboto"/>
                <a:cs typeface="Roboto"/>
              </a:rPr>
              <a:t>    </a:t>
            </a:r>
            <a:r>
              <a:rPr sz="1600" spc="-10" dirty="0">
                <a:solidFill>
                  <a:srgbClr val="111111"/>
                </a:solidFill>
                <a:latin typeface="Roboto"/>
                <a:cs typeface="Roboto"/>
              </a:rPr>
              <a:t>коронарної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судини</a:t>
            </a:r>
            <a:r>
              <a:rPr sz="1600" spc="-3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(CV)</a:t>
            </a:r>
            <a:r>
              <a:rPr sz="1600" spc="-3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(Orig.</a:t>
            </a:r>
            <a:r>
              <a:rPr sz="1600" spc="-5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Magn.</a:t>
            </a:r>
            <a:r>
              <a:rPr sz="1600" spc="-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spc="-20" dirty="0">
                <a:solidFill>
                  <a:srgbClr val="111111"/>
                </a:solidFill>
                <a:latin typeface="Roboto"/>
                <a:cs typeface="Roboto"/>
              </a:rPr>
              <a:t>372×)</a:t>
            </a:r>
            <a:endParaRPr sz="16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600">
              <a:latin typeface="Roboto"/>
              <a:cs typeface="Roboto"/>
            </a:endParaRPr>
          </a:p>
          <a:p>
            <a:pPr marL="12700" marR="66675">
              <a:lnSpc>
                <a:spcPct val="100000"/>
              </a:lnSpc>
            </a:pPr>
            <a:r>
              <a:rPr sz="1600" spc="-10" dirty="0">
                <a:solidFill>
                  <a:srgbClr val="111111"/>
                </a:solidFill>
                <a:latin typeface="Roboto"/>
                <a:cs typeface="Roboto"/>
              </a:rPr>
              <a:t>https:</a:t>
            </a:r>
            <a:r>
              <a:rPr sz="1600" spc="-10" dirty="0">
                <a:solidFill>
                  <a:srgbClr val="111111"/>
                </a:solidFill>
                <a:latin typeface="Roboto"/>
                <a:cs typeface="Roboto"/>
                <a:hlinkClick r:id="rId3"/>
              </a:rPr>
              <a:t>//www.researchgate.net/fig</a:t>
            </a:r>
            <a:r>
              <a:rPr sz="1600" spc="-1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spc="-65" dirty="0">
                <a:solidFill>
                  <a:srgbClr val="111111"/>
                </a:solidFill>
                <a:latin typeface="Roboto"/>
                <a:cs typeface="Roboto"/>
              </a:rPr>
              <a:t>ure/A-</a:t>
            </a:r>
            <a:r>
              <a:rPr sz="1600" spc="-75" dirty="0">
                <a:solidFill>
                  <a:srgbClr val="111111"/>
                </a:solidFill>
                <a:latin typeface="Roboto"/>
                <a:cs typeface="Roboto"/>
              </a:rPr>
              <a:t>human-heart-</a:t>
            </a:r>
            <a:r>
              <a:rPr sz="1600" spc="-50" dirty="0">
                <a:solidFill>
                  <a:srgbClr val="111111"/>
                </a:solidFill>
                <a:latin typeface="Roboto"/>
                <a:cs typeface="Roboto"/>
              </a:rPr>
              <a:t>visualized-</a:t>
            </a:r>
            <a:r>
              <a:rPr sz="1600" spc="-25" dirty="0">
                <a:solidFill>
                  <a:srgbClr val="111111"/>
                </a:solidFill>
                <a:latin typeface="Roboto"/>
                <a:cs typeface="Roboto"/>
              </a:rPr>
              <a:t>by- </a:t>
            </a:r>
            <a:r>
              <a:rPr sz="1600" spc="-60" dirty="0">
                <a:solidFill>
                  <a:srgbClr val="111111"/>
                </a:solidFill>
                <a:latin typeface="Roboto"/>
                <a:cs typeface="Roboto"/>
              </a:rPr>
              <a:t>scanning-</a:t>
            </a:r>
            <a:r>
              <a:rPr sz="1600" spc="-55" dirty="0">
                <a:solidFill>
                  <a:srgbClr val="111111"/>
                </a:solidFill>
                <a:latin typeface="Roboto"/>
                <a:cs typeface="Roboto"/>
              </a:rPr>
              <a:t>electron-</a:t>
            </a:r>
            <a:r>
              <a:rPr sz="1600" spc="-50" dirty="0">
                <a:solidFill>
                  <a:srgbClr val="111111"/>
                </a:solidFill>
                <a:latin typeface="Roboto"/>
                <a:cs typeface="Roboto"/>
              </a:rPr>
              <a:t>microscopy-</a:t>
            </a:r>
            <a:r>
              <a:rPr sz="1600" spc="-25" dirty="0">
                <a:solidFill>
                  <a:srgbClr val="111111"/>
                </a:solidFill>
                <a:latin typeface="Roboto"/>
                <a:cs typeface="Roboto"/>
              </a:rPr>
              <a:t>A- </a:t>
            </a:r>
            <a:r>
              <a:rPr sz="1600" spc="-75" dirty="0">
                <a:solidFill>
                  <a:srgbClr val="111111"/>
                </a:solidFill>
                <a:latin typeface="Roboto"/>
                <a:cs typeface="Roboto"/>
              </a:rPr>
              <a:t>group-</a:t>
            </a:r>
            <a:r>
              <a:rPr sz="1600" spc="-100" dirty="0">
                <a:solidFill>
                  <a:srgbClr val="111111"/>
                </a:solidFill>
                <a:latin typeface="Roboto"/>
                <a:cs typeface="Roboto"/>
              </a:rPr>
              <a:t>of-</a:t>
            </a:r>
            <a:r>
              <a:rPr sz="1600" spc="-50" dirty="0">
                <a:solidFill>
                  <a:srgbClr val="111111"/>
                </a:solidFill>
                <a:latin typeface="Roboto"/>
                <a:cs typeface="Roboto"/>
              </a:rPr>
              <a:t>adipocytes-</a:t>
            </a:r>
            <a:r>
              <a:rPr sz="1600" spc="-10" dirty="0">
                <a:solidFill>
                  <a:srgbClr val="111111"/>
                </a:solidFill>
                <a:latin typeface="Roboto"/>
                <a:cs typeface="Roboto"/>
              </a:rPr>
              <a:t>from- the_fig6_320328676</a:t>
            </a:r>
            <a:endParaRPr sz="16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0653" y="445706"/>
            <a:ext cx="6098159" cy="540448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139178" y="626745"/>
            <a:ext cx="44430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440815" algn="l"/>
                <a:tab pos="2447925" algn="l"/>
                <a:tab pos="3388360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Кровоносні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судини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серця.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Кольорова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скануюча</a:t>
            </a:r>
            <a:r>
              <a:rPr sz="1800" spc="-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електронна</a:t>
            </a:r>
            <a:r>
              <a:rPr sz="1800" spc="-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мікрофотографія</a:t>
            </a:r>
            <a:r>
              <a:rPr sz="1800" spc="-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(СЕМ)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83343" y="1175080"/>
            <a:ext cx="20999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44550" algn="l"/>
                <a:tab pos="1388745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м'яза,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що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оголює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09607" y="1450085"/>
            <a:ext cx="2275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29310" algn="l"/>
                <a:tab pos="1643380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серця.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Видно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великі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39178" y="1175080"/>
            <a:ext cx="111696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перерізу кровоносні кровоносні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33664" y="1175080"/>
            <a:ext cx="1021080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2405" marR="5080" indent="-18034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серцевого судини судини,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40088" y="1724405"/>
            <a:ext cx="2244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26490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вистелені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ендотелієм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39178" y="1998726"/>
            <a:ext cx="1589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(одноклітинним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10904" y="1998726"/>
            <a:ext cx="755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шаром,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048747" y="1998726"/>
            <a:ext cx="1533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0235" algn="l"/>
              </a:tabLst>
            </a:pP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що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покриває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33307" y="2273046"/>
            <a:ext cx="776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частину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28480" y="2273046"/>
            <a:ext cx="1287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кровоносних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934445" y="2273046"/>
            <a:ext cx="647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судин,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39178" y="2273046"/>
            <a:ext cx="12649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внутрішню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коричневого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552180" y="2547061"/>
            <a:ext cx="30308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0455" algn="l"/>
                <a:tab pos="1925320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кольору).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Менші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кровоносні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39178" y="2821940"/>
            <a:ext cx="4444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судини</a:t>
            </a:r>
            <a:r>
              <a:rPr sz="1800" spc="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(капіляри,</a:t>
            </a:r>
            <a:r>
              <a:rPr sz="1800" spc="7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дрібні</a:t>
            </a:r>
            <a:r>
              <a:rPr sz="1800" spc="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отвори)</a:t>
            </a:r>
            <a:r>
              <a:rPr sz="1800" spc="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постачають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39178" y="3096259"/>
            <a:ext cx="2320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4845" algn="l"/>
                <a:tab pos="1106805" algn="l"/>
                <a:tab pos="1658620" algn="l"/>
              </a:tabLst>
            </a:pP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кров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до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всіх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частин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629647" y="3096259"/>
            <a:ext cx="648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серця.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39178" y="3370579"/>
            <a:ext cx="3299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444" algn="l"/>
                <a:tab pos="2235835" algn="l"/>
                <a:tab pos="2719070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судини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спорожніли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від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крові.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448290" y="3096259"/>
            <a:ext cx="11334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815" marR="5080" indent="-15875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Кровоносні Серцевий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39178" y="3644900"/>
            <a:ext cx="444563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(серцевий)</a:t>
            </a:r>
            <a:r>
              <a:rPr sz="1800" spc="4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м'яз</a:t>
            </a:r>
            <a:r>
              <a:rPr sz="1800" spc="40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постійно</a:t>
            </a:r>
            <a:r>
              <a:rPr sz="1800" spc="4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скорочується</a:t>
            </a:r>
            <a:r>
              <a:rPr sz="1800" spc="409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(під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підсвідомим</a:t>
            </a:r>
            <a:r>
              <a:rPr sz="1800" spc="1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контролем),</a:t>
            </a:r>
            <a:r>
              <a:rPr sz="1800" spc="204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щоб</a:t>
            </a:r>
            <a:r>
              <a:rPr sz="1800" spc="2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перекачувати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кров</a:t>
            </a:r>
            <a:r>
              <a:rPr sz="1800" spc="8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по</a:t>
            </a:r>
            <a:r>
              <a:rPr sz="1800" spc="7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тілу.</a:t>
            </a:r>
            <a:r>
              <a:rPr sz="1800" spc="8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Як</a:t>
            </a:r>
            <a:r>
              <a:rPr sz="1800" spc="8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такий,</a:t>
            </a:r>
            <a:r>
              <a:rPr sz="1800" spc="8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він</a:t>
            </a:r>
            <a:r>
              <a:rPr sz="1800" spc="8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потребує</a:t>
            </a:r>
            <a:r>
              <a:rPr sz="1800" spc="8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багатого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постачання</a:t>
            </a:r>
            <a:r>
              <a:rPr sz="1800" spc="32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насиченої</a:t>
            </a:r>
            <a:r>
              <a:rPr sz="1800" spc="32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киснем</a:t>
            </a:r>
            <a:r>
              <a:rPr sz="1800" spc="32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крові,</a:t>
            </a:r>
            <a:r>
              <a:rPr sz="1800" spc="32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що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пояснює</a:t>
            </a:r>
            <a:r>
              <a:rPr sz="1800" spc="1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васкуляризацію</a:t>
            </a:r>
            <a:r>
              <a:rPr sz="1800" spc="1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(наявність</a:t>
            </a:r>
            <a:r>
              <a:rPr sz="1800" spc="10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багатьох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139178" y="5016753"/>
            <a:ext cx="24574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20850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кровоносних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судин)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1423670" algn="l"/>
                <a:tab pos="2080895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Збільшення: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x300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при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80523" y="5016753"/>
            <a:ext cx="180276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775335" algn="l"/>
              </a:tabLst>
            </a:pP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цієї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тканини.</a:t>
            </a:r>
            <a:endParaRPr sz="1800">
              <a:latin typeface="Calibri"/>
              <a:cs typeface="Calibri"/>
            </a:endParaRPr>
          </a:p>
          <a:p>
            <a:pPr marR="6350" algn="r">
              <a:lnSpc>
                <a:spcPct val="100000"/>
              </a:lnSpc>
              <a:tabLst>
                <a:tab pos="926465" algn="l"/>
                <a:tab pos="1467485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розмірі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6x7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см.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139178" y="5565749"/>
            <a:ext cx="4424680" cy="572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55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https: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  <a:hlinkClick r:id="rId3"/>
              </a:rPr>
              <a:t>//www.sciencephoto.com/media/304268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55"/>
              </a:lnSpc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/view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93064" y="838504"/>
            <a:ext cx="4493260" cy="5180965"/>
            <a:chOff x="6993064" y="838504"/>
            <a:chExt cx="4493260" cy="51809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02526" y="848029"/>
              <a:ext cx="4474210" cy="516191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997827" y="843267"/>
              <a:ext cx="4483735" cy="5171440"/>
            </a:xfrm>
            <a:custGeom>
              <a:avLst/>
              <a:gdLst/>
              <a:ahLst/>
              <a:cxnLst/>
              <a:rect l="l" t="t" r="r" b="b"/>
              <a:pathLst>
                <a:path w="4483734" h="5171440">
                  <a:moveTo>
                    <a:pt x="0" y="5171440"/>
                  </a:moveTo>
                  <a:lnTo>
                    <a:pt x="4483734" y="5171440"/>
                  </a:lnTo>
                  <a:lnTo>
                    <a:pt x="4483734" y="0"/>
                  </a:lnTo>
                  <a:lnTo>
                    <a:pt x="0" y="0"/>
                  </a:lnTo>
                  <a:lnTo>
                    <a:pt x="0" y="517144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31063" y="824611"/>
            <a:ext cx="5911215" cy="5146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Перикард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(серцева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сумка)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це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зовнішня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оболонка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серця,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яка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складається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двох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шарів:</a:t>
            </a:r>
            <a:endParaRPr sz="1600">
              <a:latin typeface="Times New Roman"/>
              <a:cs typeface="Times New Roman"/>
            </a:endParaRPr>
          </a:p>
          <a:p>
            <a:pPr marL="12700" marR="436880" indent="-3810">
              <a:lnSpc>
                <a:spcPct val="100000"/>
              </a:lnSpc>
              <a:buSzPct val="93750"/>
              <a:buAutoNum type="arabicPeriod"/>
              <a:tabLst>
                <a:tab pos="164465" algn="l"/>
              </a:tabLst>
            </a:pPr>
            <a:r>
              <a:rPr sz="1600" b="1" dirty="0">
                <a:latin typeface="Times New Roman"/>
                <a:cs typeface="Times New Roman"/>
              </a:rPr>
              <a:t>	Фіброзний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перикард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щільна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сполучнотканинна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зовнішня оболонка,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захищає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серце,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фіксує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грудній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клітці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запобігає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надмірному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розширенню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наповнення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кров'ю.</a:t>
            </a:r>
            <a:endParaRPr sz="1600">
              <a:latin typeface="Times New Roman"/>
              <a:cs typeface="Times New Roman"/>
            </a:endParaRPr>
          </a:p>
          <a:p>
            <a:pPr marL="164465" indent="-155575">
              <a:lnSpc>
                <a:spcPct val="100000"/>
              </a:lnSpc>
              <a:buSzPct val="93750"/>
              <a:buAutoNum type="arabicPeriod"/>
              <a:tabLst>
                <a:tab pos="164465" algn="l"/>
              </a:tabLst>
            </a:pPr>
            <a:r>
              <a:rPr sz="1600" b="1" dirty="0">
                <a:latin typeface="Times New Roman"/>
                <a:cs typeface="Times New Roman"/>
              </a:rPr>
              <a:t>Серозний</a:t>
            </a:r>
            <a:r>
              <a:rPr sz="1600" b="1" spc="-6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перикард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внутрішній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шар,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складається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з:</a:t>
            </a:r>
            <a:endParaRPr sz="1600">
              <a:latin typeface="Times New Roman"/>
              <a:cs typeface="Times New Roman"/>
            </a:endParaRPr>
          </a:p>
          <a:p>
            <a:pPr marL="299085" lvl="1" indent="-286385">
              <a:lnSpc>
                <a:spcPct val="100000"/>
              </a:lnSpc>
              <a:buAutoNum type="arabicPeriod"/>
              <a:tabLst>
                <a:tab pos="299085" algn="l"/>
              </a:tabLst>
            </a:pPr>
            <a:r>
              <a:rPr sz="1600" b="1" spc="-20" dirty="0">
                <a:latin typeface="Times New Roman"/>
                <a:cs typeface="Times New Roman"/>
              </a:rPr>
              <a:t>Пристінкового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листка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(lamina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parietalis)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прилягає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до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latin typeface="Times New Roman"/>
                <a:cs typeface="Times New Roman"/>
              </a:rPr>
              <a:t>фіброзного перикарда.</a:t>
            </a:r>
            <a:endParaRPr sz="1600">
              <a:latin typeface="Times New Roman"/>
              <a:cs typeface="Times New Roman"/>
            </a:endParaRPr>
          </a:p>
          <a:p>
            <a:pPr marL="12700" marR="727075" lvl="1" indent="286385">
              <a:lnSpc>
                <a:spcPct val="100000"/>
              </a:lnSpc>
              <a:buAutoNum type="arabicPeriod" startAt="2"/>
              <a:tabLst>
                <a:tab pos="29908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Вісцерального</a:t>
            </a:r>
            <a:r>
              <a:rPr sz="1600" b="1" spc="-6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листка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(lamina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visceralis)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епікарда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– </a:t>
            </a:r>
            <a:r>
              <a:rPr sz="1600" dirty="0">
                <a:latin typeface="Times New Roman"/>
                <a:cs typeface="Times New Roman"/>
              </a:rPr>
              <a:t>покриває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саме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серце.</a:t>
            </a:r>
            <a:endParaRPr sz="1600">
              <a:latin typeface="Times New Roman"/>
              <a:cs typeface="Times New Roman"/>
            </a:endParaRPr>
          </a:p>
          <a:p>
            <a:pPr marL="12700" marR="22860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цими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листками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знаходиться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перикардіальна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порожнина</a:t>
            </a:r>
            <a:r>
              <a:rPr sz="1600" spc="-10" dirty="0">
                <a:latin typeface="Times New Roman"/>
                <a:cs typeface="Times New Roman"/>
              </a:rPr>
              <a:t>, </a:t>
            </a:r>
            <a:r>
              <a:rPr sz="1600" dirty="0">
                <a:latin typeface="Times New Roman"/>
                <a:cs typeface="Times New Roman"/>
              </a:rPr>
              <a:t>заповнена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невеликою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кількістю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серозної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рідини,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зменшує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тертя </a:t>
            </a: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шарами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серцевих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скорочень.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Перикард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виконує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такі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функції:</a:t>
            </a:r>
            <a:endParaRPr sz="1600">
              <a:latin typeface="Times New Roman"/>
              <a:cs typeface="Times New Roman"/>
            </a:endParaRPr>
          </a:p>
          <a:p>
            <a:pPr marL="83820" lvl="2" indent="-79375">
              <a:lnSpc>
                <a:spcPct val="100000"/>
              </a:lnSpc>
              <a:buSzPct val="93750"/>
              <a:buFont typeface="Microsoft Sans Serif"/>
              <a:buChar char="•"/>
              <a:tabLst>
                <a:tab pos="83820" algn="l"/>
              </a:tabLst>
            </a:pPr>
            <a:r>
              <a:rPr sz="1600" dirty="0">
                <a:latin typeface="Times New Roman"/>
                <a:cs typeface="Times New Roman"/>
              </a:rPr>
              <a:t>Захищає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серце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механічних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пошкоджень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інфекцій.</a:t>
            </a:r>
            <a:endParaRPr sz="1600">
              <a:latin typeface="Times New Roman"/>
              <a:cs typeface="Times New Roman"/>
            </a:endParaRPr>
          </a:p>
          <a:p>
            <a:pPr marL="83820" lvl="2" indent="-79375">
              <a:lnSpc>
                <a:spcPct val="100000"/>
              </a:lnSpc>
              <a:buSzPct val="93750"/>
              <a:buFont typeface="Microsoft Sans Serif"/>
              <a:buChar char="•"/>
              <a:tabLst>
                <a:tab pos="83820" algn="l"/>
              </a:tabLst>
            </a:pPr>
            <a:r>
              <a:rPr sz="1600" dirty="0">
                <a:latin typeface="Times New Roman"/>
                <a:cs typeface="Times New Roman"/>
              </a:rPr>
              <a:t>Обмежує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надмірне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розширення.</a:t>
            </a:r>
            <a:endParaRPr sz="1600">
              <a:latin typeface="Times New Roman"/>
              <a:cs typeface="Times New Roman"/>
            </a:endParaRPr>
          </a:p>
          <a:p>
            <a:pPr marL="83820" lvl="2" indent="-79375">
              <a:lnSpc>
                <a:spcPct val="100000"/>
              </a:lnSpc>
              <a:buSzPct val="93750"/>
              <a:buFont typeface="Microsoft Sans Serif"/>
              <a:buChar char="•"/>
              <a:tabLst>
                <a:tab pos="83820" algn="l"/>
              </a:tabLst>
            </a:pPr>
            <a:r>
              <a:rPr sz="1600" dirty="0">
                <a:latin typeface="Times New Roman"/>
                <a:cs typeface="Times New Roman"/>
              </a:rPr>
              <a:t>Полегшує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рухи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серця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завдяки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серозній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рідині.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Патологічні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стани,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пов’язані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перикардом,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включають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перикардит </a:t>
            </a:r>
            <a:r>
              <a:rPr sz="1600" dirty="0">
                <a:latin typeface="Times New Roman"/>
                <a:cs typeface="Times New Roman"/>
              </a:rPr>
              <a:t>(запалення),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перикардіальний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випіт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(накопичення</a:t>
            </a:r>
            <a:r>
              <a:rPr sz="1600" dirty="0">
                <a:latin typeface="Times New Roman"/>
                <a:cs typeface="Times New Roman"/>
              </a:rPr>
              <a:t> рідини)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b="1" dirty="0">
                <a:latin typeface="Times New Roman"/>
                <a:cs typeface="Times New Roman"/>
              </a:rPr>
              <a:t>тампонаду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серця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(критичне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стиснення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серця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через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надлишок </a:t>
            </a:r>
            <a:r>
              <a:rPr sz="1600" dirty="0">
                <a:latin typeface="Times New Roman"/>
                <a:cs typeface="Times New Roman"/>
              </a:rPr>
              <a:t>рідини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перикардіальній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порожнині).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2" y="-48"/>
            <a:ext cx="4040758" cy="685804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38936" y="2704845"/>
            <a:ext cx="2487930" cy="228092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575"/>
              </a:spcBef>
            </a:pPr>
            <a:r>
              <a:rPr sz="4000" spc="-225" dirty="0">
                <a:solidFill>
                  <a:srgbClr val="FFFFFF"/>
                </a:solidFill>
                <a:latin typeface="Palatino Linotype"/>
                <a:cs typeface="Palatino Linotype"/>
              </a:rPr>
              <a:t>Кровоносні </a:t>
            </a:r>
            <a:r>
              <a:rPr sz="4000" spc="-25" dirty="0">
                <a:solidFill>
                  <a:srgbClr val="FFFFFF"/>
                </a:solidFill>
                <a:latin typeface="Palatino Linotype"/>
                <a:cs typeface="Palatino Linotype"/>
              </a:rPr>
              <a:t>та </a:t>
            </a:r>
            <a:r>
              <a:rPr sz="4000" spc="-320" dirty="0">
                <a:solidFill>
                  <a:srgbClr val="FFFFFF"/>
                </a:solidFill>
                <a:latin typeface="Palatino Linotype"/>
                <a:cs typeface="Palatino Linotype"/>
              </a:rPr>
              <a:t>лімфатичні </a:t>
            </a:r>
            <a:r>
              <a:rPr sz="4000" spc="-65" dirty="0">
                <a:solidFill>
                  <a:srgbClr val="FFFFFF"/>
                </a:solidFill>
                <a:latin typeface="Palatino Linotype"/>
                <a:cs typeface="Palatino Linotype"/>
              </a:rPr>
              <a:t>судини</a:t>
            </a:r>
            <a:endParaRPr sz="4000">
              <a:latin typeface="Palatino Linotype"/>
              <a:cs typeface="Palatino Linotype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3157" y="467258"/>
            <a:ext cx="5844286" cy="5923534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936" y="674839"/>
            <a:ext cx="5458968" cy="550837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719823" y="2338149"/>
            <a:ext cx="3293745" cy="85090"/>
            <a:chOff x="6719823" y="2338149"/>
            <a:chExt cx="3293745" cy="85090"/>
          </a:xfrm>
        </p:grpSpPr>
        <p:sp>
          <p:nvSpPr>
            <p:cNvPr id="4" name="object 4"/>
            <p:cNvSpPr/>
            <p:nvPr/>
          </p:nvSpPr>
          <p:spPr>
            <a:xfrm>
              <a:off x="6739127" y="2362056"/>
              <a:ext cx="3255645" cy="40005"/>
            </a:xfrm>
            <a:custGeom>
              <a:avLst/>
              <a:gdLst/>
              <a:ahLst/>
              <a:cxnLst/>
              <a:rect l="l" t="t" r="r" b="b"/>
              <a:pathLst>
                <a:path w="3255645" h="40005">
                  <a:moveTo>
                    <a:pt x="951875" y="23"/>
                  </a:moveTo>
                  <a:lnTo>
                    <a:pt x="910627" y="0"/>
                  </a:lnTo>
                  <a:lnTo>
                    <a:pt x="870717" y="747"/>
                  </a:lnTo>
                  <a:lnTo>
                    <a:pt x="830067" y="2115"/>
                  </a:lnTo>
                  <a:lnTo>
                    <a:pt x="682888" y="8452"/>
                  </a:lnTo>
                  <a:lnTo>
                    <a:pt x="558245" y="12970"/>
                  </a:lnTo>
                  <a:lnTo>
                    <a:pt x="409513" y="18911"/>
                  </a:lnTo>
                  <a:lnTo>
                    <a:pt x="365915" y="20334"/>
                  </a:lnTo>
                  <a:lnTo>
                    <a:pt x="322961" y="21289"/>
                  </a:lnTo>
                  <a:lnTo>
                    <a:pt x="279244" y="21661"/>
                  </a:lnTo>
                  <a:lnTo>
                    <a:pt x="233360" y="21338"/>
                  </a:lnTo>
                  <a:lnTo>
                    <a:pt x="183899" y="20205"/>
                  </a:lnTo>
                  <a:lnTo>
                    <a:pt x="129457" y="18149"/>
                  </a:lnTo>
                  <a:lnTo>
                    <a:pt x="68626" y="15056"/>
                  </a:lnTo>
                  <a:lnTo>
                    <a:pt x="0" y="10811"/>
                  </a:lnTo>
                  <a:lnTo>
                    <a:pt x="380" y="17669"/>
                  </a:lnTo>
                  <a:lnTo>
                    <a:pt x="889" y="20336"/>
                  </a:lnTo>
                  <a:lnTo>
                    <a:pt x="0" y="29099"/>
                  </a:lnTo>
                  <a:lnTo>
                    <a:pt x="45448" y="28816"/>
                  </a:lnTo>
                  <a:lnTo>
                    <a:pt x="90421" y="28905"/>
                  </a:lnTo>
                  <a:lnTo>
                    <a:pt x="135373" y="29276"/>
                  </a:lnTo>
                  <a:lnTo>
                    <a:pt x="375687" y="32283"/>
                  </a:lnTo>
                  <a:lnTo>
                    <a:pt x="430037" y="32495"/>
                  </a:lnTo>
                  <a:lnTo>
                    <a:pt x="487541" y="32372"/>
                  </a:lnTo>
                  <a:lnTo>
                    <a:pt x="548652" y="31823"/>
                  </a:lnTo>
                  <a:lnTo>
                    <a:pt x="613825" y="30762"/>
                  </a:lnTo>
                  <a:lnTo>
                    <a:pt x="752425" y="27588"/>
                  </a:lnTo>
                  <a:lnTo>
                    <a:pt x="815414" y="26932"/>
                  </a:lnTo>
                  <a:lnTo>
                    <a:pt x="873241" y="26966"/>
                  </a:lnTo>
                  <a:lnTo>
                    <a:pt x="926663" y="27526"/>
                  </a:lnTo>
                  <a:lnTo>
                    <a:pt x="976442" y="28447"/>
                  </a:lnTo>
                  <a:lnTo>
                    <a:pt x="1111511" y="31735"/>
                  </a:lnTo>
                  <a:lnTo>
                    <a:pt x="1154310" y="32458"/>
                  </a:lnTo>
                  <a:lnTo>
                    <a:pt x="1197263" y="32720"/>
                  </a:lnTo>
                  <a:lnTo>
                    <a:pt x="1241130" y="32357"/>
                  </a:lnTo>
                  <a:lnTo>
                    <a:pt x="1286670" y="31205"/>
                  </a:lnTo>
                  <a:lnTo>
                    <a:pt x="1389140" y="26494"/>
                  </a:lnTo>
                  <a:lnTo>
                    <a:pt x="1437046" y="24823"/>
                  </a:lnTo>
                  <a:lnTo>
                    <a:pt x="1480279" y="23947"/>
                  </a:lnTo>
                  <a:lnTo>
                    <a:pt x="1520756" y="23729"/>
                  </a:lnTo>
                  <a:lnTo>
                    <a:pt x="1560395" y="24033"/>
                  </a:lnTo>
                  <a:lnTo>
                    <a:pt x="1748907" y="27708"/>
                  </a:lnTo>
                  <a:lnTo>
                    <a:pt x="1813112" y="28555"/>
                  </a:lnTo>
                  <a:lnTo>
                    <a:pt x="1887981" y="29099"/>
                  </a:lnTo>
                  <a:lnTo>
                    <a:pt x="1950955" y="28991"/>
                  </a:lnTo>
                  <a:lnTo>
                    <a:pt x="2012780" y="28233"/>
                  </a:lnTo>
                  <a:lnTo>
                    <a:pt x="2073291" y="26991"/>
                  </a:lnTo>
                  <a:lnTo>
                    <a:pt x="2132318" y="25434"/>
                  </a:lnTo>
                  <a:lnTo>
                    <a:pt x="2298827" y="20527"/>
                  </a:lnTo>
                  <a:lnTo>
                    <a:pt x="2350245" y="19369"/>
                  </a:lnTo>
                  <a:lnTo>
                    <a:pt x="2399342" y="18727"/>
                  </a:lnTo>
                  <a:lnTo>
                    <a:pt x="2445950" y="18769"/>
                  </a:lnTo>
                  <a:lnTo>
                    <a:pt x="2489901" y="19660"/>
                  </a:lnTo>
                  <a:lnTo>
                    <a:pt x="2531027" y="21568"/>
                  </a:lnTo>
                  <a:lnTo>
                    <a:pt x="2569161" y="24659"/>
                  </a:lnTo>
                  <a:lnTo>
                    <a:pt x="2604135" y="29099"/>
                  </a:lnTo>
                  <a:lnTo>
                    <a:pt x="2643462" y="33817"/>
                  </a:lnTo>
                  <a:lnTo>
                    <a:pt x="2688913" y="36974"/>
                  </a:lnTo>
                  <a:lnTo>
                    <a:pt x="2739306" y="38781"/>
                  </a:lnTo>
                  <a:lnTo>
                    <a:pt x="2793459" y="39450"/>
                  </a:lnTo>
                  <a:lnTo>
                    <a:pt x="2850191" y="39192"/>
                  </a:lnTo>
                  <a:lnTo>
                    <a:pt x="2908321" y="38218"/>
                  </a:lnTo>
                  <a:lnTo>
                    <a:pt x="2966668" y="36740"/>
                  </a:lnTo>
                  <a:lnTo>
                    <a:pt x="3178591" y="30003"/>
                  </a:lnTo>
                  <a:lnTo>
                    <a:pt x="3220299" y="29170"/>
                  </a:lnTo>
                  <a:lnTo>
                    <a:pt x="3255137" y="29099"/>
                  </a:lnTo>
                  <a:lnTo>
                    <a:pt x="3255518" y="20336"/>
                  </a:lnTo>
                  <a:lnTo>
                    <a:pt x="3254882" y="15256"/>
                  </a:lnTo>
                  <a:lnTo>
                    <a:pt x="3255137" y="10811"/>
                  </a:lnTo>
                  <a:lnTo>
                    <a:pt x="3201434" y="15835"/>
                  </a:lnTo>
                  <a:lnTo>
                    <a:pt x="3146559" y="18950"/>
                  </a:lnTo>
                  <a:lnTo>
                    <a:pt x="3090907" y="20431"/>
                  </a:lnTo>
                  <a:lnTo>
                    <a:pt x="3034874" y="20552"/>
                  </a:lnTo>
                  <a:lnTo>
                    <a:pt x="2978855" y="19588"/>
                  </a:lnTo>
                  <a:lnTo>
                    <a:pt x="2923246" y="17816"/>
                  </a:lnTo>
                  <a:lnTo>
                    <a:pt x="2868442" y="15508"/>
                  </a:lnTo>
                  <a:lnTo>
                    <a:pt x="2712818" y="8130"/>
                  </a:lnTo>
                  <a:lnTo>
                    <a:pt x="2665191" y="6435"/>
                  </a:lnTo>
                  <a:lnTo>
                    <a:pt x="2620348" y="5581"/>
                  </a:lnTo>
                  <a:lnTo>
                    <a:pt x="2578683" y="5842"/>
                  </a:lnTo>
                  <a:lnTo>
                    <a:pt x="2540592" y="7494"/>
                  </a:lnTo>
                  <a:lnTo>
                    <a:pt x="2463401" y="15080"/>
                  </a:lnTo>
                  <a:lnTo>
                    <a:pt x="2415017" y="17496"/>
                  </a:lnTo>
                  <a:lnTo>
                    <a:pt x="2362452" y="18384"/>
                  </a:lnTo>
                  <a:lnTo>
                    <a:pt x="2306837" y="18064"/>
                  </a:lnTo>
                  <a:lnTo>
                    <a:pt x="2249305" y="16861"/>
                  </a:lnTo>
                  <a:lnTo>
                    <a:pt x="2190988" y="15097"/>
                  </a:lnTo>
                  <a:lnTo>
                    <a:pt x="2076525" y="11178"/>
                  </a:lnTo>
                  <a:lnTo>
                    <a:pt x="2022643" y="9668"/>
                  </a:lnTo>
                  <a:lnTo>
                    <a:pt x="1972504" y="8889"/>
                  </a:lnTo>
                  <a:lnTo>
                    <a:pt x="1927240" y="9162"/>
                  </a:lnTo>
                  <a:lnTo>
                    <a:pt x="1887981" y="10811"/>
                  </a:lnTo>
                  <a:lnTo>
                    <a:pt x="1854802" y="12896"/>
                  </a:lnTo>
                  <a:lnTo>
                    <a:pt x="1817114" y="14917"/>
                  </a:lnTo>
                  <a:lnTo>
                    <a:pt x="1775352" y="16809"/>
                  </a:lnTo>
                  <a:lnTo>
                    <a:pt x="1729953" y="18509"/>
                  </a:lnTo>
                  <a:lnTo>
                    <a:pt x="1681352" y="19952"/>
                  </a:lnTo>
                  <a:lnTo>
                    <a:pt x="1629987" y="21075"/>
                  </a:lnTo>
                  <a:lnTo>
                    <a:pt x="1576292" y="21813"/>
                  </a:lnTo>
                  <a:lnTo>
                    <a:pt x="1520703" y="22101"/>
                  </a:lnTo>
                  <a:lnTo>
                    <a:pt x="1463658" y="21877"/>
                  </a:lnTo>
                  <a:lnTo>
                    <a:pt x="1405591" y="21075"/>
                  </a:lnTo>
                  <a:lnTo>
                    <a:pt x="1346938" y="19632"/>
                  </a:lnTo>
                  <a:lnTo>
                    <a:pt x="1288136" y="17483"/>
                  </a:lnTo>
                  <a:lnTo>
                    <a:pt x="1229621" y="14564"/>
                  </a:lnTo>
                  <a:lnTo>
                    <a:pt x="1104439" y="6211"/>
                  </a:lnTo>
                  <a:lnTo>
                    <a:pt x="1046702" y="2979"/>
                  </a:lnTo>
                  <a:lnTo>
                    <a:pt x="996541" y="966"/>
                  </a:lnTo>
                  <a:lnTo>
                    <a:pt x="951875" y="23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38873" y="2357199"/>
              <a:ext cx="3255645" cy="46990"/>
            </a:xfrm>
            <a:custGeom>
              <a:avLst/>
              <a:gdLst/>
              <a:ahLst/>
              <a:cxnLst/>
              <a:rect l="l" t="t" r="r" b="b"/>
              <a:pathLst>
                <a:path w="3255645" h="46989">
                  <a:moveTo>
                    <a:pt x="253" y="15668"/>
                  </a:moveTo>
                  <a:lnTo>
                    <a:pt x="59884" y="10650"/>
                  </a:lnTo>
                  <a:lnTo>
                    <a:pt x="118590" y="6628"/>
                  </a:lnTo>
                  <a:lnTo>
                    <a:pt x="176206" y="3577"/>
                  </a:lnTo>
                  <a:lnTo>
                    <a:pt x="232569" y="1472"/>
                  </a:lnTo>
                  <a:lnTo>
                    <a:pt x="287516" y="288"/>
                  </a:lnTo>
                  <a:lnTo>
                    <a:pt x="340883" y="0"/>
                  </a:lnTo>
                  <a:lnTo>
                    <a:pt x="392507" y="581"/>
                  </a:lnTo>
                  <a:lnTo>
                    <a:pt x="442223" y="2009"/>
                  </a:lnTo>
                  <a:lnTo>
                    <a:pt x="489868" y="4256"/>
                  </a:lnTo>
                  <a:lnTo>
                    <a:pt x="535279" y="7298"/>
                  </a:lnTo>
                  <a:lnTo>
                    <a:pt x="578292" y="11111"/>
                  </a:lnTo>
                  <a:lnTo>
                    <a:pt x="618744" y="15668"/>
                  </a:lnTo>
                  <a:lnTo>
                    <a:pt x="655643" y="19572"/>
                  </a:lnTo>
                  <a:lnTo>
                    <a:pt x="694221" y="22295"/>
                  </a:lnTo>
                  <a:lnTo>
                    <a:pt x="734619" y="23982"/>
                  </a:lnTo>
                  <a:lnTo>
                    <a:pt x="776978" y="24777"/>
                  </a:lnTo>
                  <a:lnTo>
                    <a:pt x="821439" y="24825"/>
                  </a:lnTo>
                  <a:lnTo>
                    <a:pt x="868143" y="24270"/>
                  </a:lnTo>
                  <a:lnTo>
                    <a:pt x="917232" y="23258"/>
                  </a:lnTo>
                  <a:lnTo>
                    <a:pt x="968847" y="21932"/>
                  </a:lnTo>
                  <a:lnTo>
                    <a:pt x="1023128" y="20438"/>
                  </a:lnTo>
                  <a:lnTo>
                    <a:pt x="1080218" y="18920"/>
                  </a:lnTo>
                  <a:lnTo>
                    <a:pt x="1140256" y="17522"/>
                  </a:lnTo>
                  <a:lnTo>
                    <a:pt x="1203385" y="16390"/>
                  </a:lnTo>
                  <a:lnTo>
                    <a:pt x="1269746" y="15668"/>
                  </a:lnTo>
                  <a:lnTo>
                    <a:pt x="1335621" y="15443"/>
                  </a:lnTo>
                  <a:lnTo>
                    <a:pt x="1397522" y="15638"/>
                  </a:lnTo>
                  <a:lnTo>
                    <a:pt x="1455927" y="16147"/>
                  </a:lnTo>
                  <a:lnTo>
                    <a:pt x="1511316" y="16867"/>
                  </a:lnTo>
                  <a:lnTo>
                    <a:pt x="1564170" y="17694"/>
                  </a:lnTo>
                  <a:lnTo>
                    <a:pt x="1614967" y="18523"/>
                  </a:lnTo>
                  <a:lnTo>
                    <a:pt x="1664187" y="19252"/>
                  </a:lnTo>
                  <a:lnTo>
                    <a:pt x="1712310" y="19775"/>
                  </a:lnTo>
                  <a:lnTo>
                    <a:pt x="1759816" y="19988"/>
                  </a:lnTo>
                  <a:lnTo>
                    <a:pt x="1807184" y="19789"/>
                  </a:lnTo>
                  <a:lnTo>
                    <a:pt x="1854895" y="19071"/>
                  </a:lnTo>
                  <a:lnTo>
                    <a:pt x="1903426" y="17732"/>
                  </a:lnTo>
                  <a:lnTo>
                    <a:pt x="1953259" y="15668"/>
                  </a:lnTo>
                  <a:lnTo>
                    <a:pt x="2004957" y="13799"/>
                  </a:lnTo>
                  <a:lnTo>
                    <a:pt x="2058412" y="12982"/>
                  </a:lnTo>
                  <a:lnTo>
                    <a:pt x="2113185" y="13015"/>
                  </a:lnTo>
                  <a:lnTo>
                    <a:pt x="2168838" y="13695"/>
                  </a:lnTo>
                  <a:lnTo>
                    <a:pt x="2224932" y="14822"/>
                  </a:lnTo>
                  <a:lnTo>
                    <a:pt x="2281027" y="16193"/>
                  </a:lnTo>
                  <a:lnTo>
                    <a:pt x="2336686" y="17606"/>
                  </a:lnTo>
                  <a:lnTo>
                    <a:pt x="2391470" y="18859"/>
                  </a:lnTo>
                  <a:lnTo>
                    <a:pt x="2444939" y="19751"/>
                  </a:lnTo>
                  <a:lnTo>
                    <a:pt x="2496656" y="20080"/>
                  </a:lnTo>
                  <a:lnTo>
                    <a:pt x="2546181" y="19644"/>
                  </a:lnTo>
                  <a:lnTo>
                    <a:pt x="2593075" y="18240"/>
                  </a:lnTo>
                  <a:lnTo>
                    <a:pt x="2636901" y="15668"/>
                  </a:lnTo>
                  <a:lnTo>
                    <a:pt x="2684880" y="12838"/>
                  </a:lnTo>
                  <a:lnTo>
                    <a:pt x="2736840" y="11197"/>
                  </a:lnTo>
                  <a:lnTo>
                    <a:pt x="2791779" y="10542"/>
                  </a:lnTo>
                  <a:lnTo>
                    <a:pt x="2848699" y="10673"/>
                  </a:lnTo>
                  <a:lnTo>
                    <a:pt x="2906599" y="11385"/>
                  </a:lnTo>
                  <a:lnTo>
                    <a:pt x="2964481" y="12477"/>
                  </a:lnTo>
                  <a:lnTo>
                    <a:pt x="3021344" y="13747"/>
                  </a:lnTo>
                  <a:lnTo>
                    <a:pt x="3076189" y="14991"/>
                  </a:lnTo>
                  <a:lnTo>
                    <a:pt x="3128015" y="16007"/>
                  </a:lnTo>
                  <a:lnTo>
                    <a:pt x="3175824" y="16594"/>
                  </a:lnTo>
                  <a:lnTo>
                    <a:pt x="3218616" y="16549"/>
                  </a:lnTo>
                  <a:lnTo>
                    <a:pt x="3255391" y="15668"/>
                  </a:lnTo>
                  <a:lnTo>
                    <a:pt x="3254629" y="23796"/>
                  </a:lnTo>
                  <a:lnTo>
                    <a:pt x="3254882" y="27733"/>
                  </a:lnTo>
                  <a:lnTo>
                    <a:pt x="3255391" y="33956"/>
                  </a:lnTo>
                  <a:lnTo>
                    <a:pt x="3216274" y="34716"/>
                  </a:lnTo>
                  <a:lnTo>
                    <a:pt x="3171047" y="34943"/>
                  </a:lnTo>
                  <a:lnTo>
                    <a:pt x="3120772" y="34740"/>
                  </a:lnTo>
                  <a:lnTo>
                    <a:pt x="3066515" y="34212"/>
                  </a:lnTo>
                  <a:lnTo>
                    <a:pt x="3009342" y="33463"/>
                  </a:lnTo>
                  <a:lnTo>
                    <a:pt x="2950316" y="32597"/>
                  </a:lnTo>
                  <a:lnTo>
                    <a:pt x="2890504" y="31718"/>
                  </a:lnTo>
                  <a:lnTo>
                    <a:pt x="2830969" y="30930"/>
                  </a:lnTo>
                  <a:lnTo>
                    <a:pt x="2772777" y="30338"/>
                  </a:lnTo>
                  <a:lnTo>
                    <a:pt x="2716994" y="30046"/>
                  </a:lnTo>
                  <a:lnTo>
                    <a:pt x="2664683" y="30158"/>
                  </a:lnTo>
                  <a:lnTo>
                    <a:pt x="2616910" y="30777"/>
                  </a:lnTo>
                  <a:lnTo>
                    <a:pt x="2574740" y="32008"/>
                  </a:lnTo>
                  <a:lnTo>
                    <a:pt x="2539237" y="33956"/>
                  </a:lnTo>
                  <a:lnTo>
                    <a:pt x="2505838" y="35586"/>
                  </a:lnTo>
                  <a:lnTo>
                    <a:pt x="2429806" y="35335"/>
                  </a:lnTo>
                  <a:lnTo>
                    <a:pt x="2387363" y="33956"/>
                  </a:lnTo>
                  <a:lnTo>
                    <a:pt x="2342093" y="32075"/>
                  </a:lnTo>
                  <a:lnTo>
                    <a:pt x="2294092" y="29944"/>
                  </a:lnTo>
                  <a:lnTo>
                    <a:pt x="2243455" y="27812"/>
                  </a:lnTo>
                  <a:lnTo>
                    <a:pt x="2190274" y="25932"/>
                  </a:lnTo>
                  <a:lnTo>
                    <a:pt x="2134645" y="24553"/>
                  </a:lnTo>
                  <a:lnTo>
                    <a:pt x="2076663" y="23926"/>
                  </a:lnTo>
                  <a:lnTo>
                    <a:pt x="2016421" y="24302"/>
                  </a:lnTo>
                  <a:lnTo>
                    <a:pt x="1954015" y="25932"/>
                  </a:lnTo>
                  <a:lnTo>
                    <a:pt x="1889538" y="29066"/>
                  </a:lnTo>
                  <a:lnTo>
                    <a:pt x="1823084" y="33956"/>
                  </a:lnTo>
                  <a:lnTo>
                    <a:pt x="1755118" y="39361"/>
                  </a:lnTo>
                  <a:lnTo>
                    <a:pt x="1695392" y="43109"/>
                  </a:lnTo>
                  <a:lnTo>
                    <a:pt x="1642474" y="45407"/>
                  </a:lnTo>
                  <a:lnTo>
                    <a:pt x="1594928" y="46461"/>
                  </a:lnTo>
                  <a:lnTo>
                    <a:pt x="1551320" y="46477"/>
                  </a:lnTo>
                  <a:lnTo>
                    <a:pt x="1510216" y="45661"/>
                  </a:lnTo>
                  <a:lnTo>
                    <a:pt x="1470180" y="44219"/>
                  </a:lnTo>
                  <a:lnTo>
                    <a:pt x="1429779" y="42357"/>
                  </a:lnTo>
                  <a:lnTo>
                    <a:pt x="1387578" y="40280"/>
                  </a:lnTo>
                  <a:lnTo>
                    <a:pt x="1342142" y="38196"/>
                  </a:lnTo>
                  <a:lnTo>
                    <a:pt x="1292038" y="36310"/>
                  </a:lnTo>
                  <a:lnTo>
                    <a:pt x="1235829" y="34828"/>
                  </a:lnTo>
                  <a:lnTo>
                    <a:pt x="1172082" y="33956"/>
                  </a:lnTo>
                  <a:lnTo>
                    <a:pt x="1133511" y="33803"/>
                  </a:lnTo>
                  <a:lnTo>
                    <a:pt x="1094586" y="33886"/>
                  </a:lnTo>
                  <a:lnTo>
                    <a:pt x="1055197" y="34174"/>
                  </a:lnTo>
                  <a:lnTo>
                    <a:pt x="1015234" y="34634"/>
                  </a:lnTo>
                  <a:lnTo>
                    <a:pt x="974587" y="35236"/>
                  </a:lnTo>
                  <a:lnTo>
                    <a:pt x="933145" y="35946"/>
                  </a:lnTo>
                  <a:lnTo>
                    <a:pt x="890798" y="36734"/>
                  </a:lnTo>
                  <a:lnTo>
                    <a:pt x="847436" y="37567"/>
                  </a:lnTo>
                  <a:lnTo>
                    <a:pt x="802949" y="38415"/>
                  </a:lnTo>
                  <a:lnTo>
                    <a:pt x="757227" y="39244"/>
                  </a:lnTo>
                  <a:lnTo>
                    <a:pt x="710158" y="40024"/>
                  </a:lnTo>
                  <a:lnTo>
                    <a:pt x="661634" y="40723"/>
                  </a:lnTo>
                  <a:lnTo>
                    <a:pt x="611544" y="41308"/>
                  </a:lnTo>
                  <a:lnTo>
                    <a:pt x="559777" y="41749"/>
                  </a:lnTo>
                  <a:lnTo>
                    <a:pt x="506224" y="42013"/>
                  </a:lnTo>
                  <a:lnTo>
                    <a:pt x="450774" y="42068"/>
                  </a:lnTo>
                  <a:lnTo>
                    <a:pt x="393317" y="41884"/>
                  </a:lnTo>
                  <a:lnTo>
                    <a:pt x="333743" y="41427"/>
                  </a:lnTo>
                  <a:lnTo>
                    <a:pt x="271941" y="40667"/>
                  </a:lnTo>
                  <a:lnTo>
                    <a:pt x="207801" y="39572"/>
                  </a:lnTo>
                  <a:lnTo>
                    <a:pt x="141213" y="38110"/>
                  </a:lnTo>
                  <a:lnTo>
                    <a:pt x="72068" y="36248"/>
                  </a:lnTo>
                  <a:lnTo>
                    <a:pt x="253" y="33956"/>
                  </a:lnTo>
                  <a:lnTo>
                    <a:pt x="253" y="28114"/>
                  </a:lnTo>
                  <a:lnTo>
                    <a:pt x="0" y="22145"/>
                  </a:lnTo>
                  <a:lnTo>
                    <a:pt x="253" y="15668"/>
                  </a:lnTo>
                  <a:close/>
                </a:path>
              </a:pathLst>
            </a:custGeom>
            <a:ln w="38100">
              <a:solidFill>
                <a:srgbClr val="E970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818756" y="2655823"/>
            <a:ext cx="4663440" cy="2868295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700" marR="5080" indent="228600" algn="just">
              <a:lnSpc>
                <a:spcPct val="90000"/>
              </a:lnSpc>
              <a:spcBef>
                <a:spcPts val="359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200" b="1" i="1" dirty="0">
                <a:latin typeface="Times New Roman"/>
                <a:cs typeface="Times New Roman"/>
              </a:rPr>
              <a:t>Стіни</a:t>
            </a:r>
            <a:r>
              <a:rPr sz="2200" b="1" i="1" spc="500" dirty="0">
                <a:latin typeface="Times New Roman"/>
                <a:cs typeface="Times New Roman"/>
              </a:rPr>
              <a:t>  </a:t>
            </a:r>
            <a:r>
              <a:rPr sz="2200" b="1" i="1" dirty="0">
                <a:latin typeface="Times New Roman"/>
                <a:cs typeface="Times New Roman"/>
              </a:rPr>
              <a:t>всіх</a:t>
            </a:r>
            <a:r>
              <a:rPr sz="2200" b="1" i="1" spc="505" dirty="0">
                <a:latin typeface="Times New Roman"/>
                <a:cs typeface="Times New Roman"/>
              </a:rPr>
              <a:t>  </a:t>
            </a:r>
            <a:r>
              <a:rPr sz="2200" b="1" i="1" dirty="0">
                <a:latin typeface="Times New Roman"/>
                <a:cs typeface="Times New Roman"/>
              </a:rPr>
              <a:t>кровоносних</a:t>
            </a:r>
            <a:r>
              <a:rPr sz="2200" b="1" i="1" spc="509" dirty="0">
                <a:latin typeface="Times New Roman"/>
                <a:cs typeface="Times New Roman"/>
              </a:rPr>
              <a:t>  </a:t>
            </a:r>
            <a:r>
              <a:rPr sz="2200" b="1" i="1" spc="-10" dirty="0">
                <a:latin typeface="Times New Roman"/>
                <a:cs typeface="Times New Roman"/>
              </a:rPr>
              <a:t>судин, </a:t>
            </a:r>
            <a:r>
              <a:rPr sz="22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окрім</a:t>
            </a:r>
            <a:r>
              <a:rPr sz="2200" b="1" i="1" spc="52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2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капілярів</a:t>
            </a:r>
            <a:r>
              <a:rPr sz="2200" b="1" i="1" dirty="0">
                <a:latin typeface="Times New Roman"/>
                <a:cs typeface="Times New Roman"/>
              </a:rPr>
              <a:t>,</a:t>
            </a:r>
            <a:r>
              <a:rPr sz="2200" b="1" i="1" spc="525" dirty="0">
                <a:latin typeface="Times New Roman"/>
                <a:cs typeface="Times New Roman"/>
              </a:rPr>
              <a:t>  </a:t>
            </a:r>
            <a:r>
              <a:rPr sz="2200" b="1" i="1" dirty="0">
                <a:latin typeface="Times New Roman"/>
                <a:cs typeface="Times New Roman"/>
              </a:rPr>
              <a:t>містять</a:t>
            </a:r>
            <a:r>
              <a:rPr sz="2200" b="1" i="1" spc="525" dirty="0">
                <a:latin typeface="Times New Roman"/>
                <a:cs typeface="Times New Roman"/>
              </a:rPr>
              <a:t>  </a:t>
            </a:r>
            <a:r>
              <a:rPr sz="2200" b="1" i="1" spc="-10" dirty="0">
                <a:latin typeface="Times New Roman"/>
                <a:cs typeface="Times New Roman"/>
              </a:rPr>
              <a:t>гладку </a:t>
            </a:r>
            <a:r>
              <a:rPr sz="2200" b="1" i="1" dirty="0">
                <a:latin typeface="Times New Roman"/>
                <a:cs typeface="Times New Roman"/>
              </a:rPr>
              <a:t>м’язову</a:t>
            </a:r>
            <a:r>
              <a:rPr sz="2200" b="1" i="1" spc="310" dirty="0">
                <a:latin typeface="Times New Roman"/>
                <a:cs typeface="Times New Roman"/>
              </a:rPr>
              <a:t>  </a:t>
            </a:r>
            <a:r>
              <a:rPr sz="2200" b="1" i="1" dirty="0">
                <a:latin typeface="Times New Roman"/>
                <a:cs typeface="Times New Roman"/>
              </a:rPr>
              <a:t>та</a:t>
            </a:r>
            <a:r>
              <a:rPr sz="2200" b="1" i="1" spc="320" dirty="0">
                <a:latin typeface="Times New Roman"/>
                <a:cs typeface="Times New Roman"/>
              </a:rPr>
              <a:t>  </a:t>
            </a:r>
            <a:r>
              <a:rPr sz="2200" b="1" i="1" dirty="0">
                <a:latin typeface="Times New Roman"/>
                <a:cs typeface="Times New Roman"/>
              </a:rPr>
              <a:t>сполучну</a:t>
            </a:r>
            <a:r>
              <a:rPr sz="2200" b="1" i="1" spc="310" dirty="0">
                <a:latin typeface="Times New Roman"/>
                <a:cs typeface="Times New Roman"/>
              </a:rPr>
              <a:t>  </a:t>
            </a:r>
            <a:r>
              <a:rPr sz="2200" b="1" i="1" dirty="0">
                <a:latin typeface="Times New Roman"/>
                <a:cs typeface="Times New Roman"/>
              </a:rPr>
              <a:t>тканини,</a:t>
            </a:r>
            <a:r>
              <a:rPr sz="2200" b="1" i="1" spc="315" dirty="0">
                <a:latin typeface="Times New Roman"/>
                <a:cs typeface="Times New Roman"/>
              </a:rPr>
              <a:t>  </a:t>
            </a:r>
            <a:r>
              <a:rPr sz="2200" b="1" i="1" spc="-50" dirty="0">
                <a:latin typeface="Times New Roman"/>
                <a:cs typeface="Times New Roman"/>
              </a:rPr>
              <a:t>а </a:t>
            </a:r>
            <a:r>
              <a:rPr sz="2200" b="1" i="1" spc="-20" dirty="0">
                <a:latin typeface="Times New Roman"/>
                <a:cs typeface="Times New Roman"/>
              </a:rPr>
              <a:t>також</a:t>
            </a:r>
            <a:r>
              <a:rPr sz="2200" b="1" i="1" spc="-100" dirty="0">
                <a:latin typeface="Times New Roman"/>
                <a:cs typeface="Times New Roman"/>
              </a:rPr>
              <a:t> </a:t>
            </a:r>
            <a:r>
              <a:rPr sz="2200" b="1" i="1" spc="-10" dirty="0">
                <a:latin typeface="Times New Roman"/>
                <a:cs typeface="Times New Roman"/>
              </a:rPr>
              <a:t>ендотеліальну</a:t>
            </a:r>
            <a:r>
              <a:rPr sz="2200" b="1" i="1" spc="-105" dirty="0">
                <a:latin typeface="Times New Roman"/>
                <a:cs typeface="Times New Roman"/>
              </a:rPr>
              <a:t> </a:t>
            </a:r>
            <a:r>
              <a:rPr sz="2200" b="1" i="1" spc="-10" dirty="0">
                <a:latin typeface="Times New Roman"/>
                <a:cs typeface="Times New Roman"/>
              </a:rPr>
              <a:t>вистилку</a:t>
            </a:r>
            <a:r>
              <a:rPr sz="2200" spc="-10" dirty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 marL="12700" marR="5080" indent="228600" algn="just">
              <a:lnSpc>
                <a:spcPct val="89300"/>
              </a:lnSpc>
              <a:spcBef>
                <a:spcPts val="819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200" dirty="0">
                <a:latin typeface="Times New Roman"/>
                <a:cs typeface="Times New Roman"/>
              </a:rPr>
              <a:t>Кількість</a:t>
            </a:r>
            <a:r>
              <a:rPr sz="2200" spc="385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і</a:t>
            </a:r>
            <a:r>
              <a:rPr sz="2200" spc="385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розташування</a:t>
            </a:r>
            <a:r>
              <a:rPr sz="2200" spc="380" dirty="0">
                <a:latin typeface="Times New Roman"/>
                <a:cs typeface="Times New Roman"/>
              </a:rPr>
              <a:t>   </a:t>
            </a:r>
            <a:r>
              <a:rPr sz="2200" spc="-25" dirty="0">
                <a:latin typeface="Times New Roman"/>
                <a:cs typeface="Times New Roman"/>
              </a:rPr>
              <a:t>цих </a:t>
            </a:r>
            <a:r>
              <a:rPr sz="2200" dirty="0">
                <a:latin typeface="Times New Roman"/>
                <a:cs typeface="Times New Roman"/>
              </a:rPr>
              <a:t>тканин</a:t>
            </a:r>
            <a:r>
              <a:rPr sz="2200" spc="375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у</a:t>
            </a:r>
            <a:r>
              <a:rPr sz="2200" spc="385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судинах</a:t>
            </a:r>
            <a:r>
              <a:rPr sz="2200" spc="380" dirty="0">
                <a:latin typeface="Times New Roman"/>
                <a:cs typeface="Times New Roman"/>
              </a:rPr>
              <a:t>   </a:t>
            </a:r>
            <a:r>
              <a:rPr sz="2200" spc="-10" dirty="0">
                <a:latin typeface="Times New Roman"/>
                <a:cs typeface="Times New Roman"/>
              </a:rPr>
              <a:t>визначаються </a:t>
            </a:r>
            <a:r>
              <a:rPr sz="2200" dirty="0">
                <a:latin typeface="Times New Roman"/>
                <a:cs typeface="Times New Roman"/>
              </a:rPr>
              <a:t>механічними</a:t>
            </a:r>
            <a:r>
              <a:rPr sz="2200" spc="425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факторами,</a:t>
            </a:r>
            <a:r>
              <a:rPr sz="2200" spc="434" dirty="0">
                <a:latin typeface="Times New Roman"/>
                <a:cs typeface="Times New Roman"/>
              </a:rPr>
              <a:t>  </a:t>
            </a:r>
            <a:r>
              <a:rPr sz="2200" spc="-10" dirty="0">
                <a:latin typeface="Times New Roman"/>
                <a:cs typeface="Times New Roman"/>
              </a:rPr>
              <a:t>передусім </a:t>
            </a:r>
            <a:r>
              <a:rPr sz="2200" dirty="0">
                <a:latin typeface="Times New Roman"/>
                <a:cs typeface="Times New Roman"/>
              </a:rPr>
              <a:t>артеріальним</a:t>
            </a:r>
            <a:r>
              <a:rPr sz="2200" spc="290" dirty="0">
                <a:latin typeface="Times New Roman"/>
                <a:cs typeface="Times New Roman"/>
              </a:rPr>
              <a:t>    </a:t>
            </a:r>
            <a:r>
              <a:rPr sz="2200" dirty="0">
                <a:latin typeface="Times New Roman"/>
                <a:cs typeface="Times New Roman"/>
              </a:rPr>
              <a:t>тиском,</a:t>
            </a:r>
            <a:r>
              <a:rPr sz="2200" spc="295" dirty="0">
                <a:latin typeface="Times New Roman"/>
                <a:cs typeface="Times New Roman"/>
              </a:rPr>
              <a:t>    </a:t>
            </a:r>
            <a:r>
              <a:rPr sz="2200" dirty="0">
                <a:latin typeface="Times New Roman"/>
                <a:cs typeface="Times New Roman"/>
              </a:rPr>
              <a:t>а</a:t>
            </a:r>
            <a:r>
              <a:rPr sz="2200" spc="290" dirty="0">
                <a:latin typeface="Times New Roman"/>
                <a:cs typeface="Times New Roman"/>
              </a:rPr>
              <a:t>    </a:t>
            </a:r>
            <a:r>
              <a:rPr sz="2200" spc="-10" dirty="0">
                <a:latin typeface="Times New Roman"/>
                <a:cs typeface="Times New Roman"/>
              </a:rPr>
              <a:t>також метаболічними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потребами</a:t>
            </a:r>
            <a:r>
              <a:rPr sz="2200" spc="-8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тканин</a:t>
            </a:r>
            <a:r>
              <a:rPr sz="2200" spc="-10" dirty="0">
                <a:latin typeface="Trebuchet MS"/>
                <a:cs typeface="Trebuchet MS"/>
              </a:rPr>
              <a:t>.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1210" y="552958"/>
            <a:ext cx="1049020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sz="1800" b="1" spc="-10" dirty="0">
                <a:latin typeface="Times New Roman"/>
                <a:cs typeface="Times New Roman"/>
              </a:rPr>
              <a:t>Ендотелій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52422" y="511555"/>
            <a:ext cx="4510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Times New Roman"/>
                <a:cs typeface="Times New Roman"/>
              </a:rPr>
              <a:t>–</a:t>
            </a:r>
            <a:r>
              <a:rPr b="0" spc="4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це</a:t>
            </a:r>
            <a:r>
              <a:rPr b="0" spc="48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спеціалізований</a:t>
            </a:r>
            <a:r>
              <a:rPr b="0" spc="4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епітелій,</a:t>
            </a:r>
            <a:r>
              <a:rPr b="0" spc="4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що</a:t>
            </a:r>
            <a:r>
              <a:rPr b="0" spc="47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утворює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3961" y="785875"/>
            <a:ext cx="5961380" cy="5520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marR="7620" algn="just">
              <a:lnSpc>
                <a:spcPct val="106900"/>
              </a:lnSpc>
              <a:spcBef>
                <a:spcPts val="105"/>
              </a:spcBef>
            </a:pPr>
            <a:r>
              <a:rPr sz="1800" dirty="0">
                <a:latin typeface="Times New Roman"/>
                <a:cs typeface="Times New Roman"/>
              </a:rPr>
              <a:t>напівпроникний</a:t>
            </a:r>
            <a:r>
              <a:rPr sz="1800" spc="4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бар’єр</a:t>
            </a:r>
            <a:r>
              <a:rPr sz="1800" spc="46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46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двома</a:t>
            </a:r>
            <a:r>
              <a:rPr sz="1800" spc="47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основними </a:t>
            </a:r>
            <a:r>
              <a:rPr sz="1800" dirty="0">
                <a:latin typeface="Times New Roman"/>
                <a:cs typeface="Times New Roman"/>
              </a:rPr>
              <a:t>внутрішніми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середовищами: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кров’ю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міжтканинною рідиною.</a:t>
            </a:r>
            <a:endParaRPr sz="1800">
              <a:latin typeface="Times New Roman"/>
              <a:cs typeface="Times New Roman"/>
            </a:endParaRPr>
          </a:p>
          <a:p>
            <a:pPr marL="287020" marR="5080" indent="57785" algn="just">
              <a:lnSpc>
                <a:spcPct val="107200"/>
              </a:lnSpc>
              <a:spcBef>
                <a:spcPts val="795"/>
              </a:spcBef>
            </a:pPr>
            <a:r>
              <a:rPr sz="1800" dirty="0">
                <a:latin typeface="Times New Roman"/>
                <a:cs typeface="Times New Roman"/>
              </a:rPr>
              <a:t>Ендотеліальні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плоску,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багатокутну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видовжену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форму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довгою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віссю,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орієнтованою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напрямку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кровотоку.</a:t>
            </a:r>
            <a:endParaRPr sz="1800">
              <a:latin typeface="Times New Roman"/>
              <a:cs typeface="Times New Roman"/>
            </a:endParaRPr>
          </a:p>
          <a:p>
            <a:pPr marL="287020" marR="7620" algn="just">
              <a:lnSpc>
                <a:spcPct val="107100"/>
              </a:lnSpc>
              <a:spcBef>
                <a:spcPts val="795"/>
              </a:spcBef>
            </a:pPr>
            <a:r>
              <a:rPr sz="1800" dirty="0">
                <a:latin typeface="Times New Roman"/>
                <a:cs typeface="Times New Roman"/>
              </a:rPr>
              <a:t>Разом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базальною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мембраною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ендотелій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забезпечує </a:t>
            </a:r>
            <a:r>
              <a:rPr sz="1800" dirty="0">
                <a:latin typeface="Times New Roman"/>
                <a:cs typeface="Times New Roman"/>
              </a:rPr>
              <a:t>вибірковий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двосторонній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обмін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молекул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шляхом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простої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8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активної</a:t>
            </a:r>
            <a:r>
              <a:rPr sz="1800" spc="28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дифузії,</a:t>
            </a:r>
            <a:r>
              <a:rPr sz="1800" spc="285" dirty="0">
                <a:latin typeface="Times New Roman"/>
                <a:cs typeface="Times New Roman"/>
              </a:rPr>
              <a:t>    </a:t>
            </a:r>
            <a:r>
              <a:rPr sz="1800" spc="-20" dirty="0">
                <a:latin typeface="Times New Roman"/>
                <a:cs typeface="Times New Roman"/>
              </a:rPr>
              <a:t>рецептор-</a:t>
            </a:r>
            <a:r>
              <a:rPr sz="1800" spc="-10" dirty="0">
                <a:latin typeface="Times New Roman"/>
                <a:cs typeface="Times New Roman"/>
              </a:rPr>
              <a:t>опосередкованого </a:t>
            </a:r>
            <a:r>
              <a:rPr sz="1800" spc="-25" dirty="0">
                <a:latin typeface="Times New Roman"/>
                <a:cs typeface="Times New Roman"/>
              </a:rPr>
              <a:t>ендоцитозу,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трансоцитозу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механізмів.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6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26034">
              <a:lnSpc>
                <a:spcPct val="99900"/>
              </a:lnSpc>
              <a:tabLst>
                <a:tab pos="1019810" algn="l"/>
                <a:tab pos="1588135" algn="l"/>
                <a:tab pos="1635760" algn="l"/>
                <a:tab pos="2257425" algn="l"/>
                <a:tab pos="2667635" algn="l"/>
                <a:tab pos="2988945" algn="l"/>
                <a:tab pos="3589654" algn="l"/>
                <a:tab pos="3836035" algn="l"/>
                <a:tab pos="4055745" algn="l"/>
                <a:tab pos="4272280" algn="l"/>
                <a:tab pos="4787900" algn="l"/>
                <a:tab pos="5026660" algn="l"/>
                <a:tab pos="5344160" algn="l"/>
                <a:tab pos="5687060" algn="l"/>
              </a:tabLst>
            </a:pPr>
            <a:r>
              <a:rPr sz="1400" b="1" spc="-10" dirty="0">
                <a:solidFill>
                  <a:srgbClr val="484747"/>
                </a:solidFill>
                <a:latin typeface="Calibri"/>
                <a:cs typeface="Calibri"/>
              </a:rPr>
              <a:t>Ендотелій</a:t>
            </a:r>
            <a:r>
              <a:rPr sz="1400" b="1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400" b="1" spc="-10" dirty="0">
                <a:solidFill>
                  <a:srgbClr val="484747"/>
                </a:solidFill>
                <a:latin typeface="Calibri"/>
                <a:cs typeface="Calibri"/>
              </a:rPr>
              <a:t>кровоносних</a:t>
            </a:r>
            <a:r>
              <a:rPr sz="1400" b="1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400" b="1" spc="-10" dirty="0">
                <a:solidFill>
                  <a:srgbClr val="484747"/>
                </a:solidFill>
                <a:latin typeface="Calibri"/>
                <a:cs typeface="Calibri"/>
              </a:rPr>
              <a:t>судин.</a:t>
            </a:r>
            <a:r>
              <a:rPr sz="1400" b="1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400" b="1" spc="-10" dirty="0">
                <a:solidFill>
                  <a:srgbClr val="484747"/>
                </a:solidFill>
                <a:latin typeface="Calibri"/>
                <a:cs typeface="Calibri"/>
              </a:rPr>
              <a:t>Кольорова</a:t>
            </a:r>
            <a:r>
              <a:rPr sz="1400" b="1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400" b="1" spc="-10" dirty="0">
                <a:solidFill>
                  <a:srgbClr val="484747"/>
                </a:solidFill>
                <a:latin typeface="Calibri"/>
                <a:cs typeface="Calibri"/>
              </a:rPr>
              <a:t>скануюча</a:t>
            </a:r>
            <a:r>
              <a:rPr sz="1400" b="1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400" b="1" spc="-10" dirty="0">
                <a:solidFill>
                  <a:srgbClr val="484747"/>
                </a:solidFill>
                <a:latin typeface="Calibri"/>
                <a:cs typeface="Calibri"/>
              </a:rPr>
              <a:t>електронна </a:t>
            </a:r>
            <a:r>
              <a:rPr sz="1400" b="1" dirty="0">
                <a:solidFill>
                  <a:srgbClr val="484747"/>
                </a:solidFill>
                <a:latin typeface="Calibri"/>
                <a:cs typeface="Calibri"/>
              </a:rPr>
              <a:t>мікрофотографія</a:t>
            </a:r>
            <a:r>
              <a:rPr sz="1400" b="1" spc="2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84747"/>
                </a:solidFill>
                <a:latin typeface="Calibri"/>
                <a:cs typeface="Calibri"/>
              </a:rPr>
              <a:t>(SEM)</a:t>
            </a:r>
            <a:r>
              <a:rPr sz="1400" b="1" spc="2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ендотеліальних</a:t>
            </a:r>
            <a:r>
              <a:rPr sz="1400" spc="3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клітин,</a:t>
            </a:r>
            <a:r>
              <a:rPr sz="1400" spc="2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що</a:t>
            </a:r>
            <a:r>
              <a:rPr sz="1400" spc="3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вистилають</a:t>
            </a:r>
            <a:r>
              <a:rPr sz="1400" spc="2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внутрішню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частину</a:t>
            </a:r>
            <a:r>
              <a:rPr sz="1400" spc="4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кровоносної</a:t>
            </a:r>
            <a:r>
              <a:rPr sz="1400" spc="45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судини.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Вся</a:t>
            </a:r>
            <a:r>
              <a:rPr sz="1400" spc="4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судинна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система</a:t>
            </a:r>
            <a:r>
              <a:rPr sz="1400" spc="45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зсередини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вистелена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одним</a:t>
            </a:r>
            <a:r>
              <a:rPr sz="1400" spc="3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шаром</a:t>
            </a:r>
            <a:r>
              <a:rPr sz="1400" spc="3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ендотеліальних</a:t>
            </a:r>
            <a:r>
              <a:rPr sz="1400" spc="35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клітин.</a:t>
            </a:r>
            <a:r>
              <a:rPr sz="1400" spc="33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Клітини</a:t>
            </a:r>
            <a:r>
              <a:rPr sz="1400" spc="33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плоскі</a:t>
            </a:r>
            <a:r>
              <a:rPr sz="1400" spc="3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й</a:t>
            </a:r>
            <a:r>
              <a:rPr sz="1400" spc="3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тонкі,</a:t>
            </a:r>
            <a:r>
              <a:rPr sz="1400" spc="33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а</a:t>
            </a:r>
            <a:r>
              <a:rPr sz="1400" spc="33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їхні</a:t>
            </a:r>
            <a:r>
              <a:rPr sz="1400" spc="3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484747"/>
                </a:solidFill>
                <a:latin typeface="Calibri"/>
                <a:cs typeface="Calibri"/>
              </a:rPr>
              <a:t>ядра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випирають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назовні,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як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показано</a:t>
            </a:r>
            <a:r>
              <a:rPr sz="1400" spc="45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тут.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Разом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з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мембраною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ендотеліальні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клітини</a:t>
            </a:r>
            <a:r>
              <a:rPr sz="1400" spc="16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складають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	туніку</a:t>
            </a:r>
            <a:r>
              <a:rPr sz="1400" spc="15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інтиму,</a:t>
            </a:r>
            <a:r>
              <a:rPr sz="1400" spc="15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внутрішній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400" spc="-25" dirty="0">
                <a:solidFill>
                  <a:srgbClr val="484747"/>
                </a:solidFill>
                <a:latin typeface="Calibri"/>
                <a:cs typeface="Calibri"/>
              </a:rPr>
              <a:t>шар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кровоносної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400" spc="-20" dirty="0">
                <a:solidFill>
                  <a:srgbClr val="484747"/>
                </a:solidFill>
                <a:latin typeface="Calibri"/>
                <a:cs typeface="Calibri"/>
              </a:rPr>
              <a:t>судини.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Збільшення: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x1000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400" spc="-25" dirty="0">
                <a:solidFill>
                  <a:srgbClr val="484747"/>
                </a:solidFill>
                <a:latin typeface="Calibri"/>
                <a:cs typeface="Calibri"/>
              </a:rPr>
              <a:t>при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розмірі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400" spc="-25" dirty="0">
                <a:solidFill>
                  <a:srgbClr val="484747"/>
                </a:solidFill>
                <a:latin typeface="Calibri"/>
                <a:cs typeface="Calibri"/>
              </a:rPr>
              <a:t>6x7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400" spc="-25" dirty="0">
                <a:solidFill>
                  <a:srgbClr val="484747"/>
                </a:solidFill>
                <a:latin typeface="Calibri"/>
                <a:cs typeface="Calibri"/>
              </a:rPr>
              <a:t>см.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https: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  <a:hlinkClick r:id="rId2"/>
              </a:rPr>
              <a:t>//www.sciencephoto.com/media/303659/view/blood-vessel-endothelium-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484747"/>
                </a:solidFill>
                <a:latin typeface="Calibri"/>
                <a:cs typeface="Calibri"/>
              </a:rPr>
              <a:t>sem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54800" y="636269"/>
            <a:ext cx="5212080" cy="522605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95279" y="1071943"/>
            <a:ext cx="7249795" cy="4040504"/>
            <a:chOff x="4395279" y="1071943"/>
            <a:chExt cx="7249795" cy="404050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70211" y="1081531"/>
              <a:ext cx="6766266" cy="402145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400041" y="1076705"/>
              <a:ext cx="7240270" cy="4030979"/>
            </a:xfrm>
            <a:custGeom>
              <a:avLst/>
              <a:gdLst/>
              <a:ahLst/>
              <a:cxnLst/>
              <a:rect l="l" t="t" r="r" b="b"/>
              <a:pathLst>
                <a:path w="7240270" h="4030979">
                  <a:moveTo>
                    <a:pt x="0" y="4030979"/>
                  </a:moveTo>
                  <a:lnTo>
                    <a:pt x="7240142" y="4030979"/>
                  </a:lnTo>
                  <a:lnTo>
                    <a:pt x="7240142" y="0"/>
                  </a:lnTo>
                  <a:lnTo>
                    <a:pt x="0" y="0"/>
                  </a:lnTo>
                  <a:lnTo>
                    <a:pt x="0" y="403097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35304" y="1344548"/>
            <a:ext cx="3553460" cy="3683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95"/>
              </a:spcBef>
              <a:tabLst>
                <a:tab pos="2562225" algn="l"/>
              </a:tabLst>
            </a:pPr>
            <a:r>
              <a:rPr sz="1600" b="1" dirty="0">
                <a:latin typeface="Times New Roman"/>
                <a:cs typeface="Times New Roman"/>
              </a:rPr>
              <a:t>Діаграма</a:t>
            </a:r>
            <a:r>
              <a:rPr sz="1600" b="1" spc="19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та</a:t>
            </a:r>
            <a:r>
              <a:rPr sz="1600" b="1" spc="19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скануючий</a:t>
            </a:r>
            <a:r>
              <a:rPr sz="1600" b="1" spc="20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електронний мікрограф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ендотелію</a:t>
            </a:r>
            <a:r>
              <a:rPr sz="1600" spc="-10" dirty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 marL="12700" marR="5080" indent="254635" algn="just">
              <a:lnSpc>
                <a:spcPct val="100000"/>
              </a:lnSpc>
              <a:buAutoNum type="alphaLcPeriod"/>
              <a:tabLst>
                <a:tab pos="267335" algn="l"/>
                <a:tab pos="956944" algn="l"/>
                <a:tab pos="1520190" algn="l"/>
                <a:tab pos="2629535" algn="l"/>
                <a:tab pos="3109595" algn="l"/>
              </a:tabLst>
            </a:pPr>
            <a:r>
              <a:rPr sz="1600" dirty="0">
                <a:latin typeface="Times New Roman"/>
                <a:cs typeface="Times New Roman"/>
              </a:rPr>
              <a:t>Схематичний</a:t>
            </a:r>
            <a:r>
              <a:rPr sz="1600" spc="4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малюнок,</a:t>
            </a:r>
            <a:r>
              <a:rPr sz="1600" spc="45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459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показує </a:t>
            </a:r>
            <a:r>
              <a:rPr sz="1600" dirty="0">
                <a:latin typeface="Times New Roman"/>
                <a:cs typeface="Times New Roman"/>
              </a:rPr>
              <a:t>внутрішню</a:t>
            </a:r>
            <a:r>
              <a:rPr sz="1600" spc="320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поверхню</a:t>
            </a:r>
            <a:r>
              <a:rPr sz="1600" spc="325" dirty="0">
                <a:latin typeface="Times New Roman"/>
                <a:cs typeface="Times New Roman"/>
              </a:rPr>
              <a:t>    </a:t>
            </a:r>
            <a:r>
              <a:rPr sz="1600" spc="-10" dirty="0">
                <a:latin typeface="Times New Roman"/>
                <a:cs typeface="Times New Roman"/>
              </a:rPr>
              <a:t>ендотелію.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мають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видовжену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форму,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їх </a:t>
            </a:r>
            <a:r>
              <a:rPr sz="1600" dirty="0">
                <a:latin typeface="Times New Roman"/>
                <a:cs typeface="Times New Roman"/>
              </a:rPr>
              <a:t>довга</a:t>
            </a:r>
            <a:r>
              <a:rPr sz="1600" spc="3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вісь</a:t>
            </a:r>
            <a:r>
              <a:rPr sz="1600" spc="3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розташована</a:t>
            </a:r>
            <a:r>
              <a:rPr sz="1600" spc="39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паралельно напрямку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кровотоку.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20" dirty="0">
                <a:latin typeface="Times New Roman"/>
                <a:cs typeface="Times New Roman"/>
              </a:rPr>
              <a:t>Ядра </a:t>
            </a:r>
            <a:r>
              <a:rPr sz="1600" dirty="0">
                <a:latin typeface="Times New Roman"/>
                <a:cs typeface="Times New Roman"/>
              </a:rPr>
              <a:t>ендотеліальних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видовжені </a:t>
            </a:r>
            <a:r>
              <a:rPr sz="1600" spc="-50" dirty="0">
                <a:latin typeface="Times New Roman"/>
                <a:cs typeface="Times New Roman"/>
              </a:rPr>
              <a:t>у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напрямку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35" dirty="0">
                <a:latin typeface="Times New Roman"/>
                <a:cs typeface="Times New Roman"/>
              </a:rPr>
              <a:t>кровотоку.</a:t>
            </a:r>
            <a:endParaRPr sz="1600">
              <a:latin typeface="Times New Roman"/>
              <a:cs typeface="Times New Roman"/>
            </a:endParaRPr>
          </a:p>
          <a:p>
            <a:pPr marL="12700" marR="6350" indent="274955" algn="just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287655" algn="l"/>
              </a:tabLst>
            </a:pPr>
            <a:r>
              <a:rPr sz="1600" dirty="0">
                <a:latin typeface="Times New Roman"/>
                <a:cs typeface="Times New Roman"/>
              </a:rPr>
              <a:t>Скануючий</a:t>
            </a:r>
            <a:r>
              <a:rPr sz="1600" spc="4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електронний</a:t>
            </a:r>
            <a:r>
              <a:rPr sz="1600" spc="4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мікрограф </a:t>
            </a:r>
            <a:r>
              <a:rPr sz="1600" dirty="0">
                <a:latin typeface="Times New Roman"/>
                <a:cs typeface="Times New Roman"/>
              </a:rPr>
              <a:t>маленької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вени,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клітини ендотеліального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шару.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на </a:t>
            </a:r>
            <a:r>
              <a:rPr sz="1600" dirty="0">
                <a:latin typeface="Times New Roman"/>
                <a:cs typeface="Times New Roman"/>
              </a:rPr>
              <a:t>веретеноподібну</a:t>
            </a:r>
            <a:r>
              <a:rPr sz="1600" spc="29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форму</a:t>
            </a:r>
            <a:r>
              <a:rPr sz="1600" spc="29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295" dirty="0">
                <a:latin typeface="Times New Roman"/>
                <a:cs typeface="Times New Roman"/>
              </a:rPr>
              <a:t>  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dirty="0">
                <a:latin typeface="Times New Roman"/>
                <a:cs typeface="Times New Roman"/>
              </a:rPr>
              <a:t>довгою</a:t>
            </a:r>
            <a:r>
              <a:rPr sz="1600" spc="44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віссю,</a:t>
            </a:r>
            <a:r>
              <a:rPr sz="1600" spc="45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450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розташована </a:t>
            </a:r>
            <a:r>
              <a:rPr sz="1600" dirty="0">
                <a:latin typeface="Times New Roman"/>
                <a:cs typeface="Times New Roman"/>
              </a:rPr>
              <a:t>паралельно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судині.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1,100x.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3242" y="343280"/>
            <a:ext cx="8154034" cy="6011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72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Окрім</a:t>
            </a:r>
            <a:r>
              <a:rPr sz="1800" b="1" spc="4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участі</a:t>
            </a:r>
            <a:r>
              <a:rPr sz="1800" b="1" spc="409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4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обміні</a:t>
            </a:r>
            <a:r>
              <a:rPr sz="1800" b="1" spc="4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метаболітів</a:t>
            </a:r>
            <a:r>
              <a:rPr sz="1800" b="1" spc="4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між</a:t>
            </a:r>
            <a:r>
              <a:rPr sz="1800" b="1" spc="40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кров’ю</a:t>
            </a:r>
            <a:r>
              <a:rPr sz="1800" b="1" spc="43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</a:t>
            </a:r>
            <a:r>
              <a:rPr sz="1800" b="1" spc="4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тканинами,</a:t>
            </a:r>
            <a:r>
              <a:rPr sz="1800" b="1" spc="409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ендотеліальні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виконують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низку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інших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функцій:</a:t>
            </a:r>
            <a:endParaRPr sz="1800">
              <a:latin typeface="Times New Roman"/>
              <a:cs typeface="Times New Roman"/>
            </a:endParaRPr>
          </a:p>
          <a:p>
            <a:pPr marL="355600" marR="5715" indent="-342900" algn="just">
              <a:lnSpc>
                <a:spcPct val="107100"/>
              </a:lnSpc>
              <a:spcBef>
                <a:spcPts val="795"/>
              </a:spcBef>
              <a:buSzPct val="55555"/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Забезпечують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нетромбогенну</a:t>
            </a:r>
            <a:r>
              <a:rPr sz="1800" b="1" i="1" spc="7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поверхню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запобігаючи</a:t>
            </a:r>
            <a:r>
              <a:rPr sz="1800" b="1" i="1" spc="7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згортанню</a:t>
            </a:r>
            <a:r>
              <a:rPr sz="1800" b="1" i="1" spc="7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крові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а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активно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секретують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речовини,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контролюють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місцеве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утворення </a:t>
            </a:r>
            <a:r>
              <a:rPr sz="1800" dirty="0">
                <a:latin typeface="Times New Roman"/>
                <a:cs typeface="Times New Roman"/>
              </a:rPr>
              <a:t>тромбів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(наприклад,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гепарин,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тканинний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активатор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плазміногену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фактор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фон </a:t>
            </a:r>
            <a:r>
              <a:rPr sz="1800" spc="-10" dirty="0">
                <a:latin typeface="Times New Roman"/>
                <a:cs typeface="Times New Roman"/>
              </a:rPr>
              <a:t>Віллебранда).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7100"/>
              </a:lnSpc>
              <a:spcBef>
                <a:spcPts val="795"/>
              </a:spcBef>
              <a:buSzPct val="55555"/>
              <a:buFont typeface="Symbol"/>
              <a:buChar char=""/>
              <a:tabLst>
                <a:tab pos="355600" algn="l"/>
                <a:tab pos="2211705" algn="l"/>
                <a:tab pos="3938904" algn="l"/>
                <a:tab pos="5652135" algn="l"/>
                <a:tab pos="6864984" algn="l"/>
              </a:tabLst>
            </a:pPr>
            <a:r>
              <a:rPr sz="1800" dirty="0">
                <a:latin typeface="Times New Roman"/>
                <a:cs typeface="Times New Roman"/>
              </a:rPr>
              <a:t>Регулюють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місцевий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судинний</a:t>
            </a:r>
            <a:r>
              <a:rPr sz="1800" b="1" i="1" spc="49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тонус</a:t>
            </a:r>
            <a:r>
              <a:rPr sz="1800" b="1" i="1" spc="2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і</a:t>
            </a:r>
            <a:r>
              <a:rPr sz="1800" b="1" i="1" spc="49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кровотік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виділяючи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фактори,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spc="-10" dirty="0">
                <a:latin typeface="Times New Roman"/>
                <a:cs typeface="Times New Roman"/>
              </a:rPr>
              <a:t>стимулюють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скорочення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гладеньких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м’язів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(ендотелін-</a:t>
            </a:r>
            <a:r>
              <a:rPr sz="1800" spc="-25" dirty="0">
                <a:latin typeface="Times New Roman"/>
                <a:cs typeface="Times New Roman"/>
              </a:rPr>
              <a:t>1, </a:t>
            </a:r>
            <a:r>
              <a:rPr sz="1800" dirty="0">
                <a:latin typeface="Times New Roman"/>
                <a:cs typeface="Times New Roman"/>
              </a:rPr>
              <a:t>ангіотензинперетворювальний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фермент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[АПФ])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розслаблення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(оксид </a:t>
            </a:r>
            <a:r>
              <a:rPr sz="1800" dirty="0">
                <a:latin typeface="Times New Roman"/>
                <a:cs typeface="Times New Roman"/>
              </a:rPr>
              <a:t>азоту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[NO]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простациклін).</a:t>
            </a:r>
            <a:endParaRPr sz="1800">
              <a:latin typeface="Times New Roman"/>
              <a:cs typeface="Times New Roman"/>
            </a:endParaRPr>
          </a:p>
          <a:p>
            <a:pPr marL="355600" marR="5715" indent="-342900" algn="just">
              <a:lnSpc>
                <a:spcPct val="107000"/>
              </a:lnSpc>
              <a:spcBef>
                <a:spcPts val="795"/>
              </a:spcBef>
              <a:buSzPct val="55555"/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Беруть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участь</a:t>
            </a:r>
            <a:r>
              <a:rPr sz="1800" b="1" i="1" spc="3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у</a:t>
            </a:r>
            <a:r>
              <a:rPr sz="1800" b="1" i="1" spc="3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запальних</a:t>
            </a:r>
            <a:r>
              <a:rPr sz="1800" b="1" i="1" spc="3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та</a:t>
            </a:r>
            <a:r>
              <a:rPr sz="1800" b="1" i="1" spc="3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імунних</a:t>
            </a:r>
            <a:r>
              <a:rPr sz="1800" b="1" i="1" spc="3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реакціях.</a:t>
            </a:r>
            <a:r>
              <a:rPr sz="1800" b="1" i="1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венулах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ендотеліальні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сприяють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адгезії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лейкоцитів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трансендотеліальній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міграції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місць </a:t>
            </a:r>
            <a:r>
              <a:rPr sz="1800" dirty="0">
                <a:latin typeface="Times New Roman"/>
                <a:cs typeface="Times New Roman"/>
              </a:rPr>
              <a:t>ушкодження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інфекції.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запалення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люмінальній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швидко </a:t>
            </a:r>
            <a:r>
              <a:rPr sz="1800" dirty="0">
                <a:latin typeface="Times New Roman"/>
                <a:cs typeface="Times New Roman"/>
              </a:rPr>
              <a:t>експресується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P-</a:t>
            </a:r>
            <a:r>
              <a:rPr sz="1800" dirty="0">
                <a:latin typeface="Times New Roman"/>
                <a:cs typeface="Times New Roman"/>
              </a:rPr>
              <a:t>селектин,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міститься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витягнутих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гранулах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Вейбеля- </a:t>
            </a:r>
            <a:r>
              <a:rPr sz="1800" dirty="0">
                <a:latin typeface="Times New Roman"/>
                <a:cs typeface="Times New Roman"/>
              </a:rPr>
              <a:t>Палада.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4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ендотелій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секретує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інтерлейкіни,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4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модулюють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активність лейкоцитів.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7300"/>
              </a:lnSpc>
              <a:spcBef>
                <a:spcPts val="790"/>
              </a:spcBef>
              <a:buSzPct val="55555"/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впливом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різних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умов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ендотеліальні</a:t>
            </a:r>
            <a:r>
              <a:rPr sz="1800" b="1" i="1" spc="11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клітини</a:t>
            </a:r>
            <a:r>
              <a:rPr sz="1800" b="1" i="1" spc="114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виробляють</a:t>
            </a:r>
            <a:r>
              <a:rPr sz="1800" b="1" i="1" spc="114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фактори </a:t>
            </a:r>
            <a:r>
              <a:rPr sz="1800" b="1" i="1" dirty="0">
                <a:latin typeface="Times New Roman"/>
                <a:cs typeface="Times New Roman"/>
              </a:rPr>
              <a:t>росту,</a:t>
            </a:r>
            <a:r>
              <a:rPr sz="1800" b="1" i="1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сприяють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проліферації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білих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кров’яних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компонентів судинної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стінки.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2311" y="1660347"/>
            <a:ext cx="1837367" cy="2630516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2612" y="419480"/>
            <a:ext cx="11042015" cy="12007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7000"/>
              </a:lnSpc>
              <a:spcBef>
                <a:spcPts val="105"/>
              </a:spcBef>
            </a:pPr>
            <a:r>
              <a:rPr sz="1800" b="1" dirty="0">
                <a:latin typeface="Times New Roman"/>
                <a:cs typeface="Times New Roman"/>
              </a:rPr>
              <a:t>Фактор</a:t>
            </a:r>
            <a:r>
              <a:rPr sz="1800" b="1" spc="9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росту</a:t>
            </a:r>
            <a:r>
              <a:rPr sz="1800" b="1" spc="10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судинного</a:t>
            </a:r>
            <a:r>
              <a:rPr sz="1800" b="1" spc="9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ендотелію</a:t>
            </a:r>
            <a:r>
              <a:rPr sz="1800" b="1" spc="10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(VEGF)</a:t>
            </a:r>
            <a:r>
              <a:rPr sz="1800" b="1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стимулює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формування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судинної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системи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ембріональної </a:t>
            </a:r>
            <a:r>
              <a:rPr sz="1800" dirty="0">
                <a:latin typeface="Times New Roman"/>
                <a:cs typeface="Times New Roman"/>
              </a:rPr>
              <a:t>мезенхіми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(васкулогенез),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підтримує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судинну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мережу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дорослих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сприяє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утворенню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нових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капілярів </a:t>
            </a:r>
            <a:r>
              <a:rPr sz="1800" dirty="0">
                <a:latin typeface="Times New Roman"/>
                <a:cs typeface="Times New Roman"/>
              </a:rPr>
              <a:t>(ангіогенез)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росту,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регенерації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тканин,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патологічних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процесах,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зокрема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пухлинах. </a:t>
            </a:r>
            <a:r>
              <a:rPr sz="1800" dirty="0">
                <a:latin typeface="Times New Roman"/>
                <a:cs typeface="Times New Roman"/>
              </a:rPr>
              <a:t>Ангіопоетини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залучають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гладенькі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фібробласти,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формуючи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судинної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стінки.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84517" y="1868335"/>
            <a:ext cx="7991475" cy="4257040"/>
            <a:chOff x="684517" y="1868335"/>
            <a:chExt cx="7991475" cy="42570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042" y="2014170"/>
              <a:ext cx="7972425" cy="410117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89279" y="1873097"/>
              <a:ext cx="7981950" cy="4247515"/>
            </a:xfrm>
            <a:custGeom>
              <a:avLst/>
              <a:gdLst/>
              <a:ahLst/>
              <a:cxnLst/>
              <a:rect l="l" t="t" r="r" b="b"/>
              <a:pathLst>
                <a:path w="7981950" h="4247515">
                  <a:moveTo>
                    <a:pt x="0" y="4247007"/>
                  </a:moveTo>
                  <a:lnTo>
                    <a:pt x="7981950" y="4247007"/>
                  </a:lnTo>
                  <a:lnTo>
                    <a:pt x="7981950" y="0"/>
                  </a:lnTo>
                  <a:lnTo>
                    <a:pt x="0" y="0"/>
                  </a:lnTo>
                  <a:lnTo>
                    <a:pt x="0" y="424700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72951" y="2493467"/>
            <a:ext cx="1837367" cy="2630516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0699" y="637158"/>
            <a:ext cx="2760345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  <a:tabLst>
                <a:tab pos="848360" algn="l"/>
                <a:tab pos="176911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Гладка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м’язова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тканина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68370" y="595629"/>
            <a:ext cx="58096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97865" algn="l"/>
                <a:tab pos="1054735" algn="l"/>
                <a:tab pos="1405255" algn="l"/>
                <a:tab pos="3798570" algn="l"/>
                <a:tab pos="5109210" algn="l"/>
              </a:tabLst>
            </a:pPr>
            <a:r>
              <a:rPr sz="1800" spc="-10" dirty="0">
                <a:latin typeface="Times New Roman"/>
                <a:cs typeface="Times New Roman"/>
              </a:rPr>
              <a:t>судин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це</a:t>
            </a:r>
            <a:r>
              <a:rPr sz="1800" dirty="0">
                <a:latin typeface="Times New Roman"/>
                <a:cs typeface="Times New Roman"/>
              </a:rPr>
              <a:t>	тип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м’язової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тканини,</a:t>
            </a:r>
            <a:r>
              <a:rPr sz="1800" dirty="0">
                <a:latin typeface="Times New Roman"/>
                <a:cs typeface="Times New Roman"/>
              </a:rPr>
              <a:t>	яка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складає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більшу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8151" y="869645"/>
            <a:ext cx="8575040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середнього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стінок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(туніка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медіа).</a:t>
            </a:r>
            <a:endParaRPr sz="1800">
              <a:latin typeface="Times New Roman"/>
              <a:cs typeface="Times New Roman"/>
            </a:endParaRPr>
          </a:p>
          <a:p>
            <a:pPr marL="297180" marR="5715" indent="-285115" algn="just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утворена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гладкими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м’язовими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клітинами,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веретеноподібну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форму,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 	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поперечносмугастих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волокон,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скелетної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серцевої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м’язової 	тканини.</a:t>
            </a:r>
            <a:endParaRPr sz="1800">
              <a:latin typeface="Times New Roman"/>
              <a:cs typeface="Times New Roman"/>
            </a:endParaRPr>
          </a:p>
          <a:p>
            <a:pPr marL="297815" indent="-285115" algn="just">
              <a:lnSpc>
                <a:spcPct val="100000"/>
              </a:lnSpc>
              <a:buFont typeface="Microsoft Sans Serif"/>
              <a:buChar char="•"/>
              <a:tabLst>
                <a:tab pos="297815" algn="l"/>
              </a:tabLst>
            </a:pP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дозволяє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їй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виконувати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функції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скорочення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розслаблення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без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значного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зміщення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29073" y="2516504"/>
            <a:ext cx="47523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4015" algn="l"/>
                <a:tab pos="1301750" algn="l"/>
                <a:tab pos="2266950" algn="l"/>
                <a:tab pos="3630929" algn="l"/>
              </a:tabLst>
            </a:pPr>
            <a:r>
              <a:rPr sz="1800" spc="-25" dirty="0">
                <a:latin typeface="Times New Roman"/>
                <a:cs typeface="Times New Roman"/>
              </a:rPr>
              <a:t>ці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клітини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з’єднані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численними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щілинними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8151" y="2516504"/>
            <a:ext cx="36709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99085" algn="l"/>
                <a:tab pos="626745" algn="l"/>
                <a:tab pos="1665605" algn="l"/>
                <a:tab pos="1835150" algn="l"/>
                <a:tab pos="2074545" algn="l"/>
                <a:tab pos="2144395" algn="l"/>
                <a:tab pos="2847340" algn="l"/>
                <a:tab pos="3188335" algn="l"/>
              </a:tabLst>
            </a:pP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артеріолах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малих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артеріях контактами,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дозволяє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їм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82185" y="2790825"/>
            <a:ext cx="4999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58290" algn="l"/>
                <a:tab pos="3143250" algn="l"/>
                <a:tab pos="3536315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координовано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скорочуватися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розслаблятися,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4663" y="3065145"/>
            <a:ext cx="30137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регулюючи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артеріальний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тиск.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0699" y="3654678"/>
            <a:ext cx="1957705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9"/>
              </a:lnSpc>
            </a:pPr>
            <a:r>
              <a:rPr sz="1800" b="1" dirty="0">
                <a:latin typeface="Times New Roman"/>
                <a:cs typeface="Times New Roman"/>
              </a:rPr>
              <a:t>Сполучна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тканина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8151" y="3888485"/>
            <a:ext cx="8575040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Компоненти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тканини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судинних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стінках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варіюють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залежно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їхніх функцій.</a:t>
            </a:r>
            <a:endParaRPr sz="1800">
              <a:latin typeface="Times New Roman"/>
              <a:cs typeface="Times New Roman"/>
            </a:endParaRPr>
          </a:p>
          <a:p>
            <a:pPr marL="12700" marR="6350" indent="342265" algn="just">
              <a:lnSpc>
                <a:spcPct val="100000"/>
              </a:lnSpc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Колагенові</a:t>
            </a:r>
            <a:r>
              <a:rPr sz="1800" b="1" spc="9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волокна</a:t>
            </a:r>
            <a:r>
              <a:rPr sz="1800" b="1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підендотеліальному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шарі,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м’язовими </a:t>
            </a:r>
            <a:r>
              <a:rPr sz="1800" dirty="0">
                <a:latin typeface="Times New Roman"/>
                <a:cs typeface="Times New Roman"/>
              </a:rPr>
              <a:t>шарами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зовнішній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оболонці.</a:t>
            </a:r>
            <a:endParaRPr sz="1800">
              <a:latin typeface="Times New Roman"/>
              <a:cs typeface="Times New Roman"/>
            </a:endParaRPr>
          </a:p>
          <a:p>
            <a:pPr marL="12700" marR="5715" indent="342265" algn="just">
              <a:lnSpc>
                <a:spcPct val="100000"/>
              </a:lnSpc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Еластичні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волокна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забезпечують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пружність,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необхідну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 розширення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під </a:t>
            </a:r>
            <a:r>
              <a:rPr sz="1800" dirty="0">
                <a:latin typeface="Times New Roman"/>
                <a:cs typeface="Times New Roman"/>
              </a:rPr>
              <a:t>тиском.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Еластин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основним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компонентом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великих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артерій,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він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утворює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паралельні </a:t>
            </a:r>
            <a:r>
              <a:rPr sz="1800" dirty="0">
                <a:latin typeface="Times New Roman"/>
                <a:cs typeface="Times New Roman"/>
              </a:rPr>
              <a:t>ламелі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м’язовими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шарами.</a:t>
            </a:r>
            <a:endParaRPr sz="1800">
              <a:latin typeface="Times New Roman"/>
              <a:cs typeface="Times New Roman"/>
            </a:endParaRPr>
          </a:p>
          <a:p>
            <a:pPr marL="12700" marR="8890" indent="342265" algn="just">
              <a:lnSpc>
                <a:spcPct val="100000"/>
              </a:lnSpc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Основна</a:t>
            </a:r>
            <a:r>
              <a:rPr sz="1800" b="1" spc="19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речовина</a:t>
            </a:r>
            <a:r>
              <a:rPr sz="1800" b="1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протеоглікани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гіалуронат,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впливають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проникність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механічні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властивості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судинних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стінок.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7448" y="2467457"/>
            <a:ext cx="1418612" cy="2030995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5571" y="482600"/>
            <a:ext cx="3474085" cy="28067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0"/>
              </a:lnSpc>
            </a:pPr>
            <a:r>
              <a:rPr sz="1800" b="1" spc="-30" dirty="0">
                <a:latin typeface="Times New Roman"/>
                <a:cs typeface="Times New Roman"/>
              </a:rPr>
              <a:t>Будова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стінки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кровоносних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судин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2859" y="741426"/>
            <a:ext cx="6720205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Усі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судини,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більші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мікроциркуляторного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русла,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мають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подібну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організацію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складаються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трьох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оболонок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(тунік):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5080" indent="342900" algn="just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b="1" dirty="0">
                <a:latin typeface="Times New Roman"/>
                <a:cs typeface="Times New Roman"/>
              </a:rPr>
              <a:t>Туніка</a:t>
            </a:r>
            <a:r>
              <a:rPr sz="1800" b="1" spc="2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інтима</a:t>
            </a:r>
            <a:r>
              <a:rPr sz="1800" b="1" spc="2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(внутрішня</a:t>
            </a:r>
            <a:r>
              <a:rPr sz="1800" b="1" spc="2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оболонка)</a:t>
            </a:r>
            <a:r>
              <a:rPr sz="1800" b="1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ендотелій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підендотеліальний</a:t>
            </a:r>
            <a:r>
              <a:rPr sz="1800" spc="3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пухкої</a:t>
            </a:r>
            <a:r>
              <a:rPr sz="1800" spc="3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3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інколи</a:t>
            </a:r>
            <a:r>
              <a:rPr sz="1800" spc="35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гладкими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м’язовими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клітинами.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артеріях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інтима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містить </a:t>
            </a:r>
            <a:r>
              <a:rPr sz="1800" dirty="0">
                <a:latin typeface="Times New Roman"/>
                <a:cs typeface="Times New Roman"/>
              </a:rPr>
              <a:t>внутрішню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еластичну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мембрану,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полегшує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дифузію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речовин </a:t>
            </a:r>
            <a:r>
              <a:rPr sz="1800" dirty="0">
                <a:latin typeface="Times New Roman"/>
                <a:cs typeface="Times New Roman"/>
              </a:rPr>
              <a:t>углиб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стінки.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Times New Roman"/>
              <a:buAutoNum type="arabicPeriod"/>
            </a:pPr>
            <a:endParaRPr sz="1800">
              <a:latin typeface="Times New Roman"/>
              <a:cs typeface="Times New Roman"/>
            </a:endParaRPr>
          </a:p>
          <a:p>
            <a:pPr marL="12700" marR="5080" indent="342900" algn="just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sz="1800" b="1" dirty="0">
                <a:latin typeface="Times New Roman"/>
                <a:cs typeface="Times New Roman"/>
              </a:rPr>
              <a:t>Туніка</a:t>
            </a:r>
            <a:r>
              <a:rPr sz="1800" b="1" spc="3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медіа</a:t>
            </a:r>
            <a:r>
              <a:rPr sz="1800" b="1" spc="3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(середня</a:t>
            </a:r>
            <a:r>
              <a:rPr sz="1800" b="1" spc="3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оболонка)</a:t>
            </a:r>
            <a:r>
              <a:rPr sz="1800" b="1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переважно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концентричних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шарів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м’язових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клітин.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ними</a:t>
            </a:r>
            <a:r>
              <a:rPr sz="1800" spc="-10" dirty="0">
                <a:latin typeface="Times New Roman"/>
                <a:cs typeface="Times New Roman"/>
              </a:rPr>
              <a:t> містяться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3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волокна,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колагенові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(ретикулярні)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протеоглікани.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артеріях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медіа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зовнішню </a:t>
            </a:r>
            <a:r>
              <a:rPr sz="1800" dirty="0">
                <a:latin typeface="Times New Roman"/>
                <a:cs typeface="Times New Roman"/>
              </a:rPr>
              <a:t>еластичну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мембрану,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відділяє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зовнішньої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оболонки.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2859" y="4857115"/>
            <a:ext cx="3718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  <a:tab pos="1282065" algn="l"/>
                <a:tab pos="2662555" algn="l"/>
              </a:tabLst>
            </a:pPr>
            <a:r>
              <a:rPr sz="1800" b="1" spc="-25" dirty="0">
                <a:latin typeface="Times New Roman"/>
                <a:cs typeface="Times New Roman"/>
              </a:rPr>
              <a:t>3.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Туніка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адвентиція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(зовнішня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2859" y="5131130"/>
            <a:ext cx="370712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3965" algn="l"/>
                <a:tab pos="1522730" algn="l"/>
                <a:tab pos="2569845" algn="l"/>
                <a:tab pos="2835275" algn="l"/>
                <a:tab pos="348424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переважно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колагену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типу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89805" y="4857115"/>
            <a:ext cx="28505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100"/>
              </a:spcBef>
              <a:tabLst>
                <a:tab pos="1333500" algn="l"/>
                <a:tab pos="167957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оболонка)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–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складається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315085" algn="l"/>
                <a:tab pos="2345690" algn="l"/>
              </a:tabLst>
            </a:pPr>
            <a:r>
              <a:rPr sz="1800" spc="-10" dirty="0">
                <a:latin typeface="Times New Roman"/>
                <a:cs typeface="Times New Roman"/>
              </a:rPr>
              <a:t>еластичних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волокон.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Вона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2859" y="5399938"/>
            <a:ext cx="5868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з’єднується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стромою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органів,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проходить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судина.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655115" y="668921"/>
            <a:ext cx="4100195" cy="5137785"/>
            <a:chOff x="7655115" y="668921"/>
            <a:chExt cx="4100195" cy="513778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99893" y="1480828"/>
              <a:ext cx="3928930" cy="420617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659878" y="673684"/>
              <a:ext cx="4090670" cy="5128260"/>
            </a:xfrm>
            <a:custGeom>
              <a:avLst/>
              <a:gdLst/>
              <a:ahLst/>
              <a:cxnLst/>
              <a:rect l="l" t="t" r="r" b="b"/>
              <a:pathLst>
                <a:path w="4090670" h="5128260">
                  <a:moveTo>
                    <a:pt x="0" y="5127879"/>
                  </a:moveTo>
                  <a:lnTo>
                    <a:pt x="4090543" y="5127879"/>
                  </a:lnTo>
                  <a:lnTo>
                    <a:pt x="4090543" y="0"/>
                  </a:lnTo>
                  <a:lnTo>
                    <a:pt x="0" y="0"/>
                  </a:lnTo>
                  <a:lnTo>
                    <a:pt x="0" y="512787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2092" y="561975"/>
            <a:ext cx="9182100" cy="5734050"/>
            <a:chOff x="1502092" y="561975"/>
            <a:chExt cx="9182100" cy="57340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11554" y="647700"/>
              <a:ext cx="9162669" cy="5638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06855" y="566737"/>
              <a:ext cx="9172575" cy="5724525"/>
            </a:xfrm>
            <a:custGeom>
              <a:avLst/>
              <a:gdLst/>
              <a:ahLst/>
              <a:cxnLst/>
              <a:rect l="l" t="t" r="r" b="b"/>
              <a:pathLst>
                <a:path w="9172575" h="5724525">
                  <a:moveTo>
                    <a:pt x="0" y="5724525"/>
                  </a:moveTo>
                  <a:lnTo>
                    <a:pt x="9172194" y="5724525"/>
                  </a:lnTo>
                  <a:lnTo>
                    <a:pt x="9172194" y="0"/>
                  </a:lnTo>
                  <a:lnTo>
                    <a:pt x="0" y="0"/>
                  </a:lnTo>
                  <a:lnTo>
                    <a:pt x="0" y="5724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21466" y="840968"/>
            <a:ext cx="7206615" cy="5158105"/>
            <a:chOff x="4621466" y="840968"/>
            <a:chExt cx="7206615" cy="51581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31054" y="850493"/>
              <a:ext cx="7187438" cy="504154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26228" y="845731"/>
              <a:ext cx="7197090" cy="5148580"/>
            </a:xfrm>
            <a:custGeom>
              <a:avLst/>
              <a:gdLst/>
              <a:ahLst/>
              <a:cxnLst/>
              <a:rect l="l" t="t" r="r" b="b"/>
              <a:pathLst>
                <a:path w="7197090" h="5148580">
                  <a:moveTo>
                    <a:pt x="0" y="5148453"/>
                  </a:moveTo>
                  <a:lnTo>
                    <a:pt x="7196963" y="5148453"/>
                  </a:lnTo>
                  <a:lnTo>
                    <a:pt x="7196963" y="0"/>
                  </a:lnTo>
                  <a:lnTo>
                    <a:pt x="0" y="0"/>
                  </a:lnTo>
                  <a:lnTo>
                    <a:pt x="0" y="514845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44220" y="831341"/>
            <a:ext cx="4033520" cy="47212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Порівняння</a:t>
            </a:r>
            <a:r>
              <a:rPr sz="1400" b="1" spc="2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трьох</a:t>
            </a:r>
            <a:r>
              <a:rPr sz="1400" b="1" spc="204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основних</a:t>
            </a:r>
            <a:r>
              <a:rPr sz="1400" b="1" spc="2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шарів</a:t>
            </a:r>
            <a:r>
              <a:rPr sz="1400" b="1" spc="2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(оболонок)</a:t>
            </a:r>
            <a:r>
              <a:rPr sz="1400" b="1" spc="200" dirty="0">
                <a:latin typeface="Times New Roman"/>
                <a:cs typeface="Times New Roman"/>
              </a:rPr>
              <a:t> </a:t>
            </a:r>
            <a:r>
              <a:rPr sz="1400" b="1" spc="-50" dirty="0">
                <a:latin typeface="Times New Roman"/>
                <a:cs typeface="Times New Roman"/>
              </a:rPr>
              <a:t>у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найбільших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артерії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та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вені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(a)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Аорта,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(b)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порожниста</a:t>
            </a:r>
            <a:r>
              <a:rPr sz="1400" b="1" spc="-20" dirty="0">
                <a:latin typeface="Times New Roman"/>
                <a:cs typeface="Times New Roman"/>
              </a:rPr>
              <a:t> вена.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Прості</a:t>
            </a:r>
            <a:r>
              <a:rPr sz="1400" spc="2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плоскі</a:t>
            </a:r>
            <a:r>
              <a:rPr sz="1400" spc="2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ендотеліальні</a:t>
            </a:r>
            <a:r>
              <a:rPr sz="1400" spc="20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клітини</a:t>
            </a:r>
            <a:r>
              <a:rPr sz="1400" spc="19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(позначені </a:t>
            </a:r>
            <a:r>
              <a:rPr sz="1400" dirty="0">
                <a:latin typeface="Times New Roman"/>
                <a:cs typeface="Times New Roman"/>
              </a:rPr>
              <a:t>стрілками)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вистилають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інтиму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(I),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яка також </a:t>
            </a:r>
            <a:r>
              <a:rPr sz="1400" spc="-10" dirty="0">
                <a:latin typeface="Times New Roman"/>
                <a:cs typeface="Times New Roman"/>
              </a:rPr>
              <a:t>містить </a:t>
            </a:r>
            <a:r>
              <a:rPr sz="1400" dirty="0">
                <a:latin typeface="Times New Roman"/>
                <a:cs typeface="Times New Roman"/>
              </a:rPr>
              <a:t>субендотеліальну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сполучну</a:t>
            </a:r>
            <a:r>
              <a:rPr sz="1400" spc="14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тканину.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артеріях </a:t>
            </a:r>
            <a:r>
              <a:rPr sz="1400" dirty="0">
                <a:latin typeface="Times New Roman"/>
                <a:cs typeface="Times New Roman"/>
              </a:rPr>
              <a:t>інтима</a:t>
            </a:r>
            <a:r>
              <a:rPr sz="1400" spc="459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відокремлена</a:t>
            </a:r>
            <a:r>
              <a:rPr sz="1400" spc="4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від</a:t>
            </a:r>
            <a:r>
              <a:rPr sz="1400" spc="4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медії</a:t>
            </a:r>
            <a:r>
              <a:rPr sz="1400" spc="46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внутрішньою </a:t>
            </a:r>
            <a:r>
              <a:rPr sz="1400" dirty="0">
                <a:latin typeface="Times New Roman"/>
                <a:cs typeface="Times New Roman"/>
              </a:rPr>
              <a:t>еластичною</a:t>
            </a:r>
            <a:r>
              <a:rPr sz="1400" spc="2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мембраною</a:t>
            </a:r>
            <a:r>
              <a:rPr sz="1400" spc="2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i="1" dirty="0">
                <a:latin typeface="Times New Roman"/>
                <a:cs typeface="Times New Roman"/>
              </a:rPr>
              <a:t>internal</a:t>
            </a:r>
            <a:r>
              <a:rPr sz="1400" i="1" spc="215" dirty="0">
                <a:latin typeface="Times New Roman"/>
                <a:cs typeface="Times New Roman"/>
              </a:rPr>
              <a:t>  </a:t>
            </a:r>
            <a:r>
              <a:rPr sz="1400" i="1" dirty="0">
                <a:latin typeface="Times New Roman"/>
                <a:cs typeface="Times New Roman"/>
              </a:rPr>
              <a:t>elastic</a:t>
            </a:r>
            <a:r>
              <a:rPr sz="1400" i="1" spc="210" dirty="0">
                <a:latin typeface="Times New Roman"/>
                <a:cs typeface="Times New Roman"/>
              </a:rPr>
              <a:t>  </a:t>
            </a:r>
            <a:r>
              <a:rPr sz="1400" i="1" spc="-10" dirty="0">
                <a:latin typeface="Times New Roman"/>
                <a:cs typeface="Times New Roman"/>
              </a:rPr>
              <a:t>lamina</a:t>
            </a:r>
            <a:r>
              <a:rPr sz="1400" spc="-10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IEL),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яка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відсутня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всіх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венах,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окрім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найбільших.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Медія</a:t>
            </a:r>
            <a:r>
              <a:rPr sz="1400" spc="12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(M)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складається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численних</a:t>
            </a:r>
            <a:r>
              <a:rPr sz="1400" spc="12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еластичних </a:t>
            </a:r>
            <a:r>
              <a:rPr sz="1400" dirty="0">
                <a:latin typeface="Times New Roman"/>
                <a:cs typeface="Times New Roman"/>
              </a:rPr>
              <a:t>пластинок</a:t>
            </a:r>
            <a:r>
              <a:rPr sz="1400" spc="4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4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еластичних</a:t>
            </a:r>
            <a:r>
              <a:rPr sz="1400" spc="40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волокон</a:t>
            </a:r>
            <a:r>
              <a:rPr sz="1400" spc="3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(EF),</a:t>
            </a:r>
            <a:r>
              <a:rPr sz="1400" spc="400" dirty="0">
                <a:latin typeface="Times New Roman"/>
                <a:cs typeface="Times New Roman"/>
              </a:rPr>
              <a:t>  </a:t>
            </a:r>
            <a:r>
              <a:rPr sz="1400" spc="-25" dirty="0">
                <a:latin typeface="Times New Roman"/>
                <a:cs typeface="Times New Roman"/>
              </a:rPr>
              <a:t>що </a:t>
            </a:r>
            <a:r>
              <a:rPr sz="1400" dirty="0">
                <a:latin typeface="Times New Roman"/>
                <a:cs typeface="Times New Roman"/>
              </a:rPr>
              <a:t>чергуються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шарами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гладеньких</a:t>
            </a:r>
            <a:r>
              <a:rPr sz="1400" dirty="0">
                <a:latin typeface="Times New Roman"/>
                <a:cs typeface="Times New Roman"/>
              </a:rPr>
              <a:t> м’язових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клітин.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У </a:t>
            </a:r>
            <a:r>
              <a:rPr sz="1400" dirty="0">
                <a:latin typeface="Times New Roman"/>
                <a:cs typeface="Times New Roman"/>
              </a:rPr>
              <a:t>великих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артеріях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медія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значно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товща,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ніж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венах,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і </a:t>
            </a:r>
            <a:r>
              <a:rPr sz="1400" dirty="0">
                <a:latin typeface="Times New Roman"/>
                <a:cs typeface="Times New Roman"/>
              </a:rPr>
              <a:t>містить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відносно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більше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еластину.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Еластичні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волокна</a:t>
            </a:r>
            <a:r>
              <a:rPr sz="1400" spc="1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також</a:t>
            </a:r>
            <a:r>
              <a:rPr sz="1400" spc="1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присутні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зовнішній </a:t>
            </a:r>
            <a:r>
              <a:rPr sz="1400" dirty="0">
                <a:latin typeface="Times New Roman"/>
                <a:cs typeface="Times New Roman"/>
              </a:rPr>
              <a:t>оболонці</a:t>
            </a:r>
            <a:r>
              <a:rPr sz="1400" spc="3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3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адвентиції</a:t>
            </a:r>
            <a:r>
              <a:rPr sz="1400" spc="3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(A),</a:t>
            </a:r>
            <a:r>
              <a:rPr sz="1400" spc="3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яка</a:t>
            </a:r>
            <a:r>
              <a:rPr sz="1400" spc="3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33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відносно </a:t>
            </a:r>
            <a:r>
              <a:rPr sz="1400" dirty="0">
                <a:latin typeface="Times New Roman"/>
                <a:cs typeface="Times New Roman"/>
              </a:rPr>
              <a:t>товстішою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великих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венах.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адвентиції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аорти </a:t>
            </a:r>
            <a:r>
              <a:rPr sz="1400" dirty="0">
                <a:latin typeface="Times New Roman"/>
                <a:cs typeface="Times New Roman"/>
              </a:rPr>
              <a:t>видно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судини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судин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i="1" dirty="0">
                <a:latin typeface="Times New Roman"/>
                <a:cs typeface="Times New Roman"/>
              </a:rPr>
              <a:t>vasa</a:t>
            </a:r>
            <a:r>
              <a:rPr sz="1400" i="1" spc="-4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vasorum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V).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Сполучна</a:t>
            </a:r>
            <a:r>
              <a:rPr sz="1400" spc="1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тканина</a:t>
            </a:r>
            <a:r>
              <a:rPr sz="1400" spc="14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адвентиції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завжди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поступово </a:t>
            </a:r>
            <a:r>
              <a:rPr sz="1400" dirty="0">
                <a:latin typeface="Times New Roman"/>
                <a:cs typeface="Times New Roman"/>
              </a:rPr>
              <a:t>зливається</a:t>
            </a:r>
            <a:r>
              <a:rPr sz="1400" spc="22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15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менш</a:t>
            </a:r>
            <a:r>
              <a:rPr sz="1400" spc="22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щільною</a:t>
            </a:r>
            <a:r>
              <a:rPr sz="1400" spc="220" dirty="0">
                <a:latin typeface="Times New Roman"/>
                <a:cs typeface="Times New Roman"/>
              </a:rPr>
              <a:t>   </a:t>
            </a:r>
            <a:r>
              <a:rPr sz="1400" spc="-10" dirty="0">
                <a:latin typeface="Times New Roman"/>
                <a:cs typeface="Times New Roman"/>
              </a:rPr>
              <a:t>навколишньою </a:t>
            </a:r>
            <a:r>
              <a:rPr sz="1400" dirty="0">
                <a:latin typeface="Times New Roman"/>
                <a:cs typeface="Times New Roman"/>
              </a:rPr>
              <a:t>сполучною</a:t>
            </a:r>
            <a:r>
              <a:rPr sz="1400" spc="1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тканиною.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(Обидва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препарати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X122; </a:t>
            </a:r>
            <a:r>
              <a:rPr sz="1400" dirty="0">
                <a:latin typeface="Times New Roman"/>
                <a:cs typeface="Times New Roman"/>
              </a:rPr>
              <a:t>еластичне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забарвлення)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0136" y="583437"/>
            <a:ext cx="4881880" cy="1200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71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серце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власну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коронарну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систему </a:t>
            </a:r>
            <a:r>
              <a:rPr sz="1800" dirty="0">
                <a:latin typeface="Times New Roman"/>
                <a:cs typeface="Times New Roman"/>
              </a:rPr>
              <a:t>кровопостачання,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великі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b="1" spc="-20" dirty="0">
                <a:latin typeface="Times New Roman"/>
                <a:cs typeface="Times New Roman"/>
              </a:rPr>
              <a:t>vasa </a:t>
            </a:r>
            <a:r>
              <a:rPr sz="1800" b="1" dirty="0">
                <a:latin typeface="Times New Roman"/>
                <a:cs typeface="Times New Roman"/>
              </a:rPr>
              <a:t>vasorum</a:t>
            </a:r>
            <a:r>
              <a:rPr sz="1800" b="1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(“судини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судин”)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артеріоли,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капіляри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венули,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постачають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поживні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речовини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0136" y="1778634"/>
            <a:ext cx="4876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9960" algn="l"/>
                <a:tab pos="2100580" algn="l"/>
                <a:tab pos="3310890" algn="l"/>
                <a:tab pos="3786504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кисень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клітинам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середньої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зовнішньої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0136" y="1949789"/>
            <a:ext cx="4878070" cy="817880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800" spc="-10" dirty="0">
                <a:latin typeface="Times New Roman"/>
                <a:cs typeface="Times New Roman"/>
              </a:rPr>
              <a:t>оболонок.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  <a:tabLst>
                <a:tab pos="1035050" algn="l"/>
                <a:tab pos="1762125" algn="l"/>
                <a:tab pos="2682875" algn="l"/>
                <a:tab pos="3370579" algn="l"/>
                <a:tab pos="42418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Оскільки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стінка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великих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судин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занадто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товста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0136" y="2740533"/>
            <a:ext cx="4877435" cy="906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6900"/>
              </a:lnSpc>
              <a:spcBef>
                <a:spcPts val="105"/>
              </a:spcBef>
            </a:pP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40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дифузного</a:t>
            </a:r>
            <a:r>
              <a:rPr sz="1800" spc="40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живлення</a:t>
            </a:r>
            <a:r>
              <a:rPr sz="1800" spc="40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просвіту,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b="1" spc="-20" dirty="0">
                <a:latin typeface="Times New Roman"/>
                <a:cs typeface="Times New Roman"/>
              </a:rPr>
              <a:t>vasa </a:t>
            </a:r>
            <a:r>
              <a:rPr sz="1800" b="1" dirty="0">
                <a:latin typeface="Times New Roman"/>
                <a:cs typeface="Times New Roman"/>
              </a:rPr>
              <a:t>vasorum</a:t>
            </a:r>
            <a:r>
              <a:rPr sz="1800" b="1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відіграють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важливу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роль,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особливо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венах,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містять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більше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ніж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артерії.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36" y="3725366"/>
            <a:ext cx="1643380" cy="61087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  <a:tabLst>
                <a:tab pos="611505" algn="l"/>
              </a:tabLst>
            </a:pP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адвентиції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800" spc="-10" dirty="0">
                <a:latin typeface="Times New Roman"/>
                <a:cs typeface="Times New Roman"/>
              </a:rPr>
              <a:t>розташовується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03677" y="3725366"/>
            <a:ext cx="2954655" cy="61087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40"/>
              </a:spcBef>
              <a:tabLst>
                <a:tab pos="1229995" algn="l"/>
                <a:tab pos="22263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великих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судин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також</a:t>
            </a:r>
            <a:endParaRPr sz="180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  <a:spcBef>
                <a:spcPts val="145"/>
              </a:spcBef>
              <a:tabLst>
                <a:tab pos="11061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мережа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безмієлінізованих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0136" y="4330445"/>
            <a:ext cx="4876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33195" algn="l"/>
                <a:tab pos="2583815" algn="l"/>
                <a:tab pos="3683000" algn="l"/>
                <a:tab pos="465074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автономних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нервових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волокон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відомих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0136" y="4501134"/>
            <a:ext cx="4876165" cy="81788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1800" b="1" spc="-10" dirty="0">
                <a:latin typeface="Times New Roman"/>
                <a:cs typeface="Times New Roman"/>
              </a:rPr>
              <a:t>вазомоторні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нерви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  <a:tabLst>
                <a:tab pos="666115" algn="l"/>
                <a:tab pos="2028825" algn="l"/>
                <a:tab pos="3540760" algn="l"/>
              </a:tabLst>
            </a:pPr>
            <a:r>
              <a:rPr sz="1800" spc="-20" dirty="0">
                <a:latin typeface="Times New Roman"/>
                <a:cs typeface="Times New Roman"/>
              </a:rPr>
              <a:t>Вони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вивільняють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норадреналін,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спричиняючи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0136" y="5291565"/>
            <a:ext cx="4876800" cy="6146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0"/>
              </a:spcBef>
              <a:tabLst>
                <a:tab pos="1376680" algn="l"/>
                <a:tab pos="2252980" algn="l"/>
                <a:tab pos="3516629" algn="l"/>
                <a:tab pos="475551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скорочення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судин.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Щільність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іннервації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1800" dirty="0">
                <a:latin typeface="Times New Roman"/>
                <a:cs typeface="Times New Roman"/>
              </a:rPr>
              <a:t>артеріях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вища,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ніж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венах.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318948" y="1213167"/>
            <a:ext cx="5381625" cy="4074160"/>
            <a:chOff x="6318948" y="1213167"/>
            <a:chExt cx="5381625" cy="407416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28409" y="1222629"/>
              <a:ext cx="5362067" cy="405511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323710" y="1217930"/>
              <a:ext cx="5372100" cy="4064635"/>
            </a:xfrm>
            <a:custGeom>
              <a:avLst/>
              <a:gdLst/>
              <a:ahLst/>
              <a:cxnLst/>
              <a:rect l="l" t="t" r="r" b="b"/>
              <a:pathLst>
                <a:path w="5372100" h="4064635">
                  <a:moveTo>
                    <a:pt x="0" y="4064635"/>
                  </a:moveTo>
                  <a:lnTo>
                    <a:pt x="5371592" y="4064635"/>
                  </a:lnTo>
                  <a:lnTo>
                    <a:pt x="5371592" y="0"/>
                  </a:lnTo>
                  <a:lnTo>
                    <a:pt x="0" y="0"/>
                  </a:lnTo>
                  <a:lnTo>
                    <a:pt x="0" y="406463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787133" y="5464555"/>
            <a:ext cx="47459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Trebuchet MS"/>
                <a:cs typeface="Trebuchet MS"/>
              </a:rPr>
              <a:t>https://radiologykey.com/molecular-</a:t>
            </a:r>
            <a:r>
              <a:rPr sz="1800" spc="-45" dirty="0">
                <a:latin typeface="Trebuchet MS"/>
                <a:cs typeface="Trebuchet MS"/>
              </a:rPr>
              <a:t>imaging-</a:t>
            </a:r>
            <a:r>
              <a:rPr sz="1800" spc="-25" dirty="0">
                <a:latin typeface="Trebuchet MS"/>
                <a:cs typeface="Trebuchet MS"/>
              </a:rPr>
              <a:t>of- </a:t>
            </a:r>
            <a:r>
              <a:rPr sz="1800" spc="-45" dirty="0">
                <a:latin typeface="Trebuchet MS"/>
                <a:cs typeface="Trebuchet MS"/>
              </a:rPr>
              <a:t>inflammation-</a:t>
            </a:r>
            <a:r>
              <a:rPr sz="1800" spc="-20" dirty="0">
                <a:latin typeface="Trebuchet MS"/>
                <a:cs typeface="Trebuchet MS"/>
              </a:rPr>
              <a:t>and-</a:t>
            </a:r>
            <a:r>
              <a:rPr sz="1800" spc="-50" dirty="0">
                <a:latin typeface="Trebuchet MS"/>
                <a:cs typeface="Trebuchet MS"/>
              </a:rPr>
              <a:t>intraplaque-</a:t>
            </a:r>
            <a:r>
              <a:rPr sz="1800" dirty="0">
                <a:latin typeface="Trebuchet MS"/>
                <a:cs typeface="Trebuchet MS"/>
              </a:rPr>
              <a:t>vasa-</a:t>
            </a:r>
            <a:r>
              <a:rPr sz="1800" spc="-10" dirty="0">
                <a:latin typeface="Trebuchet MS"/>
                <a:cs typeface="Trebuchet MS"/>
              </a:rPr>
              <a:t>vasorum/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4640" y="660882"/>
            <a:ext cx="7381494" cy="553618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4656" y="2048636"/>
            <a:ext cx="240474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1547495" algn="l"/>
              </a:tabLst>
            </a:pPr>
            <a:r>
              <a:rPr sz="1800" b="1" dirty="0">
                <a:latin typeface="Trebuchet MS"/>
                <a:cs typeface="Trebuchet MS"/>
              </a:rPr>
              <a:t>Судини</a:t>
            </a:r>
            <a:r>
              <a:rPr sz="1800" b="1" spc="180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судин</a:t>
            </a:r>
            <a:r>
              <a:rPr sz="1800" b="1" spc="180" dirty="0">
                <a:latin typeface="Trebuchet MS"/>
                <a:cs typeface="Trebuchet MS"/>
              </a:rPr>
              <a:t>  </a:t>
            </a:r>
            <a:r>
              <a:rPr sz="1800" b="1" spc="-20" dirty="0">
                <a:latin typeface="Trebuchet MS"/>
                <a:cs typeface="Trebuchet MS"/>
              </a:rPr>
              <a:t>(</a:t>
            </a:r>
            <a:r>
              <a:rPr sz="1800" spc="-20" dirty="0">
                <a:latin typeface="Trebuchet MS"/>
                <a:cs typeface="Trebuchet MS"/>
              </a:rPr>
              <a:t>vasa </a:t>
            </a:r>
            <a:r>
              <a:rPr sz="1800" dirty="0">
                <a:latin typeface="Trebuchet MS"/>
                <a:cs typeface="Trebuchet MS"/>
              </a:rPr>
              <a:t>vasorum)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spc="155" dirty="0">
                <a:latin typeface="Trebuchet MS"/>
                <a:cs typeface="Trebuchet MS"/>
              </a:rPr>
              <a:t>–</a:t>
            </a:r>
            <a:r>
              <a:rPr sz="1800" spc="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містяться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у </a:t>
            </a:r>
            <a:r>
              <a:rPr sz="1800" dirty="0">
                <a:latin typeface="Trebuchet MS"/>
                <a:cs typeface="Trebuchet MS"/>
              </a:rPr>
              <a:t>зовнішній</a:t>
            </a:r>
            <a:r>
              <a:rPr sz="1800" spc="495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оболонці стінки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45" dirty="0">
                <a:latin typeface="Trebuchet MS"/>
                <a:cs typeface="Trebuchet MS"/>
              </a:rPr>
              <a:t>артерій.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rebuchet MS"/>
                <a:cs typeface="Trebuchet MS"/>
              </a:rPr>
              <a:t>Забезпечують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35" dirty="0">
                <a:latin typeface="Trebuchet MS"/>
                <a:cs typeface="Trebuchet MS"/>
              </a:rPr>
              <a:t>живлення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стінки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судин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56870" y="975042"/>
            <a:ext cx="5355590" cy="4530725"/>
            <a:chOff x="6456870" y="975042"/>
            <a:chExt cx="5355590" cy="45307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44263" y="1077170"/>
              <a:ext cx="4768975" cy="440163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61633" y="979805"/>
              <a:ext cx="5346065" cy="4521200"/>
            </a:xfrm>
            <a:custGeom>
              <a:avLst/>
              <a:gdLst/>
              <a:ahLst/>
              <a:cxnLst/>
              <a:rect l="l" t="t" r="r" b="b"/>
              <a:pathLst>
                <a:path w="5346065" h="4521200">
                  <a:moveTo>
                    <a:pt x="0" y="4521200"/>
                  </a:moveTo>
                  <a:lnTo>
                    <a:pt x="5345684" y="4521200"/>
                  </a:lnTo>
                  <a:lnTo>
                    <a:pt x="5345684" y="0"/>
                  </a:lnTo>
                  <a:lnTo>
                    <a:pt x="0" y="0"/>
                  </a:lnTo>
                  <a:lnTo>
                    <a:pt x="0" y="45212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379831" y="388683"/>
            <a:ext cx="5037455" cy="3813175"/>
            <a:chOff x="379831" y="388683"/>
            <a:chExt cx="5037455" cy="381317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843" y="587057"/>
              <a:ext cx="4530723" cy="360508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84594" y="393445"/>
              <a:ext cx="5027930" cy="3803650"/>
            </a:xfrm>
            <a:custGeom>
              <a:avLst/>
              <a:gdLst/>
              <a:ahLst/>
              <a:cxnLst/>
              <a:rect l="l" t="t" r="r" b="b"/>
              <a:pathLst>
                <a:path w="5027930" h="3803650">
                  <a:moveTo>
                    <a:pt x="0" y="3803523"/>
                  </a:moveTo>
                  <a:lnTo>
                    <a:pt x="5027930" y="3803523"/>
                  </a:lnTo>
                  <a:lnTo>
                    <a:pt x="5027930" y="0"/>
                  </a:lnTo>
                  <a:lnTo>
                    <a:pt x="0" y="0"/>
                  </a:lnTo>
                  <a:lnTo>
                    <a:pt x="0" y="380352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79805" y="4436440"/>
            <a:ext cx="5180965" cy="1515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99700"/>
              </a:lnSpc>
              <a:spcBef>
                <a:spcPts val="110"/>
              </a:spcBef>
            </a:pP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Vasa</a:t>
            </a:r>
            <a:r>
              <a:rPr sz="1400" spc="114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vasorum</a:t>
            </a:r>
            <a:r>
              <a:rPr sz="1400" spc="10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(судини</a:t>
            </a:r>
            <a:r>
              <a:rPr sz="1400" spc="12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судин)</a:t>
            </a:r>
            <a:r>
              <a:rPr sz="1400" spc="12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—</a:t>
            </a:r>
            <a:r>
              <a:rPr sz="1400" spc="11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це</a:t>
            </a:r>
            <a:r>
              <a:rPr sz="1400" spc="10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динамічна</a:t>
            </a:r>
            <a:r>
              <a:rPr sz="1400" spc="12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мікросудинна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система,</a:t>
            </a:r>
            <a:r>
              <a:rPr sz="1400" spc="305" dirty="0">
                <a:solidFill>
                  <a:srgbClr val="111111"/>
                </a:solidFill>
                <a:latin typeface="Roboto"/>
                <a:cs typeface="Roboto"/>
              </a:rPr>
              <a:t>  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унікально</a:t>
            </a:r>
            <a:r>
              <a:rPr sz="1400" spc="305" dirty="0">
                <a:solidFill>
                  <a:srgbClr val="111111"/>
                </a:solidFill>
                <a:latin typeface="Roboto"/>
                <a:cs typeface="Roboto"/>
              </a:rPr>
              <a:t>  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розподілена</a:t>
            </a:r>
            <a:r>
              <a:rPr sz="1400" spc="310" dirty="0">
                <a:solidFill>
                  <a:srgbClr val="111111"/>
                </a:solidFill>
                <a:latin typeface="Roboto"/>
                <a:cs typeface="Roboto"/>
              </a:rPr>
              <a:t>  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для</a:t>
            </a:r>
            <a:r>
              <a:rPr sz="1400" spc="300" dirty="0">
                <a:solidFill>
                  <a:srgbClr val="111111"/>
                </a:solidFill>
                <a:latin typeface="Roboto"/>
                <a:cs typeface="Roboto"/>
              </a:rPr>
              <a:t>   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підтримки </a:t>
            </a:r>
            <a:r>
              <a:rPr sz="1400" spc="-20" dirty="0">
                <a:solidFill>
                  <a:srgbClr val="111111"/>
                </a:solidFill>
                <a:latin typeface="Roboto"/>
                <a:cs typeface="Roboto"/>
              </a:rPr>
              <a:t>фізіологічного</a:t>
            </a:r>
            <a:r>
              <a:rPr sz="1400" spc="-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гомеостазу</a:t>
            </a:r>
            <a:r>
              <a:rPr sz="1400" spc="-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стінки</a:t>
            </a:r>
            <a:r>
              <a:rPr sz="1400" spc="-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артерії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шляхом</a:t>
            </a:r>
            <a:r>
              <a:rPr sz="1400" spc="-1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постачання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поживними</a:t>
            </a:r>
            <a:r>
              <a:rPr sz="1400" spc="16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речовинами</a:t>
            </a:r>
            <a:r>
              <a:rPr sz="1400" spc="17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та</a:t>
            </a:r>
            <a:r>
              <a:rPr sz="1400" spc="16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киснем</a:t>
            </a:r>
            <a:r>
              <a:rPr sz="1400" spc="16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до</a:t>
            </a:r>
            <a:r>
              <a:rPr sz="1400" spc="16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зовнішніх</a:t>
            </a:r>
            <a:r>
              <a:rPr sz="1400" spc="17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шарів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стінки</a:t>
            </a:r>
            <a:r>
              <a:rPr sz="1400" spc="27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артерії,</a:t>
            </a:r>
            <a:r>
              <a:rPr sz="1400" spc="27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адвентиції</a:t>
            </a:r>
            <a:r>
              <a:rPr sz="1400" spc="27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та</a:t>
            </a:r>
            <a:r>
              <a:rPr sz="1400" spc="27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периваскулярної</a:t>
            </a:r>
            <a:r>
              <a:rPr sz="1400" spc="27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жирової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тканини</a:t>
            </a:r>
            <a:r>
              <a:rPr sz="1400" spc="12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(PVAT),</a:t>
            </a:r>
            <a:r>
              <a:rPr sz="1400" spc="12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а</a:t>
            </a:r>
            <a:r>
              <a:rPr sz="1400" spc="12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у</a:t>
            </a:r>
            <a:r>
              <a:rPr sz="1400" spc="12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великих</a:t>
            </a:r>
            <a:r>
              <a:rPr sz="1400" spc="12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артеріях</a:t>
            </a:r>
            <a:r>
              <a:rPr sz="1400" spc="13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—</a:t>
            </a:r>
            <a:r>
              <a:rPr sz="1400" spc="12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до</a:t>
            </a:r>
            <a:r>
              <a:rPr sz="1400" spc="13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зовнішньої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частини</a:t>
            </a:r>
            <a:r>
              <a:rPr sz="1400" spc="-1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медіального</a:t>
            </a:r>
            <a:r>
              <a:rPr sz="1400" spc="-3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шару...</a:t>
            </a:r>
            <a:endParaRPr sz="14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3656" y="1434211"/>
            <a:ext cx="3834765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  <a:tabLst>
                <a:tab pos="1584960" algn="l"/>
                <a:tab pos="270065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Кровоносні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судини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поділяють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1083" y="1667383"/>
            <a:ext cx="380428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залежно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їхнього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функціонального </a:t>
            </a:r>
            <a:r>
              <a:rPr sz="1800" dirty="0">
                <a:latin typeface="Times New Roman"/>
                <a:cs typeface="Times New Roman"/>
              </a:rPr>
              <a:t>призначення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структури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артерії, </a:t>
            </a:r>
            <a:r>
              <a:rPr sz="1800" b="1" i="1" dirty="0">
                <a:latin typeface="Times New Roman"/>
                <a:cs typeface="Times New Roman"/>
              </a:rPr>
              <a:t>артеріоли,</a:t>
            </a:r>
            <a:r>
              <a:rPr sz="1800" b="1" i="1" spc="229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гемокапіляри,</a:t>
            </a:r>
            <a:r>
              <a:rPr sz="1800" b="1" i="1" spc="235" dirty="0">
                <a:latin typeface="Times New Roman"/>
                <a:cs typeface="Times New Roman"/>
              </a:rPr>
              <a:t>   </a:t>
            </a:r>
            <a:r>
              <a:rPr sz="1800" b="1" i="1" spc="-10" dirty="0">
                <a:latin typeface="Times New Roman"/>
                <a:cs typeface="Times New Roman"/>
              </a:rPr>
              <a:t>венули, </a:t>
            </a:r>
            <a:r>
              <a:rPr sz="1800" b="1" i="1" dirty="0">
                <a:latin typeface="Times New Roman"/>
                <a:cs typeface="Times New Roman"/>
              </a:rPr>
              <a:t>вени,</a:t>
            </a:r>
            <a:r>
              <a:rPr sz="1800" b="1" i="1" spc="10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а</a:t>
            </a:r>
            <a:r>
              <a:rPr sz="1800" b="1" i="1" spc="10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також</a:t>
            </a:r>
            <a:r>
              <a:rPr sz="1800" b="1" i="1" spc="105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артеріоловенулярні анастомози.</a:t>
            </a:r>
            <a:endParaRPr sz="18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Окрім</a:t>
            </a:r>
            <a:r>
              <a:rPr sz="1800" b="1" i="1" spc="14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того</a:t>
            </a:r>
            <a:r>
              <a:rPr sz="1800" b="1" i="1" spc="14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існують</a:t>
            </a:r>
            <a:r>
              <a:rPr sz="1800" b="1" i="1" spc="14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т.зв.</a:t>
            </a:r>
            <a:r>
              <a:rPr sz="1800" b="1" i="1" spc="140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чудесні </a:t>
            </a:r>
            <a:r>
              <a:rPr sz="1800" b="1" i="1" dirty="0">
                <a:latin typeface="Times New Roman"/>
                <a:cs typeface="Times New Roman"/>
              </a:rPr>
              <a:t>сітки</a:t>
            </a:r>
            <a:r>
              <a:rPr sz="1800" b="1" i="1" spc="-4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(печінка,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нирки,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гіпофіз).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244909" y="389928"/>
            <a:ext cx="6588125" cy="5981065"/>
            <a:chOff x="5244909" y="389928"/>
            <a:chExt cx="6588125" cy="59810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80061" y="468577"/>
              <a:ext cx="6443002" cy="589289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249671" y="394690"/>
              <a:ext cx="6578600" cy="5971540"/>
            </a:xfrm>
            <a:custGeom>
              <a:avLst/>
              <a:gdLst/>
              <a:ahLst/>
              <a:cxnLst/>
              <a:rect l="l" t="t" r="r" b="b"/>
              <a:pathLst>
                <a:path w="6578600" h="5971540">
                  <a:moveTo>
                    <a:pt x="0" y="5971540"/>
                  </a:moveTo>
                  <a:lnTo>
                    <a:pt x="6578092" y="5971540"/>
                  </a:lnTo>
                  <a:lnTo>
                    <a:pt x="6578092" y="0"/>
                  </a:lnTo>
                  <a:lnTo>
                    <a:pt x="0" y="0"/>
                  </a:lnTo>
                  <a:lnTo>
                    <a:pt x="0" y="597154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0608" y="710260"/>
            <a:ext cx="5864225" cy="4690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Артерії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(arteria)</a:t>
            </a:r>
            <a:r>
              <a:rPr sz="1800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–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великого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калібру,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10" dirty="0">
                <a:latin typeface="Times New Roman"/>
                <a:cs typeface="Times New Roman"/>
              </a:rPr>
              <a:t> відходять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серця.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Ними,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винятком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стовбура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легеневих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артерій, </a:t>
            </a:r>
            <a:r>
              <a:rPr sz="1800" dirty="0">
                <a:latin typeface="Times New Roman"/>
                <a:cs typeface="Times New Roman"/>
              </a:rPr>
              <a:t>тече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збагачена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Оксигеном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органів.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Залежно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від</a:t>
            </a:r>
            <a:r>
              <a:rPr sz="1800" b="1" i="1" spc="-6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особливостей</a:t>
            </a:r>
            <a:r>
              <a:rPr sz="1800" b="1" i="1" spc="-6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будови</a:t>
            </a:r>
            <a:r>
              <a:rPr sz="1800" b="1" i="1" spc="-6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стінки</a:t>
            </a:r>
            <a:r>
              <a:rPr sz="1800" b="1" i="1" spc="-5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розрізняють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артерії</a:t>
            </a:r>
            <a:r>
              <a:rPr sz="1800" b="1" i="1" spc="-8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м’язового,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м’язово-еластичного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еластичного</a:t>
            </a:r>
            <a:r>
              <a:rPr sz="1800" b="1" i="1" spc="-60" dirty="0">
                <a:latin typeface="Times New Roman"/>
                <a:cs typeface="Times New Roman"/>
              </a:rPr>
              <a:t> </a:t>
            </a:r>
            <a:r>
              <a:rPr sz="1800" b="1" i="1" spc="-20" dirty="0">
                <a:latin typeface="Times New Roman"/>
                <a:cs typeface="Times New Roman"/>
              </a:rPr>
              <a:t>типу.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Microsoft Sans Serif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Артерії</a:t>
            </a:r>
            <a:r>
              <a:rPr sz="1800" b="1" i="1" spc="-7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також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поділяють</a:t>
            </a:r>
            <a:r>
              <a:rPr sz="1800" b="1" i="1" spc="-75" dirty="0">
                <a:latin typeface="Times New Roman"/>
                <a:cs typeface="Times New Roman"/>
              </a:rPr>
              <a:t> </a:t>
            </a:r>
            <a:r>
              <a:rPr sz="1800" b="1" i="1" spc="-25" dirty="0">
                <a:latin typeface="Times New Roman"/>
                <a:cs typeface="Times New Roman"/>
              </a:rPr>
              <a:t>на: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артерії</a:t>
            </a:r>
            <a:r>
              <a:rPr sz="1800" b="1" i="1" spc="-8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великого,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середнього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малого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калібру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(діаметр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просвіту).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1899285" algn="l"/>
                <a:tab pos="2891790" algn="l"/>
                <a:tab pos="4116704" algn="l"/>
                <a:tab pos="4702175" algn="l"/>
                <a:tab pos="5415280" algn="l"/>
              </a:tabLst>
            </a:pPr>
            <a:r>
              <a:rPr sz="1800" dirty="0">
                <a:latin typeface="Times New Roman"/>
                <a:cs typeface="Times New Roman"/>
              </a:rPr>
              <a:t>Всі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артерії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еластичного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артеріями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великого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калібру. </a:t>
            </a:r>
            <a:r>
              <a:rPr sz="1800" dirty="0">
                <a:latin typeface="Times New Roman"/>
                <a:cs typeface="Times New Roman"/>
              </a:rPr>
              <a:t>Особливості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будови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артерій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різних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типів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зумовлені гемодинамічними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умовами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(швидкість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течії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крові,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тиск </a:t>
            </a:r>
            <a:r>
              <a:rPr sz="1800" spc="-10" dirty="0">
                <a:latin typeface="Times New Roman"/>
                <a:cs typeface="Times New Roman"/>
              </a:rPr>
              <a:t>крові).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24319" y="1077467"/>
            <a:ext cx="5112893" cy="3897503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4992" y="772794"/>
            <a:ext cx="5939790" cy="3460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71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Артерії</a:t>
            </a:r>
            <a:r>
              <a:rPr sz="1800" b="1" spc="4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еластичного</a:t>
            </a:r>
            <a:r>
              <a:rPr sz="1800" b="1" spc="4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(аа.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elastotуpica)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судини </a:t>
            </a:r>
            <a:r>
              <a:rPr sz="1800" dirty="0">
                <a:latin typeface="Times New Roman"/>
                <a:cs typeface="Times New Roman"/>
              </a:rPr>
              <a:t>великого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калібру,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поблизу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серця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(аорта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легенева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артерія),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яких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надходить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високим </a:t>
            </a:r>
            <a:r>
              <a:rPr sz="1800" dirty="0">
                <a:latin typeface="Times New Roman"/>
                <a:cs typeface="Times New Roman"/>
              </a:rPr>
              <a:t>тиском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(120–130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мм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рт.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ст.).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Особливості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будови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стінки </a:t>
            </a:r>
            <a:r>
              <a:rPr sz="1800" dirty="0">
                <a:latin typeface="Times New Roman"/>
                <a:cs typeface="Times New Roman"/>
              </a:rPr>
              <a:t>артерій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цього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зумовлені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високим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тиском</a:t>
            </a:r>
            <a:r>
              <a:rPr sz="1800" spc="4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великою </a:t>
            </a:r>
            <a:r>
              <a:rPr sz="1800" dirty="0">
                <a:latin typeface="Times New Roman"/>
                <a:cs typeface="Times New Roman"/>
              </a:rPr>
              <a:t>швидкістю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течії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крові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них.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зв’язку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цим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стінці </a:t>
            </a:r>
            <a:r>
              <a:rPr sz="1800" dirty="0">
                <a:latin typeface="Times New Roman"/>
                <a:cs typeface="Times New Roman"/>
              </a:rPr>
              <a:t>добре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розвинені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елементи.</a:t>
            </a:r>
            <a:endParaRPr sz="1800">
              <a:latin typeface="Times New Roman"/>
              <a:cs typeface="Times New Roman"/>
            </a:endParaRPr>
          </a:p>
          <a:p>
            <a:pPr marL="462280" algn="just">
              <a:lnSpc>
                <a:spcPct val="100000"/>
              </a:lnSpc>
              <a:spcBef>
                <a:spcPts val="950"/>
              </a:spcBef>
            </a:pP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Стінка</a:t>
            </a:r>
            <a:r>
              <a:rPr sz="1800" b="1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цих</a:t>
            </a:r>
            <a:r>
              <a:rPr sz="1800" b="1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судин</a:t>
            </a:r>
            <a:r>
              <a:rPr sz="1800" b="1" u="sng" spc="-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складається</a:t>
            </a:r>
            <a:r>
              <a:rPr sz="1800" b="1" u="sng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</a:t>
            </a:r>
            <a:r>
              <a:rPr sz="1800" b="1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оболонок:</a:t>
            </a:r>
            <a:endParaRPr sz="1800">
              <a:latin typeface="Times New Roman"/>
              <a:cs typeface="Times New Roman"/>
            </a:endParaRPr>
          </a:p>
          <a:p>
            <a:pPr marL="355600" marR="5715" indent="-342900" algn="just">
              <a:lnSpc>
                <a:spcPct val="107200"/>
              </a:lnSpc>
              <a:spcBef>
                <a:spcPts val="795"/>
              </a:spcBef>
              <a:buFont typeface="Symbol"/>
              <a:buChar char=""/>
              <a:tabLst>
                <a:tab pos="35560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внутрішньої</a:t>
            </a:r>
            <a:r>
              <a:rPr sz="1800" b="1" i="1" spc="280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(інтими),</a:t>
            </a:r>
            <a:r>
              <a:rPr sz="1800" b="1" i="1" spc="2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2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включає</a:t>
            </a:r>
            <a:r>
              <a:rPr sz="1800" spc="28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ендотелій, </a:t>
            </a:r>
            <a:r>
              <a:rPr sz="1800" dirty="0">
                <a:latin typeface="Times New Roman"/>
                <a:cs typeface="Times New Roman"/>
              </a:rPr>
              <a:t>підендотеліальний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сплетіння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еластичних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волокон;</a:t>
            </a:r>
            <a:endParaRPr sz="1800">
              <a:latin typeface="Times New Roman"/>
              <a:cs typeface="Times New Roman"/>
            </a:endParaRPr>
          </a:p>
          <a:p>
            <a:pPr marL="354965" indent="-342265" algn="just">
              <a:lnSpc>
                <a:spcPct val="100000"/>
              </a:lnSpc>
              <a:spcBef>
                <a:spcPts val="155"/>
              </a:spcBef>
              <a:buFont typeface="Symbol"/>
              <a:buChar char=""/>
              <a:tabLst>
                <a:tab pos="35496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середньої</a:t>
            </a:r>
            <a:r>
              <a:rPr sz="1800" b="1" i="1" spc="16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(медії),</a:t>
            </a:r>
            <a:r>
              <a:rPr sz="1800" b="1" i="1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переважно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утворена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еластичними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79650" y="4225544"/>
            <a:ext cx="4083050" cy="886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37310" algn="l"/>
                <a:tab pos="1943735" algn="l"/>
                <a:tab pos="2802890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зв’язаними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між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собою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еластичними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0"/>
              </a:spcBef>
            </a:pPr>
            <a:endParaRPr sz="1800">
              <a:latin typeface="Times New Roman"/>
              <a:cs typeface="Times New Roman"/>
            </a:endParaRPr>
          </a:p>
          <a:p>
            <a:pPr marL="82550">
              <a:lnSpc>
                <a:spcPct val="100000"/>
              </a:lnSpc>
              <a:tabLst>
                <a:tab pos="189357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(адвентиції),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утвореної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4992" y="4205732"/>
            <a:ext cx="1655445" cy="1200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1590">
              <a:lnSpc>
                <a:spcPct val="1072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мембранами, волокнами;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145"/>
              </a:spcBef>
              <a:buFont typeface="Symbol"/>
              <a:buChar char=""/>
              <a:tabLst>
                <a:tab pos="35496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зовнішньої</a:t>
            </a:r>
            <a:endParaRPr sz="18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55"/>
              </a:spcBef>
            </a:pPr>
            <a:r>
              <a:rPr sz="1800" spc="-10" dirty="0">
                <a:latin typeface="Times New Roman"/>
                <a:cs typeface="Times New Roman"/>
              </a:rPr>
              <a:t>волокнистою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78126" y="4792471"/>
            <a:ext cx="4084954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324225">
              <a:lnSpc>
                <a:spcPct val="107200"/>
              </a:lnSpc>
              <a:spcBef>
                <a:spcPts val="100"/>
              </a:spcBef>
              <a:tabLst>
                <a:tab pos="1324610" algn="l"/>
                <a:tab pos="2566670" algn="l"/>
                <a:tab pos="2882265" algn="l"/>
              </a:tabLst>
            </a:pPr>
            <a:r>
              <a:rPr sz="1800" spc="-30" dirty="0">
                <a:latin typeface="Times New Roman"/>
                <a:cs typeface="Times New Roman"/>
              </a:rPr>
              <a:t>пухкою </a:t>
            </a:r>
            <a:r>
              <a:rPr sz="1800" spc="-10" dirty="0">
                <a:latin typeface="Times New Roman"/>
                <a:cs typeface="Times New Roman"/>
              </a:rPr>
              <a:t>сполучною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тканиною,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численними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4992" y="5279442"/>
            <a:ext cx="5435600" cy="815975"/>
          </a:xfrm>
          <a:prstGeom prst="rect">
            <a:avLst/>
          </a:prstGeom>
        </p:spPr>
        <p:txBody>
          <a:bodyPr vert="horz" wrap="square" lIns="0" tIns="13335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50"/>
              </a:spcBef>
            </a:pPr>
            <a:r>
              <a:rPr sz="1800" dirty="0">
                <a:latin typeface="Times New Roman"/>
                <a:cs typeface="Times New Roman"/>
              </a:rPr>
              <a:t>товстими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еластичними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колагеновими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волокнами.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950"/>
              </a:spcBef>
              <a:buFont typeface="Symbol"/>
              <a:buChar char=""/>
              <a:tabLst>
                <a:tab pos="354965" algn="l"/>
              </a:tabLst>
            </a:pP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У</a:t>
            </a:r>
            <a:r>
              <a:rPr sz="1800" b="1" i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адвентиції</a:t>
            </a:r>
            <a:r>
              <a:rPr sz="1800" b="1" i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містяться</a:t>
            </a:r>
            <a:r>
              <a:rPr sz="18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судини</a:t>
            </a:r>
            <a:r>
              <a:rPr sz="1800" b="1" i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судин.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523480" y="200660"/>
            <a:ext cx="3902710" cy="6456680"/>
            <a:chOff x="7523480" y="200660"/>
            <a:chExt cx="3902710" cy="645668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3480" y="200660"/>
              <a:ext cx="3902583" cy="32283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6248" y="3428961"/>
              <a:ext cx="3519804" cy="32283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99262" y="594461"/>
            <a:ext cx="4625975" cy="5669280"/>
            <a:chOff x="6799262" y="594461"/>
            <a:chExt cx="4625975" cy="56692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8721" y="743837"/>
              <a:ext cx="4345324" cy="538892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804025" y="599224"/>
              <a:ext cx="4616450" cy="5659755"/>
            </a:xfrm>
            <a:custGeom>
              <a:avLst/>
              <a:gdLst/>
              <a:ahLst/>
              <a:cxnLst/>
              <a:rect l="l" t="t" r="r" b="b"/>
              <a:pathLst>
                <a:path w="4616450" h="5659755">
                  <a:moveTo>
                    <a:pt x="0" y="5659501"/>
                  </a:moveTo>
                  <a:lnTo>
                    <a:pt x="4615942" y="5659501"/>
                  </a:lnTo>
                  <a:lnTo>
                    <a:pt x="4615942" y="0"/>
                  </a:lnTo>
                  <a:lnTo>
                    <a:pt x="0" y="0"/>
                  </a:lnTo>
                  <a:lnTo>
                    <a:pt x="0" y="56595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57224" y="629234"/>
            <a:ext cx="43573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57095" algn="l"/>
                <a:tab pos="314896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Фотомікрографія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стінок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еластичних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25821" y="629234"/>
            <a:ext cx="8566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артерій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аорти,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7224" y="904113"/>
            <a:ext cx="14293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94030" algn="l"/>
              </a:tabLst>
            </a:pPr>
            <a:r>
              <a:rPr sz="1800" spc="-25" dirty="0">
                <a:latin typeface="Times New Roman"/>
                <a:cs typeface="Times New Roman"/>
              </a:rPr>
              <a:t>a.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показує пофарбований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02891" y="904113"/>
            <a:ext cx="39808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4630" algn="l"/>
                <a:tab pos="216471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поперечний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зріз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людської</a:t>
            </a:r>
            <a:endParaRPr sz="1800">
              <a:latin typeface="Times New Roman"/>
              <a:cs typeface="Times New Roman"/>
            </a:endParaRPr>
          </a:p>
          <a:p>
            <a:pPr marL="288290">
              <a:lnSpc>
                <a:spcPct val="100000"/>
              </a:lnSpc>
              <a:tabLst>
                <a:tab pos="1527175" algn="l"/>
                <a:tab pos="36334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методом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резорцин-фуксин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7224" y="1452753"/>
            <a:ext cx="5527040" cy="3592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демонстрації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еластичного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матеріалу.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Розрізняються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три </a:t>
            </a:r>
            <a:r>
              <a:rPr sz="1800" dirty="0">
                <a:latin typeface="Times New Roman"/>
                <a:cs typeface="Times New Roman"/>
              </a:rPr>
              <a:t>шари: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інтима,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медіа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адвентитія.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інтима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ендотеліального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шару,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лежить</a:t>
            </a:r>
            <a:r>
              <a:rPr sz="1800" spc="1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тонкому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шарі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який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гладкі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м'язові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макрофаги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 </a:t>
            </a:r>
            <a:r>
              <a:rPr sz="1800" dirty="0">
                <a:latin typeface="Times New Roman"/>
                <a:cs typeface="Times New Roman"/>
              </a:rPr>
              <a:t>колагену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еластину.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Межа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нею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тунікою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медіа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чітко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визначена.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медіа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велику </a:t>
            </a:r>
            <a:r>
              <a:rPr sz="1800" dirty="0">
                <a:latin typeface="Times New Roman"/>
                <a:cs typeface="Times New Roman"/>
              </a:rPr>
              <a:t>кількість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м'язових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(їх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ядра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забарвлені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синій</a:t>
            </a:r>
            <a:r>
              <a:rPr sz="1800" spc="2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колір)</a:t>
            </a:r>
            <a:r>
              <a:rPr sz="1800" spc="2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2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21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перфоровані </a:t>
            </a:r>
            <a:r>
              <a:rPr sz="1800" dirty="0">
                <a:latin typeface="Times New Roman"/>
                <a:cs typeface="Times New Roman"/>
              </a:rPr>
              <a:t>мембрани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(червоні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хвилясті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ламели).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адвентитія, </a:t>
            </a:r>
            <a:r>
              <a:rPr sz="1800" dirty="0">
                <a:latin typeface="Times New Roman"/>
                <a:cs typeface="Times New Roman"/>
              </a:rPr>
              <a:t>зовнішній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шар,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еластичних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ламел,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основному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зі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тканини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кровоносні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нерви,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постачають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стінку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аорти.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300x.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24870" y="984859"/>
            <a:ext cx="7428230" cy="4866640"/>
            <a:chOff x="4424870" y="984859"/>
            <a:chExt cx="7428230" cy="48666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45686" y="1224515"/>
              <a:ext cx="7297444" cy="452837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429633" y="989622"/>
              <a:ext cx="7418705" cy="4857115"/>
            </a:xfrm>
            <a:custGeom>
              <a:avLst/>
              <a:gdLst/>
              <a:ahLst/>
              <a:cxnLst/>
              <a:rect l="l" t="t" r="r" b="b"/>
              <a:pathLst>
                <a:path w="7418705" h="4857115">
                  <a:moveTo>
                    <a:pt x="0" y="4857115"/>
                  </a:moveTo>
                  <a:lnTo>
                    <a:pt x="7418324" y="4857115"/>
                  </a:lnTo>
                  <a:lnTo>
                    <a:pt x="7418324" y="0"/>
                  </a:lnTo>
                  <a:lnTo>
                    <a:pt x="0" y="0"/>
                  </a:lnTo>
                  <a:lnTo>
                    <a:pt x="0" y="485711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11555" y="567690"/>
            <a:ext cx="257556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43865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Діаграма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та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мікрофото еластичної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67995" algn="l"/>
                <a:tab pos="1818005" algn="l"/>
              </a:tabLst>
            </a:pPr>
            <a:r>
              <a:rPr sz="1600" spc="-25" dirty="0">
                <a:latin typeface="Times New Roman"/>
                <a:cs typeface="Times New Roman"/>
              </a:rPr>
              <a:t>a.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Схематична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діаграма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76929" y="811529"/>
            <a:ext cx="7607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588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артерії</a:t>
            </a:r>
            <a:r>
              <a:rPr sz="1600" spc="-10" dirty="0">
                <a:latin typeface="Times New Roman"/>
                <a:cs typeface="Times New Roman"/>
              </a:rPr>
              <a:t>. типічної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555" y="1299210"/>
            <a:ext cx="3629025" cy="2707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  <a:tabLst>
                <a:tab pos="2186940" algn="l"/>
              </a:tabLst>
            </a:pPr>
            <a:r>
              <a:rPr sz="1600" dirty="0">
                <a:latin typeface="Times New Roman"/>
                <a:cs typeface="Times New Roman"/>
              </a:rPr>
              <a:t>еластичної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артерії,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її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клітинні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позаклітинні</a:t>
            </a:r>
            <a:r>
              <a:rPr sz="1600" spc="2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компоненти.</a:t>
            </a:r>
            <a:r>
              <a:rPr sz="1600" spc="18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Зверніть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організацію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гладеньких </a:t>
            </a:r>
            <a:r>
              <a:rPr sz="1600" dirty="0">
                <a:latin typeface="Times New Roman"/>
                <a:cs typeface="Times New Roman"/>
              </a:rPr>
              <a:t>м'язів</a:t>
            </a:r>
            <a:r>
              <a:rPr sz="1600" spc="4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43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туніці</a:t>
            </a:r>
            <a:r>
              <a:rPr sz="1600" spc="4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медіа</a:t>
            </a:r>
            <a:r>
              <a:rPr sz="1600" spc="4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44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розподіл </a:t>
            </a:r>
            <a:r>
              <a:rPr sz="1600" dirty="0">
                <a:latin typeface="Times New Roman"/>
                <a:cs typeface="Times New Roman"/>
              </a:rPr>
              <a:t>еластичних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ламел.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Внутрішня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еластична </a:t>
            </a:r>
            <a:r>
              <a:rPr sz="1600" dirty="0">
                <a:latin typeface="Times New Roman"/>
                <a:cs typeface="Times New Roman"/>
              </a:rPr>
              <a:t>мембрана</a:t>
            </a:r>
            <a:r>
              <a:rPr sz="1600" spc="26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не</a:t>
            </a:r>
            <a:r>
              <a:rPr sz="1600" spc="26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має</a:t>
            </a:r>
            <a:r>
              <a:rPr sz="1600" spc="26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чіткої</a:t>
            </a:r>
            <a:r>
              <a:rPr sz="1600" spc="26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межі</a:t>
            </a:r>
            <a:r>
              <a:rPr sz="1600" spc="250" dirty="0">
                <a:latin typeface="Times New Roman"/>
                <a:cs typeface="Times New Roman"/>
              </a:rPr>
              <a:t>   </a:t>
            </a:r>
            <a:r>
              <a:rPr sz="1600" spc="-50" dirty="0">
                <a:latin typeface="Times New Roman"/>
                <a:cs typeface="Times New Roman"/>
              </a:rPr>
              <a:t>і </a:t>
            </a:r>
            <a:r>
              <a:rPr sz="1600" spc="-10" dirty="0">
                <a:latin typeface="Times New Roman"/>
                <a:cs typeface="Times New Roman"/>
              </a:rPr>
              <a:t>представлена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найвнутрішніми </a:t>
            </a:r>
            <a:r>
              <a:rPr sz="1600" dirty="0">
                <a:latin typeface="Times New Roman"/>
                <a:cs typeface="Times New Roman"/>
              </a:rPr>
              <a:t>еластичними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ламелами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стінки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артерії.</a:t>
            </a:r>
            <a:endParaRPr sz="16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b.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Фотомікрограф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низького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збільшення,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зріз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стінки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людської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аорти, </a:t>
            </a:r>
            <a:r>
              <a:rPr sz="1600" dirty="0">
                <a:latin typeface="Times New Roman"/>
                <a:cs typeface="Times New Roman"/>
              </a:rPr>
              <a:t>пофарбованої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методом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Вейгерт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для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1555" y="3981958"/>
            <a:ext cx="36271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59205" algn="l"/>
                <a:tab pos="2527300" algn="l"/>
                <a:tab pos="3363595" algn="l"/>
              </a:tabLst>
            </a:pPr>
            <a:r>
              <a:rPr sz="1600" spc="-10" dirty="0">
                <a:latin typeface="Times New Roman"/>
                <a:cs typeface="Times New Roman"/>
              </a:rPr>
              <a:t>візуалізації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еластичних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ламел,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які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225550" algn="l"/>
                <a:tab pos="1528445" algn="l"/>
              </a:tabLst>
            </a:pPr>
            <a:r>
              <a:rPr sz="1600" spc="-10" dirty="0">
                <a:latin typeface="Times New Roman"/>
                <a:cs typeface="Times New Roman"/>
              </a:rPr>
              <a:t>чергуються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клітинами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1555" y="4225493"/>
            <a:ext cx="3625850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гладеньких</a:t>
            </a:r>
            <a:endParaRPr sz="16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  <a:tabLst>
                <a:tab pos="694690" algn="l"/>
                <a:tab pos="1461135" algn="l"/>
                <a:tab pos="2180590" algn="l"/>
                <a:tab pos="2621280" algn="l"/>
              </a:tabLst>
            </a:pPr>
            <a:r>
              <a:rPr sz="1600" spc="-10" dirty="0">
                <a:latin typeface="Times New Roman"/>
                <a:cs typeface="Times New Roman"/>
              </a:rPr>
              <a:t>м'язів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туніки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медіа.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зображенні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1555" y="4713859"/>
            <a:ext cx="3631565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позначена</a:t>
            </a:r>
            <a:r>
              <a:rPr sz="1600" spc="315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тільки</a:t>
            </a:r>
            <a:r>
              <a:rPr sz="1600" spc="315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туніка</a:t>
            </a:r>
            <a:r>
              <a:rPr sz="1600" spc="320" dirty="0">
                <a:latin typeface="Times New Roman"/>
                <a:cs typeface="Times New Roman"/>
              </a:rPr>
              <a:t>    </a:t>
            </a:r>
            <a:r>
              <a:rPr sz="1600" spc="-10" dirty="0">
                <a:latin typeface="Times New Roman"/>
                <a:cs typeface="Times New Roman"/>
              </a:rPr>
              <a:t>медіа, </a:t>
            </a:r>
            <a:r>
              <a:rPr sz="1600" dirty="0">
                <a:latin typeface="Times New Roman"/>
                <a:cs typeface="Times New Roman"/>
              </a:rPr>
              <a:t>найтовстіший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трьох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шарів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еластичних </a:t>
            </a:r>
            <a:r>
              <a:rPr sz="1600" dirty="0">
                <a:latin typeface="Times New Roman"/>
                <a:cs typeface="Times New Roman"/>
              </a:rPr>
              <a:t>артерій.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увагу,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еластичні </a:t>
            </a:r>
            <a:r>
              <a:rPr sz="1600" dirty="0">
                <a:latin typeface="Times New Roman"/>
                <a:cs typeface="Times New Roman"/>
              </a:rPr>
              <a:t>ламели,</a:t>
            </a:r>
            <a:r>
              <a:rPr sz="1600" spc="305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колагенові</a:t>
            </a:r>
            <a:r>
              <a:rPr sz="1600" spc="310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фібрили</a:t>
            </a:r>
            <a:r>
              <a:rPr sz="1600" spc="315" dirty="0">
                <a:latin typeface="Times New Roman"/>
                <a:cs typeface="Times New Roman"/>
              </a:rPr>
              <a:t>  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кровоносні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судини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знаходяться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туніці </a:t>
            </a:r>
            <a:r>
              <a:rPr sz="1600" dirty="0">
                <a:latin typeface="Times New Roman"/>
                <a:cs typeface="Times New Roman"/>
              </a:rPr>
              <a:t>адвентитії.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48x.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4512" y="762380"/>
            <a:ext cx="8576945" cy="4339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71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Артерії</a:t>
            </a:r>
            <a:r>
              <a:rPr sz="1800" b="1" spc="1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м’язового</a:t>
            </a:r>
            <a:r>
              <a:rPr sz="1800" b="1" spc="1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(аа.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myotypicae)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артерії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голови,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тулуба,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хвоста,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кінцівок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більшості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внутрішніх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органів.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далеко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серця,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тиск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крові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них </a:t>
            </a:r>
            <a:r>
              <a:rPr sz="1800" dirty="0">
                <a:latin typeface="Times New Roman"/>
                <a:cs typeface="Times New Roman"/>
              </a:rPr>
              <a:t>зменшується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оптимальний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кровоток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підтримується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рахунок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скорочення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м’язових </a:t>
            </a:r>
            <a:r>
              <a:rPr sz="1800" dirty="0">
                <a:latin typeface="Times New Roman"/>
                <a:cs typeface="Times New Roman"/>
              </a:rPr>
              <a:t>елементів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стінки.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артерій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м’язового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добре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рівномірно </a:t>
            </a:r>
            <a:r>
              <a:rPr sz="1800" dirty="0">
                <a:latin typeface="Times New Roman"/>
                <a:cs typeface="Times New Roman"/>
              </a:rPr>
              <a:t>розвинені.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судин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також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950"/>
              </a:spcBef>
            </a:pPr>
            <a:r>
              <a:rPr sz="1800" b="1" spc="-10" dirty="0">
                <a:latin typeface="Times New Roman"/>
                <a:cs typeface="Times New Roman"/>
              </a:rPr>
              <a:t>складаються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трьох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оболонок:</a:t>
            </a:r>
            <a:endParaRPr sz="1800">
              <a:latin typeface="Times New Roman"/>
              <a:cs typeface="Times New Roman"/>
            </a:endParaRPr>
          </a:p>
          <a:p>
            <a:pPr marL="354965" indent="-342265" algn="just">
              <a:lnSpc>
                <a:spcPct val="100000"/>
              </a:lnSpc>
              <a:spcBef>
                <a:spcPts val="944"/>
              </a:spcBef>
              <a:buFont typeface="Symbol"/>
              <a:buChar char=""/>
              <a:tabLst>
                <a:tab pos="35496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внутрішньої</a:t>
            </a:r>
            <a:r>
              <a:rPr sz="1800" b="1" i="1" spc="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(інтими),</a:t>
            </a:r>
            <a:r>
              <a:rPr sz="1800" b="1" i="1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складу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якої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входить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ендотелій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базальною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мембраною,</a:t>
            </a:r>
            <a:endParaRPr sz="180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  <a:spcBef>
                <a:spcPts val="160"/>
              </a:spcBef>
            </a:pPr>
            <a:r>
              <a:rPr sz="1800" dirty="0">
                <a:latin typeface="Times New Roman"/>
                <a:cs typeface="Times New Roman"/>
              </a:rPr>
              <a:t>підендотеліальний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внутрішня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мембрана;</a:t>
            </a:r>
            <a:endParaRPr sz="1800">
              <a:latin typeface="Times New Roman"/>
              <a:cs typeface="Times New Roman"/>
            </a:endParaRPr>
          </a:p>
          <a:p>
            <a:pPr marL="355600" marR="8255" indent="-342900" algn="just">
              <a:lnSpc>
                <a:spcPts val="2320"/>
              </a:lnSpc>
              <a:spcBef>
                <a:spcPts val="90"/>
              </a:spcBef>
              <a:buFont typeface="Symbol"/>
              <a:buChar char=""/>
              <a:tabLst>
                <a:tab pos="355600" algn="l"/>
                <a:tab pos="412750" algn="l"/>
              </a:tabLst>
            </a:pP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dirty="0">
                <a:latin typeface="Times New Roman"/>
                <a:cs typeface="Times New Roman"/>
              </a:rPr>
              <a:t>середньої</a:t>
            </a:r>
            <a:r>
              <a:rPr sz="1800" b="1" i="1" spc="47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(медії),</a:t>
            </a:r>
            <a:r>
              <a:rPr sz="1800" b="1" i="1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м’язових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розташованих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вигляді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спіралі,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якими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розміщені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нечисленні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сполучнотканинні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типу </a:t>
            </a:r>
            <a:r>
              <a:rPr sz="1800" dirty="0">
                <a:latin typeface="Times New Roman"/>
                <a:cs typeface="Times New Roman"/>
              </a:rPr>
              <a:t>фібробластів,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колагенові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волокна;</a:t>
            </a:r>
            <a:endParaRPr sz="1800">
              <a:latin typeface="Times New Roman"/>
              <a:cs typeface="Times New Roman"/>
            </a:endParaRPr>
          </a:p>
          <a:p>
            <a:pPr marL="354965" indent="-342265" algn="just">
              <a:lnSpc>
                <a:spcPct val="100000"/>
              </a:lnSpc>
              <a:spcBef>
                <a:spcPts val="30"/>
              </a:spcBef>
              <a:buFont typeface="Symbol"/>
              <a:buChar char=""/>
              <a:tabLst>
                <a:tab pos="35496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зовнішньої</a:t>
            </a:r>
            <a:r>
              <a:rPr sz="1800" b="1" i="1" spc="5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(адвентиції),</a:t>
            </a:r>
            <a:r>
              <a:rPr sz="1800" b="1" i="1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пухкої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волокнистої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тканини,</a:t>
            </a:r>
            <a:endParaRPr sz="1800">
              <a:latin typeface="Times New Roman"/>
              <a:cs typeface="Times New Roman"/>
            </a:endParaRPr>
          </a:p>
          <a:p>
            <a:pPr marL="355600" marR="5080" algn="just">
              <a:lnSpc>
                <a:spcPct val="106700"/>
              </a:lnSpc>
              <a:spcBef>
                <a:spcPts val="15"/>
              </a:spcBef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сполучнотканинні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переважно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косий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поздовжній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напрямок.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У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цій</a:t>
            </a:r>
            <a:r>
              <a:rPr sz="1800" b="1" i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оболонці</a:t>
            </a:r>
            <a:r>
              <a:rPr sz="18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розміщені</a:t>
            </a:r>
            <a:r>
              <a:rPr sz="1800" b="1" i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нерви</a:t>
            </a:r>
            <a:r>
              <a:rPr sz="18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і</a:t>
            </a:r>
            <a:r>
              <a:rPr sz="1800" b="1" i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кровоносні</a:t>
            </a:r>
            <a:r>
              <a:rPr sz="18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судини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40088" y="2142337"/>
            <a:ext cx="1418612" cy="2030995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47217" y="594461"/>
            <a:ext cx="4531995" cy="5669280"/>
            <a:chOff x="6947217" y="594461"/>
            <a:chExt cx="4531995" cy="56692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05854" y="1489708"/>
              <a:ext cx="4335417" cy="464304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951980" y="599224"/>
              <a:ext cx="4522470" cy="5659755"/>
            </a:xfrm>
            <a:custGeom>
              <a:avLst/>
              <a:gdLst/>
              <a:ahLst/>
              <a:cxnLst/>
              <a:rect l="l" t="t" r="r" b="b"/>
              <a:pathLst>
                <a:path w="4522470" h="5659755">
                  <a:moveTo>
                    <a:pt x="0" y="5659501"/>
                  </a:moveTo>
                  <a:lnTo>
                    <a:pt x="4522089" y="5659501"/>
                  </a:lnTo>
                  <a:lnTo>
                    <a:pt x="4522089" y="0"/>
                  </a:lnTo>
                  <a:lnTo>
                    <a:pt x="0" y="0"/>
                  </a:lnTo>
                  <a:lnTo>
                    <a:pt x="0" y="56595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386586" y="769365"/>
            <a:ext cx="4907280" cy="140525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just">
              <a:lnSpc>
                <a:spcPct val="100699"/>
              </a:lnSpc>
              <a:spcBef>
                <a:spcPts val="85"/>
              </a:spcBef>
            </a:pPr>
            <a:r>
              <a:rPr sz="1800" dirty="0">
                <a:latin typeface="Trebuchet MS"/>
                <a:cs typeface="Trebuchet MS"/>
              </a:rPr>
              <a:t>b.</a:t>
            </a:r>
            <a:r>
              <a:rPr sz="1800" spc="7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Фотомікрограф.</a:t>
            </a:r>
            <a:r>
              <a:rPr sz="1800" b="1" spc="1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поперечного</a:t>
            </a:r>
            <a:r>
              <a:rPr sz="1800" b="1" spc="1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зрізу</a:t>
            </a:r>
            <a:r>
              <a:rPr sz="1800" b="1" spc="1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м'язової </a:t>
            </a:r>
            <a:r>
              <a:rPr sz="1800" b="1" dirty="0">
                <a:latin typeface="Times New Roman"/>
                <a:cs typeface="Times New Roman"/>
              </a:rPr>
              <a:t>артерії</a:t>
            </a:r>
            <a:r>
              <a:rPr sz="1800" b="1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стандартній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підготовці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H&amp;E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показує,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стінка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м'язової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артерії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поділяється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три</a:t>
            </a:r>
            <a:r>
              <a:rPr sz="1800" spc="2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шари.</a:t>
            </a:r>
            <a:r>
              <a:rPr sz="1800" spc="2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2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інтима</a:t>
            </a:r>
            <a:r>
              <a:rPr sz="1800" spc="27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275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ендотеліального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покриття,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невеликої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кількості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86586" y="2148966"/>
            <a:ext cx="23291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50620" algn="l"/>
                <a:tab pos="1248410" algn="l"/>
                <a:tab pos="1948180" algn="l"/>
                <a:tab pos="2106930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сполучної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тканини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spc="-10" dirty="0">
                <a:latin typeface="Times New Roman"/>
                <a:cs typeface="Times New Roman"/>
              </a:rPr>
              <a:t>мембрани.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0" dirty="0">
                <a:latin typeface="Times New Roman"/>
                <a:cs typeface="Times New Roman"/>
              </a:rPr>
              <a:t>Вона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має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46703" y="2148966"/>
            <a:ext cx="2447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" marR="5080" indent="-29209">
              <a:lnSpc>
                <a:spcPct val="100000"/>
              </a:lnSpc>
              <a:spcBef>
                <a:spcPts val="100"/>
              </a:spcBef>
              <a:tabLst>
                <a:tab pos="1217930" algn="l"/>
                <a:tab pos="1377950" algn="l"/>
                <a:tab pos="207454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внутрішньої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еластичної зубчастий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вигляд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при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86586" y="2697607"/>
            <a:ext cx="4907280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звуженні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високий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рівень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рефракції. </a:t>
            </a:r>
            <a:r>
              <a:rPr sz="1800" dirty="0">
                <a:latin typeface="Times New Roman"/>
                <a:cs typeface="Times New Roman"/>
              </a:rPr>
              <a:t>Звуження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призводить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округлої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форми </a:t>
            </a:r>
            <a:r>
              <a:rPr sz="1800" dirty="0">
                <a:latin typeface="Times New Roman"/>
                <a:cs typeface="Times New Roman"/>
              </a:rPr>
              <a:t>ядер</a:t>
            </a:r>
            <a:r>
              <a:rPr sz="1800" spc="229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ендотеліальних</a:t>
            </a:r>
            <a:r>
              <a:rPr sz="1800" spc="2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клітин.</a:t>
            </a:r>
            <a:r>
              <a:rPr sz="1800" spc="23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23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медіа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основному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кругло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розташованих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м'язів,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колагенових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і </a:t>
            </a:r>
            <a:r>
              <a:rPr sz="1800" dirty="0">
                <a:latin typeface="Times New Roman"/>
                <a:cs typeface="Times New Roman"/>
              </a:rPr>
              <a:t>еластичних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волокон.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Ядра</a:t>
            </a:r>
            <a:r>
              <a:rPr sz="1800" spc="3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м'язових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скороченні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форму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штопора.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адвентитія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основному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зі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28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тканини.</a:t>
            </a:r>
            <a:r>
              <a:rPr sz="1800" spc="28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Зовнішня</a:t>
            </a:r>
            <a:r>
              <a:rPr sz="1800" spc="285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еластична </a:t>
            </a:r>
            <a:r>
              <a:rPr sz="1800" dirty="0">
                <a:latin typeface="Times New Roman"/>
                <a:cs typeface="Times New Roman"/>
              </a:rPr>
              <a:t>мембрана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виражена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цій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судині,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профілі еластичного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матеріалу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(стрілки).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360x.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7386" y="628925"/>
            <a:ext cx="5626100" cy="579821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1309" y="1175385"/>
            <a:ext cx="474916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Фотомікрофотографія</a:t>
            </a:r>
            <a:r>
              <a:rPr sz="1600" b="1" spc="32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коронарної</a:t>
            </a:r>
            <a:r>
              <a:rPr sz="1600" b="1" spc="32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артерії.</a:t>
            </a:r>
            <a:r>
              <a:rPr sz="1600" b="1" spc="32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Цей </a:t>
            </a:r>
            <a:r>
              <a:rPr sz="1600" dirty="0">
                <a:latin typeface="Times New Roman"/>
                <a:cs typeface="Times New Roman"/>
              </a:rPr>
              <a:t>поперечний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зріз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коронарної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артерії,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отриманий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від </a:t>
            </a:r>
            <a:r>
              <a:rPr sz="1600" dirty="0">
                <a:latin typeface="Times New Roman"/>
                <a:cs typeface="Times New Roman"/>
              </a:rPr>
              <a:t>дорослої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людини,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всі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три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оболонки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судини, </a:t>
            </a:r>
            <a:r>
              <a:rPr sz="1600" dirty="0">
                <a:latin typeface="Times New Roman"/>
                <a:cs typeface="Times New Roman"/>
              </a:rPr>
              <a:t>схожі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м’язові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артерії.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Підендотеліальний</a:t>
            </a:r>
            <a:r>
              <a:rPr sz="1600" spc="18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шар </a:t>
            </a:r>
            <a:r>
              <a:rPr sz="1600" dirty="0">
                <a:latin typeface="Times New Roman"/>
                <a:cs typeface="Times New Roman"/>
              </a:rPr>
              <a:t>tunica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intima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(TI)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значно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товщим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через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процес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1309" y="2394966"/>
            <a:ext cx="93471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старіння артеріями.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92122" y="2394966"/>
            <a:ext cx="37782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8585" marR="5080" indent="-96520">
              <a:lnSpc>
                <a:spcPct val="100000"/>
              </a:lnSpc>
              <a:spcBef>
                <a:spcPts val="95"/>
              </a:spcBef>
              <a:tabLst>
                <a:tab pos="1117600" algn="l"/>
                <a:tab pos="1222375" algn="l"/>
                <a:tab pos="1425575" algn="l"/>
                <a:tab pos="2254250" algn="l"/>
                <a:tab pos="2848610" algn="l"/>
                <a:tab pos="3256279" algn="l"/>
              </a:tabLst>
            </a:pPr>
            <a:r>
              <a:rPr sz="1600" spc="-10" dirty="0">
                <a:latin typeface="Times New Roman"/>
                <a:cs typeface="Times New Roman"/>
              </a:rPr>
              <a:t>порівняно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аналогічними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м’язовими Внутрішня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еластична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мембрана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(IEM)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1309" y="2882645"/>
            <a:ext cx="474980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видна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межі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tunica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media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(TM),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більш </a:t>
            </a:r>
            <a:r>
              <a:rPr sz="1600" dirty="0">
                <a:latin typeface="Times New Roman"/>
                <a:cs typeface="Times New Roman"/>
              </a:rPr>
              <a:t>товстою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порівнянні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іншими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артеріями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м’язового </a:t>
            </a:r>
            <a:r>
              <a:rPr sz="1600" dirty="0">
                <a:latin typeface="Times New Roman"/>
                <a:cs typeface="Times New Roman"/>
              </a:rPr>
              <a:t>типу.</a:t>
            </a:r>
            <a:r>
              <a:rPr sz="1600" spc="3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Сполучна</a:t>
            </a:r>
            <a:r>
              <a:rPr sz="1600" spc="3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тканина</a:t>
            </a:r>
            <a:r>
              <a:rPr sz="1600" spc="3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tunica</a:t>
            </a:r>
            <a:r>
              <a:rPr sz="1600" spc="3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adventitia</a:t>
            </a:r>
            <a:r>
              <a:rPr sz="1600" spc="390" dirty="0">
                <a:latin typeface="Times New Roman"/>
                <a:cs typeface="Times New Roman"/>
              </a:rPr>
              <a:t>  </a:t>
            </a:r>
            <a:r>
              <a:rPr sz="1600" spc="-20" dirty="0">
                <a:latin typeface="Times New Roman"/>
                <a:cs typeface="Times New Roman"/>
              </a:rPr>
              <a:t>(TA) </a:t>
            </a:r>
            <a:r>
              <a:rPr sz="1600" dirty="0">
                <a:latin typeface="Times New Roman"/>
                <a:cs typeface="Times New Roman"/>
              </a:rPr>
              <a:t>організована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більш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вільно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поздовжні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пучки </a:t>
            </a:r>
            <a:r>
              <a:rPr sz="1600" dirty="0">
                <a:latin typeface="Times New Roman"/>
                <a:cs typeface="Times New Roman"/>
              </a:rPr>
              <a:t>колагенових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волокон,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розташовані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периферії.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Між </a:t>
            </a:r>
            <a:r>
              <a:rPr sz="1600" dirty="0">
                <a:latin typeface="Times New Roman"/>
                <a:cs typeface="Times New Roman"/>
              </a:rPr>
              <a:t>кардіом'язом</a:t>
            </a:r>
            <a:r>
              <a:rPr sz="1600" spc="1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(CM)</a:t>
            </a:r>
            <a:r>
              <a:rPr sz="1600" spc="1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1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tunica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adventitia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штучний розрив.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98504" y="955357"/>
            <a:ext cx="6924675" cy="4380865"/>
            <a:chOff x="4798504" y="955357"/>
            <a:chExt cx="6924675" cy="43808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63766" y="1078135"/>
              <a:ext cx="6647291" cy="424082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803266" y="960119"/>
              <a:ext cx="6915150" cy="4371340"/>
            </a:xfrm>
            <a:custGeom>
              <a:avLst/>
              <a:gdLst/>
              <a:ahLst/>
              <a:cxnLst/>
              <a:rect l="l" t="t" r="r" b="b"/>
              <a:pathLst>
                <a:path w="6915150" h="4371340">
                  <a:moveTo>
                    <a:pt x="0" y="4371085"/>
                  </a:moveTo>
                  <a:lnTo>
                    <a:pt x="6914896" y="4371085"/>
                  </a:lnTo>
                  <a:lnTo>
                    <a:pt x="6914896" y="0"/>
                  </a:lnTo>
                  <a:lnTo>
                    <a:pt x="0" y="0"/>
                  </a:lnTo>
                  <a:lnTo>
                    <a:pt x="0" y="437108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29513" y="687070"/>
            <a:ext cx="3885565" cy="2373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  <a:tabLst>
                <a:tab pos="756920" algn="l"/>
                <a:tab pos="1189990" algn="l"/>
                <a:tab pos="3201670" algn="l"/>
              </a:tabLst>
            </a:pPr>
            <a:r>
              <a:rPr sz="1400" b="1" spc="-10" dirty="0">
                <a:latin typeface="Times New Roman"/>
                <a:cs typeface="Times New Roman"/>
              </a:rPr>
              <a:t>Схема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25" dirty="0">
                <a:latin typeface="Times New Roman"/>
                <a:cs typeface="Times New Roman"/>
              </a:rPr>
              <a:t>та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10" dirty="0">
                <a:latin typeface="Times New Roman"/>
                <a:cs typeface="Times New Roman"/>
              </a:rPr>
              <a:t>фотомікрофотографія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10" dirty="0">
                <a:latin typeface="Times New Roman"/>
                <a:cs typeface="Times New Roman"/>
              </a:rPr>
              <a:t>м'язової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артерії.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а.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схемі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м'язової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артерії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позначено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основні </a:t>
            </a:r>
            <a:r>
              <a:rPr sz="1400" dirty="0">
                <a:latin typeface="Times New Roman"/>
                <a:cs typeface="Times New Roman"/>
              </a:rPr>
              <a:t>клітинні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позаклітинні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структури.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Зверніть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увагу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розподіл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клітинних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компонентів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всіх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трьох </a:t>
            </a:r>
            <a:r>
              <a:rPr sz="1400" dirty="0">
                <a:latin typeface="Times New Roman"/>
                <a:cs typeface="Times New Roman"/>
              </a:rPr>
              <a:t>шарах</a:t>
            </a:r>
            <a:r>
              <a:rPr sz="1400" spc="4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артерії,</a:t>
            </a:r>
            <a:r>
              <a:rPr sz="1400" spc="4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4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також</a:t>
            </a:r>
            <a:r>
              <a:rPr sz="1400" spc="4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459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розташування </a:t>
            </a:r>
            <a:r>
              <a:rPr sz="1400" dirty="0">
                <a:latin typeface="Times New Roman"/>
                <a:cs typeface="Times New Roman"/>
              </a:rPr>
              <a:t>зовнішньої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внутрішньої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еластичних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мембран.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b.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цій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фотомікрофотографії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поперечного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зрізу </a:t>
            </a:r>
            <a:r>
              <a:rPr sz="1400" dirty="0">
                <a:latin typeface="Times New Roman"/>
                <a:cs typeface="Times New Roman"/>
              </a:rPr>
              <a:t>м'язової</a:t>
            </a:r>
            <a:r>
              <a:rPr sz="1400" spc="24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артерії,</a:t>
            </a:r>
            <a:r>
              <a:rPr sz="1400" spc="24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отриманої</a:t>
            </a:r>
            <a:r>
              <a:rPr sz="1400" spc="245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235" dirty="0">
                <a:latin typeface="Times New Roman"/>
                <a:cs typeface="Times New Roman"/>
              </a:rPr>
              <a:t>   </a:t>
            </a:r>
            <a:r>
              <a:rPr sz="1400" spc="-10" dirty="0">
                <a:latin typeface="Times New Roman"/>
                <a:cs typeface="Times New Roman"/>
              </a:rPr>
              <a:t>допомогою </a:t>
            </a:r>
            <a:r>
              <a:rPr sz="1400" dirty="0">
                <a:latin typeface="Times New Roman"/>
                <a:cs typeface="Times New Roman"/>
              </a:rPr>
              <a:t>еластичного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барвника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Вейгера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(резорцин-фуксин), </a:t>
            </a:r>
            <a:r>
              <a:rPr sz="1400" dirty="0">
                <a:latin typeface="Times New Roman"/>
                <a:cs typeface="Times New Roman"/>
              </a:rPr>
              <a:t>чітко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видно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два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окремі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шари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еластичної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тканини: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9513" y="3034664"/>
            <a:ext cx="88836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внутрішній еластичної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68907" y="3034664"/>
            <a:ext cx="115379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46050">
              <a:lnSpc>
                <a:spcPct val="100000"/>
              </a:lnSpc>
              <a:spcBef>
                <a:spcPts val="105"/>
              </a:spcBef>
              <a:tabLst>
                <a:tab pos="980440" algn="l"/>
              </a:tabLst>
            </a:pPr>
            <a:r>
              <a:rPr sz="1400" spc="-10" dirty="0">
                <a:latin typeface="Times New Roman"/>
                <a:cs typeface="Times New Roman"/>
              </a:rPr>
              <a:t>хвилястий мембрани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та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24936" y="3034664"/>
            <a:ext cx="492759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7790" marR="5080" indent="-85725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latin typeface="Times New Roman"/>
                <a:cs typeface="Times New Roman"/>
              </a:rPr>
              <a:t>шар </a:t>
            </a:r>
            <a:r>
              <a:rPr sz="1400" spc="-30" dirty="0">
                <a:latin typeface="Times New Roman"/>
                <a:cs typeface="Times New Roman"/>
              </a:rPr>
              <a:t>чітко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51301" y="3034664"/>
            <a:ext cx="96139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7310" marR="5080" indent="-55244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внутрішньої окреслений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9513" y="3461384"/>
            <a:ext cx="388492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зовнішній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зовнішньої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еластичної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мембрани.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9513" y="3674440"/>
            <a:ext cx="225552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17575" algn="l"/>
                <a:tab pos="1510665" algn="l"/>
              </a:tabLst>
            </a:pPr>
            <a:r>
              <a:rPr sz="1400" spc="-10" dirty="0">
                <a:latin typeface="Times New Roman"/>
                <a:cs typeface="Times New Roman"/>
              </a:rPr>
              <a:t>Товстий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шар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середньої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48964" y="3674440"/>
            <a:ext cx="136525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66800" algn="l"/>
              </a:tabLst>
            </a:pPr>
            <a:r>
              <a:rPr sz="1400" spc="-10" dirty="0">
                <a:latin typeface="Times New Roman"/>
                <a:cs typeface="Times New Roman"/>
              </a:rPr>
              <a:t>оболонки,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між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9513" y="3888485"/>
            <a:ext cx="3884929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внутрішньою</a:t>
            </a:r>
            <a:r>
              <a:rPr sz="1400" spc="31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31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зовнішньою</a:t>
            </a:r>
            <a:r>
              <a:rPr sz="1400" spc="315" dirty="0">
                <a:latin typeface="Times New Roman"/>
                <a:cs typeface="Times New Roman"/>
              </a:rPr>
              <a:t>   </a:t>
            </a:r>
            <a:r>
              <a:rPr sz="1400" spc="-10" dirty="0">
                <a:latin typeface="Times New Roman"/>
                <a:cs typeface="Times New Roman"/>
              </a:rPr>
              <a:t>еластичними </a:t>
            </a:r>
            <a:r>
              <a:rPr sz="1400" dirty="0">
                <a:latin typeface="Times New Roman"/>
                <a:cs typeface="Times New Roman"/>
              </a:rPr>
              <a:t>мембранами,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складається</a:t>
            </a:r>
            <a:r>
              <a:rPr sz="1400" spc="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здебільшого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кругло </a:t>
            </a:r>
            <a:r>
              <a:rPr sz="1400" dirty="0">
                <a:latin typeface="Times New Roman"/>
                <a:cs typeface="Times New Roman"/>
              </a:rPr>
              <a:t>розміщених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гладких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м'язових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клітин,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колагенових </a:t>
            </a:r>
            <a:r>
              <a:rPr sz="1400" dirty="0">
                <a:latin typeface="Times New Roman"/>
                <a:cs typeface="Times New Roman"/>
              </a:rPr>
              <a:t>волокон</a:t>
            </a:r>
            <a:r>
              <a:rPr sz="1400" spc="31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31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тонких</a:t>
            </a:r>
            <a:r>
              <a:rPr sz="1400" spc="315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еластичних</a:t>
            </a:r>
            <a:r>
              <a:rPr sz="1400" spc="310" dirty="0">
                <a:latin typeface="Times New Roman"/>
                <a:cs typeface="Times New Roman"/>
              </a:rPr>
              <a:t>   </a:t>
            </a:r>
            <a:r>
              <a:rPr sz="1400" spc="-10" dirty="0">
                <a:latin typeface="Times New Roman"/>
                <a:cs typeface="Times New Roman"/>
              </a:rPr>
              <a:t>волокон. </a:t>
            </a:r>
            <a:r>
              <a:rPr sz="1400" dirty="0">
                <a:latin typeface="Times New Roman"/>
                <a:cs typeface="Times New Roman"/>
              </a:rPr>
              <a:t>Внутрішня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оболонка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цій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підготовці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чітко </a:t>
            </a:r>
            <a:r>
              <a:rPr sz="1400" dirty="0">
                <a:latin typeface="Times New Roman"/>
                <a:cs typeface="Times New Roman"/>
              </a:rPr>
              <a:t>виражена,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той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зовнішня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оболонка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добре </a:t>
            </a:r>
            <a:r>
              <a:rPr sz="1400" dirty="0">
                <a:latin typeface="Times New Roman"/>
                <a:cs typeface="Times New Roman"/>
              </a:rPr>
              <a:t>визначена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складається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переважно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сполучної </a:t>
            </a:r>
            <a:r>
              <a:rPr sz="1400" dirty="0">
                <a:latin typeface="Times New Roman"/>
                <a:cs typeface="Times New Roman"/>
              </a:rPr>
              <a:t>тканини,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яка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містить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колагенові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еластичні волокна.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0288" y="1905532"/>
            <a:ext cx="11356975" cy="4309110"/>
            <a:chOff x="280288" y="1905532"/>
            <a:chExt cx="11356975" cy="43091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87243" y="1905546"/>
              <a:ext cx="7428103" cy="43089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13443" y="2108708"/>
              <a:ext cx="2123567" cy="278978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0288" y="1905532"/>
              <a:ext cx="2826100" cy="304683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865245" y="1116329"/>
            <a:ext cx="42691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9325" algn="l"/>
              </a:tabLst>
            </a:pPr>
            <a:r>
              <a:rPr sz="1800" b="1" spc="-10" dirty="0">
                <a:latin typeface="Arial"/>
                <a:cs typeface="Arial"/>
              </a:rPr>
              <a:t>Артерії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10" dirty="0">
                <a:latin typeface="Arial"/>
                <a:cs typeface="Arial"/>
              </a:rPr>
              <a:t>м'язового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і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еластичного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типу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6160" y="758190"/>
            <a:ext cx="5941695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Артерії</a:t>
            </a:r>
            <a:r>
              <a:rPr sz="1800" b="1" spc="459" dirty="0">
                <a:latin typeface="Times New Roman"/>
                <a:cs typeface="Times New Roman"/>
              </a:rPr>
              <a:t>  </a:t>
            </a:r>
            <a:r>
              <a:rPr sz="1800" b="1" spc="-25" dirty="0">
                <a:latin typeface="Times New Roman"/>
                <a:cs typeface="Times New Roman"/>
              </a:rPr>
              <a:t>м’язово-</a:t>
            </a:r>
            <a:r>
              <a:rPr sz="1800" b="1" dirty="0">
                <a:latin typeface="Times New Roman"/>
                <a:cs typeface="Times New Roman"/>
              </a:rPr>
              <a:t>еластичного</a:t>
            </a:r>
            <a:r>
              <a:rPr sz="1800" b="1" spc="45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(змішаного)</a:t>
            </a:r>
            <a:r>
              <a:rPr sz="1800" b="1" spc="459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459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(аа. </a:t>
            </a:r>
            <a:r>
              <a:rPr sz="1800" dirty="0">
                <a:latin typeface="Times New Roman"/>
                <a:cs typeface="Times New Roman"/>
              </a:rPr>
              <a:t>mixtotypicae)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будовою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займають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проміжне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положення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артеріями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м’язового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еластичного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типів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(сонна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підключична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артерії).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медії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цих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судин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виявляється </a:t>
            </a:r>
            <a:r>
              <a:rPr sz="1800" dirty="0">
                <a:latin typeface="Times New Roman"/>
                <a:cs typeface="Times New Roman"/>
              </a:rPr>
              <a:t>однаковий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вміст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м’язових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еластичних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елементів.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Тобто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їх </a:t>
            </a:r>
            <a:r>
              <a:rPr sz="1800" dirty="0">
                <a:latin typeface="Times New Roman"/>
                <a:cs typeface="Times New Roman"/>
              </a:rPr>
              <a:t>стінка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тільки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скорочуватись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значну </a:t>
            </a:r>
            <a:r>
              <a:rPr sz="1800" dirty="0">
                <a:latin typeface="Times New Roman"/>
                <a:cs typeface="Times New Roman"/>
              </a:rPr>
              <a:t>пружність.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стінці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артерій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м’язового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стінці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цих </a:t>
            </a:r>
            <a:r>
              <a:rPr sz="1800" dirty="0">
                <a:latin typeface="Times New Roman"/>
                <a:cs typeface="Times New Roman"/>
              </a:rPr>
              <a:t>артерій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зовнішня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внутрішня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мембрани.</a:t>
            </a:r>
            <a:endParaRPr sz="1800">
              <a:latin typeface="Times New Roman"/>
              <a:cs typeface="Times New Roman"/>
            </a:endParaRPr>
          </a:p>
          <a:p>
            <a:pPr marL="46164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Стінка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артерій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складається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оболонок</a:t>
            </a:r>
            <a:r>
              <a:rPr sz="1800" spc="-10" dirty="0">
                <a:latin typeface="Times New Roman"/>
                <a:cs typeface="Times New Roman"/>
              </a:rPr>
              <a:t>:</a:t>
            </a:r>
            <a:endParaRPr sz="1800">
              <a:latin typeface="Times New Roman"/>
              <a:cs typeface="Times New Roman"/>
            </a:endParaRPr>
          </a:p>
          <a:p>
            <a:pPr marL="355600" marR="9525" indent="-342900" algn="just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35560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внутрішньої</a:t>
            </a:r>
            <a:r>
              <a:rPr sz="1800" b="1" i="1" spc="10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(інтими),</a:t>
            </a:r>
            <a:r>
              <a:rPr sz="1800" b="1" i="1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побудована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ця </a:t>
            </a:r>
            <a:r>
              <a:rPr sz="1800" dirty="0">
                <a:latin typeface="Times New Roman"/>
                <a:cs typeface="Times New Roman"/>
              </a:rPr>
              <a:t>оболонка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артерій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м’язового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типу;</a:t>
            </a:r>
            <a:endParaRPr sz="1800">
              <a:latin typeface="Times New Roman"/>
              <a:cs typeface="Times New Roman"/>
            </a:endParaRPr>
          </a:p>
          <a:p>
            <a:pPr marL="355600" marR="8890" indent="-342900" algn="just">
              <a:lnSpc>
                <a:spcPct val="100000"/>
              </a:lnSpc>
              <a:buFont typeface="Symbol"/>
              <a:buChar char=""/>
              <a:tabLst>
                <a:tab pos="35560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середньої</a:t>
            </a:r>
            <a:r>
              <a:rPr sz="1800" b="1" i="1" spc="-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(медії),</a:t>
            </a:r>
            <a:r>
              <a:rPr sz="1800" b="1" i="1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 складається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приблизно </a:t>
            </a:r>
            <a:r>
              <a:rPr sz="1800" spc="-10" dirty="0">
                <a:latin typeface="Times New Roman"/>
                <a:cs typeface="Times New Roman"/>
              </a:rPr>
              <a:t>однакової </a:t>
            </a:r>
            <a:r>
              <a:rPr sz="1800" dirty="0">
                <a:latin typeface="Times New Roman"/>
                <a:cs typeface="Times New Roman"/>
              </a:rPr>
              <a:t>кількості</a:t>
            </a:r>
            <a:r>
              <a:rPr sz="1800" spc="4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4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м’язових</a:t>
            </a:r>
            <a:r>
              <a:rPr sz="1800" spc="4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44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спірально </a:t>
            </a:r>
            <a:r>
              <a:rPr sz="1800" dirty="0">
                <a:latin typeface="Times New Roman"/>
                <a:cs typeface="Times New Roman"/>
              </a:rPr>
              <a:t>розміщених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еластичних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волокон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еластичних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мембран;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buFont typeface="Symbol"/>
              <a:buChar char=""/>
              <a:tabLst>
                <a:tab pos="35560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зовнішньої</a:t>
            </a:r>
            <a:r>
              <a:rPr sz="1800" b="1" i="1" spc="27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(адвентиції),</a:t>
            </a:r>
            <a:r>
              <a:rPr sz="1800" b="1" i="1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пухкої </a:t>
            </a:r>
            <a:r>
              <a:rPr sz="1800" dirty="0">
                <a:latin typeface="Times New Roman"/>
                <a:cs typeface="Times New Roman"/>
              </a:rPr>
              <a:t>волокнистої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тканини.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колагенові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поздовжній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косий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напрями.</a:t>
            </a:r>
            <a:endParaRPr sz="1800">
              <a:latin typeface="Times New Roman"/>
              <a:cs typeface="Times New Roman"/>
            </a:endParaRPr>
          </a:p>
          <a:p>
            <a:pPr marL="354965" indent="-342265" algn="just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354965" algn="l"/>
              </a:tabLst>
            </a:pP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8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адвентиції</a:t>
            </a:r>
            <a:r>
              <a:rPr sz="1800" b="1" i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є</a:t>
            </a:r>
            <a:r>
              <a:rPr sz="1800" b="1" i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судини</a:t>
            </a:r>
            <a:r>
              <a:rPr sz="1800" b="1" i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судин,</a:t>
            </a:r>
            <a:r>
              <a:rPr sz="18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нерви.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8868" y="1707769"/>
            <a:ext cx="4137786" cy="3254629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9639" y="924560"/>
            <a:ext cx="4834255" cy="2819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55"/>
              </a:lnSpc>
              <a:tabLst>
                <a:tab pos="502920" algn="l"/>
                <a:tab pos="1485900" algn="l"/>
                <a:tab pos="4131945" algn="l"/>
              </a:tabLst>
            </a:pPr>
            <a:r>
              <a:rPr sz="2000" b="1" spc="-25" dirty="0">
                <a:latin typeface="Times New Roman"/>
                <a:cs typeface="Times New Roman"/>
              </a:rPr>
              <a:t>До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складу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мікроциркуляторних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судин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9639" y="1206500"/>
            <a:ext cx="986155" cy="2743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</a:pPr>
            <a:r>
              <a:rPr sz="2000" b="1" spc="-30" dirty="0">
                <a:latin typeface="Times New Roman"/>
                <a:cs typeface="Times New Roman"/>
              </a:rPr>
              <a:t>входять: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1239" y="1460093"/>
            <a:ext cx="4685665" cy="377507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42570" indent="-229870" algn="just">
              <a:lnSpc>
                <a:spcPct val="100000"/>
              </a:lnSpc>
              <a:spcBef>
                <a:spcPts val="459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артеріоли</a:t>
            </a:r>
            <a:r>
              <a:rPr sz="2000" spc="-10" dirty="0"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  <a:p>
            <a:pPr marL="241300" marR="5080" indent="-229235" algn="just">
              <a:lnSpc>
                <a:spcPts val="2160"/>
              </a:lnSpc>
              <a:spcBef>
                <a:spcPts val="63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капіляри</a:t>
            </a:r>
            <a:r>
              <a:rPr sz="2000" b="1" i="1" spc="29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з</a:t>
            </a:r>
            <a:r>
              <a:rPr sz="2000" b="1" i="1" spc="28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суцільним</a:t>
            </a:r>
            <a:r>
              <a:rPr sz="2000" b="1" i="1" spc="28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ендотелієм</a:t>
            </a:r>
            <a:r>
              <a:rPr sz="2000" b="1" i="1" spc="290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і </a:t>
            </a:r>
            <a:r>
              <a:rPr sz="2000" dirty="0">
                <a:latin typeface="Times New Roman"/>
                <a:cs typeface="Times New Roman"/>
              </a:rPr>
              <a:t>базальною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мембраною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(І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тип);</a:t>
            </a:r>
            <a:endParaRPr sz="2000">
              <a:latin typeface="Times New Roman"/>
              <a:cs typeface="Times New Roman"/>
            </a:endParaRPr>
          </a:p>
          <a:p>
            <a:pPr marL="241300" marR="5715" indent="-229235" algn="just">
              <a:lnSpc>
                <a:spcPts val="2160"/>
              </a:lnSpc>
              <a:spcBef>
                <a:spcPts val="60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капіляри</a:t>
            </a:r>
            <a:r>
              <a:rPr sz="2000" b="1" i="1" spc="7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з</a:t>
            </a:r>
            <a:r>
              <a:rPr sz="2000" b="1" i="1" spc="8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фенестрованим</a:t>
            </a:r>
            <a:r>
              <a:rPr sz="2000" b="1" i="1" spc="6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ендотелієм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суцільною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базальною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мембраною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(ІІ </a:t>
            </a:r>
            <a:r>
              <a:rPr sz="2000" spc="-10" dirty="0">
                <a:latin typeface="Times New Roman"/>
                <a:cs typeface="Times New Roman"/>
              </a:rPr>
              <a:t>тип);</a:t>
            </a:r>
            <a:endParaRPr sz="2000">
              <a:latin typeface="Times New Roman"/>
              <a:cs typeface="Times New Roman"/>
            </a:endParaRPr>
          </a:p>
          <a:p>
            <a:pPr marL="241300" marR="5080" indent="-229235" algn="just">
              <a:lnSpc>
                <a:spcPts val="2160"/>
              </a:lnSpc>
              <a:spcBef>
                <a:spcPts val="60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синусоїдні</a:t>
            </a:r>
            <a:r>
              <a:rPr sz="2000" b="1" i="1" spc="7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капіляри</a:t>
            </a:r>
            <a:r>
              <a:rPr sz="2000" b="1" i="1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щілиноподібними </a:t>
            </a:r>
            <a:r>
              <a:rPr sz="2000" dirty="0">
                <a:latin typeface="Times New Roman"/>
                <a:cs typeface="Times New Roman"/>
              </a:rPr>
              <a:t>отворами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ендотелії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переривчастою </a:t>
            </a:r>
            <a:r>
              <a:rPr sz="2000" dirty="0">
                <a:latin typeface="Times New Roman"/>
                <a:cs typeface="Times New Roman"/>
              </a:rPr>
              <a:t>базальною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мембраною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(IІІ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тип);</a:t>
            </a:r>
            <a:endParaRPr sz="2000">
              <a:latin typeface="Times New Roman"/>
              <a:cs typeface="Times New Roman"/>
            </a:endParaRPr>
          </a:p>
          <a:p>
            <a:pPr marL="242570" indent="-229870" algn="just">
              <a:lnSpc>
                <a:spcPct val="100000"/>
              </a:lnSpc>
              <a:spcBef>
                <a:spcPts val="334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венули</a:t>
            </a:r>
            <a:r>
              <a:rPr sz="2000" b="1" i="1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посткапілярні,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збірні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м’язові</a:t>
            </a:r>
            <a:endParaRPr sz="2000">
              <a:latin typeface="Times New Roman"/>
              <a:cs typeface="Times New Roman"/>
            </a:endParaRPr>
          </a:p>
          <a:p>
            <a:pPr marL="241300" marR="5080" indent="-229235" algn="just">
              <a:lnSpc>
                <a:spcPts val="2160"/>
              </a:lnSpc>
              <a:spcBef>
                <a:spcPts val="630"/>
              </a:spcBef>
              <a:buFont typeface="Microsoft Sans Serif"/>
              <a:buChar char="•"/>
              <a:tabLst>
                <a:tab pos="241300" algn="l"/>
                <a:tab pos="3243580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артеріоловенулярні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20" dirty="0">
                <a:latin typeface="Times New Roman"/>
                <a:cs typeface="Times New Roman"/>
              </a:rPr>
              <a:t>анастомози</a:t>
            </a:r>
            <a:r>
              <a:rPr sz="2000" spc="-20" dirty="0">
                <a:latin typeface="Times New Roman"/>
                <a:cs typeface="Times New Roman"/>
              </a:rPr>
              <a:t>: </a:t>
            </a:r>
            <a:r>
              <a:rPr sz="2000" spc="-10" dirty="0">
                <a:latin typeface="Times New Roman"/>
                <a:cs typeface="Times New Roman"/>
              </a:rPr>
              <a:t>справжні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(шунти)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атипові.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0488" y="566877"/>
            <a:ext cx="5157216" cy="5286248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16258" y="1050747"/>
            <a:ext cx="6447790" cy="4756785"/>
            <a:chOff x="5116258" y="1050747"/>
            <a:chExt cx="6447790" cy="47567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07990" y="1196930"/>
              <a:ext cx="5991421" cy="445505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121021" y="1055509"/>
              <a:ext cx="6438265" cy="4747260"/>
            </a:xfrm>
            <a:custGeom>
              <a:avLst/>
              <a:gdLst/>
              <a:ahLst/>
              <a:cxnLst/>
              <a:rect l="l" t="t" r="r" b="b"/>
              <a:pathLst>
                <a:path w="6438265" h="4747260">
                  <a:moveTo>
                    <a:pt x="0" y="4747006"/>
                  </a:moveTo>
                  <a:lnTo>
                    <a:pt x="6438011" y="4747006"/>
                  </a:lnTo>
                  <a:lnTo>
                    <a:pt x="6438011" y="0"/>
                  </a:lnTo>
                  <a:lnTo>
                    <a:pt x="0" y="0"/>
                  </a:lnTo>
                  <a:lnTo>
                    <a:pt x="0" y="474700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75182" y="948309"/>
            <a:ext cx="6686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Схема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18054" y="948309"/>
            <a:ext cx="1812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мікроциркуляції.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5182" y="1222628"/>
            <a:ext cx="36544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3550" algn="l"/>
                <a:tab pos="954405" algn="l"/>
                <a:tab pos="1654175" algn="l"/>
                <a:tab pos="2711450" algn="l"/>
              </a:tabLst>
            </a:pP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цій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схемі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показано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артеріолу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86761" y="1496644"/>
            <a:ext cx="22466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05840" algn="l"/>
                <a:tab pos="1898014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сегмент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каналу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68829" y="1771650"/>
            <a:ext cx="13214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9245">
              <a:lnSpc>
                <a:spcPct val="100000"/>
              </a:lnSpc>
              <a:spcBef>
                <a:spcPts val="100"/>
              </a:spcBef>
              <a:tabLst>
                <a:tab pos="992505" algn="l"/>
              </a:tabLst>
            </a:pP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дає </a:t>
            </a:r>
            <a:r>
              <a:rPr sz="1800" spc="-10" dirty="0">
                <a:latin typeface="Times New Roman"/>
                <a:cs typeface="Times New Roman"/>
              </a:rPr>
              <a:t>Прекапілярні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22726" y="1771650"/>
            <a:ext cx="10102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0979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Times New Roman"/>
                <a:cs typeface="Times New Roman"/>
              </a:rPr>
              <a:t>початок </a:t>
            </a:r>
            <a:r>
              <a:rPr sz="1800" spc="-10" dirty="0">
                <a:latin typeface="Times New Roman"/>
                <a:cs typeface="Times New Roman"/>
              </a:rPr>
              <a:t>сфінктери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5182" y="1496644"/>
            <a:ext cx="120904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(початковий </a:t>
            </a:r>
            <a:r>
              <a:rPr sz="1800" spc="-10" dirty="0">
                <a:latin typeface="Times New Roman"/>
                <a:cs typeface="Times New Roman"/>
              </a:rPr>
              <a:t>кровотоку), капілярам. артеріоли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19450" y="2320290"/>
            <a:ext cx="1313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метартеріоли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77946" y="2594609"/>
            <a:ext cx="1154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186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крові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5182" y="2320290"/>
            <a:ext cx="213995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39240">
              <a:lnSpc>
                <a:spcPct val="100000"/>
              </a:lnSpc>
              <a:spcBef>
                <a:spcPts val="100"/>
              </a:spcBef>
              <a:tabLst>
                <a:tab pos="1724025" algn="l"/>
              </a:tabLst>
            </a:pP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spc="-10" dirty="0">
                <a:latin typeface="Times New Roman"/>
                <a:cs typeface="Times New Roman"/>
              </a:rPr>
              <a:t>контролюють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вхід </a:t>
            </a:r>
            <a:r>
              <a:rPr sz="1800" spc="-10" dirty="0">
                <a:latin typeface="Times New Roman"/>
                <a:cs typeface="Times New Roman"/>
              </a:rPr>
              <a:t>капілярів.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9563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каналу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01417" y="2868625"/>
            <a:ext cx="12452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461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Дистальний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кровотоку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99509" y="2868625"/>
            <a:ext cx="8337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34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сегмент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отримує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5182" y="3417823"/>
            <a:ext cx="1261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569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капіляри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04110" y="3417823"/>
            <a:ext cx="2127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мікроциркуляторного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5182" y="3692144"/>
            <a:ext cx="3656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ложа,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сфінктерів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немає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там,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75182" y="3966464"/>
            <a:ext cx="17760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50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вхідні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капіляри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2103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каналами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686050" y="3966464"/>
            <a:ext cx="184721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47637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з'єднуються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130429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кровотоку.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Сліпі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5182" y="4515357"/>
            <a:ext cx="365887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лімфатичні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зображені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поруч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капілярною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мережею.</a:t>
            </a:r>
            <a:r>
              <a:rPr sz="1800" spc="3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Зверніть </a:t>
            </a:r>
            <a:r>
              <a:rPr sz="1800" dirty="0">
                <a:latin typeface="Times New Roman"/>
                <a:cs typeface="Times New Roman"/>
              </a:rPr>
              <a:t>увагу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наявність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філаментів,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закріплюють,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клапанної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системи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лімфатичних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капілярах.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6446" y="833018"/>
            <a:ext cx="6546850" cy="5192395"/>
            <a:chOff x="5096446" y="833018"/>
            <a:chExt cx="6546850" cy="51923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02973" y="842543"/>
              <a:ext cx="5813436" cy="51236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101209" y="837780"/>
              <a:ext cx="6537325" cy="5182870"/>
            </a:xfrm>
            <a:custGeom>
              <a:avLst/>
              <a:gdLst/>
              <a:ahLst/>
              <a:cxnLst/>
              <a:rect l="l" t="t" r="r" b="b"/>
              <a:pathLst>
                <a:path w="6537325" h="5182870">
                  <a:moveTo>
                    <a:pt x="0" y="5182489"/>
                  </a:moveTo>
                  <a:lnTo>
                    <a:pt x="6537325" y="5182489"/>
                  </a:lnTo>
                  <a:lnTo>
                    <a:pt x="6537325" y="0"/>
                  </a:lnTo>
                  <a:lnTo>
                    <a:pt x="0" y="0"/>
                  </a:lnTo>
                  <a:lnTo>
                    <a:pt x="0" y="518248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78839" y="1714627"/>
            <a:ext cx="13087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Артеріола, Тотальний </a:t>
            </a:r>
            <a:r>
              <a:rPr sz="1800" spc="-10" dirty="0">
                <a:latin typeface="Times New Roman"/>
                <a:cs typeface="Times New Roman"/>
              </a:rPr>
              <a:t>Забарвлення: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209" marR="5080" indent="-17145">
              <a:lnSpc>
                <a:spcPct val="100000"/>
              </a:lnSpc>
              <a:spcBef>
                <a:spcPts val="100"/>
              </a:spcBef>
              <a:tabLst>
                <a:tab pos="943610" algn="l"/>
              </a:tabLst>
            </a:pPr>
            <a:r>
              <a:rPr spc="-10" dirty="0"/>
              <a:t>венула</a:t>
            </a:r>
            <a:r>
              <a:rPr dirty="0"/>
              <a:t>	</a:t>
            </a:r>
            <a:r>
              <a:rPr spc="-50" dirty="0"/>
              <a:t>і </a:t>
            </a:r>
            <a:r>
              <a:rPr spc="-10" dirty="0"/>
              <a:t>препарат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395217" y="1714627"/>
            <a:ext cx="10598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480" algn="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капіляри. сальника. </a:t>
            </a:r>
            <a:r>
              <a:rPr sz="1800" spc="-10" dirty="0">
                <a:latin typeface="Times New Roman"/>
                <a:cs typeface="Times New Roman"/>
              </a:rPr>
              <a:t>залізний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64027" y="2537282"/>
            <a:ext cx="90614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артеріол: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55465" y="2537282"/>
            <a:ext cx="5988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9270" algn="l"/>
              </a:tabLst>
            </a:pPr>
            <a:r>
              <a:rPr sz="1800" spc="-25" dirty="0">
                <a:latin typeface="Times New Roman"/>
                <a:cs typeface="Times New Roman"/>
              </a:rPr>
              <a:t>1.1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8839" y="2537282"/>
            <a:ext cx="17983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097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гематоксилін1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223645" algn="l"/>
                <a:tab pos="1708785" algn="l"/>
              </a:tabLst>
            </a:pPr>
            <a:r>
              <a:rPr sz="1800" spc="-10" dirty="0">
                <a:latin typeface="Times New Roman"/>
                <a:cs typeface="Times New Roman"/>
              </a:rPr>
              <a:t>ендотелій,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1.2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50895" y="2812160"/>
            <a:ext cx="615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гладкі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40582" y="2812160"/>
            <a:ext cx="8115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міоцити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54426" y="3086480"/>
            <a:ext cx="1300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5615" algn="l"/>
                <a:tab pos="725805" algn="l"/>
              </a:tabLst>
            </a:pPr>
            <a:r>
              <a:rPr sz="1800" spc="-25" dirty="0">
                <a:latin typeface="Times New Roman"/>
                <a:cs typeface="Times New Roman"/>
              </a:rPr>
              <a:t>1.3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пухка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8839" y="3086480"/>
            <a:ext cx="21234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2966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середньої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оболонки, волокниста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67788" y="3360801"/>
            <a:ext cx="2086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603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сполучна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тканина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8839" y="3635120"/>
            <a:ext cx="3576954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зовнішньої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оболонки;2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капілярна </a:t>
            </a:r>
            <a:r>
              <a:rPr sz="1800" dirty="0">
                <a:latin typeface="Times New Roman"/>
                <a:cs typeface="Times New Roman"/>
              </a:rPr>
              <a:t>мережа: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2.1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ядра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ендотеліальних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2.2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ядра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перицитів;3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- </a:t>
            </a:r>
            <a:r>
              <a:rPr sz="1800" dirty="0">
                <a:latin typeface="Times New Roman"/>
                <a:cs typeface="Times New Roman"/>
              </a:rPr>
              <a:t>венула: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3.1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ендотелій,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3.2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пухка </a:t>
            </a:r>
            <a:r>
              <a:rPr sz="1800" dirty="0">
                <a:latin typeface="Times New Roman"/>
                <a:cs typeface="Times New Roman"/>
              </a:rPr>
              <a:t>волокниста</a:t>
            </a:r>
            <a:r>
              <a:rPr sz="1800" spc="27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сполучна</a:t>
            </a:r>
            <a:r>
              <a:rPr sz="1800" spc="275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тканина </a:t>
            </a:r>
            <a:r>
              <a:rPr sz="1800" dirty="0">
                <a:latin typeface="Times New Roman"/>
                <a:cs typeface="Times New Roman"/>
              </a:rPr>
              <a:t>зовнішньої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оболонки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10884" y="478155"/>
            <a:ext cx="5506720" cy="546066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6427" y="1146174"/>
            <a:ext cx="207263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Фотомікрофотографія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24276" y="1146174"/>
            <a:ext cx="10274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капілярної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26355" y="1146174"/>
            <a:ext cx="6610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мережі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6427" y="1390015"/>
            <a:ext cx="4511675" cy="3927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сітківки.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Це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підготовка</a:t>
            </a:r>
            <a:r>
              <a:rPr sz="1600" spc="1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капілярів</a:t>
            </a:r>
            <a:r>
              <a:rPr sz="1600" spc="1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сітківки</a:t>
            </a:r>
            <a:r>
              <a:rPr sz="1600" spc="1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9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цілісному </a:t>
            </a:r>
            <a:r>
              <a:rPr sz="1600" dirty="0">
                <a:latin typeface="Times New Roman"/>
                <a:cs typeface="Times New Roman"/>
              </a:rPr>
              <a:t>слайді.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Після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обробки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сітківки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м'яким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ензимним </a:t>
            </a:r>
            <a:r>
              <a:rPr sz="1600" dirty="0">
                <a:latin typeface="Times New Roman"/>
                <a:cs typeface="Times New Roman"/>
              </a:rPr>
              <a:t>розчином,</a:t>
            </a:r>
            <a:r>
              <a:rPr sz="1600" spc="2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її</a:t>
            </a:r>
            <a:r>
              <a:rPr sz="1600" spc="2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розмістили</a:t>
            </a:r>
            <a:r>
              <a:rPr sz="1600" spc="2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скляному</a:t>
            </a:r>
            <a:r>
              <a:rPr sz="1600" spc="27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слайді, </a:t>
            </a:r>
            <a:r>
              <a:rPr sz="1600" dirty="0">
                <a:latin typeface="Times New Roman"/>
                <a:cs typeface="Times New Roman"/>
              </a:rPr>
              <a:t>застосували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забарвлення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методом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періодичної </a:t>
            </a:r>
            <a:r>
              <a:rPr sz="1600" dirty="0">
                <a:latin typeface="Times New Roman"/>
                <a:cs typeface="Times New Roman"/>
              </a:rPr>
              <a:t>кислоти–Шиффа</a:t>
            </a:r>
            <a:r>
              <a:rPr sz="1600" spc="36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(PAS)</a:t>
            </a:r>
            <a:r>
              <a:rPr sz="1600" spc="37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36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контрзабарвлення </a:t>
            </a:r>
            <a:r>
              <a:rPr sz="1600" dirty="0">
                <a:latin typeface="Times New Roman"/>
                <a:cs typeface="Times New Roman"/>
              </a:rPr>
              <a:t>гематоксиліном.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Через</a:t>
            </a:r>
            <a:r>
              <a:rPr sz="1600" spc="1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зображення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вертикально </a:t>
            </a:r>
            <a:r>
              <a:rPr sz="1600" dirty="0">
                <a:latin typeface="Times New Roman"/>
                <a:cs typeface="Times New Roman"/>
              </a:rPr>
              <a:t>проходить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артерія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(A),</a:t>
            </a:r>
            <a:r>
              <a:rPr sz="1600" spc="4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якій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чітко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шар </a:t>
            </a:r>
            <a:r>
              <a:rPr sz="1600" dirty="0">
                <a:latin typeface="Times New Roman"/>
                <a:cs typeface="Times New Roman"/>
              </a:rPr>
              <a:t>кругло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розташованих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гладком'язових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(SM). </a:t>
            </a:r>
            <a:r>
              <a:rPr sz="1600" dirty="0">
                <a:latin typeface="Times New Roman"/>
                <a:cs typeface="Times New Roman"/>
              </a:rPr>
              <a:t>Артерія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перетинається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венулою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(V)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прямим </a:t>
            </a:r>
            <a:r>
              <a:rPr sz="1600" dirty="0">
                <a:latin typeface="Times New Roman"/>
                <a:cs typeface="Times New Roman"/>
              </a:rPr>
              <a:t>кутом.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розгалужену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капілярну </a:t>
            </a:r>
            <a:r>
              <a:rPr sz="1600" dirty="0">
                <a:latin typeface="Times New Roman"/>
                <a:cs typeface="Times New Roman"/>
              </a:rPr>
              <a:t>мережу,</a:t>
            </a:r>
            <a:r>
              <a:rPr sz="1600" spc="4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4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з'єднує</a:t>
            </a:r>
            <a:r>
              <a:rPr sz="1600" spc="4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ці</a:t>
            </a:r>
            <a:r>
              <a:rPr sz="1600" spc="4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два</a:t>
            </a:r>
            <a:r>
              <a:rPr sz="1600" spc="4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судини.</a:t>
            </a:r>
            <a:r>
              <a:rPr sz="1600" spc="475" dirty="0">
                <a:latin typeface="Times New Roman"/>
                <a:cs typeface="Times New Roman"/>
              </a:rPr>
              <a:t>  </a:t>
            </a:r>
            <a:r>
              <a:rPr sz="1600" spc="-20" dirty="0">
                <a:latin typeface="Times New Roman"/>
                <a:cs typeface="Times New Roman"/>
              </a:rPr>
              <a:t>Ядра </a:t>
            </a:r>
            <a:r>
              <a:rPr sz="1600" dirty="0">
                <a:latin typeface="Times New Roman"/>
                <a:cs typeface="Times New Roman"/>
              </a:rPr>
              <a:t>ендотеліальних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(E)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чітко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капілярах.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цьому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збільшенні</a:t>
            </a:r>
            <a:r>
              <a:rPr sz="1600" spc="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перицити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важко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виявити. </a:t>
            </a:r>
            <a:r>
              <a:rPr sz="1600" dirty="0">
                <a:latin typeface="Times New Roman"/>
                <a:cs typeface="Times New Roman"/>
              </a:rPr>
              <a:t>560×.</a:t>
            </a:r>
            <a:r>
              <a:rPr sz="1600" spc="2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(З</a:t>
            </a:r>
            <a:r>
              <a:rPr sz="1600" spc="2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люб'язної</a:t>
            </a:r>
            <a:r>
              <a:rPr sz="1600" spc="2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подачі</a:t>
            </a:r>
            <a:r>
              <a:rPr sz="1600" spc="2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пана</a:t>
            </a:r>
            <a:r>
              <a:rPr sz="1600" spc="2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Денфілда</a:t>
            </a:r>
            <a:r>
              <a:rPr sz="1600" spc="265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В. </a:t>
            </a:r>
            <a:r>
              <a:rPr sz="1600" spc="-10" dirty="0">
                <a:latin typeface="Times New Roman"/>
                <a:cs typeface="Times New Roman"/>
              </a:rPr>
              <a:t>Плеєра.)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3067" y="1214373"/>
            <a:ext cx="5673090" cy="445389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 indent="227329" algn="just">
              <a:lnSpc>
                <a:spcPct val="90000"/>
              </a:lnSpc>
              <a:spcBef>
                <a:spcPts val="315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b="1" dirty="0">
                <a:latin typeface="Times New Roman"/>
                <a:cs typeface="Times New Roman"/>
              </a:rPr>
              <a:t>Артеріоли</a:t>
            </a:r>
            <a:r>
              <a:rPr sz="1800" b="1" spc="9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</a:t>
            </a:r>
            <a:r>
              <a:rPr sz="1800" dirty="0">
                <a:latin typeface="Times New Roman"/>
                <a:cs typeface="Times New Roman"/>
              </a:rPr>
              <a:t>arteriola)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найбільш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дрібні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артерії, </a:t>
            </a:r>
            <a:r>
              <a:rPr sz="1800" dirty="0">
                <a:latin typeface="Times New Roman"/>
                <a:cs typeface="Times New Roman"/>
              </a:rPr>
              <a:t>якими</a:t>
            </a:r>
            <a:r>
              <a:rPr sz="1800" spc="1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починаються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мікроциркуляторні</a:t>
            </a:r>
            <a:r>
              <a:rPr sz="1800" spc="1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судини.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артеріолах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відбувається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різкий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перепад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тиску,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від </a:t>
            </a:r>
            <a:r>
              <a:rPr sz="1800" dirty="0">
                <a:latin typeface="Times New Roman"/>
                <a:cs typeface="Times New Roman"/>
              </a:rPr>
              <a:t>високого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артеріях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низького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капілярах.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Це </a:t>
            </a:r>
            <a:r>
              <a:rPr sz="1800" dirty="0">
                <a:latin typeface="Times New Roman"/>
                <a:cs typeface="Times New Roman"/>
              </a:rPr>
              <a:t>обумовлено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значною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кількістю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цих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їхнім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вузьким просвітом.</a:t>
            </a:r>
            <a:endParaRPr sz="1800">
              <a:latin typeface="Times New Roman"/>
              <a:cs typeface="Times New Roman"/>
            </a:endParaRPr>
          </a:p>
          <a:p>
            <a:pPr marL="12700" marR="7620" indent="227329" algn="just">
              <a:lnSpc>
                <a:spcPts val="1939"/>
              </a:lnSpc>
              <a:spcBef>
                <a:spcPts val="835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b="1" i="1" dirty="0">
                <a:latin typeface="Times New Roman"/>
                <a:cs typeface="Times New Roman"/>
              </a:rPr>
              <a:t>Їх</a:t>
            </a:r>
            <a:r>
              <a:rPr sz="1800" b="1" i="1" spc="9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стінка</a:t>
            </a:r>
            <a:r>
              <a:rPr sz="1800" b="1" i="1" spc="9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утворена</a:t>
            </a:r>
            <a:r>
              <a:rPr sz="1800" b="1" i="1" spc="10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інтимою,</a:t>
            </a:r>
            <a:r>
              <a:rPr sz="1800" b="1" i="1" spc="10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медією</a:t>
            </a:r>
            <a:r>
              <a:rPr sz="1800" b="1" i="1" spc="8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</a:t>
            </a:r>
            <a:r>
              <a:rPr sz="1800" b="1" i="1" spc="9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адвентицією, </a:t>
            </a:r>
            <a:r>
              <a:rPr sz="1800" b="1" i="1" dirty="0">
                <a:latin typeface="Times New Roman"/>
                <a:cs typeface="Times New Roman"/>
              </a:rPr>
              <a:t>які</a:t>
            </a:r>
            <a:r>
              <a:rPr sz="1800" b="1" i="1" spc="-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слабо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розвинені.</a:t>
            </a:r>
            <a:endParaRPr sz="1800">
              <a:latin typeface="Times New Roman"/>
              <a:cs typeface="Times New Roman"/>
            </a:endParaRPr>
          </a:p>
          <a:p>
            <a:pPr marL="354330" marR="5715" lvl="1" indent="-227329" algn="just">
              <a:lnSpc>
                <a:spcPts val="1939"/>
              </a:lnSpc>
              <a:spcBef>
                <a:spcPts val="80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05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інтимі</a:t>
            </a:r>
            <a:r>
              <a:rPr sz="1800" b="1" i="1" spc="30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30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дуже</a:t>
            </a:r>
            <a:r>
              <a:rPr sz="1800" spc="30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тонкі</a:t>
            </a:r>
            <a:r>
              <a:rPr sz="1800" spc="30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ендотеліальний</a:t>
            </a:r>
            <a:r>
              <a:rPr sz="1800" spc="305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і 	</a:t>
            </a:r>
            <a:r>
              <a:rPr sz="1800" dirty="0">
                <a:latin typeface="Times New Roman"/>
                <a:cs typeface="Times New Roman"/>
              </a:rPr>
              <a:t>підендотеліальний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шари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внутрішня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еластична 	мембрана.</a:t>
            </a:r>
            <a:endParaRPr sz="1800">
              <a:latin typeface="Times New Roman"/>
              <a:cs typeface="Times New Roman"/>
            </a:endParaRPr>
          </a:p>
          <a:p>
            <a:pPr marL="354330" marR="5715" lvl="1" indent="-227329" algn="just">
              <a:lnSpc>
                <a:spcPts val="1939"/>
              </a:lnSpc>
              <a:spcBef>
                <a:spcPts val="1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Медіа</a:t>
            </a:r>
            <a:r>
              <a:rPr sz="1800" b="1" i="1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утворена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2–3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шарами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м’язових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клітин, 	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спірально.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ними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еластичні 	</a:t>
            </a:r>
            <a:r>
              <a:rPr sz="1800" dirty="0">
                <a:latin typeface="Times New Roman"/>
                <a:cs typeface="Times New Roman"/>
              </a:rPr>
              <a:t>волокна.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Зовнішня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мембрана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відсутня.</a:t>
            </a:r>
            <a:endParaRPr sz="1800">
              <a:latin typeface="Times New Roman"/>
              <a:cs typeface="Times New Roman"/>
            </a:endParaRPr>
          </a:p>
          <a:p>
            <a:pPr marL="354330" marR="5080" lvl="1" indent="-227329" algn="just">
              <a:lnSpc>
                <a:spcPts val="1939"/>
              </a:lnSpc>
              <a:spcBef>
                <a:spcPts val="1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Адвентиція</a:t>
            </a:r>
            <a:r>
              <a:rPr sz="1800" b="1" i="1" spc="30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утворена</a:t>
            </a:r>
            <a:r>
              <a:rPr sz="1800" spc="31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пухкою</a:t>
            </a:r>
            <a:r>
              <a:rPr sz="1800" spc="310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волокнистою 	</a:t>
            </a:r>
            <a:r>
              <a:rPr sz="1800" dirty="0">
                <a:latin typeface="Times New Roman"/>
                <a:cs typeface="Times New Roman"/>
              </a:rPr>
              <a:t>сполучною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тканиною.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Діаметр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артеріол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бути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від 	</a:t>
            </a:r>
            <a:r>
              <a:rPr sz="1800" dirty="0">
                <a:latin typeface="Times New Roman"/>
                <a:cs typeface="Times New Roman"/>
              </a:rPr>
              <a:t>50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100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мкм.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754050" y="1740598"/>
            <a:ext cx="5107940" cy="3376929"/>
            <a:chOff x="6754050" y="1740598"/>
            <a:chExt cx="5107940" cy="337692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76403" y="1750186"/>
              <a:ext cx="4848883" cy="30891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758813" y="1745360"/>
              <a:ext cx="5098415" cy="3367404"/>
            </a:xfrm>
            <a:custGeom>
              <a:avLst/>
              <a:gdLst/>
              <a:ahLst/>
              <a:cxnLst/>
              <a:rect l="l" t="t" r="r" b="b"/>
              <a:pathLst>
                <a:path w="5098415" h="3367404">
                  <a:moveTo>
                    <a:pt x="0" y="3367278"/>
                  </a:moveTo>
                  <a:lnTo>
                    <a:pt x="5098034" y="3367278"/>
                  </a:lnTo>
                  <a:lnTo>
                    <a:pt x="5098034" y="0"/>
                  </a:lnTo>
                  <a:lnTo>
                    <a:pt x="0" y="0"/>
                  </a:lnTo>
                  <a:lnTo>
                    <a:pt x="0" y="336727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96244" y="1037907"/>
            <a:ext cx="7501255" cy="4241800"/>
            <a:chOff x="4496244" y="1037907"/>
            <a:chExt cx="7501255" cy="4241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84325" y="1277956"/>
              <a:ext cx="7303331" cy="394012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01007" y="1042669"/>
              <a:ext cx="7491730" cy="4232275"/>
            </a:xfrm>
            <a:custGeom>
              <a:avLst/>
              <a:gdLst/>
              <a:ahLst/>
              <a:cxnLst/>
              <a:rect l="l" t="t" r="r" b="b"/>
              <a:pathLst>
                <a:path w="7491730" h="4232275">
                  <a:moveTo>
                    <a:pt x="0" y="4232148"/>
                  </a:moveTo>
                  <a:lnTo>
                    <a:pt x="7491348" y="4232148"/>
                  </a:lnTo>
                  <a:lnTo>
                    <a:pt x="7491348" y="0"/>
                  </a:lnTo>
                  <a:lnTo>
                    <a:pt x="0" y="0"/>
                  </a:lnTo>
                  <a:lnTo>
                    <a:pt x="0" y="4232148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11555" y="679830"/>
            <a:ext cx="3836035" cy="5330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03375" marR="6985" indent="-1591310" algn="just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Електронна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мікрофотографія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та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фотомікрофотографія артеріол.</a:t>
            </a:r>
            <a:endParaRPr sz="1200">
              <a:latin typeface="Times New Roman"/>
              <a:cs typeface="Times New Roman"/>
            </a:endParaRPr>
          </a:p>
          <a:p>
            <a:pPr marL="12700" marR="5715" indent="258445" algn="just">
              <a:lnSpc>
                <a:spcPct val="100000"/>
              </a:lnSpc>
              <a:buAutoNum type="alphaLcPeriod"/>
              <a:tabLst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28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цій</a:t>
            </a:r>
            <a:r>
              <a:rPr sz="1200" spc="28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електронній</a:t>
            </a:r>
            <a:r>
              <a:rPr sz="1200" spc="29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мікрофотографії</a:t>
            </a:r>
            <a:r>
              <a:rPr sz="1200" spc="285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зображено </a:t>
            </a:r>
            <a:r>
              <a:rPr sz="1200" dirty="0">
                <a:latin typeface="Times New Roman"/>
                <a:cs typeface="Times New Roman"/>
              </a:rPr>
              <a:t>поперечний</a:t>
            </a:r>
            <a:r>
              <a:rPr sz="1200" spc="18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зріз</a:t>
            </a:r>
            <a:r>
              <a:rPr sz="1200" spc="18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артеріоли.</a:t>
            </a:r>
            <a:r>
              <a:rPr sz="1200" spc="19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Внутрішній</a:t>
            </a:r>
            <a:r>
              <a:rPr sz="1200" spc="20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шар</a:t>
            </a:r>
            <a:r>
              <a:rPr sz="1200" spc="185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судини </a:t>
            </a:r>
            <a:r>
              <a:rPr sz="1200" dirty="0">
                <a:latin typeface="Times New Roman"/>
                <a:cs typeface="Times New Roman"/>
              </a:rPr>
              <a:t>(tunica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intima)</a:t>
            </a:r>
            <a:r>
              <a:rPr sz="1200" spc="20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складається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ендотелію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дуже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тонкого </a:t>
            </a:r>
            <a:r>
              <a:rPr sz="1200" dirty="0">
                <a:latin typeface="Times New Roman"/>
                <a:cs typeface="Times New Roman"/>
              </a:rPr>
              <a:t>шару</a:t>
            </a:r>
            <a:r>
              <a:rPr sz="1200" spc="40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сполучної</a:t>
            </a:r>
            <a:r>
              <a:rPr sz="1200" spc="41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тканини,</a:t>
            </a:r>
            <a:r>
              <a:rPr sz="1200" spc="409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409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розташований</a:t>
            </a:r>
            <a:r>
              <a:rPr sz="1200" spc="409" dirty="0">
                <a:latin typeface="Times New Roman"/>
                <a:cs typeface="Times New Roman"/>
              </a:rPr>
              <a:t>  </a:t>
            </a:r>
            <a:r>
              <a:rPr sz="1200" spc="-25" dirty="0">
                <a:latin typeface="Times New Roman"/>
                <a:cs typeface="Times New Roman"/>
              </a:rPr>
              <a:t>під </a:t>
            </a:r>
            <a:r>
              <a:rPr sz="1200" dirty="0">
                <a:latin typeface="Times New Roman"/>
                <a:cs typeface="Times New Roman"/>
              </a:rPr>
              <a:t>ендотелієм</a:t>
            </a:r>
            <a:r>
              <a:rPr sz="1200" spc="3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(колагенові</a:t>
            </a:r>
            <a:r>
              <a:rPr sz="1200" spc="4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фібрили</a:t>
            </a:r>
            <a:r>
              <a:rPr sz="1200" spc="4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3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основна</a:t>
            </a:r>
            <a:r>
              <a:rPr sz="1200" spc="3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речовина). </a:t>
            </a:r>
            <a:r>
              <a:rPr sz="1200" dirty="0">
                <a:latin typeface="Times New Roman"/>
                <a:cs typeface="Times New Roman"/>
              </a:rPr>
              <a:t>Стрілки</a:t>
            </a:r>
            <a:r>
              <a:rPr sz="1200" spc="235" dirty="0">
                <a:latin typeface="Times New Roman"/>
                <a:cs typeface="Times New Roman"/>
              </a:rPr>
              <a:t>   </a:t>
            </a:r>
            <a:r>
              <a:rPr sz="1200" dirty="0">
                <a:latin typeface="Times New Roman"/>
                <a:cs typeface="Times New Roman"/>
              </a:rPr>
              <a:t>вказують</a:t>
            </a:r>
            <a:r>
              <a:rPr sz="1200" spc="235" dirty="0">
                <a:latin typeface="Times New Roman"/>
                <a:cs typeface="Times New Roman"/>
              </a:rPr>
              <a:t>  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229" dirty="0">
                <a:latin typeface="Times New Roman"/>
                <a:cs typeface="Times New Roman"/>
              </a:rPr>
              <a:t>   </a:t>
            </a:r>
            <a:r>
              <a:rPr sz="1200" dirty="0">
                <a:latin typeface="Times New Roman"/>
                <a:cs typeface="Times New Roman"/>
              </a:rPr>
              <a:t>місце</a:t>
            </a:r>
            <a:r>
              <a:rPr sz="1200" spc="235" dirty="0">
                <a:latin typeface="Times New Roman"/>
                <a:cs typeface="Times New Roman"/>
              </a:rPr>
              <a:t>   </a:t>
            </a:r>
            <a:r>
              <a:rPr sz="1200" dirty="0">
                <a:latin typeface="Times New Roman"/>
                <a:cs typeface="Times New Roman"/>
              </a:rPr>
              <a:t>з'єднання</a:t>
            </a:r>
            <a:r>
              <a:rPr sz="1200" spc="495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сусідніх </a:t>
            </a:r>
            <a:r>
              <a:rPr sz="1200" dirty="0">
                <a:latin typeface="Times New Roman"/>
                <a:cs typeface="Times New Roman"/>
              </a:rPr>
              <a:t>ендотеліальних</a:t>
            </a:r>
            <a:r>
              <a:rPr sz="1200" spc="18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клітин.</a:t>
            </a:r>
            <a:r>
              <a:rPr sz="1200" spc="17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Середній</a:t>
            </a:r>
            <a:r>
              <a:rPr sz="1200" spc="18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шар</a:t>
            </a:r>
            <a:r>
              <a:rPr sz="1200" spc="17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(tunica</a:t>
            </a:r>
            <a:r>
              <a:rPr sz="1200" spc="175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media) </a:t>
            </a:r>
            <a:r>
              <a:rPr sz="1200" dirty="0">
                <a:latin typeface="Times New Roman"/>
                <a:cs typeface="Times New Roman"/>
              </a:rPr>
              <a:t>представлений</a:t>
            </a:r>
            <a:r>
              <a:rPr sz="1200" spc="4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одним</a:t>
            </a:r>
            <a:r>
              <a:rPr sz="1200" spc="4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шаром</a:t>
            </a:r>
            <a:r>
              <a:rPr sz="1200" spc="4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гладких</a:t>
            </a:r>
            <a:r>
              <a:rPr sz="1200" spc="4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м'язових</a:t>
            </a:r>
            <a:r>
              <a:rPr sz="1200" spc="4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клітин </a:t>
            </a:r>
            <a:r>
              <a:rPr sz="1200" dirty="0">
                <a:latin typeface="Times New Roman"/>
                <a:cs typeface="Times New Roman"/>
              </a:rPr>
              <a:t>(SM).</a:t>
            </a:r>
            <a:r>
              <a:rPr sz="1200" spc="4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Зовнішній</a:t>
            </a:r>
            <a:r>
              <a:rPr sz="1200" spc="4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шар</a:t>
            </a:r>
            <a:r>
              <a:rPr sz="1200" spc="45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(tunica</a:t>
            </a:r>
            <a:r>
              <a:rPr sz="1200" spc="4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adventitia)</a:t>
            </a:r>
            <a:r>
              <a:rPr sz="1200" spc="4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складається</a:t>
            </a:r>
            <a:r>
              <a:rPr sz="1200" spc="459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з </a:t>
            </a:r>
            <a:r>
              <a:rPr sz="1200" dirty="0">
                <a:latin typeface="Times New Roman"/>
                <a:cs typeface="Times New Roman"/>
              </a:rPr>
              <a:t>колагенових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фібрил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кількох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шарів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фібробластів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(F)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з </a:t>
            </a:r>
            <a:r>
              <a:rPr sz="1200" dirty="0">
                <a:latin typeface="Times New Roman"/>
                <a:cs typeface="Times New Roman"/>
              </a:rPr>
              <a:t>дуже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витонченими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відростками.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У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просвіті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судини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видні </a:t>
            </a:r>
            <a:r>
              <a:rPr sz="1200" dirty="0">
                <a:latin typeface="Times New Roman"/>
                <a:cs typeface="Times New Roman"/>
              </a:rPr>
              <a:t>еритроцити.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Збільшення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6,000×.</a:t>
            </a:r>
            <a:endParaRPr sz="1200">
              <a:latin typeface="Times New Roman"/>
              <a:cs typeface="Times New Roman"/>
            </a:endParaRPr>
          </a:p>
          <a:p>
            <a:pPr marL="12700" marR="5080" indent="162560" algn="just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175260" algn="l"/>
                <a:tab pos="1671955" algn="l"/>
                <a:tab pos="3469004" algn="l"/>
              </a:tabLst>
            </a:pPr>
            <a:r>
              <a:rPr sz="1200" dirty="0">
                <a:latin typeface="Times New Roman"/>
                <a:cs typeface="Times New Roman"/>
              </a:rPr>
              <a:t>Ця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фотомікрофотографія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показує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артеріолу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венулу </a:t>
            </a:r>
            <a:r>
              <a:rPr sz="1200" spc="-50" dirty="0">
                <a:latin typeface="Times New Roman"/>
                <a:cs typeface="Times New Roman"/>
              </a:rPr>
              <a:t>в </a:t>
            </a:r>
            <a:r>
              <a:rPr sz="1200" dirty="0">
                <a:latin typeface="Times New Roman"/>
                <a:cs typeface="Times New Roman"/>
              </a:rPr>
              <a:t>дермі.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Одна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артеріола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зображена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поздовжньому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зрізі,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а </a:t>
            </a:r>
            <a:r>
              <a:rPr sz="1200" dirty="0">
                <a:latin typeface="Times New Roman"/>
                <a:cs typeface="Times New Roman"/>
              </a:rPr>
              <a:t>інша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–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поперечному.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Округлі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овальні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ядра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стінці </a:t>
            </a:r>
            <a:r>
              <a:rPr sz="1200" dirty="0">
                <a:latin typeface="Times New Roman"/>
                <a:cs typeface="Times New Roman"/>
              </a:rPr>
              <a:t>артеріоли,</a:t>
            </a:r>
            <a:r>
              <a:rPr sz="1200" spc="35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зрізаної</a:t>
            </a:r>
            <a:r>
              <a:rPr sz="1200" spc="35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поздовжньо,</a:t>
            </a:r>
            <a:r>
              <a:rPr sz="1200" spc="34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належать</a:t>
            </a:r>
            <a:r>
              <a:rPr sz="1200" spc="360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гладким </a:t>
            </a:r>
            <a:r>
              <a:rPr sz="1200" dirty="0">
                <a:latin typeface="Times New Roman"/>
                <a:cs typeface="Times New Roman"/>
              </a:rPr>
              <a:t>м'язовим</a:t>
            </a:r>
            <a:r>
              <a:rPr sz="1200" spc="3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клітинам</a:t>
            </a:r>
            <a:r>
              <a:rPr sz="1200" spc="3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середнього</a:t>
            </a:r>
            <a:r>
              <a:rPr sz="1200" spc="3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шару.</a:t>
            </a:r>
            <a:r>
              <a:rPr sz="1200" spc="3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Їхня</a:t>
            </a:r>
            <a:r>
              <a:rPr sz="1200" spc="3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округла</a:t>
            </a:r>
            <a:r>
              <a:rPr sz="1200" spc="36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або </a:t>
            </a:r>
            <a:r>
              <a:rPr sz="1200" dirty="0">
                <a:latin typeface="Times New Roman"/>
                <a:cs typeface="Times New Roman"/>
              </a:rPr>
              <a:t>овальна</a:t>
            </a:r>
            <a:r>
              <a:rPr sz="1200" spc="3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форма</a:t>
            </a:r>
            <a:r>
              <a:rPr sz="1200" spc="3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вказує</a:t>
            </a:r>
            <a:r>
              <a:rPr sz="1200" spc="3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3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поперечний</a:t>
            </a:r>
            <a:r>
              <a:rPr sz="1200" spc="3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зріз</a:t>
            </a:r>
            <a:r>
              <a:rPr sz="1200" spc="3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цих</a:t>
            </a:r>
            <a:r>
              <a:rPr sz="1200" spc="3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клітин. </a:t>
            </a:r>
            <a:r>
              <a:rPr sz="1200" dirty="0">
                <a:latin typeface="Times New Roman"/>
                <a:cs typeface="Times New Roman"/>
              </a:rPr>
              <a:t>Подовжені</a:t>
            </a:r>
            <a:r>
              <a:rPr sz="1200" spc="254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ядра</a:t>
            </a:r>
            <a:r>
              <a:rPr sz="1200" spc="25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(стрілки)</a:t>
            </a:r>
            <a:r>
              <a:rPr sz="1200" spc="254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належать</a:t>
            </a:r>
            <a:r>
              <a:rPr sz="1200" spc="265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ендотеліальним клітинам.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Збільшення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320×. </a:t>
            </a:r>
            <a:r>
              <a:rPr sz="1200" dirty="0">
                <a:latin typeface="Times New Roman"/>
                <a:cs typeface="Times New Roman"/>
              </a:rPr>
              <a:t>Вставка.</a:t>
            </a:r>
            <a:r>
              <a:rPr sz="1200" spc="14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Поперечна</a:t>
            </a:r>
            <a:r>
              <a:rPr sz="1200" spc="15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артеріола</a:t>
            </a:r>
            <a:r>
              <a:rPr sz="1200" spc="14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показана</a:t>
            </a:r>
            <a:r>
              <a:rPr sz="1200" spc="14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під</a:t>
            </a:r>
            <a:r>
              <a:rPr sz="1200" spc="145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більшим </a:t>
            </a:r>
            <a:r>
              <a:rPr sz="1200" dirty="0">
                <a:latin typeface="Times New Roman"/>
                <a:cs typeface="Times New Roman"/>
              </a:rPr>
              <a:t>збільшенням,</a:t>
            </a:r>
            <a:r>
              <a:rPr sz="1200" spc="254" dirty="0">
                <a:latin typeface="Times New Roman"/>
                <a:cs typeface="Times New Roman"/>
              </a:rPr>
              <a:t>  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250" dirty="0">
                <a:latin typeface="Times New Roman"/>
                <a:cs typeface="Times New Roman"/>
              </a:rPr>
              <a:t>   </a:t>
            </a:r>
            <a:r>
              <a:rPr sz="1200" dirty="0">
                <a:latin typeface="Times New Roman"/>
                <a:cs typeface="Times New Roman"/>
              </a:rPr>
              <a:t>дозволяє</a:t>
            </a:r>
            <a:r>
              <a:rPr sz="1200" spc="254" dirty="0">
                <a:latin typeface="Times New Roman"/>
                <a:cs typeface="Times New Roman"/>
              </a:rPr>
              <a:t>   </a:t>
            </a:r>
            <a:r>
              <a:rPr sz="1200" dirty="0">
                <a:latin typeface="Times New Roman"/>
                <a:cs typeface="Times New Roman"/>
              </a:rPr>
              <a:t>побачити,</a:t>
            </a:r>
            <a:r>
              <a:rPr sz="1200" spc="254" dirty="0">
                <a:latin typeface="Times New Roman"/>
                <a:cs typeface="Times New Roman"/>
              </a:rPr>
              <a:t>   </a:t>
            </a:r>
            <a:r>
              <a:rPr sz="1200" dirty="0">
                <a:latin typeface="Times New Roman"/>
                <a:cs typeface="Times New Roman"/>
              </a:rPr>
              <a:t>як</a:t>
            </a:r>
            <a:r>
              <a:rPr sz="1200" spc="254" dirty="0">
                <a:latin typeface="Times New Roman"/>
                <a:cs typeface="Times New Roman"/>
              </a:rPr>
              <a:t>   </a:t>
            </a:r>
            <a:r>
              <a:rPr sz="1200" spc="-20" dirty="0">
                <a:latin typeface="Times New Roman"/>
                <a:cs typeface="Times New Roman"/>
              </a:rPr>
              <a:t>ядра </a:t>
            </a:r>
            <a:r>
              <a:rPr sz="1200" dirty="0">
                <a:latin typeface="Times New Roman"/>
                <a:cs typeface="Times New Roman"/>
              </a:rPr>
              <a:t>ендотеліальних</a:t>
            </a:r>
            <a:r>
              <a:rPr sz="1200" spc="4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клітин</a:t>
            </a:r>
            <a:r>
              <a:rPr sz="1200" spc="4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випинаються</a:t>
            </a:r>
            <a:r>
              <a:rPr sz="1200" spc="4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у</a:t>
            </a:r>
            <a:r>
              <a:rPr sz="1200" spc="4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просвіт</a:t>
            </a:r>
            <a:r>
              <a:rPr sz="1200" spc="4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судини </a:t>
            </a:r>
            <a:r>
              <a:rPr sz="1200" dirty="0">
                <a:latin typeface="Times New Roman"/>
                <a:cs typeface="Times New Roman"/>
              </a:rPr>
              <a:t>(стрілки),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свідчить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поперечний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зріз.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Ядра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гладких </a:t>
            </a:r>
            <a:r>
              <a:rPr sz="1200" dirty="0">
                <a:latin typeface="Times New Roman"/>
                <a:cs typeface="Times New Roman"/>
              </a:rPr>
              <a:t>м'язових</a:t>
            </a:r>
            <a:r>
              <a:rPr sz="1200" spc="36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клітин</a:t>
            </a:r>
            <a:r>
              <a:rPr sz="1200" spc="36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середнього</a:t>
            </a:r>
            <a:r>
              <a:rPr sz="1200" spc="36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шару</a:t>
            </a:r>
            <a:r>
              <a:rPr sz="1200" spc="34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виглядають</a:t>
            </a:r>
            <a:r>
              <a:rPr sz="1200" spc="360" dirty="0">
                <a:latin typeface="Times New Roman"/>
                <a:cs typeface="Times New Roman"/>
              </a:rPr>
              <a:t>  </a:t>
            </a:r>
            <a:r>
              <a:rPr sz="1200" spc="-25" dirty="0">
                <a:latin typeface="Times New Roman"/>
                <a:cs typeface="Times New Roman"/>
              </a:rPr>
              <a:t>як </a:t>
            </a:r>
            <a:r>
              <a:rPr sz="1200" dirty="0">
                <a:latin typeface="Times New Roman"/>
                <a:cs typeface="Times New Roman"/>
              </a:rPr>
              <a:t>подовжені</a:t>
            </a:r>
            <a:r>
              <a:rPr sz="1200" spc="25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профілі,</a:t>
            </a:r>
            <a:r>
              <a:rPr sz="1200" spc="25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254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відображають</a:t>
            </a:r>
            <a:r>
              <a:rPr sz="1200" spc="26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їхнє</a:t>
            </a:r>
            <a:r>
              <a:rPr sz="1200" spc="254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кругове </a:t>
            </a:r>
            <a:r>
              <a:rPr sz="1200" dirty="0">
                <a:latin typeface="Times New Roman"/>
                <a:cs typeface="Times New Roman"/>
              </a:rPr>
              <a:t>розташування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навколо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судини.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Збільшення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600×.O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1329" y="1351026"/>
            <a:ext cx="4627880" cy="307467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indent="229870" algn="just">
              <a:lnSpc>
                <a:spcPts val="2160"/>
              </a:lnSpc>
              <a:spcBef>
                <a:spcPts val="375"/>
              </a:spcBef>
              <a:buFont typeface="Microsoft Sans Serif"/>
              <a:buChar char="•"/>
              <a:tabLst>
                <a:tab pos="242570" algn="l"/>
                <a:tab pos="3010535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Прекапіляри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(прекапілярні </a:t>
            </a:r>
            <a:r>
              <a:rPr sz="2000" b="1" dirty="0">
                <a:latin typeface="Times New Roman"/>
                <a:cs typeface="Times New Roman"/>
              </a:rPr>
              <a:t>артеріоли)</a:t>
            </a:r>
            <a:r>
              <a:rPr sz="2000" b="1" spc="3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3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продовженням</a:t>
            </a:r>
            <a:r>
              <a:rPr sz="2000" spc="39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артеріол. </a:t>
            </a:r>
            <a:r>
              <a:rPr sz="2000" dirty="0">
                <a:latin typeface="Times New Roman"/>
                <a:cs typeface="Times New Roman"/>
              </a:rPr>
              <a:t>Будова</a:t>
            </a:r>
            <a:r>
              <a:rPr sz="2000" spc="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стінки</a:t>
            </a:r>
            <a:r>
              <a:rPr sz="2000" spc="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подібна</a:t>
            </a:r>
            <a:r>
              <a:rPr sz="2000" spc="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такій</a:t>
            </a:r>
            <a:r>
              <a:rPr sz="2000" spc="85" dirty="0">
                <a:latin typeface="Times New Roman"/>
                <a:cs typeface="Times New Roman"/>
              </a:rPr>
              <a:t>  </a:t>
            </a:r>
            <a:r>
              <a:rPr sz="2000" b="1" i="1" spc="-10" dirty="0">
                <a:latin typeface="Times New Roman"/>
                <a:cs typeface="Times New Roman"/>
              </a:rPr>
              <a:t>стінки </a:t>
            </a:r>
            <a:r>
              <a:rPr sz="2000" dirty="0">
                <a:latin typeface="Times New Roman"/>
                <a:cs typeface="Times New Roman"/>
              </a:rPr>
              <a:t>артеріоли,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але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вона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дуже</a:t>
            </a:r>
            <a:r>
              <a:rPr sz="2000" b="1" i="1" spc="-8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тонка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700" marR="7620" indent="229870" algn="just">
              <a:lnSpc>
                <a:spcPts val="2160"/>
              </a:lnSpc>
              <a:buFont typeface="Microsoft Sans Serif"/>
              <a:buChar char="•"/>
              <a:tabLst>
                <a:tab pos="24257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В</a:t>
            </a:r>
            <a:r>
              <a:rPr sz="2000" b="1" i="1" spc="265" dirty="0">
                <a:latin typeface="Times New Roman"/>
                <a:cs typeface="Times New Roman"/>
              </a:rPr>
              <a:t>    </a:t>
            </a:r>
            <a:r>
              <a:rPr sz="2000" b="1" i="1" dirty="0">
                <a:latin typeface="Times New Roman"/>
                <a:cs typeface="Times New Roman"/>
              </a:rPr>
              <a:t>інтимі</a:t>
            </a:r>
            <a:r>
              <a:rPr sz="2000" b="1" i="1" spc="260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внутрішня</a:t>
            </a:r>
            <a:r>
              <a:rPr sz="2000" spc="270" dirty="0">
                <a:latin typeface="Times New Roman"/>
                <a:cs typeface="Times New Roman"/>
              </a:rPr>
              <a:t>    </a:t>
            </a:r>
            <a:r>
              <a:rPr sz="2000" spc="-10" dirty="0">
                <a:latin typeface="Times New Roman"/>
                <a:cs typeface="Times New Roman"/>
              </a:rPr>
              <a:t>еластична </a:t>
            </a:r>
            <a:r>
              <a:rPr sz="2000" dirty="0">
                <a:latin typeface="Times New Roman"/>
                <a:cs typeface="Times New Roman"/>
              </a:rPr>
              <a:t>мембрана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може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бути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відсутня.</a:t>
            </a: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ts val="2160"/>
              </a:lnSpc>
              <a:buFont typeface="Microsoft Sans Serif"/>
              <a:buChar char="•"/>
              <a:tabLst>
                <a:tab pos="24257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Медіа</a:t>
            </a:r>
            <a:r>
              <a:rPr sz="2000" b="1" i="1" spc="1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утворена</a:t>
            </a:r>
            <a:r>
              <a:rPr sz="2000" spc="11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тільки</a:t>
            </a:r>
            <a:r>
              <a:rPr sz="2000" spc="11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одним</a:t>
            </a:r>
            <a:r>
              <a:rPr sz="2000" spc="12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шаром </a:t>
            </a:r>
            <a:r>
              <a:rPr sz="2000" dirty="0">
                <a:latin typeface="Times New Roman"/>
                <a:cs typeface="Times New Roman"/>
              </a:rPr>
              <a:t>гладких</a:t>
            </a:r>
            <a:r>
              <a:rPr sz="2000" spc="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м’язових</a:t>
            </a:r>
            <a:r>
              <a:rPr sz="2000" spc="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клітин,</a:t>
            </a:r>
            <a:r>
              <a:rPr sz="2000" spc="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які</a:t>
            </a:r>
            <a:r>
              <a:rPr sz="2000" spc="1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розташовані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1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значній</a:t>
            </a:r>
            <a:r>
              <a:rPr sz="2000" spc="14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відстані</a:t>
            </a:r>
            <a:r>
              <a:rPr sz="2000" spc="1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один</a:t>
            </a:r>
            <a:r>
              <a:rPr sz="2000" spc="1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1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одного</a:t>
            </a:r>
            <a:r>
              <a:rPr sz="2000" spc="145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і</a:t>
            </a:r>
            <a:endParaRPr sz="2000">
              <a:latin typeface="Times New Roman"/>
              <a:cs typeface="Times New Roman"/>
            </a:endParaRPr>
          </a:p>
          <a:p>
            <a:pPr marL="12700" marR="6985" algn="just">
              <a:lnSpc>
                <a:spcPts val="216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контактують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ендотеліоцитами.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Діаметр </a:t>
            </a:r>
            <a:r>
              <a:rPr sz="2000" dirty="0">
                <a:latin typeface="Times New Roman"/>
                <a:cs typeface="Times New Roman"/>
              </a:rPr>
              <a:t>прекапілярів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може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бути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15–40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мкм.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8430" y="1357122"/>
            <a:ext cx="5365369" cy="4076563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0499" y="942213"/>
            <a:ext cx="4936490" cy="178181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 indent="227329" algn="just">
              <a:lnSpc>
                <a:spcPct val="90000"/>
              </a:lnSpc>
              <a:spcBef>
                <a:spcPts val="315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b="1" dirty="0">
                <a:latin typeface="Times New Roman"/>
                <a:cs typeface="Times New Roman"/>
              </a:rPr>
              <a:t>Капіляр</a:t>
            </a:r>
            <a:r>
              <a:rPr sz="1800" b="1" spc="434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–</a:t>
            </a:r>
            <a:r>
              <a:rPr sz="1800" b="1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тонка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кровоносна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судина </a:t>
            </a:r>
            <a:r>
              <a:rPr sz="1800" dirty="0">
                <a:latin typeface="Times New Roman"/>
                <a:cs typeface="Times New Roman"/>
              </a:rPr>
              <a:t>діаметром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3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40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мкм.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капілярах </a:t>
            </a:r>
            <a:r>
              <a:rPr sz="1800" dirty="0">
                <a:latin typeface="Times New Roman"/>
                <a:cs typeface="Times New Roman"/>
              </a:rPr>
              <a:t>реєструється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низький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тиск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крові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(25–30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мм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рт.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ст.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артеріальному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кінці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8–12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мм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рт.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ст.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венозному)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мала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швидкість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кровотоку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(0,5 </a:t>
            </a:r>
            <a:r>
              <a:rPr sz="1800" spc="-10" dirty="0">
                <a:latin typeface="Times New Roman"/>
                <a:cs typeface="Times New Roman"/>
              </a:rPr>
              <a:t>мм/с).</a:t>
            </a:r>
            <a:endParaRPr sz="1800">
              <a:latin typeface="Times New Roman"/>
              <a:cs typeface="Times New Roman"/>
            </a:endParaRPr>
          </a:p>
          <a:p>
            <a:pPr marL="240029" indent="-227329" algn="just">
              <a:lnSpc>
                <a:spcPts val="1945"/>
              </a:lnSpc>
              <a:buFont typeface="Microsoft Sans Serif"/>
              <a:buChar char="•"/>
              <a:tabLst>
                <a:tab pos="240029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Капіляри</a:t>
            </a:r>
            <a:r>
              <a:rPr sz="1800" b="1" i="1" spc="48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забезпечують</a:t>
            </a:r>
            <a:r>
              <a:rPr sz="1800" b="1" i="1" spc="484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обмін</a:t>
            </a:r>
            <a:r>
              <a:rPr sz="1800" b="1" i="1" spc="48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речовин</a:t>
            </a:r>
            <a:r>
              <a:rPr sz="1800" b="1" i="1" spc="480" dirty="0">
                <a:latin typeface="Times New Roman"/>
                <a:cs typeface="Times New Roman"/>
              </a:rPr>
              <a:t> </a:t>
            </a:r>
            <a:r>
              <a:rPr sz="1800" b="1" i="1" spc="-25" dirty="0">
                <a:latin typeface="Times New Roman"/>
                <a:cs typeface="Times New Roman"/>
              </a:rPr>
              <a:t>між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0499" y="2670809"/>
            <a:ext cx="3007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2040" algn="l"/>
                <a:tab pos="175577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кров’ю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5" dirty="0">
                <a:latin typeface="Times New Roman"/>
                <a:cs typeface="Times New Roman"/>
              </a:rPr>
              <a:t>та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тканинами,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0499" y="2917697"/>
            <a:ext cx="3152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3997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гістогематичного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бар’єра,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54271" y="2670809"/>
            <a:ext cx="1572260" cy="5467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48285" marR="5080" indent="-236220">
              <a:lnSpc>
                <a:spcPts val="1939"/>
              </a:lnSpc>
              <a:spcBef>
                <a:spcPts val="345"/>
              </a:spcBef>
              <a:tabLst>
                <a:tab pos="833755" algn="l"/>
                <a:tab pos="111442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мають</a:t>
            </a:r>
            <a:r>
              <a:rPr sz="1800" b="1" i="1" dirty="0">
                <a:latin typeface="Times New Roman"/>
                <a:cs typeface="Times New Roman"/>
              </a:rPr>
              <a:t>		</a:t>
            </a:r>
            <a:r>
              <a:rPr sz="1800" b="1" i="1" spc="-30" dirty="0">
                <a:latin typeface="Times New Roman"/>
                <a:cs typeface="Times New Roman"/>
              </a:rPr>
              <a:t>роль </a:t>
            </a:r>
            <a:r>
              <a:rPr sz="1800" b="1" i="1" spc="-50" dirty="0">
                <a:latin typeface="Times New Roman"/>
                <a:cs typeface="Times New Roman"/>
              </a:rPr>
              <a:t>а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40" dirty="0">
                <a:latin typeface="Times New Roman"/>
                <a:cs typeface="Times New Roman"/>
              </a:rPr>
              <a:t>також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0499" y="3164281"/>
            <a:ext cx="4932680" cy="1781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5"/>
              </a:lnSpc>
              <a:spcBef>
                <a:spcPts val="100"/>
              </a:spcBef>
            </a:pPr>
            <a:r>
              <a:rPr sz="1800" b="1" i="1" dirty="0">
                <a:latin typeface="Times New Roman"/>
                <a:cs typeface="Times New Roman"/>
              </a:rPr>
              <a:t>забезпечують</a:t>
            </a:r>
            <a:r>
              <a:rPr sz="1800" b="1" i="1" spc="-9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мікроциркуляцію.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ts val="1945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dirty="0">
                <a:latin typeface="Times New Roman"/>
                <a:cs typeface="Times New Roman"/>
              </a:rPr>
              <a:t>Стінка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капілярів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дуже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тонка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утворена:</a:t>
            </a:r>
            <a:endParaRPr sz="1800">
              <a:latin typeface="Times New Roman"/>
              <a:cs typeface="Times New Roman"/>
            </a:endParaRPr>
          </a:p>
          <a:p>
            <a:pPr marL="297180" indent="-284480">
              <a:lnSpc>
                <a:spcPts val="1945"/>
              </a:lnSpc>
              <a:buFont typeface="Microsoft Sans Serif"/>
              <a:buChar char="•"/>
              <a:tabLst>
                <a:tab pos="29718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ендотеліоцитами,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ts val="1945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базальною</a:t>
            </a:r>
            <a:r>
              <a:rPr sz="1800" b="1" i="1" spc="-5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мембраною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ts val="1945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перицитами.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tabLst>
                <a:tab pos="1059180" algn="l"/>
                <a:tab pos="2313940" algn="l"/>
                <a:tab pos="2688590" algn="l"/>
                <a:tab pos="3990340" algn="l"/>
              </a:tabLst>
            </a:pPr>
            <a:r>
              <a:rPr sz="1800" spc="-10" dirty="0">
                <a:latin typeface="Times New Roman"/>
                <a:cs typeface="Times New Roman"/>
              </a:rPr>
              <a:t>Останні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розміщені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проміжках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базальної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050"/>
              </a:lnSpc>
            </a:pPr>
            <a:r>
              <a:rPr sz="1800" spc="-10" dirty="0">
                <a:latin typeface="Times New Roman"/>
                <a:cs typeface="Times New Roman"/>
              </a:rPr>
              <a:t>мембрани.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64682" y="1194688"/>
            <a:ext cx="5578094" cy="4183507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7166" y="3567176"/>
            <a:ext cx="10321925" cy="27495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216535" algn="just">
              <a:lnSpc>
                <a:spcPct val="98300"/>
              </a:lnSpc>
              <a:spcBef>
                <a:spcPts val="135"/>
              </a:spcBef>
            </a:pP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Схема</a:t>
            </a:r>
            <a:r>
              <a:rPr sz="1800" spc="190" dirty="0">
                <a:solidFill>
                  <a:srgbClr val="212121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поздовжнього</a:t>
            </a:r>
            <a:r>
              <a:rPr sz="1800" spc="195" dirty="0">
                <a:solidFill>
                  <a:srgbClr val="212121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розрізу</a:t>
            </a:r>
            <a:r>
              <a:rPr sz="1800" spc="180" dirty="0">
                <a:solidFill>
                  <a:srgbClr val="212121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кровоносної</a:t>
            </a:r>
            <a:r>
              <a:rPr sz="1800" spc="195" dirty="0">
                <a:solidFill>
                  <a:srgbClr val="212121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судини,</a:t>
            </a:r>
            <a:r>
              <a:rPr sz="1800" spc="200" dirty="0">
                <a:solidFill>
                  <a:srgbClr val="212121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вкритої</a:t>
            </a:r>
            <a:r>
              <a:rPr sz="1800" spc="190" dirty="0">
                <a:solidFill>
                  <a:srgbClr val="212121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перицитом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;</a:t>
            </a:r>
            <a:r>
              <a:rPr sz="1800" spc="175" dirty="0">
                <a:solidFill>
                  <a:srgbClr val="212121"/>
                </a:solidFill>
                <a:latin typeface="Arial MT"/>
                <a:cs typeface="Arial MT"/>
              </a:rPr>
              <a:t>  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(</a:t>
            </a:r>
            <a:r>
              <a:rPr sz="1800" spc="170" dirty="0">
                <a:solidFill>
                  <a:srgbClr val="212121"/>
                </a:solidFill>
                <a:latin typeface="Arial MT"/>
                <a:cs typeface="Arial MT"/>
              </a:rPr>
              <a:t>  </a:t>
            </a:r>
            <a:r>
              <a:rPr sz="1800" b="1" dirty="0">
                <a:solidFill>
                  <a:srgbClr val="212121"/>
                </a:solidFill>
                <a:latin typeface="Arial"/>
                <a:cs typeface="Arial"/>
              </a:rPr>
              <a:t>b</a:t>
            </a:r>
            <a:r>
              <a:rPr sz="1800" b="1" spc="175" dirty="0">
                <a:solidFill>
                  <a:srgbClr val="212121"/>
                </a:solidFill>
                <a:latin typeface="Arial"/>
                <a:cs typeface="Arial"/>
              </a:rPr>
              <a:t>  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)</a:t>
            </a:r>
            <a:r>
              <a:rPr sz="1800" spc="170" dirty="0">
                <a:solidFill>
                  <a:srgbClr val="212121"/>
                </a:solidFill>
                <a:latin typeface="Arial MT"/>
                <a:cs typeface="Arial MT"/>
              </a:rPr>
              <a:t>  </a:t>
            </a:r>
            <a:r>
              <a:rPr sz="1800" spc="-10" dirty="0">
                <a:solidFill>
                  <a:srgbClr val="212121"/>
                </a:solidFill>
                <a:latin typeface="Microsoft Sans Serif"/>
                <a:cs typeface="Microsoft Sans Serif"/>
              </a:rPr>
              <a:t>Діаграма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поперечного</a:t>
            </a:r>
            <a:r>
              <a:rPr sz="1800" spc="1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перерізу</a:t>
            </a:r>
            <a:r>
              <a:rPr sz="1800" spc="1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кровоносної</a:t>
            </a:r>
            <a:r>
              <a:rPr sz="1800" spc="3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судини,</a:t>
            </a:r>
            <a:r>
              <a:rPr sz="1800" spc="4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що</a:t>
            </a:r>
            <a:r>
              <a:rPr sz="1800" spc="3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демонструє</a:t>
            </a:r>
            <a:r>
              <a:rPr sz="1800" spc="2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взаємодію</a:t>
            </a:r>
            <a:r>
              <a:rPr sz="1800" spc="2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ендотеліальних</a:t>
            </a:r>
            <a:r>
              <a:rPr sz="1800" spc="1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клітин</a:t>
            </a:r>
            <a:r>
              <a:rPr sz="1800" spc="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spc="-50" dirty="0">
                <a:solidFill>
                  <a:srgbClr val="212121"/>
                </a:solidFill>
                <a:latin typeface="Microsoft Sans Serif"/>
                <a:cs typeface="Microsoft Sans Serif"/>
              </a:rPr>
              <a:t>і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перицитів</a:t>
            </a:r>
            <a:r>
              <a:rPr sz="1800" spc="-8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із</a:t>
            </a:r>
            <a:r>
              <a:rPr sz="1800" spc="-6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212121"/>
                </a:solidFill>
                <a:latin typeface="Microsoft Sans Serif"/>
                <a:cs typeface="Microsoft Sans Serif"/>
              </a:rPr>
              <a:t>загальною</a:t>
            </a:r>
            <a:r>
              <a:rPr sz="1800" spc="-6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212121"/>
                </a:solidFill>
                <a:latin typeface="Microsoft Sans Serif"/>
                <a:cs typeface="Microsoft Sans Serif"/>
              </a:rPr>
              <a:t>базальною</a:t>
            </a:r>
            <a:r>
              <a:rPr sz="1800" spc="-8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212121"/>
                </a:solidFill>
                <a:latin typeface="Microsoft Sans Serif"/>
                <a:cs typeface="Microsoft Sans Serif"/>
              </a:rPr>
              <a:t>мембраною</a:t>
            </a: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60"/>
              </a:spcBef>
            </a:pPr>
            <a:endParaRPr sz="1800">
              <a:latin typeface="Arial MT"/>
              <a:cs typeface="Arial MT"/>
            </a:endParaRPr>
          </a:p>
          <a:p>
            <a:pPr marL="61594" marR="5080" algn="just">
              <a:lnSpc>
                <a:spcPct val="99500"/>
              </a:lnSpc>
            </a:pP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Перицити</a:t>
            </a:r>
            <a:r>
              <a:rPr sz="1400" b="1" spc="1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400" b="1" spc="1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це</a:t>
            </a:r>
            <a:r>
              <a:rPr sz="1400" b="1" spc="1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клітини,</a:t>
            </a:r>
            <a:r>
              <a:rPr sz="1400" b="1" spc="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які</a:t>
            </a:r>
            <a:r>
              <a:rPr sz="1400" b="1" spc="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знаходяться</a:t>
            </a:r>
            <a:r>
              <a:rPr sz="1400" b="1" spc="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на</a:t>
            </a:r>
            <a:r>
              <a:rPr sz="1400" b="1" spc="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стінках</a:t>
            </a:r>
            <a:r>
              <a:rPr sz="1400" b="1" spc="1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кровоносних</a:t>
            </a:r>
            <a:r>
              <a:rPr sz="1400" b="1" spc="1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судин,</a:t>
            </a:r>
            <a:r>
              <a:rPr sz="1400" b="1" spc="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400" b="1" spc="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їх</a:t>
            </a:r>
            <a:r>
              <a:rPr sz="1400" b="1" spc="1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основна</a:t>
            </a:r>
            <a:r>
              <a:rPr sz="1400" b="1" spc="1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функція</a:t>
            </a:r>
            <a:r>
              <a:rPr sz="1400" b="1" spc="1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полягає</a:t>
            </a:r>
            <a:r>
              <a:rPr sz="1400" b="1" spc="1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400" b="1" spc="1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/>
                <a:cs typeface="Arial"/>
              </a:rPr>
              <a:t>підтримці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цілісності</a:t>
            </a:r>
            <a:r>
              <a:rPr sz="1400" b="1" spc="3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судин</a:t>
            </a:r>
            <a:r>
              <a:rPr sz="1400" dirty="0">
                <a:solidFill>
                  <a:srgbClr val="212121"/>
                </a:solidFill>
                <a:latin typeface="Arial MT"/>
                <a:cs typeface="Arial MT"/>
              </a:rPr>
              <a:t>.</a:t>
            </a:r>
            <a:r>
              <a:rPr sz="1400" spc="36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Нещодавно</a:t>
            </a:r>
            <a:r>
              <a:rPr sz="1400" spc="36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було</a:t>
            </a:r>
            <a:r>
              <a:rPr sz="1400" spc="36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зрозуміло,</a:t>
            </a:r>
            <a:r>
              <a:rPr sz="1400" spc="37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що</a:t>
            </a:r>
            <a:r>
              <a:rPr sz="1400" spc="36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перицити</a:t>
            </a:r>
            <a:r>
              <a:rPr sz="1400" spc="37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відіграють</a:t>
            </a:r>
            <a:r>
              <a:rPr sz="1400" spc="37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набагато</a:t>
            </a:r>
            <a:r>
              <a:rPr sz="1400" spc="36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більшу</a:t>
            </a:r>
            <a:r>
              <a:rPr sz="1400" spc="36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роль,</a:t>
            </a:r>
            <a:r>
              <a:rPr sz="1400" spc="36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ніж</a:t>
            </a:r>
            <a:r>
              <a:rPr sz="1400" spc="37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просто</a:t>
            </a:r>
            <a:r>
              <a:rPr sz="1400" spc="38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212121"/>
                </a:solidFill>
                <a:latin typeface="Microsoft Sans Serif"/>
                <a:cs typeface="Microsoft Sans Serif"/>
              </a:rPr>
              <a:t>підтримка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цілісності</a:t>
            </a:r>
            <a:r>
              <a:rPr sz="1400" spc="2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судин,</a:t>
            </a:r>
            <a:r>
              <a:rPr sz="1400" spc="2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необхідних</a:t>
            </a:r>
            <a:r>
              <a:rPr sz="1400" spc="1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для</a:t>
            </a:r>
            <a:r>
              <a:rPr sz="1400" spc="1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розвитку</a:t>
            </a:r>
            <a:r>
              <a:rPr sz="1400" spc="2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та</a:t>
            </a:r>
            <a:r>
              <a:rPr sz="1400" spc="1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формування</a:t>
            </a:r>
            <a:r>
              <a:rPr sz="1400" spc="2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судинної</a:t>
            </a:r>
            <a:r>
              <a:rPr sz="1400" spc="2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мережі</a:t>
            </a:r>
            <a:r>
              <a:rPr sz="1400" dirty="0">
                <a:solidFill>
                  <a:srgbClr val="212121"/>
                </a:solidFill>
                <a:latin typeface="Arial MT"/>
                <a:cs typeface="Arial MT"/>
              </a:rPr>
              <a:t>.</a:t>
            </a:r>
            <a:r>
              <a:rPr sz="140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Перицити</a:t>
            </a:r>
            <a:r>
              <a:rPr sz="1400" spc="1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також</a:t>
            </a:r>
            <a:r>
              <a:rPr sz="1400" spc="2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мають</a:t>
            </a:r>
            <a:r>
              <a:rPr sz="1400" spc="2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властивості,</a:t>
            </a:r>
            <a:r>
              <a:rPr sz="1400" spc="2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подібні</a:t>
            </a:r>
            <a:r>
              <a:rPr sz="1400" spc="2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212121"/>
                </a:solidFill>
                <a:latin typeface="Microsoft Sans Serif"/>
                <a:cs typeface="Microsoft Sans Serif"/>
              </a:rPr>
              <a:t>до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стовбурових</a:t>
            </a:r>
            <a:r>
              <a:rPr sz="1400" spc="6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клітин,</a:t>
            </a:r>
            <a:r>
              <a:rPr sz="1400" spc="8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і,</a:t>
            </a:r>
            <a:r>
              <a:rPr sz="1400" spc="7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здається,</a:t>
            </a:r>
            <a:r>
              <a:rPr sz="1400" spc="7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здатні</a:t>
            </a:r>
            <a:r>
              <a:rPr sz="1400" spc="7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диференціюватися</a:t>
            </a:r>
            <a:r>
              <a:rPr sz="1400" spc="7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в</a:t>
            </a:r>
            <a:r>
              <a:rPr sz="1400" spc="7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адипоцити</a:t>
            </a:r>
            <a:r>
              <a:rPr sz="1400" dirty="0">
                <a:solidFill>
                  <a:srgbClr val="212121"/>
                </a:solidFill>
                <a:latin typeface="Arial MT"/>
                <a:cs typeface="Arial MT"/>
              </a:rPr>
              <a:t>,</a:t>
            </a:r>
            <a:r>
              <a:rPr sz="1400" spc="5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хондроцити</a:t>
            </a:r>
            <a:r>
              <a:rPr sz="1400" dirty="0">
                <a:solidFill>
                  <a:srgbClr val="212121"/>
                </a:solidFill>
                <a:latin typeface="Arial MT"/>
                <a:cs typeface="Arial MT"/>
              </a:rPr>
              <a:t>,</a:t>
            </a:r>
            <a:r>
              <a:rPr sz="1400" spc="4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остеобласти</a:t>
            </a:r>
            <a:r>
              <a:rPr sz="1400" spc="7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та</a:t>
            </a:r>
            <a:r>
              <a:rPr sz="1400" spc="7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гранулоцити,</a:t>
            </a:r>
            <a:r>
              <a:rPr sz="1400" spc="7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що</a:t>
            </a:r>
            <a:r>
              <a:rPr sz="1400" spc="7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212121"/>
                </a:solidFill>
                <a:latin typeface="Microsoft Sans Serif"/>
                <a:cs typeface="Microsoft Sans Serif"/>
              </a:rPr>
              <a:t>дає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змогу</a:t>
            </a:r>
            <a:r>
              <a:rPr sz="1400" spc="42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ідентифікувати</a:t>
            </a:r>
            <a:r>
              <a:rPr sz="1400" spc="44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їх</a:t>
            </a:r>
            <a:r>
              <a:rPr sz="1400" spc="42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як</a:t>
            </a:r>
            <a:r>
              <a:rPr sz="1400" spc="4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мезенхімальні</a:t>
            </a:r>
            <a:r>
              <a:rPr sz="1400" spc="434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стовбурові</a:t>
            </a:r>
            <a:r>
              <a:rPr sz="1400" spc="434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клітини</a:t>
            </a:r>
            <a:r>
              <a:rPr sz="1400" spc="4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(МСК)</a:t>
            </a:r>
            <a:r>
              <a:rPr sz="1400" dirty="0">
                <a:solidFill>
                  <a:srgbClr val="212121"/>
                </a:solidFill>
                <a:latin typeface="Arial MT"/>
                <a:cs typeface="Arial MT"/>
              </a:rPr>
              <a:t>.</a:t>
            </a:r>
            <a:r>
              <a:rPr sz="1400" spc="40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Нещодавно</a:t>
            </a:r>
            <a:r>
              <a:rPr sz="1400" spc="434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було</a:t>
            </a:r>
            <a:r>
              <a:rPr sz="1400" spc="4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висловлено</a:t>
            </a:r>
            <a:r>
              <a:rPr sz="1400" spc="43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припущення,</a:t>
            </a:r>
            <a:r>
              <a:rPr sz="1400" spc="4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212121"/>
                </a:solidFill>
                <a:latin typeface="Microsoft Sans Serif"/>
                <a:cs typeface="Microsoft Sans Serif"/>
              </a:rPr>
              <a:t>що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перицити</a:t>
            </a:r>
            <a:r>
              <a:rPr sz="1400" spc="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відіграють</a:t>
            </a:r>
            <a:r>
              <a:rPr sz="1400" spc="3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ключову</a:t>
            </a:r>
            <a:r>
              <a:rPr sz="1400" spc="3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роль</a:t>
            </a:r>
            <a:r>
              <a:rPr sz="1400" spc="4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у</a:t>
            </a:r>
            <a:r>
              <a:rPr sz="1400" spc="3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загоєнні</a:t>
            </a:r>
            <a:r>
              <a:rPr sz="1400" spc="5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ран,</a:t>
            </a:r>
            <a:r>
              <a:rPr sz="1400" spc="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тоді</a:t>
            </a:r>
            <a:r>
              <a:rPr sz="1400" spc="3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як</a:t>
            </a:r>
            <a:r>
              <a:rPr sz="1400" spc="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сприятливий</a:t>
            </a:r>
            <a:r>
              <a:rPr sz="1400" spc="4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ефект</a:t>
            </a:r>
            <a:r>
              <a:rPr sz="1400" spc="4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МСК</a:t>
            </a:r>
            <a:r>
              <a:rPr sz="1400" spc="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у</a:t>
            </a:r>
            <a:r>
              <a:rPr sz="1400" spc="2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прискоренні</a:t>
            </a:r>
            <a:r>
              <a:rPr sz="1400" spc="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реакції</a:t>
            </a:r>
            <a:r>
              <a:rPr sz="1400" spc="2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загоєння</a:t>
            </a:r>
            <a:r>
              <a:rPr sz="1400" spc="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ран</a:t>
            </a:r>
            <a:r>
              <a:rPr sz="1400" spc="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212121"/>
                </a:solidFill>
                <a:latin typeface="Microsoft Sans Serif"/>
                <a:cs typeface="Microsoft Sans Serif"/>
              </a:rPr>
              <a:t>був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визнаний</a:t>
            </a:r>
            <a:r>
              <a:rPr sz="1400" spc="-3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212121"/>
                </a:solidFill>
                <a:latin typeface="Microsoft Sans Serif"/>
                <a:cs typeface="Microsoft Sans Serif"/>
              </a:rPr>
              <a:t>протягом</a:t>
            </a:r>
            <a:r>
              <a:rPr sz="1400" spc="-3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212121"/>
                </a:solidFill>
                <a:latin typeface="Microsoft Sans Serif"/>
                <a:cs typeface="Microsoft Sans Serif"/>
              </a:rPr>
              <a:t>деякого</a:t>
            </a:r>
            <a:r>
              <a:rPr sz="1400" spc="-5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212121"/>
                </a:solidFill>
                <a:latin typeface="Microsoft Sans Serif"/>
                <a:cs typeface="Microsoft Sans Serif"/>
              </a:rPr>
              <a:t>часу</a:t>
            </a:r>
            <a:r>
              <a:rPr sz="1400" spc="-10" dirty="0">
                <a:solidFill>
                  <a:srgbClr val="212121"/>
                </a:solidFill>
                <a:latin typeface="Arial MT"/>
                <a:cs typeface="Arial MT"/>
              </a:rPr>
              <a:t>.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3974" y="624899"/>
            <a:ext cx="7544176" cy="2529369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346" y="731647"/>
            <a:ext cx="4983988" cy="373316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04383" y="384936"/>
            <a:ext cx="6212713" cy="442658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650860" y="5069585"/>
            <a:ext cx="2618740" cy="1233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878383"/>
                </a:solidFill>
                <a:latin typeface="Calibri"/>
                <a:cs typeface="Calibri"/>
              </a:rPr>
              <a:t>Pericytes,</a:t>
            </a:r>
            <a:r>
              <a:rPr sz="1400" dirty="0">
                <a:solidFill>
                  <a:srgbClr val="878383"/>
                </a:solidFill>
                <a:latin typeface="Calibri"/>
                <a:cs typeface="Calibri"/>
              </a:rPr>
              <a:t> SEM</a:t>
            </a:r>
            <a:r>
              <a:rPr sz="1400" spc="10" dirty="0">
                <a:solidFill>
                  <a:srgbClr val="878383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C028/3861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Rights</a:t>
            </a:r>
            <a:r>
              <a:rPr sz="1400" spc="-7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Managed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675"/>
              </a:lnSpc>
              <a:spcBef>
                <a:spcPts val="15"/>
              </a:spcBef>
            </a:pP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17.7</a:t>
            </a:r>
            <a:r>
              <a:rPr sz="1400" spc="-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MB</a:t>
            </a:r>
            <a:r>
              <a:rPr sz="1400" spc="-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(848.0</a:t>
            </a:r>
            <a:r>
              <a:rPr sz="1400" spc="-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KB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compressed)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675"/>
              </a:lnSpc>
            </a:pP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2949</a:t>
            </a:r>
            <a:r>
              <a:rPr sz="1400" spc="-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x</a:t>
            </a:r>
            <a:r>
              <a:rPr sz="1400" spc="-3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2100</a:t>
            </a:r>
            <a:r>
              <a:rPr sz="1400" spc="-3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pixels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24.9</a:t>
            </a:r>
            <a:r>
              <a:rPr sz="1400" spc="-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x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17.8</a:t>
            </a:r>
            <a:r>
              <a:rPr sz="1400" spc="-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cm</a:t>
            </a:r>
            <a:r>
              <a:rPr sz="1400" spc="-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·</a:t>
            </a:r>
            <a:r>
              <a:rPr sz="1400" spc="-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9.8</a:t>
            </a:r>
            <a:r>
              <a:rPr sz="1400" spc="-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x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7.0</a:t>
            </a:r>
            <a:r>
              <a:rPr sz="1400" spc="-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in</a:t>
            </a:r>
            <a:r>
              <a:rPr sz="1400" spc="-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(300dpi)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6109" y="1462532"/>
            <a:ext cx="1275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Неперервні/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63520" y="1462532"/>
            <a:ext cx="36347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9680" algn="l"/>
                <a:tab pos="1874520" algn="l"/>
                <a:tab pos="300418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суцільний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0" dirty="0">
                <a:latin typeface="Times New Roman"/>
                <a:cs typeface="Times New Roman"/>
              </a:rPr>
              <a:t>тип/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капіляри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мають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6109" y="1736852"/>
            <a:ext cx="507555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багато</a:t>
            </a:r>
            <a:r>
              <a:rPr sz="1800" spc="2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щільних,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добре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розвинених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оклюзійних </a:t>
            </a:r>
            <a:r>
              <a:rPr sz="1800" dirty="0">
                <a:latin typeface="Times New Roman"/>
                <a:cs typeface="Times New Roman"/>
              </a:rPr>
              <a:t>контактів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дещо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перекритими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ендотеліальними </a:t>
            </a:r>
            <a:r>
              <a:rPr sz="1800" dirty="0">
                <a:latin typeface="Times New Roman"/>
                <a:cs typeface="Times New Roman"/>
              </a:rPr>
              <a:t>клітинами,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забезпечує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суцільність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ендотелію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добре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регульований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метаболічний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обмін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через </a:t>
            </a:r>
            <a:r>
              <a:rPr sz="1800" dirty="0">
                <a:latin typeface="Times New Roman"/>
                <a:cs typeface="Times New Roman"/>
              </a:rPr>
              <a:t>клітини.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найпоширеніший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капілярів,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який </a:t>
            </a:r>
            <a:r>
              <a:rPr sz="1800" dirty="0">
                <a:latin typeface="Times New Roman"/>
                <a:cs typeface="Times New Roman"/>
              </a:rPr>
              <a:t>зустрічається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м’язах,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сполучній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тканині,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легенях,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6109" y="3383026"/>
            <a:ext cx="39370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95755" algn="l"/>
                <a:tab pos="2665730" algn="l"/>
                <a:tab pos="3069590" algn="l"/>
              </a:tabLst>
            </a:pPr>
            <a:r>
              <a:rPr sz="1800" spc="-10" dirty="0">
                <a:latin typeface="Times New Roman"/>
                <a:cs typeface="Times New Roman"/>
              </a:rPr>
              <a:t>екзокринних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залозах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нервовій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266315" algn="l"/>
              </a:tabLst>
            </a:pPr>
            <a:r>
              <a:rPr sz="1800" spc="-10" dirty="0">
                <a:latin typeface="Times New Roman"/>
                <a:cs typeface="Times New Roman"/>
              </a:rPr>
              <a:t>Ультраструктурні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дослідження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54702" y="3383026"/>
            <a:ext cx="10445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тканині.</a:t>
            </a:r>
            <a:endParaRPr sz="180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показують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6109" y="3932046"/>
            <a:ext cx="5074285" cy="8426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8900"/>
              </a:lnSpc>
              <a:spcBef>
                <a:spcPts val="120"/>
              </a:spcBef>
            </a:pPr>
            <a:r>
              <a:rPr sz="1800" dirty="0">
                <a:latin typeface="Times New Roman"/>
                <a:cs typeface="Times New Roman"/>
              </a:rPr>
              <a:t>наявність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численних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везикул,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свідчить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про </a:t>
            </a:r>
            <a:r>
              <a:rPr sz="1800" dirty="0">
                <a:latin typeface="Times New Roman"/>
                <a:cs typeface="Times New Roman"/>
              </a:rPr>
              <a:t>трансоцитоз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макромолекул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двох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напрямках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через цитоплазму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ендотеліальних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370383" y="732726"/>
            <a:ext cx="5424805" cy="4824095"/>
            <a:chOff x="6370383" y="732726"/>
            <a:chExt cx="5424805" cy="482409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48546" y="1012387"/>
              <a:ext cx="5225815" cy="424239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375146" y="737488"/>
              <a:ext cx="5415280" cy="4814570"/>
            </a:xfrm>
            <a:custGeom>
              <a:avLst/>
              <a:gdLst/>
              <a:ahLst/>
              <a:cxnLst/>
              <a:rect l="l" t="t" r="r" b="b"/>
              <a:pathLst>
                <a:path w="5415280" h="4814570">
                  <a:moveTo>
                    <a:pt x="0" y="4814570"/>
                  </a:moveTo>
                  <a:lnTo>
                    <a:pt x="5415153" y="4814570"/>
                  </a:lnTo>
                  <a:lnTo>
                    <a:pt x="5415153" y="0"/>
                  </a:lnTo>
                  <a:lnTo>
                    <a:pt x="0" y="0"/>
                  </a:lnTo>
                  <a:lnTo>
                    <a:pt x="0" y="4814570"/>
                  </a:lnTo>
                  <a:close/>
                </a:path>
              </a:pathLst>
            </a:custGeom>
            <a:ln w="9524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57658" y="579691"/>
            <a:ext cx="5576570" cy="4977130"/>
            <a:chOff x="6157658" y="579691"/>
            <a:chExt cx="5576570" cy="49771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67120" y="595628"/>
              <a:ext cx="5557520" cy="491998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162421" y="584454"/>
              <a:ext cx="5567045" cy="4967605"/>
            </a:xfrm>
            <a:custGeom>
              <a:avLst/>
              <a:gdLst/>
              <a:ahLst/>
              <a:cxnLst/>
              <a:rect l="l" t="t" r="r" b="b"/>
              <a:pathLst>
                <a:path w="5567045" h="4967605">
                  <a:moveTo>
                    <a:pt x="0" y="4967605"/>
                  </a:moveTo>
                  <a:lnTo>
                    <a:pt x="5567045" y="4967605"/>
                  </a:lnTo>
                  <a:lnTo>
                    <a:pt x="5567045" y="0"/>
                  </a:lnTo>
                  <a:lnTo>
                    <a:pt x="0" y="0"/>
                  </a:lnTo>
                  <a:lnTo>
                    <a:pt x="0" y="4967605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47471" y="900176"/>
            <a:ext cx="47764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567180" algn="l"/>
                <a:tab pos="3650615" algn="l"/>
                <a:tab pos="418528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Електронна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мікрофотографія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5" dirty="0">
                <a:latin typeface="Times New Roman"/>
                <a:cs typeface="Times New Roman"/>
              </a:rPr>
              <a:t>та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30" dirty="0">
                <a:latin typeface="Times New Roman"/>
                <a:cs typeface="Times New Roman"/>
              </a:rPr>
              <a:t>схема </a:t>
            </a:r>
            <a:r>
              <a:rPr sz="1800" b="1" spc="-10" dirty="0">
                <a:latin typeface="Times New Roman"/>
                <a:cs typeface="Times New Roman"/>
              </a:rPr>
              <a:t>безперервного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13579" y="1174496"/>
            <a:ext cx="1009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капіляра.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7471" y="1448815"/>
            <a:ext cx="4779645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Ендотеліальні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утворюють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стінку </a:t>
            </a:r>
            <a:r>
              <a:rPr sz="1800" dirty="0">
                <a:latin typeface="Times New Roman"/>
                <a:cs typeface="Times New Roman"/>
              </a:rPr>
              <a:t>безперервного</a:t>
            </a:r>
            <a:r>
              <a:rPr sz="1800" spc="33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капіляра,</a:t>
            </a:r>
            <a:r>
              <a:rPr sz="1800" spc="34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340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безліч </a:t>
            </a:r>
            <a:r>
              <a:rPr sz="1800" dirty="0">
                <a:latin typeface="Times New Roman"/>
                <a:cs typeface="Times New Roman"/>
              </a:rPr>
              <a:t>піноцитозних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везикул.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З'єднання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часто </a:t>
            </a:r>
            <a:r>
              <a:rPr sz="1800" dirty="0">
                <a:latin typeface="Times New Roman"/>
                <a:cs typeface="Times New Roman"/>
              </a:rPr>
              <a:t>позначені</a:t>
            </a:r>
            <a:r>
              <a:rPr sz="1800" spc="4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цитоплазматичними</a:t>
            </a:r>
            <a:r>
              <a:rPr sz="1800" spc="49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(краєвими) </a:t>
            </a:r>
            <a:r>
              <a:rPr sz="1800" dirty="0">
                <a:latin typeface="Times New Roman"/>
                <a:cs typeface="Times New Roman"/>
              </a:rPr>
              <a:t>складками,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виступають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капіляра. </a:t>
            </a:r>
            <a:r>
              <a:rPr sz="1800" dirty="0">
                <a:latin typeface="Times New Roman"/>
                <a:cs typeface="Times New Roman"/>
              </a:rPr>
              <a:t>Ядра</a:t>
            </a:r>
            <a:r>
              <a:rPr sz="1800" spc="2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ендотеліальних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включені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площину</a:t>
            </a:r>
            <a:r>
              <a:rPr sz="1800" spc="3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зрізу</a:t>
            </a:r>
            <a:r>
              <a:rPr sz="1800" spc="3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мікрофотографії,</a:t>
            </a:r>
            <a:r>
              <a:rPr sz="1800" spc="315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але </a:t>
            </a:r>
            <a:r>
              <a:rPr sz="1800" dirty="0">
                <a:latin typeface="Times New Roman"/>
                <a:cs typeface="Times New Roman"/>
              </a:rPr>
              <a:t>ендотеліальна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ядром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зображена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схемі.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само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електронній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мікрофотографії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лише</a:t>
            </a:r>
            <a:r>
              <a:rPr sz="1800" spc="3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невелику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36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цитоплазми </a:t>
            </a:r>
            <a:r>
              <a:rPr sz="1800" dirty="0">
                <a:latin typeface="Times New Roman"/>
                <a:cs typeface="Times New Roman"/>
              </a:rPr>
              <a:t>перицитів;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їхнє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ядро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видно,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воно </a:t>
            </a:r>
            <a:r>
              <a:rPr sz="1800" dirty="0">
                <a:latin typeface="Times New Roman"/>
                <a:cs typeface="Times New Roman"/>
              </a:rPr>
              <a:t>показано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схемі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(вгорі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праворуч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знизу </a:t>
            </a:r>
            <a:r>
              <a:rPr sz="1800" dirty="0">
                <a:latin typeface="Times New Roman"/>
                <a:cs typeface="Times New Roman"/>
              </a:rPr>
              <a:t>ліворуч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зображення).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Цитоплазма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перицитів оточена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базальною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мембраною.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30,000×.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6411" y="865568"/>
            <a:ext cx="5303520" cy="4689475"/>
            <a:chOff x="6086411" y="865568"/>
            <a:chExt cx="5303520" cy="46894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5999" y="1225155"/>
              <a:ext cx="5240544" cy="403592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91173" y="870330"/>
              <a:ext cx="5293995" cy="4679950"/>
            </a:xfrm>
            <a:custGeom>
              <a:avLst/>
              <a:gdLst/>
              <a:ahLst/>
              <a:cxnLst/>
              <a:rect l="l" t="t" r="r" b="b"/>
              <a:pathLst>
                <a:path w="5293995" h="4679950">
                  <a:moveTo>
                    <a:pt x="0" y="4679823"/>
                  </a:moveTo>
                  <a:lnTo>
                    <a:pt x="5293741" y="4679823"/>
                  </a:lnTo>
                  <a:lnTo>
                    <a:pt x="5293741" y="0"/>
                  </a:lnTo>
                  <a:lnTo>
                    <a:pt x="0" y="0"/>
                  </a:lnTo>
                  <a:lnTo>
                    <a:pt x="0" y="4679823"/>
                  </a:lnTo>
                  <a:close/>
                </a:path>
              </a:pathLst>
            </a:custGeom>
            <a:ln w="9524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130909" y="1338453"/>
            <a:ext cx="150685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Фенестровані </a:t>
            </a:r>
            <a:r>
              <a:rPr sz="1800" dirty="0">
                <a:latin typeface="Times New Roman"/>
                <a:cs typeface="Times New Roman"/>
              </a:rPr>
              <a:t>структуру,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яка </a:t>
            </a:r>
            <a:r>
              <a:rPr sz="1800" spc="-10" dirty="0">
                <a:latin typeface="Times New Roman"/>
                <a:cs typeface="Times New Roman"/>
              </a:rPr>
              <a:t>молекулярний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23769" y="1338453"/>
            <a:ext cx="9709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515" marR="5080" indent="-44450" algn="just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Times New Roman"/>
                <a:cs typeface="Times New Roman"/>
              </a:rPr>
              <a:t>капіляри </a:t>
            </a:r>
            <a:r>
              <a:rPr sz="1800" spc="-10" dirty="0">
                <a:latin typeface="Times New Roman"/>
                <a:cs typeface="Times New Roman"/>
              </a:rPr>
              <a:t>дозволяє обмін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79901" y="1338453"/>
            <a:ext cx="70358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096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мають </a:t>
            </a:r>
            <a:r>
              <a:rPr sz="1800" spc="-10" dirty="0">
                <a:latin typeface="Times New Roman"/>
                <a:cs typeface="Times New Roman"/>
              </a:rPr>
              <a:t>більш через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09896" y="1338453"/>
            <a:ext cx="12350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065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решітчасту інтенсивний ендотелій.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30909" y="2161413"/>
            <a:ext cx="461391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Ендотеліальні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пронизані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численними </a:t>
            </a:r>
            <a:r>
              <a:rPr sz="1800" dirty="0">
                <a:latin typeface="Times New Roman"/>
                <a:cs typeface="Times New Roman"/>
              </a:rPr>
              <a:t>малими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круглими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отворами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фенестрами </a:t>
            </a:r>
            <a:r>
              <a:rPr sz="1800" dirty="0">
                <a:latin typeface="Times New Roman"/>
                <a:cs typeface="Times New Roman"/>
              </a:rPr>
              <a:t>(від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лат.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fenestra</a:t>
            </a:r>
            <a:r>
              <a:rPr sz="1800" i="1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отвір),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діаметром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приблизно </a:t>
            </a:r>
            <a:r>
              <a:rPr sz="1800" dirty="0">
                <a:latin typeface="Times New Roman"/>
                <a:cs typeface="Times New Roman"/>
              </a:rPr>
              <a:t>80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нм.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Деякі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фенестри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покриті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дуже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тонкими </a:t>
            </a:r>
            <a:r>
              <a:rPr sz="1800" dirty="0">
                <a:latin typeface="Times New Roman"/>
                <a:cs typeface="Times New Roman"/>
              </a:rPr>
              <a:t>діафрагмами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протеогліканів,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інші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можуть </a:t>
            </a:r>
            <a:r>
              <a:rPr sz="1800" dirty="0">
                <a:latin typeface="Times New Roman"/>
                <a:cs typeface="Times New Roman"/>
              </a:rPr>
              <a:t>являти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собою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мембранні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інвагінації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час </a:t>
            </a:r>
            <a:r>
              <a:rPr sz="1800" dirty="0">
                <a:latin typeface="Times New Roman"/>
                <a:cs typeface="Times New Roman"/>
              </a:rPr>
              <a:t>трансоцитозу,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тимчасово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з’єднують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обидві </a:t>
            </a:r>
            <a:r>
              <a:rPr sz="1800" dirty="0">
                <a:latin typeface="Times New Roman"/>
                <a:cs typeface="Times New Roman"/>
              </a:rPr>
              <a:t>сторони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дуже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тонких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клітин.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Однак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базальна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30909" y="4356607"/>
            <a:ext cx="13950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833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мембрана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є </a:t>
            </a:r>
            <a:r>
              <a:rPr sz="1800" spc="-10" dirty="0">
                <a:latin typeface="Times New Roman"/>
                <a:cs typeface="Times New Roman"/>
              </a:rPr>
              <a:t>фенестрації.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24352" y="4356607"/>
            <a:ext cx="29184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920" marR="5080" indent="-109855">
              <a:lnSpc>
                <a:spcPct val="100000"/>
              </a:lnSpc>
              <a:spcBef>
                <a:spcPts val="100"/>
              </a:spcBef>
              <a:tabLst>
                <a:tab pos="1629410" algn="l"/>
                <a:tab pos="2018030" algn="l"/>
                <a:tab pos="20580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неперервною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покриває Фенестровані</a:t>
            </a:r>
            <a:r>
              <a:rPr sz="1800" dirty="0">
                <a:latin typeface="Times New Roman"/>
                <a:cs typeface="Times New Roman"/>
              </a:rPr>
              <a:t>			</a:t>
            </a:r>
            <a:r>
              <a:rPr sz="1800" spc="-20" dirty="0">
                <a:latin typeface="Times New Roman"/>
                <a:cs typeface="Times New Roman"/>
              </a:rPr>
              <a:t>капіляри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30909" y="4905247"/>
            <a:ext cx="4612005" cy="11169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algn="just">
              <a:lnSpc>
                <a:spcPct val="99300"/>
              </a:lnSpc>
              <a:spcBef>
                <a:spcPts val="114"/>
              </a:spcBef>
            </a:pP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органах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інтенсивним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обміном </a:t>
            </a:r>
            <a:r>
              <a:rPr sz="1800" dirty="0">
                <a:latin typeface="Times New Roman"/>
                <a:cs typeface="Times New Roman"/>
              </a:rPr>
              <a:t>речовин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тканинами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кров’ю,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таких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 </a:t>
            </a:r>
            <a:r>
              <a:rPr sz="1800" dirty="0">
                <a:latin typeface="Times New Roman"/>
                <a:cs typeface="Times New Roman"/>
              </a:rPr>
              <a:t>нирки,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кишечник,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судинне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сплетіння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мозку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ендокринні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залози.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26824" y="869314"/>
            <a:ext cx="6287770" cy="5119370"/>
            <a:chOff x="5326824" y="869314"/>
            <a:chExt cx="6287770" cy="51193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6285" y="1031277"/>
              <a:ext cx="6198855" cy="493517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31586" y="874077"/>
              <a:ext cx="6278245" cy="5109845"/>
            </a:xfrm>
            <a:custGeom>
              <a:avLst/>
              <a:gdLst/>
              <a:ahLst/>
              <a:cxnLst/>
              <a:rect l="l" t="t" r="r" b="b"/>
              <a:pathLst>
                <a:path w="6278245" h="5109845">
                  <a:moveTo>
                    <a:pt x="0" y="5109845"/>
                  </a:moveTo>
                  <a:lnTo>
                    <a:pt x="6278245" y="5109845"/>
                  </a:lnTo>
                  <a:lnTo>
                    <a:pt x="6278245" y="0"/>
                  </a:lnTo>
                  <a:lnTo>
                    <a:pt x="0" y="0"/>
                  </a:lnTo>
                  <a:lnTo>
                    <a:pt x="0" y="510984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65784" y="617931"/>
            <a:ext cx="11334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Електронна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09342" y="617931"/>
            <a:ext cx="29895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26589" algn="l"/>
                <a:tab pos="246316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мікрофотографія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25" dirty="0">
                <a:latin typeface="Times New Roman"/>
                <a:cs typeface="Times New Roman"/>
              </a:rPr>
              <a:t>та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20" dirty="0">
                <a:latin typeface="Times New Roman"/>
                <a:cs typeface="Times New Roman"/>
              </a:rPr>
              <a:t>схема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5784" y="862329"/>
            <a:ext cx="35096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фенестрованого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318895" algn="l"/>
                <a:tab pos="2932430" algn="l"/>
              </a:tabLst>
            </a:pPr>
            <a:r>
              <a:rPr sz="1600" spc="-10" dirty="0">
                <a:latin typeface="Times New Roman"/>
                <a:cs typeface="Times New Roman"/>
              </a:rPr>
              <a:t>Цитоплазма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ендотеліальних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клітин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97477" y="862329"/>
            <a:ext cx="9023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капіляра.</a:t>
            </a:r>
            <a:endParaRPr sz="160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містить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5784" y="1350010"/>
            <a:ext cx="4434205" cy="4658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1905" algn="ctr">
              <a:lnSpc>
                <a:spcPct val="100000"/>
              </a:lnSpc>
              <a:spcBef>
                <a:spcPts val="95"/>
              </a:spcBef>
              <a:tabLst>
                <a:tab pos="803275" algn="l"/>
                <a:tab pos="963294" algn="l"/>
                <a:tab pos="1265555" algn="l"/>
                <a:tab pos="1620520" algn="l"/>
                <a:tab pos="1809750" algn="l"/>
                <a:tab pos="2176780" algn="l"/>
                <a:tab pos="2228850" algn="l"/>
                <a:tab pos="2510790" algn="l"/>
                <a:tab pos="2585085" algn="l"/>
                <a:tab pos="2957195" algn="l"/>
                <a:tab pos="3053080" algn="l"/>
                <a:tab pos="3326129" algn="l"/>
                <a:tab pos="3438525" algn="l"/>
                <a:tab pos="3719195" algn="l"/>
              </a:tabLst>
            </a:pPr>
            <a:r>
              <a:rPr sz="1600" dirty="0">
                <a:latin typeface="Times New Roman"/>
                <a:cs typeface="Times New Roman"/>
              </a:rPr>
              <a:t>численні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фенестрації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(маленькі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стрілки).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деяких ділянках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ендотеліальних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клітин,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де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відсутні </a:t>
            </a:r>
            <a:r>
              <a:rPr sz="1600" dirty="0">
                <a:latin typeface="Times New Roman"/>
                <a:cs typeface="Times New Roman"/>
              </a:rPr>
              <a:t>фенестрації,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наявні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піноцитозні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везикули.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лівого </a:t>
            </a:r>
            <a:r>
              <a:rPr sz="1600" dirty="0">
                <a:latin typeface="Times New Roman"/>
                <a:cs typeface="Times New Roman"/>
              </a:rPr>
              <a:t>боку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електронної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мікрофотографії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частину </a:t>
            </a:r>
            <a:r>
              <a:rPr sz="1600" dirty="0">
                <a:latin typeface="Times New Roman"/>
                <a:cs typeface="Times New Roman"/>
              </a:rPr>
              <a:t>перицита,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ядром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верхньому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лівому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куті </a:t>
            </a:r>
            <a:r>
              <a:rPr sz="1600" spc="-10" dirty="0">
                <a:latin typeface="Times New Roman"/>
                <a:cs typeface="Times New Roman"/>
              </a:rPr>
              <a:t>зображення.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21,500×.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Вставка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25" dirty="0">
                <a:latin typeface="Times New Roman"/>
                <a:cs typeface="Times New Roman"/>
              </a:rPr>
              <a:t>на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зображенні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фенестрації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діафрагму,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покриває отвори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(великі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стрілки).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55,000×.</a:t>
            </a:r>
            <a:r>
              <a:rPr sz="1600" b="1" spc="-10" dirty="0">
                <a:latin typeface="Times New Roman"/>
                <a:cs typeface="Times New Roman"/>
              </a:rPr>
              <a:t>Електронна мікрофотографія</a:t>
            </a:r>
            <a:r>
              <a:rPr sz="1600" b="1" dirty="0">
                <a:latin typeface="Times New Roman"/>
                <a:cs typeface="Times New Roman"/>
              </a:rPr>
              <a:t>		</a:t>
            </a:r>
            <a:r>
              <a:rPr sz="1600" b="1" spc="-25" dirty="0">
                <a:latin typeface="Times New Roman"/>
                <a:cs typeface="Times New Roman"/>
              </a:rPr>
              <a:t>та</a:t>
            </a:r>
            <a:r>
              <a:rPr sz="1600" b="1" dirty="0">
                <a:latin typeface="Times New Roman"/>
                <a:cs typeface="Times New Roman"/>
              </a:rPr>
              <a:t>		</a:t>
            </a:r>
            <a:r>
              <a:rPr sz="1600" b="1" spc="-20" dirty="0">
                <a:latin typeface="Times New Roman"/>
                <a:cs typeface="Times New Roman"/>
              </a:rPr>
              <a:t>схема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фенестрованого капіляра.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Цитоплазма</a:t>
            </a:r>
            <a:r>
              <a:rPr sz="1600" spc="27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ендотеліальних</a:t>
            </a:r>
            <a:r>
              <a:rPr sz="1600" spc="27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27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містить </a:t>
            </a:r>
            <a:r>
              <a:rPr sz="1600" dirty="0">
                <a:latin typeface="Times New Roman"/>
                <a:cs typeface="Times New Roman"/>
              </a:rPr>
              <a:t>численні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фенестрації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(маленькі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стрілки).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деяких </a:t>
            </a:r>
            <a:r>
              <a:rPr sz="1600" dirty="0">
                <a:latin typeface="Times New Roman"/>
                <a:cs typeface="Times New Roman"/>
              </a:rPr>
              <a:t>ділянках</a:t>
            </a:r>
            <a:r>
              <a:rPr sz="1600" spc="3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ендотеліальних</a:t>
            </a:r>
            <a:r>
              <a:rPr sz="1600" spc="3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3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де</a:t>
            </a:r>
            <a:r>
              <a:rPr sz="1600" spc="36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відсутні </a:t>
            </a:r>
            <a:r>
              <a:rPr sz="1600" dirty="0">
                <a:latin typeface="Times New Roman"/>
                <a:cs typeface="Times New Roman"/>
              </a:rPr>
              <a:t>фенестрації,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наявні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піноцитозні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везикули.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лівого </a:t>
            </a:r>
            <a:r>
              <a:rPr sz="1600" dirty="0">
                <a:latin typeface="Times New Roman"/>
                <a:cs typeface="Times New Roman"/>
              </a:rPr>
              <a:t>боку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електронної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мікрофотографії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частину </a:t>
            </a:r>
            <a:r>
              <a:rPr sz="1600" dirty="0">
                <a:latin typeface="Times New Roman"/>
                <a:cs typeface="Times New Roman"/>
              </a:rPr>
              <a:t>перицита,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ядром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верхньому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лівому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куті </a:t>
            </a:r>
            <a:r>
              <a:rPr sz="1600" dirty="0">
                <a:latin typeface="Times New Roman"/>
                <a:cs typeface="Times New Roman"/>
              </a:rPr>
              <a:t>зображення.</a:t>
            </a:r>
            <a:r>
              <a:rPr sz="1600" spc="3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21,500×.</a:t>
            </a:r>
            <a:r>
              <a:rPr sz="1600" spc="3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Вставка</a:t>
            </a:r>
            <a:r>
              <a:rPr sz="1600" spc="3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31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зображенні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фенестрації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діафрагму,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покриває </a:t>
            </a:r>
            <a:r>
              <a:rPr sz="1600" dirty="0">
                <a:latin typeface="Times New Roman"/>
                <a:cs typeface="Times New Roman"/>
              </a:rPr>
              <a:t>отвори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(великі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стрілки).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55,000×.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6411" y="1475079"/>
            <a:ext cx="5360035" cy="4345305"/>
            <a:chOff x="6086411" y="1475079"/>
            <a:chExt cx="5360035" cy="43453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5999" y="1484604"/>
              <a:ext cx="5097970" cy="40628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91173" y="1479842"/>
              <a:ext cx="5350510" cy="4335780"/>
            </a:xfrm>
            <a:custGeom>
              <a:avLst/>
              <a:gdLst/>
              <a:ahLst/>
              <a:cxnLst/>
              <a:rect l="l" t="t" r="r" b="b"/>
              <a:pathLst>
                <a:path w="5350509" h="4335780">
                  <a:moveTo>
                    <a:pt x="0" y="4335780"/>
                  </a:moveTo>
                  <a:lnTo>
                    <a:pt x="5350256" y="4335780"/>
                  </a:lnTo>
                  <a:lnTo>
                    <a:pt x="5350256" y="0"/>
                  </a:lnTo>
                  <a:lnTo>
                    <a:pt x="0" y="0"/>
                  </a:lnTo>
                  <a:lnTo>
                    <a:pt x="0" y="433578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86790" y="1433576"/>
            <a:ext cx="3215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9964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Дисконтинуальні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капіляри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48734" y="1433576"/>
            <a:ext cx="12471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4845" algn="l"/>
              </a:tabLst>
            </a:pPr>
            <a:r>
              <a:rPr sz="1800" spc="-25" dirty="0">
                <a:latin typeface="Times New Roman"/>
                <a:cs typeface="Times New Roman"/>
              </a:rPr>
              <a:t>які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також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49673" y="1707896"/>
            <a:ext cx="1343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забезпечують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6790" y="1707896"/>
            <a:ext cx="29267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590040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називають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синусоїдами</a:t>
            </a:r>
            <a:r>
              <a:rPr sz="1800" spc="-10" dirty="0">
                <a:latin typeface="Times New Roman"/>
                <a:cs typeface="Times New Roman"/>
              </a:rPr>
              <a:t>, максимальний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обмін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08198" y="1982470"/>
            <a:ext cx="2486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4965" algn="l"/>
                <a:tab pos="19056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макромолекул,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5" dirty="0">
                <a:latin typeface="Times New Roman"/>
                <a:cs typeface="Times New Roman"/>
              </a:rPr>
              <a:t>також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6790" y="2256790"/>
            <a:ext cx="4810125" cy="331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сприяють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легшому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переміщенню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між </a:t>
            </a:r>
            <a:r>
              <a:rPr sz="1800" dirty="0">
                <a:latin typeface="Times New Roman"/>
                <a:cs typeface="Times New Roman"/>
              </a:rPr>
              <a:t>тканинами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кров’ю.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Ендотелій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таких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капілярів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великі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перфорації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без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діафрагм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нерегулярні </a:t>
            </a:r>
            <a:r>
              <a:rPr sz="1800" dirty="0">
                <a:latin typeface="Times New Roman"/>
                <a:cs typeface="Times New Roman"/>
              </a:rPr>
              <a:t>міжклітинні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щілини,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формує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дискретний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проміжками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клітинами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крізь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них.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відміну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інших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типів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капілярів,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синусоїди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високо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дисконтинуальну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базальну </a:t>
            </a:r>
            <a:r>
              <a:rPr sz="1800" dirty="0">
                <a:latin typeface="Times New Roman"/>
                <a:cs typeface="Times New Roman"/>
              </a:rPr>
              <a:t>мембрану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значно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більший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діаметр,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часто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30–</a:t>
            </a:r>
            <a:endParaRPr sz="1800">
              <a:latin typeface="Times New Roman"/>
              <a:cs typeface="Times New Roman"/>
            </a:endParaRPr>
          </a:p>
          <a:p>
            <a:pPr marL="12700" marR="6985" algn="just">
              <a:lnSpc>
                <a:spcPct val="99300"/>
              </a:lnSpc>
              <a:spcBef>
                <a:spcPts val="15"/>
              </a:spcBef>
            </a:pPr>
            <a:r>
              <a:rPr sz="1800" dirty="0">
                <a:latin typeface="Times New Roman"/>
                <a:cs typeface="Times New Roman"/>
              </a:rPr>
              <a:t>40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мкм,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уповільнює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кровотік.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Синусоїдні </a:t>
            </a:r>
            <a:r>
              <a:rPr sz="1800" dirty="0">
                <a:latin typeface="Times New Roman"/>
                <a:cs typeface="Times New Roman"/>
              </a:rPr>
              <a:t>капіляри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такого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зустрічаються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печінці, </a:t>
            </a:r>
            <a:r>
              <a:rPr sz="1800" dirty="0">
                <a:latin typeface="Times New Roman"/>
                <a:cs typeface="Times New Roman"/>
              </a:rPr>
              <a:t>селезінці,</a:t>
            </a:r>
            <a:r>
              <a:rPr sz="1800" spc="2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деяких</a:t>
            </a:r>
            <a:r>
              <a:rPr sz="1800" spc="23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ендокринних</a:t>
            </a:r>
            <a:r>
              <a:rPr sz="1800" spc="23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органах</a:t>
            </a:r>
            <a:r>
              <a:rPr sz="1800" spc="229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і </a:t>
            </a:r>
            <a:r>
              <a:rPr sz="1800" spc="-20" dirty="0">
                <a:latin typeface="Times New Roman"/>
                <a:cs typeface="Times New Roman"/>
              </a:rPr>
              <a:t>кістковому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мозку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4897" y="417830"/>
            <a:ext cx="4670298" cy="515975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46226" y="5801055"/>
            <a:ext cx="3942079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Times New Roman"/>
                <a:cs typeface="Times New Roman"/>
              </a:rPr>
              <a:t>Структура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синусоїдальної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селезінки,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що </a:t>
            </a:r>
            <a:r>
              <a:rPr sz="1400" b="1" spc="-10" dirty="0">
                <a:latin typeface="Times New Roman"/>
                <a:cs typeface="Times New Roman"/>
              </a:rPr>
              <a:t>показує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відкриті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та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закриті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шляхи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кровотоку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17386" y="346583"/>
            <a:ext cx="5574919" cy="487705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096761" y="5422188"/>
            <a:ext cx="55721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72135" algn="l"/>
                <a:tab pos="972819" algn="l"/>
                <a:tab pos="1443355" algn="l"/>
                <a:tab pos="2106295" algn="l"/>
                <a:tab pos="3266440" algn="l"/>
                <a:tab pos="3745229" algn="l"/>
                <a:tab pos="4344035" algn="l"/>
                <a:tab pos="4733925" algn="l"/>
                <a:tab pos="5205095" algn="l"/>
              </a:tabLst>
            </a:pP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small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sinus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and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cord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(C)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Billroth.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Narrow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slits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(arrows)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are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seen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on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the </a:t>
            </a:r>
            <a:r>
              <a:rPr sz="1400" spc="-20" dirty="0">
                <a:latin typeface="Times New Roman"/>
                <a:cs typeface="Times New Roman"/>
              </a:rPr>
              <a:t>wall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of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the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sinus.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Erythrocytes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(E)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Times New Roman"/>
                <a:cs typeface="Times New Roman"/>
              </a:rPr>
              <a:t>hang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the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wall.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96761" y="5848908"/>
            <a:ext cx="545084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imes New Roman"/>
                <a:cs typeface="Times New Roman"/>
              </a:rPr>
              <a:t>https://digitalcommons.usu.edu/cgi/viewcontent.cgi?article=2270&amp;context= microscopy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07518" y="1268666"/>
            <a:ext cx="5537835" cy="3686810"/>
            <a:chOff x="6307518" y="1268666"/>
            <a:chExt cx="5537835" cy="36868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27767" y="1388940"/>
              <a:ext cx="5326465" cy="355669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12280" y="1273428"/>
              <a:ext cx="5528310" cy="3677285"/>
            </a:xfrm>
            <a:custGeom>
              <a:avLst/>
              <a:gdLst/>
              <a:ahLst/>
              <a:cxnLst/>
              <a:rect l="l" t="t" r="r" b="b"/>
              <a:pathLst>
                <a:path w="5528309" h="3677285">
                  <a:moveTo>
                    <a:pt x="0" y="3676904"/>
                  </a:moveTo>
                  <a:lnTo>
                    <a:pt x="5527802" y="3676904"/>
                  </a:lnTo>
                  <a:lnTo>
                    <a:pt x="5527802" y="0"/>
                  </a:lnTo>
                  <a:lnTo>
                    <a:pt x="0" y="0"/>
                  </a:lnTo>
                  <a:lnTo>
                    <a:pt x="0" y="367690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93444" y="904443"/>
            <a:ext cx="4805045" cy="4965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Синусоїдні</a:t>
            </a:r>
            <a:r>
              <a:rPr sz="1800" b="1" spc="285" dirty="0">
                <a:latin typeface="Trebuchet MS"/>
                <a:cs typeface="Trebuchet MS"/>
              </a:rPr>
              <a:t>   </a:t>
            </a:r>
            <a:r>
              <a:rPr sz="1800" b="1" dirty="0">
                <a:latin typeface="Trebuchet MS"/>
                <a:cs typeface="Trebuchet MS"/>
              </a:rPr>
              <a:t>капіляри</a:t>
            </a:r>
            <a:r>
              <a:rPr sz="1800" dirty="0">
                <a:latin typeface="Trebuchet MS"/>
                <a:cs typeface="Trebuchet MS"/>
              </a:rPr>
              <a:t>,</a:t>
            </a:r>
            <a:r>
              <a:rPr sz="1800" spc="28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285" dirty="0">
                <a:latin typeface="Trebuchet MS"/>
                <a:cs typeface="Trebuchet MS"/>
              </a:rPr>
              <a:t>   </a:t>
            </a:r>
            <a:r>
              <a:rPr sz="1800" b="1" spc="-10" dirty="0">
                <a:latin typeface="Trebuchet MS"/>
                <a:cs typeface="Trebuchet MS"/>
              </a:rPr>
              <a:t>синусоїди</a:t>
            </a:r>
            <a:r>
              <a:rPr sz="1800" spc="-10" dirty="0">
                <a:latin typeface="Trebuchet MS"/>
                <a:cs typeface="Trebuchet MS"/>
              </a:rPr>
              <a:t>, </a:t>
            </a:r>
            <a:r>
              <a:rPr sz="1800" dirty="0">
                <a:latin typeface="Trebuchet MS"/>
                <a:cs typeface="Trebuchet MS"/>
              </a:rPr>
              <a:t>зазвичай</a:t>
            </a:r>
            <a:r>
              <a:rPr sz="1800" spc="4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мають</a:t>
            </a:r>
            <a:r>
              <a:rPr sz="1800" spc="40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набагато</a:t>
            </a:r>
            <a:r>
              <a:rPr sz="1800" spc="4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більший</a:t>
            </a:r>
            <a:r>
              <a:rPr sz="1800" spc="409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діаметр, </a:t>
            </a:r>
            <a:r>
              <a:rPr sz="1800" dirty="0">
                <a:latin typeface="Trebuchet MS"/>
                <a:cs typeface="Trebuchet MS"/>
              </a:rPr>
              <a:t>ніж</a:t>
            </a:r>
            <a:r>
              <a:rPr sz="1800" spc="20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більшість</a:t>
            </a:r>
            <a:r>
              <a:rPr sz="1800" spc="1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капілярів,</a:t>
            </a:r>
            <a:r>
              <a:rPr sz="1800" spc="2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2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спеціалізовані</a:t>
            </a:r>
            <a:r>
              <a:rPr sz="1800" spc="19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не </a:t>
            </a:r>
            <a:r>
              <a:rPr sz="1800" dirty="0">
                <a:latin typeface="Trebuchet MS"/>
                <a:cs typeface="Trebuchet MS"/>
              </a:rPr>
              <a:t>лише</a:t>
            </a:r>
            <a:r>
              <a:rPr sz="1800" spc="4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для</a:t>
            </a:r>
            <a:r>
              <a:rPr sz="1800" spc="50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максимального</a:t>
            </a:r>
            <a:r>
              <a:rPr sz="1800" b="1" spc="50" dirty="0">
                <a:latin typeface="Trebuchet MS"/>
                <a:cs typeface="Trebuchet MS"/>
              </a:rPr>
              <a:t>  </a:t>
            </a:r>
            <a:r>
              <a:rPr sz="1800" b="1" spc="-30" dirty="0">
                <a:latin typeface="Trebuchet MS"/>
                <a:cs typeface="Trebuchet MS"/>
              </a:rPr>
              <a:t>молекулярного </a:t>
            </a:r>
            <a:r>
              <a:rPr sz="1800" b="1" dirty="0">
                <a:latin typeface="Trebuchet MS"/>
                <a:cs typeface="Trebuchet MS"/>
              </a:rPr>
              <a:t>обміну</a:t>
            </a:r>
            <a:r>
              <a:rPr sz="1800" b="1" spc="16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між</a:t>
            </a:r>
            <a:r>
              <a:rPr sz="1800" spc="16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кров’ю</a:t>
            </a:r>
            <a:r>
              <a:rPr sz="1800" spc="16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160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навколишньою </a:t>
            </a:r>
            <a:r>
              <a:rPr sz="1800" dirty="0">
                <a:latin typeface="Trebuchet MS"/>
                <a:cs typeface="Trebuchet MS"/>
              </a:rPr>
              <a:t>тканиною,</a:t>
            </a:r>
            <a:r>
              <a:rPr sz="1800" spc="1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але</a:t>
            </a:r>
            <a:r>
              <a:rPr sz="1800" spc="1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й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для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легкого</a:t>
            </a:r>
            <a:r>
              <a:rPr sz="1800" b="1" spc="15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переміщення </a:t>
            </a:r>
            <a:r>
              <a:rPr sz="1800" b="1" spc="-50" dirty="0">
                <a:latin typeface="Trebuchet MS"/>
                <a:cs typeface="Trebuchet MS"/>
              </a:rPr>
              <a:t>клітин</a:t>
            </a:r>
            <a:r>
              <a:rPr sz="1800" b="1" spc="-155" dirty="0">
                <a:latin typeface="Trebuchet MS"/>
                <a:cs typeface="Trebuchet MS"/>
              </a:rPr>
              <a:t> </a:t>
            </a:r>
            <a:r>
              <a:rPr sz="1800" b="1" spc="-30" dirty="0">
                <a:latin typeface="Trebuchet MS"/>
                <a:cs typeface="Trebuchet MS"/>
              </a:rPr>
              <a:t>крові</a:t>
            </a:r>
            <a:r>
              <a:rPr sz="1800" b="1" spc="-135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через</a:t>
            </a:r>
            <a:r>
              <a:rPr sz="1800" b="1" spc="-14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ендотелій</a:t>
            </a:r>
            <a:r>
              <a:rPr sz="1800" spc="-10" dirty="0"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rebuchet MS"/>
                <a:cs typeface="Trebuchet MS"/>
              </a:rPr>
              <a:t>Показаний</a:t>
            </a:r>
            <a:r>
              <a:rPr sz="1800" spc="1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тут</a:t>
            </a:r>
            <a:r>
              <a:rPr sz="1800" spc="16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синусоїд</a:t>
            </a:r>
            <a:r>
              <a:rPr sz="1800" b="1" spc="16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(S)</a:t>
            </a:r>
            <a:r>
              <a:rPr sz="1800" b="1" spc="1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розташований</a:t>
            </a:r>
            <a:r>
              <a:rPr sz="1800" spc="17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у </a:t>
            </a:r>
            <a:r>
              <a:rPr sz="1800" b="1" dirty="0">
                <a:latin typeface="Trebuchet MS"/>
                <a:cs typeface="Trebuchet MS"/>
              </a:rPr>
              <a:t>кістковому</a:t>
            </a:r>
            <a:r>
              <a:rPr sz="1800" b="1" spc="10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мозку</a:t>
            </a:r>
            <a:r>
              <a:rPr sz="1800" b="1" spc="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оточений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тканиною,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що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адипоцити  (A)  </a:t>
            </a:r>
            <a:r>
              <a:rPr sz="1800" dirty="0">
                <a:latin typeface="Trebuchet MS"/>
                <a:cs typeface="Trebuchet MS"/>
              </a:rPr>
              <a:t>та  </a:t>
            </a:r>
            <a:r>
              <a:rPr sz="1800" b="1" spc="-25" dirty="0">
                <a:latin typeface="Trebuchet MS"/>
                <a:cs typeface="Trebuchet MS"/>
              </a:rPr>
              <a:t>гематопоетичні </a:t>
            </a:r>
            <a:r>
              <a:rPr sz="1800" b="1" dirty="0">
                <a:latin typeface="Trebuchet MS"/>
                <a:cs typeface="Trebuchet MS"/>
              </a:rPr>
              <a:t>клітини</a:t>
            </a:r>
            <a:r>
              <a:rPr sz="1800" b="1" spc="42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(H)</a:t>
            </a:r>
            <a:r>
              <a:rPr sz="1800" dirty="0">
                <a:latin typeface="Trebuchet MS"/>
                <a:cs typeface="Trebuchet MS"/>
              </a:rPr>
              <a:t>.</a:t>
            </a:r>
            <a:r>
              <a:rPr sz="1800" spc="41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Ендотеліальні</a:t>
            </a:r>
            <a:r>
              <a:rPr sz="1800" b="1" spc="42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клітини</a:t>
            </a:r>
            <a:r>
              <a:rPr sz="1800" b="1" spc="430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дуже </a:t>
            </a:r>
            <a:r>
              <a:rPr sz="1800" b="1" dirty="0">
                <a:latin typeface="Trebuchet MS"/>
                <a:cs typeface="Trebuchet MS"/>
              </a:rPr>
              <a:t>тонкі</a:t>
            </a:r>
            <a:r>
              <a:rPr sz="1800" dirty="0">
                <a:latin typeface="Trebuchet MS"/>
                <a:cs typeface="Trebuchet MS"/>
              </a:rPr>
              <a:t>,</a:t>
            </a:r>
            <a:r>
              <a:rPr sz="1800" spc="3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</a:t>
            </a:r>
            <a:r>
              <a:rPr sz="1800" spc="37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ядра</a:t>
            </a:r>
            <a:r>
              <a:rPr sz="1800" b="1" spc="37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клітин</a:t>
            </a:r>
            <a:r>
              <a:rPr sz="1800" b="1" spc="3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важче</a:t>
            </a:r>
            <a:r>
              <a:rPr sz="1800" spc="3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знайти,</a:t>
            </a:r>
            <a:r>
              <a:rPr sz="1800" spc="3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ніж</a:t>
            </a:r>
            <a:r>
              <a:rPr sz="1800" spc="36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у </a:t>
            </a:r>
            <a:r>
              <a:rPr sz="1800" spc="-25" dirty="0">
                <a:latin typeface="Trebuchet MS"/>
                <a:cs typeface="Trebuchet MS"/>
              </a:rPr>
              <a:t>дрібніших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капілярах.</a:t>
            </a:r>
            <a:endParaRPr sz="1800">
              <a:latin typeface="Trebuchet MS"/>
              <a:cs typeface="Trebuchet MS"/>
            </a:endParaRPr>
          </a:p>
          <a:p>
            <a:pPr marL="12700" marR="635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rebuchet MS"/>
                <a:cs typeface="Trebuchet MS"/>
              </a:rPr>
              <a:t>При</a:t>
            </a:r>
            <a:r>
              <a:rPr sz="1800" spc="365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ультраструктурному</a:t>
            </a:r>
            <a:r>
              <a:rPr sz="1800" spc="370" dirty="0">
                <a:latin typeface="Trebuchet MS"/>
                <a:cs typeface="Trebuchet MS"/>
              </a:rPr>
              <a:t>    </a:t>
            </a:r>
            <a:r>
              <a:rPr sz="1800" spc="-10" dirty="0">
                <a:latin typeface="Trebuchet MS"/>
                <a:cs typeface="Trebuchet MS"/>
              </a:rPr>
              <a:t>дослідженні </a:t>
            </a:r>
            <a:r>
              <a:rPr sz="1800" b="1" dirty="0">
                <a:latin typeface="Trebuchet MS"/>
                <a:cs typeface="Trebuchet MS"/>
              </a:rPr>
              <a:t>синусоїдні</a:t>
            </a:r>
            <a:r>
              <a:rPr sz="1800" b="1" spc="265" dirty="0">
                <a:latin typeface="Trebuchet MS"/>
                <a:cs typeface="Trebuchet MS"/>
              </a:rPr>
              <a:t>    </a:t>
            </a:r>
            <a:r>
              <a:rPr sz="1800" b="1" dirty="0">
                <a:latin typeface="Trebuchet MS"/>
                <a:cs typeface="Trebuchet MS"/>
              </a:rPr>
              <a:t>капіляри</a:t>
            </a:r>
            <a:r>
              <a:rPr sz="1800" b="1" spc="260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мають</a:t>
            </a:r>
            <a:r>
              <a:rPr sz="1800" spc="265" dirty="0">
                <a:latin typeface="Trebuchet MS"/>
                <a:cs typeface="Trebuchet MS"/>
              </a:rPr>
              <a:t>    </a:t>
            </a:r>
            <a:r>
              <a:rPr sz="1800" b="1" spc="-10" dirty="0">
                <a:latin typeface="Trebuchet MS"/>
                <a:cs typeface="Trebuchet MS"/>
              </a:rPr>
              <a:t>великі </a:t>
            </a:r>
            <a:r>
              <a:rPr sz="1800" b="1" dirty="0">
                <a:latin typeface="Trebuchet MS"/>
                <a:cs typeface="Trebuchet MS"/>
              </a:rPr>
              <a:t>фенестрації</a:t>
            </a:r>
            <a:r>
              <a:rPr sz="1800" b="1" spc="425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через</a:t>
            </a:r>
            <a:r>
              <a:rPr sz="1800" b="1" spc="425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клітини</a:t>
            </a:r>
            <a:r>
              <a:rPr sz="1800" b="1" spc="4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420" dirty="0">
                <a:latin typeface="Trebuchet MS"/>
                <a:cs typeface="Trebuchet MS"/>
              </a:rPr>
              <a:t>  </a:t>
            </a:r>
            <a:r>
              <a:rPr sz="1800" b="1" spc="-10" dirty="0">
                <a:latin typeface="Trebuchet MS"/>
                <a:cs typeface="Trebuchet MS"/>
              </a:rPr>
              <a:t>значні </a:t>
            </a:r>
            <a:r>
              <a:rPr sz="1800" b="1" dirty="0">
                <a:latin typeface="Trebuchet MS"/>
                <a:cs typeface="Trebuchet MS"/>
              </a:rPr>
              <a:t>переривчастості</a:t>
            </a:r>
            <a:r>
              <a:rPr sz="1800" b="1" spc="229" dirty="0">
                <a:latin typeface="Trebuchet MS"/>
                <a:cs typeface="Trebuchet MS"/>
              </a:rPr>
              <a:t>   </a:t>
            </a:r>
            <a:r>
              <a:rPr sz="1800" b="1" dirty="0">
                <a:latin typeface="Trebuchet MS"/>
                <a:cs typeface="Trebuchet MS"/>
              </a:rPr>
              <a:t>між</a:t>
            </a:r>
            <a:r>
              <a:rPr sz="1800" b="1" spc="235" dirty="0">
                <a:latin typeface="Trebuchet MS"/>
                <a:cs typeface="Trebuchet MS"/>
              </a:rPr>
              <a:t>   </a:t>
            </a:r>
            <a:r>
              <a:rPr sz="1800" b="1" dirty="0">
                <a:latin typeface="Trebuchet MS"/>
                <a:cs typeface="Trebuchet MS"/>
              </a:rPr>
              <a:t>клітинами</a:t>
            </a:r>
            <a:r>
              <a:rPr sz="1800" b="1" spc="22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229" dirty="0">
                <a:latin typeface="Trebuchet MS"/>
                <a:cs typeface="Trebuchet MS"/>
              </a:rPr>
              <a:t>   </a:t>
            </a:r>
            <a:r>
              <a:rPr sz="1800" spc="-50" dirty="0">
                <a:latin typeface="Trebuchet MS"/>
                <a:cs typeface="Trebuchet MS"/>
              </a:rPr>
              <a:t>в </a:t>
            </a:r>
            <a:r>
              <a:rPr sz="1800" b="1" spc="-20" dirty="0">
                <a:latin typeface="Trebuchet MS"/>
                <a:cs typeface="Trebuchet MS"/>
              </a:rPr>
              <a:t>базальній</a:t>
            </a:r>
            <a:r>
              <a:rPr sz="1800" b="1" spc="-145" dirty="0">
                <a:latin typeface="Trebuchet MS"/>
                <a:cs typeface="Trebuchet MS"/>
              </a:rPr>
              <a:t> </a:t>
            </a:r>
            <a:r>
              <a:rPr sz="1800" b="1" spc="-45" dirty="0">
                <a:latin typeface="Trebuchet MS"/>
                <a:cs typeface="Trebuchet MS"/>
              </a:rPr>
              <a:t>мембрані</a:t>
            </a:r>
            <a:r>
              <a:rPr sz="1800" spc="-45" dirty="0">
                <a:latin typeface="Trebuchet MS"/>
                <a:cs typeface="Trebuchet MS"/>
              </a:rPr>
              <a:t>.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(Збільшення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b="1" spc="-120" dirty="0">
                <a:latin typeface="Trebuchet MS"/>
                <a:cs typeface="Trebuchet MS"/>
              </a:rPr>
              <a:t>200x</a:t>
            </a:r>
            <a:r>
              <a:rPr sz="1800" spc="-120" dirty="0">
                <a:latin typeface="Trebuchet MS"/>
                <a:cs typeface="Trebuchet MS"/>
              </a:rPr>
              <a:t>;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b="1" spc="70" dirty="0">
                <a:latin typeface="Trebuchet MS"/>
                <a:cs typeface="Trebuchet MS"/>
              </a:rPr>
              <a:t>HsE</a:t>
            </a:r>
            <a:r>
              <a:rPr sz="1800" spc="70" dirty="0">
                <a:latin typeface="Trebuchet MS"/>
                <a:cs typeface="Trebuchet MS"/>
              </a:rPr>
              <a:t>)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296" y="604265"/>
            <a:ext cx="498411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9870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Білі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кров’яні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клітини.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Кольорова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скануюча </a:t>
            </a:r>
            <a:r>
              <a:rPr sz="2000" dirty="0">
                <a:latin typeface="Times New Roman"/>
                <a:cs typeface="Times New Roman"/>
              </a:rPr>
              <a:t>електронна</a:t>
            </a:r>
            <a:r>
              <a:rPr sz="2000" spc="21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мікрофотографія</a:t>
            </a:r>
            <a:r>
              <a:rPr sz="2000" spc="229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(СЕМ)</a:t>
            </a:r>
            <a:r>
              <a:rPr sz="2000" spc="220" dirty="0">
                <a:latin typeface="Times New Roman"/>
                <a:cs typeface="Times New Roman"/>
              </a:rPr>
              <a:t> 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білих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кров'яних</a:t>
            </a:r>
            <a:r>
              <a:rPr sz="2000" b="1" spc="2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клітин</a:t>
            </a:r>
            <a:r>
              <a:rPr sz="2000" b="1" spc="25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(сіра,</a:t>
            </a:r>
            <a:r>
              <a:rPr sz="2000" b="1" spc="2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2000" b="1" spc="25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центрі</a:t>
            </a:r>
            <a:r>
              <a:rPr sz="2000" b="1" spc="25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ліворуч),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що</a:t>
            </a:r>
            <a:r>
              <a:rPr sz="2000" b="1" spc="15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мігрують</a:t>
            </a:r>
            <a:r>
              <a:rPr sz="2000" b="1" spc="15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у</a:t>
            </a:r>
            <a:r>
              <a:rPr sz="2000" b="1" spc="1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кровоносну</a:t>
            </a:r>
            <a:r>
              <a:rPr sz="2000" b="1" spc="1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судину</a:t>
            </a:r>
            <a:r>
              <a:rPr sz="2000" b="1" spc="15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Цей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1296" y="1823720"/>
            <a:ext cx="16611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новоутворений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1296" y="2128520"/>
            <a:ext cx="14700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86510" algn="l"/>
              </a:tabLst>
            </a:pPr>
            <a:r>
              <a:rPr sz="2000" spc="-10" dirty="0">
                <a:latin typeface="Times New Roman"/>
                <a:cs typeface="Times New Roman"/>
              </a:rPr>
              <a:t>походить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із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01367" y="1823720"/>
            <a:ext cx="123444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11454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latin typeface="Times New Roman"/>
                <a:cs typeface="Times New Roman"/>
              </a:rPr>
              <a:t>лейкоцит </a:t>
            </a:r>
            <a:r>
              <a:rPr sz="2000" spc="-10" dirty="0">
                <a:latin typeface="Times New Roman"/>
                <a:cs typeface="Times New Roman"/>
              </a:rPr>
              <a:t>кісткового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15892" y="1823720"/>
            <a:ext cx="183896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04775">
              <a:lnSpc>
                <a:spcPct val="100000"/>
              </a:lnSpc>
              <a:spcBef>
                <a:spcPts val="105"/>
              </a:spcBef>
              <a:tabLst>
                <a:tab pos="794385" algn="l"/>
              </a:tabLst>
            </a:pPr>
            <a:r>
              <a:rPr sz="2000" spc="-25" dirty="0">
                <a:latin typeface="Times New Roman"/>
                <a:cs typeface="Times New Roman"/>
              </a:rPr>
              <a:t>або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лімфоцит мозку,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76013" y="2128520"/>
            <a:ext cx="8801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39750" algn="l"/>
              </a:tabLst>
            </a:pPr>
            <a:r>
              <a:rPr sz="2000" spc="-25" dirty="0">
                <a:latin typeface="Times New Roman"/>
                <a:cs typeface="Times New Roman"/>
              </a:rPr>
              <a:t>де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він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77923" y="2433320"/>
            <a:ext cx="18135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02945" algn="l"/>
              </a:tabLst>
            </a:pPr>
            <a:r>
              <a:rPr sz="2000" spc="-25" dirty="0">
                <a:latin typeface="Times New Roman"/>
                <a:cs typeface="Times New Roman"/>
              </a:rPr>
              <a:t>Він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потрапляє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39823" y="2738374"/>
            <a:ext cx="21342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62355" algn="l"/>
                <a:tab pos="1532255" algn="l"/>
              </a:tabLst>
            </a:pPr>
            <a:r>
              <a:rPr sz="2000" spc="-10" dirty="0">
                <a:latin typeface="Times New Roman"/>
                <a:cs typeface="Times New Roman"/>
              </a:rPr>
              <a:t>судини,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де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стане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82821" y="2433320"/>
            <a:ext cx="127444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5740" marR="5080" indent="-193675">
              <a:lnSpc>
                <a:spcPct val="100000"/>
              </a:lnSpc>
              <a:spcBef>
                <a:spcPts val="105"/>
              </a:spcBef>
              <a:tabLst>
                <a:tab pos="448309" algn="l"/>
              </a:tabLst>
            </a:pPr>
            <a:r>
              <a:rPr sz="2000" spc="-50" dirty="0">
                <a:latin typeface="Times New Roman"/>
                <a:cs typeface="Times New Roman"/>
              </a:rPr>
              <a:t>в</a:t>
            </a:r>
            <a:r>
              <a:rPr sz="2000" dirty="0">
                <a:latin typeface="Times New Roman"/>
                <a:cs typeface="Times New Roman"/>
              </a:rPr>
              <a:t>		</a:t>
            </a:r>
            <a:r>
              <a:rPr sz="2000" spc="-10" dirty="0">
                <a:latin typeface="Times New Roman"/>
                <a:cs typeface="Times New Roman"/>
              </a:rPr>
              <a:t>просвіт частиною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1296" y="2433320"/>
            <a:ext cx="136906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вироблявся. кровоносної кровотоку.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98675" y="3043174"/>
            <a:ext cx="3456304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12165" algn="l"/>
                <a:tab pos="2105025" algn="l"/>
                <a:tab pos="3333115" algn="l"/>
              </a:tabLst>
            </a:pPr>
            <a:r>
              <a:rPr sz="2000" spc="-20" dirty="0">
                <a:latin typeface="Times New Roman"/>
                <a:cs typeface="Times New Roman"/>
              </a:rPr>
              <a:t>Білі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кров’яні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клітини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1296" y="3347973"/>
            <a:ext cx="4986020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елементами</a:t>
            </a:r>
            <a:r>
              <a:rPr sz="2000" spc="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імунної</a:t>
            </a:r>
            <a:r>
              <a:rPr sz="2000" spc="10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системи</a:t>
            </a:r>
            <a:r>
              <a:rPr sz="2000" spc="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організму.</a:t>
            </a:r>
            <a:r>
              <a:rPr sz="2000" spc="95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Їх </a:t>
            </a:r>
            <a:r>
              <a:rPr sz="2000" dirty="0">
                <a:latin typeface="Times New Roman"/>
                <a:cs typeface="Times New Roman"/>
              </a:rPr>
              <a:t>основна</a:t>
            </a:r>
            <a:r>
              <a:rPr sz="2000" spc="10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функція</a:t>
            </a:r>
            <a:r>
              <a:rPr sz="2000" spc="1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1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розпізнавати</a:t>
            </a:r>
            <a:r>
              <a:rPr sz="2000" spc="12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чужорідні </a:t>
            </a:r>
            <a:r>
              <a:rPr sz="2000" dirty="0">
                <a:latin typeface="Times New Roman"/>
                <a:cs typeface="Times New Roman"/>
              </a:rPr>
              <a:t>тіла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(наприклад,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бактерії)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відігравати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роль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знищенні.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Білі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кров’яні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клітини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постійно </a:t>
            </a:r>
            <a:r>
              <a:rPr sz="2000" dirty="0">
                <a:latin typeface="Times New Roman"/>
                <a:cs typeface="Times New Roman"/>
              </a:rPr>
              <a:t>виробляються</a:t>
            </a:r>
            <a:r>
              <a:rPr sz="2000" spc="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кістковим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мозком,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оскільки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їх </a:t>
            </a:r>
            <a:r>
              <a:rPr sz="2000" dirty="0">
                <a:latin typeface="Times New Roman"/>
                <a:cs typeface="Times New Roman"/>
              </a:rPr>
              <a:t>тривалість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життя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коротка.</a:t>
            </a:r>
            <a:endParaRPr sz="2000">
              <a:latin typeface="Times New Roman"/>
              <a:cs typeface="Times New Roman"/>
            </a:endParaRPr>
          </a:p>
          <a:p>
            <a:pPr marL="242570" indent="-229870" algn="just">
              <a:lnSpc>
                <a:spcPct val="100000"/>
              </a:lnSpc>
              <a:buFont typeface="Microsoft Sans Serif"/>
              <a:buChar char="•"/>
              <a:tabLst>
                <a:tab pos="242570" algn="l"/>
              </a:tabLst>
            </a:pPr>
            <a:r>
              <a:rPr sz="2000" spc="-10" dirty="0">
                <a:latin typeface="Times New Roman"/>
                <a:cs typeface="Times New Roman"/>
              </a:rPr>
              <a:t>https:/</a:t>
            </a:r>
            <a:r>
              <a:rPr sz="2000" spc="-10" dirty="0">
                <a:latin typeface="Times New Roman"/>
                <a:cs typeface="Times New Roman"/>
                <a:hlinkClick r:id="rId2"/>
              </a:rPr>
              <a:t>/www.sciencephoto.com/media/305180/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20" dirty="0">
                <a:latin typeface="Times New Roman"/>
                <a:cs typeface="Times New Roman"/>
              </a:rPr>
              <a:t>view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0" y="580059"/>
            <a:ext cx="5786501" cy="5525770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268" y="1528013"/>
            <a:ext cx="3845560" cy="252666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 indent="229870" algn="just">
              <a:lnSpc>
                <a:spcPct val="90000"/>
              </a:lnSpc>
              <a:spcBef>
                <a:spcPts val="345"/>
              </a:spcBef>
              <a:buFont typeface="Microsoft Sans Serif"/>
              <a:buChar char="•"/>
              <a:tabLst>
                <a:tab pos="242570" algn="l"/>
                <a:tab pos="1998345" algn="l"/>
                <a:tab pos="3221990" algn="l"/>
              </a:tabLst>
            </a:pPr>
            <a:r>
              <a:rPr sz="2000" b="1" dirty="0">
                <a:latin typeface="Times New Roman"/>
                <a:cs typeface="Times New Roman"/>
              </a:rPr>
              <a:t>Посткапіляри</a:t>
            </a:r>
            <a:r>
              <a:rPr sz="2000" b="1" spc="459" dirty="0">
                <a:latin typeface="Times New Roman"/>
                <a:cs typeface="Times New Roman"/>
              </a:rPr>
              <a:t>  </a:t>
            </a:r>
            <a:r>
              <a:rPr sz="2000" b="1" spc="-10" dirty="0">
                <a:latin typeface="Times New Roman"/>
                <a:cs typeface="Times New Roman"/>
              </a:rPr>
              <a:t>(посткапілярні венули)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50" dirty="0">
                <a:latin typeface="Times New Roman"/>
                <a:cs typeface="Times New Roman"/>
              </a:rPr>
              <a:t>–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ланка </a:t>
            </a:r>
            <a:r>
              <a:rPr sz="2000" dirty="0">
                <a:latin typeface="Times New Roman"/>
                <a:cs typeface="Times New Roman"/>
              </a:rPr>
              <a:t>мікроциркуляторних</a:t>
            </a:r>
            <a:r>
              <a:rPr sz="2000" spc="16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судин,</a:t>
            </a:r>
            <a:r>
              <a:rPr sz="2000" spc="165" dirty="0">
                <a:latin typeface="Times New Roman"/>
                <a:cs typeface="Times New Roman"/>
              </a:rPr>
              <a:t>   </a:t>
            </a:r>
            <a:r>
              <a:rPr sz="2000" spc="-25" dirty="0">
                <a:latin typeface="Times New Roman"/>
                <a:cs typeface="Times New Roman"/>
              </a:rPr>
              <a:t>які </a:t>
            </a:r>
            <a:r>
              <a:rPr sz="2000" dirty="0">
                <a:latin typeface="Times New Roman"/>
                <a:cs typeface="Times New Roman"/>
              </a:rPr>
              <a:t>утворюються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результаті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злиття </a:t>
            </a:r>
            <a:r>
              <a:rPr sz="2000" dirty="0">
                <a:latin typeface="Times New Roman"/>
                <a:cs typeface="Times New Roman"/>
              </a:rPr>
              <a:t>капілярів.</a:t>
            </a:r>
            <a:r>
              <a:rPr sz="2000" spc="47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Вони</a:t>
            </a:r>
            <a:r>
              <a:rPr sz="2000" spc="47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470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основою </a:t>
            </a:r>
            <a:r>
              <a:rPr sz="2000" dirty="0">
                <a:latin typeface="Times New Roman"/>
                <a:cs typeface="Times New Roman"/>
              </a:rPr>
              <a:t>венозної</a:t>
            </a:r>
            <a:r>
              <a:rPr sz="2000" spc="28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частини</a:t>
            </a:r>
            <a:r>
              <a:rPr sz="2000" spc="280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кровоносних </a:t>
            </a:r>
            <a:r>
              <a:rPr sz="2000" dirty="0">
                <a:latin typeface="Times New Roman"/>
                <a:cs typeface="Times New Roman"/>
              </a:rPr>
              <a:t>судин.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стінка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має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таку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будову </a:t>
            </a:r>
            <a:r>
              <a:rPr sz="2000" dirty="0">
                <a:latin typeface="Times New Roman"/>
                <a:cs typeface="Times New Roman"/>
              </a:rPr>
              <a:t>як</a:t>
            </a:r>
            <a:r>
              <a:rPr sz="2000" spc="4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4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стінка</a:t>
            </a:r>
            <a:r>
              <a:rPr sz="2000" spc="4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капілярів,</a:t>
            </a:r>
            <a:r>
              <a:rPr sz="2000" spc="4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але</a:t>
            </a:r>
            <a:r>
              <a:rPr sz="2000" spc="43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43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ній</a:t>
            </a:r>
            <a:r>
              <a:rPr sz="2000" spc="42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є </a:t>
            </a:r>
            <a:r>
              <a:rPr sz="2000" dirty="0">
                <a:latin typeface="Times New Roman"/>
                <a:cs typeface="Times New Roman"/>
              </a:rPr>
              <a:t>більше</a:t>
            </a:r>
            <a:r>
              <a:rPr sz="2000" spc="3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перицитів.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Діаметр</a:t>
            </a:r>
            <a:r>
              <a:rPr sz="2000" spc="335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цих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8268" y="3997833"/>
            <a:ext cx="29718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98219" algn="l"/>
                <a:tab pos="2451100" algn="l"/>
              </a:tabLst>
            </a:pPr>
            <a:r>
              <a:rPr sz="2000" spc="-10" dirty="0">
                <a:latin typeface="Times New Roman"/>
                <a:cs typeface="Times New Roman"/>
              </a:rPr>
              <a:t>судин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становить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8–30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97351" y="3997833"/>
            <a:ext cx="876300" cy="60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2280"/>
              </a:lnSpc>
              <a:spcBef>
                <a:spcPts val="100"/>
              </a:spcBef>
            </a:pPr>
            <a:r>
              <a:rPr sz="2000" spc="-20" dirty="0">
                <a:latin typeface="Times New Roman"/>
                <a:cs typeface="Times New Roman"/>
              </a:rPr>
              <a:t>мкм.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ts val="2280"/>
              </a:lnSpc>
            </a:pPr>
            <a:r>
              <a:rPr sz="2000" spc="-10" dirty="0">
                <a:latin typeface="Times New Roman"/>
                <a:cs typeface="Times New Roman"/>
              </a:rPr>
              <a:t>початок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8268" y="4271848"/>
            <a:ext cx="2582545" cy="606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80"/>
              </a:lnSpc>
              <a:spcBef>
                <a:spcPts val="105"/>
              </a:spcBef>
              <a:tabLst>
                <a:tab pos="1911350" algn="l"/>
              </a:tabLst>
            </a:pPr>
            <a:r>
              <a:rPr sz="2000" spc="-10" dirty="0">
                <a:latin typeface="Times New Roman"/>
                <a:cs typeface="Times New Roman"/>
              </a:rPr>
              <a:t>Посткапіляри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дають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280"/>
              </a:lnSpc>
            </a:pPr>
            <a:r>
              <a:rPr sz="2000" spc="-10" dirty="0">
                <a:latin typeface="Times New Roman"/>
                <a:cs typeface="Times New Roman"/>
              </a:rPr>
              <a:t>венулам.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05882" y="1034694"/>
            <a:ext cx="6019291" cy="4785360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6056" y="698119"/>
            <a:ext cx="16979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22019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Венули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(venula)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83663" y="698119"/>
            <a:ext cx="41097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1940" algn="l"/>
                <a:tab pos="659765" algn="l"/>
                <a:tab pos="1409700" algn="l"/>
                <a:tab pos="2653665" algn="l"/>
                <a:tab pos="3546475" algn="l"/>
                <a:tab pos="3816350" algn="l"/>
              </a:tabLst>
            </a:pPr>
            <a:r>
              <a:rPr sz="1800" b="1" spc="-50" dirty="0">
                <a:latin typeface="Times New Roman"/>
                <a:cs typeface="Times New Roman"/>
              </a:rPr>
              <a:t>–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дрібні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кровоносні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судини,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6056" y="972439"/>
            <a:ext cx="593852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>
              <a:lnSpc>
                <a:spcPct val="100000"/>
              </a:lnSpc>
              <a:spcBef>
                <a:spcPts val="100"/>
              </a:spcBef>
              <a:tabLst>
                <a:tab pos="1399540" algn="l"/>
                <a:tab pos="2181225" algn="l"/>
                <a:tab pos="2667635" algn="l"/>
                <a:tab pos="4399280" algn="l"/>
                <a:tab pos="53759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збирається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кров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із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посткапілярів.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Кілька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35" dirty="0">
                <a:latin typeface="Times New Roman"/>
                <a:cs typeface="Times New Roman"/>
              </a:rPr>
              <a:t>венул </a:t>
            </a:r>
            <a:r>
              <a:rPr sz="1800" dirty="0">
                <a:latin typeface="Times New Roman"/>
                <a:cs typeface="Times New Roman"/>
              </a:rPr>
              <a:t>об’єднуються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вену.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Стінка</a:t>
            </a:r>
            <a:r>
              <a:rPr sz="1800" b="1" i="1" spc="2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венул</a:t>
            </a:r>
            <a:r>
              <a:rPr sz="1800" b="1" i="1" spc="22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утворена</a:t>
            </a:r>
            <a:r>
              <a:rPr sz="1800" b="1" i="1" spc="229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інтимою,</a:t>
            </a:r>
            <a:r>
              <a:rPr sz="1800" b="1" i="1" spc="2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медією</a:t>
            </a:r>
            <a:r>
              <a:rPr sz="1800" b="1" i="1" spc="2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</a:t>
            </a:r>
            <a:r>
              <a:rPr sz="1800" b="1" i="1" spc="22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адвентицією,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які</a:t>
            </a:r>
            <a:r>
              <a:rPr sz="1800" b="1" i="1" spc="-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слабо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виражені.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Symbol"/>
              <a:buChar char=""/>
              <a:tabLst>
                <a:tab pos="355600" algn="l"/>
                <a:tab pos="1445260" algn="l"/>
                <a:tab pos="3048635" algn="l"/>
                <a:tab pos="4888230" algn="l"/>
                <a:tab pos="583438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Інтима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представлена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ендотеліальним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шаром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базальною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мембраною,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6056" y="2618613"/>
            <a:ext cx="33807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  <a:tab pos="1207770" algn="l"/>
                <a:tab pos="239141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медіа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утворена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окремими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18813" y="2618613"/>
            <a:ext cx="2273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34440" algn="l"/>
              </a:tabLst>
            </a:pPr>
            <a:r>
              <a:rPr sz="1800" spc="-10" dirty="0">
                <a:latin typeface="Times New Roman"/>
                <a:cs typeface="Times New Roman"/>
              </a:rPr>
              <a:t>гладкими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м’язовими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6056" y="2892628"/>
            <a:ext cx="153606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клітинами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35496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адвентиція</a:t>
            </a:r>
            <a:endParaRPr sz="18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тканиною.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60802" y="3167634"/>
            <a:ext cx="4131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2275" algn="l"/>
                <a:tab pos="1452245" algn="l"/>
                <a:tab pos="3031490" algn="l"/>
              </a:tabLst>
            </a:pPr>
            <a:r>
              <a:rPr sz="1800" spc="-50" dirty="0">
                <a:latin typeface="Times New Roman"/>
                <a:cs typeface="Times New Roman"/>
              </a:rPr>
              <a:t>–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пухкою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волокнистою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сполучною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6056" y="3716273"/>
            <a:ext cx="4315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Діаметр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венул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бути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30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100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мкм.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25265" y="4331296"/>
            <a:ext cx="2820162" cy="203047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9834" y="4331296"/>
            <a:ext cx="2891916" cy="203047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026" y="672388"/>
            <a:ext cx="4373245" cy="5571109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3067" y="627710"/>
            <a:ext cx="4789170" cy="472694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 indent="227329" algn="just">
              <a:lnSpc>
                <a:spcPct val="90000"/>
              </a:lnSpc>
              <a:spcBef>
                <a:spcPts val="315"/>
              </a:spcBef>
              <a:buFont typeface="Microsoft Sans Serif"/>
              <a:buChar char="•"/>
              <a:tabLst>
                <a:tab pos="240029" algn="l"/>
                <a:tab pos="3601720" algn="l"/>
              </a:tabLst>
            </a:pPr>
            <a:r>
              <a:rPr sz="1800" b="1" spc="-20" dirty="0">
                <a:latin typeface="Times New Roman"/>
                <a:cs typeface="Times New Roman"/>
              </a:rPr>
              <a:t>Артеріоло-</a:t>
            </a:r>
            <a:r>
              <a:rPr sz="1800" b="1" spc="-10" dirty="0">
                <a:latin typeface="Times New Roman"/>
                <a:cs typeface="Times New Roman"/>
              </a:rPr>
              <a:t>венулярні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0" dirty="0">
                <a:latin typeface="Times New Roman"/>
                <a:cs typeface="Times New Roman"/>
              </a:rPr>
              <a:t>анастомози </a:t>
            </a:r>
            <a:r>
              <a:rPr sz="1800" dirty="0">
                <a:latin typeface="Times New Roman"/>
                <a:cs typeface="Times New Roman"/>
              </a:rPr>
              <a:t>(anastomosis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arteriovenosa)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–</a:t>
            </a:r>
            <a:r>
              <a:rPr sz="1800" b="1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з’єднання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судин,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несуть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артеріальну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вени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обхід </a:t>
            </a:r>
            <a:r>
              <a:rPr sz="1800" dirty="0">
                <a:latin typeface="Times New Roman"/>
                <a:cs typeface="Times New Roman"/>
              </a:rPr>
              <a:t>капілярного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русла.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виявлені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майже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всіх </a:t>
            </a:r>
            <a:r>
              <a:rPr sz="1800" dirty="0">
                <a:latin typeface="Times New Roman"/>
                <a:cs typeface="Times New Roman"/>
              </a:rPr>
              <a:t>органах.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Об’єм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кровотоку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анастомозах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багато</a:t>
            </a:r>
            <a:r>
              <a:rPr sz="1800" spc="2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разів</a:t>
            </a:r>
            <a:r>
              <a:rPr sz="1800" spc="23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більший,</a:t>
            </a:r>
            <a:r>
              <a:rPr sz="1800" spc="2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ніж</a:t>
            </a:r>
            <a:r>
              <a:rPr sz="1800" spc="23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4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капілярах, </a:t>
            </a:r>
            <a:r>
              <a:rPr sz="1800" dirty="0">
                <a:latin typeface="Times New Roman"/>
                <a:cs typeface="Times New Roman"/>
              </a:rPr>
              <a:t>швидкість</a:t>
            </a:r>
            <a:r>
              <a:rPr sz="1800" spc="4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кровотоку</a:t>
            </a:r>
            <a:r>
              <a:rPr sz="1800" spc="4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значно</a:t>
            </a:r>
            <a:r>
              <a:rPr sz="1800" spc="44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збільшена. </a:t>
            </a:r>
            <a:r>
              <a:rPr sz="1800" i="1" spc="-20" dirty="0">
                <a:latin typeface="Times New Roman"/>
                <a:cs typeface="Times New Roman"/>
              </a:rPr>
              <a:t>Артеріоло-</a:t>
            </a:r>
            <a:r>
              <a:rPr sz="1800" i="1" dirty="0">
                <a:latin typeface="Times New Roman"/>
                <a:cs typeface="Times New Roman"/>
              </a:rPr>
              <a:t>венулярні</a:t>
            </a:r>
            <a:r>
              <a:rPr sz="1800" i="1" spc="18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анастомози</a:t>
            </a:r>
            <a:r>
              <a:rPr sz="1800" i="1" spc="17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відрізняються </a:t>
            </a:r>
            <a:r>
              <a:rPr sz="1800" i="1" dirty="0">
                <a:latin typeface="Times New Roman"/>
                <a:cs typeface="Times New Roman"/>
              </a:rPr>
              <a:t>високою</a:t>
            </a:r>
            <a:r>
              <a:rPr sz="1800" i="1" spc="280" dirty="0">
                <a:latin typeface="Times New Roman"/>
                <a:cs typeface="Times New Roman"/>
              </a:rPr>
              <a:t>   </a:t>
            </a:r>
            <a:r>
              <a:rPr sz="1800" i="1" dirty="0">
                <a:latin typeface="Times New Roman"/>
                <a:cs typeface="Times New Roman"/>
              </a:rPr>
              <a:t>реактивністю</a:t>
            </a:r>
            <a:r>
              <a:rPr sz="1800" i="1" spc="285" dirty="0">
                <a:latin typeface="Times New Roman"/>
                <a:cs typeface="Times New Roman"/>
              </a:rPr>
              <a:t>   </a:t>
            </a:r>
            <a:r>
              <a:rPr sz="1800" i="1" dirty="0">
                <a:latin typeface="Times New Roman"/>
                <a:cs typeface="Times New Roman"/>
              </a:rPr>
              <a:t>і</a:t>
            </a:r>
            <a:r>
              <a:rPr sz="1800" i="1" spc="280" dirty="0">
                <a:latin typeface="Times New Roman"/>
                <a:cs typeface="Times New Roman"/>
              </a:rPr>
              <a:t>   </a:t>
            </a:r>
            <a:r>
              <a:rPr sz="1800" i="1" dirty="0">
                <a:latin typeface="Times New Roman"/>
                <a:cs typeface="Times New Roman"/>
              </a:rPr>
              <a:t>здатністю</a:t>
            </a:r>
            <a:r>
              <a:rPr sz="1800" i="1" spc="280" dirty="0">
                <a:latin typeface="Times New Roman"/>
                <a:cs typeface="Times New Roman"/>
              </a:rPr>
              <a:t>   </a:t>
            </a:r>
            <a:r>
              <a:rPr sz="1800" i="1" spc="-25" dirty="0">
                <a:latin typeface="Times New Roman"/>
                <a:cs typeface="Times New Roman"/>
              </a:rPr>
              <a:t>до </a:t>
            </a:r>
            <a:r>
              <a:rPr sz="1800" i="1" dirty="0">
                <a:latin typeface="Times New Roman"/>
                <a:cs typeface="Times New Roman"/>
              </a:rPr>
              <a:t>ритмічних</a:t>
            </a:r>
            <a:r>
              <a:rPr sz="1800" i="1" spc="-8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скорочень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354330" marR="6350" lvl="1" indent="-227329" algn="just">
              <a:lnSpc>
                <a:spcPct val="90000"/>
              </a:lnSpc>
              <a:spcBef>
                <a:spcPts val="60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Розрізняють</a:t>
            </a:r>
            <a:r>
              <a:rPr sz="1800" b="1" i="1" spc="310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дві</a:t>
            </a:r>
            <a:r>
              <a:rPr sz="1800" b="1" i="1" spc="325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групи</a:t>
            </a:r>
            <a:r>
              <a:rPr sz="1800" b="1" i="1" spc="320" dirty="0">
                <a:latin typeface="Times New Roman"/>
                <a:cs typeface="Times New Roman"/>
              </a:rPr>
              <a:t>    </a:t>
            </a:r>
            <a:r>
              <a:rPr sz="1800" b="1" i="1" spc="-10" dirty="0">
                <a:latin typeface="Times New Roman"/>
                <a:cs typeface="Times New Roman"/>
              </a:rPr>
              <a:t>артеріоло- 	</a:t>
            </a:r>
            <a:r>
              <a:rPr sz="1800" b="1" i="1" dirty="0">
                <a:latin typeface="Times New Roman"/>
                <a:cs typeface="Times New Roman"/>
              </a:rPr>
              <a:t>венулярних</a:t>
            </a:r>
            <a:r>
              <a:rPr sz="1800" b="1" i="1" spc="32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анастомозів:</a:t>
            </a:r>
            <a:r>
              <a:rPr sz="1800" b="1" i="1" spc="32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справжні</a:t>
            </a:r>
            <a:r>
              <a:rPr sz="1800" b="1" i="1" spc="325" dirty="0">
                <a:latin typeface="Times New Roman"/>
                <a:cs typeface="Times New Roman"/>
              </a:rPr>
              <a:t>  </a:t>
            </a:r>
            <a:r>
              <a:rPr sz="1800" b="1" i="1" spc="-25" dirty="0">
                <a:latin typeface="Times New Roman"/>
                <a:cs typeface="Times New Roman"/>
              </a:rPr>
              <a:t>або 	</a:t>
            </a:r>
            <a:r>
              <a:rPr sz="1800" b="1" i="1" spc="-20" dirty="0">
                <a:latin typeface="Times New Roman"/>
                <a:cs typeface="Times New Roman"/>
              </a:rPr>
              <a:t>шунти</a:t>
            </a:r>
            <a:endParaRPr sz="1800">
              <a:latin typeface="Times New Roman"/>
              <a:cs typeface="Times New Roman"/>
            </a:endParaRPr>
          </a:p>
          <a:p>
            <a:pPr marL="354330" lvl="1" indent="-227329" algn="just">
              <a:lnSpc>
                <a:spcPct val="100000"/>
              </a:lnSpc>
              <a:spcBef>
                <a:spcPts val="385"/>
              </a:spcBef>
              <a:buFont typeface="Microsoft Sans Serif"/>
              <a:buChar char="•"/>
              <a:tabLst>
                <a:tab pos="35433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атипові</a:t>
            </a:r>
            <a:r>
              <a:rPr sz="1800" b="1" i="1" spc="-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або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напівшунти.</a:t>
            </a:r>
            <a:endParaRPr sz="1800">
              <a:latin typeface="Times New Roman"/>
              <a:cs typeface="Times New Roman"/>
            </a:endParaRPr>
          </a:p>
          <a:p>
            <a:pPr marL="12700" marR="5080" indent="227329" algn="just">
              <a:lnSpc>
                <a:spcPct val="90000"/>
              </a:lnSpc>
              <a:spcBef>
                <a:spcPts val="600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справжніх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анастомозах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венозне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русло </a:t>
            </a:r>
            <a:r>
              <a:rPr sz="1800" dirty="0">
                <a:latin typeface="Times New Roman"/>
                <a:cs typeface="Times New Roman"/>
              </a:rPr>
              <a:t>виходить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чисто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артеріальна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кров.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атипових </a:t>
            </a:r>
            <a:r>
              <a:rPr sz="1800" dirty="0">
                <a:latin typeface="Times New Roman"/>
                <a:cs typeface="Times New Roman"/>
              </a:rPr>
              <a:t>анастомозах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тече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змішана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кров,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тому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них </a:t>
            </a:r>
            <a:r>
              <a:rPr sz="1800" spc="-10" dirty="0">
                <a:latin typeface="Times New Roman"/>
                <a:cs typeface="Times New Roman"/>
              </a:rPr>
              <a:t>здійснюється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газообмін.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014783" y="1337373"/>
            <a:ext cx="5907405" cy="3498215"/>
            <a:chOff x="6014783" y="1337373"/>
            <a:chExt cx="5907405" cy="34982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24245" y="1386217"/>
              <a:ext cx="5888355" cy="342015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019546" y="1342136"/>
              <a:ext cx="5897880" cy="3488690"/>
            </a:xfrm>
            <a:custGeom>
              <a:avLst/>
              <a:gdLst/>
              <a:ahLst/>
              <a:cxnLst/>
              <a:rect l="l" t="t" r="r" b="b"/>
              <a:pathLst>
                <a:path w="5897880" h="3488690">
                  <a:moveTo>
                    <a:pt x="0" y="3488563"/>
                  </a:moveTo>
                  <a:lnTo>
                    <a:pt x="5897880" y="3488563"/>
                  </a:lnTo>
                  <a:lnTo>
                    <a:pt x="5897880" y="0"/>
                  </a:lnTo>
                  <a:lnTo>
                    <a:pt x="0" y="0"/>
                  </a:lnTo>
                  <a:lnTo>
                    <a:pt x="0" y="3488563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48564" y="454113"/>
            <a:ext cx="4699635" cy="5949950"/>
            <a:chOff x="6548564" y="454113"/>
            <a:chExt cx="4699635" cy="59499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58153" y="463638"/>
              <a:ext cx="4680204" cy="585304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553327" y="458876"/>
              <a:ext cx="4690110" cy="5940425"/>
            </a:xfrm>
            <a:custGeom>
              <a:avLst/>
              <a:gdLst/>
              <a:ahLst/>
              <a:cxnLst/>
              <a:rect l="l" t="t" r="r" b="b"/>
              <a:pathLst>
                <a:path w="4690109" h="5940425">
                  <a:moveTo>
                    <a:pt x="0" y="5940298"/>
                  </a:moveTo>
                  <a:lnTo>
                    <a:pt x="4689729" y="5940298"/>
                  </a:lnTo>
                  <a:lnTo>
                    <a:pt x="4689729" y="0"/>
                  </a:lnTo>
                  <a:lnTo>
                    <a:pt x="0" y="0"/>
                  </a:lnTo>
                  <a:lnTo>
                    <a:pt x="0" y="594029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32459" y="673100"/>
            <a:ext cx="2232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341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Більшість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капілярних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99535" y="673100"/>
            <a:ext cx="644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мереж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2459" y="947420"/>
            <a:ext cx="2472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7910" algn="l"/>
                <a:tab pos="13474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артеріол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зливаються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07638" y="947420"/>
            <a:ext cx="1088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6075" algn="l"/>
              </a:tabLst>
            </a:pP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венули,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80078" y="673100"/>
            <a:ext cx="21653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243330" algn="l"/>
                <a:tab pos="18510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отримують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кров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від</a:t>
            </a:r>
            <a:endParaRPr sz="18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  <a:tabLst>
                <a:tab pos="545465" algn="l"/>
              </a:tabLst>
            </a:pPr>
            <a:r>
              <a:rPr sz="1800" spc="-25" dirty="0">
                <a:latin typeface="Times New Roman"/>
                <a:cs typeface="Times New Roman"/>
              </a:rPr>
              <a:t>але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існують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32459" y="1221740"/>
            <a:ext cx="5311140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альтернативні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шляхи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деяких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органах.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шкірі </a:t>
            </a:r>
            <a:r>
              <a:rPr sz="1800" dirty="0">
                <a:latin typeface="Times New Roman"/>
                <a:cs typeface="Times New Roman"/>
              </a:rPr>
              <a:t>кровотік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змінюватися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відповідно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зовнішніх </a:t>
            </a:r>
            <a:r>
              <a:rPr sz="1800" dirty="0">
                <a:latin typeface="Times New Roman"/>
                <a:cs typeface="Times New Roman"/>
              </a:rPr>
              <a:t>умов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завдяки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артеріовенозним</a:t>
            </a:r>
            <a:r>
              <a:rPr sz="1800" b="1" spc="5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(AV)</a:t>
            </a:r>
            <a:r>
              <a:rPr sz="1800" b="1" spc="6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шунтам</a:t>
            </a:r>
            <a:r>
              <a:rPr sz="1800" b="1" spc="5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або </a:t>
            </a:r>
            <a:r>
              <a:rPr sz="1800" dirty="0">
                <a:latin typeface="Times New Roman"/>
                <a:cs typeface="Times New Roman"/>
              </a:rPr>
              <a:t>анастомозам,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скручені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безпосередньо </a:t>
            </a:r>
            <a:r>
              <a:rPr sz="1800" dirty="0">
                <a:latin typeface="Times New Roman"/>
                <a:cs typeface="Times New Roman"/>
              </a:rPr>
              <a:t>з'єднують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артеріальну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венозну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системи,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тимчасово оминаючи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венозних</a:t>
            </a:r>
            <a:r>
              <a:rPr sz="1800" b="1" spc="4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портальних</a:t>
            </a:r>
            <a:r>
              <a:rPr sz="1800" b="1" spc="4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системах</a:t>
            </a:r>
            <a:r>
              <a:rPr sz="1800" b="1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одна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капілярна </a:t>
            </a:r>
            <a:r>
              <a:rPr sz="1800" dirty="0">
                <a:latin typeface="Times New Roman"/>
                <a:cs typeface="Times New Roman"/>
              </a:rPr>
              <a:t>мережа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зливається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0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вену,</a:t>
            </a:r>
            <a:r>
              <a:rPr sz="1800" spc="20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потім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знову </a:t>
            </a:r>
            <a:r>
              <a:rPr sz="1800" dirty="0">
                <a:latin typeface="Times New Roman"/>
                <a:cs typeface="Times New Roman"/>
              </a:rPr>
              <a:t>розгалужується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іншу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капілярну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мережу.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Це </a:t>
            </a:r>
            <a:r>
              <a:rPr sz="1800" dirty="0">
                <a:latin typeface="Times New Roman"/>
                <a:cs typeface="Times New Roman"/>
              </a:rPr>
              <a:t>дозволяє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молекулам,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потрапляють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 кров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10" dirty="0">
                <a:latin typeface="Times New Roman"/>
                <a:cs typeface="Times New Roman"/>
              </a:rPr>
              <a:t> першій </a:t>
            </a:r>
            <a:r>
              <a:rPr sz="1800" dirty="0">
                <a:latin typeface="Times New Roman"/>
                <a:cs typeface="Times New Roman"/>
              </a:rPr>
              <a:t>капілярній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мережі,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швидко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високих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концентраціях </a:t>
            </a:r>
            <a:r>
              <a:rPr sz="1800" dirty="0">
                <a:latin typeface="Times New Roman"/>
                <a:cs typeface="Times New Roman"/>
              </a:rPr>
              <a:t>доставлятися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навколишніх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другій </a:t>
            </a:r>
            <a:r>
              <a:rPr sz="1800" dirty="0">
                <a:latin typeface="Times New Roman"/>
                <a:cs typeface="Times New Roman"/>
              </a:rPr>
              <a:t>капілярній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мережі,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важливо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передньої </a:t>
            </a:r>
            <a:r>
              <a:rPr sz="1800" dirty="0">
                <a:latin typeface="Times New Roman"/>
                <a:cs typeface="Times New Roman"/>
              </a:rPr>
              <a:t>частини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гіпофіза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печінки.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32459" y="5063108"/>
            <a:ext cx="419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6895" algn="l"/>
                <a:tab pos="1656714" algn="l"/>
                <a:tab pos="3136900" algn="l"/>
              </a:tabLst>
            </a:pPr>
            <a:r>
              <a:rPr sz="1800" spc="-25" dirty="0">
                <a:latin typeface="Times New Roman"/>
                <a:cs typeface="Times New Roman"/>
              </a:rPr>
              <a:t>Не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показані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артеріальні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портальні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80050" y="5063108"/>
            <a:ext cx="861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системи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32459" y="5337428"/>
            <a:ext cx="53092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63650" algn="l"/>
                <a:tab pos="2345690" algn="l"/>
                <a:tab pos="2734945" algn="l"/>
                <a:tab pos="3743325" algn="l"/>
                <a:tab pos="4133850" algn="l"/>
              </a:tabLst>
            </a:pPr>
            <a:r>
              <a:rPr sz="1800" spc="-10" dirty="0">
                <a:latin typeface="Times New Roman"/>
                <a:cs typeface="Times New Roman"/>
              </a:rPr>
              <a:t>(аферентна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артеріола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→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капіляри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→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ефферентна </a:t>
            </a:r>
            <a:r>
              <a:rPr sz="1800" dirty="0">
                <a:latin typeface="Times New Roman"/>
                <a:cs typeface="Times New Roman"/>
              </a:rPr>
              <a:t>артеріола),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зустрічаються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нирках.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0559" y="436880"/>
            <a:ext cx="10724515" cy="5100320"/>
            <a:chOff x="670559" y="436880"/>
            <a:chExt cx="10724515" cy="51003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0559" y="436880"/>
              <a:ext cx="7696073" cy="495808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66632" y="1757680"/>
              <a:ext cx="3027933" cy="37795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5751" y="388581"/>
            <a:ext cx="5796915" cy="14166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6695" algn="just">
              <a:lnSpc>
                <a:spcPct val="120000"/>
              </a:lnSpc>
              <a:spcBef>
                <a:spcPts val="105"/>
              </a:spcBef>
              <a:buFont typeface="Microsoft Sans Serif"/>
              <a:buChar char="•"/>
              <a:tabLst>
                <a:tab pos="239395" algn="l"/>
              </a:tabLst>
            </a:pPr>
            <a:r>
              <a:rPr sz="1900" b="1" dirty="0">
                <a:latin typeface="Times New Roman"/>
                <a:cs typeface="Times New Roman"/>
              </a:rPr>
              <a:t>Вени</a:t>
            </a:r>
            <a:r>
              <a:rPr sz="1900" b="1" spc="4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(venae)</a:t>
            </a:r>
            <a:r>
              <a:rPr sz="1900" spc="49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–</a:t>
            </a:r>
            <a:r>
              <a:rPr sz="1900" b="1" spc="49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це</a:t>
            </a:r>
            <a:r>
              <a:rPr sz="1900" spc="47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судини,</a:t>
            </a:r>
            <a:r>
              <a:rPr sz="1900" spc="4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які</a:t>
            </a:r>
            <a:r>
              <a:rPr sz="1900" spc="49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вступають</a:t>
            </a:r>
            <a:r>
              <a:rPr sz="1900" spc="47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</a:t>
            </a:r>
            <a:r>
              <a:rPr sz="1900" spc="49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серце. </a:t>
            </a:r>
            <a:r>
              <a:rPr sz="1900" dirty="0">
                <a:latin typeface="Times New Roman"/>
                <a:cs typeface="Times New Roman"/>
              </a:rPr>
              <a:t>Ними,</a:t>
            </a:r>
            <a:r>
              <a:rPr sz="1900" spc="434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за</a:t>
            </a:r>
            <a:r>
              <a:rPr sz="1900" spc="4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винятком</a:t>
            </a:r>
            <a:r>
              <a:rPr sz="1900" spc="4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легеневих</a:t>
            </a:r>
            <a:r>
              <a:rPr sz="1900" spc="4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вен,</a:t>
            </a:r>
            <a:r>
              <a:rPr sz="1900" spc="434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тече</a:t>
            </a:r>
            <a:r>
              <a:rPr sz="1900" spc="4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до</a:t>
            </a:r>
            <a:r>
              <a:rPr sz="1900" spc="4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серця</a:t>
            </a:r>
            <a:r>
              <a:rPr sz="1900" spc="440" dirty="0">
                <a:latin typeface="Times New Roman"/>
                <a:cs typeface="Times New Roman"/>
              </a:rPr>
              <a:t> </a:t>
            </a:r>
            <a:r>
              <a:rPr sz="1900" spc="-25" dirty="0">
                <a:latin typeface="Times New Roman"/>
                <a:cs typeface="Times New Roman"/>
              </a:rPr>
              <a:t>від </a:t>
            </a:r>
            <a:r>
              <a:rPr sz="1900" dirty="0">
                <a:latin typeface="Times New Roman"/>
                <a:cs typeface="Times New Roman"/>
              </a:rPr>
              <a:t>органів</a:t>
            </a:r>
            <a:r>
              <a:rPr sz="1900" spc="10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венозна</a:t>
            </a:r>
            <a:r>
              <a:rPr sz="1900" spc="10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кров.</a:t>
            </a:r>
            <a:r>
              <a:rPr sz="1900" spc="10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Вони</a:t>
            </a:r>
            <a:r>
              <a:rPr sz="1900" spc="10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також</a:t>
            </a:r>
            <a:r>
              <a:rPr sz="1900" spc="10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беруть</a:t>
            </a:r>
            <a:r>
              <a:rPr sz="1900" spc="10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участь</a:t>
            </a:r>
            <a:r>
              <a:rPr sz="1900" spc="85" dirty="0">
                <a:latin typeface="Times New Roman"/>
                <a:cs typeface="Times New Roman"/>
              </a:rPr>
              <a:t>  </a:t>
            </a:r>
            <a:r>
              <a:rPr sz="1900" spc="-50" dirty="0">
                <a:latin typeface="Times New Roman"/>
                <a:cs typeface="Times New Roman"/>
              </a:rPr>
              <a:t>у </a:t>
            </a:r>
            <a:r>
              <a:rPr sz="1900" dirty="0">
                <a:latin typeface="Times New Roman"/>
                <a:cs typeface="Times New Roman"/>
              </a:rPr>
              <a:t>депонуванні</a:t>
            </a:r>
            <a:r>
              <a:rPr sz="1900" spc="3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крові.</a:t>
            </a:r>
            <a:r>
              <a:rPr sz="1900" spc="4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У</a:t>
            </a:r>
            <a:r>
              <a:rPr sz="1900" spc="3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венах</a:t>
            </a:r>
            <a:r>
              <a:rPr sz="1900" spc="3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низький</a:t>
            </a:r>
            <a:r>
              <a:rPr sz="1900" spc="3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кров’яний</a:t>
            </a:r>
            <a:r>
              <a:rPr sz="1900" spc="35" dirty="0">
                <a:latin typeface="Times New Roman"/>
                <a:cs typeface="Times New Roman"/>
              </a:rPr>
              <a:t>  </a:t>
            </a:r>
            <a:r>
              <a:rPr sz="1900" spc="-20" dirty="0">
                <a:latin typeface="Times New Roman"/>
                <a:cs typeface="Times New Roman"/>
              </a:rPr>
              <a:t>тиск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5751" y="1838324"/>
            <a:ext cx="45923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52169" algn="l"/>
                <a:tab pos="1313815" algn="l"/>
                <a:tab pos="1737995" algn="l"/>
                <a:tab pos="2230120" algn="l"/>
                <a:tab pos="2452370" algn="l"/>
                <a:tab pos="3524250" algn="l"/>
              </a:tabLst>
            </a:pPr>
            <a:r>
              <a:rPr sz="1900" spc="-10" dirty="0">
                <a:latin typeface="Times New Roman"/>
                <a:cs typeface="Times New Roman"/>
              </a:rPr>
              <a:t>(15–20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25" dirty="0">
                <a:latin typeface="Times New Roman"/>
                <a:cs typeface="Times New Roman"/>
              </a:rPr>
              <a:t>мм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25" dirty="0">
                <a:latin typeface="Times New Roman"/>
                <a:cs typeface="Times New Roman"/>
              </a:rPr>
              <a:t>рт.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20" dirty="0">
                <a:latin typeface="Times New Roman"/>
                <a:cs typeface="Times New Roman"/>
              </a:rPr>
              <a:t>ст.)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50" dirty="0">
                <a:latin typeface="Times New Roman"/>
                <a:cs typeface="Times New Roman"/>
              </a:rPr>
              <a:t>і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10" dirty="0">
                <a:latin typeface="Times New Roman"/>
                <a:cs typeface="Times New Roman"/>
              </a:rPr>
              <a:t>незначна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10" dirty="0">
                <a:latin typeface="Times New Roman"/>
                <a:cs typeface="Times New Roman"/>
              </a:rPr>
              <a:t>швидкість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5751" y="1779803"/>
            <a:ext cx="5795645" cy="720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723130">
              <a:lnSpc>
                <a:spcPct val="120000"/>
              </a:lnSpc>
              <a:spcBef>
                <a:spcPts val="100"/>
              </a:spcBef>
              <a:tabLst>
                <a:tab pos="1351915" algn="l"/>
                <a:tab pos="2548255" algn="l"/>
                <a:tab pos="3535045" algn="l"/>
                <a:tab pos="4610735" algn="l"/>
              </a:tabLst>
            </a:pPr>
            <a:r>
              <a:rPr sz="1900" spc="-20" dirty="0">
                <a:latin typeface="Times New Roman"/>
                <a:cs typeface="Times New Roman"/>
              </a:rPr>
              <a:t>кровотоку </a:t>
            </a:r>
            <a:r>
              <a:rPr sz="1900" spc="-10" dirty="0">
                <a:latin typeface="Times New Roman"/>
                <a:cs typeface="Times New Roman"/>
              </a:rPr>
              <a:t>визначають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10" dirty="0">
                <a:latin typeface="Times New Roman"/>
                <a:cs typeface="Times New Roman"/>
              </a:rPr>
              <a:t>порівняно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10" dirty="0">
                <a:latin typeface="Times New Roman"/>
                <a:cs typeface="Times New Roman"/>
              </a:rPr>
              <a:t>слабкий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10" dirty="0">
                <a:latin typeface="Times New Roman"/>
                <a:cs typeface="Times New Roman"/>
              </a:rPr>
              <a:t>розвиток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10" dirty="0">
                <a:latin typeface="Times New Roman"/>
                <a:cs typeface="Times New Roman"/>
              </a:rPr>
              <a:t>еластичних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5751" y="2474747"/>
            <a:ext cx="5796280" cy="3153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0"/>
              </a:spcBef>
            </a:pPr>
            <a:r>
              <a:rPr sz="1900" dirty="0">
                <a:latin typeface="Times New Roman"/>
                <a:cs typeface="Times New Roman"/>
              </a:rPr>
              <a:t>елементів</a:t>
            </a:r>
            <a:r>
              <a:rPr sz="1900" spc="2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і</a:t>
            </a:r>
            <a:r>
              <a:rPr sz="1900" spc="26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більшу</a:t>
            </a:r>
            <a:r>
              <a:rPr sz="1900" spc="2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їх</a:t>
            </a:r>
            <a:r>
              <a:rPr sz="1900" spc="2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розтяжність.</a:t>
            </a:r>
            <a:r>
              <a:rPr sz="1900" spc="270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Стінка</a:t>
            </a:r>
            <a:r>
              <a:rPr sz="1900" b="1" i="1" spc="265" dirty="0">
                <a:latin typeface="Times New Roman"/>
                <a:cs typeface="Times New Roman"/>
              </a:rPr>
              <a:t> </a:t>
            </a:r>
            <a:r>
              <a:rPr sz="1900" b="1" i="1" spc="-10" dirty="0">
                <a:latin typeface="Times New Roman"/>
                <a:cs typeface="Times New Roman"/>
              </a:rPr>
              <a:t>більшості </a:t>
            </a:r>
            <a:r>
              <a:rPr sz="1900" b="1" i="1" dirty="0">
                <a:latin typeface="Times New Roman"/>
                <a:cs typeface="Times New Roman"/>
              </a:rPr>
              <a:t>вен</a:t>
            </a:r>
            <a:r>
              <a:rPr sz="1900" b="1" i="1" spc="-50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утворена</a:t>
            </a:r>
            <a:r>
              <a:rPr sz="1900" b="1" i="1" spc="-50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інтимою,</a:t>
            </a:r>
            <a:r>
              <a:rPr sz="1900" b="1" i="1" spc="-35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медією</a:t>
            </a:r>
            <a:r>
              <a:rPr sz="1900" b="1" i="1" spc="-35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і</a:t>
            </a:r>
            <a:r>
              <a:rPr sz="1900" b="1" i="1" spc="-55" dirty="0">
                <a:latin typeface="Times New Roman"/>
                <a:cs typeface="Times New Roman"/>
              </a:rPr>
              <a:t> </a:t>
            </a:r>
            <a:r>
              <a:rPr sz="1900" b="1" i="1" spc="-10" dirty="0">
                <a:latin typeface="Times New Roman"/>
                <a:cs typeface="Times New Roman"/>
              </a:rPr>
              <a:t>адвентицією.</a:t>
            </a:r>
            <a:endParaRPr sz="1900">
              <a:latin typeface="Times New Roman"/>
              <a:cs typeface="Times New Roman"/>
            </a:endParaRPr>
          </a:p>
          <a:p>
            <a:pPr marL="12700" marR="5080" indent="226695" algn="just">
              <a:lnSpc>
                <a:spcPct val="120000"/>
              </a:lnSpc>
              <a:buFont typeface="Microsoft Sans Serif"/>
              <a:buChar char="•"/>
              <a:tabLst>
                <a:tab pos="239395" algn="l"/>
              </a:tabLst>
            </a:pPr>
            <a:r>
              <a:rPr sz="1900" b="1" i="1" dirty="0">
                <a:latin typeface="Times New Roman"/>
                <a:cs typeface="Times New Roman"/>
              </a:rPr>
              <a:t>Критеріями</a:t>
            </a:r>
            <a:r>
              <a:rPr sz="1900" b="1" i="1" spc="65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класифікації</a:t>
            </a:r>
            <a:r>
              <a:rPr sz="1900" b="1" i="1" spc="80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вен</a:t>
            </a:r>
            <a:r>
              <a:rPr sz="1900" b="1" i="1" spc="65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є</a:t>
            </a:r>
            <a:r>
              <a:rPr sz="1900" b="1" i="1" spc="70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наявність</a:t>
            </a:r>
            <a:r>
              <a:rPr sz="1900" b="1" i="1" spc="65" dirty="0">
                <a:latin typeface="Times New Roman"/>
                <a:cs typeface="Times New Roman"/>
              </a:rPr>
              <a:t> </a:t>
            </a:r>
            <a:r>
              <a:rPr sz="1900" b="1" i="1" spc="-10" dirty="0">
                <a:latin typeface="Times New Roman"/>
                <a:cs typeface="Times New Roman"/>
              </a:rPr>
              <a:t>м’язових </a:t>
            </a:r>
            <a:r>
              <a:rPr sz="1900" b="1" i="1" dirty="0">
                <a:latin typeface="Times New Roman"/>
                <a:cs typeface="Times New Roman"/>
              </a:rPr>
              <a:t>елементів</a:t>
            </a:r>
            <a:r>
              <a:rPr sz="1900" b="1" i="1" spc="7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у</a:t>
            </a:r>
            <a:r>
              <a:rPr sz="1900" spc="8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їх</a:t>
            </a:r>
            <a:r>
              <a:rPr sz="1900" spc="8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стінці</a:t>
            </a:r>
            <a:r>
              <a:rPr sz="1900" spc="8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та</a:t>
            </a:r>
            <a:r>
              <a:rPr sz="1900" spc="7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калібр.</a:t>
            </a:r>
            <a:r>
              <a:rPr sz="1900" spc="9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Розрізняють</a:t>
            </a:r>
            <a:r>
              <a:rPr sz="1900" spc="80" dirty="0">
                <a:latin typeface="Times New Roman"/>
                <a:cs typeface="Times New Roman"/>
              </a:rPr>
              <a:t>  </a:t>
            </a:r>
            <a:r>
              <a:rPr sz="1900" spc="-10" dirty="0">
                <a:latin typeface="Times New Roman"/>
                <a:cs typeface="Times New Roman"/>
              </a:rPr>
              <a:t>вени: </a:t>
            </a:r>
            <a:r>
              <a:rPr sz="1900" b="1" i="1" dirty="0">
                <a:latin typeface="Times New Roman"/>
                <a:cs typeface="Times New Roman"/>
              </a:rPr>
              <a:t>безм’язового</a:t>
            </a:r>
            <a:r>
              <a:rPr sz="1900" b="1" i="1" spc="195" dirty="0">
                <a:latin typeface="Times New Roman"/>
                <a:cs typeface="Times New Roman"/>
              </a:rPr>
              <a:t>   </a:t>
            </a:r>
            <a:r>
              <a:rPr sz="1900" b="1" i="1" dirty="0">
                <a:latin typeface="Times New Roman"/>
                <a:cs typeface="Times New Roman"/>
              </a:rPr>
              <a:t>(волокнистого)</a:t>
            </a:r>
            <a:r>
              <a:rPr sz="1900" b="1" i="1" spc="200" dirty="0">
                <a:latin typeface="Times New Roman"/>
                <a:cs typeface="Times New Roman"/>
              </a:rPr>
              <a:t>   </a:t>
            </a:r>
            <a:r>
              <a:rPr sz="1900" b="1" i="1" dirty="0">
                <a:latin typeface="Times New Roman"/>
                <a:cs typeface="Times New Roman"/>
              </a:rPr>
              <a:t>і</a:t>
            </a:r>
            <a:r>
              <a:rPr sz="1900" b="1" i="1" spc="200" dirty="0">
                <a:latin typeface="Times New Roman"/>
                <a:cs typeface="Times New Roman"/>
              </a:rPr>
              <a:t>   </a:t>
            </a:r>
            <a:r>
              <a:rPr sz="1900" b="1" i="1" dirty="0">
                <a:latin typeface="Times New Roman"/>
                <a:cs typeface="Times New Roman"/>
              </a:rPr>
              <a:t>м’язового</a:t>
            </a:r>
            <a:r>
              <a:rPr sz="1900" b="1" i="1" spc="190" dirty="0">
                <a:latin typeface="Times New Roman"/>
                <a:cs typeface="Times New Roman"/>
              </a:rPr>
              <a:t>   </a:t>
            </a:r>
            <a:r>
              <a:rPr sz="1900" b="1" i="1" spc="-10" dirty="0">
                <a:latin typeface="Times New Roman"/>
                <a:cs typeface="Times New Roman"/>
              </a:rPr>
              <a:t>типу</a:t>
            </a:r>
            <a:r>
              <a:rPr sz="1900" spc="-10" dirty="0">
                <a:latin typeface="Times New Roman"/>
                <a:cs typeface="Times New Roman"/>
              </a:rPr>
              <a:t>, </a:t>
            </a:r>
            <a:r>
              <a:rPr sz="1900" spc="-20" dirty="0">
                <a:latin typeface="Times New Roman"/>
                <a:cs typeface="Times New Roman"/>
              </a:rPr>
              <a:t>великого,</a:t>
            </a:r>
            <a:r>
              <a:rPr sz="1900" spc="-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середнього</a:t>
            </a:r>
            <a:r>
              <a:rPr sz="1900" spc="-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і</a:t>
            </a:r>
            <a:r>
              <a:rPr sz="1900" spc="-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малого</a:t>
            </a:r>
            <a:r>
              <a:rPr sz="1900" spc="-5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калібрів.</a:t>
            </a:r>
            <a:endParaRPr sz="1900">
              <a:latin typeface="Times New Roman"/>
              <a:cs typeface="Times New Roman"/>
            </a:endParaRPr>
          </a:p>
          <a:p>
            <a:pPr marL="12700" marR="5080" indent="226695" algn="just">
              <a:lnSpc>
                <a:spcPct val="120000"/>
              </a:lnSpc>
              <a:spcBef>
                <a:spcPts val="5"/>
              </a:spcBef>
              <a:buFont typeface="Microsoft Sans Serif"/>
              <a:buChar char="•"/>
              <a:tabLst>
                <a:tab pos="239395" algn="l"/>
              </a:tabLst>
            </a:pP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Клапани</a:t>
            </a:r>
            <a:r>
              <a:rPr sz="1900" b="1" spc="4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вен</a:t>
            </a:r>
            <a:r>
              <a:rPr sz="1900" b="1" spc="4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–</a:t>
            </a:r>
            <a:r>
              <a:rPr sz="1900" b="1" spc="4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це</a:t>
            </a:r>
            <a:r>
              <a:rPr sz="1900" spc="40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дублікатури</a:t>
            </a:r>
            <a:r>
              <a:rPr sz="1900" spc="4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інтими</a:t>
            </a:r>
            <a:r>
              <a:rPr sz="1900" spc="40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стінки</a:t>
            </a:r>
            <a:r>
              <a:rPr sz="1900" spc="415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вен. </a:t>
            </a:r>
            <a:r>
              <a:rPr sz="1900" dirty="0">
                <a:latin typeface="Times New Roman"/>
                <a:cs typeface="Times New Roman"/>
              </a:rPr>
              <a:t>Вони</a:t>
            </a:r>
            <a:r>
              <a:rPr sz="1900" spc="2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є</a:t>
            </a:r>
            <a:r>
              <a:rPr sz="1900" spc="25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у</a:t>
            </a:r>
            <a:r>
              <a:rPr sz="1900" spc="27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венах,</a:t>
            </a:r>
            <a:r>
              <a:rPr sz="1900" spc="2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</a:t>
            </a:r>
            <a:r>
              <a:rPr sz="1900" spc="2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яких</a:t>
            </a:r>
            <a:r>
              <a:rPr sz="1900" spc="2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тече</a:t>
            </a:r>
            <a:r>
              <a:rPr sz="1900" spc="25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кров</a:t>
            </a:r>
            <a:r>
              <a:rPr sz="1900" spc="2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проти</a:t>
            </a:r>
            <a:r>
              <a:rPr sz="1900" spc="26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сили</a:t>
            </a:r>
            <a:r>
              <a:rPr sz="1900" spc="26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земного тяжіння.</a:t>
            </a:r>
            <a:endParaRPr sz="19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059104" y="424078"/>
            <a:ext cx="4444365" cy="6010275"/>
            <a:chOff x="7059104" y="424078"/>
            <a:chExt cx="4444365" cy="601027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68693" y="433603"/>
              <a:ext cx="4425187" cy="599084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063867" y="428840"/>
              <a:ext cx="4434840" cy="6000750"/>
            </a:xfrm>
            <a:custGeom>
              <a:avLst/>
              <a:gdLst/>
              <a:ahLst/>
              <a:cxnLst/>
              <a:rect l="l" t="t" r="r" b="b"/>
              <a:pathLst>
                <a:path w="4434840" h="6000750">
                  <a:moveTo>
                    <a:pt x="0" y="6000369"/>
                  </a:moveTo>
                  <a:lnTo>
                    <a:pt x="4434713" y="6000369"/>
                  </a:lnTo>
                  <a:lnTo>
                    <a:pt x="4434713" y="0"/>
                  </a:lnTo>
                  <a:lnTo>
                    <a:pt x="0" y="0"/>
                  </a:lnTo>
                  <a:lnTo>
                    <a:pt x="0" y="600036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6227" y="1002791"/>
            <a:ext cx="6055053" cy="425124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0168" y="1885315"/>
            <a:ext cx="4718050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Великі</a:t>
            </a:r>
            <a:r>
              <a:rPr sz="1800" b="1" spc="30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вени</a:t>
            </a:r>
            <a:r>
              <a:rPr sz="1800" b="1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м’язовий</a:t>
            </a:r>
            <a:r>
              <a:rPr sz="1800" b="1" spc="30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шар</a:t>
            </a:r>
            <a:r>
              <a:rPr sz="1800" b="1" spc="29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середньої </a:t>
            </a:r>
            <a:r>
              <a:rPr sz="1800" b="1" dirty="0">
                <a:latin typeface="Times New Roman"/>
                <a:cs typeface="Times New Roman"/>
              </a:rPr>
              <a:t>оболонки</a:t>
            </a:r>
            <a:r>
              <a:rPr sz="1800" b="1" spc="40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(M)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40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дуже</a:t>
            </a:r>
            <a:r>
              <a:rPr sz="1800" b="1" spc="409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тонким</a:t>
            </a:r>
            <a:r>
              <a:rPr sz="1800" b="1" spc="40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порівнянні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навколишньою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адвентицією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(A)</a:t>
            </a:r>
            <a:r>
              <a:rPr sz="1800" spc="-20" dirty="0">
                <a:latin typeface="Times New Roman"/>
                <a:cs typeface="Times New Roman"/>
              </a:rPr>
              <a:t>,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4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щільної</a:t>
            </a:r>
            <a:r>
              <a:rPr sz="1800" b="1" spc="450" dirty="0">
                <a:latin typeface="Times New Roman"/>
                <a:cs typeface="Times New Roman"/>
              </a:rPr>
              <a:t>  </a:t>
            </a:r>
            <a:r>
              <a:rPr sz="1800" b="1" spc="-10" dirty="0">
                <a:latin typeface="Times New Roman"/>
                <a:cs typeface="Times New Roman"/>
              </a:rPr>
              <a:t>неправильної </a:t>
            </a:r>
            <a:r>
              <a:rPr sz="1800" b="1" dirty="0">
                <a:latin typeface="Times New Roman"/>
                <a:cs typeface="Times New Roman"/>
              </a:rPr>
              <a:t>сполучної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тканини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Стіна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вени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часто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складчасту</a:t>
            </a:r>
            <a:r>
              <a:rPr sz="1800" b="1" spc="4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будову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 </a:t>
            </a:r>
            <a:r>
              <a:rPr sz="1800" dirty="0">
                <a:latin typeface="Times New Roman"/>
                <a:cs typeface="Times New Roman"/>
              </a:rPr>
              <a:t>показано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тут,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інтима</a:t>
            </a:r>
            <a:r>
              <a:rPr sz="1800" b="1" spc="3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(I)</a:t>
            </a:r>
            <a:r>
              <a:rPr sz="1800" b="1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утворює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виступ</a:t>
            </a:r>
            <a:r>
              <a:rPr sz="1800" b="1" spc="340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Times New Roman"/>
                <a:cs typeface="Times New Roman"/>
              </a:rPr>
              <a:t>у </a:t>
            </a:r>
            <a:r>
              <a:rPr sz="1800" b="1" dirty="0">
                <a:latin typeface="Times New Roman"/>
                <a:cs typeface="Times New Roman"/>
              </a:rPr>
              <a:t>просвіт</a:t>
            </a:r>
            <a:r>
              <a:rPr sz="1800" b="1" spc="2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судини</a:t>
            </a:r>
            <a:r>
              <a:rPr sz="1800" b="1" spc="2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у</a:t>
            </a:r>
            <a:r>
              <a:rPr sz="1800" b="1" spc="2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вигляді</a:t>
            </a:r>
            <a:r>
              <a:rPr sz="1800" b="1" spc="2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клапана</a:t>
            </a:r>
            <a:r>
              <a:rPr sz="1800" b="1" spc="2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(V)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який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підендотеліальної</a:t>
            </a:r>
            <a:r>
              <a:rPr sz="1800" b="1" spc="195" dirty="0">
                <a:latin typeface="Times New Roman"/>
                <a:cs typeface="Times New Roman"/>
              </a:rPr>
              <a:t>  </a:t>
            </a:r>
            <a:r>
              <a:rPr sz="1800" b="1" spc="-10" dirty="0">
                <a:latin typeface="Times New Roman"/>
                <a:cs typeface="Times New Roman"/>
              </a:rPr>
              <a:t>сполучної </a:t>
            </a:r>
            <a:r>
              <a:rPr sz="1800" b="1" dirty="0">
                <a:latin typeface="Times New Roman"/>
                <a:cs typeface="Times New Roman"/>
              </a:rPr>
              <a:t>тканини,</a:t>
            </a:r>
            <a:r>
              <a:rPr sz="1800" b="1" spc="3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покритої</a:t>
            </a:r>
            <a:r>
              <a:rPr sz="1800" b="1" spc="3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ендотелієм</a:t>
            </a:r>
            <a:r>
              <a:rPr sz="1800" b="1" spc="3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</a:t>
            </a:r>
            <a:r>
              <a:rPr sz="1800" b="1" spc="3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обох</a:t>
            </a:r>
            <a:r>
              <a:rPr sz="1800" b="1" spc="3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боків</a:t>
            </a:r>
            <a:r>
              <a:rPr sz="1800" spc="-10" dirty="0">
                <a:latin typeface="Times New Roman"/>
                <a:cs typeface="Times New Roman"/>
              </a:rPr>
              <a:t>. </a:t>
            </a:r>
            <a:r>
              <a:rPr sz="1800" dirty="0">
                <a:latin typeface="Times New Roman"/>
                <a:cs typeface="Times New Roman"/>
              </a:rPr>
              <a:t>(Збільшення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100x</a:t>
            </a:r>
            <a:r>
              <a:rPr sz="1800" dirty="0">
                <a:latin typeface="Times New Roman"/>
                <a:cs typeface="Times New Roman"/>
              </a:rPr>
              <a:t>;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PT</a:t>
            </a:r>
            <a:r>
              <a:rPr sz="1800" spc="-25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49049" y="1130998"/>
            <a:ext cx="6489065" cy="4345305"/>
            <a:chOff x="5349049" y="1130998"/>
            <a:chExt cx="6489065" cy="43453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7017" y="1298241"/>
              <a:ext cx="6352515" cy="416338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53811" y="1135761"/>
              <a:ext cx="6479540" cy="4335780"/>
            </a:xfrm>
            <a:custGeom>
              <a:avLst/>
              <a:gdLst/>
              <a:ahLst/>
              <a:cxnLst/>
              <a:rect l="l" t="t" r="r" b="b"/>
              <a:pathLst>
                <a:path w="6479540" h="4335780">
                  <a:moveTo>
                    <a:pt x="0" y="4335780"/>
                  </a:moveTo>
                  <a:lnTo>
                    <a:pt x="6479159" y="4335780"/>
                  </a:lnTo>
                  <a:lnTo>
                    <a:pt x="6479159" y="0"/>
                  </a:lnTo>
                  <a:lnTo>
                    <a:pt x="0" y="0"/>
                  </a:lnTo>
                  <a:lnTo>
                    <a:pt x="0" y="433578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60628" y="511810"/>
            <a:ext cx="4455795" cy="3927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Схема</a:t>
            </a:r>
            <a:r>
              <a:rPr sz="1600" b="1" spc="8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та</a:t>
            </a:r>
            <a:r>
              <a:rPr sz="1600" b="1" spc="10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фотомікрофотографія</a:t>
            </a:r>
            <a:r>
              <a:rPr sz="1600" b="1" spc="10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середньої</a:t>
            </a:r>
            <a:r>
              <a:rPr sz="1600" b="1" spc="10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вени.</a:t>
            </a:r>
            <a:endParaRPr sz="1600">
              <a:latin typeface="Times New Roman"/>
              <a:cs typeface="Times New Roman"/>
            </a:endParaRPr>
          </a:p>
          <a:p>
            <a:pPr marL="12700" marR="5715" indent="398145" algn="just">
              <a:lnSpc>
                <a:spcPct val="100000"/>
              </a:lnSpc>
              <a:buAutoNum type="alphaLcPeriod"/>
              <a:tabLst>
                <a:tab pos="410845" algn="l"/>
              </a:tabLst>
            </a:pP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6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цій</a:t>
            </a:r>
            <a:r>
              <a:rPr sz="1600" spc="26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схемі</a:t>
            </a:r>
            <a:r>
              <a:rPr sz="1600" spc="26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позначені</a:t>
            </a:r>
            <a:r>
              <a:rPr sz="1600" spc="26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клітинні</a:t>
            </a:r>
            <a:r>
              <a:rPr sz="1600" spc="270" dirty="0">
                <a:latin typeface="Times New Roman"/>
                <a:cs typeface="Times New Roman"/>
              </a:rPr>
              <a:t> 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екстрацелюлярні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компоненти.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увагу,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в </a:t>
            </a:r>
            <a:r>
              <a:rPr sz="1600" dirty="0">
                <a:latin typeface="Times New Roman"/>
                <a:cs typeface="Times New Roman"/>
              </a:rPr>
              <a:t>середньому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шарі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(tunica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media)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кілька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шарів </a:t>
            </a:r>
            <a:r>
              <a:rPr sz="1600" dirty="0">
                <a:latin typeface="Times New Roman"/>
                <a:cs typeface="Times New Roman"/>
              </a:rPr>
              <a:t>гладких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м'язових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розташованих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колу,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dirty="0">
                <a:latin typeface="Times New Roman"/>
                <a:cs typeface="Times New Roman"/>
              </a:rPr>
              <a:t>вставленими</a:t>
            </a:r>
            <a:r>
              <a:rPr sz="1600" spc="27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колагеновими</a:t>
            </a:r>
            <a:r>
              <a:rPr sz="1600" spc="27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270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еластичними </a:t>
            </a:r>
            <a:r>
              <a:rPr sz="1600" dirty="0">
                <a:latin typeface="Times New Roman"/>
                <a:cs typeface="Times New Roman"/>
              </a:rPr>
              <a:t>волокнами.</a:t>
            </a:r>
            <a:r>
              <a:rPr sz="1600" spc="4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межі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зовнішнім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шаром </a:t>
            </a:r>
            <a:r>
              <a:rPr sz="1600" dirty="0">
                <a:latin typeface="Times New Roman"/>
                <a:cs typeface="Times New Roman"/>
              </a:rPr>
              <a:t>(tunica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adventitia)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присутні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гладкі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м'язові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клітини,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орієнтовані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вздовж</a:t>
            </a:r>
            <a:r>
              <a:rPr sz="1600" spc="-8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судини.</a:t>
            </a:r>
            <a:endParaRPr sz="1600">
              <a:latin typeface="Times New Roman"/>
              <a:cs typeface="Times New Roman"/>
            </a:endParaRPr>
          </a:p>
          <a:p>
            <a:pPr marL="12700" marR="5080" indent="274955" algn="just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287655" algn="l"/>
              </a:tabLst>
            </a:pPr>
            <a:r>
              <a:rPr sz="1600" dirty="0">
                <a:latin typeface="Times New Roman"/>
                <a:cs typeface="Times New Roman"/>
              </a:rPr>
              <a:t>Ця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фотомікрофотографія</a:t>
            </a:r>
            <a:r>
              <a:rPr sz="1600" spc="4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4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зріз</a:t>
            </a:r>
            <a:r>
              <a:rPr sz="1600" spc="4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стінки </a:t>
            </a:r>
            <a:r>
              <a:rPr sz="1600" dirty="0">
                <a:latin typeface="Times New Roman"/>
                <a:cs typeface="Times New Roman"/>
              </a:rPr>
              <a:t>середньої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вени,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підготовлений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методом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H&amp;E. </a:t>
            </a:r>
            <a:r>
              <a:rPr sz="1600" dirty="0">
                <a:latin typeface="Times New Roman"/>
                <a:cs typeface="Times New Roman"/>
              </a:rPr>
              <a:t>Внутрішній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2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(tunica</a:t>
            </a:r>
            <a:r>
              <a:rPr sz="1600" spc="2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intima)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складається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dirty="0">
                <a:latin typeface="Times New Roman"/>
                <a:cs typeface="Times New Roman"/>
              </a:rPr>
              <a:t>ендотелію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дуже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тонкого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підендотеліального </a:t>
            </a:r>
            <a:r>
              <a:rPr sz="1600" dirty="0">
                <a:latin typeface="Times New Roman"/>
                <a:cs typeface="Times New Roman"/>
              </a:rPr>
              <a:t>шару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сполучної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тканини,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кілька </a:t>
            </a:r>
            <a:r>
              <a:rPr sz="1600" dirty="0">
                <a:latin typeface="Times New Roman"/>
                <a:cs typeface="Times New Roman"/>
              </a:rPr>
              <a:t>гладких</a:t>
            </a:r>
            <a:r>
              <a:rPr sz="1600" spc="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м'язових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клітин.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Середній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(tunica </a:t>
            </a:r>
            <a:r>
              <a:rPr sz="1600" dirty="0">
                <a:latin typeface="Times New Roman"/>
                <a:cs typeface="Times New Roman"/>
              </a:rPr>
              <a:t>media)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кілька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шарів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кругло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4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спірально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71242" y="4414265"/>
            <a:ext cx="29406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72185" algn="l"/>
                <a:tab pos="2000885" algn="l"/>
                <a:tab pos="2847340" algn="l"/>
              </a:tabLst>
            </a:pPr>
            <a:r>
              <a:rPr sz="1600" spc="-10" dirty="0">
                <a:latin typeface="Times New Roman"/>
                <a:cs typeface="Times New Roman"/>
              </a:rPr>
              <a:t>гладких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м'язових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клітин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99233" y="4657801"/>
            <a:ext cx="30137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  <a:tabLst>
                <a:tab pos="406400" algn="l"/>
                <a:tab pos="1887855" algn="l"/>
              </a:tabLst>
            </a:pPr>
            <a:r>
              <a:rPr sz="1600" spc="-50" dirty="0">
                <a:latin typeface="Times New Roman"/>
                <a:cs typeface="Times New Roman"/>
              </a:rPr>
              <a:t>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еластичними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волокнами.</a:t>
            </a:r>
            <a:endParaRPr sz="160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  <a:spcBef>
                <a:spcPts val="5"/>
              </a:spcBef>
              <a:tabLst>
                <a:tab pos="547370" algn="l"/>
                <a:tab pos="948055" algn="l"/>
                <a:tab pos="1345565" algn="l"/>
                <a:tab pos="2421890" algn="l"/>
              </a:tabLst>
            </a:pPr>
            <a:r>
              <a:rPr sz="1600" spc="-25" dirty="0">
                <a:latin typeface="Times New Roman"/>
                <a:cs typeface="Times New Roman"/>
              </a:rPr>
              <a:t>шар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—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це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зовнішній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(tunica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0628" y="4414265"/>
            <a:ext cx="142621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156970" algn="l"/>
              </a:tabLst>
            </a:pPr>
            <a:r>
              <a:rPr sz="1600" spc="-10" dirty="0">
                <a:latin typeface="Times New Roman"/>
                <a:cs typeface="Times New Roman"/>
              </a:rPr>
              <a:t>розташованих колагеновими Найтовстіший adventitia),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35" dirty="0">
                <a:latin typeface="Times New Roman"/>
                <a:cs typeface="Times New Roman"/>
              </a:rPr>
              <a:t>що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82495" y="5146040"/>
            <a:ext cx="28295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60475" algn="l"/>
                <a:tab pos="1576070" algn="l"/>
                <a:tab pos="2736215" algn="l"/>
              </a:tabLst>
            </a:pPr>
            <a:r>
              <a:rPr sz="1600" spc="-10" dirty="0">
                <a:latin typeface="Times New Roman"/>
                <a:cs typeface="Times New Roman"/>
              </a:rPr>
              <a:t>складається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в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основному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0628" y="5389879"/>
            <a:ext cx="445262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колагенових</a:t>
            </a:r>
            <a:r>
              <a:rPr sz="1600" spc="4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волокон</a:t>
            </a:r>
            <a:r>
              <a:rPr sz="1600" spc="4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20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кількох</a:t>
            </a:r>
            <a:r>
              <a:rPr sz="1600" spc="49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еластичних </a:t>
            </a:r>
            <a:r>
              <a:rPr sz="1600" dirty="0">
                <a:latin typeface="Times New Roman"/>
                <a:cs typeface="Times New Roman"/>
              </a:rPr>
              <a:t>волокон.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Ядра,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цьому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шарі,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належать </a:t>
            </a:r>
            <a:r>
              <a:rPr sz="1600" dirty="0">
                <a:latin typeface="Times New Roman"/>
                <a:cs typeface="Times New Roman"/>
              </a:rPr>
              <a:t>фібробластам.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Збільшення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360×.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3067" y="425272"/>
            <a:ext cx="4384040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7329" algn="just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b="1" dirty="0">
                <a:latin typeface="Times New Roman"/>
                <a:cs typeface="Times New Roman"/>
              </a:rPr>
              <a:t>Вени</a:t>
            </a:r>
            <a:r>
              <a:rPr sz="1800" b="1" spc="20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м’язового</a:t>
            </a:r>
            <a:r>
              <a:rPr sz="1800" b="1" spc="2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(venae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myotypicae) </a:t>
            </a:r>
            <a:r>
              <a:rPr sz="1800" dirty="0">
                <a:latin typeface="Times New Roman"/>
                <a:cs typeface="Times New Roman"/>
              </a:rPr>
              <a:t>характеризуються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тим,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стінці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є </a:t>
            </a:r>
            <a:r>
              <a:rPr sz="1800" dirty="0">
                <a:latin typeface="Times New Roman"/>
                <a:cs typeface="Times New Roman"/>
              </a:rPr>
              <a:t>гладкі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м’язові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клітини.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Кількість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розвиток </a:t>
            </a:r>
            <a:r>
              <a:rPr sz="1800" dirty="0">
                <a:latin typeface="Times New Roman"/>
                <a:cs typeface="Times New Roman"/>
              </a:rPr>
              <a:t>останніх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неоднакові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цих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венах.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зв’язку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цим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вени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м’язового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ділять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вени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зі </a:t>
            </a:r>
            <a:r>
              <a:rPr sz="1800" dirty="0">
                <a:latin typeface="Times New Roman"/>
                <a:cs typeface="Times New Roman"/>
              </a:rPr>
              <a:t>слабким,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середнім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сильним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розвитком </a:t>
            </a:r>
            <a:r>
              <a:rPr sz="1800" dirty="0">
                <a:latin typeface="Times New Roman"/>
                <a:cs typeface="Times New Roman"/>
              </a:rPr>
              <a:t>м’язових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елементів.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Стінка</a:t>
            </a:r>
            <a:r>
              <a:rPr sz="1800" b="1" i="1" spc="4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всіх</a:t>
            </a:r>
            <a:r>
              <a:rPr sz="1800" b="1" i="1" spc="4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цих</a:t>
            </a:r>
            <a:r>
              <a:rPr sz="1800" b="1" i="1" spc="45" dirty="0">
                <a:latin typeface="Times New Roman"/>
                <a:cs typeface="Times New Roman"/>
              </a:rPr>
              <a:t>  </a:t>
            </a:r>
            <a:r>
              <a:rPr sz="1800" b="1" i="1" spc="-25" dirty="0">
                <a:latin typeface="Times New Roman"/>
                <a:cs typeface="Times New Roman"/>
              </a:rPr>
              <a:t>вен </a:t>
            </a:r>
            <a:r>
              <a:rPr sz="1800" b="1" i="1" dirty="0">
                <a:latin typeface="Times New Roman"/>
                <a:cs typeface="Times New Roman"/>
              </a:rPr>
              <a:t>утворена</a:t>
            </a:r>
            <a:r>
              <a:rPr sz="1800" b="1" i="1" spc="-6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інтимою,</a:t>
            </a:r>
            <a:r>
              <a:rPr sz="1800" b="1" i="1" spc="-5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медією</a:t>
            </a:r>
            <a:r>
              <a:rPr sz="1800" b="1" i="1" spc="-6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</a:t>
            </a:r>
            <a:r>
              <a:rPr sz="1800" b="1" i="1" spc="-6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адвентицією.</a:t>
            </a:r>
            <a:endParaRPr sz="1800">
              <a:latin typeface="Times New Roman"/>
              <a:cs typeface="Times New Roman"/>
            </a:endParaRPr>
          </a:p>
          <a:p>
            <a:pPr marL="12700" marR="5080" indent="227329" algn="just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i="1" dirty="0">
                <a:latin typeface="Times New Roman"/>
                <a:cs typeface="Times New Roman"/>
              </a:rPr>
              <a:t>Вени</a:t>
            </a:r>
            <a:r>
              <a:rPr sz="1800" i="1" spc="315" dirty="0">
                <a:latin typeface="Times New Roman"/>
                <a:cs typeface="Times New Roman"/>
              </a:rPr>
              <a:t>  </a:t>
            </a:r>
            <a:r>
              <a:rPr sz="1800" i="1" dirty="0">
                <a:latin typeface="Times New Roman"/>
                <a:cs typeface="Times New Roman"/>
              </a:rPr>
              <a:t>зі</a:t>
            </a:r>
            <a:r>
              <a:rPr sz="1800" i="1" spc="325" dirty="0">
                <a:latin typeface="Times New Roman"/>
                <a:cs typeface="Times New Roman"/>
              </a:rPr>
              <a:t>  </a:t>
            </a:r>
            <a:r>
              <a:rPr sz="1800" i="1" dirty="0">
                <a:latin typeface="Times New Roman"/>
                <a:cs typeface="Times New Roman"/>
              </a:rPr>
              <a:t>слабким</a:t>
            </a:r>
            <a:r>
              <a:rPr sz="1800" i="1" spc="325" dirty="0">
                <a:latin typeface="Times New Roman"/>
                <a:cs typeface="Times New Roman"/>
              </a:rPr>
              <a:t>  </a:t>
            </a:r>
            <a:r>
              <a:rPr sz="1800" i="1" dirty="0">
                <a:latin typeface="Times New Roman"/>
                <a:cs typeface="Times New Roman"/>
              </a:rPr>
              <a:t>розвитком</a:t>
            </a:r>
            <a:r>
              <a:rPr sz="1800" i="1" spc="330" dirty="0">
                <a:latin typeface="Times New Roman"/>
                <a:cs typeface="Times New Roman"/>
              </a:rPr>
              <a:t>  </a:t>
            </a:r>
            <a:r>
              <a:rPr sz="1800" i="1" spc="-10" dirty="0">
                <a:latin typeface="Times New Roman"/>
                <a:cs typeface="Times New Roman"/>
              </a:rPr>
              <a:t>м’язових </a:t>
            </a:r>
            <a:r>
              <a:rPr sz="1800" i="1" dirty="0">
                <a:latin typeface="Times New Roman"/>
                <a:cs typeface="Times New Roman"/>
              </a:rPr>
              <a:t>елементів</a:t>
            </a:r>
            <a:r>
              <a:rPr sz="1800" i="1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окремих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ділянках </a:t>
            </a:r>
            <a:r>
              <a:rPr sz="1800" dirty="0">
                <a:latin typeface="Times New Roman"/>
                <a:cs typeface="Times New Roman"/>
              </a:rPr>
              <a:t>голови,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шиї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тулуба.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них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тече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під </a:t>
            </a:r>
            <a:r>
              <a:rPr sz="1800" dirty="0">
                <a:latin typeface="Times New Roman"/>
                <a:cs typeface="Times New Roman"/>
              </a:rPr>
              <a:t>дією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сили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земного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тяжіння.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3067" y="3718305"/>
            <a:ext cx="43827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7965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0665" algn="l"/>
                <a:tab pos="1017905" algn="l"/>
                <a:tab pos="2173605" algn="l"/>
                <a:tab pos="3523615" algn="l"/>
              </a:tabLst>
            </a:pPr>
            <a:r>
              <a:rPr sz="1800" i="1" spc="-20" dirty="0">
                <a:latin typeface="Times New Roman"/>
                <a:cs typeface="Times New Roman"/>
              </a:rPr>
              <a:t>Вени</a:t>
            </a:r>
            <a:r>
              <a:rPr sz="1800" i="1" dirty="0">
                <a:latin typeface="Times New Roman"/>
                <a:cs typeface="Times New Roman"/>
              </a:rPr>
              <a:t>	</a:t>
            </a:r>
            <a:r>
              <a:rPr sz="1800" i="1" spc="-10" dirty="0">
                <a:latin typeface="Times New Roman"/>
                <a:cs typeface="Times New Roman"/>
              </a:rPr>
              <a:t>середнім</a:t>
            </a:r>
            <a:r>
              <a:rPr sz="1800" i="1" dirty="0">
                <a:latin typeface="Times New Roman"/>
                <a:cs typeface="Times New Roman"/>
              </a:rPr>
              <a:t>	</a:t>
            </a:r>
            <a:r>
              <a:rPr sz="1800" i="1" spc="-10" dirty="0">
                <a:latin typeface="Times New Roman"/>
                <a:cs typeface="Times New Roman"/>
              </a:rPr>
              <a:t>розвитком</a:t>
            </a:r>
            <a:r>
              <a:rPr sz="1800" i="1" dirty="0">
                <a:latin typeface="Times New Roman"/>
                <a:cs typeface="Times New Roman"/>
              </a:rPr>
              <a:t>	</a:t>
            </a:r>
            <a:r>
              <a:rPr sz="1800" i="1" spc="-10" dirty="0">
                <a:latin typeface="Times New Roman"/>
                <a:cs typeface="Times New Roman"/>
              </a:rPr>
              <a:t>м’язових елементів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84426" y="3992626"/>
            <a:ext cx="3058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59560" algn="l"/>
                <a:tab pos="2931160" algn="l"/>
              </a:tabLst>
            </a:pPr>
            <a:r>
              <a:rPr sz="1800" spc="-10" dirty="0">
                <a:latin typeface="Times New Roman"/>
                <a:cs typeface="Times New Roman"/>
              </a:rPr>
              <a:t>локалізовані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переважно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3067" y="4266945"/>
            <a:ext cx="438340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нутрощах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 під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шкірою.</a:t>
            </a:r>
            <a:endParaRPr sz="1800">
              <a:latin typeface="Times New Roman"/>
              <a:cs typeface="Times New Roman"/>
            </a:endParaRPr>
          </a:p>
          <a:p>
            <a:pPr marL="12700" marR="5080" indent="285115" algn="just">
              <a:lnSpc>
                <a:spcPct val="100000"/>
              </a:lnSpc>
              <a:buFont typeface="Microsoft Sans Serif"/>
              <a:buChar char="•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Вени</a:t>
            </a:r>
            <a:r>
              <a:rPr sz="1800" i="1" spc="400" dirty="0">
                <a:latin typeface="Times New Roman"/>
                <a:cs typeface="Times New Roman"/>
              </a:rPr>
              <a:t>  </a:t>
            </a:r>
            <a:r>
              <a:rPr sz="1800" i="1" dirty="0">
                <a:latin typeface="Times New Roman"/>
                <a:cs typeface="Times New Roman"/>
              </a:rPr>
              <a:t>з</a:t>
            </a:r>
            <a:r>
              <a:rPr sz="1800" i="1" spc="415" dirty="0">
                <a:latin typeface="Times New Roman"/>
                <a:cs typeface="Times New Roman"/>
              </a:rPr>
              <a:t>  </a:t>
            </a:r>
            <a:r>
              <a:rPr sz="1800" i="1" dirty="0">
                <a:latin typeface="Times New Roman"/>
                <a:cs typeface="Times New Roman"/>
              </a:rPr>
              <a:t>сильним</a:t>
            </a:r>
            <a:r>
              <a:rPr sz="1800" i="1" spc="409" dirty="0">
                <a:latin typeface="Times New Roman"/>
                <a:cs typeface="Times New Roman"/>
              </a:rPr>
              <a:t>  </a:t>
            </a:r>
            <a:r>
              <a:rPr sz="1800" i="1" dirty="0">
                <a:latin typeface="Times New Roman"/>
                <a:cs typeface="Times New Roman"/>
              </a:rPr>
              <a:t>розвитком</a:t>
            </a:r>
            <a:r>
              <a:rPr sz="1800" i="1" spc="409" dirty="0">
                <a:latin typeface="Times New Roman"/>
                <a:cs typeface="Times New Roman"/>
              </a:rPr>
              <a:t>  </a:t>
            </a:r>
            <a:r>
              <a:rPr sz="1800" i="1" spc="-10" dirty="0">
                <a:latin typeface="Times New Roman"/>
                <a:cs typeface="Times New Roman"/>
              </a:rPr>
              <a:t>мязових </a:t>
            </a:r>
            <a:r>
              <a:rPr sz="1800" i="1" dirty="0">
                <a:latin typeface="Times New Roman"/>
                <a:cs typeface="Times New Roman"/>
              </a:rPr>
              <a:t>елементів</a:t>
            </a:r>
            <a:r>
              <a:rPr sz="1800" i="1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вени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кінцівок,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частина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вен </a:t>
            </a:r>
            <a:r>
              <a:rPr sz="1800" dirty="0">
                <a:latin typeface="Times New Roman"/>
                <a:cs typeface="Times New Roman"/>
              </a:rPr>
              <a:t>грудної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черевної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стінок,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яких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тече </a:t>
            </a:r>
            <a:r>
              <a:rPr sz="1800" dirty="0">
                <a:latin typeface="Times New Roman"/>
                <a:cs typeface="Times New Roman"/>
              </a:rPr>
              <a:t>проти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дії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сили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земного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тяжіння.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05882" y="1373250"/>
            <a:ext cx="6019292" cy="4108196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19764" y="843851"/>
            <a:ext cx="6885305" cy="4622800"/>
            <a:chOff x="4719764" y="843851"/>
            <a:chExt cx="6885305" cy="4622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29353" y="853439"/>
              <a:ext cx="6831294" cy="45660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724527" y="848613"/>
              <a:ext cx="6875780" cy="4613275"/>
            </a:xfrm>
            <a:custGeom>
              <a:avLst/>
              <a:gdLst/>
              <a:ahLst/>
              <a:cxnLst/>
              <a:rect l="l" t="t" r="r" b="b"/>
              <a:pathLst>
                <a:path w="6875780" h="4613275">
                  <a:moveTo>
                    <a:pt x="0" y="4613021"/>
                  </a:moveTo>
                  <a:lnTo>
                    <a:pt x="6875780" y="4613021"/>
                  </a:lnTo>
                  <a:lnTo>
                    <a:pt x="6875780" y="0"/>
                  </a:lnTo>
                  <a:lnTo>
                    <a:pt x="0" y="0"/>
                  </a:lnTo>
                  <a:lnTo>
                    <a:pt x="0" y="461302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01827" y="671322"/>
            <a:ext cx="3874770" cy="44151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  <a:tabLst>
                <a:tab pos="1849120" algn="l"/>
                <a:tab pos="365823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Схематичне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зображення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25" dirty="0">
                <a:latin typeface="Times New Roman"/>
                <a:cs typeface="Times New Roman"/>
              </a:rPr>
              <a:t>та </a:t>
            </a:r>
            <a:r>
              <a:rPr sz="1600" b="1" dirty="0">
                <a:latin typeface="Times New Roman"/>
                <a:cs typeface="Times New Roman"/>
              </a:rPr>
              <a:t>фотомікрофотографія</a:t>
            </a:r>
            <a:r>
              <a:rPr sz="1600" b="1" spc="19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великої</a:t>
            </a:r>
            <a:r>
              <a:rPr sz="1600" b="1" spc="19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вени.</a:t>
            </a:r>
            <a:r>
              <a:rPr sz="1600" b="1" spc="195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а. </a:t>
            </a:r>
            <a:r>
              <a:rPr sz="1600" dirty="0">
                <a:latin typeface="Times New Roman"/>
                <a:cs typeface="Times New Roman"/>
              </a:rPr>
              <a:t>Позначені</a:t>
            </a:r>
            <a:r>
              <a:rPr sz="1600" spc="40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клітинні</a:t>
            </a:r>
            <a:r>
              <a:rPr sz="1600" spc="40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409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позаклітинні </a:t>
            </a:r>
            <a:r>
              <a:rPr sz="1600" dirty="0">
                <a:latin typeface="Times New Roman"/>
                <a:cs typeface="Times New Roman"/>
              </a:rPr>
              <a:t>компоненти.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тонкий</a:t>
            </a:r>
            <a:r>
              <a:rPr sz="1600" spc="16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шар </a:t>
            </a:r>
            <a:r>
              <a:rPr sz="1600" dirty="0">
                <a:latin typeface="Times New Roman"/>
                <a:cs typeface="Times New Roman"/>
              </a:rPr>
              <a:t>гладких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м’язових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4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організовані </a:t>
            </a:r>
            <a:r>
              <a:rPr sz="1600" dirty="0">
                <a:latin typeface="Times New Roman"/>
                <a:cs typeface="Times New Roman"/>
              </a:rPr>
              <a:t>по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колу</a:t>
            </a:r>
            <a:r>
              <a:rPr sz="1600" spc="3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3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tunica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media,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tunica </a:t>
            </a:r>
            <a:r>
              <a:rPr sz="1600" dirty="0">
                <a:latin typeface="Times New Roman"/>
                <a:cs typeface="Times New Roman"/>
              </a:rPr>
              <a:t>adventitia,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де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розташовані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гладкі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м’язи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spc="-50" dirty="0">
                <a:latin typeface="Times New Roman"/>
                <a:cs typeface="Times New Roman"/>
              </a:rPr>
              <a:t>в </a:t>
            </a:r>
            <a:r>
              <a:rPr sz="1600" dirty="0">
                <a:latin typeface="Times New Roman"/>
                <a:cs typeface="Times New Roman"/>
              </a:rPr>
              <a:t>поздовжніх</a:t>
            </a:r>
            <a:r>
              <a:rPr sz="1600" spc="2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пучках.</a:t>
            </a:r>
            <a:r>
              <a:rPr sz="1600" spc="2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б.</a:t>
            </a:r>
            <a:r>
              <a:rPr sz="1600" spc="2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Фотографія,</a:t>
            </a:r>
            <a:r>
              <a:rPr sz="1600" spc="295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що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зріз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стінки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людської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портальної </a:t>
            </a:r>
            <a:r>
              <a:rPr sz="1600" dirty="0">
                <a:latin typeface="Times New Roman"/>
                <a:cs typeface="Times New Roman"/>
              </a:rPr>
              <a:t>вени,</a:t>
            </a:r>
            <a:r>
              <a:rPr sz="1600" spc="36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підготовленої</a:t>
            </a:r>
            <a:r>
              <a:rPr sz="1600" spc="36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370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стандартною </a:t>
            </a:r>
            <a:r>
              <a:rPr sz="1600" dirty="0">
                <a:latin typeface="Times New Roman"/>
                <a:cs typeface="Times New Roman"/>
              </a:rPr>
              <a:t>методикою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H&amp;E.</a:t>
            </a:r>
            <a:r>
              <a:rPr sz="1600" spc="1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Tunica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intima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такому </a:t>
            </a:r>
            <a:r>
              <a:rPr sz="1600" dirty="0">
                <a:latin typeface="Times New Roman"/>
                <a:cs typeface="Times New Roman"/>
              </a:rPr>
              <a:t>збільшенні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видна.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Tunica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media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містить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гладком’язових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розташованих </a:t>
            </a:r>
            <a:r>
              <a:rPr sz="1600" dirty="0">
                <a:latin typeface="Times New Roman"/>
                <a:cs typeface="Times New Roman"/>
              </a:rPr>
              <a:t>по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колу,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колагенові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еластичні </a:t>
            </a:r>
            <a:r>
              <a:rPr sz="1600" dirty="0">
                <a:latin typeface="Times New Roman"/>
                <a:cs typeface="Times New Roman"/>
              </a:rPr>
              <a:t>волокна.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Найтовщий</a:t>
            </a:r>
            <a:r>
              <a:rPr sz="1600" spc="2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2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стінки</a:t>
            </a:r>
            <a:r>
              <a:rPr sz="1600" spc="2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це </a:t>
            </a:r>
            <a:r>
              <a:rPr sz="1600" dirty="0">
                <a:latin typeface="Times New Roman"/>
                <a:cs typeface="Times New Roman"/>
              </a:rPr>
              <a:t>tunica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adventitia,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має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значну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кількість </a:t>
            </a:r>
            <a:r>
              <a:rPr sz="1600" dirty="0">
                <a:latin typeface="Times New Roman"/>
                <a:cs typeface="Times New Roman"/>
              </a:rPr>
              <a:t>колагенових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еластичних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волокон,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також </a:t>
            </a:r>
            <a:r>
              <a:rPr sz="1600" dirty="0">
                <a:latin typeface="Times New Roman"/>
                <a:cs typeface="Times New Roman"/>
              </a:rPr>
              <a:t>товстий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гладких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м’язових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що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1827" y="5061330"/>
            <a:ext cx="28670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189355" algn="l"/>
                <a:tab pos="2283460" algn="l"/>
              </a:tabLst>
            </a:pPr>
            <a:r>
              <a:rPr sz="1600" spc="-10" dirty="0">
                <a:latin typeface="Times New Roman"/>
                <a:cs typeface="Times New Roman"/>
              </a:rPr>
              <a:t>утворюють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поздовжні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пучки, сполучнотканинними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66059" y="5061330"/>
            <a:ext cx="10090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8415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розділені волокнами.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69062" y="195008"/>
            <a:ext cx="4867275" cy="6043930"/>
            <a:chOff x="6469062" y="195008"/>
            <a:chExt cx="4867275" cy="6043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24554" y="492748"/>
              <a:ext cx="4692458" cy="567133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73825" y="199770"/>
              <a:ext cx="4857750" cy="6034405"/>
            </a:xfrm>
            <a:custGeom>
              <a:avLst/>
              <a:gdLst/>
              <a:ahLst/>
              <a:cxnLst/>
              <a:rect l="l" t="t" r="r" b="b"/>
              <a:pathLst>
                <a:path w="4857750" h="6034405">
                  <a:moveTo>
                    <a:pt x="0" y="6034151"/>
                  </a:moveTo>
                  <a:lnTo>
                    <a:pt x="4857750" y="6034151"/>
                  </a:lnTo>
                  <a:lnTo>
                    <a:pt x="4857750" y="0"/>
                  </a:lnTo>
                  <a:lnTo>
                    <a:pt x="0" y="0"/>
                  </a:lnTo>
                  <a:lnTo>
                    <a:pt x="0" y="603415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79500" y="535051"/>
            <a:ext cx="4959350" cy="469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Фотомікрофотографія</a:t>
            </a:r>
            <a:r>
              <a:rPr sz="1800" b="1" spc="2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великої</a:t>
            </a:r>
            <a:r>
              <a:rPr sz="1800" b="1" spc="2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вени.</a:t>
            </a:r>
            <a:r>
              <a:rPr sz="1800" b="1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цьому </a:t>
            </a:r>
            <a:r>
              <a:rPr sz="1800" dirty="0">
                <a:latin typeface="Times New Roman"/>
                <a:cs typeface="Times New Roman"/>
              </a:rPr>
              <a:t>зображенні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показано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три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зрізі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стінки </a:t>
            </a:r>
            <a:r>
              <a:rPr sz="1800" dirty="0">
                <a:latin typeface="Times New Roman"/>
                <a:cs typeface="Times New Roman"/>
              </a:rPr>
              <a:t>портальної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вени,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пофарбованої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методикою </a:t>
            </a:r>
            <a:r>
              <a:rPr sz="1800" dirty="0">
                <a:latin typeface="Times New Roman"/>
                <a:cs typeface="Times New Roman"/>
              </a:rPr>
              <a:t>H&amp;E.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Tunica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intima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ендотелію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тонкого</a:t>
            </a:r>
            <a:r>
              <a:rPr sz="1800" spc="2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підендотеліального</a:t>
            </a:r>
            <a:r>
              <a:rPr sz="1800" spc="21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шару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сполучної 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якому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декілька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гладком’язових </a:t>
            </a:r>
            <a:r>
              <a:rPr sz="1800" dirty="0">
                <a:latin typeface="Times New Roman"/>
                <a:cs typeface="Times New Roman"/>
              </a:rPr>
              <a:t>клітин.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Tunica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media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відносно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тонкий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шар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м’язових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розташованих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колу. </a:t>
            </a:r>
            <a:r>
              <a:rPr sz="1800" dirty="0">
                <a:latin typeface="Times New Roman"/>
                <a:cs typeface="Times New Roman"/>
              </a:rPr>
              <a:t>Найтовстіший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цієї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tunica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adventitia,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товстий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м’язових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пучків, </a:t>
            </a:r>
            <a:r>
              <a:rPr sz="1800" dirty="0">
                <a:latin typeface="Times New Roman"/>
                <a:cs typeface="Times New Roman"/>
              </a:rPr>
              <a:t>організованих</a:t>
            </a:r>
            <a:r>
              <a:rPr sz="1800" spc="40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поздовжньо</a:t>
            </a:r>
            <a:r>
              <a:rPr sz="1800" spc="40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(показано</a:t>
            </a:r>
            <a:r>
              <a:rPr sz="1800" spc="405" dirty="0">
                <a:latin typeface="Times New Roman"/>
                <a:cs typeface="Times New Roman"/>
              </a:rPr>
              <a:t>   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поперечному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зрізі),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розділені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колагеновими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еластичними</a:t>
            </a:r>
            <a:r>
              <a:rPr sz="1800" spc="4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волокнами.</a:t>
            </a:r>
            <a:r>
              <a:rPr sz="1800" spc="4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Зверніть</a:t>
            </a:r>
            <a:r>
              <a:rPr sz="1800" spc="4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увагу</a:t>
            </a:r>
            <a:r>
              <a:rPr sz="1800" spc="484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сполучнотканинний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грубими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колагеновими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еластичними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волокнами,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відокремлює </a:t>
            </a:r>
            <a:r>
              <a:rPr sz="1800" dirty="0">
                <a:latin typeface="Times New Roman"/>
                <a:cs typeface="Times New Roman"/>
              </a:rPr>
              <a:t>поздовжні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пучки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м’язів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tunica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adventitia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3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шару</a:t>
            </a:r>
            <a:r>
              <a:rPr sz="1800" spc="3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3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м’язів</a:t>
            </a:r>
            <a:r>
              <a:rPr sz="1800" spc="3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tunica</a:t>
            </a:r>
            <a:r>
              <a:rPr sz="1800" spc="38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media.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6880" y="724611"/>
            <a:ext cx="4844415" cy="2770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indent="229870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b="1" dirty="0">
                <a:latin typeface="Times New Roman"/>
                <a:cs typeface="Times New Roman"/>
              </a:rPr>
              <a:t>Вени</a:t>
            </a:r>
            <a:r>
              <a:rPr sz="2000" b="1" spc="9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безм’язового</a:t>
            </a:r>
            <a:r>
              <a:rPr sz="2000" b="1" spc="9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(волокнистого)</a:t>
            </a:r>
            <a:r>
              <a:rPr sz="2000" b="1" spc="100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типу </a:t>
            </a:r>
            <a:r>
              <a:rPr sz="2000" dirty="0">
                <a:latin typeface="Times New Roman"/>
                <a:cs typeface="Times New Roman"/>
              </a:rPr>
              <a:t>(venae</a:t>
            </a:r>
            <a:r>
              <a:rPr sz="2000" spc="18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fibrotypicae).</a:t>
            </a:r>
            <a:r>
              <a:rPr sz="2000" spc="19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До</a:t>
            </a:r>
            <a:r>
              <a:rPr sz="2000" spc="19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них</a:t>
            </a:r>
            <a:r>
              <a:rPr sz="2000" spc="190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належать </a:t>
            </a:r>
            <a:r>
              <a:rPr sz="2000" dirty="0">
                <a:latin typeface="Times New Roman"/>
                <a:cs typeface="Times New Roman"/>
              </a:rPr>
              <a:t>безм’язові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вени</a:t>
            </a:r>
            <a:r>
              <a:rPr sz="2000" spc="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твердої</a:t>
            </a:r>
            <a:r>
              <a:rPr sz="2000" spc="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м’якої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мозкових </a:t>
            </a:r>
            <a:r>
              <a:rPr sz="2000" dirty="0">
                <a:latin typeface="Times New Roman"/>
                <a:cs typeface="Times New Roman"/>
              </a:rPr>
              <a:t>оболонок,</a:t>
            </a:r>
            <a:r>
              <a:rPr sz="2000" spc="27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вени</a:t>
            </a:r>
            <a:r>
              <a:rPr sz="2000" spc="27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сітківки</a:t>
            </a:r>
            <a:r>
              <a:rPr sz="2000" spc="28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ока,</a:t>
            </a:r>
            <a:r>
              <a:rPr sz="2000" spc="27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кісток, </a:t>
            </a:r>
            <a:r>
              <a:rPr sz="2000" dirty="0">
                <a:latin typeface="Times New Roman"/>
                <a:cs typeface="Times New Roman"/>
              </a:rPr>
              <a:t>селезінки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плаценти.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</a:pP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ct val="100000"/>
              </a:lnSpc>
              <a:buFont typeface="Microsoft Sans Serif"/>
              <a:buChar char="•"/>
              <a:tabLst>
                <a:tab pos="24257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Стінка</a:t>
            </a:r>
            <a:r>
              <a:rPr sz="2000" b="1" i="1" spc="11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вен</a:t>
            </a:r>
            <a:r>
              <a:rPr sz="2000" b="1" i="1" spc="1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безм’язового</a:t>
            </a:r>
            <a:r>
              <a:rPr sz="2000" b="1" i="1" spc="10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типу</a:t>
            </a:r>
            <a:r>
              <a:rPr sz="2000" b="1" i="1" spc="114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утворена </a:t>
            </a:r>
            <a:r>
              <a:rPr sz="2000" b="1" i="1" dirty="0">
                <a:latin typeface="Times New Roman"/>
                <a:cs typeface="Times New Roman"/>
              </a:rPr>
              <a:t>інтимою,</a:t>
            </a:r>
            <a:r>
              <a:rPr sz="2000" b="1" i="1" spc="365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яка</a:t>
            </a:r>
            <a:r>
              <a:rPr sz="2000" b="1" i="1" spc="370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представлена</a:t>
            </a:r>
            <a:r>
              <a:rPr sz="2000" b="1" i="1" spc="370" dirty="0">
                <a:latin typeface="Times New Roman"/>
                <a:cs typeface="Times New Roman"/>
              </a:rPr>
              <a:t>   </a:t>
            </a:r>
            <a:r>
              <a:rPr sz="2000" b="1" i="1" spc="-10" dirty="0">
                <a:latin typeface="Times New Roman"/>
                <a:cs typeface="Times New Roman"/>
              </a:rPr>
              <a:t>шаром </a:t>
            </a:r>
            <a:r>
              <a:rPr sz="2000" b="1" i="1" dirty="0">
                <a:latin typeface="Times New Roman"/>
                <a:cs typeface="Times New Roman"/>
              </a:rPr>
              <a:t>ендотеліоцитів</a:t>
            </a:r>
            <a:r>
              <a:rPr sz="2000" b="1" i="1" spc="1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на</a:t>
            </a:r>
            <a:r>
              <a:rPr sz="2000" b="1" i="1" spc="1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базальній</a:t>
            </a:r>
            <a:r>
              <a:rPr sz="2000" b="1" i="1" spc="1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мембрані</a:t>
            </a:r>
            <a:r>
              <a:rPr sz="2000" b="1" i="1" spc="10" dirty="0">
                <a:latin typeface="Times New Roman"/>
                <a:cs typeface="Times New Roman"/>
              </a:rPr>
              <a:t>  </a:t>
            </a:r>
            <a:r>
              <a:rPr sz="2000" b="1" i="1" spc="-50" dirty="0">
                <a:latin typeface="Times New Roman"/>
                <a:cs typeface="Times New Roman"/>
              </a:rPr>
              <a:t>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6880" y="3468446"/>
            <a:ext cx="484187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966595" algn="l"/>
                <a:tab pos="2778760" algn="l"/>
                <a:tab pos="4662805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адвентицією,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25" dirty="0">
                <a:latin typeface="Times New Roman"/>
                <a:cs typeface="Times New Roman"/>
              </a:rPr>
              <a:t>яка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зростається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25" dirty="0">
                <a:latin typeface="Times New Roman"/>
                <a:cs typeface="Times New Roman"/>
              </a:rPr>
              <a:t>із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989455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волокнистою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сполучною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72254" y="3773804"/>
            <a:ext cx="12090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1" spc="-10" dirty="0">
                <a:latin typeface="Times New Roman"/>
                <a:cs typeface="Times New Roman"/>
              </a:rPr>
              <a:t>тканиною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6880" y="4078604"/>
            <a:ext cx="338962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1" spc="-10" dirty="0">
                <a:latin typeface="Times New Roman"/>
                <a:cs typeface="Times New Roman"/>
              </a:rPr>
              <a:t>оточуючих</a:t>
            </a:r>
            <a:r>
              <a:rPr sz="2000" b="1" i="1" spc="-7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структур</a:t>
            </a:r>
            <a:r>
              <a:rPr sz="2000" b="1" i="1" spc="-7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органів.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637466" y="406844"/>
            <a:ext cx="6206490" cy="5807710"/>
            <a:chOff x="5637466" y="406844"/>
            <a:chExt cx="6206490" cy="580771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46927" y="456361"/>
              <a:ext cx="6186932" cy="355161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642228" y="411606"/>
              <a:ext cx="6196965" cy="3661410"/>
            </a:xfrm>
            <a:custGeom>
              <a:avLst/>
              <a:gdLst/>
              <a:ahLst/>
              <a:cxnLst/>
              <a:rect l="l" t="t" r="r" b="b"/>
              <a:pathLst>
                <a:path w="6196965" h="3661410">
                  <a:moveTo>
                    <a:pt x="0" y="3661283"/>
                  </a:moveTo>
                  <a:lnTo>
                    <a:pt x="6196457" y="3661283"/>
                  </a:lnTo>
                  <a:lnTo>
                    <a:pt x="6196457" y="0"/>
                  </a:lnTo>
                  <a:lnTo>
                    <a:pt x="0" y="0"/>
                  </a:lnTo>
                  <a:lnTo>
                    <a:pt x="0" y="3661283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60207" y="3607701"/>
              <a:ext cx="3820922" cy="26066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4456" y="486388"/>
            <a:ext cx="6902951" cy="577961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293100" y="1569846"/>
            <a:ext cx="3118485" cy="3041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99900"/>
              </a:lnSpc>
              <a:spcBef>
                <a:spcPts val="100"/>
              </a:spcBef>
              <a:tabLst>
                <a:tab pos="2459990" algn="l"/>
              </a:tabLst>
            </a:pPr>
            <a:r>
              <a:rPr sz="1800" b="1" dirty="0">
                <a:solidFill>
                  <a:srgbClr val="111111"/>
                </a:solidFill>
                <a:latin typeface="Times New Roman"/>
                <a:cs typeface="Times New Roman"/>
              </a:rPr>
              <a:t>Венозний</a:t>
            </a:r>
            <a:r>
              <a:rPr sz="1800" b="1" spc="13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111111"/>
                </a:solidFill>
                <a:latin typeface="Times New Roman"/>
                <a:cs typeface="Times New Roman"/>
              </a:rPr>
              <a:t>синус</a:t>
            </a:r>
            <a:r>
              <a:rPr sz="1800" b="1" spc="14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111111"/>
                </a:solidFill>
                <a:latin typeface="Times New Roman"/>
                <a:cs typeface="Times New Roman"/>
              </a:rPr>
              <a:t>в</a:t>
            </a:r>
            <a:r>
              <a:rPr sz="1800" b="1" spc="13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111111"/>
                </a:solidFill>
                <a:latin typeface="Times New Roman"/>
                <a:cs typeface="Times New Roman"/>
              </a:rPr>
              <a:t>СЕМ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.</a:t>
            </a:r>
            <a:r>
              <a:rPr sz="1800" spc="13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111111"/>
                </a:solidFill>
                <a:latin typeface="Times New Roman"/>
                <a:cs typeface="Times New Roman"/>
              </a:rPr>
              <a:t>Ядра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і</a:t>
            </a:r>
            <a:r>
              <a:rPr sz="1800" spc="43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перинуклеарні</a:t>
            </a:r>
            <a:r>
              <a:rPr sz="1800" spc="43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цитоплазми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клітин,</a:t>
            </a:r>
            <a:r>
              <a:rPr sz="1800" spc="5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що</a:t>
            </a:r>
            <a:r>
              <a:rPr sz="1800" spc="5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вистилають</a:t>
            </a:r>
            <a:r>
              <a:rPr sz="1800" spc="5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20" dirty="0">
                <a:solidFill>
                  <a:srgbClr val="111111"/>
                </a:solidFill>
                <a:latin typeface="Times New Roman"/>
                <a:cs typeface="Times New Roman"/>
              </a:rPr>
              <a:t>синус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(1),</a:t>
            </a:r>
            <a:r>
              <a:rPr sz="1800" spc="19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видавлюються</a:t>
            </a:r>
            <a:r>
              <a:rPr sz="1800" spc="19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в</a:t>
            </a:r>
            <a:r>
              <a:rPr sz="1800" spc="19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просвіт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синуса,</a:t>
            </a:r>
            <a:r>
              <a:rPr sz="1800" spc="254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щілинні</a:t>
            </a:r>
            <a:r>
              <a:rPr sz="1800" spc="254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отвори</a:t>
            </a:r>
            <a:r>
              <a:rPr sz="1800" spc="254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25" dirty="0">
                <a:solidFill>
                  <a:srgbClr val="111111"/>
                </a:solidFill>
                <a:latin typeface="Times New Roman"/>
                <a:cs typeface="Times New Roman"/>
              </a:rPr>
              <a:t>між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клітинами,</a:t>
            </a:r>
            <a:r>
              <a:rPr sz="1800" spc="325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що</a:t>
            </a:r>
            <a:r>
              <a:rPr sz="1800" spc="33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вистилають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синус</a:t>
            </a:r>
            <a:r>
              <a:rPr sz="1800" spc="49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(2),</a:t>
            </a:r>
            <a:r>
              <a:rPr sz="1800" spc="3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через</a:t>
            </a:r>
            <a:r>
              <a:rPr sz="1800" spc="2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які</a:t>
            </a:r>
            <a:r>
              <a:rPr sz="1800" spc="49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елементи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крові</a:t>
            </a:r>
            <a:r>
              <a:rPr sz="1800" spc="114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надходять</a:t>
            </a:r>
            <a:r>
              <a:rPr sz="1800" spc="10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у</a:t>
            </a:r>
            <a:r>
              <a:rPr sz="1800" spc="12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синус</a:t>
            </a:r>
            <a:r>
              <a:rPr sz="1800" spc="11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20" dirty="0">
                <a:solidFill>
                  <a:srgbClr val="111111"/>
                </a:solidFill>
                <a:latin typeface="Times New Roman"/>
                <a:cs typeface="Times New Roman"/>
              </a:rPr>
              <a:t>(3).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Magnif.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1390×.</a:t>
            </a:r>
            <a:endParaRPr sz="1800">
              <a:latin typeface="Times New Roman"/>
              <a:cs typeface="Times New Roman"/>
            </a:endParaRPr>
          </a:p>
          <a:p>
            <a:pPr marL="12700" marR="473709">
              <a:lnSpc>
                <a:spcPct val="100000"/>
              </a:lnSpc>
            </a:pPr>
            <a:r>
              <a:rPr sz="1800" spc="-40" dirty="0">
                <a:solidFill>
                  <a:srgbClr val="545454"/>
                </a:solidFill>
                <a:latin typeface="Roboto"/>
                <a:cs typeface="Roboto"/>
              </a:rPr>
              <a:t>DOI:</a:t>
            </a:r>
            <a:r>
              <a:rPr sz="1800" u="sng" spc="-4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Roboto"/>
                <a:cs typeface="Roboto"/>
                <a:hlinkClick r:id="rId3"/>
              </a:rPr>
              <a:t>10.2478/s11756-</a:t>
            </a:r>
            <a:r>
              <a:rPr sz="1800" u="sng" spc="-5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Roboto"/>
                <a:cs typeface="Roboto"/>
                <a:hlinkClick r:id="rId3"/>
              </a:rPr>
              <a:t>009-</a:t>
            </a:r>
            <a:r>
              <a:rPr sz="1800" spc="-55" dirty="0">
                <a:solidFill>
                  <a:srgbClr val="467885"/>
                </a:solidFill>
                <a:latin typeface="Roboto"/>
                <a:cs typeface="Roboto"/>
              </a:rPr>
              <a:t> </a:t>
            </a:r>
            <a:r>
              <a:rPr sz="1800" u="sng" spc="-8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Roboto"/>
                <a:cs typeface="Roboto"/>
                <a:hlinkClick r:id="rId3"/>
              </a:rPr>
              <a:t>0046-</a:t>
            </a:r>
            <a:r>
              <a:rPr sz="1800" u="sng" spc="-5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Roboto"/>
                <a:cs typeface="Roboto"/>
                <a:hlinkClick r:id="rId3"/>
              </a:rPr>
              <a:t>2</a:t>
            </a:r>
            <a:endParaRPr sz="1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8619" y="423175"/>
            <a:ext cx="6695460" cy="562464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02956" y="1834388"/>
            <a:ext cx="3227070" cy="2766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044064" algn="l"/>
              </a:tabLst>
            </a:pPr>
            <a:r>
              <a:rPr sz="1800" b="1" dirty="0">
                <a:solidFill>
                  <a:srgbClr val="111111"/>
                </a:solidFill>
                <a:latin typeface="Times New Roman"/>
                <a:cs typeface="Times New Roman"/>
              </a:rPr>
              <a:t>Синус,</a:t>
            </a:r>
            <a:r>
              <a:rPr sz="1800" b="1" spc="23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111111"/>
                </a:solidFill>
                <a:latin typeface="Times New Roman"/>
                <a:cs typeface="Times New Roman"/>
              </a:rPr>
              <a:t>зовнішній</a:t>
            </a:r>
            <a:r>
              <a:rPr sz="1800" b="1" spc="229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111111"/>
                </a:solidFill>
                <a:latin typeface="Times New Roman"/>
                <a:cs typeface="Times New Roman"/>
              </a:rPr>
              <a:t>вигляд,</a:t>
            </a:r>
            <a:r>
              <a:rPr sz="1800" b="1" spc="23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b="1" spc="-50" dirty="0">
                <a:solidFill>
                  <a:srgbClr val="111111"/>
                </a:solidFill>
                <a:latin typeface="Times New Roman"/>
                <a:cs typeface="Times New Roman"/>
              </a:rPr>
              <a:t>в </a:t>
            </a:r>
            <a:r>
              <a:rPr sz="1800" b="1" dirty="0">
                <a:solidFill>
                  <a:srgbClr val="111111"/>
                </a:solidFill>
                <a:latin typeface="Times New Roman"/>
                <a:cs typeface="Times New Roman"/>
              </a:rPr>
              <a:t>SEM.</a:t>
            </a:r>
            <a:r>
              <a:rPr sz="1800" b="1" spc="6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Паличкоподібні</a:t>
            </a:r>
            <a:r>
              <a:rPr sz="1800" spc="7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клітини,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що</a:t>
            </a:r>
            <a:r>
              <a:rPr sz="1800" spc="305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вистилають</a:t>
            </a:r>
            <a:r>
              <a:rPr sz="1800" spc="31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синус</a:t>
            </a:r>
            <a:r>
              <a:rPr sz="1800" spc="30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800" spc="-20" dirty="0">
                <a:solidFill>
                  <a:srgbClr val="111111"/>
                </a:solidFill>
                <a:latin typeface="Times New Roman"/>
                <a:cs typeface="Times New Roman"/>
              </a:rPr>
              <a:t>(1),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розташовані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паралельно,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оточені</a:t>
            </a:r>
            <a:r>
              <a:rPr sz="1800" spc="114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кільцевими</a:t>
            </a:r>
            <a:r>
              <a:rPr sz="1800" spc="12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волокнами</a:t>
            </a:r>
            <a:endParaRPr sz="1800">
              <a:latin typeface="Times New Roman"/>
              <a:cs typeface="Times New Roman"/>
            </a:endParaRPr>
          </a:p>
          <a:p>
            <a:pPr marL="12700" marR="5715" algn="just">
              <a:lnSpc>
                <a:spcPct val="99700"/>
              </a:lnSpc>
              <a:spcBef>
                <a:spcPts val="5"/>
              </a:spcBef>
            </a:pP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(2).</a:t>
            </a:r>
            <a:r>
              <a:rPr sz="1800" spc="27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Еритроцит</a:t>
            </a:r>
            <a:r>
              <a:rPr sz="1800" spc="27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(3)</a:t>
            </a:r>
            <a:r>
              <a:rPr sz="1800" spc="27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20" dirty="0">
                <a:solidFill>
                  <a:srgbClr val="111111"/>
                </a:solidFill>
                <a:latin typeface="Times New Roman"/>
                <a:cs typeface="Times New Roman"/>
              </a:rPr>
              <a:t>проходить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через</a:t>
            </a:r>
            <a:r>
              <a:rPr sz="1800" spc="10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отвір</a:t>
            </a:r>
            <a:r>
              <a:rPr sz="1800" spc="10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у</a:t>
            </a:r>
            <a:r>
              <a:rPr sz="1800" spc="10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стінці</a:t>
            </a:r>
            <a:r>
              <a:rPr sz="1800" spc="10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синуса</a:t>
            </a:r>
            <a:r>
              <a:rPr sz="1800" spc="9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50" dirty="0">
                <a:solidFill>
                  <a:srgbClr val="111111"/>
                </a:solidFill>
                <a:latin typeface="Times New Roman"/>
                <a:cs typeface="Times New Roman"/>
              </a:rPr>
              <a:t>в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його</a:t>
            </a:r>
            <a:r>
              <a:rPr sz="1800" spc="33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просвіт.</a:t>
            </a:r>
            <a:r>
              <a:rPr sz="1800" spc="33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Magnif.</a:t>
            </a:r>
            <a:r>
              <a:rPr sz="1800" spc="33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5390×. </a:t>
            </a:r>
            <a:r>
              <a:rPr sz="1800" spc="-35" dirty="0">
                <a:solidFill>
                  <a:srgbClr val="545454"/>
                </a:solidFill>
                <a:latin typeface="Roboto"/>
                <a:cs typeface="Roboto"/>
              </a:rPr>
              <a:t>DOI:</a:t>
            </a:r>
            <a:r>
              <a:rPr sz="1800" u="sng" spc="-3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Roboto"/>
                <a:cs typeface="Roboto"/>
                <a:hlinkClick r:id="rId3"/>
              </a:rPr>
              <a:t>10.2478/s11756-</a:t>
            </a:r>
            <a:r>
              <a:rPr sz="1800" u="sng" spc="-2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Roboto"/>
                <a:cs typeface="Roboto"/>
                <a:hlinkClick r:id="rId3"/>
              </a:rPr>
              <a:t>009-</a:t>
            </a:r>
            <a:endParaRPr sz="18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sz="1800" u="sng" spc="-8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Roboto"/>
                <a:cs typeface="Roboto"/>
                <a:hlinkClick r:id="rId3"/>
              </a:rPr>
              <a:t>0046-</a:t>
            </a:r>
            <a:r>
              <a:rPr sz="1800" u="sng" spc="-5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Roboto"/>
                <a:cs typeface="Roboto"/>
                <a:hlinkClick r:id="rId3"/>
              </a:rPr>
              <a:t>2</a:t>
            </a:r>
            <a:endParaRPr sz="1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1063" y="734314"/>
            <a:ext cx="6826884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 marR="6350" indent="-285115" algn="just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Окрім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кровоносної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судинної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системи,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організмі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існує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система 	</a:t>
            </a:r>
            <a:r>
              <a:rPr sz="1800" dirty="0">
                <a:latin typeface="Times New Roman"/>
                <a:cs typeface="Times New Roman"/>
              </a:rPr>
              <a:t>л</a:t>
            </a:r>
            <a:r>
              <a:rPr sz="1800" b="1" dirty="0">
                <a:latin typeface="Times New Roman"/>
                <a:cs typeface="Times New Roman"/>
              </a:rPr>
              <a:t>імфатичнх</a:t>
            </a:r>
            <a:r>
              <a:rPr sz="1800" b="1" spc="15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судин</a:t>
            </a:r>
            <a:r>
              <a:rPr sz="1800" b="1" spc="15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</a:t>
            </a:r>
            <a:r>
              <a:rPr sz="1800" dirty="0">
                <a:latin typeface="Times New Roman"/>
                <a:cs typeface="Times New Roman"/>
              </a:rPr>
              <a:t>vas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lymphaticum)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–</a:t>
            </a:r>
            <a:r>
              <a:rPr sz="1800" b="1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частина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лімфатичної 	</a:t>
            </a:r>
            <a:r>
              <a:rPr sz="1800" dirty="0">
                <a:latin typeface="Times New Roman"/>
                <a:cs typeface="Times New Roman"/>
              </a:rPr>
              <a:t>системи,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включає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себе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ще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лімфатичні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вузли.</a:t>
            </a:r>
            <a:endParaRPr sz="1800">
              <a:latin typeface="Times New Roman"/>
              <a:cs typeface="Times New Roman"/>
            </a:endParaRPr>
          </a:p>
          <a:p>
            <a:pPr marL="297815" indent="-285115" algn="just">
              <a:lnSpc>
                <a:spcPct val="100000"/>
              </a:lnSpc>
              <a:buFont typeface="Microsoft Sans Serif"/>
              <a:buChar char="•"/>
              <a:tabLst>
                <a:tab pos="297815" algn="l"/>
              </a:tabLst>
            </a:pPr>
            <a:r>
              <a:rPr sz="1800" dirty="0">
                <a:latin typeface="Times New Roman"/>
                <a:cs typeface="Times New Roman"/>
              </a:rPr>
              <a:t>Лімфатичні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морфологічно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функціонально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доповнюють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кровоносні.</a:t>
            </a:r>
            <a:endParaRPr sz="1800">
              <a:latin typeface="Times New Roman"/>
              <a:cs typeface="Times New Roman"/>
            </a:endParaRPr>
          </a:p>
          <a:p>
            <a:pPr marL="70485" marR="5080" indent="-58419" algn="just">
              <a:lnSpc>
                <a:spcPct val="100000"/>
              </a:lnSpc>
              <a:buFont typeface="Microsoft Sans Serif"/>
              <a:buChar char="•"/>
              <a:tabLst>
                <a:tab pos="70485" algn="l"/>
                <a:tab pos="297180" algn="l"/>
              </a:tabLst>
            </a:pPr>
            <a:r>
              <a:rPr sz="1800" dirty="0">
                <a:latin typeface="Times New Roman"/>
                <a:cs typeface="Times New Roman"/>
              </a:rPr>
              <a:t>	Вони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виконують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дренажну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функцію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збирають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надлишок </a:t>
            </a:r>
            <a:r>
              <a:rPr sz="1800" dirty="0">
                <a:latin typeface="Times New Roman"/>
                <a:cs typeface="Times New Roman"/>
              </a:rPr>
              <a:t>міжтканинної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рідини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тканинних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просторів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вигляді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лімфи</a:t>
            </a:r>
            <a:r>
              <a:rPr sz="1800" b="1" i="1" spc="49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повертають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кров.</a:t>
            </a:r>
            <a:endParaRPr sz="1800">
              <a:latin typeface="Times New Roman"/>
              <a:cs typeface="Times New Roman"/>
            </a:endParaRPr>
          </a:p>
          <a:p>
            <a:pPr marL="297180" marR="6985" indent="-285115" algn="just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міжтканинна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рідина,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лімфа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велику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кількість 	</a:t>
            </a:r>
            <a:r>
              <a:rPr sz="1800" dirty="0">
                <a:latin typeface="Times New Roman"/>
                <a:cs typeface="Times New Roman"/>
              </a:rPr>
              <a:t>слабо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забарвлених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білків,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еритроцитів,</a:t>
            </a:r>
            <a:r>
              <a:rPr sz="1800" spc="20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хоча 	</a:t>
            </a:r>
            <a:r>
              <a:rPr sz="1800" dirty="0">
                <a:latin typeface="Times New Roman"/>
                <a:cs typeface="Times New Roman"/>
              </a:rPr>
              <a:t>лімфоцити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лейкоцити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бути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присутніми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нормі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297180" marR="6350" indent="-285115" algn="just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винятком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таких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органів,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кістковий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мозок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більша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частина 	</a:t>
            </a:r>
            <a:r>
              <a:rPr sz="1800" dirty="0">
                <a:latin typeface="Times New Roman"/>
                <a:cs typeface="Times New Roman"/>
              </a:rPr>
              <a:t>центральної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нервової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системи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(ЦНС),</a:t>
            </a:r>
            <a:r>
              <a:rPr sz="1800" spc="3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більшість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із 	</a:t>
            </a:r>
            <a:r>
              <a:rPr sz="1800" dirty="0">
                <a:latin typeface="Times New Roman"/>
                <a:cs typeface="Times New Roman"/>
              </a:rPr>
              <a:t>мікроциркуляторним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руслом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містять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лімфатичні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капіляри 	</a:t>
            </a:r>
            <a:r>
              <a:rPr sz="1800" dirty="0">
                <a:latin typeface="Times New Roman"/>
                <a:cs typeface="Times New Roman"/>
              </a:rPr>
              <a:t>(лімфатичні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судини).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32867" y="671034"/>
            <a:ext cx="3283375" cy="5162761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268" y="1465834"/>
            <a:ext cx="1252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Внаслідок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42489" y="1465834"/>
            <a:ext cx="3578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04950" algn="l"/>
                <a:tab pos="2382520" algn="l"/>
                <a:tab pos="3082290" algn="l"/>
              </a:tabLst>
            </a:pPr>
            <a:r>
              <a:rPr sz="1800" spc="-10" dirty="0">
                <a:latin typeface="Times New Roman"/>
                <a:cs typeface="Times New Roman"/>
              </a:rPr>
              <a:t>фільтрування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плазми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крові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крізь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8268" y="1740153"/>
            <a:ext cx="499364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36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кровоносних</a:t>
            </a:r>
            <a:r>
              <a:rPr sz="1800" spc="3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капілярів</a:t>
            </a:r>
            <a:r>
              <a:rPr sz="1800" spc="36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утворюється </a:t>
            </a:r>
            <a:r>
              <a:rPr sz="1800" b="1" i="1" dirty="0">
                <a:latin typeface="Times New Roman"/>
                <a:cs typeface="Times New Roman"/>
              </a:rPr>
              <a:t>тканинна</a:t>
            </a:r>
            <a:r>
              <a:rPr sz="1800" b="1" i="1" spc="4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рідина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постійно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омиває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клітини </a:t>
            </a:r>
            <a:r>
              <a:rPr sz="1800" dirty="0">
                <a:latin typeface="Times New Roman"/>
                <a:cs typeface="Times New Roman"/>
              </a:rPr>
              <a:t>органів,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віддаючи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їм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необхідні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поживні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речовини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кисень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забираючи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них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продукти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розпаду, </a:t>
            </a:r>
            <a:r>
              <a:rPr sz="1800" spc="-20" dirty="0">
                <a:latin typeface="Times New Roman"/>
                <a:cs typeface="Times New Roman"/>
              </a:rPr>
              <a:t>вуглекислий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газ,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утворюється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 процесі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обміну речовин.</a:t>
            </a:r>
            <a:endParaRPr sz="1800">
              <a:latin typeface="Times New Roman"/>
              <a:cs typeface="Times New Roman"/>
            </a:endParaRPr>
          </a:p>
          <a:p>
            <a:pPr marL="12700" marR="5080" indent="227329" algn="just">
              <a:lnSpc>
                <a:spcPct val="100000"/>
              </a:lnSpc>
              <a:buFont typeface="Microsoft Sans Serif"/>
              <a:buChar char="•"/>
              <a:tabLst>
                <a:tab pos="240029" algn="l"/>
              </a:tabLst>
            </a:pPr>
            <a:r>
              <a:rPr sz="1800" dirty="0">
                <a:latin typeface="Times New Roman"/>
                <a:cs typeface="Times New Roman"/>
              </a:rPr>
              <a:t>Тканинна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рідина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міжклітинних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просторів </a:t>
            </a:r>
            <a:r>
              <a:rPr sz="1800" dirty="0">
                <a:latin typeface="Times New Roman"/>
                <a:cs typeface="Times New Roman"/>
              </a:rPr>
              <a:t>частково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всмоктується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венозні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капіляри,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більша </a:t>
            </a:r>
            <a:r>
              <a:rPr sz="1800" dirty="0">
                <a:latin typeface="Times New Roman"/>
                <a:cs typeface="Times New Roman"/>
              </a:rPr>
              <a:t>ж</a:t>
            </a:r>
            <a:r>
              <a:rPr sz="1800" spc="4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4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частина</a:t>
            </a:r>
            <a:r>
              <a:rPr sz="1800" spc="4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відводиться</a:t>
            </a:r>
            <a:r>
              <a:rPr sz="1800" spc="42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лімфатичними </a:t>
            </a:r>
            <a:r>
              <a:rPr sz="1800" dirty="0">
                <a:latin typeface="Times New Roman"/>
                <a:cs typeface="Times New Roman"/>
              </a:rPr>
              <a:t>капілярами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називається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лімфою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91783" y="807643"/>
            <a:ext cx="4047616" cy="5239512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9313" y="642708"/>
            <a:ext cx="5889117" cy="585050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14604" y="493267"/>
            <a:ext cx="4523740" cy="4080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 marR="5080" indent="-285115" algn="just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лімфатичних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капілярів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органів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лімфа 	</a:t>
            </a:r>
            <a:r>
              <a:rPr sz="1800" dirty="0">
                <a:latin typeface="Times New Roman"/>
                <a:cs typeface="Times New Roman"/>
              </a:rPr>
              <a:t>надходить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приносні</a:t>
            </a:r>
            <a:r>
              <a:rPr sz="1800" b="1" i="1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лімфатичні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судини, 	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впадають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регіональні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лімфовузли</a:t>
            </a:r>
            <a:r>
              <a:rPr sz="1800" i="1" spc="-10" dirty="0">
                <a:latin typeface="Times New Roman"/>
                <a:cs typeface="Times New Roman"/>
              </a:rPr>
              <a:t>, 	</a:t>
            </a:r>
            <a:r>
              <a:rPr sz="1800" dirty="0">
                <a:latin typeface="Times New Roman"/>
                <a:cs typeface="Times New Roman"/>
              </a:rPr>
              <a:t>потім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них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вивідних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судина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потрапляє 	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лімфатичні</a:t>
            </a:r>
            <a:r>
              <a:rPr sz="1800" b="1" i="1" spc="7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протоки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них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у 	</a:t>
            </a:r>
            <a:r>
              <a:rPr sz="1800" dirty="0">
                <a:latin typeface="Times New Roman"/>
                <a:cs typeface="Times New Roman"/>
              </a:rPr>
              <a:t>передню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порожнисту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вену.</a:t>
            </a:r>
            <a:endParaRPr sz="1800">
              <a:latin typeface="Times New Roman"/>
              <a:cs typeface="Times New Roman"/>
            </a:endParaRPr>
          </a:p>
          <a:p>
            <a:pPr marL="286385" indent="-286385" algn="ctr">
              <a:lnSpc>
                <a:spcPct val="100000"/>
              </a:lnSpc>
              <a:spcBef>
                <a:spcPts val="1680"/>
              </a:spcBef>
              <a:buFont typeface="Microsoft Sans Serif"/>
              <a:buChar char="•"/>
              <a:tabLst>
                <a:tab pos="28638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До</a:t>
            </a:r>
            <a:r>
              <a:rPr sz="1800" b="1" i="1" spc="42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складу</a:t>
            </a:r>
            <a:r>
              <a:rPr sz="1800" b="1" i="1" spc="40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лімфатичних</a:t>
            </a:r>
            <a:r>
              <a:rPr sz="1800" b="1" i="1" spc="409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судин</a:t>
            </a:r>
            <a:r>
              <a:rPr sz="1800" b="1" i="1" spc="409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входять</a:t>
            </a:r>
            <a:endParaRPr sz="1800">
              <a:latin typeface="Times New Roman"/>
              <a:cs typeface="Times New Roman"/>
            </a:endParaRPr>
          </a:p>
          <a:p>
            <a:pPr marR="44450" algn="ctr">
              <a:lnSpc>
                <a:spcPct val="100000"/>
              </a:lnSpc>
              <a:spcBef>
                <a:spcPts val="5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елементи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мікролімфатичного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русла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–</a:t>
            </a:r>
            <a:endParaRPr sz="1800">
              <a:latin typeface="Times New Roman"/>
              <a:cs typeface="Times New Roman"/>
            </a:endParaRPr>
          </a:p>
          <a:p>
            <a:pPr marL="297815" indent="-285115" algn="just">
              <a:lnSpc>
                <a:spcPct val="100000"/>
              </a:lnSpc>
              <a:buFont typeface="Microsoft Sans Serif"/>
              <a:buChar char="•"/>
              <a:tabLst>
                <a:tab pos="29781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лімфатичні</a:t>
            </a:r>
            <a:r>
              <a:rPr sz="1800" b="1" i="1" spc="-7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капіляри</a:t>
            </a:r>
            <a:endParaRPr sz="1800">
              <a:latin typeface="Times New Roman"/>
              <a:cs typeface="Times New Roman"/>
            </a:endParaRPr>
          </a:p>
          <a:p>
            <a:pPr marL="297815" indent="-285115" algn="just">
              <a:lnSpc>
                <a:spcPct val="100000"/>
              </a:lnSpc>
              <a:buFont typeface="Microsoft Sans Serif"/>
              <a:buChar char="•"/>
              <a:tabLst>
                <a:tab pos="29781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внутрішньо-</a:t>
            </a:r>
            <a:r>
              <a:rPr sz="1800" b="1" i="1" spc="9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і</a:t>
            </a:r>
            <a:r>
              <a:rPr sz="1800" b="1" i="1" spc="9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позаорганні</a:t>
            </a:r>
            <a:r>
              <a:rPr sz="1800" b="1" i="1" spc="85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лімфатичні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судини,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які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відводять</a:t>
            </a:r>
            <a:r>
              <a:rPr sz="1800" b="1" i="1" spc="-6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лімфу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від</a:t>
            </a:r>
            <a:r>
              <a:rPr sz="1800" b="1" i="1" spc="-7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органів,</a:t>
            </a:r>
            <a:endParaRPr sz="1800">
              <a:latin typeface="Times New Roman"/>
              <a:cs typeface="Times New Roman"/>
            </a:endParaRPr>
          </a:p>
          <a:p>
            <a:pPr marL="297180" marR="5080" indent="-285115" algn="just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головні</a:t>
            </a:r>
            <a:r>
              <a:rPr sz="1800" b="1" i="1" spc="6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лімфатичні</a:t>
            </a:r>
            <a:r>
              <a:rPr sz="1800" b="1" i="1" spc="7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стовбури</a:t>
            </a:r>
            <a:r>
              <a:rPr sz="1800" b="1" i="1" spc="7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(грудна</a:t>
            </a:r>
            <a:r>
              <a:rPr sz="1800" b="1" i="1" spc="65" dirty="0">
                <a:latin typeface="Times New Roman"/>
                <a:cs typeface="Times New Roman"/>
              </a:rPr>
              <a:t> </a:t>
            </a:r>
            <a:r>
              <a:rPr sz="1800" b="1" i="1" spc="-25" dirty="0">
                <a:latin typeface="Times New Roman"/>
                <a:cs typeface="Times New Roman"/>
              </a:rPr>
              <a:t>та 	</a:t>
            </a:r>
            <a:r>
              <a:rPr sz="1800" b="1" i="1" dirty="0">
                <a:latin typeface="Times New Roman"/>
                <a:cs typeface="Times New Roman"/>
              </a:rPr>
              <a:t>права</a:t>
            </a:r>
            <a:r>
              <a:rPr sz="1800" b="1" i="1" spc="455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лімфатична</a:t>
            </a:r>
            <a:r>
              <a:rPr sz="1800" b="1" i="1" spc="459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протока),</a:t>
            </a:r>
            <a:r>
              <a:rPr sz="1800" b="1" i="1" spc="459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що 	</a:t>
            </a:r>
            <a:r>
              <a:rPr sz="1800" spc="-10" dirty="0">
                <a:latin typeface="Times New Roman"/>
                <a:cs typeface="Times New Roman"/>
              </a:rPr>
              <a:t>впадають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краніальну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порожнисту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вену.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4604" y="4822012"/>
            <a:ext cx="452247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60830" algn="l"/>
                <a:tab pos="2662555" algn="l"/>
                <a:tab pos="44189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Лімфатичні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судини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розвиваються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312545" algn="l"/>
                <a:tab pos="1708785" algn="l"/>
                <a:tab pos="305117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мезенхіми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Їх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регенерація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подібна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09261" y="5097017"/>
            <a:ext cx="526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такій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4604" y="5371287"/>
            <a:ext cx="19646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кровоносних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75179" y="265938"/>
            <a:ext cx="7733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Times New Roman"/>
                <a:cs typeface="Times New Roman"/>
              </a:rPr>
              <a:t>Стінка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лімфатичних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капілярів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будовою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подібна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кровоносних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капілярів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472" y="945769"/>
            <a:ext cx="11726697" cy="5013960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9444" y="465848"/>
            <a:ext cx="6944868" cy="558901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5576" y="855091"/>
            <a:ext cx="3941445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  <a:tabLst>
                <a:tab pos="1918970" algn="l"/>
                <a:tab pos="354711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Лімфатичні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капіляри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(vas </a:t>
            </a:r>
            <a:r>
              <a:rPr sz="1800" dirty="0">
                <a:latin typeface="Times New Roman"/>
                <a:cs typeface="Times New Roman"/>
              </a:rPr>
              <a:t>lymphocapillare)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–</a:t>
            </a:r>
            <a:r>
              <a:rPr sz="1800" b="1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початковий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відділ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5576" y="1444878"/>
            <a:ext cx="3125470" cy="610870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4"/>
              </a:spcBef>
              <a:tabLst>
                <a:tab pos="1515110" algn="l"/>
                <a:tab pos="23749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лімфатичних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судин.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Вони</a:t>
            </a:r>
            <a:endParaRPr sz="1800">
              <a:latin typeface="Times New Roman"/>
              <a:cs typeface="Times New Roman"/>
            </a:endParaRPr>
          </a:p>
          <a:p>
            <a:pPr marL="2451100">
              <a:lnSpc>
                <a:spcPct val="100000"/>
              </a:lnSpc>
              <a:spcBef>
                <a:spcPts val="140"/>
              </a:spcBef>
            </a:pPr>
            <a:r>
              <a:rPr sz="1800" spc="-10" dirty="0">
                <a:latin typeface="Times New Roman"/>
                <a:cs typeface="Times New Roman"/>
              </a:rPr>
              <a:t>одного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30907" y="2049602"/>
            <a:ext cx="97916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трубочки,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39439" y="1444878"/>
            <a:ext cx="830580" cy="904875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R="8255" algn="r">
              <a:lnSpc>
                <a:spcPct val="100000"/>
              </a:lnSpc>
              <a:spcBef>
                <a:spcPts val="244"/>
              </a:spcBef>
            </a:pPr>
            <a:r>
              <a:rPr sz="1800" spc="-10" dirty="0">
                <a:latin typeface="Times New Roman"/>
                <a:cs typeface="Times New Roman"/>
              </a:rPr>
              <a:t>являють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140"/>
              </a:spcBef>
            </a:pPr>
            <a:r>
              <a:rPr sz="1800" spc="-10" dirty="0">
                <a:latin typeface="Times New Roman"/>
                <a:cs typeface="Times New Roman"/>
              </a:rPr>
              <a:t>кінця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160"/>
              </a:spcBef>
            </a:pPr>
            <a:r>
              <a:rPr sz="1800" spc="-25" dirty="0">
                <a:latin typeface="Times New Roman"/>
                <a:cs typeface="Times New Roman"/>
              </a:rPr>
              <a:t>які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5576" y="1736293"/>
            <a:ext cx="2170430" cy="906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000"/>
              </a:lnSpc>
              <a:spcBef>
                <a:spcPts val="100"/>
              </a:spcBef>
              <a:tabLst>
                <a:tab pos="923925" algn="l"/>
                <a:tab pos="206692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собою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замкнуті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spc="-10" dirty="0">
                <a:latin typeface="Times New Roman"/>
                <a:cs typeface="Times New Roman"/>
              </a:rPr>
              <a:t>тонкостінні розгалужуючись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21407" y="2342769"/>
            <a:ext cx="89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5576" y="2322957"/>
            <a:ext cx="3942079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636520">
              <a:lnSpc>
                <a:spcPct val="107200"/>
              </a:lnSpc>
              <a:spcBef>
                <a:spcPts val="100"/>
              </a:spcBef>
              <a:tabLst>
                <a:tab pos="1193165" algn="l"/>
                <a:tab pos="1475105" algn="l"/>
                <a:tab pos="24142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з’єднуючись, формують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органах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крупнопетлисті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5576" y="2912745"/>
            <a:ext cx="3943985" cy="9048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6900"/>
              </a:lnSpc>
              <a:spcBef>
                <a:spcPts val="95"/>
              </a:spcBef>
            </a:pPr>
            <a:r>
              <a:rPr sz="1800" dirty="0">
                <a:latin typeface="Times New Roman"/>
                <a:cs typeface="Times New Roman"/>
              </a:rPr>
              <a:t>сітки,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анастомозують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собою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 </a:t>
            </a:r>
            <a:r>
              <a:rPr sz="1800" dirty="0">
                <a:latin typeface="Times New Roman"/>
                <a:cs typeface="Times New Roman"/>
              </a:rPr>
              <a:t>пронизують</a:t>
            </a:r>
            <a:r>
              <a:rPr sz="1800" spc="49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чи</a:t>
            </a:r>
            <a:r>
              <a:rPr sz="1800" spc="490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супроводжують гемокапіляри</a:t>
            </a:r>
            <a:r>
              <a:rPr sz="1800" b="1" i="1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5576" y="3893058"/>
            <a:ext cx="975994" cy="6140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Стінка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утворена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79194" y="3893058"/>
            <a:ext cx="1504315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0860" marR="5080" indent="-518795">
              <a:lnSpc>
                <a:spcPct val="1072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лімфатичного </a:t>
            </a:r>
            <a:r>
              <a:rPr sz="1800" b="1" i="1" spc="-20" dirty="0">
                <a:latin typeface="Times New Roman"/>
                <a:cs typeface="Times New Roman"/>
              </a:rPr>
              <a:t>лише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5576" y="4499609"/>
            <a:ext cx="2730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7360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ендотеліоцитами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0" dirty="0">
                <a:latin typeface="Times New Roman"/>
                <a:cs typeface="Times New Roman"/>
              </a:rPr>
              <a:t>(вони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55034" y="3893058"/>
            <a:ext cx="1014730" cy="906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07950" algn="just">
              <a:lnSpc>
                <a:spcPct val="106900"/>
              </a:lnSpc>
              <a:spcBef>
                <a:spcPts val="105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капіляра плоскими </a:t>
            </a:r>
            <a:r>
              <a:rPr sz="1800" b="1" i="1" dirty="0">
                <a:latin typeface="Times New Roman"/>
                <a:cs typeface="Times New Roman"/>
              </a:rPr>
              <a:t>у</a:t>
            </a:r>
            <a:r>
              <a:rPr sz="1800" b="1" i="1" spc="360" dirty="0">
                <a:latin typeface="Times New Roman"/>
                <a:cs typeface="Times New Roman"/>
              </a:rPr>
              <a:t>   </a:t>
            </a:r>
            <a:r>
              <a:rPr sz="1800" b="1" i="1" spc="-20" dirty="0">
                <a:latin typeface="Times New Roman"/>
                <a:cs typeface="Times New Roman"/>
              </a:rPr>
              <a:t>три-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06523" y="4774931"/>
            <a:ext cx="2062480" cy="61150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245"/>
              </a:spcBef>
              <a:tabLst>
                <a:tab pos="1156970" algn="l"/>
                <a:tab pos="194754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більші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5" dirty="0">
                <a:latin typeface="Times New Roman"/>
                <a:cs typeface="Times New Roman"/>
              </a:rPr>
              <a:t>ніж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  <a:tabLst>
                <a:tab pos="175133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капілярах),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5" dirty="0">
                <a:latin typeface="Times New Roman"/>
                <a:cs typeface="Times New Roman"/>
              </a:rPr>
              <a:t>які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88235" y="5380735"/>
            <a:ext cx="20789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9584" algn="l"/>
              </a:tabLst>
            </a:pPr>
            <a:r>
              <a:rPr sz="1800" b="1" i="1" spc="-50" dirty="0">
                <a:latin typeface="Times New Roman"/>
                <a:cs typeface="Times New Roman"/>
              </a:rPr>
              <a:t>з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міжклітинною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5576" y="4774931"/>
            <a:ext cx="1632585" cy="119824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  <a:tabLst>
                <a:tab pos="117538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чотири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0" dirty="0">
                <a:latin typeface="Times New Roman"/>
                <a:cs typeface="Times New Roman"/>
              </a:rPr>
              <a:t>рази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кровоносних</a:t>
            </a:r>
            <a:endParaRPr sz="1800">
              <a:latin typeface="Times New Roman"/>
              <a:cs typeface="Times New Roman"/>
            </a:endParaRPr>
          </a:p>
          <a:p>
            <a:pPr marL="12700" marR="135890">
              <a:lnSpc>
                <a:spcPct val="106700"/>
              </a:lnSpc>
              <a:spcBef>
                <a:spcPts val="10"/>
              </a:spcBef>
            </a:pPr>
            <a:r>
              <a:rPr sz="1800" b="1" i="1" spc="-25" dirty="0">
                <a:latin typeface="Times New Roman"/>
                <a:cs typeface="Times New Roman"/>
              </a:rPr>
              <a:t>контактують </a:t>
            </a:r>
            <a:r>
              <a:rPr sz="1800" b="1" i="1" spc="-10" dirty="0">
                <a:latin typeface="Times New Roman"/>
                <a:cs typeface="Times New Roman"/>
              </a:rPr>
              <a:t>речовиною.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67488" y="1267650"/>
            <a:ext cx="5721350" cy="3514725"/>
            <a:chOff x="6067488" y="1267650"/>
            <a:chExt cx="5721350" cy="35147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0" y="1296162"/>
              <a:ext cx="5663946" cy="345744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81776" y="1281938"/>
              <a:ext cx="5692775" cy="3486150"/>
            </a:xfrm>
            <a:custGeom>
              <a:avLst/>
              <a:gdLst/>
              <a:ahLst/>
              <a:cxnLst/>
              <a:rect l="l" t="t" r="r" b="b"/>
              <a:pathLst>
                <a:path w="5692775" h="3486150">
                  <a:moveTo>
                    <a:pt x="0" y="3486023"/>
                  </a:moveTo>
                  <a:lnTo>
                    <a:pt x="5692521" y="3486023"/>
                  </a:lnTo>
                  <a:lnTo>
                    <a:pt x="5692521" y="0"/>
                  </a:lnTo>
                  <a:lnTo>
                    <a:pt x="0" y="0"/>
                  </a:lnTo>
                  <a:lnTo>
                    <a:pt x="0" y="3486023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84454" y="1159509"/>
            <a:ext cx="5395595" cy="354965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619125" algn="just">
              <a:lnSpc>
                <a:spcPct val="100000"/>
              </a:lnSpc>
              <a:spcBef>
                <a:spcPts val="254"/>
              </a:spcBef>
            </a:pP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Лімфокапіляри</a:t>
            </a:r>
            <a:r>
              <a:rPr sz="18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мають</a:t>
            </a:r>
            <a:r>
              <a:rPr sz="18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наступні</a:t>
            </a:r>
            <a:r>
              <a:rPr sz="18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відмінності:</a:t>
            </a:r>
            <a:endParaRPr sz="1800">
              <a:latin typeface="Times New Roman"/>
              <a:cs typeface="Times New Roman"/>
            </a:endParaRPr>
          </a:p>
          <a:p>
            <a:pPr marL="355600" marR="6985" indent="-343535" algn="just">
              <a:lnSpc>
                <a:spcPct val="1071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Великі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ендотеліальні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(у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три-чотири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рази </a:t>
            </a:r>
            <a:r>
              <a:rPr sz="1800" dirty="0">
                <a:latin typeface="Times New Roman"/>
                <a:cs typeface="Times New Roman"/>
              </a:rPr>
              <a:t>більші,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ніж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гемокапілярів),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які,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накладаючись </a:t>
            </a:r>
            <a:r>
              <a:rPr sz="1800" dirty="0">
                <a:latin typeface="Times New Roman"/>
                <a:cs typeface="Times New Roman"/>
              </a:rPr>
              <a:t>одна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 </a:t>
            </a:r>
            <a:r>
              <a:rPr sz="1800" spc="-20" dirty="0">
                <a:latin typeface="Times New Roman"/>
                <a:cs typeface="Times New Roman"/>
              </a:rPr>
              <a:t>одну,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залишають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чисельні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вільні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проміжки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стінці</a:t>
            </a:r>
            <a:r>
              <a:rPr sz="1800" spc="-10" dirty="0">
                <a:latin typeface="Times New Roman"/>
                <a:cs typeface="Times New Roman"/>
              </a:rPr>
              <a:t> лімфокапіляра;</a:t>
            </a:r>
            <a:endParaRPr sz="1800">
              <a:latin typeface="Times New Roman"/>
              <a:cs typeface="Times New Roman"/>
            </a:endParaRPr>
          </a:p>
          <a:p>
            <a:pPr marL="355600" marR="5715" indent="-343535" algn="just">
              <a:lnSpc>
                <a:spcPts val="2320"/>
              </a:lnSpc>
              <a:spcBef>
                <a:spcPts val="90"/>
              </a:spcBef>
              <a:buAutoNum type="arabicPeriod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Пористу</a:t>
            </a:r>
            <a:r>
              <a:rPr sz="1800" spc="4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(несуцільну)</a:t>
            </a:r>
            <a:r>
              <a:rPr sz="1800" spc="4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базальну</a:t>
            </a:r>
            <a:r>
              <a:rPr sz="1800" spc="49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мембрану, </a:t>
            </a:r>
            <a:r>
              <a:rPr sz="1800" dirty="0">
                <a:latin typeface="Times New Roman"/>
                <a:cs typeface="Times New Roman"/>
              </a:rPr>
              <a:t>відсутність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перицитів;</a:t>
            </a:r>
            <a:endParaRPr sz="1800">
              <a:latin typeface="Times New Roman"/>
              <a:cs typeface="Times New Roman"/>
            </a:endParaRPr>
          </a:p>
          <a:p>
            <a:pPr marL="354965" indent="-342265" algn="just">
              <a:lnSpc>
                <a:spcPct val="100000"/>
              </a:lnSpc>
              <a:spcBef>
                <a:spcPts val="50"/>
              </a:spcBef>
              <a:buAutoNum type="arabicPeriod"/>
              <a:tabLst>
                <a:tab pos="354965" algn="l"/>
              </a:tabLst>
            </a:pPr>
            <a:r>
              <a:rPr sz="1800" dirty="0">
                <a:latin typeface="Times New Roman"/>
                <a:cs typeface="Times New Roman"/>
              </a:rPr>
              <a:t>Наявність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якірних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філаментів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(їх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діаметр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5–10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нм),</a:t>
            </a:r>
            <a:endParaRPr sz="180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  <a:spcBef>
                <a:spcPts val="145"/>
              </a:spcBef>
            </a:pP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фіксують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ендотеліоцити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лімфокапіляра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  <a:p>
            <a:pPr marL="355600" marR="5715" algn="just">
              <a:lnSpc>
                <a:spcPct val="1069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колагенових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волокон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прилеглої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тканини; </a:t>
            </a:r>
            <a:r>
              <a:rPr sz="1800" dirty="0">
                <a:latin typeface="Times New Roman"/>
                <a:cs typeface="Times New Roman"/>
              </a:rPr>
              <a:t>діаметр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лімфокапілярів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декілька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разів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перевищує </a:t>
            </a:r>
            <a:r>
              <a:rPr sz="1800" dirty="0">
                <a:latin typeface="Times New Roman"/>
                <a:cs typeface="Times New Roman"/>
              </a:rPr>
              <a:t>діаметр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відповідних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кровоносних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капілярів.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3067" y="1641094"/>
            <a:ext cx="364362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39825" algn="l"/>
                <a:tab pos="1758950" algn="l"/>
                <a:tab pos="2781935" algn="l"/>
              </a:tabLst>
            </a:pPr>
            <a:r>
              <a:rPr sz="2000" spc="-10" dirty="0">
                <a:latin typeface="Times New Roman"/>
                <a:cs typeface="Times New Roman"/>
              </a:rPr>
              <a:t>судини,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які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беруть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початок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3067" y="1366774"/>
            <a:ext cx="4050665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7965" marR="6350" indent="-227965" algn="r">
              <a:lnSpc>
                <a:spcPts val="2280"/>
              </a:lnSpc>
              <a:spcBef>
                <a:spcPts val="105"/>
              </a:spcBef>
              <a:buFont typeface="Microsoft Sans Serif"/>
              <a:buChar char="•"/>
              <a:tabLst>
                <a:tab pos="227965" algn="l"/>
                <a:tab pos="1752600" algn="l"/>
                <a:tab pos="3480435" algn="l"/>
                <a:tab pos="3775075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Лімфатичні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посткапіляри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50" dirty="0">
                <a:latin typeface="Times New Roman"/>
                <a:cs typeface="Times New Roman"/>
              </a:rPr>
              <a:t>–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це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ts val="2280"/>
              </a:lnSpc>
            </a:pPr>
            <a:r>
              <a:rPr sz="2000" spc="-50" dirty="0">
                <a:latin typeface="Times New Roman"/>
                <a:cs typeface="Times New Roman"/>
              </a:rPr>
              <a:t>з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3067" y="1869922"/>
            <a:ext cx="4050665" cy="1815464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459"/>
              </a:spcBef>
            </a:pPr>
            <a:r>
              <a:rPr sz="2000" dirty="0">
                <a:latin typeface="Times New Roman"/>
                <a:cs typeface="Times New Roman"/>
              </a:rPr>
              <a:t>лімфатичних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капілярів.</a:t>
            </a: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ct val="89300"/>
              </a:lnSpc>
              <a:spcBef>
                <a:spcPts val="620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Будова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стінки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подібна</a:t>
            </a:r>
            <a:r>
              <a:rPr sz="2000" spc="2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такої </a:t>
            </a:r>
            <a:r>
              <a:rPr sz="2000" dirty="0">
                <a:latin typeface="Times New Roman"/>
                <a:cs typeface="Times New Roman"/>
              </a:rPr>
              <a:t>стінки</a:t>
            </a:r>
            <a:r>
              <a:rPr sz="2000" spc="1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лімфатичних</a:t>
            </a:r>
            <a:r>
              <a:rPr sz="2000" spc="1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капілярів,</a:t>
            </a:r>
            <a:r>
              <a:rPr sz="2000" spc="125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але </a:t>
            </a:r>
            <a:r>
              <a:rPr sz="2000" dirty="0">
                <a:latin typeface="Times New Roman"/>
                <a:cs typeface="Times New Roman"/>
              </a:rPr>
              <a:t>вона</a:t>
            </a:r>
            <a:r>
              <a:rPr sz="2000" spc="30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утворює</a:t>
            </a:r>
            <a:r>
              <a:rPr sz="2000" spc="315" dirty="0">
                <a:latin typeface="Times New Roman"/>
                <a:cs typeface="Times New Roman"/>
              </a:rPr>
              <a:t>    </a:t>
            </a:r>
            <a:r>
              <a:rPr sz="2000" b="1" i="1" spc="-10" dirty="0">
                <a:latin typeface="Times New Roman"/>
                <a:cs typeface="Times New Roman"/>
              </a:rPr>
              <a:t>кишеньоподібні </a:t>
            </a:r>
            <a:r>
              <a:rPr sz="2000" b="1" i="1" dirty="0">
                <a:latin typeface="Times New Roman"/>
                <a:cs typeface="Times New Roman"/>
              </a:rPr>
              <a:t>клапани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440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які</a:t>
            </a:r>
            <a:r>
              <a:rPr sz="2000" spc="445" dirty="0">
                <a:latin typeface="Times New Roman"/>
                <a:cs typeface="Times New Roman"/>
              </a:rPr>
              <a:t>    </a:t>
            </a:r>
            <a:r>
              <a:rPr sz="2000" spc="-20" dirty="0">
                <a:latin typeface="Times New Roman"/>
                <a:cs typeface="Times New Roman"/>
              </a:rPr>
              <a:t>перешкоджають </a:t>
            </a:r>
            <a:r>
              <a:rPr sz="2000" spc="-10" dirty="0">
                <a:latin typeface="Times New Roman"/>
                <a:cs typeface="Times New Roman"/>
              </a:rPr>
              <a:t>зворотному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току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лімфи</a:t>
            </a:r>
            <a:r>
              <a:rPr sz="2000" spc="-10" dirty="0">
                <a:latin typeface="Trebuchet MS"/>
                <a:cs typeface="Trebuchet MS"/>
              </a:rPr>
              <a:t>.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612701" y="798118"/>
            <a:ext cx="5605780" cy="5259070"/>
            <a:chOff x="5612701" y="798118"/>
            <a:chExt cx="5605780" cy="525907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22290" y="807643"/>
              <a:ext cx="5586602" cy="523951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617464" y="802881"/>
              <a:ext cx="5596255" cy="5249545"/>
            </a:xfrm>
            <a:custGeom>
              <a:avLst/>
              <a:gdLst/>
              <a:ahLst/>
              <a:cxnLst/>
              <a:rect l="l" t="t" r="r" b="b"/>
              <a:pathLst>
                <a:path w="5596255" h="5249545">
                  <a:moveTo>
                    <a:pt x="0" y="5249037"/>
                  </a:moveTo>
                  <a:lnTo>
                    <a:pt x="5596128" y="5249037"/>
                  </a:lnTo>
                  <a:lnTo>
                    <a:pt x="5596128" y="0"/>
                  </a:lnTo>
                  <a:lnTo>
                    <a:pt x="0" y="0"/>
                  </a:lnTo>
                  <a:lnTo>
                    <a:pt x="0" y="5249037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3067" y="438150"/>
            <a:ext cx="5819775" cy="526986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229870" algn="just">
              <a:lnSpc>
                <a:spcPct val="90000"/>
              </a:lnSpc>
              <a:spcBef>
                <a:spcPts val="340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b="1" dirty="0">
                <a:latin typeface="Times New Roman"/>
                <a:cs typeface="Times New Roman"/>
              </a:rPr>
              <a:t>Внутрішньоорганні</a:t>
            </a:r>
            <a:r>
              <a:rPr sz="2000" b="1" spc="409" dirty="0">
                <a:latin typeface="Times New Roman"/>
                <a:cs typeface="Times New Roman"/>
              </a:rPr>
              <a:t>     </a:t>
            </a:r>
            <a:r>
              <a:rPr sz="2000" b="1" dirty="0">
                <a:latin typeface="Times New Roman"/>
                <a:cs typeface="Times New Roman"/>
              </a:rPr>
              <a:t>лімфатичні</a:t>
            </a:r>
            <a:r>
              <a:rPr sz="2000" b="1" spc="420" dirty="0">
                <a:latin typeface="Times New Roman"/>
                <a:cs typeface="Times New Roman"/>
              </a:rPr>
              <a:t>     </a:t>
            </a:r>
            <a:r>
              <a:rPr sz="2000" b="1" spc="-10" dirty="0">
                <a:latin typeface="Times New Roman"/>
                <a:cs typeface="Times New Roman"/>
              </a:rPr>
              <a:t>судини </a:t>
            </a:r>
            <a:r>
              <a:rPr sz="2000" dirty="0">
                <a:latin typeface="Times New Roman"/>
                <a:cs typeface="Times New Roman"/>
              </a:rPr>
              <a:t>починаються</a:t>
            </a:r>
            <a:r>
              <a:rPr sz="2000" spc="1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1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лімфатичних</a:t>
            </a:r>
            <a:r>
              <a:rPr sz="2000" spc="1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посткапілярів.</a:t>
            </a:r>
            <a:r>
              <a:rPr sz="2000" spc="195" dirty="0">
                <a:latin typeface="Times New Roman"/>
                <a:cs typeface="Times New Roman"/>
              </a:rPr>
              <a:t>  </a:t>
            </a:r>
            <a:r>
              <a:rPr sz="2000" spc="-20" dirty="0">
                <a:latin typeface="Times New Roman"/>
                <a:cs typeface="Times New Roman"/>
              </a:rPr>
              <a:t>Вони </a:t>
            </a:r>
            <a:r>
              <a:rPr sz="2000" dirty="0">
                <a:latin typeface="Times New Roman"/>
                <a:cs typeface="Times New Roman"/>
              </a:rPr>
              <a:t>мають</a:t>
            </a:r>
            <a:r>
              <a:rPr sz="2000" spc="1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різний</a:t>
            </a:r>
            <a:r>
              <a:rPr sz="2000" spc="1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діаметр</a:t>
            </a:r>
            <a:r>
              <a:rPr sz="2000" spc="1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1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дуже</a:t>
            </a:r>
            <a:r>
              <a:rPr sz="2000" spc="1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тонку</a:t>
            </a:r>
            <a:r>
              <a:rPr sz="2000" spc="1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стінку,</a:t>
            </a:r>
            <a:r>
              <a:rPr sz="2000" spc="180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яка </a:t>
            </a:r>
            <a:r>
              <a:rPr sz="2000" dirty="0">
                <a:latin typeface="Times New Roman"/>
                <a:cs typeface="Times New Roman"/>
              </a:rPr>
              <a:t>утворена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інтимою</a:t>
            </a:r>
            <a:r>
              <a:rPr sz="2000" spc="2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2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адвентицією.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складі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інтими </a:t>
            </a:r>
            <a:r>
              <a:rPr sz="2000" dirty="0">
                <a:latin typeface="Times New Roman"/>
                <a:cs typeface="Times New Roman"/>
              </a:rPr>
              <a:t>виявляються</a:t>
            </a:r>
            <a:r>
              <a:rPr sz="2000" spc="3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ендотеліальний</a:t>
            </a:r>
            <a:r>
              <a:rPr sz="2000" spc="3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30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слабо</a:t>
            </a:r>
            <a:r>
              <a:rPr sz="2000" spc="31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виражений </a:t>
            </a:r>
            <a:r>
              <a:rPr sz="2000" dirty="0">
                <a:latin typeface="Times New Roman"/>
                <a:cs typeface="Times New Roman"/>
              </a:rPr>
              <a:t>підендотеліальний</a:t>
            </a:r>
            <a:r>
              <a:rPr sz="2000" spc="46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шари.</a:t>
            </a:r>
            <a:r>
              <a:rPr sz="2000" spc="465" dirty="0">
                <a:latin typeface="Times New Roman"/>
                <a:cs typeface="Times New Roman"/>
              </a:rPr>
              <a:t>    </a:t>
            </a:r>
            <a:r>
              <a:rPr sz="2000" spc="-10" dirty="0">
                <a:latin typeface="Times New Roman"/>
                <a:cs typeface="Times New Roman"/>
              </a:rPr>
              <a:t>Внутрішньоорганні </a:t>
            </a:r>
            <a:r>
              <a:rPr sz="2000" dirty="0">
                <a:latin typeface="Times New Roman"/>
                <a:cs typeface="Times New Roman"/>
              </a:rPr>
              <a:t>лімфатичні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судини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середнього</a:t>
            </a:r>
            <a:r>
              <a:rPr sz="2000" spc="2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великого</a:t>
            </a:r>
            <a:r>
              <a:rPr sz="2000" spc="2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діаметрів </a:t>
            </a:r>
            <a:r>
              <a:rPr sz="2000" dirty="0">
                <a:latin typeface="Times New Roman"/>
                <a:cs typeface="Times New Roman"/>
              </a:rPr>
              <a:t>мають</a:t>
            </a:r>
            <a:r>
              <a:rPr sz="2000" spc="6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також</a:t>
            </a:r>
            <a:r>
              <a:rPr sz="2000" spc="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6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медію.</a:t>
            </a:r>
            <a:r>
              <a:rPr sz="2000" spc="6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Інтима</a:t>
            </a:r>
            <a:r>
              <a:rPr sz="2000" spc="6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лімфатичних</a:t>
            </a:r>
            <a:r>
              <a:rPr sz="2000" spc="6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судин </a:t>
            </a:r>
            <a:r>
              <a:rPr sz="2000" dirty="0">
                <a:latin typeface="Times New Roman"/>
                <a:cs typeface="Times New Roman"/>
              </a:rPr>
              <a:t>утворює</a:t>
            </a:r>
            <a:r>
              <a:rPr sz="2000" spc="254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клапани,</a:t>
            </a:r>
            <a:r>
              <a:rPr sz="2000" spc="254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26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самі</a:t>
            </a:r>
            <a:r>
              <a:rPr sz="2000" spc="25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судини</a:t>
            </a:r>
            <a:r>
              <a:rPr sz="2000" spc="260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формують сплетення.</a:t>
            </a:r>
            <a:endParaRPr sz="2000">
              <a:latin typeface="Times New Roman"/>
              <a:cs typeface="Times New Roman"/>
            </a:endParaRPr>
          </a:p>
          <a:p>
            <a:pPr marL="12700" marR="5715" indent="229870" algn="just">
              <a:lnSpc>
                <a:spcPct val="90000"/>
              </a:lnSpc>
              <a:spcBef>
                <a:spcPts val="216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b="1" dirty="0">
                <a:latin typeface="Times New Roman"/>
                <a:cs typeface="Times New Roman"/>
              </a:rPr>
              <a:t>Позаорганні</a:t>
            </a:r>
            <a:r>
              <a:rPr sz="2000" b="1" spc="25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лімфатичні</a:t>
            </a:r>
            <a:r>
              <a:rPr sz="2000" b="1" spc="26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судини</a:t>
            </a:r>
            <a:r>
              <a:rPr sz="2000" b="1" spc="25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починаються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із </a:t>
            </a:r>
            <a:r>
              <a:rPr sz="2000" dirty="0">
                <a:latin typeface="Times New Roman"/>
                <a:cs typeface="Times New Roman"/>
              </a:rPr>
              <a:t>сплетень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внутрішньоорганних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судин.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Вони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відводять </a:t>
            </a:r>
            <a:r>
              <a:rPr sz="2000" dirty="0">
                <a:latin typeface="Times New Roman"/>
                <a:cs typeface="Times New Roman"/>
              </a:rPr>
              <a:t>лімфу</a:t>
            </a:r>
            <a:r>
              <a:rPr sz="2000" spc="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органів,</a:t>
            </a:r>
            <a:r>
              <a:rPr sz="2000" spc="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зв’язку</a:t>
            </a:r>
            <a:r>
              <a:rPr sz="2000" spc="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чим</a:t>
            </a:r>
            <a:r>
              <a:rPr sz="2000" spc="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8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називають </a:t>
            </a:r>
            <a:r>
              <a:rPr sz="2000" dirty="0">
                <a:latin typeface="Times New Roman"/>
                <a:cs typeface="Times New Roman"/>
              </a:rPr>
              <a:t>відвідними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судинами</a:t>
            </a:r>
            <a:r>
              <a:rPr sz="2000" spc="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прямують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до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лімфатичних </a:t>
            </a:r>
            <a:r>
              <a:rPr sz="2000" dirty="0">
                <a:latin typeface="Times New Roman"/>
                <a:cs typeface="Times New Roman"/>
              </a:rPr>
              <a:t>вузлів</a:t>
            </a:r>
            <a:r>
              <a:rPr sz="2000" spc="4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(їх</a:t>
            </a:r>
            <a:r>
              <a:rPr sz="2000" spc="4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приносні</a:t>
            </a:r>
            <a:r>
              <a:rPr sz="2000" spc="43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судини).</a:t>
            </a:r>
            <a:r>
              <a:rPr sz="2000" spc="4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4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лімфатичних</a:t>
            </a:r>
            <a:r>
              <a:rPr sz="2000" spc="43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вузлів </a:t>
            </a:r>
            <a:r>
              <a:rPr sz="2000" dirty="0">
                <a:latin typeface="Times New Roman"/>
                <a:cs typeface="Times New Roman"/>
              </a:rPr>
              <a:t>починаються</a:t>
            </a:r>
            <a:r>
              <a:rPr sz="2000" spc="24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виносні</a:t>
            </a:r>
            <a:r>
              <a:rPr sz="2000" spc="24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лімфатичні</a:t>
            </a:r>
            <a:r>
              <a:rPr sz="2000" spc="24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судини,</a:t>
            </a:r>
            <a:r>
              <a:rPr sz="2000" spc="245" dirty="0">
                <a:latin typeface="Times New Roman"/>
                <a:cs typeface="Times New Roman"/>
              </a:rPr>
              <a:t>   </a:t>
            </a:r>
            <a:r>
              <a:rPr sz="2000" spc="-25" dirty="0">
                <a:latin typeface="Times New Roman"/>
                <a:cs typeface="Times New Roman"/>
              </a:rPr>
              <a:t>які </a:t>
            </a:r>
            <a:r>
              <a:rPr sz="2000" dirty="0">
                <a:latin typeface="Times New Roman"/>
                <a:cs typeface="Times New Roman"/>
              </a:rPr>
              <a:t>з’єднуються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дають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початок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лімфатичним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стовбурам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10" dirty="0">
                <a:latin typeface="Times New Roman"/>
                <a:cs typeface="Times New Roman"/>
              </a:rPr>
              <a:t> протокам.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317295" y="1386268"/>
            <a:ext cx="4272280" cy="4008120"/>
            <a:chOff x="7317295" y="1386268"/>
            <a:chExt cx="4272280" cy="40081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95482" y="1395856"/>
              <a:ext cx="4106759" cy="398894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22057" y="1391030"/>
              <a:ext cx="4262755" cy="3998595"/>
            </a:xfrm>
            <a:custGeom>
              <a:avLst/>
              <a:gdLst/>
              <a:ahLst/>
              <a:cxnLst/>
              <a:rect l="l" t="t" r="r" b="b"/>
              <a:pathLst>
                <a:path w="4262755" h="3998595">
                  <a:moveTo>
                    <a:pt x="0" y="3998467"/>
                  </a:moveTo>
                  <a:lnTo>
                    <a:pt x="4262628" y="3998467"/>
                  </a:lnTo>
                  <a:lnTo>
                    <a:pt x="4262628" y="0"/>
                  </a:lnTo>
                  <a:lnTo>
                    <a:pt x="0" y="0"/>
                  </a:lnTo>
                  <a:lnTo>
                    <a:pt x="0" y="3998467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 txBox="1">
            <a:spLocks noGrp="1"/>
          </p:cNvSpPr>
          <p:nvPr/>
        </p:nvSpPr>
        <p:spPr>
          <a:xfrm>
            <a:off x="685800" y="381000"/>
            <a:ext cx="11023373" cy="61075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 sz="1800" b="0" i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2000" b="1" dirty="0" smtClean="0"/>
              <a:t>РЕКОМЕНДОВАНА ЛІТЕРАТУРА</a:t>
            </a:r>
            <a:endParaRPr lang="ru-RU" sz="2000" b="1" dirty="0"/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uk-UA" b="1" dirty="0" smtClean="0"/>
              <a:t>Основна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dirty="0" err="1" smtClean="0"/>
              <a:t>Гістологія</a:t>
            </a:r>
            <a:r>
              <a:rPr lang="ru-RU" dirty="0" smtClean="0"/>
              <a:t>.</a:t>
            </a:r>
            <a:r>
              <a:rPr spc="-20" dirty="0" smtClean="0"/>
              <a:t> </a:t>
            </a:r>
            <a:r>
              <a:rPr dirty="0"/>
              <a:t>Цитологія.</a:t>
            </a:r>
            <a:r>
              <a:rPr spc="-20" dirty="0"/>
              <a:t> </a:t>
            </a:r>
            <a:r>
              <a:rPr dirty="0"/>
              <a:t>Ембріологія</a:t>
            </a:r>
            <a:r>
              <a:rPr spc="-15" dirty="0"/>
              <a:t> </a:t>
            </a:r>
            <a:r>
              <a:rPr dirty="0"/>
              <a:t>:</a:t>
            </a:r>
            <a:r>
              <a:rPr spc="400" dirty="0"/>
              <a:t> </a:t>
            </a:r>
            <a:r>
              <a:rPr dirty="0" err="1" smtClean="0"/>
              <a:t>підручник</a:t>
            </a:r>
            <a:r>
              <a:rPr lang="uk-UA" spc="-15" dirty="0" smtClean="0"/>
              <a:t>.</a:t>
            </a:r>
            <a:r>
              <a:rPr spc="-15" dirty="0" smtClean="0"/>
              <a:t> </a:t>
            </a:r>
            <a:r>
              <a:rPr lang="en-US" spc="-15" dirty="0" smtClean="0"/>
              <a:t>/</a:t>
            </a:r>
            <a:r>
              <a:rPr lang="ru-RU" spc="-15" dirty="0" smtClean="0"/>
              <a:t> за ре</a:t>
            </a:r>
            <a:r>
              <a:rPr lang="uk-UA" spc="-15" dirty="0" smtClean="0"/>
              <a:t>редакцією </a:t>
            </a:r>
            <a:r>
              <a:rPr lang="uk-UA" dirty="0" smtClean="0"/>
              <a:t>Луцик </a:t>
            </a:r>
            <a:r>
              <a:rPr lang="uk-UA" dirty="0"/>
              <a:t>О</a:t>
            </a:r>
            <a:r>
              <a:rPr lang="uk-UA" dirty="0" smtClean="0"/>
              <a:t>. Д</a:t>
            </a:r>
            <a:r>
              <a:rPr lang="uk-UA" dirty="0"/>
              <a:t>., Чайковський Ю</a:t>
            </a:r>
            <a:r>
              <a:rPr lang="uk-UA" dirty="0" smtClean="0"/>
              <a:t>. Б</a:t>
            </a:r>
            <a:r>
              <a:rPr lang="uk-UA" dirty="0"/>
              <a:t>. </a:t>
            </a:r>
            <a:r>
              <a:rPr lang="uk-UA" dirty="0" smtClean="0"/>
              <a:t>Вінниця</a:t>
            </a:r>
            <a:r>
              <a:rPr dirty="0" smtClean="0"/>
              <a:t>:</a:t>
            </a:r>
            <a:r>
              <a:rPr spc="-20" dirty="0" smtClean="0"/>
              <a:t> </a:t>
            </a:r>
            <a:r>
              <a:rPr dirty="0"/>
              <a:t>Нова</a:t>
            </a:r>
            <a:r>
              <a:rPr spc="-20" dirty="0"/>
              <a:t> </a:t>
            </a:r>
            <a:r>
              <a:rPr dirty="0"/>
              <a:t>книга,</a:t>
            </a:r>
            <a:r>
              <a:rPr spc="-15" dirty="0"/>
              <a:t> </a:t>
            </a:r>
            <a:r>
              <a:rPr dirty="0"/>
              <a:t>2018.</a:t>
            </a:r>
            <a:r>
              <a:rPr spc="-15" dirty="0"/>
              <a:t> </a:t>
            </a:r>
            <a:r>
              <a:rPr dirty="0"/>
              <a:t>592</a:t>
            </a:r>
            <a:r>
              <a:rPr spc="-25" dirty="0"/>
              <a:t> </a:t>
            </a:r>
            <a:r>
              <a:rPr spc="-25" dirty="0" smtClean="0"/>
              <a:t>с.</a:t>
            </a:r>
            <a:r>
              <a:rPr lang="ru-RU" u="sng" dirty="0">
                <a:hlinkClick r:id="rId2"/>
              </a:rPr>
              <a:t> </a:t>
            </a:r>
            <a:endParaRPr lang="ru-RU" u="sng" dirty="0" smtClean="0">
              <a:hlinkClick r:id="rId2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/>
              <a:t>Грабовий</a:t>
            </a:r>
            <a:r>
              <a:rPr lang="ru-RU" dirty="0"/>
              <a:t> О</a:t>
            </a:r>
            <a:r>
              <a:rPr lang="ru-RU" dirty="0" smtClean="0"/>
              <a:t>. М</a:t>
            </a:r>
            <a:r>
              <a:rPr lang="ru-RU" dirty="0"/>
              <a:t>., Яременко Л</a:t>
            </a:r>
            <a:r>
              <a:rPr lang="ru-RU" dirty="0" smtClean="0"/>
              <a:t>. М</a:t>
            </a:r>
            <a:r>
              <a:rPr lang="ru-RU" dirty="0"/>
              <a:t>. </a:t>
            </a:r>
            <a:r>
              <a:rPr lang="ru-RU" dirty="0" err="1"/>
              <a:t>Компендіум</a:t>
            </a:r>
            <a:r>
              <a:rPr lang="ru-RU" dirty="0"/>
              <a:t> з </a:t>
            </a:r>
            <a:r>
              <a:rPr lang="ru-RU" dirty="0" err="1"/>
              <a:t>спеціальної</a:t>
            </a:r>
            <a:r>
              <a:rPr lang="ru-RU" dirty="0"/>
              <a:t> </a:t>
            </a:r>
            <a:r>
              <a:rPr lang="ru-RU" dirty="0" err="1"/>
              <a:t>гістології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 smtClean="0"/>
              <a:t>.</a:t>
            </a:r>
            <a:r>
              <a:rPr lang="uk-UA" b="1" dirty="0"/>
              <a:t> </a:t>
            </a:r>
            <a:r>
              <a:rPr lang="uk-UA" dirty="0" smtClean="0"/>
              <a:t>Київ: Книга-плюс, </a:t>
            </a:r>
            <a:r>
              <a:rPr lang="uk-UA" dirty="0"/>
              <a:t>2020. </a:t>
            </a:r>
            <a:r>
              <a:rPr lang="uk-UA" dirty="0" smtClean="0"/>
              <a:t>344 с.</a:t>
            </a:r>
            <a:endParaRPr lang="ru-RU" u="sng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Вахнюк</a:t>
            </a:r>
            <a:r>
              <a:rPr lang="uk-UA" dirty="0" smtClean="0"/>
              <a:t> Т.</a:t>
            </a:r>
            <a:r>
              <a:rPr lang="ru-RU" dirty="0" smtClean="0"/>
              <a:t> </a:t>
            </a:r>
            <a:r>
              <a:rPr lang="ru-RU" dirty="0" err="1" smtClean="0"/>
              <a:t>Гістологія</a:t>
            </a:r>
            <a:r>
              <a:rPr lang="ru-RU" dirty="0" smtClean="0"/>
              <a:t> з </a:t>
            </a:r>
            <a:r>
              <a:rPr lang="ru-RU" dirty="0" err="1" smtClean="0"/>
              <a:t>технікою</a:t>
            </a:r>
            <a:r>
              <a:rPr lang="ru-RU" dirty="0" smtClean="0"/>
              <a:t> </a:t>
            </a:r>
            <a:r>
              <a:rPr lang="ru-RU" dirty="0" err="1" smtClean="0"/>
              <a:t>гістологічних</a:t>
            </a:r>
            <a:r>
              <a:rPr lang="ru-RU" dirty="0" smtClean="0"/>
              <a:t> досліджень </a:t>
            </a:r>
            <a:r>
              <a:rPr lang="uk-UA" dirty="0" smtClean="0"/>
              <a:t>Київ: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Грабовий</a:t>
            </a:r>
            <a:r>
              <a:rPr lang="ru-RU" dirty="0" smtClean="0"/>
              <a:t> </a:t>
            </a:r>
            <a:r>
              <a:rPr lang="ru-RU" dirty="0"/>
              <a:t>О. М., </a:t>
            </a:r>
            <a:r>
              <a:rPr lang="ru-RU" dirty="0" err="1"/>
              <a:t>Чайковський</a:t>
            </a:r>
            <a:r>
              <a:rPr lang="ru-RU" dirty="0"/>
              <a:t> Ю. Б., Яременко Л. М</a:t>
            </a:r>
            <a:r>
              <a:rPr lang="ru-RU" dirty="0" smtClean="0"/>
              <a:t>.</a:t>
            </a:r>
            <a:r>
              <a:rPr lang="ru-RU" b="1" dirty="0"/>
              <a:t> </a:t>
            </a:r>
            <a:r>
              <a:rPr lang="ru-RU" dirty="0"/>
              <a:t>Практикум з </a:t>
            </a:r>
            <a:r>
              <a:rPr lang="ru-RU" dirty="0" err="1"/>
              <a:t>гістології</a:t>
            </a:r>
            <a:r>
              <a:rPr lang="ru-RU" dirty="0"/>
              <a:t>, </a:t>
            </a:r>
            <a:r>
              <a:rPr lang="ru-RU" dirty="0" err="1"/>
              <a:t>цитології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/>
              <a:t>. </a:t>
            </a:r>
            <a:r>
              <a:rPr lang="ru-RU" dirty="0" err="1" smtClean="0"/>
              <a:t>Київ</a:t>
            </a:r>
            <a:r>
              <a:rPr lang="ru-RU" dirty="0" smtClean="0"/>
              <a:t>: Книга-плюс, 2022. 80 с.</a:t>
            </a:r>
            <a:endParaRPr lang="ru-RU" u="sng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smtClean="0"/>
              <a:t>Степаненко О., </a:t>
            </a:r>
            <a:r>
              <a:rPr lang="ru-RU" dirty="0" err="1" smtClean="0"/>
              <a:t>Мар</a:t>
            </a:r>
            <a:r>
              <a:rPr lang="en-US" dirty="0" smtClean="0"/>
              <a:t>’</a:t>
            </a:r>
            <a:r>
              <a:rPr lang="uk-UA" dirty="0" smtClean="0"/>
              <a:t>є</a:t>
            </a:r>
            <a:r>
              <a:rPr lang="ru-RU" dirty="0" err="1" smtClean="0"/>
              <a:t>нко</a:t>
            </a:r>
            <a:r>
              <a:rPr lang="ru-RU" dirty="0" smtClean="0"/>
              <a:t> Н.  </a:t>
            </a:r>
            <a:r>
              <a:rPr lang="ru-RU" dirty="0" err="1" smtClean="0"/>
              <a:t>Гістологія</a:t>
            </a:r>
            <a:r>
              <a:rPr lang="ru-RU" dirty="0"/>
              <a:t>, </a:t>
            </a:r>
            <a:r>
              <a:rPr lang="ru-RU" dirty="0" err="1"/>
              <a:t>цитологія</a:t>
            </a:r>
            <a:r>
              <a:rPr lang="ru-RU" dirty="0"/>
              <a:t> та </a:t>
            </a:r>
            <a:r>
              <a:rPr lang="ru-RU" dirty="0" err="1"/>
              <a:t>ембріологія</a:t>
            </a:r>
            <a:r>
              <a:rPr lang="ru-RU" dirty="0"/>
              <a:t>. Атлас </a:t>
            </a:r>
            <a:r>
              <a:rPr lang="ru-RU" dirty="0" err="1"/>
              <a:t>гістологічних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 з </a:t>
            </a:r>
            <a:r>
              <a:rPr lang="ru-RU" dirty="0" err="1" smtClean="0"/>
              <a:t>описами</a:t>
            </a:r>
            <a:r>
              <a:rPr lang="ru-RU" dirty="0" smtClean="0"/>
              <a:t>. </a:t>
            </a:r>
            <a:r>
              <a:rPr lang="uk-UA" dirty="0" smtClean="0"/>
              <a:t>Київ</a:t>
            </a:r>
            <a:r>
              <a:rPr lang="uk-UA" dirty="0"/>
              <a:t>: </a:t>
            </a:r>
            <a:r>
              <a:rPr lang="uk-UA" dirty="0" smtClean="0"/>
              <a:t>Медицина, 2024. 328 </a:t>
            </a:r>
            <a:r>
              <a:rPr lang="uk-UA" dirty="0"/>
              <a:t>с</a:t>
            </a:r>
            <a:r>
              <a:rPr lang="uk-UA" dirty="0" smtClean="0"/>
              <a:t>.</a:t>
            </a:r>
            <a:endParaRPr lang="uk-UA" spc="-25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 err="1"/>
              <a:t>Росс</a:t>
            </a:r>
            <a:r>
              <a:rPr spc="-15" dirty="0"/>
              <a:t> </a:t>
            </a:r>
            <a:r>
              <a:rPr spc="-20" dirty="0" smtClean="0"/>
              <a:t>М</a:t>
            </a:r>
            <a:r>
              <a:rPr lang="uk-UA" spc="-20" dirty="0" smtClean="0"/>
              <a:t> 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1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sz="1800" spc="-4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підручник.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 err="1">
                <a:latin typeface="Times New Roman"/>
                <a:cs typeface="Times New Roman"/>
              </a:rPr>
              <a:t>Київ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lang="uk-UA" spc="-35" dirty="0"/>
              <a:t> </a:t>
            </a:r>
            <a:r>
              <a:rPr sz="1800" dirty="0" err="1" smtClean="0">
                <a:latin typeface="Times New Roman"/>
                <a:cs typeface="Times New Roman"/>
              </a:rPr>
              <a:t>Медицина</a:t>
            </a:r>
            <a:r>
              <a:rPr sz="1800" dirty="0" smtClean="0">
                <a:latin typeface="Times New Roman"/>
                <a:cs typeface="Times New Roman"/>
              </a:rPr>
              <a:t>,</a:t>
            </a:r>
            <a:r>
              <a:rPr sz="1800" spc="-1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2021.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480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5" dirty="0" smtClean="0">
                <a:latin typeface="Times New Roman"/>
                <a:cs typeface="Times New Roman"/>
              </a:rPr>
              <a:t>с.</a:t>
            </a:r>
            <a:endParaRPr lang="uk-UA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/>
              <a:t>Росс</a:t>
            </a:r>
            <a:r>
              <a:rPr spc="-15" dirty="0"/>
              <a:t> </a:t>
            </a:r>
            <a:r>
              <a:rPr spc="-20" dirty="0"/>
              <a:t>М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</a:t>
            </a:r>
            <a:r>
              <a:rPr dirty="0" smtClean="0"/>
              <a:t>2</a:t>
            </a:r>
            <a:r>
              <a:rPr spc="-15" dirty="0" smtClean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dirty="0"/>
              <a:t>підручник.</a:t>
            </a:r>
            <a:r>
              <a:rPr spc="-35" dirty="0"/>
              <a:t> </a:t>
            </a:r>
            <a:r>
              <a:rPr dirty="0"/>
              <a:t>Київ</a:t>
            </a:r>
            <a:r>
              <a:rPr spc="-10" dirty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spc="-10" dirty="0" err="1" smtClean="0"/>
              <a:t>Медицина</a:t>
            </a:r>
            <a:r>
              <a:rPr spc="-10" dirty="0" smtClean="0"/>
              <a:t>,</a:t>
            </a:r>
            <a:r>
              <a:rPr spc="15" dirty="0" smtClean="0"/>
              <a:t> </a:t>
            </a:r>
            <a:r>
              <a:rPr dirty="0"/>
              <a:t>2021.</a:t>
            </a:r>
            <a:r>
              <a:rPr spc="-15" dirty="0"/>
              <a:t> </a:t>
            </a:r>
            <a:r>
              <a:rPr dirty="0"/>
              <a:t>624</a:t>
            </a:r>
            <a:r>
              <a:rPr spc="-5" dirty="0"/>
              <a:t> </a:t>
            </a:r>
            <a:r>
              <a:rPr spc="-25" dirty="0" smtClean="0"/>
              <a:t>с.</a:t>
            </a:r>
            <a:endParaRPr lang="uk-UA" spc="-25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Mescher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L.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Junqueira's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	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Basic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Histology: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0" dirty="0" smtClean="0">
                <a:uFill>
                  <a:solidFill>
                    <a:srgbClr val="000000"/>
                  </a:solidFill>
                </a:uFill>
              </a:rPr>
              <a:t>Text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and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Atlas.</a:t>
            </a:r>
            <a:r>
              <a:rPr lang="uk-UA" spc="-10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 smtClean="0">
                <a:uFill>
                  <a:solidFill>
                    <a:srgbClr val="000000"/>
                  </a:solidFill>
                </a:uFill>
              </a:rPr>
              <a:t>McGrawHill.16th</a:t>
            </a:r>
            <a:r>
              <a:rPr spc="-45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ed.,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2021.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576</a:t>
            </a:r>
            <a:r>
              <a:rPr spc="-3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p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.</a:t>
            </a:r>
            <a:r>
              <a:rPr lang="ru-RU" spc="-25" dirty="0" smtClean="0">
                <a:uFill>
                  <a:solidFill>
                    <a:srgbClr val="000000"/>
                  </a:solidFill>
                </a:uFill>
              </a:rPr>
              <a:t> </a:t>
            </a:r>
            <a:endParaRPr lang="uk-UA" b="1" dirty="0"/>
          </a:p>
          <a:p>
            <a:pPr marL="12700" algn="ctr">
              <a:lnSpc>
                <a:spcPct val="100000"/>
              </a:lnSpc>
              <a:spcBef>
                <a:spcPts val="145"/>
              </a:spcBef>
              <a:tabLst>
                <a:tab pos="354965" algn="l"/>
              </a:tabLst>
            </a:pPr>
            <a:r>
              <a:rPr lang="uk-UA" b="1" dirty="0" smtClean="0"/>
              <a:t>Додаткова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/>
              <a:t>Дзержинський М. Е.,  </a:t>
            </a:r>
            <a:r>
              <a:rPr lang="uk-UA" dirty="0" err="1"/>
              <a:t>Пазюк</a:t>
            </a:r>
            <a:r>
              <a:rPr lang="uk-UA" dirty="0"/>
              <a:t> Л. М., Вороніна О. К., </a:t>
            </a:r>
            <a:r>
              <a:rPr lang="uk-UA" dirty="0" err="1"/>
              <a:t>Гарматіна</a:t>
            </a:r>
            <a:r>
              <a:rPr lang="uk-UA" dirty="0"/>
              <a:t> С. М., Островська Г. В. Альбом для лабораторних занять з курсу "Гістологія".  Київ: </a:t>
            </a:r>
            <a:r>
              <a:rPr lang="uk-UA" dirty="0" err="1"/>
              <a:t>Фітосоціоцентр</a:t>
            </a:r>
            <a:r>
              <a:rPr lang="uk-UA" dirty="0"/>
              <a:t>, 2020. </a:t>
            </a:r>
            <a:r>
              <a:rPr lang="uk-UA" dirty="0" smtClean="0"/>
              <a:t>50 с.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Ross</a:t>
            </a:r>
            <a:r>
              <a:rPr lang="uk-UA" dirty="0" smtClean="0"/>
              <a:t> </a:t>
            </a:r>
            <a:r>
              <a:rPr lang="uk-UA" dirty="0"/>
              <a:t>M</a:t>
            </a:r>
            <a:r>
              <a:rPr lang="uk-UA" dirty="0" smtClean="0"/>
              <a:t>. H</a:t>
            </a:r>
            <a:r>
              <a:rPr lang="uk-UA" dirty="0"/>
              <a:t>., </a:t>
            </a:r>
            <a:r>
              <a:rPr lang="uk-UA" dirty="0" err="1"/>
              <a:t>Pawlina</a:t>
            </a:r>
            <a:r>
              <a:rPr lang="uk-UA" dirty="0"/>
              <a:t> W. </a:t>
            </a:r>
            <a:r>
              <a:rPr lang="uk-UA" dirty="0" err="1"/>
              <a:t>Histology</a:t>
            </a:r>
            <a:r>
              <a:rPr lang="uk-UA" dirty="0"/>
              <a:t>: a </a:t>
            </a:r>
            <a:r>
              <a:rPr lang="uk-UA" dirty="0" err="1"/>
              <a:t>text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 smtClean="0"/>
              <a:t>atlas</a:t>
            </a:r>
            <a:r>
              <a:rPr lang="uk-UA" dirty="0" smtClean="0"/>
              <a:t> 6th </a:t>
            </a:r>
            <a:r>
              <a:rPr lang="uk-UA" dirty="0" err="1"/>
              <a:t>edition</a:t>
            </a:r>
            <a:r>
              <a:rPr lang="uk-UA" dirty="0"/>
              <a:t>. </a:t>
            </a:r>
            <a:r>
              <a:rPr lang="uk-UA" dirty="0" err="1" smtClean="0"/>
              <a:t>Lippincott</a:t>
            </a:r>
            <a:r>
              <a:rPr lang="uk-UA" dirty="0" smtClean="0"/>
              <a:t> </a:t>
            </a:r>
            <a:r>
              <a:rPr lang="uk-UA" dirty="0" err="1"/>
              <a:t>Williams</a:t>
            </a:r>
            <a:r>
              <a:rPr lang="uk-UA" dirty="0"/>
              <a:t> &amp; </a:t>
            </a:r>
            <a:r>
              <a:rPr lang="uk-UA" dirty="0" err="1"/>
              <a:t>Wilkins</a:t>
            </a:r>
            <a:r>
              <a:rPr lang="uk-UA" dirty="0"/>
              <a:t>, 2011. </a:t>
            </a:r>
            <a:r>
              <a:rPr lang="uk-UA" dirty="0" smtClean="0"/>
              <a:t>996 </a:t>
            </a:r>
            <a:r>
              <a:rPr lang="uk-UA" dirty="0"/>
              <a:t>p</a:t>
            </a:r>
            <a:r>
              <a:rPr lang="uk-UA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95755" y="2871038"/>
            <a:ext cx="2654935" cy="153162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 indent="306070">
              <a:lnSpc>
                <a:spcPts val="5620"/>
              </a:lnSpc>
              <a:spcBef>
                <a:spcPts val="800"/>
              </a:spcBef>
            </a:pPr>
            <a:r>
              <a:rPr sz="5200" b="1" spc="-20" dirty="0">
                <a:latin typeface="Times New Roman"/>
                <a:cs typeface="Times New Roman"/>
              </a:rPr>
              <a:t>Дякую </a:t>
            </a:r>
            <a:r>
              <a:rPr sz="5200" b="1" dirty="0">
                <a:latin typeface="Times New Roman"/>
                <a:cs typeface="Times New Roman"/>
              </a:rPr>
              <a:t>за</a:t>
            </a:r>
            <a:r>
              <a:rPr sz="5200" b="1" spc="-55" dirty="0">
                <a:latin typeface="Times New Roman"/>
                <a:cs typeface="Times New Roman"/>
              </a:rPr>
              <a:t> </a:t>
            </a:r>
            <a:r>
              <a:rPr sz="5200" b="1" spc="-10" dirty="0">
                <a:latin typeface="Times New Roman"/>
                <a:cs typeface="Times New Roman"/>
              </a:rPr>
              <a:t>увагу!</a:t>
            </a:r>
            <a:endParaRPr sz="5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9515" y="-1"/>
            <a:ext cx="7182484" cy="68579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7298</Words>
  <Application>Microsoft Office PowerPoint</Application>
  <PresentationFormat>Широкоэкранный</PresentationFormat>
  <Paragraphs>795</Paragraphs>
  <Slides>113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113</vt:i4>
      </vt:variant>
    </vt:vector>
  </HeadingPairs>
  <TitlesOfParts>
    <vt:vector size="124" baseType="lpstr">
      <vt:lpstr>Arial</vt:lpstr>
      <vt:lpstr>Arial MT</vt:lpstr>
      <vt:lpstr>Calibri</vt:lpstr>
      <vt:lpstr>Microsoft Sans Serif</vt:lpstr>
      <vt:lpstr>Palatino Linotype</vt:lpstr>
      <vt:lpstr>Roboto</vt:lpstr>
      <vt:lpstr>Symbol</vt:lpstr>
      <vt:lpstr>Times New Roman</vt:lpstr>
      <vt:lpstr>Trebuchet MS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Серце людини (лат. cor) — це порожнистий орган конічної форми, який розташований 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Клапани серця утворені ендокарда,   які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Скоротливі кардіоміоцити мають довжину 50…120 мкм, ширину 15…20 мкм. Одне-два ядра локалізуються в центрі клітини, на відміну від периферичної локалізації ядер у скелетних  мʼязових  волокнах.  Скоротливі  кардіоміоцити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Провідні кардіоміоцити – різновид клітин міокарда –</vt:lpstr>
      <vt:lpstr>Презентация PowerPoint</vt:lpstr>
      <vt:lpstr>Презентация PowerPoint</vt:lpstr>
      <vt:lpstr>Крім того, в кардіоміоцитах передсердь і міжшлуночкової  перегородки  присутні поодинокі   клітини   зі   специфічними електронно-щільними    гранулами    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– це спеціалізований епітелій, що утворює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венула і препарат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Iryna Zapeka</dc:creator>
  <cp:lastModifiedBy>Admin</cp:lastModifiedBy>
  <cp:revision>7</cp:revision>
  <dcterms:created xsi:type="dcterms:W3CDTF">2026-01-29T15:57:11Z</dcterms:created>
  <dcterms:modified xsi:type="dcterms:W3CDTF">2026-02-19T18:58:39Z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2025-05-11T00:00:00Z</vt:filetime>
  </property>
  <property fmtid="{D5CDD505-2E9C-101B-9397-08002B2CF9AE}" pid="3" name="Creator">
    <vt:lpwstr>Microsoft® PowerPoint® для Microsoft 365</vt:lpwstr>
  </property>
  <property fmtid="{D5CDD505-2E9C-101B-9397-08002B2CF9AE}" pid="4" name="LastSaved">
    <vt:filetime>2026-01-29T00:00:00Z</vt:filetime>
  </property>
  <property fmtid="{D5CDD505-2E9C-101B-9397-08002B2CF9AE}" pid="5" name="Producer">
    <vt:lpwstr>Microsoft® PowerPoint® для Microsoft 365</vt:lpwstr>
  </property>
</Properties>
</file>