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1" r:id="rId1"/>
  </p:sldMasterIdLst>
  <p:notesMasterIdLst>
    <p:notesMasterId r:id="rId47"/>
  </p:notesMasterIdLst>
  <p:sldIdLst>
    <p:sldId id="506" r:id="rId2"/>
    <p:sldId id="258" r:id="rId3"/>
    <p:sldId id="261" r:id="rId4"/>
    <p:sldId id="263" r:id="rId5"/>
    <p:sldId id="264" r:id="rId6"/>
    <p:sldId id="523" r:id="rId7"/>
    <p:sldId id="389" r:id="rId8"/>
    <p:sldId id="524" r:id="rId9"/>
    <p:sldId id="525" r:id="rId10"/>
    <p:sldId id="528" r:id="rId11"/>
    <p:sldId id="393" r:id="rId12"/>
    <p:sldId id="529" r:id="rId13"/>
    <p:sldId id="397" r:id="rId14"/>
    <p:sldId id="292" r:id="rId15"/>
    <p:sldId id="536" r:id="rId16"/>
    <p:sldId id="429" r:id="rId17"/>
    <p:sldId id="531" r:id="rId18"/>
    <p:sldId id="534" r:id="rId19"/>
    <p:sldId id="532" r:id="rId20"/>
    <p:sldId id="432" r:id="rId21"/>
    <p:sldId id="456" r:id="rId22"/>
    <p:sldId id="295" r:id="rId23"/>
    <p:sldId id="301" r:id="rId24"/>
    <p:sldId id="450" r:id="rId25"/>
    <p:sldId id="440" r:id="rId26"/>
    <p:sldId id="535" r:id="rId27"/>
    <p:sldId id="459" r:id="rId28"/>
    <p:sldId id="462" r:id="rId29"/>
    <p:sldId id="474" r:id="rId30"/>
    <p:sldId id="472" r:id="rId31"/>
    <p:sldId id="325" r:id="rId32"/>
    <p:sldId id="518" r:id="rId33"/>
    <p:sldId id="332" r:id="rId34"/>
    <p:sldId id="402" r:id="rId35"/>
    <p:sldId id="411" r:id="rId36"/>
    <p:sldId id="337" r:id="rId37"/>
    <p:sldId id="492" r:id="rId38"/>
    <p:sldId id="527" r:id="rId39"/>
    <p:sldId id="372" r:id="rId40"/>
    <p:sldId id="376" r:id="rId41"/>
    <p:sldId id="381" r:id="rId42"/>
    <p:sldId id="385" r:id="rId43"/>
    <p:sldId id="500" r:id="rId44"/>
    <p:sldId id="537" r:id="rId45"/>
    <p:sldId id="507" r:id="rId46"/>
  </p:sldIdLst>
  <p:sldSz cx="9144000" cy="5143500" type="screen16x9"/>
  <p:notesSz cx="6797675" cy="9926638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BBA03"/>
    <a:srgbClr val="F3B403"/>
    <a:srgbClr val="FFFF37"/>
    <a:srgbClr val="FFFF66"/>
    <a:srgbClr val="F9ED4D"/>
    <a:srgbClr val="F68D00"/>
    <a:srgbClr val="D49802"/>
    <a:srgbClr val="D6A300"/>
    <a:srgbClr val="FFE285"/>
    <a:srgbClr val="FABE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3" d="100"/>
          <a:sy n="93" d="100"/>
        </p:scale>
        <p:origin x="726" y="7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B4EDAAB-6B38-4C66-A921-8399A2E171D9}" type="doc">
      <dgm:prSet loTypeId="urn:microsoft.com/office/officeart/2005/8/layout/process2" loCatId="process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913FADF1-2FAE-4E72-BD16-23D982008EF5}">
      <dgm:prSet phldrT="[Текст]" custT="1"/>
      <dgm:spPr/>
      <dgm:t>
        <a:bodyPr/>
        <a:lstStyle/>
        <a:p>
          <a:r>
            <a:rPr lang="uk-UA" sz="1600" b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Ангіотензиноген</a:t>
          </a:r>
          <a:endParaRPr lang="uk-UA" sz="16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F993EE9-6F28-45DA-85B2-28AE996D83CE}" type="parTrans" cxnId="{F9077507-D789-44D7-894A-53BBE0CB664D}">
      <dgm:prSet/>
      <dgm:spPr/>
      <dgm:t>
        <a:bodyPr/>
        <a:lstStyle/>
        <a:p>
          <a:endParaRPr lang="uk-UA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3F5F552-F7AC-4CFB-8771-F5FBAFF004E8}" type="sibTrans" cxnId="{F9077507-D789-44D7-894A-53BBE0CB664D}">
      <dgm:prSet custT="1"/>
      <dgm:spPr/>
      <dgm:t>
        <a:bodyPr/>
        <a:lstStyle/>
        <a:p>
          <a:endParaRPr lang="uk-UA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A4E3424-1F14-4E75-B076-39BCA04C101A}">
      <dgm:prSet phldrT="[Текст]" custT="1"/>
      <dgm:spPr/>
      <dgm:t>
        <a:bodyPr/>
        <a:lstStyle/>
        <a:p>
          <a:r>
            <a:rPr lang="uk-UA" sz="1600" b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Ангіотензин</a:t>
          </a:r>
          <a:r>
            <a:rPr lang="uk-UA" sz="16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І</a:t>
          </a:r>
          <a:endParaRPr lang="uk-UA" sz="16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EB736D9-1101-4405-9EAE-31CE58C15401}" type="parTrans" cxnId="{E71E4D64-05E4-4E69-AF55-075C8BD9912F}">
      <dgm:prSet/>
      <dgm:spPr/>
      <dgm:t>
        <a:bodyPr/>
        <a:lstStyle/>
        <a:p>
          <a:endParaRPr lang="uk-UA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C295B19-1C54-4287-9965-0F602F9048A2}" type="sibTrans" cxnId="{E71E4D64-05E4-4E69-AF55-075C8BD9912F}">
      <dgm:prSet custT="1"/>
      <dgm:spPr/>
      <dgm:t>
        <a:bodyPr/>
        <a:lstStyle/>
        <a:p>
          <a:endParaRPr lang="uk-UA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FB83FCC-7406-442E-B84A-FF3635D4523D}">
      <dgm:prSet phldrT="[Текст]" custT="1"/>
      <dgm:spPr/>
      <dgm:t>
        <a:bodyPr/>
        <a:lstStyle/>
        <a:p>
          <a:pPr>
            <a:spcAft>
              <a:spcPts val="0"/>
            </a:spcAft>
          </a:pPr>
          <a:r>
            <a:rPr lang="uk-UA" sz="1600" b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Ангіотензин</a:t>
          </a:r>
          <a:r>
            <a:rPr lang="uk-UA" sz="16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ІІ</a:t>
          </a:r>
        </a:p>
        <a:p>
          <a:pPr>
            <a:spcAft>
              <a:spcPts val="0"/>
            </a:spcAft>
          </a:pPr>
          <a:r>
            <a:rPr lang="uk-UA" sz="16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Звуження судин</a:t>
          </a:r>
        </a:p>
        <a:p>
          <a:pPr>
            <a:spcAft>
              <a:spcPts val="0"/>
            </a:spcAft>
          </a:pPr>
          <a:r>
            <a:rPr lang="uk-UA" sz="1600" i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підвищення артеріального тиску</a:t>
          </a:r>
          <a:endParaRPr lang="uk-UA" sz="1600" i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79BE72B-A7C4-4872-9694-742768F193C3}" type="parTrans" cxnId="{82AF01F4-2907-49CD-BE10-9048BB64A0E8}">
      <dgm:prSet/>
      <dgm:spPr/>
      <dgm:t>
        <a:bodyPr/>
        <a:lstStyle/>
        <a:p>
          <a:endParaRPr lang="uk-UA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08116D3-AA1B-4836-BD6E-2CC2A551136C}" type="sibTrans" cxnId="{82AF01F4-2907-49CD-BE10-9048BB64A0E8}">
      <dgm:prSet/>
      <dgm:spPr/>
      <dgm:t>
        <a:bodyPr/>
        <a:lstStyle/>
        <a:p>
          <a:endParaRPr lang="uk-UA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9FE4BED-D7AD-4CCE-80C2-018BE8F8E52F}" type="pres">
      <dgm:prSet presAssocID="{AB4EDAAB-6B38-4C66-A921-8399A2E171D9}" presName="linearFlow" presStyleCnt="0">
        <dgm:presLayoutVars>
          <dgm:resizeHandles val="exact"/>
        </dgm:presLayoutVars>
      </dgm:prSet>
      <dgm:spPr/>
      <dgm:t>
        <a:bodyPr/>
        <a:lstStyle/>
        <a:p>
          <a:endParaRPr lang="uk-UA"/>
        </a:p>
      </dgm:t>
    </dgm:pt>
    <dgm:pt modelId="{173240F6-CFE9-4A91-804E-D758A85944F1}" type="pres">
      <dgm:prSet presAssocID="{913FADF1-2FAE-4E72-BD16-23D982008EF5}" presName="node" presStyleLbl="node1" presStyleIdx="0" presStyleCnt="3" custScaleX="50056" custScaleY="15025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76BD0ABF-CB39-4452-B91A-9D474DBC145A}" type="pres">
      <dgm:prSet presAssocID="{73F5F552-F7AC-4CFB-8771-F5FBAFF004E8}" presName="sibTrans" presStyleLbl="sibTrans2D1" presStyleIdx="0" presStyleCnt="2"/>
      <dgm:spPr/>
      <dgm:t>
        <a:bodyPr/>
        <a:lstStyle/>
        <a:p>
          <a:endParaRPr lang="uk-UA"/>
        </a:p>
      </dgm:t>
    </dgm:pt>
    <dgm:pt modelId="{04E206EA-C5E8-48AF-ACEC-C0588C3BC54A}" type="pres">
      <dgm:prSet presAssocID="{73F5F552-F7AC-4CFB-8771-F5FBAFF004E8}" presName="connectorText" presStyleLbl="sibTrans2D1" presStyleIdx="0" presStyleCnt="2"/>
      <dgm:spPr/>
      <dgm:t>
        <a:bodyPr/>
        <a:lstStyle/>
        <a:p>
          <a:endParaRPr lang="uk-UA"/>
        </a:p>
      </dgm:t>
    </dgm:pt>
    <dgm:pt modelId="{7E0DAA0F-2425-465C-AC0B-BB42BE6E0510}" type="pres">
      <dgm:prSet presAssocID="{8A4E3424-1F14-4E75-B076-39BCA04C101A}" presName="node" presStyleLbl="node1" presStyleIdx="1" presStyleCnt="3" custScaleX="50056" custScaleY="15025" custLinFactNeighborX="434" custLinFactNeighborY="-11657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76B1ECB9-0D6C-4426-97F8-D6977A56A3A6}" type="pres">
      <dgm:prSet presAssocID="{5C295B19-1C54-4287-9965-0F602F9048A2}" presName="sibTrans" presStyleLbl="sibTrans2D1" presStyleIdx="1" presStyleCnt="2"/>
      <dgm:spPr/>
      <dgm:t>
        <a:bodyPr/>
        <a:lstStyle/>
        <a:p>
          <a:endParaRPr lang="uk-UA"/>
        </a:p>
      </dgm:t>
    </dgm:pt>
    <dgm:pt modelId="{3F0EA55B-B302-4438-A586-56F34A3F1C1A}" type="pres">
      <dgm:prSet presAssocID="{5C295B19-1C54-4287-9965-0F602F9048A2}" presName="connectorText" presStyleLbl="sibTrans2D1" presStyleIdx="1" presStyleCnt="2"/>
      <dgm:spPr/>
      <dgm:t>
        <a:bodyPr/>
        <a:lstStyle/>
        <a:p>
          <a:endParaRPr lang="uk-UA"/>
        </a:p>
      </dgm:t>
    </dgm:pt>
    <dgm:pt modelId="{151D2D7B-90BE-44EB-9A54-D49CF7E73B27}" type="pres">
      <dgm:prSet presAssocID="{1FB83FCC-7406-442E-B84A-FF3635D4523D}" presName="node" presStyleLbl="node1" presStyleIdx="2" presStyleCnt="3" custScaleX="65705" custScaleY="49476" custLinFactNeighborX="854" custLinFactNeighborY="-16050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F9077507-D789-44D7-894A-53BBE0CB664D}" srcId="{AB4EDAAB-6B38-4C66-A921-8399A2E171D9}" destId="{913FADF1-2FAE-4E72-BD16-23D982008EF5}" srcOrd="0" destOrd="0" parTransId="{AF993EE9-6F28-45DA-85B2-28AE996D83CE}" sibTransId="{73F5F552-F7AC-4CFB-8771-F5FBAFF004E8}"/>
    <dgm:cxn modelId="{E84CEA65-04CB-40F0-898D-AAAAE0A391BC}" type="presOf" srcId="{8A4E3424-1F14-4E75-B076-39BCA04C101A}" destId="{7E0DAA0F-2425-465C-AC0B-BB42BE6E0510}" srcOrd="0" destOrd="0" presId="urn:microsoft.com/office/officeart/2005/8/layout/process2"/>
    <dgm:cxn modelId="{2DA4EE6F-11BD-473F-93E0-6096449BF7DE}" type="presOf" srcId="{5C295B19-1C54-4287-9965-0F602F9048A2}" destId="{3F0EA55B-B302-4438-A586-56F34A3F1C1A}" srcOrd="1" destOrd="0" presId="urn:microsoft.com/office/officeart/2005/8/layout/process2"/>
    <dgm:cxn modelId="{00D40C37-F8EC-4867-8D4D-FEBFD9236B4B}" type="presOf" srcId="{AB4EDAAB-6B38-4C66-A921-8399A2E171D9}" destId="{F9FE4BED-D7AD-4CCE-80C2-018BE8F8E52F}" srcOrd="0" destOrd="0" presId="urn:microsoft.com/office/officeart/2005/8/layout/process2"/>
    <dgm:cxn modelId="{E71E4D64-05E4-4E69-AF55-075C8BD9912F}" srcId="{AB4EDAAB-6B38-4C66-A921-8399A2E171D9}" destId="{8A4E3424-1F14-4E75-B076-39BCA04C101A}" srcOrd="1" destOrd="0" parTransId="{FEB736D9-1101-4405-9EAE-31CE58C15401}" sibTransId="{5C295B19-1C54-4287-9965-0F602F9048A2}"/>
    <dgm:cxn modelId="{F6AA88D2-D16B-4EA4-8D41-47C0C392A8D9}" type="presOf" srcId="{913FADF1-2FAE-4E72-BD16-23D982008EF5}" destId="{173240F6-CFE9-4A91-804E-D758A85944F1}" srcOrd="0" destOrd="0" presId="urn:microsoft.com/office/officeart/2005/8/layout/process2"/>
    <dgm:cxn modelId="{2F07A467-94B1-4B54-8CDD-7AAF900F58E5}" type="presOf" srcId="{73F5F552-F7AC-4CFB-8771-F5FBAFF004E8}" destId="{04E206EA-C5E8-48AF-ACEC-C0588C3BC54A}" srcOrd="1" destOrd="0" presId="urn:microsoft.com/office/officeart/2005/8/layout/process2"/>
    <dgm:cxn modelId="{82AF01F4-2907-49CD-BE10-9048BB64A0E8}" srcId="{AB4EDAAB-6B38-4C66-A921-8399A2E171D9}" destId="{1FB83FCC-7406-442E-B84A-FF3635D4523D}" srcOrd="2" destOrd="0" parTransId="{879BE72B-A7C4-4872-9694-742768F193C3}" sibTransId="{908116D3-AA1B-4836-BD6E-2CC2A551136C}"/>
    <dgm:cxn modelId="{B14DA101-94AB-49FD-B60C-EBA9C82984E4}" type="presOf" srcId="{5C295B19-1C54-4287-9965-0F602F9048A2}" destId="{76B1ECB9-0D6C-4426-97F8-D6977A56A3A6}" srcOrd="0" destOrd="0" presId="urn:microsoft.com/office/officeart/2005/8/layout/process2"/>
    <dgm:cxn modelId="{C5CB798E-EAE3-4CC8-A859-077E42C0D0D3}" type="presOf" srcId="{1FB83FCC-7406-442E-B84A-FF3635D4523D}" destId="{151D2D7B-90BE-44EB-9A54-D49CF7E73B27}" srcOrd="0" destOrd="0" presId="urn:microsoft.com/office/officeart/2005/8/layout/process2"/>
    <dgm:cxn modelId="{6811F5DC-51F3-4C66-9563-F845C35415FD}" type="presOf" srcId="{73F5F552-F7AC-4CFB-8771-F5FBAFF004E8}" destId="{76BD0ABF-CB39-4452-B91A-9D474DBC145A}" srcOrd="0" destOrd="0" presId="urn:microsoft.com/office/officeart/2005/8/layout/process2"/>
    <dgm:cxn modelId="{01B26EA9-69E4-4DE1-977C-EB9A744F31A0}" type="presParOf" srcId="{F9FE4BED-D7AD-4CCE-80C2-018BE8F8E52F}" destId="{173240F6-CFE9-4A91-804E-D758A85944F1}" srcOrd="0" destOrd="0" presId="urn:microsoft.com/office/officeart/2005/8/layout/process2"/>
    <dgm:cxn modelId="{5B3D5832-D66A-4B9F-95D9-F64EC27B824B}" type="presParOf" srcId="{F9FE4BED-D7AD-4CCE-80C2-018BE8F8E52F}" destId="{76BD0ABF-CB39-4452-B91A-9D474DBC145A}" srcOrd="1" destOrd="0" presId="urn:microsoft.com/office/officeart/2005/8/layout/process2"/>
    <dgm:cxn modelId="{AFF120F3-A87A-4EED-B556-84D73C077353}" type="presParOf" srcId="{76BD0ABF-CB39-4452-B91A-9D474DBC145A}" destId="{04E206EA-C5E8-48AF-ACEC-C0588C3BC54A}" srcOrd="0" destOrd="0" presId="urn:microsoft.com/office/officeart/2005/8/layout/process2"/>
    <dgm:cxn modelId="{CFED8F10-00B6-4EBB-8A67-58B669B9D897}" type="presParOf" srcId="{F9FE4BED-D7AD-4CCE-80C2-018BE8F8E52F}" destId="{7E0DAA0F-2425-465C-AC0B-BB42BE6E0510}" srcOrd="2" destOrd="0" presId="urn:microsoft.com/office/officeart/2005/8/layout/process2"/>
    <dgm:cxn modelId="{FC35AB50-8698-4BF5-8A1C-64A2701D60D1}" type="presParOf" srcId="{F9FE4BED-D7AD-4CCE-80C2-018BE8F8E52F}" destId="{76B1ECB9-0D6C-4426-97F8-D6977A56A3A6}" srcOrd="3" destOrd="0" presId="urn:microsoft.com/office/officeart/2005/8/layout/process2"/>
    <dgm:cxn modelId="{CBE46B8F-310E-4FF4-9AFD-4161E0FAA842}" type="presParOf" srcId="{76B1ECB9-0D6C-4426-97F8-D6977A56A3A6}" destId="{3F0EA55B-B302-4438-A586-56F34A3F1C1A}" srcOrd="0" destOrd="0" presId="urn:microsoft.com/office/officeart/2005/8/layout/process2"/>
    <dgm:cxn modelId="{4618F63F-A40B-4228-8692-0A660B38CE44}" type="presParOf" srcId="{F9FE4BED-D7AD-4CCE-80C2-018BE8F8E52F}" destId="{151D2D7B-90BE-44EB-9A54-D49CF7E73B27}" srcOrd="4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6469548-3B88-41C3-B5E3-6A2AEB956F28}" type="doc">
      <dgm:prSet loTypeId="urn:microsoft.com/office/officeart/2009/3/layout/Descending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71769E57-20F7-4A16-AB37-6C0548E4C2B4}">
      <dgm:prSet phldrT="[Текст]" custT="1"/>
      <dgm:spPr>
        <a:gradFill flip="none" rotWithShape="0">
          <a:gsLst>
            <a:gs pos="0">
              <a:schemeClr val="accent1">
                <a:shade val="30000"/>
                <a:satMod val="115000"/>
              </a:schemeClr>
            </a:gs>
            <a:gs pos="50000">
              <a:schemeClr val="accent1">
                <a:shade val="67500"/>
                <a:satMod val="115000"/>
              </a:schemeClr>
            </a:gs>
            <a:gs pos="100000">
              <a:schemeClr val="accent1">
                <a:shade val="100000"/>
                <a:satMod val="115000"/>
              </a:schemeClr>
            </a:gs>
          </a:gsLst>
          <a:lin ang="5400000" scaled="1"/>
          <a:tileRect/>
        </a:gradFill>
        <a:ln>
          <a:solidFill>
            <a:schemeClr val="bg1"/>
          </a:solidFill>
        </a:ln>
      </dgm:spPr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uk-UA" sz="16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Альдостерон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uk-UA" sz="1600" b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Затримка натрію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uk-UA" sz="1600" b="0" i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Підвищення артеріального тиску</a:t>
          </a:r>
          <a:endParaRPr lang="uk-UA" sz="1600" b="0" i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F563843-427E-4A9F-90D1-B33B5C7404C1}" type="parTrans" cxnId="{0324F912-01F4-4D18-9A4B-1BE0BB1DC929}">
      <dgm:prSet/>
      <dgm:spPr/>
      <dgm:t>
        <a:bodyPr/>
        <a:lstStyle/>
        <a:p>
          <a:endParaRPr lang="uk-UA"/>
        </a:p>
      </dgm:t>
    </dgm:pt>
    <dgm:pt modelId="{E2773F12-179E-43E1-8999-4378E08354F9}" type="sibTrans" cxnId="{0324F912-01F4-4D18-9A4B-1BE0BB1DC929}">
      <dgm:prSet/>
      <dgm:spPr/>
      <dgm:t>
        <a:bodyPr/>
        <a:lstStyle/>
        <a:p>
          <a:endParaRPr lang="uk-UA"/>
        </a:p>
      </dgm:t>
    </dgm:pt>
    <dgm:pt modelId="{71E71E3B-DFFA-4AB9-A0DD-A38F6224859A}" type="pres">
      <dgm:prSet presAssocID="{E6469548-3B88-41C3-B5E3-6A2AEB956F28}" presName="Name0" presStyleCnt="0">
        <dgm:presLayoutVars>
          <dgm:chMax val="7"/>
          <dgm:chPref val="5"/>
        </dgm:presLayoutVars>
      </dgm:prSet>
      <dgm:spPr/>
      <dgm:t>
        <a:bodyPr/>
        <a:lstStyle/>
        <a:p>
          <a:endParaRPr lang="uk-UA"/>
        </a:p>
      </dgm:t>
    </dgm:pt>
    <dgm:pt modelId="{08902449-AF27-4C9A-A3DB-C63C9C4AAC2A}" type="pres">
      <dgm:prSet presAssocID="{E6469548-3B88-41C3-B5E3-6A2AEB956F28}" presName="arrowNode" presStyleLbl="node1" presStyleIdx="0" presStyleCnt="1" custAng="19731819" custScaleX="38634" custScaleY="110480" custLinFactNeighborX="-56836" custLinFactNeighborY="-21670"/>
      <dgm:spPr/>
    </dgm:pt>
    <dgm:pt modelId="{C4FD0460-4736-4417-84D8-2A02B0F544B3}" type="pres">
      <dgm:prSet presAssocID="{71769E57-20F7-4A16-AB37-6C0548E4C2B4}" presName="txNode1" presStyleLbl="revTx" presStyleIdx="0" presStyleCnt="1" custScaleX="296345" custScaleY="194196" custLinFactY="183769" custLinFactNeighborX="14513" custLinFactNeighborY="200000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D4E9EBE7-9F28-4114-9EA4-4909F21EAEE5}" type="presOf" srcId="{E6469548-3B88-41C3-B5E3-6A2AEB956F28}" destId="{71E71E3B-DFFA-4AB9-A0DD-A38F6224859A}" srcOrd="0" destOrd="0" presId="urn:microsoft.com/office/officeart/2009/3/layout/DescendingProcess"/>
    <dgm:cxn modelId="{0324F912-01F4-4D18-9A4B-1BE0BB1DC929}" srcId="{E6469548-3B88-41C3-B5E3-6A2AEB956F28}" destId="{71769E57-20F7-4A16-AB37-6C0548E4C2B4}" srcOrd="0" destOrd="0" parTransId="{AF563843-427E-4A9F-90D1-B33B5C7404C1}" sibTransId="{E2773F12-179E-43E1-8999-4378E08354F9}"/>
    <dgm:cxn modelId="{A122C779-DD18-45D5-8B54-85BE5062717C}" type="presOf" srcId="{71769E57-20F7-4A16-AB37-6C0548E4C2B4}" destId="{C4FD0460-4736-4417-84D8-2A02B0F544B3}" srcOrd="0" destOrd="0" presId="urn:microsoft.com/office/officeart/2009/3/layout/DescendingProcess"/>
    <dgm:cxn modelId="{EBDDA278-C1AA-4299-909C-90FF404EFAEC}" type="presParOf" srcId="{71E71E3B-DFFA-4AB9-A0DD-A38F6224859A}" destId="{08902449-AF27-4C9A-A3DB-C63C9C4AAC2A}" srcOrd="0" destOrd="0" presId="urn:microsoft.com/office/officeart/2009/3/layout/DescendingProcess"/>
    <dgm:cxn modelId="{0B230E38-0C7F-41FB-9FBC-7777B49866C5}" type="presParOf" srcId="{71E71E3B-DFFA-4AB9-A0DD-A38F6224859A}" destId="{C4FD0460-4736-4417-84D8-2A02B0F544B3}" srcOrd="1" destOrd="0" presId="urn:microsoft.com/office/officeart/2009/3/layout/DescendingProcess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9/3/layout/DescendingProcess">
  <dgm:title val=""/>
  <dgm:desc val=""/>
  <dgm:catLst>
    <dgm:cat type="process" pri="23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clrData>
  <dgm:layoutNode name="Name0">
    <dgm:varLst>
      <dgm:chMax val="7"/>
      <dgm:chPref val="5"/>
    </dgm:varLst>
    <dgm:alg type="composite">
      <dgm:param type="ar" val="1.1"/>
    </dgm:alg>
    <dgm:shape xmlns:r="http://schemas.openxmlformats.org/officeDocument/2006/relationships" r:blip="">
      <dgm:adjLst/>
    </dgm:shape>
    <dgm:choose name="Name1">
      <dgm:if name="Name2" axis="ch" ptType="node" func="cnt" op="equ" val="1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</dgm:constrLst>
      </dgm:if>
      <dgm:if name="Name3" axis="ch" ptType="node" func="cnt" op="equ" val="2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5"/>
          <dgm:constr type="b" for="ch" forName="txNode2" refType="h"/>
          <dgm:constr type="r" for="ch" forName="txNode2" refType="w"/>
          <dgm:constr type="h" for="ch" forName="txNode2" refType="h" fact="0.16"/>
        </dgm:constrLst>
      </dgm:if>
      <dgm:if name="Name4" axis="ch" ptType="node" func="cnt" op="equ" val="3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56"/>
          <dgm:constr type="ctrY" for="ch" forName="txNode2" refType="h" fact="0.3992"/>
          <dgm:constr type="r" for="ch" forName="txNode2" refType="w"/>
          <dgm:constr type="h" for="ch" forName="txNode2" refType="h" fact="0.16"/>
          <dgm:constr type="l" for="ch" forName="txNode3" refType="w" fact="0.5"/>
          <dgm:constr type="b" for="ch" forName="txNode3" refType="h"/>
          <dgm:constr type="r" for="ch" forName="txNode3" refType="w"/>
          <dgm:constr type="h" for="ch" forName="txNode3" refType="h" fact="0.16"/>
          <dgm:constr type="ctrX" for="ch" forName="dotNode2" refType="w" fact="0.4782"/>
          <dgm:constr type="ctrY" for="ch" forName="dotNode2" refType="h" fact="0.3992"/>
          <dgm:constr type="h" for="ch" forName="dotNode2" refType="h" fact="0.0218"/>
          <dgm:constr type="w" for="ch" forName="dotNode2" refType="h" refFor="ch" refForName="dotNode2"/>
        </dgm:constrLst>
      </dgm:if>
      <dgm:if name="Name5" axis="ch" ptType="node" func="cnt" op="equ" val="4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49"/>
          <dgm:constr type="ctrY" for="ch" forName="txNode2" refType="h" fact="0.3153"/>
          <dgm:constr type="r" for="ch" forName="txNode2" refType="w"/>
          <dgm:constr type="h" for="ch" forName="txNode2" refType="h" fact="0.16"/>
          <dgm:constr type="l" for="ch" forName="txNode3" refType="w" fact="0"/>
          <dgm:constr type="ctrY" for="ch" forName="txNode3" refType="h" fact="0.5004"/>
          <dgm:constr type="r" for="ch" forName="txNode3" refType="w" fact="0.5"/>
          <dgm:constr type="h" for="ch" forName="txNode3" refType="h" fact="0.16"/>
          <dgm:constr type="l" for="ch" forName="txNode4" refType="w" fact="0.5"/>
          <dgm:constr type="b" for="ch" forName="txNode4" refType="h"/>
          <dgm:constr type="r" for="ch" forName="txNode4" refType="w"/>
          <dgm:constr type="h" for="ch" forName="txNode4" refType="h" fact="0.16"/>
          <dgm:constr type="ctrX" for="ch" forName="dotNode2" refType="w" fact="0.39"/>
          <dgm:constr type="ctrY" for="ch" forName="dotNode2" refType="h" fact="0.3153"/>
          <dgm:constr type="h" for="ch" forName="dotNode2" refType="h" fact="0.0218"/>
          <dgm:constr type="w" for="ch" forName="dotNode2" refType="h" refFor="ch" refForName="dotNode2"/>
          <dgm:constr type="ctrX" for="ch" forName="dotNode3" refType="w" fact="0.5626"/>
          <dgm:constr type="ctrY" for="ch" forName="dotNode3" refType="h" fact="0.5004"/>
          <dgm:constr type="h" for="ch" forName="dotNode3" refType="h" fact="0.0218"/>
          <dgm:constr type="w" for="ch" forName="dotNode3" refType="h" refFor="ch" refForName="dotNode3"/>
        </dgm:constrLst>
      </dgm:if>
      <dgm:if name="Name6" axis="ch" ptType="node" func="cnt" op="equ" val="5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46"/>
          <dgm:constr type="ctrY" for="ch" forName="txNode2" refType="h" fact="0.2885"/>
          <dgm:constr type="r" for="ch" forName="txNode2" refType="w"/>
          <dgm:constr type="h" for="ch" forName="txNode2" refType="h" fact="0.16"/>
          <dgm:constr type="l" for="ch" forName="txNode3" refType="w" fact="0"/>
          <dgm:constr type="ctrY" for="ch" forName="txNode3" refType="h" fact="0.4089"/>
          <dgm:constr type="r" for="ch" forName="txNode3" refType="w" fact="0.43"/>
          <dgm:constr type="h" for="ch" forName="txNode3" refType="h" fact="0.16"/>
          <dgm:constr type="l" for="ch" forName="txNode4" refType="w" fact="0.67"/>
          <dgm:constr type="ctrY" for="ch" forName="txNode4" refType="h" fact="0.5497"/>
          <dgm:constr type="r" for="ch" forName="txNode4" refType="w"/>
          <dgm:constr type="h" for="ch" forName="txNode4" refType="h" fact="0.16"/>
          <dgm:constr type="l" for="ch" forName="txNode5" refType="w" fact="0.5"/>
          <dgm:constr type="b" for="ch" forName="txNode5" refType="h"/>
          <dgm:constr type="r" for="ch" forName="txNode5" refType="w"/>
          <dgm:constr type="h" for="ch" forName="txNode5" refType="h" fact="0.16"/>
          <dgm:constr type="ctrX" for="ch" forName="dotNode2" refType="w" fact="0.3565"/>
          <dgm:constr type="ctrY" for="ch" forName="dotNode2" refType="h" fact="0.2885"/>
          <dgm:constr type="h" for="ch" forName="dotNode2" refType="h" fact="0.0218"/>
          <dgm:constr type="w" for="ch" forName="dotNode2" refType="h" refFor="ch" refForName="dotNode2"/>
          <dgm:constr type="ctrX" for="ch" forName="dotNode3" refType="w" fact="0.4922"/>
          <dgm:constr type="ctrY" for="ch" forName="dotNode3" refType="h" fact="0.4089"/>
          <dgm:constr type="h" for="ch" forName="dotNode3" refType="h" fact="0.0218"/>
          <dgm:constr type="w" for="ch" forName="dotNode3" refType="h" refFor="ch" refForName="dotNode3"/>
          <dgm:constr type="ctrX" for="ch" forName="dotNode4" refType="w" fact="0.5939"/>
          <dgm:constr type="ctrY" for="ch" forName="dotNode4" refType="h" fact="0.5497"/>
          <dgm:constr type="h" for="ch" forName="dotNode4" refType="h" fact="0.0218"/>
          <dgm:constr type="w" for="ch" forName="dotNode4" refType="h" refFor="ch" refForName="dotNode4"/>
        </dgm:constrLst>
      </dgm:if>
      <dgm:if name="Name7" axis="ch" ptType="node" func="cnt" op="equ" val="6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45"/>
          <dgm:constr type="ctrY" for="ch" forName="txNode2" refType="h" fact="0.2693"/>
          <dgm:constr type="r" for="ch" forName="txNode2" refType="w"/>
          <dgm:constr type="h" for="ch" forName="txNode2" refType="h" fact="0.16"/>
          <dgm:constr type="l" for="ch" forName="txNode3" refType="w" fact="0"/>
          <dgm:constr type="ctrY" for="ch" forName="txNode3" refType="h" fact="0.3638"/>
          <dgm:constr type="r" for="ch" forName="txNode3" refType="w" fact="0.37"/>
          <dgm:constr type="h" for="ch" forName="txNode3" refType="h" fact="0.16"/>
          <dgm:constr type="l" for="ch" forName="txNode4" refType="w" fact="0.63"/>
          <dgm:constr type="ctrY" for="ch" forName="txNode4" refType="h" fact="0.4744"/>
          <dgm:constr type="r" for="ch" forName="txNode4" refType="w"/>
          <dgm:constr type="h" for="ch" forName="txNode4" refType="h" fact="0.16"/>
          <dgm:constr type="l" for="ch" forName="txNode5" refType="w" fact="0"/>
          <dgm:constr type="ctrY" for="ch" forName="txNode5" refType="h" fact="0.5961"/>
          <dgm:constr type="r" for="ch" forName="txNode5" refType="w" fact="0.55"/>
          <dgm:constr type="h" for="ch" forName="txNode5" refType="h" fact="0.16"/>
          <dgm:constr type="l" for="ch" forName="txNode6" refType="w" fact="0.5"/>
          <dgm:constr type="b" for="ch" forName="txNode6" refType="h"/>
          <dgm:constr type="r" for="ch" forName="txNode6" refType="w"/>
          <dgm:constr type="h" for="ch" forName="txNode6" refType="h" fact="0.16"/>
          <dgm:constr type="ctrX" for="ch" forName="dotNode2" refType="w" fact="0.33"/>
          <dgm:constr type="ctrY" for="ch" forName="dotNode2" refType="h" fact="0.2693"/>
          <dgm:constr type="h" for="ch" forName="dotNode2" refType="h" fact="0.0218"/>
          <dgm:constr type="w" for="ch" forName="dotNode2" refType="h" refFor="ch" refForName="dotNode2"/>
          <dgm:constr type="ctrX" for="ch" forName="dotNode3" refType="w" fact="0.4419"/>
          <dgm:constr type="ctrY" for="ch" forName="dotNode3" refType="h" fact="0.3638"/>
          <dgm:constr type="h" for="ch" forName="dotNode3" refType="h" fact="0.0218"/>
          <dgm:constr type="w" for="ch" forName="dotNode3" refType="h" refFor="ch" refForName="dotNode3"/>
          <dgm:constr type="ctrX" for="ch" forName="dotNode4" refType="w" fact="0.5425"/>
          <dgm:constr type="ctrY" for="ch" forName="dotNode4" refType="h" fact="0.4744"/>
          <dgm:constr type="h" for="ch" forName="dotNode4" refType="h" fact="0.0218"/>
          <dgm:constr type="w" for="ch" forName="dotNode4" refType="h" refFor="ch" refForName="dotNode4"/>
          <dgm:constr type="ctrX" for="ch" forName="dotNode5" refType="w" fact="0.6153"/>
          <dgm:constr type="ctrY" for="ch" forName="dotNode5" refType="h" fact="0.5961"/>
          <dgm:constr type="h" for="ch" forName="dotNode5" refType="h" fact="0.0218"/>
          <dgm:constr type="w" for="ch" forName="dotNode5" refType="h" refFor="ch" refForName="dotNode5"/>
        </dgm:constrLst>
      </dgm:if>
      <dgm:else name="Name8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44"/>
          <dgm:constr type="ctrY" for="ch" forName="txNode2" refType="h" fact="0.2693"/>
          <dgm:constr type="r" for="ch" forName="txNode2" refType="w"/>
          <dgm:constr type="h" for="ch" forName="txNode2" refType="h" fact="0.16"/>
          <dgm:constr type="l" for="ch" forName="txNode3" refType="w" fact="0"/>
          <dgm:constr type="ctrY" for="ch" forName="txNode3" refType="h" fact="0.3424"/>
          <dgm:constr type="r" for="ch" forName="txNode3" refType="w" fact="0.33"/>
          <dgm:constr type="h" for="ch" forName="txNode3" refType="h" fact="0.16"/>
          <dgm:constr type="l" for="ch" forName="txNode4" refType="w" fact="0.61"/>
          <dgm:constr type="ctrY" for="ch" forName="txNode4" refType="h" fact="0.4276"/>
          <dgm:constr type="r" for="ch" forName="txNode4" refType="w"/>
          <dgm:constr type="h" for="ch" forName="txNode4" refType="h" fact="0.16"/>
          <dgm:constr type="l" for="ch" forName="txNode5" refType="w" fact="0"/>
          <dgm:constr type="ctrY" for="ch" forName="txNode5" refType="h" fact="0.5218"/>
          <dgm:constr type="r" for="ch" forName="txNode5" refType="w" fact="0.5"/>
          <dgm:constr type="h" for="ch" forName="txNode5" refType="h" fact="0.16"/>
          <dgm:constr type="l" for="ch" forName="txNode6" refType="w" fact="0.71"/>
          <dgm:constr type="ctrY" for="ch" forName="txNode6" refType="h" fact="0.6179"/>
          <dgm:constr type="r" for="ch" forName="txNode6" refType="w"/>
          <dgm:constr type="h" for="ch" forName="txNode6" refType="h" fact="0.16"/>
          <dgm:constr type="l" for="ch" forName="txNode7" refType="w" fact="0.5"/>
          <dgm:constr type="b" for="ch" forName="txNode7" refType="h"/>
          <dgm:constr type="r" for="ch" forName="txNode7" refType="w"/>
          <dgm:constr type="h" for="ch" forName="txNode7" refType="h" fact="0.16"/>
          <dgm:constr type="ctrX" for="ch" forName="dotNode2" refType="w" fact="0.33"/>
          <dgm:constr type="ctrY" for="ch" forName="dotNode2" refType="h" fact="0.2693"/>
          <dgm:constr type="h" for="ch" forName="dotNode2" refType="h" fact="0.0218"/>
          <dgm:constr type="w" for="ch" forName="dotNode2" refType="h" refFor="ch" refForName="dotNode2"/>
          <dgm:constr type="ctrX" for="ch" forName="dotNode3" refType="w" fact="0.425"/>
          <dgm:constr type="ctrY" for="ch" forName="dotNode3" refType="h" fact="0.3424"/>
          <dgm:constr type="h" for="ch" forName="dotNode3" refType="h" fact="0.0218"/>
          <dgm:constr type="w" for="ch" forName="dotNode3" refType="h" refFor="ch" refForName="dotNode3"/>
          <dgm:constr type="ctrX" for="ch" forName="dotNode4" refType="w" fact="0.505"/>
          <dgm:constr type="ctrY" for="ch" forName="dotNode4" refType="h" fact="0.4276"/>
          <dgm:constr type="h" for="ch" forName="dotNode4" refType="h" fact="0.0218"/>
          <dgm:constr type="w" for="ch" forName="dotNode4" refType="h" refFor="ch" refForName="dotNode4"/>
          <dgm:constr type="ctrX" for="ch" forName="dotNode5" refType="w" fact="0.5742"/>
          <dgm:constr type="ctrY" for="ch" forName="dotNode5" refType="h" fact="0.5218"/>
          <dgm:constr type="h" for="ch" forName="dotNode5" refType="h" fact="0.0218"/>
          <dgm:constr type="w" for="ch" forName="dotNode5" refType="h" refFor="ch" refForName="dotNode5"/>
          <dgm:constr type="ctrX" for="ch" forName="dotNode6" refType="w" fact="0.63"/>
          <dgm:constr type="ctrY" for="ch" forName="dotNode6" refType="h" fact="0.6179"/>
          <dgm:constr type="h" for="ch" forName="dotNode6" refType="h" fact="0.0218"/>
          <dgm:constr type="w" for="ch" forName="dotNode6" refType="h" refFor="ch" refForName="dotNode6"/>
        </dgm:constrLst>
      </dgm:else>
    </dgm:choose>
    <dgm:forEach name="Name9" axis="self" ptType="parTrans">
      <dgm:forEach name="Name10" axis="self" ptType="sibTrans" st="2">
        <dgm:forEach name="dotRepeat" axis="self">
          <dgm:layoutNode name="dotRepeatNode" styleLbl="fgShp">
            <dgm:alg type="sp"/>
            <dgm:shape xmlns:r="http://schemas.openxmlformats.org/officeDocument/2006/relationships" type="ellipse" r:blip="">
              <dgm:adjLst/>
            </dgm:shape>
            <dgm:presOf axis="self"/>
          </dgm:layoutNode>
        </dgm:forEach>
      </dgm:forEach>
    </dgm:forEach>
    <dgm:choose name="Name11">
      <dgm:if name="Name12" axis="ch" ptType="node" func="cnt" op="gte" val="1">
        <dgm:layoutNode name="arrowNode" styleLbl="node1">
          <dgm:alg type="sp"/>
          <dgm:shape xmlns:r="http://schemas.openxmlformats.org/officeDocument/2006/relationships" rot="73.2729" type="swooshArrow" r:blip="">
            <dgm:adjLst>
              <dgm:adj idx="1" val="0.1631"/>
              <dgm:adj idx="2" val="0.3137"/>
            </dgm:adjLst>
          </dgm:shape>
          <dgm:presOf/>
        </dgm:layoutNode>
      </dgm:if>
      <dgm:else name="Name13"/>
    </dgm:choose>
    <dgm:forEach name="Name14" axis="ch" ptType="node" cnt="1">
      <dgm:layoutNode name="txNode1" styleLbl="revTx">
        <dgm:varLst>
          <dgm:bulletEnabled val="1"/>
        </dgm:varLst>
        <dgm:alg type="tx">
          <dgm:param type="txAnchorVert" val="b"/>
        </dgm:alg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15" axis="ch" ptType="node" st="2" cnt="1">
      <dgm:layoutNode name="txNode2" styleLbl="revTx">
        <dgm:varLst>
          <dgm:bulletEnabled val="1"/>
        </dgm:varLst>
        <dgm:choose name="Name16">
          <dgm:if name="Name17" axis="self" ptType="node" func="revPos" op="equ" val="1">
            <dgm:alg type="tx">
              <dgm:param type="txAnchorVert" val="t"/>
            </dgm:alg>
          </dgm:if>
          <dgm:if name="Name18" axis="self" ptType="node" func="posOdd" op="equ" val="1">
            <dgm:alg type="tx">
              <dgm:param type="parTxLTRAlign" val="r"/>
              <dgm:param type="parTxRTLAlign" val="r"/>
            </dgm:alg>
          </dgm:if>
          <dgm:else name="Name1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20">
        <dgm:if name="Name21" axis="par ch" ptType="all node" func="cnt" op="neq" val="2">
          <dgm:forEach name="Name22" axis="follow" ptType="sibTrans" cnt="1">
            <dgm:layoutNode name="dotNode2">
              <dgm:alg type="sp"/>
              <dgm:shape xmlns:r="http://schemas.openxmlformats.org/officeDocument/2006/relationships" r:blip="">
                <dgm:adjLst/>
              </dgm:shape>
              <dgm:presOf/>
              <dgm:forEach name="Name23" ref="dotRepeat"/>
            </dgm:layoutNode>
          </dgm:forEach>
        </dgm:if>
        <dgm:else name="Name24"/>
      </dgm:choose>
    </dgm:forEach>
    <dgm:forEach name="Name25" axis="ch" ptType="node" st="3" cnt="1">
      <dgm:layoutNode name="txNode3" styleLbl="revTx">
        <dgm:varLst>
          <dgm:bulletEnabled val="1"/>
        </dgm:varLst>
        <dgm:choose name="Name26">
          <dgm:if name="Name27" axis="self" ptType="node" func="revPos" op="equ" val="1">
            <dgm:alg type="tx">
              <dgm:param type="txAnchorVert" val="t"/>
            </dgm:alg>
          </dgm:if>
          <dgm:if name="Name28" axis="self" ptType="node" func="posOdd" op="equ" val="1">
            <dgm:alg type="tx">
              <dgm:param type="parTxLTRAlign" val="r"/>
              <dgm:param type="parTxRTLAlign" val="r"/>
            </dgm:alg>
          </dgm:if>
          <dgm:else name="Name2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30">
        <dgm:if name="Name31" axis="par ch" ptType="all node" func="cnt" op="neq" val="3">
          <dgm:forEach name="Name32" axis="follow" ptType="sibTrans" cnt="1">
            <dgm:layoutNode name="dotNode3">
              <dgm:alg type="sp"/>
              <dgm:shape xmlns:r="http://schemas.openxmlformats.org/officeDocument/2006/relationships" r:blip="">
                <dgm:adjLst/>
              </dgm:shape>
              <dgm:presOf/>
              <dgm:forEach name="Name33" ref="dotRepeat"/>
            </dgm:layoutNode>
          </dgm:forEach>
        </dgm:if>
        <dgm:else name="Name34"/>
      </dgm:choose>
    </dgm:forEach>
    <dgm:forEach name="Name35" axis="ch" ptType="node" st="4" cnt="1">
      <dgm:layoutNode name="txNode4" styleLbl="revTx">
        <dgm:varLst>
          <dgm:bulletEnabled val="1"/>
        </dgm:varLst>
        <dgm:choose name="Name36">
          <dgm:if name="Name37" axis="self" ptType="node" func="revPos" op="equ" val="1">
            <dgm:alg type="tx">
              <dgm:param type="txAnchorVert" val="t"/>
            </dgm:alg>
          </dgm:if>
          <dgm:if name="Name38" axis="self" ptType="node" func="posOdd" op="equ" val="1">
            <dgm:alg type="tx">
              <dgm:param type="parTxLTRAlign" val="r"/>
              <dgm:param type="parTxRTLAlign" val="r"/>
            </dgm:alg>
          </dgm:if>
          <dgm:else name="Name3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40">
        <dgm:if name="Name41" axis="par ch" ptType="all node" func="cnt" op="neq" val="4">
          <dgm:forEach name="Name42" axis="follow" ptType="sibTrans" cnt="1">
            <dgm:layoutNode name="dotNode4">
              <dgm:alg type="sp"/>
              <dgm:shape xmlns:r="http://schemas.openxmlformats.org/officeDocument/2006/relationships" r:blip="">
                <dgm:adjLst/>
              </dgm:shape>
              <dgm:presOf/>
              <dgm:forEach name="Name43" ref="dotRepeat"/>
            </dgm:layoutNode>
          </dgm:forEach>
        </dgm:if>
        <dgm:else name="Name44"/>
      </dgm:choose>
    </dgm:forEach>
    <dgm:forEach name="Name45" axis="ch" ptType="node" st="5" cnt="1">
      <dgm:layoutNode name="txNode5" styleLbl="revTx">
        <dgm:varLst>
          <dgm:bulletEnabled val="1"/>
        </dgm:varLst>
        <dgm:choose name="Name46">
          <dgm:if name="Name47" axis="self" ptType="node" func="revPos" op="equ" val="1">
            <dgm:alg type="tx">
              <dgm:param type="txAnchorVert" val="t"/>
            </dgm:alg>
          </dgm:if>
          <dgm:if name="Name48" axis="self" ptType="node" func="posOdd" op="equ" val="1">
            <dgm:alg type="tx">
              <dgm:param type="parTxLTRAlign" val="r"/>
              <dgm:param type="parTxRTLAlign" val="r"/>
            </dgm:alg>
          </dgm:if>
          <dgm:else name="Name4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50">
        <dgm:if name="Name51" axis="par ch" ptType="all node" func="cnt" op="neq" val="5">
          <dgm:forEach name="Name52" axis="follow" ptType="sibTrans" cnt="1">
            <dgm:layoutNode name="dotNode5">
              <dgm:alg type="sp"/>
              <dgm:shape xmlns:r="http://schemas.openxmlformats.org/officeDocument/2006/relationships" r:blip="">
                <dgm:adjLst/>
              </dgm:shape>
              <dgm:presOf/>
              <dgm:forEach name="Name53" ref="dotRepeat"/>
            </dgm:layoutNode>
          </dgm:forEach>
        </dgm:if>
        <dgm:else name="Name54"/>
      </dgm:choose>
    </dgm:forEach>
    <dgm:forEach name="Name55" axis="ch" ptType="node" st="6" cnt="1">
      <dgm:layoutNode name="txNode6" styleLbl="revTx">
        <dgm:varLst>
          <dgm:bulletEnabled val="1"/>
        </dgm:varLst>
        <dgm:choose name="Name56">
          <dgm:if name="Name57" axis="self" ptType="node" func="revPos" op="equ" val="1">
            <dgm:alg type="tx">
              <dgm:param type="txAnchorVert" val="t"/>
            </dgm:alg>
          </dgm:if>
          <dgm:if name="Name58" axis="self" ptType="node" func="posOdd" op="equ" val="1">
            <dgm:alg type="tx">
              <dgm:param type="parTxLTRAlign" val="r"/>
              <dgm:param type="parTxRTLAlign" val="r"/>
            </dgm:alg>
          </dgm:if>
          <dgm:else name="Name5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60">
        <dgm:if name="Name61" axis="par ch" ptType="all node" func="cnt" op="neq" val="6">
          <dgm:forEach name="Name62" axis="follow" ptType="sibTrans" cnt="1">
            <dgm:layoutNode name="dotNode6">
              <dgm:alg type="sp"/>
              <dgm:shape xmlns:r="http://schemas.openxmlformats.org/officeDocument/2006/relationships" r:blip="">
                <dgm:adjLst/>
              </dgm:shape>
              <dgm:presOf/>
              <dgm:forEach name="Name63" ref="dotRepeat"/>
            </dgm:layoutNode>
          </dgm:forEach>
        </dgm:if>
        <dgm:else name="Name64"/>
      </dgm:choose>
    </dgm:forEach>
    <dgm:forEach name="Name65" axis="ch" ptType="node" st="7" cnt="1">
      <dgm:layoutNode name="txNode7" styleLbl="revTx">
        <dgm:varLst>
          <dgm:bulletEnabled val="1"/>
        </dgm:varLst>
        <dgm:alg type="tx">
          <dgm:param type="txAnchorVert" val="t"/>
        </dgm:alg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C13397-6074-446B-B3F8-DFAA10A804C6}" type="datetimeFigureOut">
              <a:rPr lang="uk-UA" smtClean="0"/>
              <a:t>19.02.2026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51C26A-5F8C-4116-986B-11F015BF91B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688657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Tahoma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ahoma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ahoma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ahoma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ahoma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ahoma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ahoma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ahoma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ahoma" charset="0"/>
              </a:defRPr>
            </a:lvl9pPr>
          </a:lstStyle>
          <a:p>
            <a:fld id="{BBF02BBE-A408-4C3D-928A-2BABCF577E88}" type="slidenum">
              <a:rPr lang="ru-RU" sz="1200" b="0" smtClean="0">
                <a:latin typeface="Arial" charset="0"/>
              </a:rPr>
              <a:pPr/>
              <a:t>14</a:t>
            </a:fld>
            <a:endParaRPr lang="ru-RU" sz="1200" b="0" smtClean="0">
              <a:latin typeface="Arial" charset="0"/>
            </a:endParaRPr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6700" cy="3722687"/>
          </a:xfrm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7964007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Tahoma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ahoma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ahoma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ahoma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ahoma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ahoma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ahoma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ahoma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ahoma" charset="0"/>
              </a:defRPr>
            </a:lvl9pPr>
          </a:lstStyle>
          <a:p>
            <a:fld id="{BBF02BBE-A408-4C3D-928A-2BABCF577E88}" type="slidenum">
              <a:rPr lang="ru-RU" sz="1200" b="0" smtClean="0">
                <a:latin typeface="Arial" charset="0"/>
              </a:rPr>
              <a:pPr/>
              <a:t>16</a:t>
            </a:fld>
            <a:endParaRPr lang="ru-RU" sz="1200" b="0" smtClean="0">
              <a:latin typeface="Arial" charset="0"/>
            </a:endParaRPr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6700" cy="3722687"/>
          </a:xfrm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7964007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51C26A-5F8C-4116-986B-11F015BF91B1}" type="slidenum">
              <a:rPr lang="uk-UA" smtClean="0"/>
              <a:t>44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66184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PanelTitle-GrommetsCombine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1619" cy="514216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19299" y="1403349"/>
            <a:ext cx="5111752" cy="1136650"/>
          </a:xfrm>
        </p:spPr>
        <p:txBody>
          <a:bodyPr anchor="b">
            <a:noAutofit/>
          </a:bodyPr>
          <a:lstStyle>
            <a:lvl1pPr algn="ctr">
              <a:defRPr sz="405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19299" y="2743198"/>
            <a:ext cx="5111752" cy="990602"/>
          </a:xfrm>
        </p:spPr>
        <p:txBody>
          <a:bodyPr anchor="t">
            <a:normAutofit/>
          </a:bodyPr>
          <a:lstStyle>
            <a:lvl1pPr marL="0" indent="0" algn="ctr">
              <a:buNone/>
              <a:defRPr sz="1575">
                <a:solidFill>
                  <a:schemeClr val="tx1"/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987425" y="3778247"/>
            <a:ext cx="673100" cy="209550"/>
          </a:xfrm>
        </p:spPr>
        <p:txBody>
          <a:bodyPr/>
          <a:lstStyle/>
          <a:p>
            <a:fld id="{6BBC1894-09EF-4314-AFA5-60A9C0F00510}" type="datetime1">
              <a:rPr lang="uk-UA" smtClean="0"/>
              <a:t>19.02.2026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019298" y="3778247"/>
            <a:ext cx="3910976" cy="209550"/>
          </a:xfrm>
        </p:spPr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17676" y="3778247"/>
            <a:ext cx="413375" cy="209550"/>
          </a:xfrm>
        </p:spPr>
        <p:txBody>
          <a:bodyPr/>
          <a:lstStyle/>
          <a:p>
            <a:fld id="{66E58822-188C-4383-85C8-FE33EF86202C}" type="slidenum">
              <a:rPr lang="uk-UA" smtClean="0"/>
              <a:t>‹#›</a:t>
            </a:fld>
            <a:endParaRPr lang="uk-UA"/>
          </a:p>
        </p:txBody>
      </p:sp>
      <p:cxnSp>
        <p:nvCxnSpPr>
          <p:cNvPr id="15" name="Straight Connector 14"/>
          <p:cNvCxnSpPr/>
          <p:nvPr/>
        </p:nvCxnSpPr>
        <p:spPr>
          <a:xfrm>
            <a:off x="2019299" y="2641598"/>
            <a:ext cx="5111751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872813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047127" y="1816100"/>
            <a:ext cx="7055474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91D366-923F-44EF-BB9C-48853372910F}" type="datetime1">
              <a:rPr lang="uk-UA" smtClean="0"/>
              <a:t>19.02.2026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58822-188C-4383-85C8-FE33EF86202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004535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1302" y="1314454"/>
            <a:ext cx="6119016" cy="1366886"/>
          </a:xfrm>
        </p:spPr>
        <p:txBody>
          <a:bodyPr anchor="b">
            <a:normAutofit/>
          </a:bodyPr>
          <a:lstStyle>
            <a:lvl1pPr algn="ctr">
              <a:defRPr sz="33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11300" y="2884539"/>
            <a:ext cx="6119018" cy="71591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F1C33-0708-4191-A768-44A58C2DB1C1}" type="datetime1">
              <a:rPr lang="uk-UA" smtClean="0"/>
              <a:t>19.02.2026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58822-188C-4383-85C8-FE33EF86202C}" type="slidenum">
              <a:rPr lang="uk-UA" smtClean="0"/>
              <a:t>‹#›</a:t>
            </a:fld>
            <a:endParaRPr lang="uk-UA"/>
          </a:p>
        </p:txBody>
      </p:sp>
      <p:cxnSp>
        <p:nvCxnSpPr>
          <p:cNvPr id="16" name="Straight Connector 15"/>
          <p:cNvCxnSpPr/>
          <p:nvPr/>
        </p:nvCxnSpPr>
        <p:spPr>
          <a:xfrm>
            <a:off x="1509542" y="2782939"/>
            <a:ext cx="612253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475909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047127" y="1816100"/>
            <a:ext cx="705547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73836" y="1920240"/>
            <a:ext cx="3538728" cy="2482596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36008" y="1920240"/>
            <a:ext cx="3538728" cy="2482596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6C343-E776-49C0-9D62-18EF586E76DF}" type="datetime1">
              <a:rPr lang="uk-UA" smtClean="0"/>
              <a:t>19.02.2026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58822-188C-4383-85C8-FE33EF86202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957185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1550" y="1993900"/>
            <a:ext cx="3538728" cy="432197"/>
          </a:xfrm>
        </p:spPr>
        <p:txBody>
          <a:bodyPr anchor="b">
            <a:noAutofit/>
          </a:bodyPr>
          <a:lstStyle>
            <a:lvl1pPr marL="0" indent="0">
              <a:buNone/>
              <a:defRPr sz="2100" b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71550" y="2432447"/>
            <a:ext cx="3538728" cy="1974454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35503" y="1993900"/>
            <a:ext cx="3538728" cy="432197"/>
          </a:xfrm>
        </p:spPr>
        <p:txBody>
          <a:bodyPr anchor="b">
            <a:noAutofit/>
          </a:bodyPr>
          <a:lstStyle>
            <a:lvl1pPr marL="0" indent="0">
              <a:buNone/>
              <a:defRPr sz="2100" b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35503" y="2432447"/>
            <a:ext cx="3538728" cy="1974454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69110-758D-4F28-B287-D41E71808F43}" type="datetime1">
              <a:rPr lang="uk-UA" smtClean="0"/>
              <a:t>19.02.2026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58822-188C-4383-85C8-FE33EF86202C}" type="slidenum">
              <a:rPr lang="uk-UA" smtClean="0"/>
              <a:t>‹#›</a:t>
            </a:fld>
            <a:endParaRPr lang="uk-UA"/>
          </a:p>
        </p:txBody>
      </p:sp>
      <p:cxnSp>
        <p:nvCxnSpPr>
          <p:cNvPr id="18" name="Straight Connector 17"/>
          <p:cNvCxnSpPr/>
          <p:nvPr/>
        </p:nvCxnSpPr>
        <p:spPr>
          <a:xfrm>
            <a:off x="1047127" y="1816100"/>
            <a:ext cx="705547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72259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DBE426-3058-49EC-AEB9-86EF05C92FCA}" type="datetime1">
              <a:rPr lang="uk-UA" smtClean="0"/>
              <a:t>19.02.2026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58822-188C-4383-85C8-FE33EF86202C}" type="slidenum">
              <a:rPr lang="uk-UA" smtClean="0"/>
              <a:t>‹#›</a:t>
            </a:fld>
            <a:endParaRPr lang="uk-UA"/>
          </a:p>
        </p:txBody>
      </p:sp>
      <p:cxnSp>
        <p:nvCxnSpPr>
          <p:cNvPr id="14" name="Straight Connector 13"/>
          <p:cNvCxnSpPr/>
          <p:nvPr/>
        </p:nvCxnSpPr>
        <p:spPr>
          <a:xfrm>
            <a:off x="1047127" y="1816100"/>
            <a:ext cx="705547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46502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AE316-C5EB-481F-82DB-789D3871382A}" type="datetime1">
              <a:rPr lang="uk-UA" smtClean="0"/>
              <a:t>19.02.2026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58822-188C-4383-85C8-FE33EF86202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029666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0359" y="1041401"/>
            <a:ext cx="2788841" cy="1028700"/>
          </a:xfrm>
        </p:spPr>
        <p:txBody>
          <a:bodyPr anchor="b">
            <a:normAutofit/>
          </a:bodyPr>
          <a:lstStyle>
            <a:lvl1pPr algn="ctr">
              <a:defRPr sz="1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64001" y="736599"/>
            <a:ext cx="4102100" cy="3670301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70359" y="2273299"/>
            <a:ext cx="2788841" cy="1828803"/>
          </a:xfrm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BB951-7A84-4511-801E-B906E36E4578}" type="datetime1">
              <a:rPr lang="uk-UA" smtClean="0"/>
              <a:t>19.02.2026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58822-188C-4383-85C8-FE33EF86202C}" type="slidenum">
              <a:rPr lang="uk-UA" smtClean="0"/>
              <a:t>‹#›</a:t>
            </a:fld>
            <a:endParaRPr lang="uk-UA"/>
          </a:p>
        </p:txBody>
      </p:sp>
      <p:cxnSp>
        <p:nvCxnSpPr>
          <p:cNvPr id="16" name="Straight Connector 15"/>
          <p:cNvCxnSpPr/>
          <p:nvPr/>
        </p:nvCxnSpPr>
        <p:spPr>
          <a:xfrm>
            <a:off x="1047127" y="2184400"/>
            <a:ext cx="263587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541048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549" y="1412874"/>
            <a:ext cx="4681362" cy="1028700"/>
          </a:xfrm>
        </p:spPr>
        <p:txBody>
          <a:bodyPr anchor="b">
            <a:normAutofit/>
          </a:bodyPr>
          <a:lstStyle>
            <a:lvl1pPr algn="ctr">
              <a:defRPr sz="21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71124" y="781050"/>
            <a:ext cx="2297510" cy="35814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71549" y="2441574"/>
            <a:ext cx="4681362" cy="1371600"/>
          </a:xfrm>
        </p:spPr>
        <p:txBody>
          <a:bodyPr anchor="t">
            <a:normAutofit/>
          </a:bodyPr>
          <a:lstStyle>
            <a:lvl1pPr marL="0" indent="0" algn="ctr">
              <a:buNone/>
              <a:defRPr sz="13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C317B7-E676-4EE9-B0AD-B8ACCBD2CA3E}" type="datetime1">
              <a:rPr lang="uk-UA" smtClean="0"/>
              <a:t>19.02.2026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58822-188C-4383-85C8-FE33EF86202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048348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551" y="3611561"/>
            <a:ext cx="7207250" cy="425054"/>
          </a:xfrm>
        </p:spPr>
        <p:txBody>
          <a:bodyPr anchor="b">
            <a:normAutofit/>
          </a:bodyPr>
          <a:lstStyle>
            <a:lvl1pPr algn="ctr">
              <a:defRPr sz="1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1070" y="781050"/>
            <a:ext cx="7579479" cy="2501902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71551" y="4036615"/>
            <a:ext cx="7207250" cy="370284"/>
          </a:xfrm>
        </p:spPr>
        <p:txBody>
          <a:bodyPr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64C06-B5AD-408B-90A8-E360B454A141}" type="datetime1">
              <a:rPr lang="uk-UA" smtClean="0"/>
              <a:t>19.02.2026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58822-188C-4383-85C8-FE33EF86202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74237233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7901" y="736599"/>
            <a:ext cx="7194549" cy="2216151"/>
          </a:xfrm>
        </p:spPr>
        <p:txBody>
          <a:bodyPr anchor="ctr">
            <a:normAutofit/>
          </a:bodyPr>
          <a:lstStyle>
            <a:lvl1pPr algn="ctr">
              <a:defRPr sz="2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7901" y="3257550"/>
            <a:ext cx="7194549" cy="114935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>
                <a:solidFill>
                  <a:schemeClr val="tx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64C06-B5AD-408B-90A8-E360B454A141}" type="datetime1">
              <a:rPr lang="uk-UA" smtClean="0"/>
              <a:t>19.02.2026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58822-188C-4383-85C8-FE33EF86202C}" type="slidenum">
              <a:rPr lang="uk-UA" smtClean="0"/>
              <a:t>‹#›</a:t>
            </a:fld>
            <a:endParaRPr lang="uk-UA"/>
          </a:p>
        </p:txBody>
      </p:sp>
      <p:cxnSp>
        <p:nvCxnSpPr>
          <p:cNvPr id="15" name="Straight Connector 14"/>
          <p:cNvCxnSpPr/>
          <p:nvPr/>
        </p:nvCxnSpPr>
        <p:spPr>
          <a:xfrm>
            <a:off x="1047127" y="3105149"/>
            <a:ext cx="705547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26147059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60" y="736599"/>
            <a:ext cx="6972299" cy="1778001"/>
          </a:xfrm>
        </p:spPr>
        <p:txBody>
          <a:bodyPr anchor="ctr">
            <a:normAutofit/>
          </a:bodyPr>
          <a:lstStyle>
            <a:lvl1pPr algn="ctr">
              <a:defRPr sz="24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256109" y="2514600"/>
            <a:ext cx="6629402" cy="43815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1500"/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1551" y="3257550"/>
            <a:ext cx="7207250" cy="114935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>
                <a:solidFill>
                  <a:schemeClr val="tx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64C06-B5AD-408B-90A8-E360B454A141}" type="datetime1">
              <a:rPr lang="uk-UA" smtClean="0"/>
              <a:t>19.02.2026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58822-188C-4383-85C8-FE33EF86202C}" type="slidenum">
              <a:rPr lang="uk-UA" smtClean="0"/>
              <a:t>‹#›</a:t>
            </a:fld>
            <a:endParaRPr lang="uk-UA"/>
          </a:p>
        </p:txBody>
      </p:sp>
      <p:sp>
        <p:nvSpPr>
          <p:cNvPr id="14" name="TextBox 13"/>
          <p:cNvSpPr txBox="1"/>
          <p:nvPr/>
        </p:nvSpPr>
        <p:spPr>
          <a:xfrm>
            <a:off x="646510" y="659971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950200" y="2120903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 algn="r"/>
            <a:r>
              <a:rPr lang="en-US" sz="6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047127" y="3105149"/>
            <a:ext cx="705547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39710430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552" y="2481436"/>
            <a:ext cx="7207251" cy="1101600"/>
          </a:xfrm>
        </p:spPr>
        <p:txBody>
          <a:bodyPr anchor="b">
            <a:normAutofit/>
          </a:bodyPr>
          <a:lstStyle>
            <a:lvl1pPr algn="l">
              <a:defRPr sz="2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1551" y="3583036"/>
            <a:ext cx="7207251" cy="645300"/>
          </a:xfrm>
        </p:spPr>
        <p:txBody>
          <a:bodyPr anchor="t">
            <a:normAutofit/>
          </a:bodyPr>
          <a:lstStyle>
            <a:lvl1pPr marL="0" indent="0" algn="l">
              <a:buNone/>
              <a:defRPr sz="1500">
                <a:solidFill>
                  <a:schemeClr val="tx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64C06-B5AD-408B-90A8-E360B454A141}" type="datetime1">
              <a:rPr lang="uk-UA" smtClean="0"/>
              <a:t>19.02.2026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58822-188C-4383-85C8-FE33EF86202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42380415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60" y="736599"/>
            <a:ext cx="6972299" cy="1682751"/>
          </a:xfrm>
        </p:spPr>
        <p:txBody>
          <a:bodyPr anchor="ctr">
            <a:normAutofit/>
          </a:bodyPr>
          <a:lstStyle>
            <a:lvl1pPr algn="ctr">
              <a:defRPr sz="24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971551" y="2729484"/>
            <a:ext cx="7207251" cy="665226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1551" y="3397250"/>
            <a:ext cx="7207251" cy="1009650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tx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64C06-B5AD-408B-90A8-E360B454A141}" type="datetime1">
              <a:rPr lang="uk-UA" smtClean="0"/>
              <a:t>19.02.2026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58822-188C-4383-85C8-FE33EF86202C}" type="slidenum">
              <a:rPr lang="uk-UA" smtClean="0"/>
              <a:t>‹#›</a:t>
            </a:fld>
            <a:endParaRPr lang="uk-UA"/>
          </a:p>
        </p:txBody>
      </p:sp>
      <p:sp>
        <p:nvSpPr>
          <p:cNvPr id="12" name="TextBox 11"/>
          <p:cNvSpPr txBox="1"/>
          <p:nvPr/>
        </p:nvSpPr>
        <p:spPr>
          <a:xfrm>
            <a:off x="646510" y="659971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950200" y="1949446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 algn="r"/>
            <a:r>
              <a:rPr lang="en-US" sz="6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047127" y="2571750"/>
            <a:ext cx="705547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62582403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551" y="736599"/>
            <a:ext cx="7207250" cy="1682751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idx="13"/>
          </p:nvPr>
        </p:nvSpPr>
        <p:spPr>
          <a:xfrm>
            <a:off x="971551" y="2722626"/>
            <a:ext cx="7207251" cy="630936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100">
                <a:solidFill>
                  <a:schemeClr val="tx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1550" y="3352800"/>
            <a:ext cx="7207253" cy="1054100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tx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64C06-B5AD-408B-90A8-E360B454A141}" type="datetime1">
              <a:rPr lang="uk-UA" smtClean="0"/>
              <a:t>19.02.2026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58822-188C-4383-85C8-FE33EF86202C}" type="slidenum">
              <a:rPr lang="uk-UA" smtClean="0"/>
              <a:t>‹#›</a:t>
            </a:fld>
            <a:endParaRPr lang="uk-UA"/>
          </a:p>
        </p:txBody>
      </p:sp>
      <p:cxnSp>
        <p:nvCxnSpPr>
          <p:cNvPr id="15" name="Straight Connector 14"/>
          <p:cNvCxnSpPr/>
          <p:nvPr/>
        </p:nvCxnSpPr>
        <p:spPr>
          <a:xfrm>
            <a:off x="1047127" y="2571750"/>
            <a:ext cx="705547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37785832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A57A8D-4290-435B-8BD3-9A53231DEA04}" type="datetime1">
              <a:rPr lang="uk-UA" smtClean="0"/>
              <a:t>19.02.2026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58822-188C-4383-85C8-FE33EF86202C}" type="slidenum">
              <a:rPr lang="uk-UA" smtClean="0"/>
              <a:t>‹#›</a:t>
            </a:fld>
            <a:endParaRPr lang="uk-UA"/>
          </a:p>
        </p:txBody>
      </p:sp>
      <p:cxnSp>
        <p:nvCxnSpPr>
          <p:cNvPr id="14" name="Straight Connector 13"/>
          <p:cNvCxnSpPr/>
          <p:nvPr/>
        </p:nvCxnSpPr>
        <p:spPr>
          <a:xfrm>
            <a:off x="1047127" y="1816100"/>
            <a:ext cx="705547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8833040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49518" y="736599"/>
            <a:ext cx="1418171" cy="367030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71549" y="736599"/>
            <a:ext cx="5574769" cy="3670301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3EC596-DB9A-4FCB-A803-508A5150A0E3}" type="datetime1">
              <a:rPr lang="uk-UA" smtClean="0"/>
              <a:t>19.02.2026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58822-188C-4383-85C8-FE33EF86202C}" type="slidenum">
              <a:rPr lang="uk-UA" smtClean="0"/>
              <a:t>‹#›</a:t>
            </a:fld>
            <a:endParaRPr lang="uk-UA"/>
          </a:p>
        </p:txBody>
      </p:sp>
      <p:cxnSp>
        <p:nvCxnSpPr>
          <p:cNvPr id="14" name="Straight Connector 13"/>
          <p:cNvCxnSpPr/>
          <p:nvPr/>
        </p:nvCxnSpPr>
        <p:spPr>
          <a:xfrm>
            <a:off x="6647918" y="742950"/>
            <a:ext cx="0" cy="36576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085292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PanelContent-GrommetsCombined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1619" cy="5142161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71552" y="736600"/>
            <a:ext cx="7200897" cy="9779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1551" y="1917699"/>
            <a:ext cx="7200897" cy="248920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08126" y="4476750"/>
            <a:ext cx="1200150" cy="2095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4B64C06-B5AD-408B-90A8-E360B454A141}" type="datetime1">
              <a:rPr lang="uk-UA" smtClean="0"/>
              <a:t>19.02.2026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71551" y="4476750"/>
            <a:ext cx="5479425" cy="2095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65426" y="4476750"/>
            <a:ext cx="407023" cy="2095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66E58822-188C-4383-85C8-FE33EF86202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63761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4" r:id="rId3"/>
    <p:sldLayoutId id="2147483695" r:id="rId4"/>
    <p:sldLayoutId id="2147483696" r:id="rId5"/>
    <p:sldLayoutId id="2147483697" r:id="rId6"/>
    <p:sldLayoutId id="2147483698" r:id="rId7"/>
    <p:sldLayoutId id="2147483699" r:id="rId8"/>
    <p:sldLayoutId id="2147483700" r:id="rId9"/>
    <p:sldLayoutId id="2147483701" r:id="rId10"/>
    <p:sldLayoutId id="2147483702" r:id="rId11"/>
    <p:sldLayoutId id="2147483703" r:id="rId12"/>
    <p:sldLayoutId id="2147483704" r:id="rId13"/>
    <p:sldLayoutId id="2147483705" r:id="rId14"/>
    <p:sldLayoutId id="2147483706" r:id="rId15"/>
    <p:sldLayoutId id="2147483707" r:id="rId16"/>
    <p:sldLayoutId id="2147483708" r:id="rId17"/>
  </p:sldLayoutIdLst>
  <p:hf sldNum="0" hdr="0" ftr="0" dt="0"/>
  <p:txStyles>
    <p:titleStyle>
      <a:lvl1pPr algn="ctr" defTabSz="342900" rtl="0" eaLnBrk="1" latinLnBrk="0" hangingPunct="1">
        <a:spcBef>
          <a:spcPct val="0"/>
        </a:spcBef>
        <a:buNone/>
        <a:defRPr sz="33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14313" indent="-214313" algn="l" defTabSz="342900" rtl="0" eaLnBrk="1" latinLnBrk="0" hangingPunct="1">
        <a:spcBef>
          <a:spcPct val="20000"/>
        </a:spcBef>
        <a:spcAft>
          <a:spcPts val="45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spcAft>
          <a:spcPts val="450"/>
        </a:spcAft>
        <a:buClr>
          <a:schemeClr val="accent1"/>
        </a:buClr>
        <a:buSzPct val="115000"/>
        <a:buFont typeface="Arial"/>
        <a:buChar char="•"/>
        <a:defRPr sz="15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900113" indent="-214313" algn="l" defTabSz="342900" rtl="0" eaLnBrk="1" latinLnBrk="0" hangingPunct="1">
        <a:spcBef>
          <a:spcPct val="20000"/>
        </a:spcBef>
        <a:spcAft>
          <a:spcPts val="450"/>
        </a:spcAft>
        <a:buClr>
          <a:schemeClr val="accent1"/>
        </a:buClr>
        <a:buSzPct val="115000"/>
        <a:buFont typeface="Arial"/>
        <a:buChar char="•"/>
        <a:defRPr sz="135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157288" indent="-128588" algn="l" defTabSz="342900" rtl="0" eaLnBrk="1" latinLnBrk="0" hangingPunct="1">
        <a:spcBef>
          <a:spcPct val="20000"/>
        </a:spcBef>
        <a:spcAft>
          <a:spcPts val="450"/>
        </a:spcAft>
        <a:buClr>
          <a:schemeClr val="accent1"/>
        </a:buClr>
        <a:buSzPct val="115000"/>
        <a:buFont typeface="Arial"/>
        <a:buChar char="•"/>
        <a:defRPr sz="12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1500188" indent="-128588" algn="l" defTabSz="342900" rtl="0" eaLnBrk="1" latinLnBrk="0" hangingPunct="1">
        <a:spcBef>
          <a:spcPct val="20000"/>
        </a:spcBef>
        <a:spcAft>
          <a:spcPts val="450"/>
        </a:spcAft>
        <a:buClr>
          <a:schemeClr val="accent1"/>
        </a:buClr>
        <a:buSzPct val="115000"/>
        <a:buFont typeface="Arial"/>
        <a:buChar char="•"/>
        <a:defRPr sz="105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accent1"/>
        </a:buClr>
        <a:buSzPct val="115000"/>
        <a:buFont typeface="Arial"/>
        <a:buChar char="•"/>
        <a:defRPr sz="105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accent1"/>
        </a:buClr>
        <a:buSzPct val="115000"/>
        <a:buFont typeface="Arial"/>
        <a:buChar char="•"/>
        <a:defRPr sz="105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accent1"/>
        </a:buClr>
        <a:buSzPct val="115000"/>
        <a:buFont typeface="Arial"/>
        <a:buChar char="•"/>
        <a:defRPr sz="105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accent1"/>
        </a:buClr>
        <a:buSzPct val="115000"/>
        <a:buFont typeface="Arial"/>
        <a:buChar char="•"/>
        <a:defRPr sz="105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s://onmedu.edu.ua/kafedra/gistologii/" TargetMode="Externa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4.xml"/><Relationship Id="rId4" Type="http://schemas.microsoft.com/office/2007/relationships/hdphoto" Target="../media/hdphoto4.wdp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hyperlink" Target="https://books.google.com.ua/books?id=6xvdDwAAQBAJ&amp;lpg=PA28&amp;hl=ru&amp;pg=PP1#v=onepage&amp;q&amp;f=false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187624" y="573028"/>
            <a:ext cx="7423428" cy="923609"/>
          </a:xfrm>
          <a:prstGeom prst="rect">
            <a:avLst/>
          </a:prstGeom>
          <a:gradFill>
            <a:gsLst>
              <a:gs pos="47900">
                <a:srgbClr val="FFFFFF">
                  <a:alpha val="52000"/>
                </a:srgbClr>
              </a:gs>
              <a:gs pos="0">
                <a:schemeClr val="bg1">
                  <a:alpha val="7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ОДЕСЬКИЙ НАЦІОНАЛЬНИЙ МЕДИЧНИЙ УНІВЕРСИТЕТ</a:t>
            </a:r>
          </a:p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Кафедра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гістології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цитології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ембріології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 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патологічної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морфології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  <a:hlinkClick r:id="rId2"/>
            </a:endParaRPr>
          </a:p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з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курсом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судової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медицини</a:t>
            </a:r>
            <a:endParaRPr lang="uk-UA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одзаголовок 6"/>
          <p:cNvSpPr txBox="1">
            <a:spLocks/>
          </p:cNvSpPr>
          <p:nvPr/>
        </p:nvSpPr>
        <p:spPr>
          <a:xfrm>
            <a:off x="1331640" y="65248"/>
            <a:ext cx="6336704" cy="14983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uk-UA" sz="2600" dirty="0">
              <a:ln w="18415" cmpd="sng">
                <a:solidFill>
                  <a:srgbClr val="1F497D">
                    <a:lumMod val="75000"/>
                  </a:srgbClr>
                </a:solidFill>
                <a:prstDash val="solid"/>
              </a:ln>
              <a:solidFill>
                <a:srgbClr val="1F497D">
                  <a:lumMod val="75000"/>
                </a:srgbClr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796" y="390878"/>
            <a:ext cx="1269876" cy="1943100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2123728" y="1851670"/>
            <a:ext cx="475252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buClr>
                <a:prstClr val="black"/>
              </a:buClr>
            </a:pPr>
            <a:r>
              <a:rPr lang="uk-UA" sz="2400" b="1" cap="all" dirty="0">
                <a:solidFill>
                  <a:prstClr val="white">
                    <a:lumMod val="50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Лекція </a:t>
            </a:r>
            <a:r>
              <a:rPr lang="uk-UA" sz="2400" b="1" cap="all" dirty="0" smtClean="0">
                <a:solidFill>
                  <a:prstClr val="white">
                    <a:lumMod val="50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№11</a:t>
            </a:r>
            <a:endParaRPr lang="uk-UA" sz="2400" b="1" cap="all" dirty="0" smtClean="0">
              <a:solidFill>
                <a:prstClr val="white">
                  <a:lumMod val="50000"/>
                </a:prst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>
              <a:buClr>
                <a:prstClr val="black"/>
              </a:buClr>
            </a:pP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Сечовидільна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система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0" algn="ctr">
              <a:buClr>
                <a:prstClr val="black"/>
              </a:buClr>
            </a:pPr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>
              <a:buClr>
                <a:prstClr val="black"/>
              </a:buClr>
            </a:pP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Спеціальність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221 «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Стоматологія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2984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827584" y="483518"/>
            <a:ext cx="5544616" cy="1368152"/>
          </a:xfrm>
          <a:noFill/>
          <a:ln>
            <a:noFill/>
            <a:miter lim="800000"/>
            <a:headEnd/>
            <a:tailEnd/>
          </a:ln>
        </p:spPr>
        <p:txBody>
          <a:bodyPr>
            <a:normAutofit fontScale="25000" lnSpcReduction="20000"/>
          </a:bodyPr>
          <a:lstStyle/>
          <a:p>
            <a:pPr eaLnBrk="1" hangingPunct="1">
              <a:buFontTx/>
              <a:buNone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	</a:t>
            </a:r>
            <a:endParaRPr lang="ru-RU" sz="8000" b="1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uk-UA" sz="8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Сечовидільна </a:t>
            </a:r>
            <a:r>
              <a:rPr lang="uk-UA" sz="8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 включає</a:t>
            </a:r>
            <a:r>
              <a:rPr lang="uk-UA" sz="8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uk-UA" sz="5600" b="1" dirty="0" smtClean="0">
              <a:latin typeface="Times New Roman" pitchFamily="18" charset="0"/>
              <a:cs typeface="Times New Roman" pitchFamily="18" charset="0"/>
            </a:endParaRPr>
          </a:p>
          <a:p>
            <a:pPr marL="1169988" indent="-457200" eaLnBrk="1" hangingPunct="1">
              <a:spcBef>
                <a:spcPts val="0"/>
              </a:spcBef>
              <a:spcAft>
                <a:spcPts val="0"/>
              </a:spcAft>
            </a:pPr>
            <a:r>
              <a:rPr lang="ru-RU" sz="6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нирки</a:t>
            </a:r>
            <a:endParaRPr lang="en-US" sz="6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69988" indent="-457200" eaLnBrk="1" hangingPunct="1">
              <a:spcBef>
                <a:spcPts val="0"/>
              </a:spcBef>
              <a:spcAft>
                <a:spcPts val="0"/>
              </a:spcAft>
            </a:pPr>
            <a:r>
              <a:rPr lang="uk-UA" sz="6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сечоводи</a:t>
            </a:r>
            <a:endParaRPr lang="en-US" sz="6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69988" indent="-457200" eaLnBrk="1" hangingPunct="1">
              <a:spcBef>
                <a:spcPts val="0"/>
              </a:spcBef>
              <a:spcAft>
                <a:spcPts val="0"/>
              </a:spcAft>
            </a:pPr>
            <a:r>
              <a:rPr lang="ru-RU" sz="6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сечовий</a:t>
            </a:r>
            <a:r>
              <a:rPr lang="ru-RU" sz="6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міхур</a:t>
            </a:r>
            <a:endParaRPr lang="en-US" sz="6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69988" indent="-457200" eaLnBrk="1" hangingPunct="1">
              <a:spcBef>
                <a:spcPts val="0"/>
              </a:spcBef>
              <a:spcAft>
                <a:spcPts val="0"/>
              </a:spcAft>
            </a:pPr>
            <a:r>
              <a:rPr lang="ru-RU" sz="6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сечівник</a:t>
            </a:r>
            <a:endParaRPr lang="ru-RU" sz="6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Tx/>
              <a:buNone/>
            </a:pP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Tx/>
              <a:buNone/>
            </a:pPr>
            <a:endParaRPr lang="uk-UA" b="1" dirty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Tx/>
              <a:buNone/>
            </a:pP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112" y="339502"/>
            <a:ext cx="3192812" cy="3847109"/>
          </a:xfrm>
          <a:prstGeom prst="rect">
            <a:avLst/>
          </a:prstGeom>
        </p:spPr>
      </p:pic>
      <p:sp>
        <p:nvSpPr>
          <p:cNvPr id="7" name="Rectangle 3"/>
          <p:cNvSpPr>
            <a:spLocks noGrp="1" noChangeArrowheads="1"/>
          </p:cNvSpPr>
          <p:nvPr>
            <p:ph idx="1"/>
          </p:nvPr>
        </p:nvSpPr>
        <p:spPr>
          <a:xfrm>
            <a:off x="683568" y="1995686"/>
            <a:ext cx="5328592" cy="2016224"/>
          </a:xfrm>
          <a:noFill/>
          <a:ln>
            <a:noFill/>
          </a:ln>
        </p:spPr>
        <p:txBody>
          <a:bodyPr>
            <a:normAutofit fontScale="77500" lnSpcReduction="20000"/>
          </a:bodyPr>
          <a:lstStyle/>
          <a:p>
            <a:pPr indent="12700" eaLnBrk="1" hangingPunct="1">
              <a:buFont typeface="Times New Roman" pitchFamily="18" charset="0"/>
              <a:buNone/>
            </a:pPr>
            <a:r>
              <a:rPr lang="ru-RU" sz="22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Функці</a:t>
            </a:r>
            <a:r>
              <a:rPr lang="uk-UA" sz="2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ї</a:t>
            </a:r>
            <a:r>
              <a:rPr lang="ru-RU" sz="2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сечовидільної</a:t>
            </a:r>
            <a:r>
              <a:rPr lang="ru-RU" sz="2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sz="2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557213" indent="-342900"/>
            <a:r>
              <a:rPr lang="ru-RU" sz="22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творення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сечі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57213" indent="-342900"/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регуляція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кислотно-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лужного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балансу;</a:t>
            </a:r>
            <a:endParaRPr lang="uk-UA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57213" indent="-342900"/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виведення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кінцевих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продуктів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обміну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речовин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57213" indent="-342900"/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регуляція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осмотичного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тиску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крові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557213" indent="-342900"/>
            <a:r>
              <a:rPr lang="uk-UA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ендокринна функція.</a:t>
            </a:r>
            <a:endParaRPr 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 typeface="Times New Roman" pitchFamily="18" charset="0"/>
              <a:buChar char="–"/>
            </a:pPr>
            <a:endParaRPr lang="ru-RU" dirty="0" smtClean="0">
              <a:cs typeface="Times New Roman" pitchFamily="18" charset="0"/>
            </a:endParaRPr>
          </a:p>
          <a:p>
            <a:pPr eaLnBrk="1" hangingPunct="1">
              <a:buFont typeface="Times New Roman" pitchFamily="18" charset="0"/>
              <a:buChar char="–"/>
            </a:pPr>
            <a:endParaRPr lang="ru-RU" b="1" dirty="0" smtClean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 typeface="Times New Roman" pitchFamily="18" charset="0"/>
              <a:buChar char="–"/>
            </a:pPr>
            <a:endParaRPr lang="en-US" b="1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9234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827584" y="483518"/>
            <a:ext cx="4824536" cy="4176464"/>
          </a:xfrm>
          <a:noFill/>
          <a:ln>
            <a:noFill/>
          </a:ln>
        </p:spPr>
        <p:txBody>
          <a:bodyPr>
            <a:normAutofit fontScale="77500" lnSpcReduction="20000"/>
          </a:bodyPr>
          <a:lstStyle/>
          <a:p>
            <a:pPr marL="0" indent="0" algn="ctr" eaLnBrk="1" hangingPunct="1">
              <a:lnSpc>
                <a:spcPct val="90000"/>
              </a:lnSpc>
              <a:buNone/>
            </a:pPr>
            <a:r>
              <a:rPr lang="uk-UA" sz="3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Будова нирки</a:t>
            </a:r>
          </a:p>
          <a:p>
            <a:pPr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uk-UA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парний паренхіматозний орган </a:t>
            </a:r>
            <a:r>
              <a:rPr lang="uk-UA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бобовидної</a:t>
            </a:r>
            <a:r>
              <a:rPr lang="uk-UA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форми;</a:t>
            </a:r>
          </a:p>
          <a:p>
            <a:pPr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uk-UA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розміщена  у </a:t>
            </a:r>
            <a:r>
              <a:rPr lang="uk-UA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заочеревиному</a:t>
            </a:r>
            <a:r>
              <a:rPr lang="uk-UA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просторі по обидва боки від поперекового відділу хребта;</a:t>
            </a:r>
          </a:p>
          <a:p>
            <a:pPr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uk-UA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uk-UA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аса кожної нирки становить 100-300 г;</a:t>
            </a:r>
          </a:p>
          <a:p>
            <a:pPr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uk-UA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uk-UA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озміри – 11х6х4 см;</a:t>
            </a:r>
          </a:p>
          <a:p>
            <a:pPr marL="0" indent="0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Оболонки нирки:</a:t>
            </a:r>
          </a:p>
          <a:p>
            <a:pPr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uk-UA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uk-UA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олокниста капсула (фіброзна)</a:t>
            </a:r>
          </a:p>
          <a:p>
            <a:pPr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uk-UA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</a:t>
            </a:r>
            <a:r>
              <a:rPr lang="uk-UA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ирова капсула</a:t>
            </a:r>
            <a:endParaRPr lang="uk-UA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uk-UA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uk-UA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овнішня сполучнотканинна оболонка (ниркова фасція)</a:t>
            </a:r>
          </a:p>
          <a:p>
            <a:pPr marL="0" indent="0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Фіксуючий апарат нирки: </a:t>
            </a:r>
          </a:p>
          <a:p>
            <a:pPr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uk-UA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uk-UA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иркове ложе;</a:t>
            </a:r>
          </a:p>
          <a:p>
            <a:pPr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uk-UA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uk-UA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удинна ниркова ніжка;</a:t>
            </a:r>
          </a:p>
          <a:p>
            <a:pPr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uk-UA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uk-UA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болонки.</a:t>
            </a:r>
          </a:p>
          <a:p>
            <a:pPr marL="0" indent="0" eaLnBrk="1" hangingPunct="1">
              <a:lnSpc>
                <a:spcPct val="90000"/>
              </a:lnSpc>
              <a:buNone/>
            </a:pPr>
            <a:endParaRPr lang="uk-UA" sz="2000" b="1" dirty="0" smtClean="0">
              <a:solidFill>
                <a:srgbClr val="3366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  <a:buFontTx/>
              <a:buChar char="-"/>
            </a:pPr>
            <a:endParaRPr lang="ru-RU" sz="2000" dirty="0" smtClean="0">
              <a:solidFill>
                <a:srgbClr val="3366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endParaRPr lang="ru-RU" b="1" dirty="0">
              <a:solidFill>
                <a:srgbClr val="3366FF"/>
              </a:solidFill>
              <a:latin typeface="Tahoma" charset="0"/>
            </a:endParaRPr>
          </a:p>
        </p:txBody>
      </p:sp>
      <p:pic>
        <p:nvPicPr>
          <p:cNvPr id="77828" name="Picture 4" descr="ÐÐ°ÑÑÐ¸Ð½ÐºÐ¸ Ð¿Ð¾ Ð·Ð°Ð¿ÑÐ¾ÑÑ Ð¿Ð¾ÑÐºÐ°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64000" y1="11000" x2="65000" y2="58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1851670"/>
            <a:ext cx="3247256" cy="18264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9465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827584" y="1974312"/>
            <a:ext cx="3384376" cy="2410263"/>
          </a:xfrm>
          <a:noFill/>
          <a:ln>
            <a:noFill/>
          </a:ln>
        </p:spPr>
        <p:txBody>
          <a:bodyPr>
            <a:normAutofit fontScale="85000" lnSpcReduction="10000"/>
          </a:bodyPr>
          <a:lstStyle/>
          <a:p>
            <a:pPr marL="0" indent="0" eaLnBrk="1" hangingPunct="1">
              <a:lnSpc>
                <a:spcPct val="90000"/>
              </a:lnSpc>
              <a:buNone/>
            </a:pP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Нирка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складається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з: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кіркової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речовини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(темно-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червона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зерниста)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мозкової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речовини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світла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помугована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endParaRPr lang="uk-UA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Rectangle 3"/>
          <p:cNvSpPr>
            <a:spLocks noGrp="1" noChangeArrowheads="1"/>
          </p:cNvSpPr>
          <p:nvPr>
            <p:ph sz="half" idx="2"/>
          </p:nvPr>
        </p:nvSpPr>
        <p:spPr>
          <a:xfrm>
            <a:off x="827584" y="507262"/>
            <a:ext cx="3518892" cy="1440160"/>
          </a:xfrm>
          <a:noFill/>
          <a:ln>
            <a:noFill/>
          </a:ln>
        </p:spPr>
        <p:txBody>
          <a:bodyPr>
            <a:normAutofit fontScale="85000" lnSpcReduction="10000"/>
          </a:bodyPr>
          <a:lstStyle/>
          <a:p>
            <a:pPr marL="0" indent="0" eaLnBrk="1" hangingPunct="1">
              <a:lnSpc>
                <a:spcPct val="90000"/>
              </a:lnSpc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області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воріт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нирки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знаходяться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eaLnBrk="1" hangingPunct="1">
              <a:lnSpc>
                <a:spcPct val="90000"/>
              </a:lnSpc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нерви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 lvl="1" eaLnBrk="1" hangingPunct="1">
              <a:lnSpc>
                <a:spcPct val="90000"/>
              </a:lnSpc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кровоносні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судини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eaLnBrk="1" hangingPunct="1">
              <a:lnSpc>
                <a:spcPct val="90000"/>
              </a:lnSpc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ечовід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uk-UA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6476" y="627534"/>
            <a:ext cx="4473996" cy="3757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96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1028"/>
          <p:cNvSpPr>
            <a:spLocks noGrp="1" noChangeArrowheads="1"/>
          </p:cNvSpPr>
          <p:nvPr>
            <p:ph sz="half" idx="1"/>
          </p:nvPr>
        </p:nvSpPr>
        <p:spPr>
          <a:xfrm>
            <a:off x="726768" y="1923678"/>
            <a:ext cx="4680519" cy="2808312"/>
          </a:xfrm>
          <a:noFill/>
          <a:ln>
            <a:noFill/>
          </a:ln>
        </p:spPr>
        <p:txBody>
          <a:bodyPr>
            <a:normAutofit/>
          </a:bodyPr>
          <a:lstStyle/>
          <a:p>
            <a:pPr marL="0" indent="0" eaLnBrk="1" hangingPunct="1">
              <a:lnSpc>
                <a:spcPct val="90000"/>
              </a:lnSpc>
              <a:buNone/>
            </a:pP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Мозкова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речовина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складається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8-12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пірамід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ерхівки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пірамід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звернені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ниркові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чашечки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утворюють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сосочки;</a:t>
            </a:r>
          </a:p>
          <a:p>
            <a:pPr eaLnBrk="1" hangingPunct="1">
              <a:lnSpc>
                <a:spcPct val="90000"/>
              </a:lnSpc>
            </a:pP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ростає у кіркову речовину у вигляді тонких пучків – </a:t>
            </a:r>
            <a:r>
              <a:rPr lang="uk-UA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мозкових променів </a:t>
            </a:r>
            <a:r>
              <a:rPr lang="uk-UA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Феррейна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90000"/>
              </a:lnSpc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</a:pP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</a:pP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Rectangle 1028"/>
          <p:cNvSpPr>
            <a:spLocks noGrp="1" noChangeArrowheads="1"/>
          </p:cNvSpPr>
          <p:nvPr>
            <p:ph sz="half" idx="2"/>
          </p:nvPr>
        </p:nvSpPr>
        <p:spPr>
          <a:xfrm>
            <a:off x="726768" y="673233"/>
            <a:ext cx="4936248" cy="1394461"/>
          </a:xfrm>
          <a:noFill/>
          <a:ln>
            <a:noFill/>
          </a:ln>
        </p:spPr>
        <p:txBody>
          <a:bodyPr>
            <a:normAutofit/>
          </a:bodyPr>
          <a:lstStyle/>
          <a:p>
            <a:pPr marL="0" indent="0" eaLnBrk="1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Кіркова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речовина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ru-RU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</a:pP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лежить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суцільним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шаром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під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капсулою,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аходить у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мозкову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речовину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вигляді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ниркових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стовпів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Бертена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</a:pP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707904" y="418826"/>
            <a:ext cx="2097562" cy="4247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90000"/>
              </a:lnSpc>
            </a:pPr>
            <a:r>
              <a:rPr lang="uk-UA" sz="2400" b="1" dirty="0">
                <a:solidFill>
                  <a:srgbClr val="33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Будова нирки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128" y="843558"/>
            <a:ext cx="3051445" cy="3528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6808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2"/>
          <p:cNvSpPr>
            <a:spLocks noGrp="1"/>
          </p:cNvSpPr>
          <p:nvPr>
            <p:ph sz="half" idx="1"/>
          </p:nvPr>
        </p:nvSpPr>
        <p:spPr>
          <a:xfrm>
            <a:off x="467544" y="1046384"/>
            <a:ext cx="4824536" cy="3018656"/>
          </a:xfrm>
        </p:spPr>
        <p:txBody>
          <a:bodyPr>
            <a:normAutofit fontScale="92500" lnSpcReduction="20000"/>
          </a:bodyPr>
          <a:lstStyle/>
          <a:p>
            <a:pPr algn="just">
              <a:lnSpc>
                <a:spcPct val="17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Паренхіма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представлена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нирковими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тільцями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епітеліальними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нирковими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канальцями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серед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яких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є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звивисті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й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прямі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17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Строма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нирки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складається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пухкої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волокнистої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сполучної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тканини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багата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ретикулярні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клітини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ретикулярні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волокна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інтерстицій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В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ній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знаходяться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капіляри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70000"/>
              </a:lnSpc>
              <a:spcBef>
                <a:spcPts val="0"/>
              </a:spcBef>
              <a:spcAft>
                <a:spcPts val="0"/>
              </a:spcAft>
            </a:pP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Объект 2"/>
          <p:cNvSpPr>
            <a:spLocks noGrp="1"/>
          </p:cNvSpPr>
          <p:nvPr>
            <p:ph sz="half" idx="2"/>
          </p:nvPr>
        </p:nvSpPr>
        <p:spPr>
          <a:xfrm>
            <a:off x="5580112" y="3291830"/>
            <a:ext cx="3384376" cy="150648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uk-UA" sz="1600" b="1" dirty="0" smtClean="0">
                <a:latin typeface="Times New Roman" pitchFamily="18" charset="0"/>
                <a:cs typeface="Times New Roman" pitchFamily="18" charset="0"/>
              </a:rPr>
              <a:t>Рис. </a:t>
            </a: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Мозкова речовина нирки:</a:t>
            </a:r>
          </a:p>
          <a:p>
            <a:pPr marL="0" indent="0">
              <a:buNone/>
            </a:pPr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 – тонкий сегмент, петля </a:t>
            </a:r>
            <a:r>
              <a:rPr lang="uk-UA" sz="1600" dirty="0" err="1" smtClean="0">
                <a:latin typeface="Times New Roman" pitchFamily="18" charset="0"/>
                <a:cs typeface="Times New Roman" pitchFamily="18" charset="0"/>
              </a:rPr>
              <a:t>Генле</a:t>
            </a:r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дистальний каналець (висхідний товстий  сегмент, петля </a:t>
            </a:r>
            <a:r>
              <a:rPr lang="uk-UA" sz="1600" dirty="0" err="1" smtClean="0">
                <a:latin typeface="Times New Roman" pitchFamily="18" charset="0"/>
                <a:cs typeface="Times New Roman" pitchFamily="18" charset="0"/>
              </a:rPr>
              <a:t>Генле</a:t>
            </a: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.)</a:t>
            </a:r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d – </a:t>
            </a: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колектор </a:t>
            </a:r>
            <a:r>
              <a:rPr lang="uk-UA" sz="16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збірні трубочки)</a:t>
            </a:r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5" descr="RN006b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627534"/>
            <a:ext cx="2742910" cy="2544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01840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99592" y="561987"/>
            <a:ext cx="4176464" cy="3888432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9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Нефрон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структурно-</a:t>
            </a:r>
            <a:r>
              <a:rPr lang="ru-RU" sz="1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функціональна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одиниця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нирки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у </a:t>
            </a:r>
            <a:r>
              <a:rPr lang="ru-RU" sz="1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якій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вібувається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утворення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сечі</a:t>
            </a:r>
            <a:r>
              <a:rPr lang="uk-UA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загальна кількість в обох нирках 2-2,5 мільйона;</a:t>
            </a:r>
            <a:endParaRPr lang="ru-RU" sz="19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 звивистих і прямих епітеліальних канальців, що починаються від ниркового тільця;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капсула </a:t>
            </a:r>
            <a:r>
              <a:rPr lang="uk-UA" sz="1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Шумлянського-Боумена</a:t>
            </a:r>
            <a:r>
              <a:rPr lang="uk-UA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судинний клубочок;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Судинний клубочок і капсула разом формують </a:t>
            </a:r>
            <a:r>
              <a:rPr lang="uk-UA" sz="19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ниркове тільце </a:t>
            </a:r>
            <a:r>
              <a:rPr lang="uk-UA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або </a:t>
            </a:r>
            <a:r>
              <a:rPr lang="uk-UA" sz="19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Мальпігієве</a:t>
            </a:r>
            <a:r>
              <a:rPr lang="uk-UA" sz="19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петля </a:t>
            </a:r>
            <a:r>
              <a:rPr lang="uk-UA" sz="1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Генле</a:t>
            </a:r>
            <a:r>
              <a:rPr lang="uk-UA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uk-UA" sz="1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нисхідна</a:t>
            </a:r>
            <a:r>
              <a:rPr lang="uk-UA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і висхідна частина);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збірні трубочки (відкриваються на вершині пірамід).</a:t>
            </a:r>
          </a:p>
          <a:p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 smtClean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80" y="672943"/>
            <a:ext cx="3096344" cy="3777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4934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411510"/>
            <a:ext cx="3240360" cy="417646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411510"/>
            <a:ext cx="3240360" cy="4176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5412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627535"/>
            <a:ext cx="3024336" cy="381642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627534"/>
            <a:ext cx="2736304" cy="3816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9678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539552" y="843558"/>
            <a:ext cx="4508376" cy="4012406"/>
          </a:xfrm>
          <a:noFill/>
          <a:ln>
            <a:noFill/>
          </a:ln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</a:pPr>
            <a:r>
              <a:rPr lang="ru-RU" sz="19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Коро</a:t>
            </a:r>
            <a:r>
              <a:rPr lang="uk-UA" sz="19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ткі</a:t>
            </a:r>
            <a:r>
              <a:rPr lang="uk-UA" sz="19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uk-UA" sz="19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ru-RU" sz="19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ркові</a:t>
            </a:r>
            <a:r>
              <a:rPr lang="ru-RU" sz="19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нефрони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(10%) – </a:t>
            </a:r>
            <a:r>
              <a:rPr lang="ru-RU" sz="1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ниркове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тільце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лежить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поверхнево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мають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коротку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петлю, яка не заходить у </a:t>
            </a:r>
            <a:r>
              <a:rPr lang="ru-RU" sz="1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мозкову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речовину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eaLnBrk="1" hangingPunct="1">
              <a:lnSpc>
                <a:spcPct val="80000"/>
              </a:lnSpc>
            </a:pPr>
            <a:endParaRPr lang="ru-RU" sz="19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80000"/>
              </a:lnSpc>
            </a:pPr>
            <a:r>
              <a:rPr lang="ru-RU" sz="19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Проміжні</a:t>
            </a:r>
            <a:r>
              <a:rPr lang="ru-RU" sz="19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кіркові</a:t>
            </a:r>
            <a:r>
              <a:rPr lang="ru-RU" sz="19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нефрони</a:t>
            </a:r>
            <a:r>
              <a:rPr lang="ru-RU" sz="19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(80%) – </a:t>
            </a:r>
            <a:r>
              <a:rPr lang="ru-RU" sz="1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петлі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спускаються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різну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глибину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1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зовнішню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зону </a:t>
            </a:r>
            <a:r>
              <a:rPr lang="ru-RU" sz="1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мозкової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речовини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80000"/>
              </a:lnSpc>
            </a:pPr>
            <a:endParaRPr lang="ru-RU"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80000"/>
              </a:lnSpc>
            </a:pPr>
            <a:r>
              <a:rPr lang="ru-RU" sz="19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Юкстамедулярні</a:t>
            </a:r>
            <a:r>
              <a:rPr lang="ru-RU" sz="19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нефрони</a:t>
            </a:r>
            <a:r>
              <a:rPr lang="ru-RU" sz="19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(20%) – </a:t>
            </a:r>
            <a:r>
              <a:rPr lang="ru-RU" sz="1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ниркові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тільця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звивисті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канальці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розміщуються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межі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1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мозковою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речовиною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А петля </a:t>
            </a:r>
            <a:r>
              <a:rPr lang="ru-RU" sz="1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Генле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глибоко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занурена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неї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80000"/>
              </a:lnSpc>
            </a:pPr>
            <a:endParaRPr lang="ru-RU" dirty="0"/>
          </a:p>
          <a:p>
            <a:pPr eaLnBrk="1" hangingPunct="1">
              <a:lnSpc>
                <a:spcPct val="80000"/>
              </a:lnSpc>
            </a:pPr>
            <a:endParaRPr lang="ru-RU" dirty="0" smtClean="0"/>
          </a:p>
          <a:p>
            <a:pPr eaLnBrk="1" hangingPunct="1">
              <a:lnSpc>
                <a:spcPct val="80000"/>
              </a:lnSpc>
            </a:pP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1763688" y="407250"/>
            <a:ext cx="2376264" cy="443826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lnSpc>
                <a:spcPct val="90000"/>
              </a:lnSpc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ru-RU" sz="24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Види</a:t>
            </a:r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нефронів</a:t>
            </a:r>
            <a:endParaRPr lang="ru-RU" sz="24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555526"/>
            <a:ext cx="3312368" cy="4176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9251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574223" y="699542"/>
            <a:ext cx="4572000" cy="1737370"/>
          </a:xfrm>
          <a:noFill/>
          <a:ln>
            <a:noFill/>
          </a:ln>
        </p:spPr>
        <p:txBody>
          <a:bodyPr>
            <a:normAutofit/>
          </a:bodyPr>
          <a:lstStyle/>
          <a:p>
            <a:pPr marL="0" indent="0" eaLnBrk="1" hangingPunct="1">
              <a:buNone/>
            </a:pPr>
            <a:r>
              <a:rPr lang="ru-RU" sz="16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Кіркова</a:t>
            </a:r>
            <a:r>
              <a:rPr lang="ru-RU" sz="1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речовина</a:t>
            </a:r>
            <a:r>
              <a:rPr lang="ru-RU" sz="1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містить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ниркові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тільця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звивисті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проксимальні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дистальні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канальці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усіх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видів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нефронів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eaLnBrk="1" hangingPunct="1"/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Rectangle 3"/>
          <p:cNvSpPr>
            <a:spLocks noGrp="1" noChangeArrowheads="1"/>
          </p:cNvSpPr>
          <p:nvPr>
            <p:ph sz="half" idx="2"/>
          </p:nvPr>
        </p:nvSpPr>
        <p:spPr>
          <a:xfrm>
            <a:off x="540714" y="1851670"/>
            <a:ext cx="5149443" cy="2237234"/>
          </a:xfrm>
          <a:noFill/>
          <a:ln>
            <a:noFill/>
          </a:ln>
        </p:spPr>
        <p:txBody>
          <a:bodyPr>
            <a:normAutofit/>
          </a:bodyPr>
          <a:lstStyle/>
          <a:p>
            <a:pPr marL="0" indent="0" eaLnBrk="1" hangingPunct="1">
              <a:buNone/>
            </a:pPr>
            <a:r>
              <a:rPr lang="ru-RU" sz="16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Мозкова</a:t>
            </a:r>
            <a:r>
              <a:rPr lang="ru-RU" sz="1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речовина</a:t>
            </a:r>
            <a:r>
              <a:rPr lang="ru-RU" sz="1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складається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прямих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проксимальних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дистальних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канальців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тонких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нисхідних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висхідних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канальців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також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збірних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трубочок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7360" y="459594"/>
            <a:ext cx="3528392" cy="2784152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5004048" y="3292296"/>
            <a:ext cx="3707904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Рис.1. </a:t>
            </a:r>
            <a:r>
              <a:rPr lang="ru-RU" sz="1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Фронтальний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розріз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нирки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(схема): 1 - капсула; 2-кіркова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речовина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3 -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мозкова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речовина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1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піраміди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4 -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ниркова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миска. 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Рис.2. </a:t>
            </a:r>
            <a:r>
              <a:rPr lang="ru-RU" sz="1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Розріз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через </a:t>
            </a:r>
            <a:r>
              <a:rPr lang="ru-RU" sz="1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частку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нирки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1 - капсула; 2 - </a:t>
            </a:r>
            <a:r>
              <a:rPr lang="ru-RU" sz="1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кіркова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речовина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 3 - поперечно </a:t>
            </a:r>
            <a:r>
              <a:rPr lang="ru-RU" sz="1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розрізані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покручені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сечові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канальці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 4 - </a:t>
            </a:r>
            <a:r>
              <a:rPr lang="ru-RU" sz="1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поздовжньо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розрізані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прямі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сечові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канальці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 5 - клубочки. </a:t>
            </a:r>
            <a:endParaRPr lang="ru-R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7968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462404"/>
            <a:ext cx="3600400" cy="4156797"/>
          </a:xfrm>
          <a:prstGeom prst="rect">
            <a:avLst/>
          </a:prstGeom>
        </p:spPr>
      </p:pic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4067944" y="555526"/>
            <a:ext cx="4248472" cy="4371374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uk-UA" sz="1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uk-UA" sz="16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Нирка (забарвлення ШИК-реакція-гематоксилін)</a:t>
            </a:r>
          </a:p>
          <a:p>
            <a:pPr marL="0" indent="0" algn="just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uk-UA" sz="16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1 – капсула;</a:t>
            </a:r>
          </a:p>
          <a:p>
            <a:pPr marL="0" indent="0" algn="just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uk-UA" sz="16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2 – кіркова речовина (2.1. – ниркове тільце; 2.2. – проксимальний каналець; 2.3. – дистальний каналець);</a:t>
            </a:r>
          </a:p>
          <a:p>
            <a:pPr marL="0" indent="0" algn="just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uk-UA" sz="16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3 – мозковий промінь;</a:t>
            </a:r>
          </a:p>
          <a:p>
            <a:pPr marL="0" indent="0" algn="just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uk-UA" sz="16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4 – долька кіркової речовини;</a:t>
            </a:r>
          </a:p>
          <a:p>
            <a:pPr marL="0" indent="0" algn="just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uk-UA" sz="16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5 – </a:t>
            </a:r>
            <a:r>
              <a:rPr lang="uk-UA" sz="160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міждолькові</a:t>
            </a:r>
            <a:r>
              <a:rPr lang="uk-UA" sz="16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 судини;</a:t>
            </a:r>
          </a:p>
          <a:p>
            <a:pPr marL="0" indent="0" algn="just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uk-UA" sz="16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6 – </a:t>
            </a:r>
            <a:r>
              <a:rPr lang="uk-UA" sz="160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субкапсулярна</a:t>
            </a:r>
            <a:r>
              <a:rPr lang="uk-UA" sz="16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 вена;</a:t>
            </a:r>
          </a:p>
          <a:p>
            <a:pPr marL="0" indent="0" algn="just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uk-UA" sz="16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7 – мозкова речовина (7.1. – збірна трубочка; 7.2. – тонка частина петлі </a:t>
            </a:r>
            <a:r>
              <a:rPr lang="uk-UA" sz="160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нефрона</a:t>
            </a:r>
            <a:r>
              <a:rPr lang="uk-UA" sz="16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0" indent="0" algn="just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uk-UA" sz="16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8 – дугові кровоносні судини (8.1. – дугова артерія; 8.2. – дугова вена)</a:t>
            </a:r>
          </a:p>
          <a:p>
            <a:pPr marL="0" indent="0" algn="just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uk-UA" sz="160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uk-UA" sz="160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uk-UA" sz="160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fontAlgn="auto">
              <a:lnSpc>
                <a:spcPct val="90000"/>
              </a:lnSpc>
              <a:spcAft>
                <a:spcPts val="0"/>
              </a:spcAft>
              <a:buFont typeface="Arial" panose="020B0604020202020204" pitchFamily="34" charset="0"/>
              <a:buNone/>
            </a:pPr>
            <a:endParaRPr lang="ru-RU" sz="160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0100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0211" y="555526"/>
            <a:ext cx="3852915" cy="300628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526161"/>
            <a:ext cx="3960440" cy="3024336"/>
          </a:xfrm>
          <a:prstGeom prst="rect">
            <a:avLst/>
          </a:prstGeom>
        </p:spPr>
      </p:pic>
      <p:sp>
        <p:nvSpPr>
          <p:cNvPr id="8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539552" y="3579862"/>
            <a:ext cx="3950659" cy="1214992"/>
          </a:xfrm>
          <a:noFill/>
          <a:ln>
            <a:noFill/>
          </a:ln>
        </p:spPr>
        <p:txBody>
          <a:bodyPr>
            <a:normAutofit fontScale="92500" lnSpcReduction="20000"/>
          </a:bodyPr>
          <a:lstStyle/>
          <a:p>
            <a:pPr eaLnBrk="1" hangingPunct="1"/>
            <a:r>
              <a:rPr lang="uk-UA" sz="1400" b="1" dirty="0" smtClean="0">
                <a:latin typeface="Times New Roman" pitchFamily="18" charset="0"/>
                <a:cs typeface="Times New Roman" pitchFamily="18" charset="0"/>
              </a:rPr>
              <a:t>Нирка гризуна: </a:t>
            </a:r>
            <a:r>
              <a:rPr lang="uk-UA" sz="1400" dirty="0" smtClean="0">
                <a:latin typeface="Times New Roman" pitchFamily="18" charset="0"/>
                <a:cs typeface="Times New Roman" pitchFamily="18" charset="0"/>
              </a:rPr>
              <a:t>кіркова речовина (С), мозкова речовина (М), ворота нирки (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H)</a:t>
            </a:r>
            <a:r>
              <a:rPr lang="uk-UA" sz="1400" dirty="0" smtClean="0">
                <a:latin typeface="Times New Roman" pitchFamily="18" charset="0"/>
                <a:cs typeface="Times New Roman" pitchFamily="18" charset="0"/>
              </a:rPr>
              <a:t>, сосочок (Р), </a:t>
            </a:r>
            <a:r>
              <a:rPr lang="uk-UA" sz="1400" dirty="0" err="1" smtClean="0">
                <a:latin typeface="Times New Roman" pitchFamily="18" charset="0"/>
                <a:cs typeface="Times New Roman" pitchFamily="18" charset="0"/>
              </a:rPr>
              <a:t>форнікси</a:t>
            </a:r>
            <a:r>
              <a:rPr lang="uk-UA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1400" dirty="0" smtClean="0">
                <a:latin typeface="Times New Roman" pitchFamily="18" charset="0"/>
                <a:cs typeface="Times New Roman" pitchFamily="18" charset="0"/>
              </a:rPr>
              <a:t>складки (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F)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зовнішня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мозкова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речовина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(ОМ),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внутрішня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смужка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IS)</a:t>
            </a:r>
            <a:r>
              <a:rPr lang="uk-UA" sz="1400" dirty="0" smtClean="0">
                <a:latin typeface="Times New Roman" pitchFamily="18" charset="0"/>
                <a:cs typeface="Times New Roman" pitchFamily="18" charset="0"/>
              </a:rPr>
              <a:t>,  зовнішня смужка (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OS)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внутр</a:t>
            </a:r>
            <a:r>
              <a:rPr lang="uk-UA" sz="1400" dirty="0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шня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мозкова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речовина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(IM), </a:t>
            </a:r>
            <a:r>
              <a:rPr lang="uk-UA" sz="1400" dirty="0" smtClean="0">
                <a:latin typeface="Times New Roman" pitchFamily="18" charset="0"/>
                <a:cs typeface="Times New Roman" pitchFamily="18" charset="0"/>
              </a:rPr>
              <a:t>сечовід 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(U)</a:t>
            </a:r>
            <a:r>
              <a:rPr lang="uk-UA" sz="1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4513846" y="3591175"/>
            <a:ext cx="3950659" cy="917934"/>
          </a:xfrm>
          <a:noFill/>
          <a:ln>
            <a:noFill/>
          </a:ln>
        </p:spPr>
        <p:txBody>
          <a:bodyPr>
            <a:normAutofit fontScale="92500"/>
          </a:bodyPr>
          <a:lstStyle/>
          <a:p>
            <a:pPr eaLnBrk="1" hangingPunct="1"/>
            <a:r>
              <a:rPr lang="uk-UA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Нирка людини: </a:t>
            </a:r>
            <a:r>
              <a:rPr lang="uk-UA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кіркова речовина (С), мозкова речовина (М), ворота нирки (</a:t>
            </a:r>
            <a:r>
              <a:rPr lang="en-US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H)</a:t>
            </a:r>
            <a:r>
              <a:rPr lang="uk-UA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сосочок (Р), сечовід </a:t>
            </a:r>
            <a:r>
              <a:rPr lang="en-US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(U)</a:t>
            </a:r>
            <a:r>
              <a:rPr lang="uk-UA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фіброзна капсула (Ср).</a:t>
            </a:r>
            <a:endPara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8852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611560" y="1107398"/>
            <a:ext cx="3969586" cy="3375794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lnSpc>
                <a:spcPct val="90000"/>
              </a:lnSpc>
              <a:spcAft>
                <a:spcPts val="0"/>
              </a:spcAft>
              <a:buNone/>
            </a:pP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Ниркове </a:t>
            </a:r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тільце — це структура, яка необхідна для з'єднання канальців </a:t>
            </a:r>
            <a:r>
              <a:rPr lang="uk-UA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нефрона</a:t>
            </a:r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із системою кровообігу, і містить у 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собі:</a:t>
            </a:r>
          </a:p>
          <a:p>
            <a:pPr>
              <a:lnSpc>
                <a:spcPct val="90000"/>
              </a:lnSpc>
            </a:pP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компактний </a:t>
            </a:r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клубочок переплетених капілярних 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петель (від 50 до 100) </a:t>
            </a:r>
            <a:r>
              <a:rPr lang="uk-UA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lang="uk-UA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гломерулу</a:t>
            </a:r>
            <a:r>
              <a:rPr lang="uk-UA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k-UA" sz="1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</a:pPr>
            <a:r>
              <a:rPr lang="uk-UA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порожнисту </a:t>
            </a:r>
            <a:r>
              <a:rPr lang="uk-UA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капсулу — </a:t>
            </a:r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капсулу клубочка, в яку занурюється клубочок капілярів.</a:t>
            </a:r>
            <a:endParaRPr lang="ru-RU" sz="160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Текст 5"/>
          <p:cNvSpPr txBox="1">
            <a:spLocks/>
          </p:cNvSpPr>
          <p:nvPr/>
        </p:nvSpPr>
        <p:spPr>
          <a:xfrm>
            <a:off x="755576" y="598291"/>
            <a:ext cx="7772400" cy="5898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24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Гістофізіологія Сечоутворення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2284" y="1202285"/>
            <a:ext cx="3683441" cy="3186020"/>
          </a:xfrm>
          <a:prstGeom prst="rect">
            <a:avLst/>
          </a:prstGeom>
        </p:spPr>
      </p:pic>
      <p:sp>
        <p:nvSpPr>
          <p:cNvPr id="10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611560" y="3147814"/>
            <a:ext cx="4397442" cy="1439044"/>
          </a:xfrm>
          <a:noFill/>
          <a:ln>
            <a:noFill/>
          </a:ln>
        </p:spPr>
        <p:txBody>
          <a:bodyPr>
            <a:normAutofit fontScale="70000" lnSpcReduction="20000"/>
          </a:bodyPr>
          <a:lstStyle/>
          <a:p>
            <a:pPr eaLnBrk="1" hangingPunct="1"/>
            <a:endParaRPr lang="ru-RU" sz="2400" dirty="0" smtClean="0">
              <a:latin typeface="Tahoma" charset="0"/>
            </a:endParaRPr>
          </a:p>
          <a:p>
            <a:pPr marL="0" indent="0">
              <a:buNone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Капсула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утворена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внутрішнім</a:t>
            </a:r>
            <a:r>
              <a:rPr lang="ru-RU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4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зовніш</a:t>
            </a:r>
            <a:r>
              <a:rPr lang="uk-UA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z="24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ім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листками,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між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якими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розміщена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порожнина</a:t>
            </a:r>
            <a:r>
              <a:rPr lang="ru-RU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капсули</a:t>
            </a:r>
            <a:r>
              <a:rPr lang="ru-RU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4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сечовий</a:t>
            </a:r>
            <a:r>
              <a:rPr lang="ru-RU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простір</a:t>
            </a:r>
            <a:r>
              <a:rPr lang="ru-RU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яка переходить в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просвіт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проксимального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канальця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нефрона.</a:t>
            </a:r>
          </a:p>
          <a:p>
            <a:pPr marL="0" indent="0" eaLnBrk="1" hangingPunct="1">
              <a:buNone/>
            </a:pPr>
            <a:endParaRPr lang="ru-RU" sz="2400" dirty="0" smtClean="0">
              <a:latin typeface="Tahom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6803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6886718"/>
              </p:ext>
            </p:extLst>
          </p:nvPr>
        </p:nvGraphicFramePr>
        <p:xfrm>
          <a:off x="467544" y="1203598"/>
          <a:ext cx="8208912" cy="34449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2228"/>
                <a:gridCol w="2052228"/>
                <a:gridCol w="2052228"/>
                <a:gridCol w="2052228"/>
              </a:tblGrid>
              <a:tr h="1128125">
                <a:tc>
                  <a:txBody>
                    <a:bodyPr/>
                    <a:lstStyle/>
                    <a:p>
                      <a:pPr algn="ctr"/>
                      <a:r>
                        <a:rPr lang="uk-UA" sz="2400" b="0" dirty="0" smtClean="0">
                          <a:solidFill>
                            <a:schemeClr val="tx1"/>
                          </a:solidFill>
                        </a:rPr>
                        <a:t>Фільтрація</a:t>
                      </a:r>
                      <a:endParaRPr lang="uk-UA" sz="24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400" b="0" dirty="0" smtClean="0">
                          <a:solidFill>
                            <a:schemeClr val="tx1"/>
                          </a:solidFill>
                        </a:rPr>
                        <a:t>Ниркове тільце</a:t>
                      </a:r>
                      <a:endParaRPr lang="uk-UA" sz="24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/>
                      <a:endParaRPr lang="uk-UA" sz="24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400" b="0" dirty="0" smtClean="0">
                          <a:solidFill>
                            <a:schemeClr val="tx1"/>
                          </a:solidFill>
                        </a:rPr>
                        <a:t>Первинна сеча</a:t>
                      </a:r>
                      <a:r>
                        <a:rPr lang="uk-UA" sz="2400" b="0" baseline="0" dirty="0" smtClean="0">
                          <a:solidFill>
                            <a:schemeClr val="tx1"/>
                          </a:solidFill>
                        </a:rPr>
                        <a:t> (фільтрат плазми крові)</a:t>
                      </a:r>
                      <a:endParaRPr lang="uk-UA" sz="24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1128125">
                <a:tc>
                  <a:txBody>
                    <a:bodyPr/>
                    <a:lstStyle/>
                    <a:p>
                      <a:pPr algn="ctr"/>
                      <a:r>
                        <a:rPr lang="uk-UA" sz="2400" dirty="0" smtClean="0">
                          <a:solidFill>
                            <a:schemeClr val="tx1"/>
                          </a:solidFill>
                        </a:rPr>
                        <a:t>Реабсорбція</a:t>
                      </a:r>
                      <a:endParaRPr lang="uk-UA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uk-UA" sz="2400" dirty="0" smtClean="0">
                          <a:solidFill>
                            <a:schemeClr val="tx1"/>
                          </a:solidFill>
                        </a:rPr>
                        <a:t>Канальці</a:t>
                      </a:r>
                      <a:r>
                        <a:rPr lang="uk-UA" sz="240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uk-UA" sz="2400" baseline="0" dirty="0" err="1" smtClean="0">
                          <a:solidFill>
                            <a:schemeClr val="tx1"/>
                          </a:solidFill>
                        </a:rPr>
                        <a:t>нефрона</a:t>
                      </a:r>
                      <a:r>
                        <a:rPr lang="uk-UA" sz="240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</a:p>
                    <a:p>
                      <a:pPr algn="ctr"/>
                      <a:endParaRPr lang="uk-UA" sz="2400" baseline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uk-UA" sz="2400" baseline="0" dirty="0" smtClean="0">
                          <a:solidFill>
                            <a:schemeClr val="tx1"/>
                          </a:solidFill>
                        </a:rPr>
                        <a:t> Збірні трубочки</a:t>
                      </a:r>
                      <a:endParaRPr lang="uk-UA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381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uk-UA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uk-UA" sz="2400" dirty="0" smtClean="0">
                          <a:solidFill>
                            <a:schemeClr val="tx1"/>
                          </a:solidFill>
                        </a:rPr>
                        <a:t>Вторинна (остаточна) сеча</a:t>
                      </a:r>
                      <a:endParaRPr lang="uk-UA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81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1128125">
                <a:tc>
                  <a:txBody>
                    <a:bodyPr/>
                    <a:lstStyle/>
                    <a:p>
                      <a:pPr algn="ctr"/>
                      <a:r>
                        <a:rPr lang="uk-UA" sz="2400" dirty="0" smtClean="0">
                          <a:solidFill>
                            <a:schemeClr val="tx1"/>
                          </a:solidFill>
                        </a:rPr>
                        <a:t>Секреція</a:t>
                      </a:r>
                      <a:endParaRPr lang="uk-UA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uk-UA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uk-UA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Заголовок 3"/>
          <p:cNvSpPr>
            <a:spLocks noGrp="1"/>
          </p:cNvSpPr>
          <p:nvPr>
            <p:ph type="title"/>
          </p:nvPr>
        </p:nvSpPr>
        <p:spPr>
          <a:xfrm>
            <a:off x="1115567" y="548598"/>
            <a:ext cx="7200897" cy="582910"/>
          </a:xfrm>
        </p:spPr>
        <p:txBody>
          <a:bodyPr>
            <a:normAutofit/>
          </a:bodyPr>
          <a:lstStyle/>
          <a:p>
            <a:r>
              <a:rPr lang="ru-RU" sz="24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</a:t>
            </a:r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утворення</a:t>
            </a:r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 сеч</a:t>
            </a:r>
            <a:r>
              <a:rPr lang="uk-UA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endParaRPr lang="uk-UA" sz="2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Стрелка вправо 6"/>
          <p:cNvSpPr/>
          <p:nvPr/>
        </p:nvSpPr>
        <p:spPr>
          <a:xfrm>
            <a:off x="4716016" y="1419622"/>
            <a:ext cx="1656184" cy="792088"/>
          </a:xfrm>
          <a:prstGeom prst="rightArrow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8" name="Стрелка вправо 7"/>
          <p:cNvSpPr/>
          <p:nvPr/>
        </p:nvSpPr>
        <p:spPr>
          <a:xfrm>
            <a:off x="4716016" y="3075806"/>
            <a:ext cx="1656184" cy="792088"/>
          </a:xfrm>
          <a:prstGeom prst="rightArrow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39829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1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791580" y="911984"/>
            <a:ext cx="4392488" cy="3544741"/>
          </a:xfrm>
          <a:noFill/>
          <a:ln>
            <a:noFill/>
          </a:ln>
        </p:spPr>
        <p:txBody>
          <a:bodyPr>
            <a:noAutofit/>
          </a:bodyPr>
          <a:lstStyle/>
          <a:p>
            <a:pPr marL="0" indent="0" eaLnBrk="1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Нирка. Ділянка кіркової речовини.</a:t>
            </a:r>
          </a:p>
          <a:p>
            <a:pPr marL="0" indent="0" eaLnBrk="1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(забарвлення: Шик-реакція-гематоксилін)</a:t>
            </a:r>
          </a:p>
          <a:p>
            <a:pPr marL="0" indent="0" eaLnBrk="1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 – ниркове тільце; </a:t>
            </a:r>
          </a:p>
          <a:p>
            <a:pPr marL="0" indent="0" eaLnBrk="1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1.1. – судинний клубочок;</a:t>
            </a:r>
          </a:p>
          <a:p>
            <a:pPr marL="0" indent="0" eaLnBrk="1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1.2. – капсула клубочка;</a:t>
            </a:r>
          </a:p>
          <a:p>
            <a:pPr marL="0" indent="0" eaLnBrk="1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1.2.1. – зовнішній листок; </a:t>
            </a:r>
          </a:p>
          <a:p>
            <a:pPr marL="0" indent="0" eaLnBrk="1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1.2.2. – внутрішній листок;</a:t>
            </a:r>
          </a:p>
          <a:p>
            <a:pPr marL="0" indent="0" eaLnBrk="1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1.3. порожнина капсули;</a:t>
            </a:r>
          </a:p>
          <a:p>
            <a:pPr marL="0" indent="0" eaLnBrk="1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 – каналець проксимальний;</a:t>
            </a:r>
          </a:p>
          <a:p>
            <a:pPr marL="0" indent="0" eaLnBrk="1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2.1. – кубічні </a:t>
            </a:r>
            <a:r>
              <a:rPr lang="uk-UA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епітеліоцити</a:t>
            </a:r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marL="0" indent="0" eaLnBrk="1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2.1.1. -  базальна смугастість; </a:t>
            </a:r>
          </a:p>
          <a:p>
            <a:pPr marL="0" indent="0" eaLnBrk="1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2.1.2. – щіткова облямівка);</a:t>
            </a:r>
          </a:p>
          <a:p>
            <a:pPr marL="0" indent="0" eaLnBrk="1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 –  каналець дистальний;</a:t>
            </a:r>
          </a:p>
          <a:p>
            <a:pPr marL="0" indent="0" eaLnBrk="1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3.1. – базальна </a:t>
            </a:r>
            <a:r>
              <a:rPr lang="uk-UA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посмугованість</a:t>
            </a:r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marL="0" indent="0" eaLnBrk="1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3.2. – щільна пляма;</a:t>
            </a:r>
          </a:p>
          <a:p>
            <a:pPr marL="0" indent="0" eaLnBrk="1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 – збірна трубочка.</a:t>
            </a:r>
            <a:endPara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2987824" y="483518"/>
            <a:ext cx="4191000" cy="74295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lnSpc>
                <a:spcPct val="90000"/>
              </a:lnSpc>
              <a:spcAft>
                <a:spcPts val="0"/>
              </a:spcAft>
              <a:buNone/>
            </a:pPr>
            <a:r>
              <a:rPr lang="ru-RU" sz="2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Будова </a:t>
            </a:r>
            <a:r>
              <a:rPr lang="ru-RU" sz="24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ниркового</a:t>
            </a:r>
            <a:r>
              <a:rPr lang="ru-RU" sz="2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тільця</a:t>
            </a:r>
            <a:endParaRPr lang="ru-RU" sz="2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7944" y="928167"/>
            <a:ext cx="4680519" cy="3528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6333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755576" y="843558"/>
            <a:ext cx="4104456" cy="3456384"/>
          </a:xfrm>
          <a:noFill/>
          <a:ln>
            <a:noFill/>
          </a:ln>
        </p:spPr>
        <p:txBody>
          <a:bodyPr>
            <a:normAutofit/>
          </a:bodyPr>
          <a:lstStyle/>
          <a:p>
            <a:pPr marL="0" indent="0">
              <a:spcAft>
                <a:spcPts val="0"/>
              </a:spcAft>
              <a:buNone/>
            </a:pP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Будова </a:t>
            </a:r>
            <a:r>
              <a:rPr lang="ru-RU" sz="20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капілярів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клубочка:</a:t>
            </a:r>
            <a:endParaRPr lang="ru-RU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Ендотелій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капілярів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містить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пори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фенестри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Базальна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мембрана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є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загальною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ендотелію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капілярів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внутрішнього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листка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капсули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Епітелій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внутрішнього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листка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капсули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утворений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особливими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клітинами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подоцитами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b="1" dirty="0"/>
          </a:p>
          <a:p>
            <a:endParaRPr lang="ru-RU" sz="2400" dirty="0" smtClean="0">
              <a:latin typeface="Tahoma" charset="0"/>
            </a:endParaRPr>
          </a:p>
        </p:txBody>
      </p:sp>
      <p:pic>
        <p:nvPicPr>
          <p:cNvPr id="20" name="Picture 4" descr="ÐÐ°ÑÑÐ¸Ð½ÐºÐ¸ Ð¿Ð¾ Ð·Ð°Ð¿ÑÐ¾ÑÑ basement membrane of glomerulus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84" t="18538" r="6125" b="8904"/>
          <a:stretch/>
        </p:blipFill>
        <p:spPr bwMode="auto">
          <a:xfrm>
            <a:off x="5220072" y="2427895"/>
            <a:ext cx="3312368" cy="1884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555526"/>
            <a:ext cx="3600400" cy="1867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8520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D:\MRS_DEEVA\internet\Новая папка (2)\thumbnail.aspx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794" y="1887673"/>
            <a:ext cx="3836194" cy="25202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Объект 2"/>
          <p:cNvSpPr>
            <a:spLocks noGrp="1"/>
          </p:cNvSpPr>
          <p:nvPr>
            <p:ph sz="half" idx="1"/>
          </p:nvPr>
        </p:nvSpPr>
        <p:spPr>
          <a:xfrm>
            <a:off x="611560" y="591529"/>
            <a:ext cx="4680520" cy="129614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тіл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подоцитів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відходять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широкі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відростки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цитотрабекули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яких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починаються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короткі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цитоподії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Ці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відростки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охоплюють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капіляри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14" name="Объект 2"/>
          <p:cNvSpPr>
            <a:spLocks noGrp="1"/>
          </p:cNvSpPr>
          <p:nvPr>
            <p:ph sz="half" idx="2"/>
          </p:nvPr>
        </p:nvSpPr>
        <p:spPr>
          <a:xfrm>
            <a:off x="4666801" y="3374586"/>
            <a:ext cx="4048744" cy="104411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Між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цитоподіями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розміщуються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фільтраційні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щілини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Вони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закриті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діафрагмами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519521"/>
            <a:ext cx="3456384" cy="2736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474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483519"/>
            <a:ext cx="4104456" cy="4104456"/>
          </a:xfrm>
          <a:prstGeom prst="rect">
            <a:avLst/>
          </a:prstGeom>
        </p:spPr>
      </p:pic>
      <p:sp>
        <p:nvSpPr>
          <p:cNvPr id="8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5220072" y="580358"/>
            <a:ext cx="3384376" cy="4007616"/>
          </a:xfrm>
          <a:noFill/>
          <a:ln>
            <a:noFill/>
          </a:ln>
        </p:spPr>
        <p:txBody>
          <a:bodyPr>
            <a:normAutofit/>
          </a:bodyPr>
          <a:lstStyle/>
          <a:p>
            <a:endParaRPr lang="ru-RU" sz="2400" dirty="0">
              <a:latin typeface="Tahoma" charset="0"/>
            </a:endParaRPr>
          </a:p>
          <a:p>
            <a:pPr marL="0" indent="0">
              <a:buNone/>
            </a:pPr>
            <a:r>
              <a:rPr lang="uk-UA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uk-UA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Ультраструктура ниркового тільця: </a:t>
            </a:r>
          </a:p>
          <a:p>
            <a:pPr marL="0" indent="0">
              <a:buNone/>
            </a:pPr>
            <a:r>
              <a:rPr lang="uk-UA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uk-UA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ниркове тільце;</a:t>
            </a:r>
          </a:p>
          <a:p>
            <a:pPr marL="0" indent="0">
              <a:buNone/>
            </a:pPr>
            <a:r>
              <a:rPr lang="uk-UA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uk-UA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взаємовідношення капілярів ниркового клубочка з </a:t>
            </a:r>
            <a:r>
              <a:rPr lang="uk-UA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подоцитами</a:t>
            </a:r>
            <a:r>
              <a:rPr lang="uk-UA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uk-UA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мезангіоцитами</a:t>
            </a:r>
            <a:r>
              <a:rPr lang="uk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uk-UA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r>
              <a:rPr lang="uk-UA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uk-UA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тривимірна реконструкція фільтраційного бар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uk-UA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єра</a:t>
            </a:r>
            <a:r>
              <a:rPr lang="uk-UA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0" indent="0">
              <a:buNone/>
            </a:pPr>
            <a:r>
              <a:rPr lang="uk-UA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uk-UA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деталі будови фільтраційного  бар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uk-UA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єра</a:t>
            </a:r>
            <a:r>
              <a:rPr lang="uk-UA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 smtClean="0">
              <a:latin typeface="Tahom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2133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1923678"/>
            <a:ext cx="3384376" cy="2376264"/>
          </a:xfrm>
        </p:spPr>
        <p:txBody>
          <a:bodyPr>
            <a:noAutofit/>
          </a:bodyPr>
          <a:lstStyle/>
          <a:p>
            <a:pPr algn="l" eaLnBrk="1" hangingPunct="1"/>
            <a:r>
              <a:rPr lang="ru-RU" sz="18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Мезангій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судинних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клубочках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між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капілярами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присутній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простір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мезангій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Він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заповнений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мезангіоцитами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продукують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матрикс.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2" descr="ÐÐ°ÑÑÐ¸Ð½ÐºÐ¸ Ð¿Ð¾ Ð·Ð°Ð¿ÑÐ¾ÑÑ basement membrane of glomerulu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771550"/>
            <a:ext cx="3600400" cy="3456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823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D:\Атлас\сжатые рисунки\81 Б почка большое увеличение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/>
        </p:blipFill>
        <p:spPr bwMode="auto">
          <a:xfrm>
            <a:off x="1043608" y="771550"/>
            <a:ext cx="3384376" cy="27814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8004" y="771550"/>
            <a:ext cx="3498268" cy="2787775"/>
          </a:xfrm>
          <a:prstGeom prst="rect">
            <a:avLst/>
          </a:prstGeom>
        </p:spPr>
      </p:pic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539552" y="3651870"/>
            <a:ext cx="7992888" cy="915566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>
            <a:normAutofit fontScale="2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lnSpc>
                <a:spcPct val="90000"/>
              </a:lnSpc>
              <a:spcAft>
                <a:spcPts val="0"/>
              </a:spcAft>
              <a:buNone/>
            </a:pPr>
            <a:r>
              <a:rPr lang="uk-UA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uk-UA" sz="56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Рис. Ниркове тільце</a:t>
            </a:r>
          </a:p>
          <a:p>
            <a:pPr marL="0" indent="0" fontAlgn="auto">
              <a:lnSpc>
                <a:spcPct val="90000"/>
              </a:lnSpc>
              <a:spcAft>
                <a:spcPts val="0"/>
              </a:spcAft>
              <a:buNone/>
            </a:pPr>
            <a:r>
              <a:rPr lang="uk-UA" sz="56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1 – простір капсули; 2 – парієтальний листок  капсули клубочка; 3- </a:t>
            </a:r>
            <a:r>
              <a:rPr lang="uk-UA" sz="560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подоцити</a:t>
            </a:r>
            <a:r>
              <a:rPr lang="uk-UA" sz="56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; 4- капіляри клубочка; 5- </a:t>
            </a:r>
            <a:r>
              <a:rPr lang="uk-UA" sz="5600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uk-UA" sz="560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риносна</a:t>
            </a:r>
            <a:r>
              <a:rPr lang="uk-UA" sz="56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 артеріола; 6 – виносна артеріола; 7 – </a:t>
            </a:r>
            <a:r>
              <a:rPr lang="uk-UA" sz="560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мезангіоцити</a:t>
            </a:r>
            <a:r>
              <a:rPr lang="uk-UA" sz="56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; 8 – щільна пляма; 9 – </a:t>
            </a:r>
            <a:r>
              <a:rPr lang="uk-UA" sz="560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ендотеліальні</a:t>
            </a:r>
            <a:r>
              <a:rPr lang="uk-UA" sz="56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 клітини; 10 – базальна мембрана; 11- проксимальні звивисті канальці; 12  дистальні звивисті канальці.</a:t>
            </a:r>
            <a:endParaRPr lang="ru-RU" sz="560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1539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Picture 4" descr="IMG030 Adj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627534"/>
            <a:ext cx="5040560" cy="29317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755576" y="3723878"/>
            <a:ext cx="7704856" cy="915566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lnSpc>
                <a:spcPct val="90000"/>
              </a:lnSpc>
              <a:spcAft>
                <a:spcPts val="0"/>
              </a:spcAft>
              <a:buNone/>
            </a:pPr>
            <a:r>
              <a:rPr lang="uk-UA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uk-UA" sz="18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en-US" sz="18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Glomerulus</a:t>
            </a:r>
            <a:r>
              <a:rPr lang="uk-UA" sz="18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18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ru-RU" sz="18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о – </a:t>
            </a:r>
            <a:r>
              <a:rPr lang="ru-RU" sz="180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подоцити</a:t>
            </a:r>
            <a:r>
              <a:rPr lang="ru-RU" sz="18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; С</a:t>
            </a:r>
            <a:r>
              <a:rPr lang="en-US" sz="18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S – </a:t>
            </a:r>
            <a:r>
              <a:rPr lang="uk-UA" sz="18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простір капсули; </a:t>
            </a:r>
            <a:r>
              <a:rPr lang="en-US" sz="18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PL</a:t>
            </a:r>
            <a:r>
              <a:rPr lang="uk-UA" sz="18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 – парієтальний листок капсули.</a:t>
            </a:r>
          </a:p>
        </p:txBody>
      </p:sp>
    </p:spTree>
    <p:extLst>
      <p:ext uri="{BB962C8B-B14F-4D97-AF65-F5344CB8AC3E}">
        <p14:creationId xmlns:p14="http://schemas.microsoft.com/office/powerpoint/2010/main" val="3271524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915566"/>
            <a:ext cx="4176464" cy="2016224"/>
          </a:xfrm>
        </p:spPr>
        <p:txBody>
          <a:bodyPr>
            <a:normAutofit fontScale="90000"/>
          </a:bodyPr>
          <a:lstStyle/>
          <a:p>
            <a:pPr algn="l" eaLnBrk="1" hangingPunct="1"/>
            <a:r>
              <a:rPr lang="ru-RU" sz="18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Фільтраційний</a:t>
            </a:r>
            <a:r>
              <a:rPr lang="ru-RU" sz="1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бар</a:t>
            </a:r>
            <a:r>
              <a:rPr lang="en-US" sz="1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uk-UA" sz="1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є</a:t>
            </a:r>
            <a:r>
              <a:rPr lang="ru-RU" sz="1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р:</a:t>
            </a:r>
            <a:r>
              <a:rPr lang="ru-RU" sz="1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Утворення</a:t>
            </a:r>
            <a:r>
              <a:rPr lang="ru-RU" sz="18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фільтрату</a:t>
            </a:r>
            <a:r>
              <a:rPr lang="ru-RU" sz="18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відбувається</a:t>
            </a:r>
            <a:r>
              <a:rPr lang="ru-RU" sz="18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 через </a:t>
            </a:r>
            <a:r>
              <a:rPr lang="ru-RU" sz="180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потрійний</a:t>
            </a:r>
            <a:r>
              <a:rPr lang="ru-RU" sz="18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 шар: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Ендотелій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капілярів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клубочка (пори)</a:t>
            </a:r>
            <a:r>
              <a:rPr lang="en-US" sz="18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18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Тришарова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гломерулярна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мембрана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Подоцити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внутрішнього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листка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капсули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800" dirty="0"/>
          </a:p>
        </p:txBody>
      </p:sp>
      <p:sp>
        <p:nvSpPr>
          <p:cNvPr id="8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766826" y="2377924"/>
            <a:ext cx="4309230" cy="1697360"/>
          </a:xfrm>
          <a:noFill/>
          <a:ln>
            <a:noFill/>
          </a:ln>
        </p:spPr>
        <p:txBody>
          <a:bodyPr>
            <a:normAutofit/>
          </a:bodyPr>
          <a:lstStyle/>
          <a:p>
            <a:pPr marL="0" indent="0" eaLnBrk="1" hangingPunct="1">
              <a:buNone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Через «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фільтр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крові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порожнину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капсули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фільтруються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складові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частини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плазми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крові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утворюють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первинну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сечу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eaLnBrk="1" hangingPunct="1"/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7" descr="EM001a3"/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833"/>
          <a:stretch/>
        </p:blipFill>
        <p:spPr bwMode="auto">
          <a:xfrm>
            <a:off x="4932040" y="771550"/>
            <a:ext cx="3243680" cy="30963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72822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467544" y="915566"/>
            <a:ext cx="565212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Ультраструктурна організація епітеліальних клітин різних відділів </a:t>
            </a:r>
            <a:r>
              <a:rPr lang="uk-UA" sz="20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нефрона</a:t>
            </a:r>
            <a:endParaRPr 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814446" y="1831132"/>
            <a:ext cx="5562872" cy="2468810"/>
          </a:xfrm>
          <a:noFill/>
          <a:ln>
            <a:noFill/>
          </a:ln>
        </p:spPr>
        <p:txBody>
          <a:bodyPr>
            <a:normAutofit/>
          </a:bodyPr>
          <a:lstStyle/>
          <a:p>
            <a:pPr marL="0" indent="0" eaLnBrk="1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 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uk-UA" sz="1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кубічний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(або циліндричний) </a:t>
            </a:r>
            <a:r>
              <a:rPr lang="uk-UA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мікроворсинчастий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епітеліоцит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із </a:t>
            </a:r>
            <a:r>
              <a:rPr lang="uk-UA" sz="1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проксимального звивистого канальця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0" eaLnBrk="1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1 – </a:t>
            </a:r>
            <a:r>
              <a:rPr lang="uk-UA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мікроворсинчаста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(щіткова облямівка);</a:t>
            </a:r>
          </a:p>
          <a:p>
            <a:pPr marL="0" indent="0" eaLnBrk="1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2 – базальна </a:t>
            </a:r>
            <a:r>
              <a:rPr lang="uk-UA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посмугованість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(мітохондрії).</a:t>
            </a:r>
          </a:p>
          <a:p>
            <a:pPr marL="0" indent="0" eaLnBrk="1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низький призматичний </a:t>
            </a:r>
            <a:r>
              <a:rPr lang="uk-UA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епітеліоцит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із </a:t>
            </a:r>
            <a:r>
              <a:rPr lang="uk-UA" sz="1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дистального прямого та звивистого канальця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1 – базальна </a:t>
            </a:r>
            <a:r>
              <a:rPr lang="uk-UA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посмугованість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0" indent="0" eaLnBrk="1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uk-UA" sz="1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плоский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епітеліоцит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із </a:t>
            </a:r>
            <a:r>
              <a:rPr lang="uk-UA" sz="1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тонкого канальця петлі </a:t>
            </a:r>
            <a:r>
              <a:rPr lang="uk-UA" sz="16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нефрона</a:t>
            </a:r>
            <a:r>
              <a:rPr lang="uk-UA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зі світлою цитоплазмою, бідною на органели.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314" name="Picture 2" descr="Общее количество вопросов 60 4 страниц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483518"/>
            <a:ext cx="2211338" cy="4176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7496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323852" y="416156"/>
            <a:ext cx="551648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Проксимальний</a:t>
            </a:r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каналець</a:t>
            </a:r>
            <a:endParaRPr 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Объект 6"/>
          <p:cNvSpPr>
            <a:spLocks noGrp="1"/>
          </p:cNvSpPr>
          <p:nvPr>
            <p:ph sz="half" idx="1"/>
          </p:nvPr>
        </p:nvSpPr>
        <p:spPr>
          <a:xfrm>
            <a:off x="591523" y="934626"/>
            <a:ext cx="5211688" cy="936105"/>
          </a:xfrm>
        </p:spPr>
        <p:txBody>
          <a:bodyPr>
            <a:normAutofit fontScale="92500" lnSpcReduction="10000"/>
          </a:bodyPr>
          <a:lstStyle/>
          <a:p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Стінка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утворена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одношаровим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кубічним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епітелієм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зі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ітковою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облямівкою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та базальною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складчатістю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uk-UA" b="1" u="sng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Объект 6"/>
          <p:cNvSpPr>
            <a:spLocks noGrp="1"/>
          </p:cNvSpPr>
          <p:nvPr>
            <p:ph sz="half" idx="2"/>
          </p:nvPr>
        </p:nvSpPr>
        <p:spPr>
          <a:xfrm>
            <a:off x="563252" y="1832802"/>
            <a:ext cx="5112568" cy="639358"/>
          </a:xfrm>
        </p:spPr>
        <p:txBody>
          <a:bodyPr>
            <a:normAutofit fontScale="92500" lnSpcReduction="10000"/>
          </a:bodyPr>
          <a:lstStyle/>
          <a:p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поверхні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эпітеліоцитів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знаходяться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мікроворсинки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щіткова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облямівка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</a:p>
          <a:p>
            <a:pPr marL="0" indent="0">
              <a:buNone/>
            </a:pPr>
            <a:endParaRPr lang="uk-UA" b="1" u="sng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Объект 6"/>
          <p:cNvSpPr>
            <a:spLocks noGrp="1"/>
          </p:cNvSpPr>
          <p:nvPr>
            <p:ph sz="half" idx="4294967295"/>
          </p:nvPr>
        </p:nvSpPr>
        <p:spPr>
          <a:xfrm>
            <a:off x="563252" y="2472160"/>
            <a:ext cx="5016500" cy="2195513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базальній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частині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епітеліоцити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мають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: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1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складки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базальної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поверхні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цитолеми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базальну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складчатість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2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базальну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посмугованість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утворили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мітохондрії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72" name="Picture 4" descr="Проксимальный каналец нефрона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628089"/>
            <a:ext cx="2799928" cy="2124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Нефроциты проксимальных и дистальных канальцев нефрона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6378"/>
          <a:stretch/>
        </p:blipFill>
        <p:spPr bwMode="auto">
          <a:xfrm>
            <a:off x="5652120" y="2703247"/>
            <a:ext cx="2938137" cy="1882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1121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Нефроциты проксимальных и дистальных канальцев нефрона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872"/>
          <a:stretch/>
        </p:blipFill>
        <p:spPr bwMode="auto">
          <a:xfrm>
            <a:off x="5452247" y="987574"/>
            <a:ext cx="3168352" cy="273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039416" y="987574"/>
            <a:ext cx="449999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Дистальний</a:t>
            </a:r>
            <a:r>
              <a:rPr lang="ru-RU" sz="2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каналець</a:t>
            </a:r>
            <a:endParaRPr 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1115616" y="1986548"/>
            <a:ext cx="4491608" cy="1155030"/>
          </a:xfrm>
          <a:noFill/>
          <a:ln>
            <a:noFill/>
          </a:ln>
        </p:spPr>
        <p:txBody>
          <a:bodyPr>
            <a:noAutofit/>
          </a:bodyPr>
          <a:lstStyle/>
          <a:p>
            <a:pPr marL="554038" indent="-4572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Епітелій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одношаровий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кубічний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без </a:t>
            </a:r>
            <a:r>
              <a:rPr lang="ru-RU" sz="1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щіткової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облямівки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 marL="554038" indent="-4572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 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базальною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складчатістю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посмугованістю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tangle 3"/>
          <p:cNvSpPr>
            <a:spLocks noGrp="1" noChangeArrowheads="1"/>
          </p:cNvSpPr>
          <p:nvPr>
            <p:ph sz="half" idx="2"/>
          </p:nvPr>
        </p:nvSpPr>
        <p:spPr>
          <a:xfrm>
            <a:off x="1115616" y="3118925"/>
            <a:ext cx="4347592" cy="1209906"/>
          </a:xfrm>
          <a:noFill/>
          <a:ln>
            <a:noFill/>
          </a:ln>
        </p:spPr>
        <p:txBody>
          <a:bodyPr>
            <a:noAutofit/>
          </a:bodyPr>
          <a:lstStyle/>
          <a:p>
            <a:pPr marL="554038" indent="-457200">
              <a:lnSpc>
                <a:spcPct val="90000"/>
              </a:lnSpc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Пряма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частина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непроникна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води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але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забезпечує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реабсорбцію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электролітів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впливом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гормона 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альдостерона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9660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D:\Атлас\сжатые рисунки\81 Б почка большое увеличение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928" b="79"/>
          <a:stretch/>
        </p:blipFill>
        <p:spPr bwMode="auto">
          <a:xfrm>
            <a:off x="1979712" y="627534"/>
            <a:ext cx="4968552" cy="2844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449542" y="3472004"/>
            <a:ext cx="8028892" cy="14157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Ділянка мозкової речовини нирки (забарвлення – гематоксилін):14 – збірні трубочки;15 </a:t>
            </a:r>
            <a:r>
              <a:rPr lang="uk-UA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тонкий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каналець петлі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нефрона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 16 – дистальний каналець (пряма частина);17 – кровоносна судина.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Інтерстицій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сполучна тканина.</a:t>
            </a:r>
          </a:p>
          <a:p>
            <a:pPr algn="ctr"/>
            <a:endParaRPr lang="uk-UA" sz="3200" dirty="0"/>
          </a:p>
        </p:txBody>
      </p:sp>
    </p:spTree>
    <p:extLst>
      <p:ext uri="{BB962C8B-B14F-4D97-AF65-F5344CB8AC3E}">
        <p14:creationId xmlns:p14="http://schemas.microsoft.com/office/powerpoint/2010/main" val="3712182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971600" y="1048220"/>
            <a:ext cx="3456384" cy="927393"/>
          </a:xfrm>
          <a:noFill/>
          <a:ln>
            <a:noFill/>
          </a:ln>
        </p:spPr>
        <p:txBody>
          <a:bodyPr>
            <a:normAutofit fontScale="85000" lnSpcReduction="10000"/>
          </a:bodyPr>
          <a:lstStyle/>
          <a:p>
            <a:pPr marL="0" indent="0">
              <a:lnSpc>
                <a:spcPct val="80000"/>
              </a:lnSpc>
              <a:buNone/>
            </a:pPr>
            <a:r>
              <a:rPr lang="ru-RU" sz="17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Епітелій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17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одношаровий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sz="17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верхніх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відділах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17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кубічний</a:t>
            </a: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7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80000"/>
              </a:lnSpc>
              <a:buNone/>
            </a:pP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sz="17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нижній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відділах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17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циліндричний</a:t>
            </a:r>
            <a:r>
              <a:rPr lang="ru-RU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80000"/>
              </a:lnSpc>
            </a:pPr>
            <a:endParaRPr lang="uk-UA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Rectangle 3"/>
          <p:cNvSpPr>
            <a:spLocks noGrp="1" noChangeArrowheads="1"/>
          </p:cNvSpPr>
          <p:nvPr>
            <p:ph sz="half" idx="2"/>
          </p:nvPr>
        </p:nvSpPr>
        <p:spPr>
          <a:xfrm>
            <a:off x="410961" y="1975613"/>
            <a:ext cx="4232477" cy="2218044"/>
          </a:xfrm>
          <a:noFill/>
          <a:ln>
            <a:noFill/>
          </a:ln>
        </p:spPr>
        <p:txBody>
          <a:bodyPr>
            <a:normAutofit fontScale="85000" lnSpcReduction="10000"/>
          </a:bodyPr>
          <a:lstStyle/>
          <a:p>
            <a:pPr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епітелії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збиральних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трубочок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розрізняють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світлі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7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темні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клітини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1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ru-RU" sz="1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7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Світлі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клітини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сприяють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всмоктуванню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води (цитоплазма </a:t>
            </a:r>
            <a:r>
              <a:rPr lang="ru-RU" sz="17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утворює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складки), </a:t>
            </a:r>
            <a:r>
              <a:rPr lang="ru-RU" sz="17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бідні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7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органели</a:t>
            </a:r>
            <a:endParaRPr lang="en-US" sz="1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ru-RU" sz="1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7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Темні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клітини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здатні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підкислювати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сечу,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вони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виробляють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соляну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кислоту.</a:t>
            </a:r>
          </a:p>
          <a:p>
            <a:pPr eaLnBrk="1" hangingPunct="1">
              <a:lnSpc>
                <a:spcPct val="80000"/>
              </a:lnSpc>
            </a:pPr>
            <a:endParaRPr lang="uk-UA" sz="3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Rectangle 3"/>
          <p:cNvSpPr>
            <a:spLocks noGrp="1" noChangeArrowheads="1"/>
          </p:cNvSpPr>
          <p:nvPr>
            <p:ph sz="half" idx="4294967295"/>
          </p:nvPr>
        </p:nvSpPr>
        <p:spPr>
          <a:xfrm>
            <a:off x="4643438" y="3508375"/>
            <a:ext cx="3816994" cy="935583"/>
          </a:xfrm>
          <a:noFill/>
          <a:ln>
            <a:noFill/>
          </a:ln>
        </p:spPr>
        <p:txBody>
          <a:bodyPr>
            <a:noAutofit/>
          </a:bodyPr>
          <a:lstStyle/>
          <a:p>
            <a:pPr marL="0" indent="0">
              <a:lnSpc>
                <a:spcPct val="80000"/>
              </a:lnSpc>
              <a:buNone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збиральних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трубочках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завершується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пасивне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зворотнє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всмоктування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води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Цей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контролюється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АДГ (</a:t>
            </a:r>
            <a:r>
              <a:rPr lang="ru-RU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вазопресин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80000"/>
              </a:lnSpc>
            </a:pPr>
            <a:endParaRPr lang="uk-UA" sz="32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52028" y="387378"/>
            <a:ext cx="449999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Збірн</a:t>
            </a:r>
            <a:r>
              <a:rPr lang="uk-UA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ru-RU" sz="2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трубочки</a:t>
            </a:r>
            <a:endParaRPr 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2" descr="ÐÐ°ÑÑÐ¸Ð½ÐºÐ¸ Ð¿Ð¾ Ð·Ð°Ð¿ÑÐ¾ÑÑ kidney collecting tubules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206"/>
          <a:stretch/>
        </p:blipFill>
        <p:spPr bwMode="auto">
          <a:xfrm>
            <a:off x="4860032" y="657151"/>
            <a:ext cx="3384376" cy="2636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7049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591386" y="438844"/>
            <a:ext cx="3096344" cy="1376822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Механізм утворення вторинної гіпертонічної концентрованої сечі – </a:t>
            </a:r>
            <a:r>
              <a:rPr lang="uk-UA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протитечійно</a:t>
            </a:r>
            <a:r>
              <a:rPr lang="uk-UA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uk-UA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поворотно</a:t>
            </a:r>
            <a:r>
              <a:rPr lang="uk-UA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-множинний.</a:t>
            </a:r>
            <a:endParaRPr lang="ru-RU" sz="1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928" y="627534"/>
            <a:ext cx="4581152" cy="2376264"/>
          </a:xfrm>
          <a:prstGeom prst="rect">
            <a:avLst/>
          </a:prstGeom>
        </p:spPr>
      </p:pic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556942" y="1491630"/>
            <a:ext cx="3222969" cy="1728192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Протитечійно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-поворотно-</a:t>
            </a:r>
            <a:r>
              <a:rPr lang="ru-RU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множинний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механізм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нирок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забезпечує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зменшення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об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uk-UA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єму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концентрацію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вторинної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сечі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є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механізмом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регуляції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водно-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сольового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гомеостазу в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організмі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3923928" y="3795886"/>
            <a:ext cx="4824536" cy="96809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uk-UA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Гіпертонічність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інтерстицію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призводить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пасивного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транспорту води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сечі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низхідних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тонких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канальцях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в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збиральних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трубочках. </a:t>
            </a:r>
          </a:p>
          <a:p>
            <a:pPr marL="0" indent="0">
              <a:buNone/>
            </a:pP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591386" y="3222186"/>
            <a:ext cx="3294977" cy="115212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дистальних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канальцях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відбувається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реабсорбція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marL="0" indent="0">
              <a:spcBef>
                <a:spcPts val="0"/>
              </a:spcBef>
              <a:buNone/>
            </a:pP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яка контролюється </a:t>
            </a:r>
            <a:r>
              <a:rPr lang="uk-UA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альдостероном</a:t>
            </a:r>
          </a:p>
          <a:p>
            <a:pPr marL="0" indent="0">
              <a:buNone/>
            </a:pP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3923928" y="3003798"/>
            <a:ext cx="4824536" cy="648072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 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накопичується у </a:t>
            </a:r>
            <a:r>
              <a:rPr lang="uk-UA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інтерстиції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цього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інтерстиційній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тканині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підвищується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осмотичний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тиск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4212629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ÐÐ°ÑÑÐ¸Ð½ÐºÐ¸ Ð¿Ð¾ Ð·Ð°Ð¿ÑÐ¾ÑÑ ÑÐ¾ÐºÐ¾Ð²Ð¾-Ð¿ÑÐ¾ÑÐ¸Ð²Ð¾ÑÐ¾ÑÐ½ÑÐ¹ Ð°Ð¿Ð¿Ð°ÑÐ°Ñ Ð¿Ð¾ÑÐºÐ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771550"/>
            <a:ext cx="4067944" cy="3842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67544" y="699542"/>
            <a:ext cx="1872208" cy="369332"/>
          </a:xfrm>
          <a:prstGeom prst="rect">
            <a:avLst/>
          </a:prstGeom>
          <a:solidFill>
            <a:srgbClr val="FFFF37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uk-UA" b="1" dirty="0" smtClean="0">
                <a:solidFill>
                  <a:schemeClr val="tx1"/>
                </a:solidFill>
              </a:rPr>
              <a:t>Ізотонічна сеча</a:t>
            </a:r>
            <a:endParaRPr lang="uk-UA" b="1" dirty="0">
              <a:solidFill>
                <a:schemeClr val="tx1"/>
              </a:solidFill>
            </a:endParaRPr>
          </a:p>
        </p:txBody>
      </p:sp>
      <p:cxnSp>
        <p:nvCxnSpPr>
          <p:cNvPr id="5" name="Прямая со стрелкой 4"/>
          <p:cNvCxnSpPr/>
          <p:nvPr/>
        </p:nvCxnSpPr>
        <p:spPr>
          <a:xfrm flipV="1">
            <a:off x="2339752" y="884208"/>
            <a:ext cx="864096" cy="1422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</p:cxnSp>
      <p:sp>
        <p:nvSpPr>
          <p:cNvPr id="6" name="TextBox 5"/>
          <p:cNvSpPr txBox="1"/>
          <p:nvPr/>
        </p:nvSpPr>
        <p:spPr>
          <a:xfrm>
            <a:off x="467544" y="1707654"/>
            <a:ext cx="1872208" cy="1200329"/>
          </a:xfrm>
          <a:prstGeom prst="rect">
            <a:avLst/>
          </a:prstGeom>
          <a:solidFill>
            <a:srgbClr val="FBBA03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uk-UA" b="1" dirty="0">
                <a:solidFill>
                  <a:schemeClr val="tx1"/>
                </a:solidFill>
              </a:rPr>
              <a:t>Г</a:t>
            </a:r>
            <a:r>
              <a:rPr lang="uk-UA" b="1" dirty="0" smtClean="0">
                <a:solidFill>
                  <a:schemeClr val="tx1"/>
                </a:solidFill>
              </a:rPr>
              <a:t>іпертонічна сеча (після реабсорбції води)</a:t>
            </a:r>
            <a:endParaRPr lang="uk-UA" b="1" dirty="0">
              <a:solidFill>
                <a:schemeClr val="tx1"/>
              </a:solidFill>
            </a:endParaRPr>
          </a:p>
        </p:txBody>
      </p:sp>
      <p:cxnSp>
        <p:nvCxnSpPr>
          <p:cNvPr id="7" name="Прямая со стрелкой 6"/>
          <p:cNvCxnSpPr/>
          <p:nvPr/>
        </p:nvCxnSpPr>
        <p:spPr>
          <a:xfrm>
            <a:off x="2339752" y="2178820"/>
            <a:ext cx="864096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</p:cxnSp>
      <p:sp>
        <p:nvSpPr>
          <p:cNvPr id="8" name="TextBox 7"/>
          <p:cNvSpPr txBox="1"/>
          <p:nvPr/>
        </p:nvSpPr>
        <p:spPr>
          <a:xfrm>
            <a:off x="6948264" y="1054143"/>
            <a:ext cx="1584176" cy="1477328"/>
          </a:xfrm>
          <a:prstGeom prst="rect">
            <a:avLst/>
          </a:prstGeom>
          <a:solidFill>
            <a:srgbClr val="FFFF66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uk-UA" b="1" dirty="0" smtClean="0">
                <a:solidFill>
                  <a:schemeClr val="tx1"/>
                </a:solidFill>
              </a:rPr>
              <a:t>Ізо- або гіпотонічна сеча (після реабсорбції </a:t>
            </a:r>
            <a:r>
              <a:rPr lang="en-US" b="1" dirty="0" smtClean="0">
                <a:solidFill>
                  <a:schemeClr val="tx1"/>
                </a:solidFill>
              </a:rPr>
              <a:t>Na</a:t>
            </a:r>
            <a:r>
              <a:rPr lang="uk-UA" b="1" dirty="0" smtClean="0">
                <a:solidFill>
                  <a:schemeClr val="tx1"/>
                </a:solidFill>
              </a:rPr>
              <a:t>)</a:t>
            </a:r>
            <a:endParaRPr lang="uk-UA" b="1" dirty="0">
              <a:solidFill>
                <a:schemeClr val="tx1"/>
              </a:solidFill>
            </a:endParaRPr>
          </a:p>
        </p:txBody>
      </p:sp>
      <p:cxnSp>
        <p:nvCxnSpPr>
          <p:cNvPr id="9" name="Прямая со стрелкой 8"/>
          <p:cNvCxnSpPr>
            <a:stCxn id="8" idx="1"/>
          </p:cNvCxnSpPr>
          <p:nvPr/>
        </p:nvCxnSpPr>
        <p:spPr>
          <a:xfrm flipH="1">
            <a:off x="4824538" y="1792807"/>
            <a:ext cx="2123726" cy="18466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</p:cxnSp>
      <p:sp>
        <p:nvSpPr>
          <p:cNvPr id="14" name="TextBox 13"/>
          <p:cNvSpPr txBox="1"/>
          <p:nvPr/>
        </p:nvSpPr>
        <p:spPr>
          <a:xfrm>
            <a:off x="6948264" y="3219822"/>
            <a:ext cx="1656184" cy="1200329"/>
          </a:xfrm>
          <a:prstGeom prst="rect">
            <a:avLst/>
          </a:prstGeom>
          <a:solidFill>
            <a:srgbClr val="F68D0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uk-UA" b="1" dirty="0" smtClean="0">
                <a:solidFill>
                  <a:schemeClr val="tx1"/>
                </a:solidFill>
              </a:rPr>
              <a:t>Гіпертонічна сеча (після реабсорбції води)</a:t>
            </a:r>
            <a:endParaRPr lang="uk-UA" b="1" dirty="0">
              <a:solidFill>
                <a:schemeClr val="tx1"/>
              </a:solidFill>
            </a:endParaRPr>
          </a:p>
        </p:txBody>
      </p:sp>
      <p:cxnSp>
        <p:nvCxnSpPr>
          <p:cNvPr id="15" name="Прямая со стрелкой 14"/>
          <p:cNvCxnSpPr>
            <a:stCxn id="14" idx="1"/>
          </p:cNvCxnSpPr>
          <p:nvPr/>
        </p:nvCxnSpPr>
        <p:spPr>
          <a:xfrm flipH="1" flipV="1">
            <a:off x="6372200" y="3579864"/>
            <a:ext cx="576064" cy="24012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</p:cxnSp>
      <p:sp>
        <p:nvSpPr>
          <p:cNvPr id="17" name="TextBox 16"/>
          <p:cNvSpPr txBox="1"/>
          <p:nvPr/>
        </p:nvSpPr>
        <p:spPr>
          <a:xfrm>
            <a:off x="467544" y="3776211"/>
            <a:ext cx="2088232" cy="923330"/>
          </a:xfrm>
          <a:prstGeom prst="rect">
            <a:avLst/>
          </a:prstGeom>
          <a:solidFill>
            <a:srgbClr val="F68D0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uk-UA" b="1" dirty="0">
                <a:solidFill>
                  <a:schemeClr val="tx1"/>
                </a:solidFill>
              </a:rPr>
              <a:t>Г</a:t>
            </a:r>
            <a:r>
              <a:rPr lang="uk-UA" b="1" dirty="0" smtClean="0">
                <a:solidFill>
                  <a:schemeClr val="tx1"/>
                </a:solidFill>
              </a:rPr>
              <a:t>іпертонічна сеча</a:t>
            </a:r>
          </a:p>
          <a:p>
            <a:pPr algn="ctr"/>
            <a:r>
              <a:rPr lang="uk-UA" b="1" dirty="0" smtClean="0">
                <a:solidFill>
                  <a:schemeClr val="tx1"/>
                </a:solidFill>
              </a:rPr>
              <a:t>(після реабсорбції води)</a:t>
            </a:r>
            <a:endParaRPr lang="uk-UA" b="1" dirty="0">
              <a:solidFill>
                <a:schemeClr val="tx1"/>
              </a:solidFill>
            </a:endParaRPr>
          </a:p>
        </p:txBody>
      </p:sp>
      <p:cxnSp>
        <p:nvCxnSpPr>
          <p:cNvPr id="18" name="Прямая со стрелкой 17"/>
          <p:cNvCxnSpPr/>
          <p:nvPr/>
        </p:nvCxnSpPr>
        <p:spPr>
          <a:xfrm>
            <a:off x="2555776" y="4371950"/>
            <a:ext cx="864096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</p:cxnSp>
    </p:spTree>
    <p:extLst>
      <p:ext uri="{BB962C8B-B14F-4D97-AF65-F5344CB8AC3E}">
        <p14:creationId xmlns:p14="http://schemas.microsoft.com/office/powerpoint/2010/main" val="1136619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8" grpId="0" animBg="1"/>
      <p:bldP spid="14" grpId="0" animBg="1"/>
      <p:bldP spid="17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6" name="Rectangle 3"/>
          <p:cNvSpPr>
            <a:spLocks noGrp="1" noChangeArrowheads="1"/>
          </p:cNvSpPr>
          <p:nvPr>
            <p:ph idx="1"/>
          </p:nvPr>
        </p:nvSpPr>
        <p:spPr>
          <a:xfrm>
            <a:off x="718713" y="843744"/>
            <a:ext cx="4248472" cy="3528206"/>
          </a:xfrm>
          <a:noFill/>
          <a:ln>
            <a:noFill/>
          </a:ln>
        </p:spPr>
        <p:txBody>
          <a:bodyPr>
            <a:normAutofit fontScale="25000" lnSpcReduction="20000"/>
          </a:bodyPr>
          <a:lstStyle/>
          <a:p>
            <a:pPr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7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ренін</a:t>
            </a:r>
            <a:r>
              <a:rPr lang="ru-RU" sz="7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7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ангіотензиновий</a:t>
            </a:r>
            <a:r>
              <a:rPr lang="ru-RU" sz="7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апарат</a:t>
            </a:r>
            <a:r>
              <a:rPr lang="ru-RU" sz="7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(ЮГА</a:t>
            </a:r>
            <a:r>
              <a:rPr lang="ru-RU" sz="7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7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калікреїн-кініновий</a:t>
            </a:r>
            <a:r>
              <a:rPr lang="ru-RU" sz="7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аппарат  (ККА)</a:t>
            </a:r>
            <a:endParaRPr lang="ru-RU" sz="7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7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Калікреїни</a:t>
            </a: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виявляються</a:t>
            </a: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7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клітинах</a:t>
            </a: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дистальних</a:t>
            </a: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канальців</a:t>
            </a: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вони </a:t>
            </a:r>
            <a:r>
              <a:rPr lang="ru-RU" sz="7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сприяють</a:t>
            </a: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вивільненню</a:t>
            </a: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кінінів</a:t>
            </a: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7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стимулюють</a:t>
            </a: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секрецію</a:t>
            </a: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простагландинів</a:t>
            </a:r>
            <a:r>
              <a:rPr lang="ru-RU" sz="7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7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простагландиновий</a:t>
            </a:r>
            <a:r>
              <a:rPr lang="ru-RU" sz="7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апарат</a:t>
            </a:r>
            <a:r>
              <a:rPr lang="ru-RU" sz="7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7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простогландини</a:t>
            </a:r>
            <a:r>
              <a:rPr lang="ru-RU" sz="7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продукуються</a:t>
            </a:r>
            <a:r>
              <a:rPr lang="ru-RU" sz="7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інтерстиційними</a:t>
            </a:r>
            <a:r>
              <a:rPr lang="ru-RU" sz="7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клітинами</a:t>
            </a:r>
            <a:r>
              <a:rPr lang="ru-RU" sz="7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7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7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лежать в </a:t>
            </a:r>
            <a:r>
              <a:rPr lang="ru-RU" sz="7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стромі</a:t>
            </a:r>
            <a:r>
              <a:rPr lang="ru-RU" sz="7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мозкових</a:t>
            </a:r>
            <a:r>
              <a:rPr lang="ru-RU" sz="7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пірамід</a:t>
            </a:r>
            <a:r>
              <a:rPr lang="ru-RU" sz="7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7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світлими</a:t>
            </a:r>
            <a:r>
              <a:rPr lang="ru-RU" sz="7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клітинами</a:t>
            </a:r>
            <a:r>
              <a:rPr lang="ru-RU" sz="7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збірних</a:t>
            </a:r>
            <a:r>
              <a:rPr lang="ru-RU" sz="7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канальців</a:t>
            </a:r>
            <a:r>
              <a:rPr lang="ru-RU" sz="7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ru-RU" sz="7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</a:pPr>
            <a:endParaRPr lang="ru-RU" sz="7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  <a:buFontTx/>
              <a:buChar char="-"/>
            </a:pP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2098" name="Picture 2" descr="ÐÐ°ÑÑÐ¸Ð½ÐºÐ¸ Ð¿Ð¾ Ð·Ð°Ð¿ÑÐ¾ÑÑ ÑÐ³Ð° Ð¿Ð¾ÑÐºÐ¸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218890" y="804321"/>
            <a:ext cx="3384376" cy="33188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467544" y="472269"/>
            <a:ext cx="4750810" cy="74295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lnSpc>
                <a:spcPct val="90000"/>
              </a:lnSpc>
              <a:spcAft>
                <a:spcPts val="0"/>
              </a:spcAft>
              <a:buNone/>
            </a:pPr>
            <a:r>
              <a:rPr lang="ru-RU" sz="20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Ендокринний</a:t>
            </a:r>
            <a:r>
              <a:rPr lang="ru-RU" sz="2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 аппарат </a:t>
            </a:r>
            <a:r>
              <a:rPr lang="ru-RU" sz="20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нирки</a:t>
            </a:r>
            <a:endParaRPr lang="ru-RU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2507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6" name="Rectangle 3"/>
          <p:cNvSpPr>
            <a:spLocks noGrp="1" noChangeArrowheads="1"/>
          </p:cNvSpPr>
          <p:nvPr>
            <p:ph idx="1"/>
          </p:nvPr>
        </p:nvSpPr>
        <p:spPr>
          <a:xfrm>
            <a:off x="539552" y="1059582"/>
            <a:ext cx="4907024" cy="3795886"/>
          </a:xfrm>
          <a:noFill/>
          <a:ln>
            <a:noFill/>
          </a:ln>
        </p:spPr>
        <p:txBody>
          <a:bodyPr>
            <a:normAutofit/>
          </a:bodyPr>
          <a:lstStyle/>
          <a:p>
            <a:pPr marL="0" indent="0" eaLnBrk="1" hangingPunct="1">
              <a:lnSpc>
                <a:spcPct val="90000"/>
              </a:lnSpc>
              <a:buNone/>
            </a:pPr>
            <a:r>
              <a:rPr lang="ru-RU" sz="17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Юкстагломерулярні</a:t>
            </a:r>
            <a:r>
              <a:rPr lang="ru-RU" sz="17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клітини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(5) 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-лежать в </a:t>
            </a:r>
            <a:r>
              <a:rPr lang="ru-RU" sz="17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стінці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приносних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7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виносних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артеріол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під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ендотелієм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7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виробляють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ренін</a:t>
            </a: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7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ru-RU" sz="17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Юкставаскулярні</a:t>
            </a:r>
            <a:r>
              <a:rPr lang="ru-RU" sz="17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клітини</a:t>
            </a:r>
            <a:r>
              <a:rPr lang="ru-RU" sz="17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17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клітини</a:t>
            </a:r>
            <a:r>
              <a:rPr lang="ru-RU" sz="17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Гурмагтіга</a:t>
            </a:r>
            <a:r>
              <a:rPr lang="ru-RU" sz="17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(6) – </a:t>
            </a:r>
            <a:r>
              <a:rPr lang="ru-RU" sz="17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розташовані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7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трикутному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просторі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між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приносною і </a:t>
            </a:r>
            <a:r>
              <a:rPr lang="ru-RU" sz="17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виносною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артеріолами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7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щільною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плямо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ю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7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продукують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еритропоетин</a:t>
            </a: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7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ru-RU" sz="17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Щільна</a:t>
            </a:r>
            <a:r>
              <a:rPr lang="ru-RU" sz="17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пляма</a:t>
            </a:r>
            <a:r>
              <a:rPr lang="ru-RU" sz="17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(4) 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7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ділянка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стінки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дистального </a:t>
            </a:r>
            <a:r>
              <a:rPr lang="ru-RU" sz="17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канальця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7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знаходиться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між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приносною і </a:t>
            </a:r>
            <a:r>
              <a:rPr lang="ru-RU" sz="17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виносною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артеріолами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7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Клітини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щільної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плями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високі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7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вузькі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вони </a:t>
            </a:r>
            <a:r>
              <a:rPr lang="ru-RU" sz="17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виконують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роль </a:t>
            </a:r>
            <a:r>
              <a:rPr lang="ru-RU" sz="17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натрієвого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рецептора, </a:t>
            </a:r>
            <a:r>
              <a:rPr lang="ru-RU" sz="17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реагуючи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7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концентрацію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7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сечі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uk-UA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7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  <a:buFontTx/>
              <a:buChar char="-"/>
            </a:pPr>
            <a:endParaRPr lang="ru-RU" dirty="0"/>
          </a:p>
          <a:p>
            <a:pPr eaLnBrk="1" hangingPunct="1">
              <a:lnSpc>
                <a:spcPct val="90000"/>
              </a:lnSpc>
              <a:buFontTx/>
              <a:buChar char="-"/>
            </a:pPr>
            <a:endParaRPr lang="ru-RU" dirty="0"/>
          </a:p>
          <a:p>
            <a:pPr eaLnBrk="1" hangingPunct="1">
              <a:lnSpc>
                <a:spcPct val="90000"/>
              </a:lnSpc>
              <a:buFontTx/>
              <a:buChar char="-"/>
            </a:pPr>
            <a:endParaRPr lang="ru-RU" dirty="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323528" y="516639"/>
            <a:ext cx="5123048" cy="42973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lnSpc>
                <a:spcPct val="90000"/>
              </a:lnSpc>
              <a:spcAft>
                <a:spcPts val="0"/>
              </a:spcAft>
              <a:buNone/>
            </a:pPr>
            <a:r>
              <a:rPr lang="ru-RU" sz="20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Юкстагломерулярний</a:t>
            </a:r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ru-RU" sz="20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апарат</a:t>
            </a:r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(ЮГА)</a:t>
            </a:r>
            <a:endParaRPr lang="ru-RU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6" name="Picture 2" descr="Эндокринная система почек Эндокринная система участвует в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77" t="27949" r="31848" b="4655"/>
          <a:stretch/>
        </p:blipFill>
        <p:spPr bwMode="auto">
          <a:xfrm>
            <a:off x="5652120" y="1275606"/>
            <a:ext cx="2869840" cy="2704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0579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7456" y="0"/>
            <a:ext cx="8229600" cy="555526"/>
          </a:xfrm>
        </p:spPr>
        <p:txBody>
          <a:bodyPr>
            <a:normAutofit fontScale="90000"/>
          </a:bodyPr>
          <a:lstStyle/>
          <a:p>
            <a:r>
              <a:rPr lang="ru-RU" sz="36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Рен</a:t>
            </a:r>
            <a:r>
              <a:rPr lang="uk-UA" sz="36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ін-ангіотензин-альдостероновий</a:t>
            </a:r>
            <a:r>
              <a:rPr lang="uk-UA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апарат</a:t>
            </a:r>
            <a:endParaRPr lang="uk-UA" sz="3600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37794103"/>
              </p:ext>
            </p:extLst>
          </p:nvPr>
        </p:nvGraphicFramePr>
        <p:xfrm>
          <a:off x="467544" y="627534"/>
          <a:ext cx="7859216" cy="34975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Стрелка вправо 5"/>
          <p:cNvSpPr/>
          <p:nvPr/>
        </p:nvSpPr>
        <p:spPr>
          <a:xfrm>
            <a:off x="838200" y="971550"/>
            <a:ext cx="3048000" cy="5715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7" name="TextBox 6"/>
          <p:cNvSpPr txBox="1"/>
          <p:nvPr/>
        </p:nvSpPr>
        <p:spPr>
          <a:xfrm>
            <a:off x="1524000" y="1084177"/>
            <a:ext cx="152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Ренін</a:t>
            </a:r>
            <a:endParaRPr lang="uk-UA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" name="Группа 2"/>
          <p:cNvGrpSpPr/>
          <p:nvPr/>
        </p:nvGrpSpPr>
        <p:grpSpPr>
          <a:xfrm>
            <a:off x="382772" y="2074029"/>
            <a:ext cx="3581400" cy="1033264"/>
            <a:chOff x="382772" y="1875397"/>
            <a:chExt cx="3581400" cy="1033264"/>
          </a:xfrm>
        </p:grpSpPr>
        <p:sp>
          <p:nvSpPr>
            <p:cNvPr id="8" name="Стрелка вправо 7"/>
            <p:cNvSpPr/>
            <p:nvPr/>
          </p:nvSpPr>
          <p:spPr>
            <a:xfrm>
              <a:off x="382772" y="1875397"/>
              <a:ext cx="3581400" cy="1033264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382772" y="2099641"/>
              <a:ext cx="34290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uk-UA" sz="1600" b="0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Ангіотензин</a:t>
              </a:r>
              <a:r>
                <a:rPr lang="uk-UA" sz="1600" b="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-перетворюючий фермент (АПФ)</a:t>
              </a:r>
              <a:endParaRPr lang="uk-UA" sz="1600" b="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aphicFrame>
        <p:nvGraphicFramePr>
          <p:cNvPr id="10" name="Схема 9"/>
          <p:cNvGraphicFramePr/>
          <p:nvPr>
            <p:extLst>
              <p:ext uri="{D42A27DB-BD31-4B8C-83A1-F6EECF244321}">
                <p14:modId xmlns:p14="http://schemas.microsoft.com/office/powerpoint/2010/main" val="656092532"/>
              </p:ext>
            </p:extLst>
          </p:nvPr>
        </p:nvGraphicFramePr>
        <p:xfrm>
          <a:off x="5562600" y="2628901"/>
          <a:ext cx="3257872" cy="27011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449389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Rectangle 3"/>
          <p:cNvSpPr>
            <a:spLocks noGrp="1" noChangeArrowheads="1"/>
          </p:cNvSpPr>
          <p:nvPr>
            <p:ph idx="1"/>
          </p:nvPr>
        </p:nvSpPr>
        <p:spPr>
          <a:xfrm>
            <a:off x="611560" y="696843"/>
            <a:ext cx="3494529" cy="2082553"/>
          </a:xfrm>
          <a:noFill/>
          <a:ln>
            <a:noFill/>
          </a:ln>
        </p:spPr>
        <p:txBody>
          <a:bodyPr>
            <a:normAutofit fontScale="85000" lnSpcReduction="20000"/>
          </a:bodyPr>
          <a:lstStyle/>
          <a:p>
            <a:pPr marL="0" indent="0" algn="ctr" eaLnBrk="1" hangingPunct="1">
              <a:lnSpc>
                <a:spcPct val="80000"/>
              </a:lnSpc>
              <a:buNone/>
            </a:pPr>
            <a:r>
              <a:rPr lang="ru-RU" sz="21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Кровоносна</a:t>
            </a:r>
            <a:r>
              <a:rPr lang="ru-RU" sz="21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 система </a:t>
            </a:r>
            <a:r>
              <a:rPr lang="ru-RU" sz="21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нирки</a:t>
            </a:r>
            <a:endParaRPr lang="ru-RU" sz="21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endParaRPr lang="ru-RU" sz="19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Кров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надходить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нирку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 </a:t>
            </a:r>
            <a:r>
              <a:rPr lang="ru-RU" sz="19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нирковим</a:t>
            </a: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артеріям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розпадаються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9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міжчасткові</a:t>
            </a:r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артерії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eaLnBrk="1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межі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між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кірковою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мозковою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речовинами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вони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розгалужуються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9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дугові</a:t>
            </a: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артерії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ru-RU" b="1" i="1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9330" name="Picture 2" descr="ÐÐ°ÑÑÐ¸Ð½ÐºÐ¸ Ð¿Ð¾ Ð·Ð°Ð¿ÑÐ¾ÑÑ kidney blood vessels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133"/>
          <a:stretch/>
        </p:blipFill>
        <p:spPr bwMode="auto">
          <a:xfrm>
            <a:off x="4322658" y="664311"/>
            <a:ext cx="4209782" cy="3888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611560" y="2779396"/>
            <a:ext cx="3711098" cy="1619407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>
            <a:normAutofit fontScale="2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</a:pPr>
            <a:endPara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ru-RU" sz="6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6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дугових</a:t>
            </a:r>
            <a:r>
              <a:rPr lang="ru-RU" sz="6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артерій</a:t>
            </a:r>
            <a:r>
              <a:rPr lang="ru-RU" sz="6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6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кіркову</a:t>
            </a:r>
            <a:r>
              <a:rPr lang="ru-RU" sz="6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речовину</a:t>
            </a:r>
            <a:r>
              <a:rPr lang="ru-RU" sz="6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відходять</a:t>
            </a:r>
            <a:r>
              <a:rPr lang="ru-RU" sz="6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міжчасточкові</a:t>
            </a:r>
            <a:r>
              <a:rPr lang="ru-RU" sz="6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артерії</a:t>
            </a:r>
            <a:r>
              <a:rPr lang="ru-RU" sz="6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ru-RU" sz="6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6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них </a:t>
            </a:r>
            <a:r>
              <a:rPr lang="ru-RU" sz="6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відходять</a:t>
            </a:r>
            <a:r>
              <a:rPr lang="ru-RU" sz="6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внутрішньочасточкові</a:t>
            </a:r>
            <a:r>
              <a:rPr lang="ru-RU" sz="6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артерії</a:t>
            </a:r>
            <a:r>
              <a:rPr lang="ru-RU" sz="6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6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6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яких</a:t>
            </a:r>
            <a:r>
              <a:rPr lang="ru-RU" sz="6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починаються</a:t>
            </a:r>
            <a:r>
              <a:rPr lang="ru-RU" sz="6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приносні</a:t>
            </a:r>
            <a:r>
              <a:rPr lang="ru-RU" sz="6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артеріоли</a:t>
            </a:r>
            <a:r>
              <a:rPr lang="ru-RU" sz="6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6200" b="1" i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80000"/>
              </a:lnSpc>
              <a:buFontTx/>
              <a:buNone/>
            </a:pPr>
            <a:endParaRPr lang="ru-RU" sz="62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4940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2"/>
          <p:cNvSpPr>
            <a:spLocks noGrp="1" noChangeArrowheads="1"/>
          </p:cNvSpPr>
          <p:nvPr>
            <p:ph type="title"/>
          </p:nvPr>
        </p:nvSpPr>
        <p:spPr>
          <a:xfrm>
            <a:off x="478073" y="985494"/>
            <a:ext cx="4335181" cy="1328952"/>
          </a:xfrm>
        </p:spPr>
        <p:txBody>
          <a:bodyPr>
            <a:norm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Приносні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артеріоли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розпадаються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капіляри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утворюють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судинний</a:t>
            </a:r>
            <a:r>
              <a:rPr lang="ru-RU" sz="1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клубочок</a:t>
            </a:r>
            <a:r>
              <a:rPr lang="ru-RU" sz="1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(«</a:t>
            </a:r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чудесна </a:t>
            </a:r>
            <a:r>
              <a:rPr lang="ru-RU" sz="16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капілярна</a:t>
            </a:r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сітка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»).</a:t>
            </a:r>
            <a:b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Капіляри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клубочків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збираються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6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виносні</a:t>
            </a:r>
            <a:r>
              <a:rPr lang="ru-RU" sz="16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артеріоли</a:t>
            </a:r>
            <a:r>
              <a:rPr lang="ru-RU" sz="1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Picture 2" descr="6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99597" l="0" r="100000">
                        <a14:foregroundMark x1="76172" y1="54637" x2="80664" y2="8387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6678" t="47761" r="2709" b="6069"/>
          <a:stretch/>
        </p:blipFill>
        <p:spPr bwMode="auto">
          <a:xfrm>
            <a:off x="5436096" y="627534"/>
            <a:ext cx="2736304" cy="1944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458438" y="2128408"/>
            <a:ext cx="4495800" cy="13506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Виносні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артеріоли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знову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розпадаються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капіляри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утворюють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перитубулярну</a:t>
            </a:r>
            <a:r>
              <a:rPr lang="ru-RU" sz="1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сітку</a:t>
            </a:r>
            <a:r>
              <a:rPr lang="ru-RU" sz="1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яка </a:t>
            </a:r>
            <a:r>
              <a:rPr lang="ru-RU" sz="1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обплітає</a:t>
            </a:r>
            <a:r>
              <a:rPr lang="ru-RU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канальці</a:t>
            </a:r>
            <a:r>
              <a:rPr lang="ru-RU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нефрона.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458438" y="3291830"/>
            <a:ext cx="4656419" cy="11564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Кров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перитубулярних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капілярів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збирається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зірчаті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вени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потім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в </a:t>
            </a:r>
            <a:r>
              <a:rPr lang="ru-RU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міжчасточкові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b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впадають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дугові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ті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в </a:t>
            </a:r>
            <a:r>
              <a:rPr lang="ru-RU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міжчасткові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b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потім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в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ниркові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виходять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воріт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нирки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800" b="1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5381611" y="2607359"/>
            <a:ext cx="3204864" cy="18408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spcAft>
                <a:spcPts val="600"/>
              </a:spcAft>
            </a:pPr>
            <a:r>
              <a:rPr lang="ru-RU" sz="1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Приносна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виносна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кіркових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нефронів 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артеріоли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мають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різний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діаметр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виносна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менший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ніж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приносна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),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чим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забезпечується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високий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тиск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капілярах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клубочка.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забезпечує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фільтрації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плазми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крові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через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фільтраційний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бар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єр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1" name="Rectangle 3"/>
          <p:cNvSpPr>
            <a:spLocks noGrp="1" noChangeArrowheads="1"/>
          </p:cNvSpPr>
          <p:nvPr>
            <p:ph idx="1"/>
          </p:nvPr>
        </p:nvSpPr>
        <p:spPr>
          <a:xfrm>
            <a:off x="1620328" y="483518"/>
            <a:ext cx="3494529" cy="467480"/>
          </a:xfrm>
          <a:noFill/>
          <a:ln>
            <a:noFill/>
          </a:ln>
        </p:spPr>
        <p:txBody>
          <a:bodyPr>
            <a:normAutofit/>
          </a:bodyPr>
          <a:lstStyle/>
          <a:p>
            <a:pPr marL="0" indent="0" algn="ctr" eaLnBrk="1" hangingPunct="1">
              <a:lnSpc>
                <a:spcPct val="80000"/>
              </a:lnSpc>
              <a:buNone/>
            </a:pPr>
            <a:r>
              <a:rPr lang="ru-RU" sz="21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Кровоносна</a:t>
            </a:r>
            <a:r>
              <a:rPr lang="ru-RU" sz="21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 система </a:t>
            </a:r>
            <a:r>
              <a:rPr lang="ru-RU" sz="21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нирки</a:t>
            </a:r>
            <a:endParaRPr lang="ru-RU" sz="21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endParaRPr lang="ru-RU" b="1" i="1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3736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0964" name="Rectangle 3"/>
          <p:cNvSpPr>
            <a:spLocks noGrp="1" noChangeArrowheads="1"/>
          </p:cNvSpPr>
          <p:nvPr>
            <p:ph idx="1"/>
          </p:nvPr>
        </p:nvSpPr>
        <p:spPr>
          <a:xfrm>
            <a:off x="755576" y="573170"/>
            <a:ext cx="3312368" cy="3855318"/>
          </a:xfrm>
        </p:spPr>
        <p:txBody>
          <a:bodyPr>
            <a:normAutofit/>
          </a:bodyPr>
          <a:lstStyle/>
          <a:p>
            <a:pPr marL="0" indent="355600" eaLnBrk="1" hangingPunct="1">
              <a:lnSpc>
                <a:spcPct val="90000"/>
              </a:lnSpc>
              <a:buNone/>
            </a:pPr>
            <a:r>
              <a:rPr lang="ru-RU" sz="20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Сечовивідні</a:t>
            </a:r>
            <a:r>
              <a:rPr lang="ru-RU" sz="2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шляхи</a:t>
            </a:r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- 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ниркові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чашечки і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миски,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  <a:buFontTx/>
              <a:buChar char="-"/>
            </a:pP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сечоводи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eaLnBrk="1" hangingPunct="1">
              <a:lnSpc>
                <a:spcPct val="90000"/>
              </a:lnSpc>
              <a:buFontTx/>
              <a:buChar char="-"/>
            </a:pP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сечовий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міхур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  <a:buFontTx/>
              <a:buChar char="-"/>
            </a:pP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сечовивідний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канал (уретра)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 useBgFill="1">
        <p:nvSpPr>
          <p:cNvPr id="4" name="Rectangle 3"/>
          <p:cNvSpPr txBox="1">
            <a:spLocks noChangeArrowheads="1"/>
          </p:cNvSpPr>
          <p:nvPr/>
        </p:nvSpPr>
        <p:spPr>
          <a:xfrm>
            <a:off x="4427984" y="555526"/>
            <a:ext cx="4248472" cy="385531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14313" indent="-214313" algn="l" defTabSz="342900" rtl="0" eaLnBrk="1" latinLnBrk="0" hangingPunct="1">
              <a:spcBef>
                <a:spcPct val="20000"/>
              </a:spcBef>
              <a:spcAft>
                <a:spcPts val="450"/>
              </a:spcAft>
              <a:buClr>
                <a:schemeClr val="accent1"/>
              </a:buClr>
              <a:buSzPct val="115000"/>
              <a:buFont typeface="Arial"/>
              <a:buChar char="•"/>
              <a:defRPr sz="18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spcAft>
                <a:spcPts val="450"/>
              </a:spcAft>
              <a:buClr>
                <a:schemeClr val="accent1"/>
              </a:buClr>
              <a:buSzPct val="115000"/>
              <a:buFont typeface="Arial"/>
              <a:buChar char="•"/>
              <a:defRPr sz="15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00113" indent="-214313" algn="l" defTabSz="342900" rtl="0" eaLnBrk="1" latinLnBrk="0" hangingPunct="1">
              <a:spcBef>
                <a:spcPct val="20000"/>
              </a:spcBef>
              <a:spcAft>
                <a:spcPts val="450"/>
              </a:spcAft>
              <a:buClr>
                <a:schemeClr val="accent1"/>
              </a:buClr>
              <a:buSzPct val="115000"/>
              <a:buFont typeface="Arial"/>
              <a:buChar char="•"/>
              <a:defRPr sz="135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157288" indent="-128588" algn="l" defTabSz="342900" rtl="0" eaLnBrk="1" latinLnBrk="0" hangingPunct="1">
              <a:spcBef>
                <a:spcPct val="20000"/>
              </a:spcBef>
              <a:spcAft>
                <a:spcPts val="450"/>
              </a:spcAft>
              <a:buClr>
                <a:schemeClr val="accent1"/>
              </a:buClr>
              <a:buSzPct val="115000"/>
              <a:buFont typeface="Arial"/>
              <a:buChar char="•"/>
              <a:defRPr sz="12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500188" indent="-128588" algn="l" defTabSz="342900" rtl="0" eaLnBrk="1" latinLnBrk="0" hangingPunct="1">
              <a:spcBef>
                <a:spcPct val="20000"/>
              </a:spcBef>
              <a:spcAft>
                <a:spcPts val="450"/>
              </a:spcAft>
              <a:buClr>
                <a:schemeClr val="accent1"/>
              </a:buClr>
              <a:buSzPct val="115000"/>
              <a:buFont typeface="Arial"/>
              <a:buChar char="•"/>
              <a:defRPr sz="105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spcAft>
                <a:spcPts val="450"/>
              </a:spcAft>
              <a:buClr>
                <a:schemeClr val="accent1"/>
              </a:buClr>
              <a:buSzPct val="115000"/>
              <a:buFont typeface="Arial"/>
              <a:buChar char="•"/>
              <a:defRPr sz="105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spcAft>
                <a:spcPts val="450"/>
              </a:spcAft>
              <a:buClr>
                <a:schemeClr val="accent1"/>
              </a:buClr>
              <a:buSzPct val="115000"/>
              <a:buFont typeface="Arial"/>
              <a:buChar char="•"/>
              <a:defRPr sz="105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spcAft>
                <a:spcPts val="450"/>
              </a:spcAft>
              <a:buClr>
                <a:schemeClr val="accent1"/>
              </a:buClr>
              <a:buSzPct val="115000"/>
              <a:buFont typeface="Arial"/>
              <a:buChar char="•"/>
              <a:defRPr sz="105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spcAft>
                <a:spcPts val="450"/>
              </a:spcAft>
              <a:buClr>
                <a:schemeClr val="accent1"/>
              </a:buClr>
              <a:buSzPct val="115000"/>
              <a:buFont typeface="Arial"/>
              <a:buChar char="•"/>
              <a:defRPr sz="105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  <a:spcAft>
                <a:spcPts val="0"/>
              </a:spcAft>
              <a:buFont typeface="Arial"/>
              <a:buNone/>
            </a:pPr>
            <a:r>
              <a:rPr lang="ru-RU" sz="16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Оболонки</a:t>
            </a:r>
            <a:r>
              <a:rPr lang="ru-RU" sz="1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стінки</a:t>
            </a:r>
            <a:r>
              <a:rPr lang="ru-RU" sz="1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сечовивідних</a:t>
            </a:r>
            <a:r>
              <a:rPr lang="ru-RU" sz="1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шляхів</a:t>
            </a:r>
            <a:r>
              <a:rPr lang="ru-RU" sz="1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/>
              <a:buNone/>
            </a:pPr>
            <a:r>
              <a:rPr lang="ru-RU" sz="1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6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окрім</a:t>
            </a:r>
            <a:r>
              <a:rPr lang="ru-RU" sz="1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сечівника</a:t>
            </a:r>
            <a:r>
              <a:rPr lang="ru-RU" sz="1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, для </a:t>
            </a:r>
            <a:r>
              <a:rPr lang="ru-RU" sz="16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якого</a:t>
            </a:r>
            <a:r>
              <a:rPr lang="ru-RU" sz="1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характерний</a:t>
            </a:r>
            <a:r>
              <a:rPr lang="ru-RU" sz="1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статевий</a:t>
            </a:r>
            <a:r>
              <a:rPr lang="ru-RU" sz="1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диморфізм</a:t>
            </a:r>
            <a:r>
              <a:rPr lang="ru-RU" sz="1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):</a:t>
            </a:r>
            <a:endParaRPr lang="ru-RU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Слизова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Підслизова.</a:t>
            </a:r>
            <a:endParaRPr lang="ru-RU" sz="1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en-US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uk-UA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язова</a:t>
            </a:r>
            <a:r>
              <a:rPr lang="uk-UA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uk-UA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двентиційна</a:t>
            </a:r>
            <a:r>
              <a:rPr lang="uk-UA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  <a:buFontTx/>
              <a:buNone/>
            </a:pP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90000"/>
              </a:lnSpc>
              <a:buFontTx/>
              <a:buNone/>
            </a:pP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9385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8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971600" y="410654"/>
            <a:ext cx="3672408" cy="1122131"/>
          </a:xfrm>
          <a:noFill/>
          <a:ln>
            <a:noFill/>
          </a:ln>
        </p:spPr>
        <p:txBody>
          <a:bodyPr>
            <a:noAutofit/>
          </a:bodyPr>
          <a:lstStyle/>
          <a:p>
            <a:pPr eaLnBrk="1" hangingPunct="1">
              <a:lnSpc>
                <a:spcPct val="90000"/>
              </a:lnSpc>
            </a:pP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Слизова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оболонка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ct val="90000"/>
              </a:lnSpc>
            </a:pP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Епітеліальна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пластинка –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багатошаровий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перехідний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епітелій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уротелій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eaLnBrk="1" hangingPunct="1">
              <a:lnSpc>
                <a:spcPct val="90000"/>
              </a:lnSpc>
            </a:pP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Власна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пластинка –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пухка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сполучна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тканина.</a:t>
            </a:r>
            <a:endParaRPr lang="uk-UA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sz="half" idx="2"/>
          </p:nvPr>
        </p:nvSpPr>
        <p:spPr>
          <a:xfrm>
            <a:off x="971600" y="2454342"/>
            <a:ext cx="3672408" cy="1525987"/>
          </a:xfrm>
          <a:noFill/>
          <a:ln>
            <a:noFill/>
          </a:ln>
        </p:spPr>
        <p:txBody>
          <a:bodyPr>
            <a:normAutofit fontScale="62500" lnSpcReduction="20000"/>
          </a:bodyPr>
          <a:lstStyle/>
          <a:p>
            <a:pPr marL="0" indent="0" eaLnBrk="1" hangingPunct="1">
              <a:lnSpc>
                <a:spcPct val="90000"/>
              </a:lnSpc>
              <a:buNone/>
            </a:pPr>
            <a:r>
              <a:rPr lang="ru-RU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sz="2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Підслизова</a:t>
            </a:r>
            <a:r>
              <a:rPr lang="ru-RU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основа: </a:t>
            </a:r>
            <a:r>
              <a:rPr lang="ru-RU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пухка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сполучна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тканина.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ru-RU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sz="2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М’язова</a:t>
            </a:r>
            <a:r>
              <a:rPr lang="ru-RU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оболонка</a:t>
            </a:r>
            <a:r>
              <a:rPr lang="ru-RU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2-3 </a:t>
            </a:r>
            <a:r>
              <a:rPr lang="ru-RU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шари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гладеньких </a:t>
            </a:r>
            <a:r>
              <a:rPr lang="ru-RU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міоцитів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ru-RU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ru-RU" sz="2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Адвентиційна</a:t>
            </a:r>
            <a:r>
              <a:rPr lang="ru-RU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оболонка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пухка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сполучна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тканина.</a:t>
            </a: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</a:pP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</a:pPr>
            <a:endParaRPr lang="uk-UA" b="1" dirty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</a:pP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2" descr="D:\Атлас\сжатые рисунки\17 переходный эпителий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611229"/>
            <a:ext cx="3607806" cy="1843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D:\Атлас\сжатые рисунки\83 мочевой пузырь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2454343"/>
            <a:ext cx="3607806" cy="1989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9872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771550"/>
            <a:ext cx="3024336" cy="367240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771550"/>
            <a:ext cx="3096344" cy="3672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576486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8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467544" y="2453339"/>
            <a:ext cx="5105400" cy="1477052"/>
          </a:xfrm>
          <a:noFill/>
          <a:ln>
            <a:noFill/>
          </a:ln>
        </p:spPr>
        <p:txBody>
          <a:bodyPr>
            <a:normAutofit fontScale="85000" lnSpcReduction="20000"/>
          </a:bodyPr>
          <a:lstStyle/>
          <a:p>
            <a:pPr marL="0" indent="0" eaLnBrk="1" hangingPunct="1">
              <a:lnSpc>
                <a:spcPct val="90000"/>
              </a:lnSpc>
              <a:buNone/>
            </a:pP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Оболонки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>
              <a:lnSpc>
                <a:spcPct val="90000"/>
              </a:lnSpc>
            </a:pP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слизова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>
              <a:lnSpc>
                <a:spcPct val="90000"/>
              </a:lnSpc>
            </a:pP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підслизова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>
              <a:lnSpc>
                <a:spcPct val="90000"/>
              </a:lnSpc>
            </a:pP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м’язова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ct val="90000"/>
              </a:lnSpc>
            </a:pP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адвентиційна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</a:pPr>
            <a:endParaRPr lang="ru-RU" dirty="0" smtClean="0"/>
          </a:p>
          <a:p>
            <a:pPr eaLnBrk="1" hangingPunct="1">
              <a:lnSpc>
                <a:spcPct val="90000"/>
              </a:lnSpc>
            </a:pPr>
            <a:endParaRPr lang="uk-UA" b="1" dirty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</a:pP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sz="half" idx="2"/>
          </p:nvPr>
        </p:nvSpPr>
        <p:spPr>
          <a:xfrm>
            <a:off x="359086" y="1933707"/>
            <a:ext cx="5105400" cy="1295223"/>
          </a:xfrm>
          <a:noFill/>
          <a:ln>
            <a:noFill/>
          </a:ln>
        </p:spPr>
        <p:txBody>
          <a:bodyPr>
            <a:normAutofit fontScale="85000" lnSpcReduction="20000"/>
          </a:bodyPr>
          <a:lstStyle/>
          <a:p>
            <a:pPr eaLnBrk="1" hangingPunct="1">
              <a:lnSpc>
                <a:spcPct val="90000"/>
              </a:lnSpc>
            </a:pP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Здатні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розтягнення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оскільки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мають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поздовжні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складки в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слизовій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оболонці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eaLnBrk="1" hangingPunct="1">
              <a:lnSpc>
                <a:spcPct val="90000"/>
              </a:lnSpc>
            </a:pPr>
            <a:endParaRPr lang="uk-UA" b="1" dirty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</a:pP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Rectangle 3"/>
          <p:cNvSpPr>
            <a:spLocks noGrp="1" noChangeArrowheads="1"/>
          </p:cNvSpPr>
          <p:nvPr>
            <p:ph sz="half" idx="4294967295"/>
          </p:nvPr>
        </p:nvSpPr>
        <p:spPr>
          <a:xfrm>
            <a:off x="467544" y="3916311"/>
            <a:ext cx="4767804" cy="630237"/>
          </a:xfrm>
          <a:noFill/>
          <a:ln>
            <a:noFill/>
          </a:ln>
        </p:spPr>
        <p:txBody>
          <a:bodyPr>
            <a:normAutofit fontScale="85000" lnSpcReduction="20000"/>
          </a:bodyPr>
          <a:lstStyle/>
          <a:p>
            <a:pPr>
              <a:lnSpc>
                <a:spcPct val="90000"/>
              </a:lnSpc>
            </a:pP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9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підслизовій</a:t>
            </a: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основі</a:t>
            </a: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нижньої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частини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розташовані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альвеолярно-</a:t>
            </a:r>
            <a:r>
              <a:rPr lang="ru-RU" sz="1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трубчасті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залози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eaLnBrk="1" hangingPunct="1">
              <a:lnSpc>
                <a:spcPct val="90000"/>
              </a:lnSpc>
              <a:buNone/>
            </a:pPr>
            <a:endParaRPr lang="uk-UA" b="1" dirty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</a:pP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634093" y="1387226"/>
            <a:ext cx="4318762" cy="62865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lnSpc>
                <a:spcPct val="90000"/>
              </a:lnSpc>
              <a:spcAft>
                <a:spcPts val="0"/>
              </a:spcAft>
              <a:buNone/>
            </a:pPr>
            <a:r>
              <a:rPr lang="ru-RU" sz="24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Сечоводи</a:t>
            </a:r>
            <a:endParaRPr lang="ru-RU" sz="2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615264"/>
            <a:ext cx="2851930" cy="3931284"/>
          </a:xfrm>
          <a:prstGeom prst="rect">
            <a:avLst/>
          </a:prstGeom>
        </p:spPr>
      </p:pic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327837" y="803374"/>
            <a:ext cx="5105400" cy="648072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Вистелені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багатошаровим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перехідним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епітелієм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уротелієм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marL="0" indent="0">
              <a:lnSpc>
                <a:spcPct val="90000"/>
              </a:lnSpc>
              <a:buNone/>
            </a:pPr>
            <a:endParaRPr lang="uk-UA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>
          <a:xfrm>
            <a:off x="657140" y="384170"/>
            <a:ext cx="4318762" cy="62865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lnSpc>
                <a:spcPct val="90000"/>
              </a:lnSpc>
              <a:spcAft>
                <a:spcPts val="0"/>
              </a:spcAft>
              <a:buNone/>
            </a:pPr>
            <a:r>
              <a:rPr lang="ru-RU" sz="24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Ниркові</a:t>
            </a:r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 чашки та миски</a:t>
            </a:r>
            <a:endParaRPr lang="ru-RU" sz="2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499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8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539552" y="857250"/>
            <a:ext cx="4896544" cy="1354460"/>
          </a:xfrm>
          <a:noFill/>
          <a:ln>
            <a:noFill/>
          </a:ln>
        </p:spPr>
        <p:txBody>
          <a:bodyPr>
            <a:normAutofit fontScale="92500" lnSpcReduction="10000"/>
          </a:bodyPr>
          <a:lstStyle/>
          <a:p>
            <a:pPr>
              <a:lnSpc>
                <a:spcPct val="90000"/>
              </a:lnSpc>
            </a:pP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uk-UA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язова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оболонка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верхній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третині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має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два, а в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нижній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третині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три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шари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гладком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uk-UA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язових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пучків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охоплюють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сечовід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спіралі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>
              <a:lnSpc>
                <a:spcPct val="90000"/>
              </a:lnSpc>
            </a:pP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Знизу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вони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переходять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м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uk-UA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язову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оболонку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сечового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міхура</a:t>
            </a:r>
            <a:r>
              <a:rPr lang="ru-RU" dirty="0"/>
              <a:t>.</a:t>
            </a:r>
          </a:p>
          <a:p>
            <a:pPr marL="0" indent="0" eaLnBrk="1" hangingPunct="1">
              <a:lnSpc>
                <a:spcPct val="90000"/>
              </a:lnSpc>
              <a:buNone/>
            </a:pPr>
            <a:endParaRPr lang="uk-UA" b="1" dirty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</a:pP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sz="half" idx="2"/>
          </p:nvPr>
        </p:nvSpPr>
        <p:spPr>
          <a:xfrm>
            <a:off x="539552" y="2245982"/>
            <a:ext cx="4752528" cy="829824"/>
          </a:xfrm>
          <a:noFill/>
          <a:ln>
            <a:noFill/>
          </a:ln>
        </p:spPr>
        <p:txBody>
          <a:bodyPr>
            <a:normAutofit fontScale="92500" lnSpcReduction="10000"/>
          </a:bodyPr>
          <a:lstStyle/>
          <a:p>
            <a:pPr>
              <a:lnSpc>
                <a:spcPct val="90000"/>
              </a:lnSpc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Там, де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сечовід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проходить через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стінку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сечового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міхура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є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лиш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повздовжній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шар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який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скороченні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розкриває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отвір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сечоводу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tangle 3"/>
          <p:cNvSpPr>
            <a:spLocks noGrp="1" noChangeArrowheads="1"/>
          </p:cNvSpPr>
          <p:nvPr>
            <p:ph sz="half" idx="4294967295"/>
          </p:nvPr>
        </p:nvSpPr>
        <p:spPr>
          <a:xfrm>
            <a:off x="611560" y="3094038"/>
            <a:ext cx="4563690" cy="485775"/>
          </a:xfrm>
          <a:noFill/>
          <a:ln>
            <a:noFill/>
          </a:ln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Зовні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сечоводи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вкриті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адвентицією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endParaRPr lang="uk-UA" b="1" dirty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</a:pP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611560" y="339501"/>
            <a:ext cx="4318762" cy="483477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lnSpc>
                <a:spcPct val="90000"/>
              </a:lnSpc>
              <a:spcAft>
                <a:spcPts val="0"/>
              </a:spcAft>
              <a:buNone/>
            </a:pPr>
            <a:r>
              <a:rPr lang="ru-RU" sz="24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Сечоводи</a:t>
            </a:r>
            <a:endParaRPr lang="ru-RU" sz="2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5" descr="D:\Атлас\сжатые рисунки\82 мочеточник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81" b="15311"/>
          <a:stretch/>
        </p:blipFill>
        <p:spPr bwMode="auto">
          <a:xfrm>
            <a:off x="5520915" y="461713"/>
            <a:ext cx="2870450" cy="2332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3"/>
          <p:cNvSpPr txBox="1">
            <a:spLocks noChangeArrowheads="1"/>
          </p:cNvSpPr>
          <p:nvPr/>
        </p:nvSpPr>
        <p:spPr>
          <a:xfrm>
            <a:off x="5428910" y="2794570"/>
            <a:ext cx="3175538" cy="2009427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lnSpc>
                <a:spcPct val="90000"/>
              </a:lnSpc>
              <a:spcAft>
                <a:spcPts val="0"/>
              </a:spcAft>
              <a:buNone/>
            </a:pPr>
            <a:r>
              <a:rPr lang="uk-UA" sz="1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uk-UA" sz="14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Сечовід</a:t>
            </a:r>
          </a:p>
          <a:p>
            <a:pPr marL="0" indent="0" algn="just" fontAlgn="auto">
              <a:lnSpc>
                <a:spcPct val="90000"/>
              </a:lnSpc>
              <a:spcAft>
                <a:spcPts val="0"/>
              </a:spcAft>
              <a:buNone/>
            </a:pPr>
            <a:r>
              <a:rPr lang="uk-UA" sz="14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1 – перехідний епітелій</a:t>
            </a:r>
          </a:p>
          <a:p>
            <a:pPr marL="0" indent="0" algn="just" fontAlgn="auto">
              <a:lnSpc>
                <a:spcPct val="90000"/>
              </a:lnSpc>
              <a:spcAft>
                <a:spcPts val="0"/>
              </a:spcAft>
              <a:buNone/>
            </a:pPr>
            <a:r>
              <a:rPr lang="uk-UA" sz="14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2 – власна пластика</a:t>
            </a:r>
          </a:p>
          <a:p>
            <a:pPr marL="0" indent="0" algn="just" fontAlgn="auto">
              <a:lnSpc>
                <a:spcPct val="90000"/>
              </a:lnSpc>
              <a:spcAft>
                <a:spcPts val="0"/>
              </a:spcAft>
              <a:buNone/>
            </a:pPr>
            <a:r>
              <a:rPr lang="uk-UA" sz="14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3 – м</a:t>
            </a:r>
            <a:r>
              <a:rPr lang="en-US" sz="14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uk-UA" sz="140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язовий</a:t>
            </a:r>
            <a:r>
              <a:rPr lang="uk-UA" sz="14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 шар  </a:t>
            </a:r>
          </a:p>
          <a:p>
            <a:pPr marL="0" indent="0" algn="just" fontAlgn="auto">
              <a:lnSpc>
                <a:spcPct val="90000"/>
              </a:lnSpc>
              <a:spcAft>
                <a:spcPts val="0"/>
              </a:spcAft>
              <a:buNone/>
            </a:pPr>
            <a:r>
              <a:rPr lang="uk-UA" sz="140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4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    3.1. – поздовжній; </a:t>
            </a:r>
          </a:p>
          <a:p>
            <a:pPr marL="0" indent="0" algn="just" fontAlgn="auto">
              <a:lnSpc>
                <a:spcPct val="90000"/>
              </a:lnSpc>
              <a:spcAft>
                <a:spcPts val="0"/>
              </a:spcAft>
              <a:buNone/>
            </a:pPr>
            <a:r>
              <a:rPr lang="uk-UA" sz="140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4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     3.2. – круговий;</a:t>
            </a:r>
          </a:p>
          <a:p>
            <a:pPr marL="0" indent="0" algn="just" fontAlgn="auto">
              <a:lnSpc>
                <a:spcPct val="90000"/>
              </a:lnSpc>
              <a:spcAft>
                <a:spcPts val="0"/>
              </a:spcAft>
              <a:buNone/>
            </a:pPr>
            <a:r>
              <a:rPr lang="uk-UA" sz="14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4 – адвентицій</a:t>
            </a:r>
          </a:p>
          <a:p>
            <a:pPr marL="0" indent="0" algn="just" fontAlgn="auto">
              <a:lnSpc>
                <a:spcPct val="90000"/>
              </a:lnSpc>
              <a:spcAft>
                <a:spcPts val="0"/>
              </a:spcAft>
              <a:buNone/>
            </a:pPr>
            <a:r>
              <a:rPr lang="uk-UA" sz="14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5 – кровоносні судини</a:t>
            </a:r>
            <a:endParaRPr lang="ru-RU" sz="140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5193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8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753858" y="703149"/>
            <a:ext cx="2843808" cy="1184558"/>
          </a:xfrm>
          <a:noFill/>
          <a:ln>
            <a:noFill/>
          </a:ln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Оболонки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слизова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підслизова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м’язова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адвентиційна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endParaRPr lang="uk-UA" b="1" dirty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</a:pP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sz="half" idx="2"/>
          </p:nvPr>
        </p:nvSpPr>
        <p:spPr>
          <a:xfrm>
            <a:off x="487010" y="1992243"/>
            <a:ext cx="4966834" cy="1349896"/>
          </a:xfrm>
          <a:noFill/>
          <a:ln>
            <a:noFill/>
          </a:ln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ru-RU" sz="17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Слизова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вистелена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перехідним</a:t>
            </a:r>
            <a:r>
              <a:rPr lang="ru-RU" sz="17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епітелієм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яким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знаходиться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власна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пластинка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дрібними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кровоносними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судинами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власній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пластинці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слизової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оболонки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розміщені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залози</a:t>
            </a:r>
            <a:r>
              <a:rPr lang="ru-RU" sz="1700" b="1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lnSpc>
                <a:spcPct val="90000"/>
              </a:lnSpc>
            </a:pPr>
            <a:endParaRPr lang="ru-RU" dirty="0">
              <a:cs typeface="Times New Roman" pitchFamily="18" charset="0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endParaRPr lang="uk-UA" b="1" dirty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</a:pP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Rectangle 3"/>
          <p:cNvSpPr>
            <a:spLocks noGrp="1" noChangeArrowheads="1"/>
          </p:cNvSpPr>
          <p:nvPr>
            <p:ph sz="half" idx="4294967295"/>
          </p:nvPr>
        </p:nvSpPr>
        <p:spPr>
          <a:xfrm>
            <a:off x="467544" y="3315375"/>
            <a:ext cx="4787900" cy="995363"/>
          </a:xfrm>
          <a:noFill/>
          <a:ln>
            <a:noFill/>
          </a:ln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Складки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відсутні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700" b="1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трикутнику</a:t>
            </a:r>
            <a:r>
              <a:rPr lang="ru-RU" sz="17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1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сечового</a:t>
            </a:r>
            <a:r>
              <a:rPr lang="ru-RU" sz="17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1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міхура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розміщеному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між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гирлами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сечоводів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сечовивідним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каналом.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Ця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ділянка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ru-RU" sz="17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має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підслизової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90000"/>
              </a:lnSpc>
            </a:pP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90000"/>
              </a:lnSpc>
            </a:pPr>
            <a:endParaRPr lang="ru-RU" dirty="0">
              <a:cs typeface="Times New Roman" pitchFamily="18" charset="0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endParaRPr lang="uk-UA" b="1" dirty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</a:pP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1115616" y="389806"/>
            <a:ext cx="4318762" cy="421322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lnSpc>
                <a:spcPct val="90000"/>
              </a:lnSpc>
              <a:spcAft>
                <a:spcPts val="0"/>
              </a:spcAft>
              <a:buNone/>
            </a:pPr>
            <a:r>
              <a:rPr lang="ru-RU" sz="20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Сечовий</a:t>
            </a:r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міхур</a:t>
            </a:r>
            <a:endParaRPr lang="ru-RU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4378" y="640134"/>
            <a:ext cx="2954046" cy="3803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0395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8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523909" y="836893"/>
            <a:ext cx="4499992" cy="1037613"/>
          </a:xfrm>
          <a:noFill/>
          <a:ln>
            <a:noFill/>
          </a:ln>
        </p:spPr>
        <p:txBody>
          <a:bodyPr>
            <a:normAutofit fontScale="70000" lnSpcReduction="20000"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ru-RU" sz="23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М’язова</a:t>
            </a:r>
            <a:r>
              <a:rPr lang="ru-RU" sz="23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оболонка</a:t>
            </a:r>
            <a:r>
              <a:rPr lang="ru-RU" sz="23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сечового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міхура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має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ru-RU" sz="23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шари</a:t>
            </a:r>
            <a:r>
              <a:rPr lang="ru-RU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гладком’язових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клітин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90000"/>
              </a:lnSpc>
            </a:pP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шийці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сечового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міхура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утворюється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концентричний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м’язовий</a:t>
            </a:r>
            <a:r>
              <a:rPr lang="ru-RU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сфінктер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90000"/>
              </a:lnSpc>
            </a:pP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90000"/>
              </a:lnSpc>
            </a:pPr>
            <a:endParaRPr lang="ru-RU" dirty="0">
              <a:cs typeface="Times New Roman" pitchFamily="18" charset="0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endParaRPr lang="uk-UA" b="1" dirty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</a:pP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Rectangle 3"/>
          <p:cNvSpPr>
            <a:spLocks noGrp="1" noChangeArrowheads="1"/>
          </p:cNvSpPr>
          <p:nvPr>
            <p:ph sz="half" idx="2"/>
          </p:nvPr>
        </p:nvSpPr>
        <p:spPr>
          <a:xfrm>
            <a:off x="539552" y="1886544"/>
            <a:ext cx="4499992" cy="748848"/>
          </a:xfrm>
          <a:noFill/>
          <a:ln>
            <a:noFill/>
          </a:ln>
        </p:spPr>
        <p:txBody>
          <a:bodyPr>
            <a:normAutofit fontScale="70000" lnSpcReduction="20000"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ru-RU" sz="2300" b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Зовнішня</a:t>
            </a:r>
            <a:r>
              <a:rPr lang="ru-RU" sz="23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оболонка</a:t>
            </a:r>
            <a:r>
              <a:rPr lang="ru-RU" sz="23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представлена серозною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оболонкою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адвентицією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різних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ділянках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90000"/>
              </a:lnSpc>
            </a:pP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90000"/>
              </a:lnSpc>
            </a:pPr>
            <a:endParaRPr lang="ru-RU" dirty="0">
              <a:cs typeface="Times New Roman" pitchFamily="18" charset="0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endParaRPr lang="uk-UA" b="1" dirty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</a:pP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464441" y="418234"/>
            <a:ext cx="4318762" cy="359398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lnSpc>
                <a:spcPct val="90000"/>
              </a:lnSpc>
              <a:spcAft>
                <a:spcPts val="0"/>
              </a:spcAft>
              <a:buNone/>
            </a:pPr>
            <a:r>
              <a:rPr lang="ru-RU" sz="20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Сечовий</a:t>
            </a:r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міхур</a:t>
            </a:r>
            <a:endParaRPr lang="ru-RU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2" descr="D:\Атлас\сжатые рисунки\83 мочевой пузырь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568741"/>
            <a:ext cx="3024336" cy="25141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ÐÐ°ÑÑÐ¸Ð½ÐºÐ¸ Ð¿Ð¾ Ð·Ð°Ð¿ÑÐ¾ÑÑ urinary bladder histology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500"/>
                    </a14:imgEffect>
                    <a14:imgEffect>
                      <a14:saturation sat="265000"/>
                    </a14:imgEffect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626178"/>
            <a:ext cx="3880508" cy="18340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3"/>
          <p:cNvSpPr txBox="1">
            <a:spLocks noChangeArrowheads="1"/>
          </p:cNvSpPr>
          <p:nvPr/>
        </p:nvSpPr>
        <p:spPr>
          <a:xfrm>
            <a:off x="4572859" y="3219823"/>
            <a:ext cx="4318762" cy="1368152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lnSpc>
                <a:spcPct val="90000"/>
              </a:lnSpc>
              <a:spcAft>
                <a:spcPts val="0"/>
              </a:spcAft>
              <a:buNone/>
            </a:pPr>
            <a:r>
              <a:rPr lang="ru-RU" sz="1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ru-RU" sz="160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Сечовий</a:t>
            </a:r>
            <a:r>
              <a:rPr lang="ru-RU" sz="16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міхур</a:t>
            </a:r>
            <a:r>
              <a:rPr lang="ru-RU" sz="16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160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забарвлення</a:t>
            </a:r>
            <a:r>
              <a:rPr lang="ru-RU" sz="16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гематоксилін-еозин</a:t>
            </a:r>
            <a:r>
              <a:rPr lang="ru-RU" sz="16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):1- </a:t>
            </a:r>
            <a:r>
              <a:rPr lang="ru-RU" sz="160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слизова</a:t>
            </a:r>
            <a:r>
              <a:rPr lang="ru-RU" sz="16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; 2- </a:t>
            </a:r>
            <a:r>
              <a:rPr lang="ru-RU" sz="160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підслизова</a:t>
            </a:r>
            <a:r>
              <a:rPr lang="ru-RU" sz="16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; 3- </a:t>
            </a:r>
            <a:r>
              <a:rPr lang="ru-RU" sz="160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мязовий</a:t>
            </a:r>
            <a:r>
              <a:rPr lang="ru-RU" sz="16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 шар; 4- </a:t>
            </a:r>
            <a:r>
              <a:rPr lang="ru-RU" sz="160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адвентицій</a:t>
            </a:r>
            <a:r>
              <a:rPr lang="ru-RU" sz="16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0" indent="0" algn="ctr" fontAlgn="auto">
              <a:lnSpc>
                <a:spcPct val="90000"/>
              </a:lnSpc>
              <a:spcAft>
                <a:spcPts val="0"/>
              </a:spcAft>
              <a:buNone/>
            </a:pPr>
            <a:endParaRPr lang="ru-RU" sz="2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9712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5292080" y="466396"/>
            <a:ext cx="2160240" cy="363959"/>
          </a:xfrm>
        </p:spPr>
        <p:txBody>
          <a:bodyPr>
            <a:noAutofit/>
          </a:bodyPr>
          <a:lstStyle/>
          <a:p>
            <a:pPr algn="l"/>
            <a:r>
              <a:rPr lang="ru-RU" sz="18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Чоловіча</a:t>
            </a:r>
            <a:r>
              <a:rPr lang="ru-RU" sz="1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 уретра</a:t>
            </a:r>
            <a:endParaRPr lang="ru-RU" sz="18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988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323528" y="857250"/>
            <a:ext cx="3672409" cy="922412"/>
          </a:xfrm>
          <a:noFill/>
          <a:ln>
            <a:noFill/>
          </a:ln>
        </p:spPr>
        <p:txBody>
          <a:bodyPr/>
          <a:lstStyle/>
          <a:p>
            <a:pPr marL="0" indent="0">
              <a:lnSpc>
                <a:spcPct val="90000"/>
              </a:lnSpc>
              <a:buNone/>
            </a:pP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Перехідний епітелій переходить у багатошаровий плоский незроговілий, потім – у зроговілий</a:t>
            </a:r>
            <a:r>
              <a:rPr lang="uk-UA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</a:pP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90000"/>
              </a:lnSpc>
            </a:pPr>
            <a:endParaRPr lang="ru-RU" dirty="0">
              <a:cs typeface="Times New Roman" pitchFamily="18" charset="0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endParaRPr lang="uk-UA" b="1" dirty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</a:pP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017072523"/>
              </p:ext>
            </p:extLst>
          </p:nvPr>
        </p:nvGraphicFramePr>
        <p:xfrm>
          <a:off x="4139952" y="830355"/>
          <a:ext cx="4680520" cy="40289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3150"/>
                <a:gridCol w="2747370"/>
              </a:tblGrid>
              <a:tr h="669944">
                <a:tc>
                  <a:txBody>
                    <a:bodyPr/>
                    <a:lstStyle/>
                    <a:p>
                      <a:r>
                        <a:rPr lang="uk-UA" sz="16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Простатична частина</a:t>
                      </a:r>
                      <a:endParaRPr lang="uk-UA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uk-UA" sz="16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Перехідний епітелій</a:t>
                      </a:r>
                      <a:endParaRPr lang="uk-UA" sz="16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799079">
                <a:tc>
                  <a:txBody>
                    <a:bodyPr/>
                    <a:lstStyle/>
                    <a:p>
                      <a:r>
                        <a:rPr lang="uk-UA" sz="16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Перетинчаста частина</a:t>
                      </a:r>
                      <a:endParaRPr lang="uk-UA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uk-UA" sz="16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Багаторядний призматичний епітелій</a:t>
                      </a:r>
                      <a:endParaRPr lang="uk-UA" sz="16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559887">
                <a:tc>
                  <a:txBody>
                    <a:bodyPr/>
                    <a:lstStyle/>
                    <a:p>
                      <a:r>
                        <a:rPr lang="uk-UA" sz="16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Печериста частина</a:t>
                      </a:r>
                      <a:endParaRPr lang="uk-UA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uk-UA" sz="16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Одношаровий</a:t>
                      </a:r>
                      <a:r>
                        <a:rPr lang="uk-UA" sz="1600" b="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призматичний, 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uk-UA" sz="1600" b="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потім – багаторядний призматичний,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uk-UA" sz="16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потім – багатошаровий плоский незроговілий,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uk-UA" sz="16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дистальній частині – з ознаками зроговіння</a:t>
                      </a:r>
                      <a:endParaRPr lang="uk-UA" sz="16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8" name="Picture 2" descr="http://www.lab.anhb.uwa.edu.au/mb140/Big/pen02tr.jpg"/>
          <p:cNvPicPr>
            <a:picLocks noGrp="1" noChangeAspect="1" noChangeArrowheads="1"/>
          </p:cNvPicPr>
          <p:nvPr>
            <p:ph sz="half" idx="4294967295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94" t="33613" r="16175" b="23253"/>
          <a:stretch/>
        </p:blipFill>
        <p:spPr bwMode="auto">
          <a:xfrm>
            <a:off x="3275857" y="2859782"/>
            <a:ext cx="2448272" cy="1839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0" y="409245"/>
            <a:ext cx="4318762" cy="62865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lnSpc>
                <a:spcPct val="90000"/>
              </a:lnSpc>
              <a:spcAft>
                <a:spcPts val="0"/>
              </a:spcAft>
              <a:buNone/>
            </a:pPr>
            <a:r>
              <a:rPr lang="ru-RU" sz="18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Жіноча</a:t>
            </a:r>
            <a:r>
              <a:rPr lang="ru-RU" sz="1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 уретра</a:t>
            </a:r>
            <a:endParaRPr lang="ru-RU" sz="18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3010" name="Picture 2" descr="SIU SOM Histology ER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88" t="3129" r="9516" b="3841"/>
          <a:stretch/>
        </p:blipFill>
        <p:spPr bwMode="auto">
          <a:xfrm>
            <a:off x="360743" y="1635646"/>
            <a:ext cx="2664296" cy="1973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9117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3"/>
          <p:cNvSpPr txBox="1">
            <a:spLocks/>
          </p:cNvSpPr>
          <p:nvPr/>
        </p:nvSpPr>
        <p:spPr>
          <a:xfrm>
            <a:off x="395536" y="411510"/>
            <a:ext cx="8496944" cy="4229363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>
            <a:lvl1pPr marL="214313" indent="-214313" algn="l" defTabSz="342900" rtl="0" eaLnBrk="1" latinLnBrk="0" hangingPunct="1">
              <a:spcBef>
                <a:spcPct val="20000"/>
              </a:spcBef>
              <a:spcAft>
                <a:spcPts val="450"/>
              </a:spcAft>
              <a:buClr>
                <a:schemeClr val="accent1"/>
              </a:buClr>
              <a:buSzPct val="115000"/>
              <a:buFont typeface="Arial"/>
              <a:buChar char="•"/>
              <a:defRPr sz="18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spcAft>
                <a:spcPts val="450"/>
              </a:spcAft>
              <a:buClr>
                <a:schemeClr val="accent1"/>
              </a:buClr>
              <a:buSzPct val="115000"/>
              <a:buFont typeface="Arial"/>
              <a:buChar char="•"/>
              <a:defRPr sz="15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00113" indent="-214313" algn="l" defTabSz="342900" rtl="0" eaLnBrk="1" latinLnBrk="0" hangingPunct="1">
              <a:spcBef>
                <a:spcPct val="20000"/>
              </a:spcBef>
              <a:spcAft>
                <a:spcPts val="450"/>
              </a:spcAft>
              <a:buClr>
                <a:schemeClr val="accent1"/>
              </a:buClr>
              <a:buSzPct val="115000"/>
              <a:buFont typeface="Arial"/>
              <a:buChar char="•"/>
              <a:defRPr sz="135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157288" indent="-128588" algn="l" defTabSz="342900" rtl="0" eaLnBrk="1" latinLnBrk="0" hangingPunct="1">
              <a:spcBef>
                <a:spcPct val="20000"/>
              </a:spcBef>
              <a:spcAft>
                <a:spcPts val="450"/>
              </a:spcAft>
              <a:buClr>
                <a:schemeClr val="accent1"/>
              </a:buClr>
              <a:buSzPct val="115000"/>
              <a:buFont typeface="Arial"/>
              <a:buChar char="•"/>
              <a:defRPr sz="12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500188" indent="-128588" algn="l" defTabSz="342900" rtl="0" eaLnBrk="1" latinLnBrk="0" hangingPunct="1">
              <a:spcBef>
                <a:spcPct val="20000"/>
              </a:spcBef>
              <a:spcAft>
                <a:spcPts val="450"/>
              </a:spcAft>
              <a:buClr>
                <a:schemeClr val="accent1"/>
              </a:buClr>
              <a:buSzPct val="115000"/>
              <a:buFont typeface="Arial"/>
              <a:buChar char="•"/>
              <a:defRPr sz="105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spcAft>
                <a:spcPts val="450"/>
              </a:spcAft>
              <a:buClr>
                <a:schemeClr val="accent1"/>
              </a:buClr>
              <a:buSzPct val="115000"/>
              <a:buFont typeface="Arial"/>
              <a:buChar char="•"/>
              <a:defRPr sz="105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spcAft>
                <a:spcPts val="450"/>
              </a:spcAft>
              <a:buClr>
                <a:schemeClr val="accent1"/>
              </a:buClr>
              <a:buSzPct val="115000"/>
              <a:buFont typeface="Arial"/>
              <a:buChar char="•"/>
              <a:defRPr sz="105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spcAft>
                <a:spcPts val="450"/>
              </a:spcAft>
              <a:buClr>
                <a:schemeClr val="accent1"/>
              </a:buClr>
              <a:buSzPct val="115000"/>
              <a:buFont typeface="Arial"/>
              <a:buChar char="•"/>
              <a:defRPr sz="105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spcAft>
                <a:spcPts val="450"/>
              </a:spcAft>
              <a:buClr>
                <a:schemeClr val="accent1"/>
              </a:buClr>
              <a:buSzPct val="115000"/>
              <a:buFont typeface="Arial"/>
              <a:buChar char="•"/>
              <a:defRPr sz="105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marR="5080" indent="0" algn="ctr">
              <a:spcBef>
                <a:spcPts val="100"/>
              </a:spcBef>
              <a:buNone/>
              <a:tabLst>
                <a:tab pos="355600" algn="l"/>
              </a:tabLst>
            </a:pP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РЕКОМЕНДОВАНА ЛІТЕРАТУРА</a:t>
            </a:r>
          </a:p>
          <a:p>
            <a:pPr marL="0" marR="5080" indent="0" algn="ctr">
              <a:spcBef>
                <a:spcPts val="100"/>
              </a:spcBef>
              <a:buNone/>
              <a:tabLst>
                <a:tab pos="355600" algn="l"/>
              </a:tabLst>
            </a:pPr>
            <a:r>
              <a:rPr lang="ru-RU" sz="1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Основна</a:t>
            </a:r>
            <a:endPara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55600" marR="5080" indent="-342900"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Гістологія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1400" spc="-2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Цитологія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1400" spc="-2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Ембріологія</a:t>
            </a:r>
            <a:r>
              <a:rPr lang="ru-RU" sz="1400" spc="-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1400" spc="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підручник</a:t>
            </a:r>
            <a:r>
              <a:rPr lang="ru-RU" sz="1400" spc="-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/ за </a:t>
            </a:r>
            <a:r>
              <a:rPr lang="ru-RU" sz="1400" spc="-1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рередакцією</a:t>
            </a:r>
            <a:r>
              <a:rPr lang="ru-RU" sz="1400" spc="-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Луцик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О. Д.,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Чайковський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Ю. Б.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Вінниця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1400" spc="-2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Нова</a:t>
            </a:r>
            <a:r>
              <a:rPr lang="ru-RU" sz="1400" spc="-2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книга,</a:t>
            </a:r>
            <a:r>
              <a:rPr lang="ru-RU" sz="1400" spc="-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2018.</a:t>
            </a:r>
            <a:r>
              <a:rPr lang="ru-RU" sz="1400" spc="-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592</a:t>
            </a:r>
            <a:r>
              <a:rPr lang="ru-RU" sz="1400" spc="-2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с.</a:t>
            </a:r>
            <a:r>
              <a:rPr lang="ru-RU" sz="1400" u="sng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 </a:t>
            </a:r>
          </a:p>
          <a:p>
            <a:pPr marL="355600" marR="5080" indent="-342900"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Грабовий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О. М., Яременко Л. М.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Компендіум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спеціальної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гістології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ембріології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Київ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Книга-плюс, 2020. 344 с.</a:t>
            </a:r>
            <a:endParaRPr lang="ru-RU" sz="1400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55600" marR="5080" indent="-342900"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Грабовий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О. М.,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Чайковський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Ю. Б., Яременко Л. М.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Практикум з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гістології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цитології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ембріології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Київ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Книга-плюс, 2022. 80 с.</a:t>
            </a:r>
            <a:endParaRPr lang="ru-RU" sz="1400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55600" marR="5080" indent="-342900"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Степаненко О.,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Мар’єнко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Н. 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Гістологія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цитологія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ембріологія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Атлас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гістологічних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зображень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описами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Київ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Медицина, 2024. 328 с.</a:t>
            </a:r>
            <a:endParaRPr lang="ru-RU" sz="1400" spc="-25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55600" marR="5080" indent="-342900">
              <a:spcBef>
                <a:spcPts val="100"/>
              </a:spcBef>
              <a:buFont typeface="Arial"/>
              <a:buAutoNum type="arabicPeriod"/>
              <a:tabLst>
                <a:tab pos="355600" algn="l"/>
              </a:tabLst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Павлина</a:t>
            </a:r>
            <a:r>
              <a:rPr lang="ru-RU" sz="1400" spc="-2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В.,</a:t>
            </a:r>
            <a:r>
              <a:rPr lang="ru-RU" sz="1400" spc="-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Росс</a:t>
            </a:r>
            <a:r>
              <a:rPr lang="ru-RU" sz="1400" spc="-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-2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 . Г.</a:t>
            </a:r>
            <a:r>
              <a:rPr lang="ru-RU" sz="1400" spc="-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Гістологія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1400" spc="-2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підручник</a:t>
            </a:r>
            <a:r>
              <a:rPr lang="ru-RU" sz="1400" spc="-2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ru-RU" sz="1400" spc="-2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атлас</a:t>
            </a:r>
            <a:r>
              <a:rPr lang="ru-RU" sz="1400" spc="-2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sz="1400" spc="-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-1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2-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r>
              <a:rPr lang="ru-RU" sz="1400" spc="-2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томах</a:t>
            </a:r>
            <a:r>
              <a:rPr lang="ru-RU" sz="1400" spc="-2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1400" spc="-4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підручник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1400" spc="-5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Київ</a:t>
            </a:r>
            <a:r>
              <a:rPr lang="ru-RU" sz="1400" spc="-2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1400" spc="-3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Медицина,</a:t>
            </a:r>
            <a:r>
              <a:rPr lang="ru-RU" sz="1400" spc="-1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2021</a:t>
            </a:r>
          </a:p>
          <a:p>
            <a:pPr marL="355600" marR="5080" indent="-342900">
              <a:spcBef>
                <a:spcPts val="100"/>
              </a:spcBef>
              <a:buFont typeface="Arial"/>
              <a:buAutoNum type="arabicPeriod"/>
              <a:tabLst>
                <a:tab pos="355600" algn="l"/>
              </a:tabLst>
            </a:pPr>
            <a:r>
              <a:rPr lang="en-US" sz="1400" spc="-10" dirty="0" err="1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Mescher</a:t>
            </a:r>
            <a:r>
              <a:rPr lang="en-US" sz="1400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spc="-25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A.</a:t>
            </a:r>
            <a:r>
              <a:rPr lang="en-US" sz="1400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spc="-25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L.</a:t>
            </a:r>
            <a:r>
              <a:rPr lang="en-US" sz="1400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spc="-10" dirty="0" err="1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Junqueira's</a:t>
            </a:r>
            <a:r>
              <a:rPr lang="en-US" sz="1400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	 </a:t>
            </a:r>
            <a:r>
              <a:rPr lang="en-US" sz="1400" spc="-10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Basic</a:t>
            </a:r>
            <a:r>
              <a:rPr lang="en-US" sz="1400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spc="-10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Histology:</a:t>
            </a:r>
            <a:r>
              <a:rPr lang="en-US" sz="1400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spc="-20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Text</a:t>
            </a:r>
            <a:r>
              <a:rPr lang="en-US" sz="1400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spc="-25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en-US" sz="1400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spc="-10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Atlas. </a:t>
            </a:r>
            <a:r>
              <a:rPr lang="en-US" sz="1400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McGrawHill.16th</a:t>
            </a:r>
            <a:r>
              <a:rPr lang="en-US" sz="1400" spc="-45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ed.,</a:t>
            </a:r>
            <a:r>
              <a:rPr lang="en-US" sz="1400" spc="-25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2021.</a:t>
            </a:r>
            <a:r>
              <a:rPr lang="en-US" sz="1400" spc="-25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576</a:t>
            </a:r>
            <a:r>
              <a:rPr lang="en-US" sz="1400" spc="-30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spc="-25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p. </a:t>
            </a:r>
            <a:endParaRPr lang="en-US" sz="1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spcBef>
                <a:spcPts val="145"/>
              </a:spcBef>
              <a:buNone/>
              <a:tabLst>
                <a:tab pos="354965" algn="l"/>
              </a:tabLst>
            </a:pPr>
            <a:r>
              <a:rPr lang="ru-RU" sz="1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Додаткова</a:t>
            </a:r>
            <a:endPara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55600" marR="5080" indent="-342900"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Дзержинський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М. Е., 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Пазюк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Л. М.,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Вороніна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О. К.,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Гарматіна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С. М.,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Островська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Г. В. Альбом для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лабораторних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занять з курсу "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Гістологія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". 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Київ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Фітосоціоцентр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2020. 50 с.</a:t>
            </a:r>
          </a:p>
          <a:p>
            <a:pPr marL="355600" marR="5080" indent="-342900"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Ross M. H., </a:t>
            </a:r>
            <a:r>
              <a:rPr lang="en-US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Pawlina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W. Histology: a text and atlas 6th edition. Lippincott Williams &amp; Wilkins, 2011. 996 p.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79162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4"/>
          <p:cNvSpPr txBox="1">
            <a:spLocks/>
          </p:cNvSpPr>
          <p:nvPr/>
        </p:nvSpPr>
        <p:spPr>
          <a:xfrm>
            <a:off x="-180528" y="195486"/>
            <a:ext cx="9168728" cy="4474592"/>
          </a:xfrm>
          <a:prstGeom prst="rect">
            <a:avLst/>
          </a:prstGeom>
          <a:gradFill>
            <a:gsLst>
              <a:gs pos="53000">
                <a:schemeClr val="bg1">
                  <a:alpha val="83000"/>
                </a:schemeClr>
              </a:gs>
              <a:gs pos="0">
                <a:schemeClr val="accent1">
                  <a:lumMod val="40000"/>
                  <a:lumOff val="6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0"/>
                </a:schemeClr>
              </a:gs>
            </a:gsLst>
            <a:lin ang="5400000" scaled="0"/>
          </a:gradFill>
        </p:spPr>
        <p:txBody>
          <a:bodyPr vert="horz" lIns="91440" tIns="45720" rIns="91440" bIns="45720" rtlCol="0">
            <a:norm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endParaRPr lang="uk-UA" sz="4800" b="1" cap="all" dirty="0" smtClean="0">
              <a:ln w="0"/>
              <a:solidFill>
                <a:srgbClr val="002060"/>
              </a:solidFill>
              <a:effectLst>
                <a:reflection blurRad="12700" stA="50000" endPos="50000" dist="5000" dir="5400000" sy="-100000" rotWithShape="0"/>
              </a:effectLst>
            </a:endParaRPr>
          </a:p>
          <a:p>
            <a:pPr marL="0" indent="0" algn="ctr">
              <a:buFont typeface="Arial" panose="020B0604020202020204" pitchFamily="34" charset="0"/>
              <a:buNone/>
            </a:pPr>
            <a:endParaRPr lang="uk-UA" sz="4800" b="1" cap="all" dirty="0" smtClean="0">
              <a:ln w="0"/>
              <a:solidFill>
                <a:srgbClr val="002060"/>
              </a:solidFill>
              <a:effectLst>
                <a:reflection blurRad="12700" stA="50000" endPos="50000" dist="5000" dir="5400000" sy="-100000" rotWithShape="0"/>
              </a:effectLst>
            </a:endParaRP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uk-UA" sz="4800" b="1" cap="all" dirty="0" smtClean="0">
                <a:ln w="0"/>
                <a:solidFill>
                  <a:srgbClr val="002060"/>
                </a:solidFill>
                <a:effectLst>
                  <a:reflection blurRad="12700" stA="50000" endPos="50000" dist="5000" dir="5400000" sy="-100000" rotWithShape="0"/>
                </a:effectLst>
              </a:rPr>
              <a:t>ДЯКУЮ ЗА УВАГУ!</a:t>
            </a:r>
            <a:endParaRPr lang="uk-UA" sz="4800" b="1" cap="all" dirty="0">
              <a:ln w="0"/>
              <a:solidFill>
                <a:srgbClr val="002060"/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96933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Натуральные материалы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AB946B"/>
      </a:accent1>
      <a:accent2>
        <a:srgbClr val="C04F32"/>
      </a:accent2>
      <a:accent3>
        <a:srgbClr val="DD8C3C"/>
      </a:accent3>
      <a:accent4>
        <a:srgbClr val="8E684C"/>
      </a:accent4>
      <a:accent5>
        <a:srgbClr val="CBAF62"/>
      </a:accent5>
      <a:accent6>
        <a:srgbClr val="803348"/>
      </a:accent6>
      <a:hlink>
        <a:srgbClr val="86724D"/>
      </a:hlink>
      <a:folHlink>
        <a:srgbClr val="B99E84"/>
      </a:folHlink>
    </a:clrScheme>
    <a:fontScheme name="Натуральные материалы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туральные материалы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A2BEDC8B-F191-493B-BA33-0F4F800A89D3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4709</TotalTime>
  <Words>2309</Words>
  <Application>Microsoft Office PowerPoint</Application>
  <PresentationFormat>Экран (16:9)</PresentationFormat>
  <Paragraphs>311</Paragraphs>
  <Slides>45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45</vt:i4>
      </vt:variant>
    </vt:vector>
  </HeadingPairs>
  <TitlesOfParts>
    <vt:vector size="51" baseType="lpstr">
      <vt:lpstr>Arial</vt:lpstr>
      <vt:lpstr>Calibri</vt:lpstr>
      <vt:lpstr>Garamond</vt:lpstr>
      <vt:lpstr>Tahoma</vt:lpstr>
      <vt:lpstr>Times New Roman</vt:lpstr>
      <vt:lpstr>Натуральные материалы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Процес утворення сечі</vt:lpstr>
      <vt:lpstr>Презентация PowerPoint</vt:lpstr>
      <vt:lpstr>Презентация PowerPoint</vt:lpstr>
      <vt:lpstr>Презентация PowerPoint</vt:lpstr>
      <vt:lpstr>Презентация PowerPoint</vt:lpstr>
      <vt:lpstr>Мезангій В судинних клубочках між капілярами присутній простір – мезангій. Він заповнений мезангіоцитами, які продукують матрикс.  </vt:lpstr>
      <vt:lpstr>Презентация PowerPoint</vt:lpstr>
      <vt:lpstr>Презентация PowerPoint</vt:lpstr>
      <vt:lpstr>Фільтраційний бар’єр: Утворення фільтрату відбувається через потрійний шар: 1.Ендотелій капілярів клубочка (пори) 2.Тришарова гломерулярна мембрана 3.Подоцити внутрішнього листка капсули  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Ренін-ангіотензин-альдостероновий апарат</vt:lpstr>
      <vt:lpstr>Презентация PowerPoint</vt:lpstr>
      <vt:lpstr>Приносні артеріоли розпадаються на капіляри, які утворюють судинний клубочок («чудесна капілярна сітка»). Капіляри клубочків збираються в виносні артеріоли.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Чоловіча уретра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Наталия</dc:creator>
  <cp:lastModifiedBy>Admin</cp:lastModifiedBy>
  <cp:revision>362</cp:revision>
  <cp:lastPrinted>2025-06-23T13:42:40Z</cp:lastPrinted>
  <dcterms:created xsi:type="dcterms:W3CDTF">2020-04-28T12:43:12Z</dcterms:created>
  <dcterms:modified xsi:type="dcterms:W3CDTF">2026-02-19T19:08:28Z</dcterms:modified>
</cp:coreProperties>
</file>