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5"/>
  </p:notesMasterIdLst>
  <p:sldIdLst>
    <p:sldId id="474" r:id="rId2"/>
    <p:sldId id="285" r:id="rId3"/>
    <p:sldId id="286" r:id="rId4"/>
    <p:sldId id="492" r:id="rId5"/>
    <p:sldId id="257" r:id="rId6"/>
    <p:sldId id="305" r:id="rId7"/>
    <p:sldId id="495" r:id="rId8"/>
    <p:sldId id="306" r:id="rId9"/>
    <p:sldId id="311" r:id="rId10"/>
    <p:sldId id="314" r:id="rId11"/>
    <p:sldId id="316" r:id="rId12"/>
    <p:sldId id="317" r:id="rId13"/>
    <p:sldId id="318" r:id="rId14"/>
    <p:sldId id="319" r:id="rId15"/>
    <p:sldId id="463" r:id="rId16"/>
    <p:sldId id="464" r:id="rId17"/>
    <p:sldId id="465" r:id="rId18"/>
    <p:sldId id="466" r:id="rId19"/>
    <p:sldId id="467" r:id="rId20"/>
    <p:sldId id="351" r:id="rId21"/>
    <p:sldId id="353" r:id="rId22"/>
    <p:sldId id="356" r:id="rId23"/>
    <p:sldId id="358" r:id="rId24"/>
    <p:sldId id="477" r:id="rId25"/>
    <p:sldId id="369" r:id="rId26"/>
    <p:sldId id="362" r:id="rId27"/>
    <p:sldId id="364" r:id="rId28"/>
    <p:sldId id="426" r:id="rId29"/>
    <p:sldId id="428" r:id="rId30"/>
    <p:sldId id="429" r:id="rId31"/>
    <p:sldId id="457" r:id="rId32"/>
    <p:sldId id="432" r:id="rId33"/>
    <p:sldId id="479" r:id="rId34"/>
    <p:sldId id="480" r:id="rId35"/>
    <p:sldId id="481" r:id="rId36"/>
    <p:sldId id="366" r:id="rId37"/>
    <p:sldId id="375" r:id="rId38"/>
    <p:sldId id="494" r:id="rId39"/>
    <p:sldId id="493" r:id="rId40"/>
    <p:sldId id="437" r:id="rId41"/>
    <p:sldId id="496" r:id="rId42"/>
    <p:sldId id="453" r:id="rId43"/>
    <p:sldId id="379" r:id="rId44"/>
    <p:sldId id="380" r:id="rId45"/>
    <p:sldId id="381" r:id="rId46"/>
    <p:sldId id="382" r:id="rId47"/>
    <p:sldId id="390" r:id="rId48"/>
    <p:sldId id="470" r:id="rId49"/>
    <p:sldId id="471" r:id="rId50"/>
    <p:sldId id="472" r:id="rId51"/>
    <p:sldId id="473" r:id="rId52"/>
    <p:sldId id="503" r:id="rId53"/>
    <p:sldId id="476" r:id="rId54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7" autoAdjust="0"/>
    <p:restoredTop sz="80871" autoAdjust="0"/>
  </p:normalViewPr>
  <p:slideViewPr>
    <p:cSldViewPr>
      <p:cViewPr varScale="1">
        <p:scale>
          <a:sx n="79" d="100"/>
          <a:sy n="79" d="100"/>
        </p:scale>
        <p:origin x="121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0904D-4353-48A6-A9E1-4E3C2A16DBC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7E50-2773-4B83-B1F6-52269E3624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59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24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51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43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38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56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91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4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12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70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421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734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64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633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24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755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217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00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45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898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05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3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6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5229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80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388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438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0274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27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946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natom.in.ua/wp-content/uploads/7.-SYSTEMA-DIGESTORIUM-MEGA-06.01.201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.ua/books?id=6xvdDwAAQBAJ&amp;lpg=PA28&amp;hl=ru&amp;pg=PP1#v=onepage&amp;q&amp;f=fals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31640" y="509744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7744" y="1676771"/>
            <a:ext cx="47525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№15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трубка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63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1520" y="1220371"/>
            <a:ext cx="6336704" cy="552413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Травна система включає:</a:t>
            </a:r>
            <a:endParaRPr lang="uk-UA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7494"/>
            <a:ext cx="6120680" cy="93610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Травлення</a:t>
            </a:r>
            <a:r>
              <a:rPr lang="uk-UA" sz="1800" dirty="0" smtClean="0"/>
              <a:t> - </a:t>
            </a:r>
            <a:r>
              <a:rPr lang="uk-UA" sz="1800" dirty="0"/>
              <a:t>процес хімічної та механічної обробки їжі з подальшим всмоктуванням продуктів її </a:t>
            </a:r>
            <a:r>
              <a:rPr lang="uk-UA" sz="1800" dirty="0" smtClean="0"/>
              <a:t>розчеплення, що забезпечує пластичні та енергетичні потреби організму. </a:t>
            </a:r>
            <a:endParaRPr lang="uk-UA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05" y="123478"/>
            <a:ext cx="2200275" cy="4572000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383251" y="1789557"/>
            <a:ext cx="2928609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b="1" dirty="0" smtClean="0">
                <a:solidFill>
                  <a:schemeClr val="tx1"/>
                </a:solidFill>
              </a:rPr>
              <a:t>1.Травна трубка:</a:t>
            </a:r>
          </a:p>
          <a:p>
            <a:r>
              <a:rPr lang="uk-UA" dirty="0" smtClean="0"/>
              <a:t>Порожнина рота</a:t>
            </a:r>
          </a:p>
          <a:p>
            <a:r>
              <a:rPr lang="uk-UA" dirty="0" smtClean="0"/>
              <a:t>Глотка</a:t>
            </a:r>
          </a:p>
          <a:p>
            <a:r>
              <a:rPr lang="uk-UA" dirty="0" smtClean="0"/>
              <a:t>Стравохід</a:t>
            </a:r>
          </a:p>
          <a:p>
            <a:r>
              <a:rPr lang="uk-UA" dirty="0" smtClean="0"/>
              <a:t>Шлунок</a:t>
            </a:r>
          </a:p>
          <a:p>
            <a:r>
              <a:rPr lang="uk-UA" dirty="0" smtClean="0"/>
              <a:t>Тонкий та товстий кишечник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118919" y="1789557"/>
            <a:ext cx="3354234" cy="2355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b="1" dirty="0" smtClean="0">
                <a:solidFill>
                  <a:schemeClr val="tx1"/>
                </a:solidFill>
              </a:rPr>
              <a:t>2.Травні залози:</a:t>
            </a:r>
          </a:p>
          <a:p>
            <a:r>
              <a:rPr lang="uk-UA" dirty="0" smtClean="0"/>
              <a:t>Печінка</a:t>
            </a:r>
          </a:p>
          <a:p>
            <a:r>
              <a:rPr lang="uk-UA" dirty="0" smtClean="0"/>
              <a:t>Підшлункова залоза</a:t>
            </a:r>
          </a:p>
          <a:p>
            <a:r>
              <a:rPr lang="uk-UA" dirty="0" smtClean="0"/>
              <a:t>Слинні залози </a:t>
            </a:r>
          </a:p>
          <a:p>
            <a:r>
              <a:rPr lang="uk-UA" dirty="0" smtClean="0"/>
              <a:t>Залози слизової та підслизової оболонок органів, що входять до травної трубки.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47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05978"/>
            <a:ext cx="6067566" cy="85725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травній системі виділяють три основних відділи: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924" y="1131009"/>
            <a:ext cx="5976664" cy="3579862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Передній</a:t>
            </a:r>
            <a:r>
              <a:rPr lang="uk-UA" sz="1800" dirty="0" smtClean="0"/>
              <a:t> – ротова порожнина, глотка, стравохід;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uk-UA" sz="1800" b="1" dirty="0">
                <a:solidFill>
                  <a:srgbClr val="0070C0"/>
                </a:solidFill>
              </a:rPr>
              <a:t>механічна обробка їжі</a:t>
            </a:r>
            <a:r>
              <a:rPr lang="uk-UA" sz="1800" dirty="0"/>
              <a:t>. </a:t>
            </a:r>
          </a:p>
          <a:p>
            <a:endParaRPr lang="uk-UA" sz="1800" dirty="0" smtClean="0"/>
          </a:p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Середній</a:t>
            </a:r>
            <a:r>
              <a:rPr lang="uk-UA" sz="1800" dirty="0" smtClean="0"/>
              <a:t> – шлунок, тонка кишка та частина товстої кишки (до каудальної частини);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ru-RU" sz="1800" b="1" dirty="0" err="1">
                <a:solidFill>
                  <a:srgbClr val="0070C0"/>
                </a:solidFill>
              </a:rPr>
              <a:t>хімічна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обробка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їжі</a:t>
            </a:r>
            <a:r>
              <a:rPr lang="ru-RU" sz="1800" b="1" dirty="0">
                <a:solidFill>
                  <a:srgbClr val="0070C0"/>
                </a:solidFill>
              </a:rPr>
              <a:t>, </a:t>
            </a:r>
            <a:r>
              <a:rPr lang="ru-RU" sz="1800" b="1" dirty="0" err="1">
                <a:solidFill>
                  <a:srgbClr val="0070C0"/>
                </a:solidFill>
              </a:rPr>
              <a:t>всмоктування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продуктів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розчепления</a:t>
            </a:r>
            <a:r>
              <a:rPr lang="ru-RU" sz="1800" b="1" dirty="0">
                <a:solidFill>
                  <a:srgbClr val="0070C0"/>
                </a:solidFill>
              </a:rPr>
              <a:t> і </a:t>
            </a:r>
            <a:r>
              <a:rPr lang="ru-RU" sz="1800" b="1" dirty="0" err="1">
                <a:solidFill>
                  <a:srgbClr val="0070C0"/>
                </a:solidFill>
              </a:rPr>
              <a:t>формування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калових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мас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</a:p>
          <a:p>
            <a:endParaRPr lang="uk-UA" sz="1800" dirty="0" smtClean="0"/>
          </a:p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Задній</a:t>
            </a:r>
            <a:r>
              <a:rPr lang="uk-UA" sz="1800" dirty="0" smtClean="0"/>
              <a:t> – каудальна частина прямої кишки.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ru-RU" sz="1800" b="1" dirty="0" err="1">
                <a:solidFill>
                  <a:srgbClr val="0070C0"/>
                </a:solidFill>
              </a:rPr>
              <a:t>евакуація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залишків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їжі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05" y="123478"/>
            <a:ext cx="22002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5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7494"/>
            <a:ext cx="3956538" cy="46085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86935" y="84355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Відділи</a:t>
            </a:r>
            <a:r>
              <a:rPr lang="ru-RU" dirty="0"/>
              <a:t> </a:t>
            </a:r>
            <a:r>
              <a:rPr lang="ru-RU" dirty="0" err="1"/>
              <a:t>травної</a:t>
            </a:r>
            <a:r>
              <a:rPr lang="ru-RU" dirty="0"/>
              <a:t> трубки добре </a:t>
            </a:r>
            <a:r>
              <a:rPr lang="ru-RU" dirty="0" err="1"/>
              <a:t>виявляються</a:t>
            </a:r>
            <a:r>
              <a:rPr lang="ru-RU" dirty="0"/>
              <a:t> у </a:t>
            </a:r>
            <a:r>
              <a:rPr lang="ru-RU" dirty="0" err="1"/>
              <a:t>живої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при </a:t>
            </a:r>
            <a:r>
              <a:rPr lang="ru-RU" dirty="0" err="1"/>
              <a:t>рентгенологічному</a:t>
            </a:r>
            <a:r>
              <a:rPr lang="ru-RU" dirty="0"/>
              <a:t> </a:t>
            </a:r>
            <a:r>
              <a:rPr lang="ru-RU" dirty="0" err="1"/>
              <a:t>дослідженні</a:t>
            </a:r>
            <a:r>
              <a:rPr lang="ru-RU" dirty="0"/>
              <a:t>, коли вони </a:t>
            </a:r>
            <a:r>
              <a:rPr lang="ru-RU" dirty="0" err="1"/>
              <a:t>наповнені</a:t>
            </a:r>
            <a:r>
              <a:rPr lang="ru-RU" dirty="0"/>
              <a:t> </a:t>
            </a:r>
            <a:r>
              <a:rPr lang="ru-RU" dirty="0" err="1"/>
              <a:t>водневою</a:t>
            </a:r>
            <a:r>
              <a:rPr lang="ru-RU" dirty="0"/>
              <a:t> </a:t>
            </a:r>
            <a:r>
              <a:rPr lang="ru-RU" dirty="0" err="1"/>
              <a:t>сумішшю</a:t>
            </a:r>
            <a:r>
              <a:rPr lang="ru-RU" dirty="0"/>
              <a:t> </a:t>
            </a:r>
            <a:r>
              <a:rPr lang="ru-RU" b="1" dirty="0" err="1"/>
              <a:t>сірчанокислого</a:t>
            </a:r>
            <a:r>
              <a:rPr lang="ru-RU" b="1" dirty="0"/>
              <a:t> </a:t>
            </a:r>
            <a:r>
              <a:rPr lang="ru-RU" b="1" dirty="0" err="1"/>
              <a:t>барію</a:t>
            </a:r>
            <a:r>
              <a:rPr lang="ru-RU" b="1" dirty="0"/>
              <a:t>. </a:t>
            </a:r>
            <a:r>
              <a:rPr lang="ru-RU" dirty="0"/>
              <a:t>На </a:t>
            </a:r>
            <a:r>
              <a:rPr lang="ru-RU" dirty="0" err="1"/>
              <a:t>рентгенограмах</a:t>
            </a:r>
            <a:r>
              <a:rPr lang="ru-RU" dirty="0"/>
              <a:t> </a:t>
            </a:r>
            <a:r>
              <a:rPr lang="ru-RU" dirty="0" err="1"/>
              <a:t>вивчають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, форму, </a:t>
            </a:r>
            <a:r>
              <a:rPr lang="ru-RU" dirty="0" err="1"/>
              <a:t>розміри</a:t>
            </a:r>
            <a:r>
              <a:rPr lang="ru-RU" dirty="0"/>
              <a:t>, </a:t>
            </a:r>
            <a:r>
              <a:rPr lang="ru-RU" dirty="0" err="1"/>
              <a:t>рельєф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та моторику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травної</a:t>
            </a:r>
            <a:r>
              <a:rPr lang="ru-RU" dirty="0"/>
              <a:t> трубки,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про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функціональний</a:t>
            </a:r>
            <a:r>
              <a:rPr lang="ru-RU" dirty="0"/>
              <a:t> стан.</a:t>
            </a:r>
            <a:r>
              <a:rPr lang="ru-RU" dirty="0">
                <a:hlinkClick r:id="rId3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245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69078"/>
            <a:ext cx="4248472" cy="4006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Стінка травної трубки включає 3 оболонки:</a:t>
            </a:r>
          </a:p>
          <a:p>
            <a:pPr marL="514350" indent="-514350">
              <a:buAutoNum type="arabicPeriod"/>
            </a:pPr>
            <a:r>
              <a:rPr lang="uk-UA" sz="1800" b="1" dirty="0" smtClean="0"/>
              <a:t>Слизова</a:t>
            </a:r>
            <a:r>
              <a:rPr lang="uk-UA" sz="1800" dirty="0" smtClean="0"/>
              <a:t> оболонка </a:t>
            </a:r>
            <a:r>
              <a:rPr lang="uk-UA" sz="1800" i="1" dirty="0" smtClean="0"/>
              <a:t>(</a:t>
            </a:r>
            <a:r>
              <a:rPr lang="en-US" sz="1800" i="1" dirty="0" smtClean="0"/>
              <a:t>tunica mucosa);</a:t>
            </a:r>
            <a:endParaRPr lang="uk-UA" sz="1800" i="1" dirty="0" smtClean="0"/>
          </a:p>
          <a:p>
            <a:pPr marL="514350" indent="-514350">
              <a:buAutoNum type="arabicPeriod"/>
            </a:pPr>
            <a:r>
              <a:rPr lang="uk-UA" sz="1800" b="1" dirty="0" smtClean="0"/>
              <a:t>М’язова</a:t>
            </a:r>
            <a:r>
              <a:rPr lang="uk-UA" sz="1800" dirty="0" smtClean="0"/>
              <a:t> оболонка</a:t>
            </a:r>
            <a:r>
              <a:rPr lang="en-US" sz="1800" dirty="0"/>
              <a:t> </a:t>
            </a:r>
            <a:r>
              <a:rPr lang="en-US" sz="1800" i="1" dirty="0" smtClean="0"/>
              <a:t>(tunica </a:t>
            </a:r>
            <a:r>
              <a:rPr lang="en-US" sz="1800" i="1" dirty="0" err="1" smtClean="0"/>
              <a:t>muscularis</a:t>
            </a:r>
            <a:r>
              <a:rPr lang="en-US" sz="1800" i="1" dirty="0" smtClean="0"/>
              <a:t>);</a:t>
            </a:r>
            <a:endParaRPr lang="uk-UA" sz="1800" i="1" dirty="0" smtClean="0"/>
          </a:p>
          <a:p>
            <a:pPr marL="514350" indent="-514350">
              <a:buAutoNum type="arabicPeriod"/>
            </a:pPr>
            <a:r>
              <a:rPr lang="uk-UA" sz="1800" b="1" dirty="0" err="1" smtClean="0"/>
              <a:t>Адвентиційна</a:t>
            </a:r>
            <a:r>
              <a:rPr lang="uk-UA" sz="1800" b="1" dirty="0" smtClean="0"/>
              <a:t> </a:t>
            </a:r>
            <a:r>
              <a:rPr lang="en-US" sz="1800" dirty="0" smtClean="0"/>
              <a:t>(</a:t>
            </a:r>
            <a:r>
              <a:rPr lang="en-US" sz="1800" i="1" dirty="0" smtClean="0"/>
              <a:t>tunica adventitia)</a:t>
            </a:r>
            <a:r>
              <a:rPr lang="en-US" sz="1800" dirty="0" smtClean="0"/>
              <a:t> </a:t>
            </a:r>
            <a:r>
              <a:rPr lang="uk-UA" sz="1800" dirty="0" smtClean="0"/>
              <a:t>або серозна оболонка</a:t>
            </a:r>
            <a:r>
              <a:rPr lang="en-US" sz="1800" dirty="0" smtClean="0"/>
              <a:t> (</a:t>
            </a:r>
            <a:r>
              <a:rPr lang="en-US" sz="1800" i="1" dirty="0" smtClean="0"/>
              <a:t>tunica serosa)</a:t>
            </a:r>
            <a:r>
              <a:rPr lang="uk-UA" sz="1800" dirty="0" smtClean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486"/>
            <a:ext cx="3669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01" y="0"/>
            <a:ext cx="4427591" cy="85725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Функціональна спеціалізація шарів кишкової трубки: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74" y="1275606"/>
            <a:ext cx="4950343" cy="3219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Слизова оболонка </a:t>
            </a:r>
            <a:r>
              <a:rPr lang="uk-UA" sz="1600" dirty="0" smtClean="0"/>
              <a:t>включає такі пластинки:</a:t>
            </a:r>
          </a:p>
          <a:p>
            <a:r>
              <a:rPr lang="uk-UA" sz="1600" b="1" dirty="0" smtClean="0"/>
              <a:t>Епітеліальна пластинка </a:t>
            </a:r>
            <a:r>
              <a:rPr lang="uk-UA" sz="1600" dirty="0" smtClean="0"/>
              <a:t>– епітелій;</a:t>
            </a:r>
          </a:p>
          <a:p>
            <a:r>
              <a:rPr lang="uk-UA" sz="1600" b="1" dirty="0" smtClean="0"/>
              <a:t>Власна пластинка </a:t>
            </a:r>
            <a:r>
              <a:rPr lang="uk-UA" sz="1600" dirty="0" smtClean="0"/>
              <a:t>– пухка волокниста сполучна тканина;</a:t>
            </a:r>
          </a:p>
          <a:p>
            <a:r>
              <a:rPr lang="uk-UA" sz="1600" b="1" dirty="0" smtClean="0"/>
              <a:t>М’язова пластинка </a:t>
            </a:r>
            <a:r>
              <a:rPr lang="uk-UA" sz="1600" dirty="0" smtClean="0"/>
              <a:t>– гладка м’язова тканина вісцерального типу.</a:t>
            </a:r>
          </a:p>
          <a:p>
            <a:r>
              <a:rPr lang="uk-UA" sz="1600" b="1" dirty="0" smtClean="0"/>
              <a:t>Підслизова основа </a:t>
            </a:r>
            <a:r>
              <a:rPr lang="uk-UA" sz="1600" dirty="0" smtClean="0"/>
              <a:t>(пухка сполучна тканина).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332"/>
            <a:ext cx="3890042" cy="513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1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483518"/>
            <a:ext cx="5050904" cy="4392488"/>
          </a:xfrm>
        </p:spPr>
        <p:txBody>
          <a:bodyPr>
            <a:normAutofit/>
          </a:bodyPr>
          <a:lstStyle/>
          <a:p>
            <a:r>
              <a:rPr lang="uk-UA" sz="1600" dirty="0" smtClean="0"/>
              <a:t>Особливістю слизової оболонки є здатність до секреції </a:t>
            </a:r>
            <a:r>
              <a:rPr lang="uk-UA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слизу.</a:t>
            </a:r>
          </a:p>
          <a:p>
            <a:r>
              <a:rPr lang="uk-UA" sz="1600" dirty="0" smtClean="0"/>
              <a:t>Слиз зволожує поверхню епітелію, сприяє проходженню їжі та забезпечує механічний та хімічний захист епітелію.</a:t>
            </a:r>
          </a:p>
          <a:p>
            <a:r>
              <a:rPr lang="uk-UA" sz="1600" dirty="0" smtClean="0"/>
              <a:t>В товщі пристінкового слизу відбувається </a:t>
            </a:r>
            <a:r>
              <a:rPr lang="uk-UA" sz="1600" b="1" dirty="0" smtClean="0">
                <a:solidFill>
                  <a:srgbClr val="0070C0"/>
                </a:solidFill>
              </a:rPr>
              <a:t>пристінкове травлення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29776" y="2665092"/>
            <a:ext cx="5050904" cy="274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1600" dirty="0" smtClean="0"/>
              <a:t>Слиз виробляють: </a:t>
            </a:r>
          </a:p>
          <a:p>
            <a:r>
              <a:rPr lang="uk-UA" sz="1600" dirty="0" smtClean="0"/>
              <a:t>клітини, що входять до покривного епітелію (шийкові </a:t>
            </a:r>
            <a:r>
              <a:rPr lang="uk-UA" sz="1600" dirty="0" err="1" smtClean="0"/>
              <a:t>мукоцити</a:t>
            </a:r>
            <a:r>
              <a:rPr lang="uk-UA" sz="1600" dirty="0" smtClean="0"/>
              <a:t> та </a:t>
            </a:r>
            <a:r>
              <a:rPr lang="uk-UA" sz="1600" dirty="0" err="1" smtClean="0"/>
              <a:t>мукоцити</a:t>
            </a:r>
            <a:r>
              <a:rPr lang="uk-UA" sz="1600" dirty="0" smtClean="0"/>
              <a:t> шлункових залоз, келихоподібні клітини кишечника)</a:t>
            </a:r>
          </a:p>
          <a:p>
            <a:r>
              <a:rPr lang="uk-UA" sz="1600" dirty="0" smtClean="0"/>
              <a:t>Слизові залози</a:t>
            </a:r>
            <a:endParaRPr lang="uk-UA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0"/>
            <a:ext cx="33478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61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9502"/>
            <a:ext cx="8928992" cy="72008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Епітеліальна пластинка слизової оболонки ШКТ</a:t>
            </a:r>
            <a:endParaRPr lang="uk-UA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000851"/>
              </p:ext>
            </p:extLst>
          </p:nvPr>
        </p:nvGraphicFramePr>
        <p:xfrm>
          <a:off x="395536" y="935802"/>
          <a:ext cx="8301607" cy="3749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644"/>
                <a:gridCol w="2147999"/>
                <a:gridCol w="3118259"/>
                <a:gridCol w="1862705"/>
              </a:tblGrid>
              <a:tr h="6983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Відділ ШКТ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Орган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Функція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Епітелій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3553"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Ротова порожнина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Механічна обробка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Багатошаровий плоский незроговілий або частково зроговілий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63553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Глотка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 слизу, проведення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263553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Стравохід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461217"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Середній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Шлунок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 соляної кислоти та ферментів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Одношаровий циліндричний (високий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призматичний)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61217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Тонкий кишечник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Всмоктування поживних речовин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461217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Товстий кишечник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слизу, всмоктування води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658881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Задній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Каудальна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частина прямої кишки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Евакуація залишків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Багатошаровий плоский незроговілий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5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11510"/>
            <a:ext cx="2431083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 smtClean="0"/>
              <a:t>Таким чином, </a:t>
            </a:r>
            <a:r>
              <a:rPr lang="uk-UA" sz="1600" b="1" dirty="0" smtClean="0">
                <a:solidFill>
                  <a:srgbClr val="0070C0"/>
                </a:solidFill>
              </a:rPr>
              <a:t>морфологічний тип епітелію </a:t>
            </a:r>
            <a:r>
              <a:rPr lang="uk-UA" sz="1600" dirty="0" smtClean="0"/>
              <a:t>залежить від функцій та від відділу ШКТ:</a:t>
            </a:r>
          </a:p>
          <a:p>
            <a:pPr marL="0" indent="0">
              <a:buNone/>
            </a:pPr>
            <a:endParaRPr lang="uk-UA" sz="1600" dirty="0" smtClean="0"/>
          </a:p>
          <a:p>
            <a:r>
              <a:rPr lang="uk-UA" sz="1600" b="1" dirty="0" smtClean="0">
                <a:solidFill>
                  <a:srgbClr val="0070C0"/>
                </a:solidFill>
              </a:rPr>
              <a:t>в </a:t>
            </a:r>
            <a:r>
              <a:rPr lang="uk-UA" sz="1600" b="1" dirty="0">
                <a:solidFill>
                  <a:srgbClr val="0070C0"/>
                </a:solidFill>
              </a:rPr>
              <a:t>передньому та задньому </a:t>
            </a:r>
            <a:r>
              <a:rPr lang="uk-UA" sz="1600" dirty="0"/>
              <a:t>відділах – багатошаровий плоский незроговілий, </a:t>
            </a:r>
            <a:endParaRPr lang="uk-UA" sz="1600" dirty="0" smtClean="0"/>
          </a:p>
          <a:p>
            <a:r>
              <a:rPr lang="uk-UA" sz="1600" b="1" dirty="0" smtClean="0">
                <a:solidFill>
                  <a:srgbClr val="0070C0"/>
                </a:solidFill>
              </a:rPr>
              <a:t>в </a:t>
            </a:r>
            <a:r>
              <a:rPr lang="uk-UA" sz="1600" b="1" dirty="0">
                <a:solidFill>
                  <a:srgbClr val="0070C0"/>
                </a:solidFill>
              </a:rPr>
              <a:t>середньому </a:t>
            </a:r>
            <a:r>
              <a:rPr lang="uk-UA" sz="1600" dirty="0"/>
              <a:t>– одношаровий циліндричний);</a:t>
            </a:r>
          </a:p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0" y="0"/>
            <a:ext cx="3203849" cy="51134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5" y="1"/>
            <a:ext cx="3238515" cy="511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5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00682"/>
            <a:ext cx="2664296" cy="4935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Слизова оболонка</a:t>
            </a:r>
            <a:endParaRPr lang="uk-UA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898" y="574881"/>
            <a:ext cx="4860032" cy="327364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Власна </a:t>
            </a:r>
            <a:r>
              <a:rPr lang="uk-UA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пластинка:</a:t>
            </a:r>
          </a:p>
          <a:p>
            <a:pPr algn="just">
              <a:spcBef>
                <a:spcPts val="0"/>
              </a:spcBef>
            </a:pPr>
            <a:r>
              <a:rPr lang="uk-UA" sz="1400" dirty="0" smtClean="0">
                <a:solidFill>
                  <a:schemeClr val="tx1"/>
                </a:solidFill>
              </a:rPr>
              <a:t>утворена </a:t>
            </a:r>
            <a:r>
              <a:rPr lang="uk-UA" sz="1400" dirty="0">
                <a:solidFill>
                  <a:schemeClr val="tx1"/>
                </a:solidFill>
              </a:rPr>
              <a:t>пухкою волокнистою сполучною тканиною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м</a:t>
            </a:r>
            <a:r>
              <a:rPr lang="uk-UA" sz="1400" dirty="0" smtClean="0">
                <a:solidFill>
                  <a:schemeClr val="tx1"/>
                </a:solidFill>
              </a:rPr>
              <a:t>істить кровоносні </a:t>
            </a:r>
            <a:r>
              <a:rPr lang="uk-UA" sz="1400" dirty="0">
                <a:solidFill>
                  <a:schemeClr val="tx1"/>
                </a:solidFill>
              </a:rPr>
              <a:t>і лімфатичні </a:t>
            </a:r>
            <a:r>
              <a:rPr lang="uk-UA" sz="1400" dirty="0" smtClean="0">
                <a:solidFill>
                  <a:schemeClr val="tx1"/>
                </a:solidFill>
              </a:rPr>
              <a:t>судини, нервові </a:t>
            </a:r>
            <a:r>
              <a:rPr lang="uk-UA" sz="1400" dirty="0">
                <a:solidFill>
                  <a:schemeClr val="tx1"/>
                </a:solidFill>
              </a:rPr>
              <a:t>волокна, </a:t>
            </a:r>
            <a:r>
              <a:rPr lang="uk-UA" sz="1400" dirty="0" err="1" smtClean="0">
                <a:solidFill>
                  <a:schemeClr val="tx1"/>
                </a:solidFill>
              </a:rPr>
              <a:t>лімфоїдну</a:t>
            </a:r>
            <a:r>
              <a:rPr lang="uk-UA" sz="1400" dirty="0" smtClean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тканину. 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м</a:t>
            </a:r>
            <a:r>
              <a:rPr lang="uk-UA" sz="1400" dirty="0" smtClean="0">
                <a:solidFill>
                  <a:schemeClr val="tx1"/>
                </a:solidFill>
              </a:rPr>
              <a:t>ожуть знаходитись </a:t>
            </a:r>
            <a:r>
              <a:rPr lang="uk-UA" sz="1400" dirty="0">
                <a:solidFill>
                  <a:schemeClr val="tx1"/>
                </a:solidFill>
              </a:rPr>
              <a:t>залози</a:t>
            </a:r>
            <a:r>
              <a:rPr lang="uk-UA" sz="1400" dirty="0" smtClean="0">
                <a:solidFill>
                  <a:schemeClr val="tx1"/>
                </a:solidFill>
              </a:rPr>
              <a:t>.</a:t>
            </a:r>
            <a:endParaRPr lang="uk-UA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1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язова</a:t>
            </a: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 </a:t>
            </a:r>
            <a:r>
              <a:rPr lang="uk-UA" sz="1400" dirty="0">
                <a:solidFill>
                  <a:schemeClr val="tx1"/>
                </a:solidFill>
              </a:rPr>
              <a:t>– утворена гладкою м’язовою </a:t>
            </a:r>
            <a:r>
              <a:rPr lang="uk-UA" sz="1400" dirty="0" smtClean="0">
                <a:solidFill>
                  <a:schemeClr val="tx1"/>
                </a:solidFill>
              </a:rPr>
              <a:t>тканиною (1-3 шари):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б</a:t>
            </a:r>
            <a:r>
              <a:rPr lang="uk-UA" sz="1400" dirty="0" smtClean="0">
                <a:solidFill>
                  <a:schemeClr val="tx1"/>
                </a:solidFill>
              </a:rPr>
              <a:t>ере участь в утворенні та зміні поверхневого рельєфу слизової.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в</a:t>
            </a:r>
            <a:r>
              <a:rPr lang="uk-UA" sz="1400" dirty="0" smtClean="0">
                <a:solidFill>
                  <a:schemeClr val="tx1"/>
                </a:solidFill>
              </a:rPr>
              <a:t>ідсутня </a:t>
            </a:r>
            <a:r>
              <a:rPr lang="uk-UA" sz="1400" dirty="0">
                <a:solidFill>
                  <a:schemeClr val="tx1"/>
                </a:solidFill>
              </a:rPr>
              <a:t>у</a:t>
            </a:r>
            <a:r>
              <a:rPr lang="uk-UA" sz="1400" dirty="0" smtClean="0">
                <a:solidFill>
                  <a:schemeClr val="tx1"/>
                </a:solidFill>
              </a:rPr>
              <a:t> ротовій порожнині.</a:t>
            </a:r>
            <a:endParaRPr lang="uk-UA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</a:rPr>
              <a:t>Підслизова основа – </a:t>
            </a:r>
            <a:r>
              <a:rPr lang="uk-UA" sz="1400" dirty="0" smtClean="0">
                <a:solidFill>
                  <a:schemeClr val="tx1"/>
                </a:solidFill>
              </a:rPr>
              <a:t>утворена пухкою волокнистою сполучною тканиною.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uk-UA" sz="1400" b="1" dirty="0">
              <a:solidFill>
                <a:schemeClr val="accent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958" y="0"/>
            <a:ext cx="3890042" cy="513116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252898" y="3291830"/>
            <a:ext cx="5004483" cy="1584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кровоносні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судини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нервові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сплетення</a:t>
            </a:r>
            <a:r>
              <a:rPr lang="ru-RU" sz="1400" dirty="0" smtClean="0">
                <a:solidFill>
                  <a:schemeClr val="tx1"/>
                </a:solidFill>
              </a:rPr>
              <a:t> (</a:t>
            </a:r>
            <a:r>
              <a:rPr lang="ru-RU" sz="1400" dirty="0" err="1" smtClean="0">
                <a:solidFill>
                  <a:schemeClr val="tx1"/>
                </a:solidFill>
              </a:rPr>
              <a:t>Шабадаша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</a:rPr>
              <a:t>Мейснера</a:t>
            </a:r>
            <a:r>
              <a:rPr lang="ru-RU" sz="1400" dirty="0" smtClean="0">
                <a:solidFill>
                  <a:schemeClr val="tx1"/>
                </a:solidFill>
              </a:rPr>
              <a:t>),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лімфоїдна</a:t>
            </a:r>
            <a:r>
              <a:rPr lang="ru-RU" sz="1400" dirty="0" smtClean="0">
                <a:solidFill>
                  <a:schemeClr val="tx1"/>
                </a:solidFill>
              </a:rPr>
              <a:t> тканина,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залози</a:t>
            </a:r>
            <a:r>
              <a:rPr lang="ru-RU" sz="1400" dirty="0" smtClean="0">
                <a:solidFill>
                  <a:schemeClr val="tx1"/>
                </a:solidFill>
              </a:rPr>
              <a:t> (в </a:t>
            </a:r>
            <a:r>
              <a:rPr lang="ru-RU" sz="1400" dirty="0" err="1" smtClean="0">
                <a:solidFill>
                  <a:schemeClr val="tx1"/>
                </a:solidFill>
              </a:rPr>
              <a:t>стравоході</a:t>
            </a:r>
            <a:r>
              <a:rPr lang="ru-RU" sz="1400" dirty="0" smtClean="0">
                <a:solidFill>
                  <a:schemeClr val="tx1"/>
                </a:solidFill>
              </a:rPr>
              <a:t>, 12-палій </a:t>
            </a:r>
            <a:r>
              <a:rPr lang="ru-RU" sz="1400" dirty="0" err="1" smtClean="0">
                <a:solidFill>
                  <a:schemeClr val="tx1"/>
                </a:solidFill>
              </a:rPr>
              <a:t>кишці</a:t>
            </a:r>
            <a:r>
              <a:rPr lang="ru-RU" sz="1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400" dirty="0" err="1" smtClean="0">
                <a:solidFill>
                  <a:schemeClr val="tx1"/>
                </a:solidFill>
              </a:rPr>
              <a:t>Утворює</a:t>
            </a:r>
            <a:r>
              <a:rPr lang="ru-RU" sz="1400" dirty="0" smtClean="0">
                <a:solidFill>
                  <a:schemeClr val="tx1"/>
                </a:solidFill>
              </a:rPr>
              <a:t> основу (каркас) складок </a:t>
            </a:r>
            <a:r>
              <a:rPr lang="ru-RU" sz="1400" dirty="0" err="1" smtClean="0">
                <a:solidFill>
                  <a:schemeClr val="tx1"/>
                </a:solidFill>
              </a:rPr>
              <a:t>слизової</a:t>
            </a:r>
            <a:r>
              <a:rPr lang="ru-RU" sz="1400" dirty="0" smtClean="0">
                <a:solidFill>
                  <a:schemeClr val="tx1"/>
                </a:solidFill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</a:rPr>
              <a:t>забезпечує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рухомість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слизової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відносно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м’язової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оболонки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76547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708" y="870111"/>
            <a:ext cx="3384376" cy="3074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/>
              <a:t>Утворена</a:t>
            </a:r>
            <a:r>
              <a:rPr lang="ru-RU" sz="1600" dirty="0" smtClean="0"/>
              <a:t> </a:t>
            </a:r>
            <a:r>
              <a:rPr lang="ru-RU" sz="1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м’язовою</a:t>
            </a:r>
            <a:r>
              <a:rPr lang="ru-RU" sz="1600" dirty="0" smtClean="0"/>
              <a:t> тканиною:</a:t>
            </a:r>
          </a:p>
          <a:p>
            <a:pPr marL="0" indent="0">
              <a:buNone/>
            </a:pPr>
            <a:endParaRPr lang="ru-RU" sz="1600" dirty="0"/>
          </a:p>
          <a:p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Посмугованою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скелетною</a:t>
            </a:r>
            <a:r>
              <a:rPr lang="ru-RU" sz="1600" dirty="0" smtClean="0"/>
              <a:t> – в </a:t>
            </a:r>
            <a:r>
              <a:rPr lang="ru-RU" sz="1600" dirty="0" err="1" smtClean="0"/>
              <a:t>передньому</a:t>
            </a:r>
            <a:r>
              <a:rPr lang="ru-RU" sz="1600" dirty="0" smtClean="0"/>
              <a:t> (</a:t>
            </a:r>
            <a:r>
              <a:rPr lang="ru-RU" sz="1600" dirty="0" err="1" smtClean="0"/>
              <a:t>крім</a:t>
            </a:r>
            <a:r>
              <a:rPr lang="ru-RU" sz="1600" dirty="0" smtClean="0"/>
              <a:t> </a:t>
            </a:r>
            <a:r>
              <a:rPr lang="ru-RU" sz="1600" dirty="0" err="1" smtClean="0"/>
              <a:t>нижніх</a:t>
            </a:r>
            <a:r>
              <a:rPr lang="ru-RU" sz="1600" dirty="0" smtClean="0"/>
              <a:t> 2/3 </a:t>
            </a:r>
            <a:r>
              <a:rPr lang="ru-RU" sz="1600" dirty="0" err="1" smtClean="0"/>
              <a:t>стравоходу</a:t>
            </a:r>
            <a:r>
              <a:rPr lang="ru-RU" sz="1600" dirty="0" smtClean="0"/>
              <a:t>) та в </a:t>
            </a:r>
            <a:r>
              <a:rPr lang="ru-RU" sz="1600" dirty="0" err="1" smtClean="0"/>
              <a:t>задньому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відділах</a:t>
            </a:r>
            <a:r>
              <a:rPr lang="ru-RU" sz="1600" dirty="0" smtClean="0"/>
              <a:t> ШКТ;</a:t>
            </a:r>
          </a:p>
          <a:p>
            <a:endParaRPr lang="ru-RU" sz="1600" dirty="0" smtClean="0"/>
          </a:p>
          <a:p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Гладкою</a:t>
            </a:r>
            <a:r>
              <a:rPr lang="ru-RU" sz="1600" dirty="0" smtClean="0"/>
              <a:t> – в </a:t>
            </a:r>
            <a:r>
              <a:rPr lang="ru-RU" sz="1600" dirty="0" err="1" smtClean="0"/>
              <a:t>середньому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відділі</a:t>
            </a:r>
            <a:r>
              <a:rPr lang="ru-RU" sz="1600" dirty="0" smtClean="0"/>
              <a:t> ШКТ та в </a:t>
            </a:r>
            <a:r>
              <a:rPr lang="ru-RU" sz="1600" dirty="0" err="1" smtClean="0"/>
              <a:t>нижніх</a:t>
            </a:r>
            <a:r>
              <a:rPr lang="ru-RU" sz="1600" dirty="0" smtClean="0"/>
              <a:t> 2/3 </a:t>
            </a:r>
            <a:r>
              <a:rPr lang="ru-RU" sz="1600" dirty="0" err="1" smtClean="0"/>
              <a:t>стравоходу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t="44577" r="18490"/>
          <a:stretch/>
        </p:blipFill>
        <p:spPr>
          <a:xfrm>
            <a:off x="3635896" y="1635646"/>
            <a:ext cx="3558356" cy="24489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0"/>
            <a:ext cx="3105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05978"/>
            <a:ext cx="3312368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89" y="699542"/>
            <a:ext cx="4284403" cy="3528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/>
              <a:t>Має</a:t>
            </a:r>
            <a:r>
              <a:rPr lang="ru-RU" sz="1800" dirty="0" smtClean="0"/>
              <a:t> 2 </a:t>
            </a:r>
            <a:r>
              <a:rPr lang="ru-RU" sz="1800" dirty="0" err="1" smtClean="0"/>
              <a:t>шари</a:t>
            </a:r>
            <a:r>
              <a:rPr lang="ru-RU" sz="1800" dirty="0" smtClean="0"/>
              <a:t>*: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Внутрішній</a:t>
            </a:r>
            <a:r>
              <a:rPr 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/>
              <a:t>– </a:t>
            </a:r>
            <a:r>
              <a:rPr lang="ru-RU" sz="1800" dirty="0" err="1" smtClean="0"/>
              <a:t>циркулярний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Зовнішній</a:t>
            </a:r>
            <a:r>
              <a:rPr lang="ru-RU" sz="1800" dirty="0" smtClean="0"/>
              <a:t> – </a:t>
            </a:r>
            <a:r>
              <a:rPr lang="ru-RU" sz="1800" dirty="0" err="1" smtClean="0"/>
              <a:t>поздовжній</a:t>
            </a:r>
            <a:r>
              <a:rPr lang="ru-RU" sz="1800" dirty="0" smtClean="0"/>
              <a:t>.</a:t>
            </a: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*</a:t>
            </a:r>
            <a:r>
              <a:rPr lang="ru-RU" sz="1800" dirty="0" err="1" smtClean="0">
                <a:solidFill>
                  <a:srgbClr val="7030A0"/>
                </a:solidFill>
              </a:rPr>
              <a:t>крім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шлунка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який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має</a:t>
            </a:r>
            <a:r>
              <a:rPr lang="ru-RU" sz="1800" dirty="0" smtClean="0">
                <a:solidFill>
                  <a:srgbClr val="7030A0"/>
                </a:solidFill>
              </a:rPr>
              <a:t> 3 </a:t>
            </a:r>
            <a:r>
              <a:rPr lang="ru-RU" sz="1800" dirty="0" err="1" smtClean="0">
                <a:solidFill>
                  <a:srgbClr val="7030A0"/>
                </a:solidFill>
              </a:rPr>
              <a:t>шари</a:t>
            </a:r>
            <a:r>
              <a:rPr lang="ru-RU" sz="1800" dirty="0" smtClean="0">
                <a:solidFill>
                  <a:srgbClr val="7030A0"/>
                </a:solidFill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</a:rPr>
              <a:t>внутрішній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косий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середній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циркулярний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зовнішній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поздовжній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-6846"/>
            <a:ext cx="40679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5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3970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43559"/>
            <a:ext cx="5040560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/>
              <a:t>Скорочення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м’язової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оболонки</a:t>
            </a:r>
            <a:r>
              <a:rPr lang="ru-RU" sz="1800" dirty="0" smtClean="0"/>
              <a:t> </a:t>
            </a:r>
            <a:r>
              <a:rPr lang="ru-RU" sz="1800" dirty="0" err="1" smtClean="0"/>
              <a:t>забезпечує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перистальтику</a:t>
            </a:r>
            <a:r>
              <a:rPr lang="ru-RU" sz="1800" dirty="0" smtClean="0"/>
              <a:t> 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Скорочення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циркулярного</a:t>
            </a:r>
            <a:r>
              <a:rPr lang="ru-RU" sz="1800" dirty="0" smtClean="0">
                <a:solidFill>
                  <a:srgbClr val="7030A0"/>
                </a:solidFill>
              </a:rPr>
              <a:t> шару </a:t>
            </a:r>
            <a:r>
              <a:rPr lang="ru-RU" sz="1800" dirty="0" err="1" smtClean="0">
                <a:solidFill>
                  <a:srgbClr val="7030A0"/>
                </a:solidFill>
              </a:rPr>
              <a:t>звужує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просвіт</a:t>
            </a:r>
            <a:r>
              <a:rPr lang="ru-RU" sz="1800" dirty="0" smtClean="0">
                <a:solidFill>
                  <a:srgbClr val="7030A0"/>
                </a:solidFill>
              </a:rPr>
              <a:t> трубки.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Скорочення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поздовжнього</a:t>
            </a:r>
            <a:r>
              <a:rPr lang="ru-RU" sz="1800" dirty="0" smtClean="0">
                <a:solidFill>
                  <a:srgbClr val="7030A0"/>
                </a:solidFill>
              </a:rPr>
              <a:t> шару </a:t>
            </a:r>
            <a:r>
              <a:rPr lang="ru-RU" sz="1800" dirty="0" err="1" smtClean="0">
                <a:solidFill>
                  <a:srgbClr val="7030A0"/>
                </a:solidFill>
              </a:rPr>
              <a:t>вкорочує</a:t>
            </a:r>
            <a:r>
              <a:rPr lang="ru-RU" sz="1800" dirty="0" smtClean="0">
                <a:solidFill>
                  <a:srgbClr val="7030A0"/>
                </a:solidFill>
              </a:rPr>
              <a:t> та </a:t>
            </a:r>
            <a:r>
              <a:rPr lang="ru-RU" sz="1800" dirty="0" err="1" smtClean="0">
                <a:solidFill>
                  <a:srgbClr val="7030A0"/>
                </a:solidFill>
              </a:rPr>
              <a:t>частково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розширює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просвіт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1800" dirty="0" err="1" smtClean="0"/>
              <a:t>Цей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процес</a:t>
            </a:r>
            <a:r>
              <a:rPr lang="ru-RU" sz="1800" dirty="0" smtClean="0"/>
              <a:t> </a:t>
            </a:r>
            <a:r>
              <a:rPr lang="ru-RU" sz="1800" dirty="0" err="1" smtClean="0"/>
              <a:t>потрібний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перемішування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травними</a:t>
            </a:r>
            <a:r>
              <a:rPr lang="ru-RU" sz="1800" dirty="0" smtClean="0"/>
              <a:t> соками, </a:t>
            </a:r>
            <a:r>
              <a:rPr lang="ru-RU" sz="1800" dirty="0" err="1" smtClean="0"/>
              <a:t>механічної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обробки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та </a:t>
            </a:r>
            <a:r>
              <a:rPr lang="ru-RU" sz="1800" dirty="0" err="1" smtClean="0"/>
              <a:t>просування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по </a:t>
            </a:r>
            <a:r>
              <a:rPr lang="ru-RU" sz="1800" dirty="0" err="1" smtClean="0"/>
              <a:t>кишковій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трубці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050" name="Picture 2" descr="ÐÐ°ÑÑÐ¸Ð½ÐºÐ¸ Ð¿Ð¾ Ð·Ð°Ð¿ÑÐ¾ÑÑ Ð¿ÐµÑÐ¸ÑÑÐ°Ð»ÑÑÐ¸ÐºÐ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4"/>
          <a:stretch/>
        </p:blipFill>
        <p:spPr bwMode="auto">
          <a:xfrm>
            <a:off x="5289895" y="843559"/>
            <a:ext cx="3854105" cy="312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8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341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Зовнішня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445" y="471566"/>
            <a:ext cx="5040560" cy="4764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 smtClean="0"/>
              <a:t>Може</a:t>
            </a:r>
            <a:r>
              <a:rPr lang="ru-RU" sz="1800" b="1" dirty="0" smtClean="0"/>
              <a:t> бути:</a:t>
            </a:r>
            <a:endParaRPr lang="uk-UA" sz="1800" b="1" dirty="0" smtClean="0"/>
          </a:p>
          <a:p>
            <a:pPr marL="0" indent="0">
              <a:buNone/>
            </a:pPr>
            <a:r>
              <a:rPr lang="uk-UA" sz="1800" dirty="0" err="1" smtClean="0">
                <a:solidFill>
                  <a:schemeClr val="accent2">
                    <a:lumMod val="75000"/>
                  </a:schemeClr>
                </a:solidFill>
              </a:rPr>
              <a:t>Адвентиційна</a:t>
            </a:r>
            <a:r>
              <a:rPr lang="uk-UA" sz="1800" dirty="0" smtClean="0"/>
              <a:t> – якщо орган не вкритий очеревиною (</a:t>
            </a:r>
            <a:r>
              <a:rPr lang="uk-UA" sz="1400" dirty="0" smtClean="0"/>
              <a:t>передній (над діафрагмою) та задній відділ</a:t>
            </a:r>
            <a:r>
              <a:rPr lang="uk-UA" sz="1800" dirty="0" smtClean="0"/>
              <a:t>):</a:t>
            </a:r>
          </a:p>
          <a:p>
            <a:r>
              <a:rPr lang="ru-RU" sz="1600" dirty="0"/>
              <a:t>Представлена </a:t>
            </a:r>
            <a:r>
              <a:rPr lang="ru-RU" sz="1600" dirty="0" err="1"/>
              <a:t>пухкою</a:t>
            </a:r>
            <a:r>
              <a:rPr lang="ru-RU" sz="1600" dirty="0"/>
              <a:t> волокнистою </a:t>
            </a:r>
            <a:r>
              <a:rPr lang="ru-RU" sz="1600" dirty="0" err="1"/>
              <a:t>сполучною</a:t>
            </a:r>
            <a:r>
              <a:rPr lang="ru-RU" sz="1600" dirty="0"/>
              <a:t> тканиною</a:t>
            </a:r>
            <a:r>
              <a:rPr lang="ru-RU" sz="1600" dirty="0">
                <a:solidFill>
                  <a:srgbClr val="7030A0"/>
                </a:solidFill>
              </a:rPr>
              <a:t>.</a:t>
            </a:r>
          </a:p>
          <a:p>
            <a:r>
              <a:rPr lang="ru-RU" sz="1600" dirty="0" err="1">
                <a:solidFill>
                  <a:srgbClr val="7030A0"/>
                </a:solidFill>
              </a:rPr>
              <a:t>Може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містити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жирову</a:t>
            </a:r>
            <a:r>
              <a:rPr lang="ru-RU" sz="1600" dirty="0">
                <a:solidFill>
                  <a:srgbClr val="7030A0"/>
                </a:solidFill>
              </a:rPr>
              <a:t> тканину.</a:t>
            </a:r>
          </a:p>
          <a:p>
            <a:r>
              <a:rPr lang="ru-RU" sz="1600" dirty="0"/>
              <a:t>В </a:t>
            </a:r>
            <a:r>
              <a:rPr lang="ru-RU" sz="1600" dirty="0" err="1"/>
              <a:t>цій</a:t>
            </a:r>
            <a:r>
              <a:rPr lang="ru-RU" sz="1600" dirty="0"/>
              <a:t> </a:t>
            </a:r>
            <a:r>
              <a:rPr lang="ru-RU" sz="1600" dirty="0" err="1"/>
              <a:t>оболонці</a:t>
            </a:r>
            <a:r>
              <a:rPr lang="ru-RU" sz="1600" dirty="0"/>
              <a:t> </a:t>
            </a:r>
            <a:r>
              <a:rPr lang="ru-RU" sz="1600" dirty="0" err="1"/>
              <a:t>розташовані</a:t>
            </a:r>
            <a:r>
              <a:rPr lang="ru-RU" sz="1600" dirty="0"/>
              <a:t> </a:t>
            </a:r>
            <a:r>
              <a:rPr lang="ru-RU" sz="1600" dirty="0" err="1"/>
              <a:t>судини</a:t>
            </a:r>
            <a:r>
              <a:rPr lang="ru-RU" sz="1600" dirty="0"/>
              <a:t>, </a:t>
            </a:r>
            <a:r>
              <a:rPr lang="ru-RU" sz="1600" dirty="0" err="1" smtClean="0"/>
              <a:t>нерви</a:t>
            </a:r>
            <a:r>
              <a:rPr lang="ru-RU" sz="1600" dirty="0" smtClean="0"/>
              <a:t>.</a:t>
            </a:r>
            <a:endParaRPr lang="uk-UA" sz="1600" dirty="0" smtClean="0"/>
          </a:p>
          <a:p>
            <a:pPr marL="0" indent="0">
              <a:buNone/>
            </a:pPr>
            <a:r>
              <a:rPr lang="uk-UA" sz="1800" dirty="0" smtClean="0">
                <a:solidFill>
                  <a:schemeClr val="accent2">
                    <a:lumMod val="75000"/>
                  </a:schemeClr>
                </a:solidFill>
              </a:rPr>
              <a:t>Серозна</a:t>
            </a:r>
            <a:r>
              <a:rPr lang="uk-UA" sz="1800" dirty="0" smtClean="0"/>
              <a:t> – якщо орган вкритий очеревиною (</a:t>
            </a:r>
            <a:r>
              <a:rPr lang="uk-UA" sz="1400" dirty="0" smtClean="0"/>
              <a:t>стравохід під діафрагмою та весь середній відділ</a:t>
            </a:r>
            <a:r>
              <a:rPr lang="uk-UA" sz="1800" dirty="0" smtClean="0"/>
              <a:t>):</a:t>
            </a:r>
          </a:p>
          <a:p>
            <a:r>
              <a:rPr lang="uk-UA" sz="1600" dirty="0" smtClean="0"/>
              <a:t>Утворена пухкою сполучною тканиною з одношаровим епітелієм (</a:t>
            </a:r>
            <a:r>
              <a:rPr lang="uk-UA" sz="1600" dirty="0" err="1" smtClean="0"/>
              <a:t>мезотелієм</a:t>
            </a:r>
            <a:r>
              <a:rPr lang="uk-UA" sz="1600" dirty="0" smtClean="0"/>
              <a:t>) на поверхні.</a:t>
            </a:r>
            <a:r>
              <a:rPr lang="ru-RU" sz="1600" dirty="0" smtClean="0"/>
              <a:t> </a:t>
            </a:r>
          </a:p>
          <a:p>
            <a:r>
              <a:rPr lang="uk-UA" sz="1600" dirty="0" smtClean="0"/>
              <a:t>Може містити жирову тканину.</a:t>
            </a:r>
          </a:p>
          <a:p>
            <a:r>
              <a:rPr lang="uk-UA" sz="1600" dirty="0" smtClean="0"/>
              <a:t>В цій оболонці розташовані судини, нерви.</a:t>
            </a:r>
            <a:endParaRPr lang="ru-RU" sz="1600" dirty="0"/>
          </a:p>
        </p:txBody>
      </p:sp>
      <p:pic>
        <p:nvPicPr>
          <p:cNvPr id="7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2738"/>
            <a:ext cx="26955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тлас\сжатые рисунки\75 толстый кишечник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63588" r="66678" b="21939"/>
          <a:stretch/>
        </p:blipFill>
        <p:spPr bwMode="auto">
          <a:xfrm>
            <a:off x="6012161" y="2643757"/>
            <a:ext cx="2670102" cy="187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3779912" cy="121364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Нервовий апарат травної трубки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63638"/>
            <a:ext cx="4139952" cy="3030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</a:t>
            </a:r>
            <a:r>
              <a:rPr lang="uk-UA" sz="2000" dirty="0" smtClean="0"/>
              <a:t>редставлений трьома вегетативними нервовими сплетіннями:</a:t>
            </a:r>
          </a:p>
          <a:p>
            <a:r>
              <a:rPr lang="uk-UA" sz="2000" b="1" dirty="0" smtClean="0"/>
              <a:t>Підслизове</a:t>
            </a:r>
            <a:r>
              <a:rPr lang="uk-UA" sz="2000" dirty="0" smtClean="0"/>
              <a:t> (</a:t>
            </a:r>
            <a:r>
              <a:rPr lang="uk-UA" sz="2000" dirty="0" err="1" smtClean="0"/>
              <a:t>Мейснера</a:t>
            </a:r>
            <a:r>
              <a:rPr lang="uk-UA" sz="2000" dirty="0" smtClean="0"/>
              <a:t>)</a:t>
            </a:r>
          </a:p>
          <a:p>
            <a:r>
              <a:rPr lang="uk-UA" sz="2000" b="1" dirty="0" err="1" smtClean="0"/>
              <a:t>Міжм’язове</a:t>
            </a:r>
            <a:r>
              <a:rPr lang="uk-UA" sz="2000" dirty="0" smtClean="0"/>
              <a:t> (</a:t>
            </a:r>
            <a:r>
              <a:rPr lang="uk-UA" sz="2000" dirty="0" err="1" smtClean="0"/>
              <a:t>Ауербаха</a:t>
            </a:r>
            <a:r>
              <a:rPr lang="uk-UA" sz="2000" dirty="0" smtClean="0"/>
              <a:t>)</a:t>
            </a:r>
          </a:p>
          <a:p>
            <a:r>
              <a:rPr lang="uk-UA" sz="2000" b="1" dirty="0" err="1" smtClean="0"/>
              <a:t>Субсерозне</a:t>
            </a:r>
            <a:r>
              <a:rPr lang="uk-UA" sz="2000" dirty="0" smtClean="0"/>
              <a:t> (</a:t>
            </a:r>
            <a:r>
              <a:rPr lang="uk-UA" sz="2000" dirty="0" err="1" smtClean="0"/>
              <a:t>Шабадаша</a:t>
            </a:r>
            <a:r>
              <a:rPr lang="uk-UA" sz="2000" dirty="0" smtClean="0"/>
              <a:t>)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98757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Між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шарами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м’язової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оболонки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розташоване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м’язово-кишкове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нервове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сплетення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/>
              <a:t>– </a:t>
            </a:r>
            <a:r>
              <a:rPr lang="ru-RU" b="1" i="1" dirty="0" err="1" smtClean="0"/>
              <a:t>сплетіння</a:t>
            </a:r>
            <a:r>
              <a:rPr lang="ru-RU" b="1" i="1" dirty="0" smtClean="0"/>
              <a:t> </a:t>
            </a:r>
            <a:r>
              <a:rPr lang="ru-RU" b="1" i="1" dirty="0" err="1"/>
              <a:t>Ауербаха</a:t>
            </a:r>
            <a:r>
              <a:rPr lang="ru-RU" dirty="0"/>
              <a:t>,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яке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регулює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моторику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шлунково-кишкового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тракту. 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 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підслизовій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основі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розміщене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внутрішнє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підслизове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нервове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сплетення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b="1" i="1" dirty="0" err="1" smtClean="0"/>
              <a:t>сплетіння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Мейснера</a:t>
            </a:r>
            <a:r>
              <a:rPr lang="ru-RU" b="1" i="1" dirty="0" smtClean="0"/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та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зовнішнє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ru-RU" b="1" i="1" dirty="0" err="1" smtClean="0"/>
              <a:t>Шабадаша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),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які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регулюють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в основному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секреторну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функцію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залоз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9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3779912" cy="1213644"/>
          </a:xfrm>
        </p:spPr>
        <p:txBody>
          <a:bodyPr>
            <a:normAutofit fontScale="90000"/>
          </a:bodyPr>
          <a:lstStyle/>
          <a:p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Кровопостачаннятравної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трубки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9622"/>
            <a:ext cx="5004048" cy="3456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Капілярні мережі в сполучній тканині розташовані у:</a:t>
            </a:r>
          </a:p>
          <a:p>
            <a:r>
              <a:rPr lang="uk-UA" sz="1800" dirty="0" smtClean="0"/>
              <a:t>Власній пластинці слизової оболонки</a:t>
            </a:r>
          </a:p>
          <a:p>
            <a:r>
              <a:rPr lang="uk-UA" sz="1800" dirty="0" smtClean="0"/>
              <a:t>Підслизовій основі</a:t>
            </a:r>
          </a:p>
          <a:p>
            <a:r>
              <a:rPr lang="uk-UA" sz="1800" dirty="0" smtClean="0"/>
              <a:t>Між шарами м’язової оболонки</a:t>
            </a:r>
          </a:p>
          <a:p>
            <a:r>
              <a:rPr lang="uk-UA" sz="1800" dirty="0" smtClean="0"/>
              <a:t>В </a:t>
            </a:r>
            <a:r>
              <a:rPr lang="uk-UA" sz="1800" dirty="0" err="1" smtClean="0"/>
              <a:t>адвентиційній</a:t>
            </a:r>
            <a:r>
              <a:rPr lang="uk-UA" sz="1800" dirty="0" smtClean="0"/>
              <a:t> оболонці або в сполучній тканині серозної оболонки.</a:t>
            </a:r>
          </a:p>
          <a:p>
            <a:endParaRPr lang="uk-UA" sz="1800" dirty="0" smtClean="0"/>
          </a:p>
          <a:p>
            <a:pPr marL="0" indent="0">
              <a:buNone/>
            </a:pPr>
            <a:r>
              <a:rPr lang="uk-UA" sz="1800" dirty="0" smtClean="0"/>
              <a:t>У ворсинках тонкого кишечника формується власна капілярна мережа.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3478"/>
            <a:ext cx="4109676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3075808"/>
            <a:ext cx="4118463" cy="194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1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53" y="193646"/>
            <a:ext cx="5220072" cy="57790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Імунний апарат травної трубки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907" y="716051"/>
            <a:ext cx="5112568" cy="14401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600" dirty="0" smtClean="0"/>
              <a:t>Представлений </a:t>
            </a:r>
            <a:r>
              <a:rPr lang="en-US" sz="1600" dirty="0" smtClean="0"/>
              <a:t>GALT – gut associated lymphoid tissue – </a:t>
            </a:r>
            <a:r>
              <a:rPr lang="uk-UA" sz="1600" dirty="0" err="1" smtClean="0"/>
              <a:t>лімфоїдною</a:t>
            </a:r>
            <a:r>
              <a:rPr lang="uk-UA" sz="1600" dirty="0" smtClean="0"/>
              <a:t> тканиною, асоційованою зі слизовими оболонками, що включає:</a:t>
            </a:r>
          </a:p>
          <a:p>
            <a:pPr algn="just"/>
            <a:r>
              <a:rPr lang="uk-UA" sz="1600" dirty="0" err="1" smtClean="0"/>
              <a:t>Солітарні</a:t>
            </a:r>
            <a:r>
              <a:rPr lang="uk-UA" sz="1600" dirty="0" smtClean="0"/>
              <a:t> (одиночні) </a:t>
            </a:r>
            <a:r>
              <a:rPr lang="uk-UA" sz="1600" dirty="0" err="1" smtClean="0"/>
              <a:t>лімфоїдні</a:t>
            </a:r>
            <a:r>
              <a:rPr lang="uk-UA" sz="1600" dirty="0" smtClean="0"/>
              <a:t> фолікули;</a:t>
            </a:r>
            <a:endParaRPr lang="uk-UA" sz="1600" dirty="0"/>
          </a:p>
          <a:p>
            <a:pPr algn="just"/>
            <a:r>
              <a:rPr lang="uk-UA" sz="1600" dirty="0" smtClean="0"/>
              <a:t>Скупчення </a:t>
            </a:r>
            <a:r>
              <a:rPr lang="uk-UA" sz="1600" dirty="0" err="1" smtClean="0"/>
              <a:t>лімфоїдних</a:t>
            </a:r>
            <a:r>
              <a:rPr lang="uk-UA" sz="1600" dirty="0" smtClean="0"/>
              <a:t> вузликів – </a:t>
            </a:r>
            <a:r>
              <a:rPr lang="uk-UA" sz="1600" b="1" dirty="0" err="1" smtClean="0"/>
              <a:t>Пейєрові</a:t>
            </a:r>
            <a:r>
              <a:rPr lang="uk-UA" sz="1600" b="1" dirty="0" smtClean="0"/>
              <a:t> бляшки</a:t>
            </a:r>
            <a:endParaRPr lang="uk-UA" sz="1600" b="1" dirty="0"/>
          </a:p>
        </p:txBody>
      </p:sp>
      <p:pic>
        <p:nvPicPr>
          <p:cNvPr id="69634" name="Picture 2" descr="ÐÐ°ÑÑÐ¸Ð½ÐºÐ¸ Ð¿Ð¾ Ð·Ð°Ð¿ÑÐ¾ÑÑ Ð¿ÐµÐ¹ÐµÑÐ¾Ð²Ð° Ð±Ð»ÑÑ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84229"/>
            <a:ext cx="3989815" cy="23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71" y="12479"/>
            <a:ext cx="3683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966558"/>
            <a:ext cx="8748464" cy="7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/>
              <a:t>    </a:t>
            </a:r>
            <a:r>
              <a:rPr lang="uk-UA" sz="2400" dirty="0" err="1" smtClean="0"/>
              <a:t>Пейєрові</a:t>
            </a:r>
            <a:r>
              <a:rPr lang="uk-UA" sz="2400" dirty="0" smtClean="0"/>
              <a:t> бляшки кишечника                    Апендикс          </a:t>
            </a:r>
            <a:endParaRPr lang="uk-UA" sz="2400" dirty="0"/>
          </a:p>
        </p:txBody>
      </p:sp>
      <p:pic>
        <p:nvPicPr>
          <p:cNvPr id="69634" name="Picture 2" descr="ÐÐ°ÑÑÐ¸Ð½ÐºÐ¸ Ð¿Ð¾ Ð·Ð°Ð¿ÑÐ¾ÑÑ ÐÐµÐ¹ÐµÑÐ¾Ð²Ð° Ð±Ð»ÑÑÐºÐ° Ð³Ð¸ÑÑÐ¾Ð»Ð¾Ð³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9502"/>
            <a:ext cx="4501008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6" name="Picture 4" descr="ÐÐ°ÑÑÐ¸Ð½ÐºÐ¸ Ð¿Ð¾ Ð·Ð°Ð¿ÑÐ¾ÑÑ Ð°Ð¿Ð¿ÐµÐ½Ð´Ð¸ÐºÑ Ð³Ð¸ÑÑÐ¾Ð»Ð¾Ð³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88" y="339502"/>
            <a:ext cx="4094192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76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444" y="215229"/>
            <a:ext cx="2386608" cy="536577"/>
          </a:xfrm>
        </p:spPr>
        <p:txBody>
          <a:bodyPr/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Мигдалики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53676"/>
            <a:ext cx="4104456" cy="167405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2000" dirty="0" smtClean="0"/>
              <a:t>Мигдалики формують глоткове кільце Пирогова-</a:t>
            </a:r>
            <a:r>
              <a:rPr lang="uk-UA" sz="2000" dirty="0" err="1" smtClean="0"/>
              <a:t>Вальдейєра</a:t>
            </a:r>
            <a:r>
              <a:rPr lang="uk-UA" sz="2000" dirty="0"/>
              <a:t> </a:t>
            </a:r>
            <a:r>
              <a:rPr lang="uk-UA" sz="2000" dirty="0" smtClean="0"/>
              <a:t>(6 шт.):</a:t>
            </a:r>
          </a:p>
          <a:p>
            <a:r>
              <a:rPr lang="uk-UA" sz="2000" dirty="0" smtClean="0"/>
              <a:t>2 піднебінних (запалення – тонзиліт);</a:t>
            </a:r>
          </a:p>
          <a:p>
            <a:r>
              <a:rPr lang="uk-UA" sz="2000" dirty="0" smtClean="0"/>
              <a:t>2 трубних;</a:t>
            </a:r>
          </a:p>
          <a:p>
            <a:r>
              <a:rPr lang="uk-UA" sz="2000" dirty="0" smtClean="0"/>
              <a:t>1 язиковий (корінь язика)</a:t>
            </a:r>
          </a:p>
          <a:p>
            <a:r>
              <a:rPr lang="uk-UA" sz="2000" dirty="0" smtClean="0"/>
              <a:t>1 глотковий (розростання – аденоїди)</a:t>
            </a:r>
            <a:endParaRPr lang="uk-UA" sz="2000" dirty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70658" name="Picture 2" descr="ÐÐ°ÑÑÐ¸Ð½ÐºÐ¸ Ð¿Ð¾ Ð·Ð°Ð¿ÑÐ¾ÑÑ ÐÐ¸Ð¼ÑÐ¾ÑÐ¿Ð¸ÑÐµÐ»Ð¸Ð°Ð»ÑÐ½Ð¾Ðµ ÐºÐ¾Ð»ÑÑÐ¾ ÐÐ¸ÑÐ¾Ð³Ð¾Ð²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25035"/>
            <a:ext cx="2930639" cy="224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09034" y="2771218"/>
            <a:ext cx="4795014" cy="2248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1600" dirty="0" smtClean="0"/>
              <a:t>У епітелії, що вкриває бляшки, розташовані </a:t>
            </a:r>
            <a:r>
              <a:rPr lang="uk-UA" sz="1600" dirty="0" err="1" smtClean="0"/>
              <a:t>мікроскладчасті</a:t>
            </a:r>
            <a:r>
              <a:rPr lang="uk-UA" sz="1600" dirty="0" smtClean="0"/>
              <a:t> (М) клітини, які захоплюють антигени з просвіту травного каналу та передають їх лімфоцитам у вузлики:</a:t>
            </a:r>
          </a:p>
          <a:p>
            <a:r>
              <a:rPr lang="uk-UA" sz="1600" dirty="0"/>
              <a:t>м</a:t>
            </a:r>
            <a:r>
              <a:rPr lang="uk-UA" sz="1600" dirty="0" smtClean="0"/>
              <a:t>істять поодинокі </a:t>
            </a:r>
            <a:r>
              <a:rPr lang="uk-UA" sz="1600" dirty="0" err="1" smtClean="0"/>
              <a:t>мікроворсинки</a:t>
            </a:r>
            <a:r>
              <a:rPr lang="uk-UA" sz="1600" dirty="0" smtClean="0"/>
              <a:t>;</a:t>
            </a:r>
          </a:p>
          <a:p>
            <a:r>
              <a:rPr lang="uk-UA" sz="1600" dirty="0"/>
              <a:t>ї</a:t>
            </a:r>
            <a:r>
              <a:rPr lang="uk-UA" sz="1600" dirty="0" smtClean="0"/>
              <a:t>х </a:t>
            </a:r>
            <a:r>
              <a:rPr lang="uk-UA" sz="1600" dirty="0" err="1" smtClean="0"/>
              <a:t>плазмолема</a:t>
            </a:r>
            <a:r>
              <a:rPr lang="uk-UA" sz="1600" dirty="0" smtClean="0"/>
              <a:t> утворює численні заглибини (ямки і складки), в яких локалізуються лімфоцити.</a:t>
            </a:r>
            <a:endParaRPr lang="uk-UA" sz="1600" dirty="0"/>
          </a:p>
        </p:txBody>
      </p:sp>
      <p:pic>
        <p:nvPicPr>
          <p:cNvPr id="7" name="Picture 4" descr="ÐÐ°ÑÑÐ¸Ð½ÐºÐ¸ Ð¿Ð¾ Ð·Ð°Ð¿ÑÐ¾ÑÑ Ð¼ ÐºÐ»ÐµÑÐº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586" y="3126401"/>
            <a:ext cx="2894887" cy="175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38436" y="2484884"/>
            <a:ext cx="2386608" cy="4153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М-клітини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311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5626968" cy="709588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Глотка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(носова, ротова, гортанна частини)</a:t>
            </a:r>
            <a:endParaRPr lang="uk-UA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103" y="724727"/>
            <a:ext cx="5542625" cy="194421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7030A0"/>
                </a:solidFill>
              </a:rPr>
              <a:t>I. </a:t>
            </a:r>
            <a:r>
              <a:rPr lang="ru-RU" sz="1800" dirty="0" err="1" smtClean="0">
                <a:solidFill>
                  <a:srgbClr val="7030A0"/>
                </a:solidFill>
              </a:rPr>
              <a:t>Слизова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smtClean="0"/>
              <a:t>– </a:t>
            </a:r>
            <a:endParaRPr lang="ru-RU" sz="1800" dirty="0"/>
          </a:p>
          <a:p>
            <a:pPr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носовому </a:t>
            </a:r>
            <a:r>
              <a:rPr lang="ru-RU" sz="1800" dirty="0" err="1">
                <a:solidFill>
                  <a:schemeClr val="tx1"/>
                </a:solidFill>
              </a:rPr>
              <a:t>відділі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вкрита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одношаровим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багаторядним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війчастий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респіраторний</a:t>
            </a:r>
            <a:r>
              <a:rPr lang="ru-RU" sz="1800" dirty="0" smtClean="0">
                <a:solidFill>
                  <a:schemeClr val="tx1"/>
                </a:solidFill>
              </a:rPr>
              <a:t> тип); </a:t>
            </a:r>
            <a:endParaRPr lang="ru-RU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в ротовому і гортанному – </a:t>
            </a:r>
            <a:r>
              <a:rPr lang="ru-RU" sz="1800" dirty="0" err="1" smtClean="0">
                <a:solidFill>
                  <a:schemeClr val="tx1"/>
                </a:solidFill>
              </a:rPr>
              <a:t>багатошаровий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плоский </a:t>
            </a:r>
            <a:r>
              <a:rPr lang="ru-RU" sz="1800" dirty="0" err="1">
                <a:solidFill>
                  <a:schemeClr val="tx1"/>
                </a:solidFill>
              </a:rPr>
              <a:t>незроговілий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Picture 3" descr="C:\Users\User\Desktop\Новая папка (2)\razrez-glotki-vid-szadi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4" l="9977" r="8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7494"/>
            <a:ext cx="3339539" cy="456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45186" y="2157279"/>
            <a:ext cx="5770984" cy="1141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     </a:t>
            </a:r>
            <a:r>
              <a:rPr lang="ru-RU" sz="1800" b="1" dirty="0" err="1" smtClean="0">
                <a:solidFill>
                  <a:srgbClr val="7030A0"/>
                </a:solidFill>
              </a:rPr>
              <a:t>Підслизова</a:t>
            </a:r>
            <a:r>
              <a:rPr lang="ru-RU" sz="1800" b="1" dirty="0" smtClean="0">
                <a:solidFill>
                  <a:srgbClr val="7030A0"/>
                </a:solidFill>
              </a:rPr>
              <a:t> пластинка – </a:t>
            </a:r>
            <a:r>
              <a:rPr lang="ru-RU" sz="1800" dirty="0" err="1" smtClean="0">
                <a:solidFill>
                  <a:schemeClr val="tx1"/>
                </a:solidFill>
              </a:rPr>
              <a:t>містить</a:t>
            </a:r>
            <a:r>
              <a:rPr lang="ru-RU" sz="1800" dirty="0" smtClean="0">
                <a:solidFill>
                  <a:schemeClr val="tx1"/>
                </a:solidFill>
              </a:rPr>
              <a:t> в носовому </a:t>
            </a:r>
            <a:r>
              <a:rPr lang="ru-RU" sz="1800" dirty="0" err="1" smtClean="0">
                <a:solidFill>
                  <a:schemeClr val="tx1"/>
                </a:solidFill>
              </a:rPr>
              <a:t>відділі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трубні</a:t>
            </a:r>
            <a:r>
              <a:rPr lang="ru-RU" sz="1800" dirty="0" smtClean="0">
                <a:solidFill>
                  <a:schemeClr val="tx1"/>
                </a:solidFill>
              </a:rPr>
              <a:t> та </a:t>
            </a:r>
            <a:r>
              <a:rPr lang="ru-RU" sz="1800" dirty="0" err="1" smtClean="0">
                <a:solidFill>
                  <a:schemeClr val="tx1"/>
                </a:solidFill>
              </a:rPr>
              <a:t>глотковий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мигдалики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5186" y="2864371"/>
            <a:ext cx="6489314" cy="1867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II. </a:t>
            </a:r>
            <a:r>
              <a:rPr lang="ru-RU" sz="1800" b="1" dirty="0" smtClean="0">
                <a:solidFill>
                  <a:srgbClr val="7030A0"/>
                </a:solidFill>
              </a:rPr>
              <a:t>М</a:t>
            </a:r>
            <a:r>
              <a:rPr lang="en-US" sz="1800" b="1" dirty="0" smtClean="0">
                <a:solidFill>
                  <a:srgbClr val="7030A0"/>
                </a:solidFill>
              </a:rPr>
              <a:t>’</a:t>
            </a:r>
            <a:r>
              <a:rPr lang="ru-RU" sz="1800" b="1" dirty="0" err="1" smtClean="0">
                <a:solidFill>
                  <a:srgbClr val="7030A0"/>
                </a:solidFill>
              </a:rPr>
              <a:t>язова</a:t>
            </a:r>
            <a:r>
              <a:rPr lang="ru-RU" sz="1800" b="1" dirty="0" smtClean="0">
                <a:solidFill>
                  <a:srgbClr val="7030A0"/>
                </a:solidFill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b="1" dirty="0" smtClean="0">
                <a:solidFill>
                  <a:srgbClr val="7030A0"/>
                </a:solidFill>
              </a:rPr>
              <a:t> – </a:t>
            </a:r>
            <a:r>
              <a:rPr lang="ru-RU" sz="1800" b="1" dirty="0" err="1" smtClean="0">
                <a:solidFill>
                  <a:schemeClr val="tx1"/>
                </a:solidFill>
              </a:rPr>
              <a:t>утворена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посмугованою</a:t>
            </a:r>
            <a:r>
              <a:rPr lang="ru-RU" sz="1800" b="1" dirty="0" smtClean="0">
                <a:solidFill>
                  <a:schemeClr val="tx1"/>
                </a:solidFill>
              </a:rPr>
              <a:t> м</a:t>
            </a:r>
            <a:r>
              <a:rPr lang="en-US" sz="1800" b="1" dirty="0" smtClean="0">
                <a:solidFill>
                  <a:schemeClr val="tx1"/>
                </a:solidFill>
              </a:rPr>
              <a:t>’</a:t>
            </a:r>
            <a:r>
              <a:rPr lang="ru-RU" sz="1800" b="1" dirty="0" err="1" smtClean="0">
                <a:solidFill>
                  <a:schemeClr val="tx1"/>
                </a:solidFill>
              </a:rPr>
              <a:t>язовою</a:t>
            </a:r>
            <a:r>
              <a:rPr lang="ru-RU" sz="1800" b="1" dirty="0" smtClean="0">
                <a:solidFill>
                  <a:schemeClr val="tx1"/>
                </a:solidFill>
              </a:rPr>
              <a:t> тканиною:</a:t>
            </a:r>
          </a:p>
          <a:p>
            <a:pPr>
              <a:spcBef>
                <a:spcPts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з</a:t>
            </a:r>
            <a:r>
              <a:rPr lang="uk-UA" sz="1800" b="1" dirty="0" smtClean="0">
                <a:solidFill>
                  <a:schemeClr val="tx1"/>
                </a:solidFill>
              </a:rPr>
              <a:t>овнішній циркулярний шар;</a:t>
            </a:r>
          </a:p>
          <a:p>
            <a:pPr>
              <a:spcBef>
                <a:spcPts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в</a:t>
            </a:r>
            <a:r>
              <a:rPr lang="uk-UA" sz="1800" b="1" dirty="0" smtClean="0">
                <a:solidFill>
                  <a:schemeClr val="tx1"/>
                </a:solidFill>
              </a:rPr>
              <a:t>нутрішній поздовжній.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III. </a:t>
            </a:r>
            <a:r>
              <a:rPr lang="uk-UA" sz="1800" b="1" dirty="0" err="1" smtClean="0">
                <a:solidFill>
                  <a:srgbClr val="7030A0"/>
                </a:solidFill>
              </a:rPr>
              <a:t>Адвентаційна</a:t>
            </a:r>
            <a:r>
              <a:rPr lang="uk-UA" sz="1800" b="1" dirty="0" smtClean="0">
                <a:solidFill>
                  <a:srgbClr val="7030A0"/>
                </a:solidFill>
              </a:rPr>
              <a:t> оболонка </a:t>
            </a:r>
            <a:r>
              <a:rPr lang="uk-UA" sz="1800" b="1" dirty="0" smtClean="0">
                <a:solidFill>
                  <a:schemeClr val="tx1"/>
                </a:solidFill>
              </a:rPr>
              <a:t>– утворена пухкою волокнистою сполучною тканиною.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001" y="154225"/>
            <a:ext cx="2170584" cy="473309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Стравохід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877" y="616269"/>
            <a:ext cx="4104456" cy="432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</a:rPr>
              <a:t>Функція</a:t>
            </a:r>
            <a:r>
              <a:rPr lang="ru-RU" sz="1800" dirty="0" smtClean="0">
                <a:solidFill>
                  <a:schemeClr val="tx1"/>
                </a:solidFill>
              </a:rPr>
              <a:t> – </a:t>
            </a:r>
            <a:r>
              <a:rPr lang="ru-RU" sz="1800" dirty="0" err="1" smtClean="0">
                <a:solidFill>
                  <a:schemeClr val="tx1"/>
                </a:solidFill>
              </a:rPr>
              <a:t>транспортування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їжі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" name="AutoShape 2" descr="Пищев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3216" y="1099107"/>
            <a:ext cx="4988864" cy="1652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 smtClean="0">
                <a:solidFill>
                  <a:schemeClr val="tx1"/>
                </a:solidFill>
              </a:rPr>
              <a:t>1. </a:t>
            </a:r>
            <a:r>
              <a:rPr lang="ru-RU" sz="2900" dirty="0" err="1" smtClean="0">
                <a:solidFill>
                  <a:srgbClr val="00B0F0"/>
                </a:solidFill>
              </a:rPr>
              <a:t>Слизова</a:t>
            </a:r>
            <a:r>
              <a:rPr lang="ru-RU" sz="2900" dirty="0" smtClean="0">
                <a:solidFill>
                  <a:srgbClr val="00B0F0"/>
                </a:solidFill>
              </a:rPr>
              <a:t> </a:t>
            </a:r>
            <a:r>
              <a:rPr lang="ru-RU" sz="2900" dirty="0" err="1" smtClean="0">
                <a:solidFill>
                  <a:srgbClr val="00B0F0"/>
                </a:solidFill>
              </a:rPr>
              <a:t>оболонка</a:t>
            </a:r>
            <a:r>
              <a:rPr lang="ru-RU" sz="2900" dirty="0" smtClean="0">
                <a:solidFill>
                  <a:srgbClr val="00B0F0"/>
                </a:solidFill>
              </a:rPr>
              <a:t>:</a:t>
            </a:r>
          </a:p>
          <a:p>
            <a:r>
              <a:rPr lang="uk-UA" sz="2300" dirty="0"/>
              <a:t>н</a:t>
            </a:r>
            <a:r>
              <a:rPr lang="uk-UA" sz="2300" dirty="0" smtClean="0"/>
              <a:t>алічує </a:t>
            </a:r>
            <a:r>
              <a:rPr lang="uk-UA" sz="2300" b="1" dirty="0" smtClean="0"/>
              <a:t>4 шари (епітелій, власна пластинка, м</a:t>
            </a:r>
            <a:r>
              <a:rPr lang="en-US" sz="2300" b="1" dirty="0" smtClean="0"/>
              <a:t>’</a:t>
            </a:r>
            <a:r>
              <a:rPr lang="uk-UA" sz="2300" b="1" dirty="0" err="1" smtClean="0"/>
              <a:t>язова</a:t>
            </a:r>
            <a:r>
              <a:rPr lang="uk-UA" sz="2300" b="1" dirty="0" smtClean="0"/>
              <a:t> пластинка, підслизова основа)</a:t>
            </a:r>
            <a:endParaRPr lang="ru-RU" sz="2300" b="1" dirty="0" smtClean="0"/>
          </a:p>
          <a:p>
            <a:r>
              <a:rPr lang="ru-RU" sz="2300" dirty="0" smtClean="0"/>
              <a:t> </a:t>
            </a:r>
            <a:r>
              <a:rPr lang="ru-RU" sz="2300" dirty="0" err="1" smtClean="0"/>
              <a:t>вкрита</a:t>
            </a:r>
            <a:r>
              <a:rPr lang="ru-RU" sz="2300" dirty="0" smtClean="0"/>
              <a:t> </a:t>
            </a:r>
            <a:r>
              <a:rPr lang="ru-RU" sz="2300" dirty="0" err="1" smtClean="0"/>
              <a:t>багатошаровим</a:t>
            </a:r>
            <a:r>
              <a:rPr lang="ru-RU" sz="2300" dirty="0" smtClean="0"/>
              <a:t> плоским </a:t>
            </a:r>
            <a:r>
              <a:rPr lang="ru-RU" sz="2300" dirty="0" err="1" smtClean="0"/>
              <a:t>незроговілим</a:t>
            </a:r>
            <a:r>
              <a:rPr lang="ru-RU" sz="2300" dirty="0" smtClean="0"/>
              <a:t> </a:t>
            </a:r>
            <a:r>
              <a:rPr lang="ru-RU" sz="2300" dirty="0" err="1" smtClean="0"/>
              <a:t>епітелієм</a:t>
            </a:r>
            <a:r>
              <a:rPr lang="ru-RU" sz="2300" dirty="0" smtClean="0"/>
              <a:t>, </a:t>
            </a:r>
            <a:r>
              <a:rPr lang="ru-RU" sz="2300" dirty="0" err="1" smtClean="0"/>
              <a:t>який</a:t>
            </a:r>
            <a:r>
              <a:rPr lang="ru-RU" sz="2300" dirty="0" smtClean="0"/>
              <a:t> з </a:t>
            </a:r>
            <a:r>
              <a:rPr lang="ru-RU" sz="2300" dirty="0" err="1" smtClean="0"/>
              <a:t>віком</a:t>
            </a:r>
            <a:r>
              <a:rPr lang="ru-RU" sz="2300" dirty="0" smtClean="0"/>
              <a:t> </a:t>
            </a:r>
            <a:r>
              <a:rPr lang="ru-RU" sz="2300" dirty="0" err="1" smtClean="0"/>
              <a:t>зроговіває</a:t>
            </a:r>
            <a:r>
              <a:rPr lang="ru-RU" sz="2300" dirty="0" smtClean="0"/>
              <a:t>;</a:t>
            </a:r>
          </a:p>
          <a:p>
            <a:r>
              <a:rPr lang="ru-RU" sz="2300" dirty="0" err="1"/>
              <a:t>с</a:t>
            </a:r>
            <a:r>
              <a:rPr lang="ru-RU" sz="2300" dirty="0" err="1" smtClean="0"/>
              <a:t>лизова</a:t>
            </a:r>
            <a:r>
              <a:rPr lang="ru-RU" sz="2300" dirty="0" smtClean="0"/>
              <a:t> </a:t>
            </a:r>
            <a:r>
              <a:rPr lang="ru-RU" sz="2300" dirty="0" err="1" smtClean="0"/>
              <a:t>із</a:t>
            </a:r>
            <a:r>
              <a:rPr lang="ru-RU" sz="2300" dirty="0" smtClean="0"/>
              <a:t> </a:t>
            </a:r>
            <a:r>
              <a:rPr lang="ru-RU" sz="2300" dirty="0" err="1" smtClean="0"/>
              <a:t>підслизовою</a:t>
            </a:r>
            <a:r>
              <a:rPr lang="ru-RU" sz="2300" dirty="0" smtClean="0"/>
              <a:t> </a:t>
            </a:r>
            <a:r>
              <a:rPr lang="ru-RU" sz="2300" dirty="0" err="1" smtClean="0"/>
              <a:t>формують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поздовжні</a:t>
            </a:r>
            <a:r>
              <a:rPr lang="ru-RU" sz="2300" dirty="0" smtClean="0"/>
              <a:t> складки;</a:t>
            </a:r>
          </a:p>
          <a:p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29528" y="2619420"/>
            <a:ext cx="4772838" cy="2112569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3700" b="1" dirty="0" smtClean="0">
                <a:solidFill>
                  <a:srgbClr val="00B0F0"/>
                </a:solidFill>
              </a:rPr>
              <a:t>Види залоз стравоходу:</a:t>
            </a:r>
          </a:p>
          <a:p>
            <a:r>
              <a:rPr lang="uk-UA" sz="3700" b="1" dirty="0" err="1" smtClean="0">
                <a:solidFill>
                  <a:srgbClr val="FF0000"/>
                </a:solidFill>
              </a:rPr>
              <a:t>Кардіальні</a:t>
            </a:r>
            <a:r>
              <a:rPr lang="uk-UA" sz="3700" b="1" dirty="0" smtClean="0">
                <a:solidFill>
                  <a:srgbClr val="FF0000"/>
                </a:solidFill>
              </a:rPr>
              <a:t> </a:t>
            </a:r>
            <a:r>
              <a:rPr lang="uk-UA" sz="3700" b="1" dirty="0" smtClean="0">
                <a:solidFill>
                  <a:schemeClr val="tx1"/>
                </a:solidFill>
              </a:rPr>
              <a:t>– </a:t>
            </a:r>
            <a:r>
              <a:rPr lang="uk-UA" sz="3700" dirty="0" smtClean="0">
                <a:solidFill>
                  <a:schemeClr val="tx1"/>
                </a:solidFill>
              </a:rPr>
              <a:t>розташовані у власній пластинці слизової на рівні </a:t>
            </a:r>
            <a:r>
              <a:rPr lang="uk-UA" sz="3700" dirty="0" err="1" smtClean="0">
                <a:solidFill>
                  <a:schemeClr val="tx1"/>
                </a:solidFill>
              </a:rPr>
              <a:t>перстнеподібного</a:t>
            </a:r>
            <a:r>
              <a:rPr lang="uk-UA" sz="3700" dirty="0" smtClean="0">
                <a:solidFill>
                  <a:schemeClr val="tx1"/>
                </a:solidFill>
              </a:rPr>
              <a:t> хряща гортані у ділянці переходу стравоходу в шлунок, трубчасті або </a:t>
            </a:r>
            <a:r>
              <a:rPr lang="uk-UA" sz="3700" dirty="0" err="1" smtClean="0">
                <a:solidFill>
                  <a:schemeClr val="tx1"/>
                </a:solidFill>
              </a:rPr>
              <a:t>трубчасто</a:t>
            </a:r>
            <a:r>
              <a:rPr lang="uk-UA" sz="3700" dirty="0" smtClean="0">
                <a:solidFill>
                  <a:schemeClr val="tx1"/>
                </a:solidFill>
              </a:rPr>
              <a:t>-альвеолярні.</a:t>
            </a:r>
          </a:p>
          <a:p>
            <a:pPr marL="0" indent="0">
              <a:buNone/>
            </a:pPr>
            <a:r>
              <a:rPr lang="uk-UA" sz="3700" b="1" i="1" dirty="0" smtClean="0">
                <a:solidFill>
                  <a:schemeClr val="tx1"/>
                </a:solidFill>
              </a:rPr>
              <a:t>Типи клітин:</a:t>
            </a:r>
            <a:r>
              <a:rPr lang="uk-UA" sz="3700" b="1" i="1" dirty="0">
                <a:solidFill>
                  <a:schemeClr val="tx1"/>
                </a:solidFill>
              </a:rPr>
              <a:t> </a:t>
            </a:r>
            <a:r>
              <a:rPr lang="uk-UA" sz="3700" dirty="0" err="1">
                <a:solidFill>
                  <a:schemeClr val="tx1"/>
                </a:solidFill>
              </a:rPr>
              <a:t>м</a:t>
            </a:r>
            <a:r>
              <a:rPr lang="uk-UA" sz="3700" dirty="0" err="1" smtClean="0">
                <a:solidFill>
                  <a:schemeClr val="tx1"/>
                </a:solidFill>
              </a:rPr>
              <a:t>укоцити</a:t>
            </a:r>
            <a:r>
              <a:rPr lang="uk-UA" sz="3700" dirty="0" smtClean="0">
                <a:solidFill>
                  <a:schemeClr val="tx1"/>
                </a:solidFill>
              </a:rPr>
              <a:t>, </a:t>
            </a:r>
            <a:r>
              <a:rPr lang="uk-UA" sz="3700" dirty="0" err="1" smtClean="0">
                <a:solidFill>
                  <a:schemeClr val="tx1"/>
                </a:solidFill>
              </a:rPr>
              <a:t>ендокриноцити</a:t>
            </a:r>
            <a:r>
              <a:rPr lang="uk-UA" sz="3700" dirty="0" smtClean="0">
                <a:solidFill>
                  <a:schemeClr val="tx1"/>
                </a:solidFill>
              </a:rPr>
              <a:t>, поодинокі парієтальні клітини.</a:t>
            </a:r>
          </a:p>
          <a:p>
            <a:r>
              <a:rPr lang="uk-UA" sz="3700" b="1" dirty="0" smtClean="0">
                <a:solidFill>
                  <a:srgbClr val="FF0000"/>
                </a:solidFill>
              </a:rPr>
              <a:t>Власні</a:t>
            </a:r>
            <a:r>
              <a:rPr lang="uk-UA" sz="3700" b="1" dirty="0" smtClean="0">
                <a:solidFill>
                  <a:schemeClr val="tx1"/>
                </a:solidFill>
              </a:rPr>
              <a:t> </a:t>
            </a:r>
            <a:r>
              <a:rPr lang="uk-UA" sz="3700" dirty="0" smtClean="0"/>
              <a:t>– </a:t>
            </a:r>
            <a:r>
              <a:rPr lang="uk-UA" sz="3700" dirty="0" smtClean="0">
                <a:solidFill>
                  <a:schemeClr val="tx1"/>
                </a:solidFill>
              </a:rPr>
              <a:t>складні розгалужені  альвеолярно-трубчасті, розташовані у підслизовій основі, виробляють </a:t>
            </a:r>
            <a:r>
              <a:rPr lang="uk-UA" sz="3700" b="1" dirty="0" smtClean="0">
                <a:solidFill>
                  <a:schemeClr val="tx1"/>
                </a:solidFill>
              </a:rPr>
              <a:t>слиз</a:t>
            </a:r>
            <a:r>
              <a:rPr lang="uk-UA" sz="3700" dirty="0" smtClean="0">
                <a:solidFill>
                  <a:schemeClr val="tx1"/>
                </a:solidFill>
              </a:rPr>
              <a:t>, який сприяє руху їжі, зволожує поверхню.</a:t>
            </a:r>
            <a:endParaRPr lang="ru-RU" sz="3700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959"/>
            <a:ext cx="3384376" cy="51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8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Стравохід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27363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ерхня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ередня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поступовий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гладкої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2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гладка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  <a:p>
            <a:pPr marL="0" indent="0">
              <a:buNone/>
            </a:pPr>
            <a:r>
              <a:rPr lang="uk-UA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шари:</a:t>
            </a: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циркулярний</a:t>
            </a: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поздовжній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"/>
            <a:ext cx="3597067" cy="5143500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79512" y="3694453"/>
            <a:ext cx="5112568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двентиційна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черевного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очеревиною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1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59482"/>
            <a:ext cx="2592288" cy="504056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86761"/>
            <a:ext cx="3456384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Пілоричний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10" y="411510"/>
            <a:ext cx="4233838" cy="4104456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11560" y="2748459"/>
            <a:ext cx="3240360" cy="2211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3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2746648" cy="709588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5040560" cy="4227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шлунковим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соком,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пепсин,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хімозин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ліпазу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соляну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кислоту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антианемічного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фактора, яка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всмоктуванню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В12;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води,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солей,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моносахаридів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спирту;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Екскреція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аміак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алкоголь);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гастрину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мотиліну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73" y="699542"/>
            <a:ext cx="38576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3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8503"/>
            <a:ext cx="2098576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44" y="522067"/>
            <a:ext cx="3497560" cy="4209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1. </a:t>
            </a:r>
            <a:r>
              <a:rPr lang="ru-RU" sz="1800" dirty="0" err="1" smtClean="0">
                <a:solidFill>
                  <a:srgbClr val="0070C0"/>
                </a:solidFill>
              </a:rPr>
              <a:t>Слизова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</a:rPr>
              <a:t>оболонка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4 </a:t>
            </a:r>
            <a:r>
              <a:rPr lang="ru-RU" sz="1600" dirty="0" err="1" smtClean="0"/>
              <a:t>шари</a:t>
            </a:r>
            <a:r>
              <a:rPr lang="ru-RU" sz="1600" dirty="0" smtClean="0"/>
              <a:t>: </a:t>
            </a:r>
          </a:p>
          <a:p>
            <a:pPr marL="0" indent="0">
              <a:buNone/>
            </a:pPr>
            <a:r>
              <a:rPr lang="ru-RU" sz="1600" dirty="0" smtClean="0"/>
              <a:t>А) </a:t>
            </a:r>
            <a:r>
              <a:rPr lang="ru-RU" sz="1600" dirty="0" err="1"/>
              <a:t>е</a:t>
            </a:r>
            <a:r>
              <a:rPr lang="ru-RU" sz="1600" dirty="0" err="1" smtClean="0"/>
              <a:t>пітелій</a:t>
            </a:r>
            <a:r>
              <a:rPr lang="ru-RU" sz="1600" dirty="0" smtClean="0"/>
              <a:t> </a:t>
            </a:r>
            <a:r>
              <a:rPr lang="ru-RU" sz="1600" dirty="0" err="1" smtClean="0"/>
              <a:t>шлунка</a:t>
            </a:r>
            <a:r>
              <a:rPr lang="ru-RU" sz="1600" dirty="0" smtClean="0"/>
              <a:t> – </a:t>
            </a:r>
            <a:r>
              <a:rPr lang="ru-RU" sz="1600" dirty="0" err="1" smtClean="0"/>
              <a:t>одношаровий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призматичний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залозистий</a:t>
            </a:r>
            <a:r>
              <a:rPr lang="ru-RU" sz="1600" dirty="0" smtClean="0"/>
              <a:t>, </a:t>
            </a:r>
            <a:r>
              <a:rPr lang="ru-RU" sz="1600" dirty="0" err="1" smtClean="0"/>
              <a:t>епітеліоцити</a:t>
            </a:r>
            <a:r>
              <a:rPr lang="ru-RU" sz="1600" dirty="0" smtClean="0"/>
              <a:t> з ворсинками (</a:t>
            </a:r>
            <a:r>
              <a:rPr lang="ru-RU" sz="1300" i="1" dirty="0" err="1" smtClean="0"/>
              <a:t>захисна</a:t>
            </a:r>
            <a:r>
              <a:rPr lang="ru-RU" sz="1300" i="1" dirty="0" smtClean="0"/>
              <a:t> </a:t>
            </a:r>
            <a:r>
              <a:rPr lang="ru-RU" sz="1300" i="1" dirty="0" err="1" smtClean="0"/>
              <a:t>функція</a:t>
            </a:r>
            <a:r>
              <a:rPr lang="ru-RU" sz="1300" i="1" dirty="0" smtClean="0"/>
              <a:t> – </a:t>
            </a:r>
            <a:r>
              <a:rPr lang="ru-RU" sz="1300" i="1" dirty="0" err="1" smtClean="0"/>
              <a:t>слиз</a:t>
            </a:r>
            <a:r>
              <a:rPr lang="ru-RU" sz="1300" i="1" dirty="0" smtClean="0"/>
              <a:t>, </a:t>
            </a:r>
            <a:r>
              <a:rPr lang="ru-RU" sz="1300" i="1" dirty="0" err="1" smtClean="0"/>
              <a:t>бікарбонати</a:t>
            </a:r>
            <a:r>
              <a:rPr lang="ru-RU" sz="1600" dirty="0" smtClean="0"/>
              <a:t>).</a:t>
            </a:r>
          </a:p>
          <a:p>
            <a:pPr marL="0" indent="0">
              <a:buNone/>
            </a:pPr>
            <a:r>
              <a:rPr lang="uk-UA" sz="1600" dirty="0" smtClean="0"/>
              <a:t>Б) власна пластинка – пухка сполучна тканина, містить </a:t>
            </a:r>
            <a:r>
              <a:rPr lang="uk-UA" sz="1600" b="1" dirty="0" smtClean="0">
                <a:solidFill>
                  <a:srgbClr val="FF0000"/>
                </a:solidFill>
              </a:rPr>
              <a:t>залози </a:t>
            </a:r>
            <a:r>
              <a:rPr lang="uk-UA" sz="1600" b="1" dirty="0" smtClean="0">
                <a:solidFill>
                  <a:schemeClr val="tx1"/>
                </a:solidFill>
              </a:rPr>
              <a:t>(власні, </a:t>
            </a:r>
            <a:r>
              <a:rPr lang="uk-UA" sz="1600" b="1" dirty="0" err="1" smtClean="0">
                <a:solidFill>
                  <a:schemeClr val="tx1"/>
                </a:solidFill>
              </a:rPr>
              <a:t>кардіальні</a:t>
            </a:r>
            <a:r>
              <a:rPr lang="uk-UA" sz="1600" b="1" dirty="0" smtClean="0">
                <a:solidFill>
                  <a:schemeClr val="tx1"/>
                </a:solidFill>
              </a:rPr>
              <a:t>, пілоричні).</a:t>
            </a:r>
          </a:p>
          <a:p>
            <a:pPr marL="0" indent="0">
              <a:buNone/>
            </a:pPr>
            <a:r>
              <a:rPr lang="uk-UA" sz="1600" dirty="0" smtClean="0"/>
              <a:t>В) м</a:t>
            </a:r>
            <a:r>
              <a:rPr lang="en-US" sz="1600" dirty="0" smtClean="0"/>
              <a:t>’</a:t>
            </a:r>
            <a:r>
              <a:rPr lang="uk-UA" sz="1600" dirty="0" err="1" smtClean="0"/>
              <a:t>язова</a:t>
            </a:r>
            <a:r>
              <a:rPr lang="uk-UA" sz="1600" dirty="0" smtClean="0"/>
              <a:t> пластинка</a:t>
            </a:r>
          </a:p>
          <a:p>
            <a:pPr marL="0" indent="0">
              <a:buNone/>
            </a:pPr>
            <a:r>
              <a:rPr lang="uk-UA" sz="1600" dirty="0" smtClean="0"/>
              <a:t>Г) підслизова основа – формує рельєф, </a:t>
            </a:r>
            <a:r>
              <a:rPr lang="uk-UA" sz="1600" dirty="0" smtClean="0">
                <a:solidFill>
                  <a:schemeClr val="tx1"/>
                </a:solidFill>
              </a:rPr>
              <a:t>утворюючи </a:t>
            </a:r>
            <a:r>
              <a:rPr lang="uk-UA" sz="1600" b="1" dirty="0" smtClean="0">
                <a:solidFill>
                  <a:srgbClr val="FF0000"/>
                </a:solidFill>
              </a:rPr>
              <a:t> складки, поля, ямки.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7" name="Picture 2" descr="ÐÐ°ÑÑÐ¸Ð½ÐºÐ¸ Ð¿Ð¾ Ð·Ð°Ð¿ÑÐ¾ÑÑ ÑÐ»Ð¸Ð·Ð¸ÑÑÐ°Ñ Ð¶ÐµÐ»ÑÐ´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894" y="1707654"/>
            <a:ext cx="235572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10" y="-3010"/>
            <a:ext cx="294439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67544" y="4227934"/>
            <a:ext cx="4685692" cy="700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400" dirty="0" smtClean="0"/>
              <a:t>В </a:t>
            </a:r>
            <a:r>
              <a:rPr lang="ru-RU" sz="1400" dirty="0" err="1" smtClean="0"/>
              <a:t>ній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розміщені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підслизові</a:t>
            </a:r>
            <a:r>
              <a:rPr lang="ru-RU" sz="1400" dirty="0" smtClean="0"/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нервові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сплетіння</a:t>
            </a:r>
            <a:r>
              <a:rPr lang="ru-RU" sz="1400" dirty="0" smtClean="0"/>
              <a:t> – </a:t>
            </a:r>
            <a:r>
              <a:rPr lang="ru-RU" sz="1400" dirty="0" err="1" smtClean="0"/>
              <a:t>зовнішнє</a:t>
            </a:r>
            <a:r>
              <a:rPr lang="ru-RU" sz="1400" dirty="0" smtClean="0"/>
              <a:t> (</a:t>
            </a:r>
            <a:r>
              <a:rPr lang="ru-RU" sz="1400" b="1" dirty="0" err="1" smtClean="0">
                <a:solidFill>
                  <a:schemeClr val="tx1"/>
                </a:solidFill>
              </a:rPr>
              <a:t>Шабадаша</a:t>
            </a:r>
            <a:r>
              <a:rPr lang="ru-RU" sz="1400" dirty="0" smtClean="0"/>
              <a:t>) та </a:t>
            </a:r>
            <a:r>
              <a:rPr lang="ru-RU" sz="1400" dirty="0" err="1" smtClean="0"/>
              <a:t>внутрішнє</a:t>
            </a:r>
            <a:r>
              <a:rPr lang="ru-RU" sz="1400" dirty="0" smtClean="0"/>
              <a:t> (</a:t>
            </a:r>
            <a:r>
              <a:rPr lang="ru-RU" sz="1400" b="1" dirty="0" err="1" smtClean="0">
                <a:solidFill>
                  <a:schemeClr val="tx1"/>
                </a:solidFill>
              </a:rPr>
              <a:t>Мейснера</a:t>
            </a:r>
            <a:r>
              <a:rPr lang="ru-RU" sz="1400" dirty="0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1671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9763"/>
            <a:ext cx="3456384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763"/>
            <a:ext cx="34563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01583"/>
            <a:ext cx="1738536" cy="709588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14621"/>
            <a:ext cx="4649688" cy="213319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/>
              <a:t>3. </a:t>
            </a:r>
            <a:r>
              <a:rPr lang="ru-RU" sz="2000" b="1" dirty="0" err="1" smtClean="0"/>
              <a:t>М’язова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оболонка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b="1" dirty="0" smtClean="0"/>
              <a:t>три </a:t>
            </a:r>
            <a:r>
              <a:rPr lang="ru-RU" sz="2000" b="1" dirty="0" err="1" smtClean="0"/>
              <a:t>шари</a:t>
            </a:r>
            <a:r>
              <a:rPr lang="ru-RU" sz="2000" b="1" dirty="0" smtClean="0"/>
              <a:t>,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якими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залягає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нервове</a:t>
            </a:r>
            <a:r>
              <a:rPr lang="ru-RU" sz="2000" dirty="0" smtClean="0"/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сплетіння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Ауербаха</a:t>
            </a:r>
            <a:r>
              <a:rPr lang="ru-RU" sz="2000" dirty="0" smtClean="0"/>
              <a:t>:</a:t>
            </a:r>
          </a:p>
          <a:p>
            <a:pPr>
              <a:spcBef>
                <a:spcPts val="0"/>
              </a:spcBef>
            </a:pPr>
            <a:r>
              <a:rPr lang="ru-RU" sz="2000" dirty="0" err="1"/>
              <a:t>в</a:t>
            </a:r>
            <a:r>
              <a:rPr lang="ru-RU" sz="2000" dirty="0" err="1" smtClean="0"/>
              <a:t>нутрішній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косий</a:t>
            </a:r>
            <a:endParaRPr lang="ru-RU" sz="2000" dirty="0" smtClean="0"/>
          </a:p>
          <a:p>
            <a:pPr>
              <a:spcBef>
                <a:spcPts val="0"/>
              </a:spcBef>
            </a:pPr>
            <a:r>
              <a:rPr lang="ru-RU" sz="2000" dirty="0" err="1"/>
              <a:t>с</a:t>
            </a:r>
            <a:r>
              <a:rPr lang="ru-RU" sz="2000" dirty="0" err="1" smtClean="0"/>
              <a:t>ередній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циркулярний</a:t>
            </a:r>
            <a:r>
              <a:rPr lang="ru-RU" sz="2000" dirty="0" smtClean="0"/>
              <a:t> </a:t>
            </a:r>
          </a:p>
          <a:p>
            <a:pPr>
              <a:spcBef>
                <a:spcPts val="0"/>
              </a:spcBef>
            </a:pPr>
            <a:r>
              <a:rPr lang="ru-RU" sz="2000" dirty="0" err="1"/>
              <a:t>з</a:t>
            </a:r>
            <a:r>
              <a:rPr lang="ru-RU" sz="2000" dirty="0" err="1" smtClean="0"/>
              <a:t>овнішній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поздовжній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6" name="Picture 2" descr="D:\Атлас\сжатые рисунки\72 пилорический отдел желуд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15807"/>
            <a:ext cx="3617123" cy="51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3127604"/>
            <a:ext cx="4626722" cy="102865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5900" b="1" dirty="0" smtClean="0"/>
              <a:t>4. Серозна оболонка </a:t>
            </a:r>
            <a:r>
              <a:rPr lang="uk-UA" sz="5900" dirty="0" smtClean="0"/>
              <a:t>– шар сполучної тканини, на якій поверхнево розміщений шар </a:t>
            </a:r>
            <a:r>
              <a:rPr lang="uk-UA" sz="5900" dirty="0" err="1" smtClean="0"/>
              <a:t>мезотелію</a:t>
            </a:r>
            <a:r>
              <a:rPr lang="uk-UA" sz="5900" dirty="0" smtClean="0"/>
              <a:t>. </a:t>
            </a:r>
            <a:endParaRPr lang="ru-RU" sz="59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4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205978"/>
            <a:ext cx="3888432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Шлункові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251520" y="854387"/>
            <a:ext cx="4536504" cy="4155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Розрізняють</a:t>
            </a:r>
            <a:r>
              <a:rPr lang="ru-RU" sz="1800" dirty="0"/>
              <a:t>: </a:t>
            </a:r>
            <a:endParaRPr lang="ru-RU" sz="1800" dirty="0" smtClean="0"/>
          </a:p>
          <a:p>
            <a:r>
              <a:rPr lang="ru-RU" sz="1800" dirty="0" err="1" smtClean="0"/>
              <a:t>власні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фундальні</a:t>
            </a:r>
            <a:r>
              <a:rPr lang="ru-RU" sz="1800" dirty="0" smtClean="0"/>
              <a:t>) </a:t>
            </a:r>
            <a:r>
              <a:rPr lang="ru-RU" sz="1800" dirty="0" err="1" smtClean="0"/>
              <a:t>залози</a:t>
            </a:r>
            <a:r>
              <a:rPr lang="ru-RU" sz="1800" dirty="0" smtClean="0"/>
              <a:t>, </a:t>
            </a:r>
          </a:p>
          <a:p>
            <a:r>
              <a:rPr lang="ru-RU" sz="1800" dirty="0" err="1"/>
              <a:t>к</a:t>
            </a:r>
            <a:r>
              <a:rPr lang="ru-RU" sz="1800" dirty="0" err="1" smtClean="0"/>
              <a:t>ардіальні</a:t>
            </a:r>
            <a:r>
              <a:rPr lang="ru-RU" sz="1800" dirty="0" smtClean="0"/>
              <a:t> (</a:t>
            </a:r>
            <a:r>
              <a:rPr lang="ru-RU" sz="1400" dirty="0" err="1" smtClean="0"/>
              <a:t>мукоцити</a:t>
            </a:r>
            <a:r>
              <a:rPr lang="ru-RU" sz="1400" dirty="0" smtClean="0"/>
              <a:t>, </a:t>
            </a:r>
            <a:r>
              <a:rPr lang="ru-RU" sz="1400" dirty="0" err="1" smtClean="0"/>
              <a:t>ендокринні</a:t>
            </a:r>
            <a:r>
              <a:rPr lang="ru-RU" sz="1400" dirty="0" smtClean="0"/>
              <a:t> </a:t>
            </a:r>
            <a:r>
              <a:rPr lang="ru-RU" sz="1400" dirty="0" err="1" smtClean="0"/>
              <a:t>клітини</a:t>
            </a:r>
            <a:r>
              <a:rPr lang="ru-RU" sz="1800" dirty="0" smtClean="0"/>
              <a:t>), </a:t>
            </a:r>
            <a:endParaRPr lang="ru-RU" sz="1800" dirty="0"/>
          </a:p>
          <a:p>
            <a:r>
              <a:rPr lang="ru-RU" sz="1800" dirty="0" err="1" smtClean="0"/>
              <a:t>пілоричні</a:t>
            </a:r>
            <a:r>
              <a:rPr lang="ru-RU" sz="2400" dirty="0"/>
              <a:t> (</a:t>
            </a:r>
            <a:r>
              <a:rPr lang="ru-RU" sz="1400" dirty="0" err="1"/>
              <a:t>мукоцити</a:t>
            </a:r>
            <a:r>
              <a:rPr lang="ru-RU" sz="1400" dirty="0"/>
              <a:t>, </a:t>
            </a:r>
            <a:r>
              <a:rPr lang="ru-RU" sz="1400" dirty="0" err="1"/>
              <a:t>ендокринні</a:t>
            </a:r>
            <a:r>
              <a:rPr lang="ru-RU" sz="1400" dirty="0"/>
              <a:t> </a:t>
            </a:r>
            <a:r>
              <a:rPr lang="ru-RU" sz="1400" dirty="0" err="1"/>
              <a:t>клітини</a:t>
            </a:r>
            <a:r>
              <a:rPr lang="ru-RU" sz="2400" dirty="0" smtClean="0"/>
              <a:t>)</a:t>
            </a:r>
            <a:r>
              <a:rPr lang="ru-RU" sz="1800" dirty="0" smtClean="0"/>
              <a:t>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17410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60772"/>
            <a:ext cx="388500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ÐÐ°ÑÑÐ¸Ð½ÐºÐ¸ Ð¿Ð¾ Ð·Ð°Ð¿ÑÐ¾ÑÑ gastric gland 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6057"/>
            <a:ext cx="38164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3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23528" y="165580"/>
            <a:ext cx="5112568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Власні шлункові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75168"/>
            <a:ext cx="403244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За будовою – </a:t>
            </a:r>
            <a:r>
              <a:rPr lang="ru-RU" sz="1800" b="1" i="1" dirty="0" err="1" smtClean="0"/>
              <a:t>прості</a:t>
            </a:r>
            <a:r>
              <a:rPr lang="ru-RU" sz="1800" b="1" i="1" dirty="0" smtClean="0"/>
              <a:t> </a:t>
            </a:r>
            <a:r>
              <a:rPr lang="ru-RU" sz="1800" b="1" i="1" dirty="0" err="1" smtClean="0"/>
              <a:t>трубчасті</a:t>
            </a:r>
            <a:r>
              <a:rPr lang="ru-RU" sz="1800" b="1" i="1" dirty="0" smtClean="0"/>
              <a:t> </a:t>
            </a:r>
            <a:r>
              <a:rPr lang="ru-RU" sz="1800" b="1" i="1" dirty="0" err="1" smtClean="0"/>
              <a:t>нерозгалужені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</a:t>
            </a:r>
            <a:r>
              <a:rPr lang="ru-RU" sz="1800" b="1" dirty="0" err="1">
                <a:solidFill>
                  <a:schemeClr val="tx1"/>
                </a:solidFill>
              </a:rPr>
              <a:t>залозі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dirty="0" err="1" smtClean="0"/>
              <a:t>розрізняють</a:t>
            </a:r>
            <a:r>
              <a:rPr lang="ru-RU" sz="1800" dirty="0" smtClean="0"/>
              <a:t>:</a:t>
            </a:r>
          </a:p>
          <a:p>
            <a:r>
              <a:rPr lang="ru-RU" sz="1800" dirty="0" smtClean="0"/>
              <a:t>дно </a:t>
            </a:r>
          </a:p>
          <a:p>
            <a:r>
              <a:rPr lang="ru-RU" sz="1800" dirty="0" err="1" smtClean="0"/>
              <a:t>тіло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секреторний</a:t>
            </a:r>
            <a:r>
              <a:rPr lang="ru-RU" sz="1800" dirty="0"/>
              <a:t> </a:t>
            </a:r>
            <a:r>
              <a:rPr lang="ru-RU" sz="1800" dirty="0" err="1"/>
              <a:t>відділ</a:t>
            </a:r>
            <a:r>
              <a:rPr lang="ru-RU" sz="1800" dirty="0" smtClean="0"/>
              <a:t>) </a:t>
            </a:r>
          </a:p>
          <a:p>
            <a:r>
              <a:rPr lang="ru-RU" sz="1800" dirty="0" err="1" smtClean="0"/>
              <a:t>шийку</a:t>
            </a:r>
            <a:r>
              <a:rPr lang="ru-RU" sz="1800" dirty="0" smtClean="0"/>
              <a:t> </a:t>
            </a:r>
            <a:endParaRPr lang="ru-RU" sz="1800" dirty="0"/>
          </a:p>
          <a:p>
            <a:r>
              <a:rPr lang="ru-RU" sz="1800" dirty="0" err="1" smtClean="0"/>
              <a:t>перешийок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вивідна</a:t>
            </a:r>
            <a:r>
              <a:rPr lang="ru-RU" sz="1800" dirty="0" smtClean="0"/>
              <a:t> протока)</a:t>
            </a:r>
            <a:endParaRPr lang="ru-RU" sz="1800" dirty="0"/>
          </a:p>
          <a:p>
            <a:endParaRPr lang="ru-RU" dirty="0"/>
          </a:p>
        </p:txBody>
      </p:sp>
      <p:pic>
        <p:nvPicPr>
          <p:cNvPr id="18434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/>
          <a:stretch/>
        </p:blipFill>
        <p:spPr bwMode="auto">
          <a:xfrm>
            <a:off x="5220072" y="-12534"/>
            <a:ext cx="32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65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9" r="30897"/>
          <a:stretch/>
        </p:blipFill>
        <p:spPr bwMode="auto">
          <a:xfrm>
            <a:off x="179512" y="359261"/>
            <a:ext cx="28575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857388"/>
            <a:ext cx="5927476" cy="4018618"/>
          </a:xfrm>
        </p:spPr>
        <p:txBody>
          <a:bodyPr>
            <a:noAutofit/>
          </a:bodyPr>
          <a:lstStyle/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Поверхневі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слиз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Шийкові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слиз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забезпечують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регенерацію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Парієтальні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соляну</a:t>
            </a:r>
            <a:r>
              <a:rPr lang="ru-RU" sz="1600" i="1" dirty="0" smtClean="0"/>
              <a:t> кислоту та </a:t>
            </a:r>
            <a:r>
              <a:rPr lang="ru-RU" sz="1600" i="1" dirty="0" err="1" smtClean="0"/>
              <a:t>внутрішній</a:t>
            </a:r>
            <a:r>
              <a:rPr lang="ru-RU" sz="1600" i="1" dirty="0" smtClean="0"/>
              <a:t> фактор </a:t>
            </a:r>
            <a:r>
              <a:rPr lang="ru-RU" sz="1600" i="1" dirty="0" err="1" smtClean="0"/>
              <a:t>Касла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пепсиноген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хімозин</a:t>
            </a:r>
            <a:r>
              <a:rPr lang="ru-RU" sz="1600" i="1" dirty="0" smtClean="0"/>
              <a:t> та </a:t>
            </a:r>
            <a:r>
              <a:rPr lang="ru-RU" sz="1600" i="1" dirty="0" err="1" smtClean="0"/>
              <a:t>шлункову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ліпазу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(входить до складу </a:t>
            </a:r>
            <a:r>
              <a:rPr lang="en-US" sz="1600" i="1" dirty="0" smtClean="0"/>
              <a:t>APUD</a:t>
            </a:r>
            <a:r>
              <a:rPr lang="uk-UA" sz="1600" i="1" dirty="0" smtClean="0"/>
              <a:t>-</a:t>
            </a:r>
            <a:r>
              <a:rPr lang="ru-RU" sz="1600" i="1" dirty="0" smtClean="0"/>
              <a:t>с</a:t>
            </a:r>
            <a:r>
              <a:rPr lang="uk-UA" sz="1600" i="1" dirty="0" err="1" smtClean="0"/>
              <a:t>истеми</a:t>
            </a:r>
            <a:r>
              <a:rPr lang="uk-UA" sz="1600" i="1" dirty="0" smtClean="0"/>
              <a:t>, 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гормони</a:t>
            </a:r>
            <a:r>
              <a:rPr lang="ru-RU" sz="1600" i="1" dirty="0" smtClean="0"/>
              <a:t>)</a:t>
            </a:r>
            <a:endParaRPr lang="ru-RU" sz="1600" i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27784" y="141239"/>
            <a:ext cx="5778872" cy="514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Клітинний склад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ласної шлункової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790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2756504" cy="2931790"/>
          </a:xfrm>
          <a:prstGeom prst="rect">
            <a:avLst/>
          </a:prstGeom>
        </p:spPr>
      </p:pic>
      <p:pic>
        <p:nvPicPr>
          <p:cNvPr id="4" name="Picture 4" descr="ÐÐ°ÑÑÐ¸Ð½ÐºÐ¸ Ð¿Ð¾ Ð·Ð°Ð¿ÑÐ¾ÑÑ gastric gland chief cel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7" t="22049" b="6634"/>
          <a:stretch/>
        </p:blipFill>
        <p:spPr bwMode="auto">
          <a:xfrm>
            <a:off x="3419872" y="158874"/>
            <a:ext cx="3044265" cy="30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ÐÐ°ÑÑÐ¸Ð½ÐºÐ¸ Ð¿Ð¾ Ð·Ð°Ð¿ÑÐ¾ÑÑ gastric gland chief cel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t="16233" r="46361" b="12450"/>
          <a:stretch/>
        </p:blipFill>
        <p:spPr bwMode="auto">
          <a:xfrm>
            <a:off x="5940152" y="1707654"/>
            <a:ext cx="3096956" cy="34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28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5"/>
          <a:stretch/>
        </p:blipFill>
        <p:spPr bwMode="auto">
          <a:xfrm>
            <a:off x="5004048" y="411510"/>
            <a:ext cx="3312368" cy="44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627534"/>
            <a:ext cx="4392488" cy="2643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300" b="1" dirty="0" err="1" smtClean="0">
                <a:solidFill>
                  <a:schemeClr val="tx1"/>
                </a:solidFill>
              </a:rPr>
              <a:t>Ендокринні</a:t>
            </a:r>
            <a:r>
              <a:rPr lang="ru-RU" sz="2300" b="1" dirty="0" smtClean="0">
                <a:solidFill>
                  <a:schemeClr val="tx1"/>
                </a:solidFill>
              </a:rPr>
              <a:t> </a:t>
            </a:r>
            <a:r>
              <a:rPr lang="ru-RU" sz="2300" b="1" dirty="0" err="1" smtClean="0">
                <a:solidFill>
                  <a:schemeClr val="tx1"/>
                </a:solidFill>
              </a:rPr>
              <a:t>клітини</a:t>
            </a:r>
            <a:r>
              <a:rPr lang="ru-RU" sz="2300" b="1" dirty="0" smtClean="0">
                <a:solidFill>
                  <a:schemeClr val="tx1"/>
                </a:solidFill>
              </a:rPr>
              <a:t> </a:t>
            </a:r>
            <a:r>
              <a:rPr lang="ru-RU" sz="2300" b="1" dirty="0" err="1" smtClean="0">
                <a:solidFill>
                  <a:schemeClr val="tx1"/>
                </a:solidFill>
              </a:rPr>
              <a:t>шлунка</a:t>
            </a:r>
            <a:r>
              <a:rPr lang="ru-RU" sz="23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2300" dirty="0" err="1" smtClean="0"/>
              <a:t>Ентерохромаффінноподібні</a:t>
            </a:r>
            <a:r>
              <a:rPr lang="ru-RU" sz="2300" dirty="0" smtClean="0"/>
              <a:t> 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 (</a:t>
            </a:r>
            <a:r>
              <a:rPr lang="ru-RU" sz="2300" b="1" dirty="0" smtClean="0"/>
              <a:t>ECL-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)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гістамін</a:t>
            </a:r>
            <a:r>
              <a:rPr lang="ru-RU" sz="2300" dirty="0" smtClean="0"/>
              <a:t>, </a:t>
            </a:r>
          </a:p>
          <a:p>
            <a:r>
              <a:rPr lang="ru-RU" sz="2300" b="1" dirty="0" smtClean="0"/>
              <a:t>G</a:t>
            </a:r>
            <a:r>
              <a:rPr lang="ru-RU" sz="2300" dirty="0" smtClean="0"/>
              <a:t>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 (26 %)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гастрин</a:t>
            </a:r>
            <a:r>
              <a:rPr lang="ru-RU" sz="2300" dirty="0" smtClean="0"/>
              <a:t> </a:t>
            </a:r>
          </a:p>
          <a:p>
            <a:r>
              <a:rPr lang="ru-RU" sz="2300" b="1" dirty="0" smtClean="0"/>
              <a:t>D</a:t>
            </a:r>
            <a:r>
              <a:rPr lang="ru-RU" sz="2300" dirty="0" smtClean="0"/>
              <a:t>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соматостатин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6366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755576" y="195486"/>
            <a:ext cx="6768752" cy="709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Клітинний склад шлункових залоз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21084"/>
              </p:ext>
            </p:extLst>
          </p:nvPr>
        </p:nvGraphicFramePr>
        <p:xfrm>
          <a:off x="755576" y="915566"/>
          <a:ext cx="6336704" cy="316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637839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Головні (</a:t>
                      </a:r>
                      <a:r>
                        <a:rPr lang="uk-UA" dirty="0" err="1" smtClean="0"/>
                        <a:t>фундальні</a:t>
                      </a:r>
                      <a:r>
                        <a:rPr lang="uk-UA" dirty="0" smtClean="0"/>
                        <a:t>) залози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Кардіальні</a:t>
                      </a:r>
                      <a:r>
                        <a:rPr lang="uk-UA" dirty="0" smtClean="0"/>
                        <a:t> залози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Пілоричні залози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Мукоцити</a:t>
                      </a:r>
                      <a:endParaRPr lang="ru-RU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Шийкові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мукоцити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Парієтальні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Головні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Ендокринні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2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тлас\сжатые рисунки\72 пилорический отдел желуд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7494"/>
            <a:ext cx="3662895" cy="417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9992" y="411510"/>
            <a:ext cx="43433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 оболонка</a:t>
            </a:r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ямки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Парієтальні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вузлик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5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тлас\сжатые рисунки\69-70 пищевод и переход пищевода в желудок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70"/>
          <a:stretch/>
        </p:blipFill>
        <p:spPr bwMode="auto">
          <a:xfrm>
            <a:off x="251521" y="388059"/>
            <a:ext cx="4248472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95486"/>
            <a:ext cx="43433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шлунок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Складки</a:t>
            </a: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Багатошаровий плоский незроговілий епітелій стравоходу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дношаровий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шлунку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слизової оболонки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93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541" y="162624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078569"/>
            <a:ext cx="3888432" cy="1152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/>
              <a:t>Включає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три </a:t>
            </a:r>
            <a:r>
              <a:rPr lang="ru-RU" sz="1600" b="1" dirty="0" err="1" smtClean="0">
                <a:solidFill>
                  <a:schemeClr val="tx1"/>
                </a:solidFill>
              </a:rPr>
              <a:t>відділи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12-пала кишка </a:t>
            </a:r>
            <a:r>
              <a:rPr lang="en-US" sz="1600" i="1" dirty="0" smtClean="0"/>
              <a:t>(duodenum)</a:t>
            </a:r>
            <a:endParaRPr lang="ru-RU" sz="1600" i="1" dirty="0" smtClean="0"/>
          </a:p>
          <a:p>
            <a:r>
              <a:rPr lang="ru-RU" sz="1600" dirty="0" smtClean="0"/>
              <a:t> </a:t>
            </a:r>
            <a:r>
              <a:rPr lang="ru-RU" sz="1600" dirty="0" err="1" smtClean="0"/>
              <a:t>Порожня</a:t>
            </a:r>
            <a:r>
              <a:rPr lang="ru-RU" sz="1600" dirty="0" smtClean="0"/>
              <a:t> кишка</a:t>
            </a:r>
            <a:r>
              <a:rPr lang="en-US" sz="1600" dirty="0"/>
              <a:t> </a:t>
            </a:r>
            <a:r>
              <a:rPr lang="en-US" sz="1600" i="1" dirty="0" smtClean="0"/>
              <a:t>(jejunum)</a:t>
            </a:r>
            <a:endParaRPr lang="ru-RU" sz="1600" i="1" dirty="0" smtClean="0"/>
          </a:p>
          <a:p>
            <a:r>
              <a:rPr lang="ru-RU" sz="1600" dirty="0" err="1" smtClean="0"/>
              <a:t>Клубова</a:t>
            </a:r>
            <a:r>
              <a:rPr lang="ru-RU" sz="1600" dirty="0" smtClean="0"/>
              <a:t> кишка</a:t>
            </a:r>
            <a:r>
              <a:rPr lang="en-US" sz="1600" dirty="0"/>
              <a:t> </a:t>
            </a:r>
            <a:r>
              <a:rPr lang="en-US" sz="1600" i="1" dirty="0" smtClean="0"/>
              <a:t>(ileum)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45693" y="3495646"/>
            <a:ext cx="3888432" cy="1440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такі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оболонки</a:t>
            </a:r>
            <a:r>
              <a:rPr lang="ru-RU" sz="1800" dirty="0" smtClean="0"/>
              <a:t>: </a:t>
            </a:r>
          </a:p>
          <a:p>
            <a:r>
              <a:rPr lang="ru-RU" sz="1800" dirty="0" err="1" smtClean="0"/>
              <a:t>Слизова</a:t>
            </a:r>
            <a:r>
              <a:rPr lang="ru-RU" sz="1800" dirty="0" smtClean="0"/>
              <a:t>;</a:t>
            </a:r>
          </a:p>
          <a:p>
            <a:r>
              <a:rPr lang="ru-RU" sz="1800" dirty="0" err="1" smtClean="0"/>
              <a:t>М’язова</a:t>
            </a:r>
            <a:r>
              <a:rPr lang="ru-RU" sz="1800" dirty="0" smtClean="0"/>
              <a:t>;</a:t>
            </a:r>
          </a:p>
          <a:p>
            <a:r>
              <a:rPr lang="ru-RU" sz="1800" dirty="0" err="1" smtClean="0"/>
              <a:t>Серозна</a:t>
            </a:r>
            <a:r>
              <a:rPr lang="ru-RU" sz="1800" dirty="0" smtClean="0"/>
              <a:t>.</a:t>
            </a:r>
          </a:p>
          <a:p>
            <a:pPr marL="0" indent="0">
              <a:buFont typeface="Wingdings 3" charset="2"/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12186"/>
            <a:ext cx="4032448" cy="4094435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28019" y="712186"/>
            <a:ext cx="2304256" cy="1101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600" b="1" dirty="0" err="1" smtClean="0"/>
              <a:t>Функція</a:t>
            </a:r>
            <a:r>
              <a:rPr lang="ru-RU" sz="1600" b="1" dirty="0" smtClean="0"/>
              <a:t>:</a:t>
            </a:r>
          </a:p>
          <a:p>
            <a:r>
              <a:rPr lang="ru-RU" sz="1600" dirty="0" err="1" smtClean="0"/>
              <a:t>Травлення</a:t>
            </a:r>
            <a:endParaRPr lang="ru-RU" sz="1600" dirty="0" smtClean="0"/>
          </a:p>
          <a:p>
            <a:r>
              <a:rPr lang="ru-RU" sz="1600" dirty="0" err="1" smtClean="0"/>
              <a:t>Всмоктування</a:t>
            </a:r>
            <a:r>
              <a:rPr lang="ru-RU" sz="1600" dirty="0" smtClean="0"/>
              <a:t> </a:t>
            </a:r>
          </a:p>
          <a:p>
            <a:r>
              <a:rPr lang="uk-UA" sz="1600" dirty="0" smtClean="0"/>
              <a:t>Евакуація </a:t>
            </a:r>
            <a:r>
              <a:rPr lang="uk-UA" sz="1600" dirty="0" err="1" smtClean="0"/>
              <a:t>хімусу</a:t>
            </a: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26534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8292" y="267494"/>
            <a:ext cx="4258816" cy="349548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598" y="811387"/>
            <a:ext cx="5246823" cy="221409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uk-UA" sz="4500" b="1" dirty="0">
                <a:solidFill>
                  <a:srgbClr val="0070C0"/>
                </a:solidFill>
              </a:rPr>
              <a:t>1</a:t>
            </a:r>
            <a:r>
              <a:rPr lang="en-US" sz="4500" b="1" dirty="0" smtClean="0">
                <a:solidFill>
                  <a:srgbClr val="0070C0"/>
                </a:solidFill>
              </a:rPr>
              <a:t>.</a:t>
            </a:r>
            <a:r>
              <a:rPr lang="en-US" sz="4500" b="1" dirty="0" smtClean="0">
                <a:solidFill>
                  <a:schemeClr val="tx1"/>
                </a:solidFill>
              </a:rPr>
              <a:t> </a:t>
            </a:r>
            <a:r>
              <a:rPr lang="ru-RU" sz="4500" b="1" dirty="0" err="1" smtClean="0">
                <a:solidFill>
                  <a:srgbClr val="0070C0"/>
                </a:solidFill>
              </a:rPr>
              <a:t>Слизова</a:t>
            </a:r>
            <a:r>
              <a:rPr lang="ru-RU" sz="4500" b="1" dirty="0" smtClean="0">
                <a:solidFill>
                  <a:srgbClr val="0070C0"/>
                </a:solidFill>
              </a:rPr>
              <a:t> </a:t>
            </a:r>
            <a:r>
              <a:rPr lang="ru-RU" sz="4500" b="1" dirty="0" err="1" smtClean="0">
                <a:solidFill>
                  <a:srgbClr val="0070C0"/>
                </a:solidFill>
              </a:rPr>
              <a:t>оболонка</a:t>
            </a:r>
            <a:r>
              <a:rPr lang="ru-RU" sz="4500" b="1" dirty="0" smtClean="0">
                <a:solidFill>
                  <a:srgbClr val="0070C0"/>
                </a:solidFill>
              </a:rPr>
              <a:t> </a:t>
            </a:r>
            <a:r>
              <a:rPr lang="ru-RU" sz="4500" b="1" dirty="0" err="1" smtClean="0">
                <a:solidFill>
                  <a:schemeClr val="tx1"/>
                </a:solidFill>
              </a:rPr>
              <a:t>складається</a:t>
            </a:r>
            <a:r>
              <a:rPr lang="ru-RU" sz="4500" b="1" dirty="0" smtClean="0">
                <a:solidFill>
                  <a:schemeClr val="tx1"/>
                </a:solidFill>
              </a:rPr>
              <a:t> з </a:t>
            </a:r>
            <a:r>
              <a:rPr lang="ru-RU" sz="4500" b="1" dirty="0">
                <a:solidFill>
                  <a:schemeClr val="tx1"/>
                </a:solidFill>
              </a:rPr>
              <a:t>4</a:t>
            </a:r>
            <a:r>
              <a:rPr lang="ru-RU" sz="4500" b="1" dirty="0" smtClean="0">
                <a:solidFill>
                  <a:schemeClr val="tx1"/>
                </a:solidFill>
              </a:rPr>
              <a:t> </a:t>
            </a:r>
            <a:r>
              <a:rPr lang="ru-RU" sz="4500" b="1" dirty="0" err="1" smtClean="0">
                <a:solidFill>
                  <a:schemeClr val="tx1"/>
                </a:solidFill>
              </a:rPr>
              <a:t>шарів</a:t>
            </a:r>
            <a:r>
              <a:rPr lang="ru-RU" sz="4500" b="1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ru-RU" sz="4500" dirty="0" smtClean="0">
                <a:solidFill>
                  <a:schemeClr val="tx1"/>
                </a:solidFill>
              </a:rPr>
              <a:t>1.Епітелій – </a:t>
            </a:r>
            <a:r>
              <a:rPr lang="ru-RU" sz="4500" dirty="0" err="1" smtClean="0">
                <a:solidFill>
                  <a:schemeClr val="tx1"/>
                </a:solidFill>
              </a:rPr>
              <a:t>одношаровий</a:t>
            </a:r>
            <a:r>
              <a:rPr lang="ru-RU" sz="4500" dirty="0" smtClean="0">
                <a:solidFill>
                  <a:schemeClr val="tx1"/>
                </a:solidFill>
              </a:rPr>
              <a:t> </a:t>
            </a:r>
            <a:r>
              <a:rPr lang="ru-RU" sz="4500" dirty="0" err="1" smtClean="0">
                <a:solidFill>
                  <a:schemeClr val="tx1"/>
                </a:solidFill>
              </a:rPr>
              <a:t>циліндричний</a:t>
            </a:r>
            <a:r>
              <a:rPr lang="ru-RU" sz="4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2.Власна пластинка – пухка сполучна тканина.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3. М</a:t>
            </a:r>
            <a:r>
              <a:rPr lang="en-US" sz="4500" dirty="0" smtClean="0">
                <a:solidFill>
                  <a:schemeClr val="tx1"/>
                </a:solidFill>
              </a:rPr>
              <a:t>’</a:t>
            </a:r>
            <a:r>
              <a:rPr lang="uk-UA" sz="4500" dirty="0" err="1" smtClean="0">
                <a:solidFill>
                  <a:schemeClr val="tx1"/>
                </a:solidFill>
              </a:rPr>
              <a:t>язова</a:t>
            </a:r>
            <a:r>
              <a:rPr lang="uk-UA" sz="4500" dirty="0" smtClean="0">
                <a:solidFill>
                  <a:schemeClr val="tx1"/>
                </a:solidFill>
              </a:rPr>
              <a:t> пластинка – гладкі </a:t>
            </a:r>
            <a:r>
              <a:rPr lang="uk-UA" sz="4500" dirty="0" err="1" smtClean="0">
                <a:solidFill>
                  <a:schemeClr val="tx1"/>
                </a:solidFill>
              </a:rPr>
              <a:t>міоцити</a:t>
            </a:r>
            <a:r>
              <a:rPr lang="uk-UA" sz="4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4. Підслизова основа.</a:t>
            </a:r>
          </a:p>
        </p:txBody>
      </p:sp>
      <p:pic>
        <p:nvPicPr>
          <p:cNvPr id="2052" name="Picture 4" descr="Cell types. Enterocyte. Atlas of plant and animal his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79" y="3219822"/>
            <a:ext cx="4560442" cy="165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7"/>
            <a:ext cx="3212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34398" y="150340"/>
            <a:ext cx="4824536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 smtClean="0"/>
              <a:t>Всмоктуванню</a:t>
            </a:r>
            <a:r>
              <a:rPr lang="ru-RU" sz="1600" dirty="0" smtClean="0"/>
              <a:t> </a:t>
            </a:r>
            <a:r>
              <a:rPr lang="ru-RU" sz="1600" dirty="0" err="1" smtClean="0"/>
              <a:t>поживних</a:t>
            </a:r>
            <a:r>
              <a:rPr lang="ru-RU" sz="1600" dirty="0" smtClean="0"/>
              <a:t> </a:t>
            </a:r>
            <a:r>
              <a:rPr lang="ru-RU" sz="1600" dirty="0" err="1" smtClean="0"/>
              <a:t>речовин</a:t>
            </a:r>
            <a:r>
              <a:rPr lang="ru-RU" sz="1600" dirty="0" smtClean="0"/>
              <a:t> </a:t>
            </a:r>
            <a:r>
              <a:rPr lang="ru-RU" sz="1600" dirty="0" err="1" smtClean="0"/>
              <a:t>сприяє</a:t>
            </a:r>
            <a:r>
              <a:rPr lang="ru-RU" sz="1600" dirty="0" smtClean="0"/>
              <a:t> </a:t>
            </a:r>
            <a:r>
              <a:rPr lang="ru-RU" sz="1600" dirty="0" err="1" smtClean="0"/>
              <a:t>збільшення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поверхні</a:t>
            </a:r>
            <a:r>
              <a:rPr lang="ru-RU" sz="1600" dirty="0" smtClean="0"/>
              <a:t> за </a:t>
            </a:r>
            <a:r>
              <a:rPr lang="ru-RU" sz="1600" dirty="0" err="1" smtClean="0"/>
              <a:t>рахунок</a:t>
            </a:r>
            <a:r>
              <a:rPr lang="ru-RU" sz="1600" dirty="0" smtClean="0"/>
              <a:t> </a:t>
            </a:r>
            <a:r>
              <a:rPr lang="ru-RU" sz="1600" dirty="0" err="1" smtClean="0"/>
              <a:t>особливостей</a:t>
            </a:r>
            <a:r>
              <a:rPr lang="ru-RU" sz="1600" dirty="0" smtClean="0"/>
              <a:t> </a:t>
            </a:r>
            <a:r>
              <a:rPr lang="ru-RU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рельєфу</a:t>
            </a:r>
            <a:r>
              <a:rPr lang="ru-RU" sz="1600" dirty="0" smtClean="0"/>
              <a:t> </a:t>
            </a:r>
            <a:r>
              <a:rPr lang="ru-RU" sz="1600" dirty="0" err="1" smtClean="0"/>
              <a:t>слизової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оболонки</a:t>
            </a:r>
            <a:r>
              <a:rPr lang="ru-RU" sz="1600" dirty="0" smtClean="0"/>
              <a:t>, </a:t>
            </a:r>
            <a:r>
              <a:rPr lang="ru-RU" sz="1600" dirty="0" err="1" smtClean="0"/>
              <a:t>який</a:t>
            </a:r>
            <a:r>
              <a:rPr lang="ru-RU" sz="1600" dirty="0" smtClean="0"/>
              <a:t> </a:t>
            </a:r>
            <a:r>
              <a:rPr lang="ru-RU" sz="1600" dirty="0" err="1" smtClean="0"/>
              <a:t>формує</a:t>
            </a:r>
            <a:r>
              <a:rPr lang="ru-RU" sz="1600" dirty="0" smtClean="0"/>
              <a:t>: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057605" y="1059582"/>
            <a:ext cx="4738531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1.циркулярні складки –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вирости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слизової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оболонки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разом з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підслизовою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основою.</a:t>
            </a:r>
          </a:p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2. ворсинками </a:t>
            </a:r>
          </a:p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3. криптами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47508" y="2218034"/>
            <a:ext cx="5204612" cy="2801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300" b="1" dirty="0" err="1" smtClean="0">
                <a:solidFill>
                  <a:srgbClr val="7030A0"/>
                </a:solidFill>
              </a:rPr>
              <a:t>Кишкові</a:t>
            </a:r>
            <a:r>
              <a:rPr lang="ru-RU" sz="4300" b="1" dirty="0" smtClean="0">
                <a:solidFill>
                  <a:srgbClr val="7030A0"/>
                </a:solidFill>
              </a:rPr>
              <a:t> ворсинки </a:t>
            </a:r>
            <a:r>
              <a:rPr lang="ru-RU" sz="4300" dirty="0" smtClean="0"/>
              <a:t>- </a:t>
            </a:r>
            <a:r>
              <a:rPr lang="ru-RU" sz="4300" dirty="0" err="1" smtClean="0"/>
              <a:t>пальцевидні</a:t>
            </a:r>
            <a:r>
              <a:rPr lang="ru-RU" sz="4300" dirty="0" smtClean="0"/>
              <a:t> </a:t>
            </a:r>
            <a:r>
              <a:rPr lang="ru-RU" sz="4300" dirty="0" err="1" smtClean="0"/>
              <a:t>випинання</a:t>
            </a:r>
            <a:r>
              <a:rPr lang="ru-RU" sz="4300" dirty="0" smtClean="0"/>
              <a:t> </a:t>
            </a:r>
            <a:r>
              <a:rPr lang="ru-RU" sz="4300" dirty="0" err="1" smtClean="0"/>
              <a:t>слизової</a:t>
            </a:r>
            <a:r>
              <a:rPr lang="ru-RU" sz="4300" dirty="0" smtClean="0"/>
              <a:t> </a:t>
            </a:r>
            <a:r>
              <a:rPr lang="ru-RU" sz="4300" dirty="0" err="1" smtClean="0"/>
              <a:t>оболонки</a:t>
            </a:r>
            <a:r>
              <a:rPr lang="ru-RU" sz="4300" dirty="0" smtClean="0"/>
              <a:t>, </a:t>
            </a:r>
            <a:r>
              <a:rPr lang="ru-RU" sz="4300" dirty="0" err="1" smtClean="0"/>
              <a:t>утворені</a:t>
            </a:r>
            <a:r>
              <a:rPr lang="ru-RU" sz="4300" dirty="0" smtClean="0"/>
              <a:t> </a:t>
            </a:r>
            <a:r>
              <a:rPr lang="ru-RU" sz="4300" dirty="0" err="1" smtClean="0"/>
              <a:t>власною</a:t>
            </a:r>
            <a:r>
              <a:rPr lang="ru-RU" sz="4300" dirty="0" smtClean="0"/>
              <a:t> </a:t>
            </a:r>
            <a:r>
              <a:rPr lang="ru-RU" sz="4300" dirty="0" err="1" smtClean="0"/>
              <a:t>пластинкою</a:t>
            </a:r>
            <a:r>
              <a:rPr lang="ru-RU" sz="4300" dirty="0" smtClean="0"/>
              <a:t> і </a:t>
            </a:r>
            <a:r>
              <a:rPr lang="ru-RU" sz="4300" dirty="0" err="1"/>
              <a:t>в</a:t>
            </a:r>
            <a:r>
              <a:rPr lang="ru-RU" sz="4300" dirty="0" err="1" smtClean="0"/>
              <a:t>криті</a:t>
            </a:r>
            <a:r>
              <a:rPr lang="ru-RU" sz="4300" dirty="0" smtClean="0"/>
              <a:t> </a:t>
            </a:r>
            <a:r>
              <a:rPr lang="ru-RU" sz="4300" dirty="0" err="1" smtClean="0"/>
              <a:t>циліндричним</a:t>
            </a:r>
            <a:r>
              <a:rPr lang="ru-RU" sz="4300" dirty="0" smtClean="0"/>
              <a:t> </a:t>
            </a:r>
            <a:r>
              <a:rPr lang="ru-RU" sz="4300" dirty="0" err="1" smtClean="0"/>
              <a:t>епітелієм</a:t>
            </a:r>
            <a:r>
              <a:rPr lang="ru-RU" sz="4300" dirty="0" smtClean="0"/>
              <a:t>:</a:t>
            </a:r>
          </a:p>
          <a:p>
            <a:r>
              <a:rPr lang="uk-UA" sz="4300" dirty="0" smtClean="0"/>
              <a:t>а) стовпчасті </a:t>
            </a:r>
            <a:r>
              <a:rPr lang="uk-UA" sz="4300" dirty="0" err="1" smtClean="0"/>
              <a:t>епітеліоцити</a:t>
            </a:r>
            <a:r>
              <a:rPr lang="uk-UA" sz="4300" dirty="0" smtClean="0"/>
              <a:t>;</a:t>
            </a:r>
          </a:p>
          <a:p>
            <a:r>
              <a:rPr lang="uk-UA" sz="4300" dirty="0" smtClean="0"/>
              <a:t>б) келихоподібні клітини;</a:t>
            </a:r>
          </a:p>
          <a:p>
            <a:r>
              <a:rPr lang="uk-UA" sz="4300" dirty="0"/>
              <a:t>в</a:t>
            </a:r>
            <a:r>
              <a:rPr lang="uk-UA" sz="4300" dirty="0" smtClean="0"/>
              <a:t>) кишкові </a:t>
            </a:r>
            <a:r>
              <a:rPr lang="uk-UA" sz="4300" dirty="0" err="1" smtClean="0"/>
              <a:t>ендокриноцити</a:t>
            </a:r>
            <a:r>
              <a:rPr lang="uk-UA" sz="4300" dirty="0" smtClean="0"/>
              <a:t>;</a:t>
            </a:r>
            <a:endParaRPr lang="ru-RU" sz="4300" dirty="0" smtClean="0"/>
          </a:p>
          <a:p>
            <a:endParaRPr lang="ru-RU" sz="4300" dirty="0" smtClean="0"/>
          </a:p>
          <a:p>
            <a:pPr marL="0" indent="0">
              <a:buNone/>
            </a:pPr>
            <a:r>
              <a:rPr lang="ru-RU" sz="4300" b="1" dirty="0" err="1" smtClean="0">
                <a:solidFill>
                  <a:srgbClr val="7030A0"/>
                </a:solidFill>
              </a:rPr>
              <a:t>Кишкові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крипти</a:t>
            </a:r>
            <a:r>
              <a:rPr lang="ru-RU" sz="4300" b="1" dirty="0" smtClean="0">
                <a:solidFill>
                  <a:srgbClr val="7030A0"/>
                </a:solidFill>
              </a:rPr>
              <a:t> (</a:t>
            </a:r>
            <a:r>
              <a:rPr lang="ru-RU" sz="4300" b="1" dirty="0" err="1" smtClean="0">
                <a:solidFill>
                  <a:srgbClr val="7030A0"/>
                </a:solidFill>
              </a:rPr>
              <a:t>залози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Ліберкюна</a:t>
            </a:r>
            <a:r>
              <a:rPr lang="ru-RU" sz="4300" b="1" dirty="0" smtClean="0">
                <a:solidFill>
                  <a:srgbClr val="7030A0"/>
                </a:solidFill>
              </a:rPr>
              <a:t>) </a:t>
            </a:r>
            <a:r>
              <a:rPr lang="ru-RU" sz="4300" dirty="0" smtClean="0"/>
              <a:t>– </a:t>
            </a:r>
            <a:r>
              <a:rPr lang="ru-RU" sz="4300" dirty="0" err="1" smtClean="0"/>
              <a:t>трубчасті</a:t>
            </a:r>
            <a:r>
              <a:rPr lang="ru-RU" sz="4300" dirty="0" smtClean="0"/>
              <a:t> </a:t>
            </a:r>
            <a:r>
              <a:rPr lang="ru-RU" sz="4300" dirty="0" err="1" smtClean="0"/>
              <a:t>вростання</a:t>
            </a:r>
            <a:r>
              <a:rPr lang="ru-RU" sz="4300" dirty="0" smtClean="0"/>
              <a:t> </a:t>
            </a:r>
            <a:r>
              <a:rPr lang="ru-RU" sz="4300" dirty="0" err="1" smtClean="0"/>
              <a:t>епітелію</a:t>
            </a:r>
            <a:r>
              <a:rPr lang="ru-RU" sz="4300" dirty="0" smtClean="0"/>
              <a:t> у </a:t>
            </a:r>
            <a:r>
              <a:rPr lang="ru-RU" sz="4300" dirty="0" err="1" smtClean="0"/>
              <a:t>власну</a:t>
            </a:r>
            <a:r>
              <a:rPr lang="ru-RU" sz="4300" dirty="0" smtClean="0"/>
              <a:t> пластинку </a:t>
            </a:r>
            <a:r>
              <a:rPr lang="ru-RU" sz="4300" dirty="0" err="1" smtClean="0"/>
              <a:t>слизової</a:t>
            </a:r>
            <a:r>
              <a:rPr lang="ru-RU" sz="4300" dirty="0" smtClean="0"/>
              <a:t> </a:t>
            </a:r>
            <a:r>
              <a:rPr lang="ru-RU" sz="4300" dirty="0" err="1" smtClean="0"/>
              <a:t>оболонки</a:t>
            </a:r>
            <a:r>
              <a:rPr lang="ru-RU" sz="4300" dirty="0" smtClean="0"/>
              <a:t>.</a:t>
            </a:r>
          </a:p>
          <a:p>
            <a:r>
              <a:rPr lang="uk-UA" sz="4300" dirty="0" smtClean="0"/>
              <a:t>а) клітини </a:t>
            </a:r>
            <a:r>
              <a:rPr lang="uk-UA" sz="4300" dirty="0" err="1" smtClean="0"/>
              <a:t>Панета</a:t>
            </a:r>
            <a:endParaRPr lang="uk-UA" sz="4300" dirty="0" smtClean="0"/>
          </a:p>
          <a:p>
            <a:r>
              <a:rPr lang="uk-UA" sz="4300" dirty="0" smtClean="0"/>
              <a:t>б) стовпчасті клітини з облямівкою та без облямівки</a:t>
            </a:r>
          </a:p>
          <a:p>
            <a:r>
              <a:rPr lang="uk-UA" sz="4300" dirty="0" smtClean="0"/>
              <a:t>в) келихоподібні клітини</a:t>
            </a:r>
          </a:p>
          <a:p>
            <a:r>
              <a:rPr lang="uk-UA" sz="4300" dirty="0" smtClean="0"/>
              <a:t>г) </a:t>
            </a:r>
            <a:r>
              <a:rPr lang="uk-UA" sz="4300" dirty="0" err="1" smtClean="0"/>
              <a:t>ендокриноцити</a:t>
            </a:r>
            <a:endParaRPr lang="ru-RU" sz="43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0"/>
            <a:ext cx="3212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50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3478"/>
            <a:ext cx="3528392" cy="49809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3478"/>
            <a:ext cx="3632371" cy="49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04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0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76466"/>
            <a:ext cx="4608512" cy="4127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>
                <a:solidFill>
                  <a:srgbClr val="0070C0"/>
                </a:solidFill>
              </a:rPr>
              <a:t>2</a:t>
            </a:r>
            <a:r>
              <a:rPr lang="en-US" sz="1800" b="1" dirty="0" smtClean="0">
                <a:solidFill>
                  <a:srgbClr val="0070C0"/>
                </a:solidFill>
              </a:rPr>
              <a:t>. </a:t>
            </a:r>
            <a:r>
              <a:rPr lang="uk-UA" sz="1800" b="1" dirty="0" smtClean="0">
                <a:solidFill>
                  <a:srgbClr val="0070C0"/>
                </a:solidFill>
              </a:rPr>
              <a:t>М’язова оболонка </a:t>
            </a:r>
            <a:r>
              <a:rPr lang="uk-UA" sz="1800" dirty="0" smtClean="0"/>
              <a:t>утворена 2-ма шарами гладких </a:t>
            </a:r>
            <a:r>
              <a:rPr lang="uk-UA" sz="1800" dirty="0" err="1" smtClean="0"/>
              <a:t>міоцитів</a:t>
            </a:r>
            <a:r>
              <a:rPr lang="uk-UA" sz="1800" dirty="0" smtClean="0"/>
              <a:t> (13):</a:t>
            </a:r>
          </a:p>
          <a:p>
            <a:pPr marL="514350" indent="-514350">
              <a:buAutoNum type="arabicPeriod"/>
            </a:pPr>
            <a:r>
              <a:rPr lang="uk-UA" sz="1800" dirty="0"/>
              <a:t>в</a:t>
            </a:r>
            <a:r>
              <a:rPr lang="uk-UA" sz="1800" dirty="0" smtClean="0"/>
              <a:t>нутрішній косо-циркулярний;</a:t>
            </a:r>
          </a:p>
          <a:p>
            <a:pPr marL="514350" indent="-514350">
              <a:buAutoNum type="arabicPeriod"/>
            </a:pPr>
            <a:r>
              <a:rPr lang="uk-UA" sz="1800" dirty="0"/>
              <a:t>з</a:t>
            </a:r>
            <a:r>
              <a:rPr lang="uk-UA" sz="1800" dirty="0" smtClean="0"/>
              <a:t>овнішній косо-поздовжній .</a:t>
            </a:r>
          </a:p>
          <a:p>
            <a:pPr marL="0" indent="0">
              <a:buNone/>
            </a:pPr>
            <a:r>
              <a:rPr lang="uk-UA" sz="1800" dirty="0" smtClean="0"/>
              <a:t>Між обома шарами  залягають прошарки сполучної тканини, багатої на судинно-нервові сплетення (14).</a:t>
            </a:r>
            <a:endParaRPr lang="uk-UA" sz="1800" dirty="0"/>
          </a:p>
          <a:p>
            <a:pPr marL="0" indent="0">
              <a:buNone/>
            </a:pPr>
            <a:r>
              <a:rPr lang="uk-UA" sz="1800" b="1" i="1" dirty="0" smtClean="0"/>
              <a:t>Функція </a:t>
            </a:r>
            <a:r>
              <a:rPr lang="uk-UA" sz="1800" dirty="0" smtClean="0"/>
              <a:t>– скорочення (перемішування та проштовхування </a:t>
            </a:r>
            <a:r>
              <a:rPr lang="uk-UA" sz="1800" dirty="0" err="1" smtClean="0"/>
              <a:t>хімусу</a:t>
            </a:r>
            <a:r>
              <a:rPr lang="uk-UA" sz="1800" dirty="0" smtClean="0"/>
              <a:t> у товсту кишку).</a:t>
            </a: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3</a:t>
            </a:r>
            <a:r>
              <a:rPr lang="en-US" sz="1800" b="1" dirty="0" smtClean="0"/>
              <a:t>. </a:t>
            </a:r>
            <a:r>
              <a:rPr lang="uk-UA" sz="1800" b="1" dirty="0" smtClean="0">
                <a:solidFill>
                  <a:srgbClr val="0070C0"/>
                </a:solidFill>
              </a:rPr>
              <a:t>Зовнішня (серозна) оболонка </a:t>
            </a:r>
            <a:r>
              <a:rPr lang="uk-UA" sz="1800" dirty="0" smtClean="0"/>
              <a:t>– утворена сполучною тканиною, </a:t>
            </a:r>
            <a:r>
              <a:rPr lang="uk-UA" sz="1800" dirty="0"/>
              <a:t>я</a:t>
            </a:r>
            <a:r>
              <a:rPr lang="uk-UA" sz="1800" dirty="0" smtClean="0"/>
              <a:t>ку вкриває один шар </a:t>
            </a:r>
            <a:r>
              <a:rPr lang="uk-UA" sz="1800" dirty="0" err="1" smtClean="0"/>
              <a:t>мезотелію</a:t>
            </a:r>
            <a:r>
              <a:rPr lang="uk-UA" sz="1800" dirty="0" smtClean="0"/>
              <a:t> (15).</a:t>
            </a:r>
            <a:endParaRPr lang="ru-RU" sz="1800" dirty="0"/>
          </a:p>
        </p:txBody>
      </p:sp>
      <p:pic>
        <p:nvPicPr>
          <p:cNvPr id="8" name="Picture 2" descr="D:\Атлас\сжатые рисунки\74 тонкий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3478"/>
            <a:ext cx="381642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5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267494"/>
            <a:ext cx="7632848" cy="53739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літинний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склад кишкового епітелію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892676"/>
              </p:ext>
            </p:extLst>
          </p:nvPr>
        </p:nvGraphicFramePr>
        <p:xfrm>
          <a:off x="899592" y="987574"/>
          <a:ext cx="7128792" cy="26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396"/>
                <a:gridCol w="3564396"/>
              </a:tblGrid>
              <a:tr h="51261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Крипта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Ворсинка</a:t>
                      </a:r>
                      <a:endParaRPr lang="uk-UA" sz="2000" dirty="0"/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Клітини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Панета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Стовпчасті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епітеліоцити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(</a:t>
                      </a:r>
                      <a:r>
                        <a:rPr lang="ru-RU" sz="1400" dirty="0" smtClean="0"/>
                        <a:t>з </a:t>
                      </a:r>
                      <a:r>
                        <a:rPr lang="ru-RU" sz="1400" dirty="0" err="1" smtClean="0"/>
                        <a:t>облямівкою</a:t>
                      </a:r>
                      <a:r>
                        <a:rPr lang="ru-RU" sz="1400" dirty="0" smtClean="0"/>
                        <a:t> та без </a:t>
                      </a:r>
                      <a:r>
                        <a:rPr lang="ru-RU" sz="1400" dirty="0" err="1" smtClean="0"/>
                        <a:t>облямівки</a:t>
                      </a:r>
                      <a:r>
                        <a:rPr lang="ru-RU" sz="18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Стовпчасті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епітеліоцити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</a:rPr>
                        <a:t>з облямівкою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Келихоподібні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клітини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 smtClean="0"/>
                        <a:t>Келихоподібні</a:t>
                      </a:r>
                      <a:r>
                        <a:rPr lang="ru-RU" sz="1800" b="1" dirty="0" smtClean="0"/>
                        <a:t> </a:t>
                      </a:r>
                      <a:r>
                        <a:rPr lang="ru-RU" sz="1800" b="1" dirty="0" err="1" smtClean="0"/>
                        <a:t>клітини</a:t>
                      </a:r>
                      <a:endParaRPr lang="ru-RU" sz="1800" b="1" dirty="0" smtClean="0"/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Ендокриноцити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Ендокриноцити</a:t>
                      </a:r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436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632848" cy="53739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літинний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склад кишкового епітелію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4" descr="1.09 - Small Intestine Histology (GI | Histology | Charl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9542"/>
            <a:ext cx="4464496" cy="428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37397"/>
            <a:ext cx="3368696" cy="44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/>
              <a:t>Включає</a:t>
            </a:r>
            <a:r>
              <a:rPr lang="ru-RU" sz="2000" dirty="0" smtClean="0"/>
              <a:t>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відділи</a:t>
            </a:r>
            <a:r>
              <a:rPr lang="ru-RU" sz="2000" dirty="0" smtClean="0"/>
              <a:t>:</a:t>
            </a:r>
          </a:p>
          <a:p>
            <a:r>
              <a:rPr lang="ru-RU" sz="2000" dirty="0" err="1" smtClean="0"/>
              <a:t>Сліпа</a:t>
            </a:r>
            <a:r>
              <a:rPr lang="ru-RU" sz="2000" dirty="0" smtClean="0"/>
              <a:t> кишка;</a:t>
            </a:r>
          </a:p>
          <a:p>
            <a:r>
              <a:rPr lang="ru-RU" sz="2000" dirty="0" err="1" smtClean="0"/>
              <a:t>Ободова</a:t>
            </a:r>
            <a:r>
              <a:rPr lang="ru-RU" sz="2000" dirty="0" smtClean="0"/>
              <a:t> кишка (</a:t>
            </a:r>
            <a:r>
              <a:rPr lang="ru-RU" sz="2000" dirty="0" err="1" smtClean="0"/>
              <a:t>висхідна</a:t>
            </a:r>
            <a:r>
              <a:rPr lang="ru-RU" sz="2000" dirty="0" smtClean="0"/>
              <a:t>, поперечна, </a:t>
            </a:r>
            <a:r>
              <a:rPr lang="ru-RU" sz="2000" dirty="0" err="1" smtClean="0"/>
              <a:t>нисхідна</a:t>
            </a:r>
            <a:r>
              <a:rPr lang="ru-RU" sz="2000" dirty="0" smtClean="0"/>
              <a:t>, </a:t>
            </a:r>
            <a:r>
              <a:rPr lang="ru-RU" sz="2000" dirty="0" err="1" smtClean="0"/>
              <a:t>сигмоподібна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Пряма кишка.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27610"/>
            <a:ext cx="4516760" cy="36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Слизова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підслизовою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утворюють</a:t>
            </a:r>
            <a:r>
              <a:rPr lang="ru-RU" sz="1800" dirty="0" smtClean="0"/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циркулярні</a:t>
            </a:r>
            <a:r>
              <a:rPr lang="ru-RU" sz="1800" b="1" dirty="0" smtClean="0">
                <a:solidFill>
                  <a:schemeClr val="tx1"/>
                </a:solidFill>
              </a:rPr>
              <a:t> складки</a:t>
            </a:r>
          </a:p>
          <a:p>
            <a:r>
              <a:rPr lang="ru-RU" sz="1800" dirty="0" err="1" smtClean="0"/>
              <a:t>Рельєф</a:t>
            </a:r>
            <a:r>
              <a:rPr lang="ru-RU" sz="1800" dirty="0" smtClean="0"/>
              <a:t> </a:t>
            </a:r>
            <a:r>
              <a:rPr lang="ru-RU" sz="1800" dirty="0" err="1" smtClean="0"/>
              <a:t>слизової</a:t>
            </a:r>
            <a:r>
              <a:rPr lang="ru-RU" sz="1800" dirty="0" smtClean="0"/>
              <a:t> представлений </a:t>
            </a:r>
            <a:r>
              <a:rPr lang="ru-RU" sz="1800" b="1" dirty="0" smtClean="0">
                <a:solidFill>
                  <a:schemeClr val="tx1"/>
                </a:solidFill>
              </a:rPr>
              <a:t>криптами</a:t>
            </a:r>
            <a:r>
              <a:rPr lang="ru-RU" sz="1800" dirty="0" smtClean="0"/>
              <a:t>.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     </a:t>
            </a:r>
            <a:r>
              <a:rPr lang="ru-RU" sz="1800" b="1" dirty="0" smtClean="0">
                <a:solidFill>
                  <a:srgbClr val="7030A0"/>
                </a:solidFill>
              </a:rPr>
              <a:t>Ворсинок </a:t>
            </a:r>
            <a:r>
              <a:rPr lang="ru-RU" sz="1800" b="1" dirty="0" err="1" smtClean="0">
                <a:solidFill>
                  <a:srgbClr val="7030A0"/>
                </a:solidFill>
              </a:rPr>
              <a:t>немає</a:t>
            </a:r>
            <a:endParaRPr lang="ru-RU" sz="1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3456384" cy="505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3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r>
              <a:rPr lang="ru-RU" dirty="0" err="1" smtClean="0"/>
              <a:t>Епітелій</a:t>
            </a:r>
            <a:r>
              <a:rPr lang="ru-RU" dirty="0" smtClean="0"/>
              <a:t> </a:t>
            </a:r>
            <a:r>
              <a:rPr lang="ru-RU" dirty="0" err="1" smtClean="0"/>
              <a:t>одношаровий</a:t>
            </a:r>
            <a:r>
              <a:rPr lang="ru-RU" dirty="0" smtClean="0"/>
              <a:t> </a:t>
            </a:r>
            <a:r>
              <a:rPr lang="ru-RU" dirty="0" err="1" smtClean="0"/>
              <a:t>призматичний</a:t>
            </a:r>
            <a:r>
              <a:rPr lang="ru-RU" smtClean="0"/>
              <a:t>, формує</a:t>
            </a:r>
            <a:r>
              <a:rPr lang="ru-RU" dirty="0" smtClean="0"/>
              <a:t> </a:t>
            </a:r>
            <a:r>
              <a:rPr lang="ru-RU" dirty="0" err="1" smtClean="0"/>
              <a:t>крипти</a:t>
            </a:r>
            <a:endParaRPr lang="ru-RU" dirty="0" smtClean="0"/>
          </a:p>
          <a:p>
            <a:r>
              <a:rPr lang="ru-RU" dirty="0" err="1" smtClean="0">
                <a:solidFill>
                  <a:srgbClr val="7030A0"/>
                </a:solidFill>
              </a:rPr>
              <a:t>Містить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велику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кількість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келихоподіних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клітин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що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виробляють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слиз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83718"/>
            <a:ext cx="2808312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326" y="0"/>
            <a:ext cx="3683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М’язова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оболонка</a:t>
            </a:r>
            <a:r>
              <a:rPr lang="ru-RU" sz="1800" dirty="0" smtClean="0"/>
              <a:t> </a:t>
            </a: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b="1" dirty="0" smtClean="0"/>
              <a:t>2 </a:t>
            </a:r>
            <a:r>
              <a:rPr lang="ru-RU" sz="1800" b="1" dirty="0" err="1" smtClean="0"/>
              <a:t>шари</a:t>
            </a:r>
            <a:r>
              <a:rPr lang="ru-RU" sz="1800" dirty="0" smtClean="0"/>
              <a:t>: </a:t>
            </a:r>
          </a:p>
          <a:p>
            <a:pPr algn="just"/>
            <a:r>
              <a:rPr lang="ru-RU" sz="1800" dirty="0" err="1" smtClean="0"/>
              <a:t>внутрішній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циркулярний</a:t>
            </a:r>
            <a:r>
              <a:rPr lang="ru-RU" sz="1800" dirty="0" smtClean="0"/>
              <a:t> - </a:t>
            </a:r>
            <a:r>
              <a:rPr lang="ru-RU" sz="1800" dirty="0" err="1" smtClean="0"/>
              <a:t>суцільний</a:t>
            </a:r>
            <a:r>
              <a:rPr lang="ru-RU" sz="1800" dirty="0" smtClean="0"/>
              <a:t>, </a:t>
            </a:r>
          </a:p>
          <a:p>
            <a:pPr algn="just"/>
            <a:r>
              <a:rPr lang="ru-RU" sz="1800" dirty="0" err="1" smtClean="0"/>
              <a:t>зовнішній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поздовжній</a:t>
            </a:r>
            <a:r>
              <a:rPr lang="ru-RU" sz="1800" dirty="0" smtClean="0"/>
              <a:t> не </a:t>
            </a:r>
            <a:r>
              <a:rPr lang="ru-RU" sz="1800" dirty="0" err="1" smtClean="0"/>
              <a:t>суцільний</a:t>
            </a:r>
            <a:r>
              <a:rPr lang="ru-RU" sz="1800" dirty="0" smtClean="0"/>
              <a:t>, </a:t>
            </a:r>
            <a:r>
              <a:rPr lang="ru-RU" sz="1800" dirty="0" err="1" smtClean="0"/>
              <a:t>формує</a:t>
            </a:r>
            <a:r>
              <a:rPr lang="ru-RU" sz="1800" dirty="0" smtClean="0"/>
              <a:t> три </a:t>
            </a:r>
            <a:r>
              <a:rPr lang="ru-RU" sz="1800" dirty="0" err="1" smtClean="0"/>
              <a:t>стрічки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сприяють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утворенню</a:t>
            </a:r>
            <a:r>
              <a:rPr lang="ru-RU" sz="1800" dirty="0" smtClean="0"/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гаустр</a:t>
            </a:r>
            <a:r>
              <a:rPr lang="ru-RU" sz="1800" dirty="0" smtClean="0"/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Picture 2" descr="D:\Атлас\сжатые рисунки\75 толстый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3" y="2787774"/>
            <a:ext cx="36004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9" y="-20150"/>
            <a:ext cx="3779912" cy="516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2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42354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Пряма кишка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37803"/>
            <a:ext cx="5112568" cy="415592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 err="1">
                <a:solidFill>
                  <a:schemeClr val="tx1"/>
                </a:solidFill>
              </a:rPr>
              <a:t>Е</a:t>
            </a:r>
            <a:r>
              <a:rPr lang="ru-RU" sz="1800" dirty="0" err="1" smtClean="0">
                <a:solidFill>
                  <a:schemeClr val="tx1"/>
                </a:solidFill>
              </a:rPr>
              <a:t>пітелій</a:t>
            </a:r>
            <a:r>
              <a:rPr lang="ru-RU" sz="1800" dirty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/>
              <a:t>верхньому</a:t>
            </a:r>
            <a:r>
              <a:rPr lang="ru-RU" sz="1800" dirty="0"/>
              <a:t> </a:t>
            </a:r>
            <a:r>
              <a:rPr lang="ru-RU" sz="1800" dirty="0" err="1" smtClean="0"/>
              <a:t>відділі</a:t>
            </a:r>
            <a:r>
              <a:rPr lang="ru-RU" sz="1800" dirty="0" smtClean="0"/>
              <a:t> -  </a:t>
            </a:r>
            <a:r>
              <a:rPr lang="ru-RU" sz="1800" dirty="0" err="1"/>
              <a:t>одношаровий</a:t>
            </a:r>
            <a:r>
              <a:rPr lang="ru-RU" sz="1800" dirty="0"/>
              <a:t> </a:t>
            </a:r>
            <a:r>
              <a:rPr lang="ru-RU" sz="1800" dirty="0" err="1"/>
              <a:t>призматичний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 smtClean="0"/>
              <a:t>стовпчатій</a:t>
            </a:r>
            <a:r>
              <a:rPr lang="ru-RU" sz="1800" dirty="0" smtClean="0"/>
              <a:t> </a:t>
            </a:r>
            <a:r>
              <a:rPr lang="ru-RU" sz="1800" dirty="0" err="1"/>
              <a:t>зоні</a:t>
            </a:r>
            <a:r>
              <a:rPr lang="ru-RU" sz="1800" dirty="0"/>
              <a:t> - </a:t>
            </a:r>
            <a:r>
              <a:rPr lang="ru-RU" sz="1800" dirty="0" err="1"/>
              <a:t>багатошаровий</a:t>
            </a:r>
            <a:r>
              <a:rPr lang="ru-RU" sz="1800" dirty="0"/>
              <a:t> </a:t>
            </a:r>
            <a:r>
              <a:rPr lang="ru-RU" sz="1800" dirty="0" err="1"/>
              <a:t>кубічний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/>
              <a:t>проміжній</a:t>
            </a:r>
            <a:r>
              <a:rPr lang="ru-RU" sz="1800" dirty="0"/>
              <a:t> </a:t>
            </a:r>
            <a:r>
              <a:rPr lang="ru-RU" sz="1800" dirty="0" err="1"/>
              <a:t>зоні</a:t>
            </a:r>
            <a:r>
              <a:rPr lang="ru-RU" sz="1800" dirty="0"/>
              <a:t> - </a:t>
            </a:r>
            <a:r>
              <a:rPr lang="ru-RU" sz="1800" dirty="0" err="1"/>
              <a:t>багатошаровий</a:t>
            </a:r>
            <a:r>
              <a:rPr lang="ru-RU" sz="1800" dirty="0"/>
              <a:t> плоский </a:t>
            </a:r>
            <a:r>
              <a:rPr lang="ru-RU" sz="1800" dirty="0" err="1"/>
              <a:t>незроговілий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 smtClean="0"/>
              <a:t>шкірній</a:t>
            </a:r>
            <a:r>
              <a:rPr lang="ru-RU" sz="1800" dirty="0" smtClean="0"/>
              <a:t> </a:t>
            </a:r>
            <a:r>
              <a:rPr lang="ru-RU" sz="1800" dirty="0"/>
              <a:t>- </a:t>
            </a:r>
            <a:r>
              <a:rPr lang="ru-RU" sz="1800" dirty="0" err="1"/>
              <a:t>багатошаровий</a:t>
            </a:r>
            <a:r>
              <a:rPr lang="ru-RU" sz="1800" dirty="0"/>
              <a:t> плоский </a:t>
            </a:r>
            <a:r>
              <a:rPr lang="ru-RU" sz="1800" dirty="0" err="1"/>
              <a:t>зроговілий</a:t>
            </a:r>
            <a:r>
              <a:rPr lang="ru-RU" dirty="0"/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27984" y="2501627"/>
            <a:ext cx="4464496" cy="229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b="1" dirty="0" err="1" smtClean="0">
                <a:solidFill>
                  <a:schemeClr val="tx1"/>
                </a:solidFill>
              </a:rPr>
              <a:t>М’язова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оболонка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/>
              <a:t>в </a:t>
            </a:r>
            <a:r>
              <a:rPr lang="ru-RU" sz="1800" dirty="0" err="1" smtClean="0"/>
              <a:t>верхній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третині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гладкою </a:t>
            </a:r>
            <a:r>
              <a:rPr lang="ru-RU" sz="1800" dirty="0" err="1" smtClean="0"/>
              <a:t>м’язовою</a:t>
            </a:r>
            <a:r>
              <a:rPr lang="ru-RU" sz="1800" dirty="0" smtClean="0"/>
              <a:t> тканиною, 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dirty="0" smtClean="0"/>
              <a:t>в </a:t>
            </a:r>
            <a:r>
              <a:rPr lang="ru-RU" sz="1800" dirty="0" err="1" smtClean="0"/>
              <a:t>нижній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третині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скелетною </a:t>
            </a:r>
            <a:r>
              <a:rPr lang="ru-RU" sz="1800" dirty="0" err="1" smtClean="0"/>
              <a:t>посмугованою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м’язовою</a:t>
            </a:r>
            <a:r>
              <a:rPr lang="ru-RU" sz="1800" dirty="0" smtClean="0"/>
              <a:t> тканиною та </a:t>
            </a:r>
            <a:r>
              <a:rPr lang="ru-RU" sz="1800" dirty="0" err="1" smtClean="0"/>
              <a:t>формує</a:t>
            </a:r>
            <a:r>
              <a:rPr lang="ru-RU" sz="1800" dirty="0" smtClean="0"/>
              <a:t> </a:t>
            </a:r>
            <a:r>
              <a:rPr lang="ru-RU" sz="1800" dirty="0" err="1" smtClean="0"/>
              <a:t>анальний</a:t>
            </a:r>
            <a:r>
              <a:rPr lang="ru-RU" sz="1800" dirty="0" smtClean="0"/>
              <a:t> </a:t>
            </a:r>
            <a:r>
              <a:rPr lang="ru-RU" sz="1800" dirty="0" err="1" smtClean="0"/>
              <a:t>сфінктер</a:t>
            </a:r>
            <a:r>
              <a:rPr lang="ru-RU" sz="1800" dirty="0" smtClean="0"/>
              <a:t>.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Нижня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третина</a:t>
            </a:r>
            <a:r>
              <a:rPr lang="ru-RU" sz="1800" dirty="0" smtClean="0">
                <a:solidFill>
                  <a:srgbClr val="7030A0"/>
                </a:solidFill>
              </a:rPr>
              <a:t> кишки </a:t>
            </a:r>
            <a:r>
              <a:rPr lang="ru-RU" sz="1800" dirty="0" err="1" smtClean="0">
                <a:solidFill>
                  <a:srgbClr val="7030A0"/>
                </a:solidFill>
              </a:rPr>
              <a:t>лежить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екстраперитонеально</a:t>
            </a:r>
            <a:r>
              <a:rPr lang="ru-RU" sz="1800" dirty="0" smtClean="0">
                <a:solidFill>
                  <a:srgbClr val="7030A0"/>
                </a:solidFill>
              </a:rPr>
              <a:t>, тому </a:t>
            </a:r>
            <a:r>
              <a:rPr lang="ru-RU" sz="1800" dirty="0" err="1" smtClean="0">
                <a:solidFill>
                  <a:srgbClr val="7030A0"/>
                </a:solidFill>
              </a:rPr>
              <a:t>зовнішня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dirty="0" smtClean="0">
                <a:solidFill>
                  <a:srgbClr val="7030A0"/>
                </a:solidFill>
              </a:rPr>
              <a:t> в </a:t>
            </a:r>
            <a:r>
              <a:rPr lang="ru-RU" sz="1800" dirty="0" err="1" smtClean="0">
                <a:solidFill>
                  <a:srgbClr val="7030A0"/>
                </a:solidFill>
              </a:rPr>
              <a:t>цьому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відділі</a:t>
            </a:r>
            <a:r>
              <a:rPr lang="ru-RU" sz="1800" dirty="0" smtClean="0">
                <a:solidFill>
                  <a:srgbClr val="7030A0"/>
                </a:solidFill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</a:rPr>
              <a:t>адвентиційна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4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271339"/>
              </p:ext>
            </p:extLst>
          </p:nvPr>
        </p:nvGraphicFramePr>
        <p:xfrm>
          <a:off x="467544" y="1275607"/>
          <a:ext cx="7560840" cy="299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806718">
                <a:tc>
                  <a:txBody>
                    <a:bodyPr/>
                    <a:lstStyle/>
                    <a:p>
                      <a:pPr algn="ctr"/>
                      <a:endParaRPr lang="uk-UA" sz="2000" dirty="0" smtClean="0"/>
                    </a:p>
                    <a:p>
                      <a:pPr algn="ctr"/>
                      <a:r>
                        <a:rPr lang="uk-UA" sz="2000" dirty="0" smtClean="0"/>
                        <a:t>Відділ ШКТ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 smtClean="0"/>
                    </a:p>
                    <a:p>
                      <a:pPr algn="ctr"/>
                      <a:r>
                        <a:rPr lang="uk-UA" sz="2000" dirty="0" smtClean="0"/>
                        <a:t>Епітелій</a:t>
                      </a:r>
                      <a:endParaRPr lang="uk-UA" sz="2000" dirty="0"/>
                    </a:p>
                  </a:txBody>
                  <a:tcPr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Глотка</a:t>
                      </a:r>
                      <a:r>
                        <a:rPr lang="uk-UA" sz="1600" baseline="0" dirty="0" smtClean="0"/>
                        <a:t> та 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Багатошаровий плоский незроговілий</a:t>
                      </a:r>
                      <a:endParaRPr lang="uk-UA" sz="1600" dirty="0"/>
                    </a:p>
                  </a:txBody>
                  <a:tcPr/>
                </a:tc>
              </a:tr>
              <a:tr h="693004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  <a:endParaRPr lang="uk-UA" sz="1600" dirty="0"/>
                    </a:p>
                  </a:txBody>
                  <a:tcPr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  <a:endParaRPr lang="uk-UA" sz="1600" dirty="0"/>
                    </a:p>
                  </a:txBody>
                  <a:tcPr/>
                </a:tc>
              </a:tr>
              <a:tr h="69300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 прямої</a:t>
                      </a:r>
                      <a:r>
                        <a:rPr lang="uk-UA" sz="1600" baseline="0" dirty="0" smtClean="0"/>
                        <a:t> кишки</a:t>
                      </a:r>
                      <a:endParaRPr lang="uk-U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Багатошаровий плоский незроговілий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6120680" cy="85725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Порівняння будови різних відділів травної трубки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67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109304"/>
              </p:ext>
            </p:extLst>
          </p:nvPr>
        </p:nvGraphicFramePr>
        <p:xfrm>
          <a:off x="467545" y="555526"/>
          <a:ext cx="8208912" cy="381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Макрорельєф – утворений</a:t>
                      </a:r>
                      <a:r>
                        <a:rPr lang="uk-UA" sz="1800" baseline="0" dirty="0" smtClean="0"/>
                        <a:t> слизовою та підслизовою оболонками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Мікрорельєф </a:t>
                      </a:r>
                      <a:r>
                        <a:rPr lang="uk-UA" sz="1800" baseline="0" dirty="0" smtClean="0"/>
                        <a:t> - утворений слизовою оболонкою</a:t>
                      </a:r>
                      <a:endParaRPr lang="uk-UA" sz="1800" dirty="0"/>
                    </a:p>
                  </a:txBody>
                  <a:tcPr/>
                </a:tc>
              </a:tr>
              <a:tr h="48240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Глотка</a:t>
                      </a:r>
                      <a:r>
                        <a:rPr lang="uk-UA" sz="1600" baseline="0" dirty="0" smtClean="0"/>
                        <a:t> та 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Поздовжні складки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/>
                </a:tc>
              </a:tr>
              <a:tr h="832650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Складки (орієнтовані у різних напрямках), </a:t>
                      </a:r>
                      <a:r>
                        <a:rPr lang="uk-UA" sz="1600" baseline="0" dirty="0" smtClean="0"/>
                        <a:t> поля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Ямки та шлункові залози</a:t>
                      </a:r>
                      <a:endParaRPr lang="uk-UA" sz="1600" dirty="0"/>
                    </a:p>
                  </a:txBody>
                  <a:tcPr/>
                </a:tc>
              </a:tr>
              <a:tr h="48240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Циркулярні  складки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Ворсинки та крипти</a:t>
                      </a:r>
                      <a:endParaRPr lang="uk-UA" sz="1600" dirty="0"/>
                    </a:p>
                  </a:txBody>
                  <a:tcPr/>
                </a:tc>
              </a:tr>
              <a:tr h="83265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Циркулярні складки, </a:t>
                      </a:r>
                      <a:r>
                        <a:rPr lang="uk-UA" sz="1600" dirty="0" err="1" smtClean="0"/>
                        <a:t>гаустри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Крипти</a:t>
                      </a:r>
                      <a:endParaRPr lang="uk-U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8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862129"/>
              </p:ext>
            </p:extLst>
          </p:nvPr>
        </p:nvGraphicFramePr>
        <p:xfrm>
          <a:off x="179512" y="627534"/>
          <a:ext cx="8208912" cy="3560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4968552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uk-UA" sz="1800" dirty="0" smtClean="0"/>
                        <a:t>М’язова оболонка</a:t>
                      </a:r>
                      <a:endParaRPr lang="uk-UA" sz="1800" dirty="0"/>
                    </a:p>
                  </a:txBody>
                  <a:tcPr/>
                </a:tc>
              </a:tr>
              <a:tr h="1332422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Глотка</a:t>
                      </a:r>
                      <a:endParaRPr lang="uk-UA" sz="1600" baseline="0" dirty="0" smtClean="0"/>
                    </a:p>
                    <a:p>
                      <a:pPr algn="ctr"/>
                      <a:r>
                        <a:rPr lang="uk-UA" sz="1600" baseline="0" dirty="0" smtClean="0"/>
                        <a:t>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Скелетна м’язова тканина, 2</a:t>
                      </a:r>
                      <a:r>
                        <a:rPr lang="uk-UA" sz="1600" baseline="0" dirty="0" smtClean="0"/>
                        <a:t> шари</a:t>
                      </a:r>
                      <a:endParaRPr lang="uk-UA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Верхня 1/3 -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скелетна м’язова тканина</a:t>
                      </a:r>
                      <a:endParaRPr lang="uk-UA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Середня 1/3 – обидва види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</a:t>
                      </a:r>
                      <a:r>
                        <a:rPr lang="uk-UA" sz="1600" baseline="0" dirty="0" smtClean="0"/>
                        <a:t> - 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ладенька м’язова тканина</a:t>
                      </a:r>
                      <a:endParaRPr lang="uk-UA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2 шари</a:t>
                      </a:r>
                    </a:p>
                  </a:txBody>
                  <a:tcPr/>
                </a:tc>
              </a:tr>
              <a:tr h="38211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3 шари</a:t>
                      </a:r>
                      <a:endParaRPr lang="uk-UA" sz="1600" dirty="0"/>
                    </a:p>
                  </a:txBody>
                  <a:tcPr/>
                </a:tc>
              </a:tr>
              <a:tr h="43933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2 шари</a:t>
                      </a:r>
                      <a:endParaRPr lang="uk-UA" sz="1600" dirty="0"/>
                    </a:p>
                  </a:txBody>
                  <a:tcPr/>
                </a:tc>
              </a:tr>
              <a:tr h="75831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 прямої</a:t>
                      </a:r>
                      <a:r>
                        <a:rPr lang="uk-UA" sz="1600" baseline="0" dirty="0" smtClean="0"/>
                        <a:t> кишки</a:t>
                      </a:r>
                      <a:endParaRPr lang="uk-U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2 шари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Скелетна м’язова тканина, 2 шари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89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40739"/>
              </p:ext>
            </p:extLst>
          </p:nvPr>
        </p:nvGraphicFramePr>
        <p:xfrm>
          <a:off x="611560" y="915566"/>
          <a:ext cx="7848872" cy="2616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996444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Зовнішня оболонка</a:t>
                      </a:r>
                      <a:endParaRPr lang="uk-UA" sz="1800" dirty="0"/>
                    </a:p>
                  </a:txBody>
                  <a:tcPr/>
                </a:tc>
              </a:tr>
              <a:tr h="37428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Глотка</a:t>
                      </a:r>
                      <a:r>
                        <a:rPr lang="uk-UA" sz="1800" baseline="0" dirty="0" smtClean="0"/>
                        <a:t> та с</a:t>
                      </a:r>
                      <a:r>
                        <a:rPr lang="uk-UA" sz="1800" dirty="0" smtClean="0"/>
                        <a:t>травохід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/>
                        <a:t>Адвентиційна</a:t>
                      </a:r>
                      <a:endParaRPr lang="uk-UA" sz="1800" dirty="0"/>
                    </a:p>
                  </a:txBody>
                  <a:tcPr/>
                </a:tc>
              </a:tr>
              <a:tr h="64602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Шлунок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  <a:endParaRPr lang="uk-UA" sz="1800" dirty="0"/>
                    </a:p>
                  </a:txBody>
                  <a:tcPr/>
                </a:tc>
              </a:tr>
              <a:tr h="37428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Тонкий кишечник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  <a:endParaRPr lang="uk-UA" sz="1800" dirty="0"/>
                    </a:p>
                  </a:txBody>
                  <a:tcPr/>
                </a:tc>
              </a:tr>
              <a:tr h="64602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Нижня 1/3 прямої</a:t>
                      </a:r>
                      <a:r>
                        <a:rPr lang="uk-UA" sz="1800" baseline="0" dirty="0" smtClean="0"/>
                        <a:t> кишки</a:t>
                      </a:r>
                      <a:endParaRPr lang="uk-UA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</a:p>
                    <a:p>
                      <a:pPr algn="ctr"/>
                      <a:r>
                        <a:rPr lang="uk-UA" sz="1800" dirty="0" err="1" smtClean="0"/>
                        <a:t>Адвентиційна</a:t>
                      </a:r>
                      <a:endParaRPr lang="uk-UA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22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/>
          </p:cNvSpPr>
          <p:nvPr/>
        </p:nvSpPr>
        <p:spPr>
          <a:xfrm>
            <a:off x="359024" y="627534"/>
            <a:ext cx="8784976" cy="4187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338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/>
          </p:cNvSpPr>
          <p:nvPr/>
        </p:nvSpPr>
        <p:spPr>
          <a:xfrm>
            <a:off x="971599" y="915566"/>
            <a:ext cx="6552729" cy="1584176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 fontScale="70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17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7674</TotalTime>
  <Words>2388</Words>
  <Application>Microsoft Office PowerPoint</Application>
  <PresentationFormat>Экран (16:9)</PresentationFormat>
  <Paragraphs>444</Paragraphs>
  <Slides>53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9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Травна система включає:</vt:lpstr>
      <vt:lpstr>В травній системі виділяють три основних відділи:</vt:lpstr>
      <vt:lpstr>Презентация PowerPoint</vt:lpstr>
      <vt:lpstr>Презентация PowerPoint</vt:lpstr>
      <vt:lpstr>Функціональна спеціалізація шарів кишкової трубки:</vt:lpstr>
      <vt:lpstr>Презентация PowerPoint</vt:lpstr>
      <vt:lpstr>Епітеліальна пластинка слизової оболонки ШКТ</vt:lpstr>
      <vt:lpstr>Презентация PowerPoint</vt:lpstr>
      <vt:lpstr>Слизова оболонка</vt:lpstr>
      <vt:lpstr>М’язова оболонка</vt:lpstr>
      <vt:lpstr>М’язова оболонка</vt:lpstr>
      <vt:lpstr>М’язова оболонка</vt:lpstr>
      <vt:lpstr>Зовнішня оболонка</vt:lpstr>
      <vt:lpstr>Нервовий апарат травної трубки</vt:lpstr>
      <vt:lpstr>Кровопостачаннятравної трубки</vt:lpstr>
      <vt:lpstr>Імунний апарат травної трубки</vt:lpstr>
      <vt:lpstr>Презентация PowerPoint</vt:lpstr>
      <vt:lpstr>Мигдалики</vt:lpstr>
      <vt:lpstr>Глотка (носова, ротова, гортанна частини)</vt:lpstr>
      <vt:lpstr>Стравохід</vt:lpstr>
      <vt:lpstr>Стравохід</vt:lpstr>
      <vt:lpstr>Шлунок</vt:lpstr>
      <vt:lpstr>Шлунок</vt:lpstr>
      <vt:lpstr>Шлунок</vt:lpstr>
      <vt:lpstr>Презентация PowerPoint</vt:lpstr>
      <vt:lpstr>Шлунок</vt:lpstr>
      <vt:lpstr>Шлункові залози</vt:lpstr>
      <vt:lpstr>Власні шлункові залози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Тонкий кишечник</vt:lpstr>
      <vt:lpstr>Тонкий кишечник</vt:lpstr>
      <vt:lpstr>Презентация PowerPoint</vt:lpstr>
      <vt:lpstr>Презентация PowerPoint</vt:lpstr>
      <vt:lpstr>Тонкий кишечник</vt:lpstr>
      <vt:lpstr>Клітинний склад кишкового епітелію</vt:lpstr>
      <vt:lpstr>Клітинний склад кишкового епітелію</vt:lpstr>
      <vt:lpstr>Товстий кишечник</vt:lpstr>
      <vt:lpstr>Товстий кишечник</vt:lpstr>
      <vt:lpstr>Товстий кишечник</vt:lpstr>
      <vt:lpstr>Товстий кишечник</vt:lpstr>
      <vt:lpstr>Пряма кишка</vt:lpstr>
      <vt:lpstr>Порівняння будови різних відділів травної трубки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443</cp:revision>
  <cp:lastPrinted>2025-06-23T13:44:40Z</cp:lastPrinted>
  <dcterms:created xsi:type="dcterms:W3CDTF">2017-12-15T13:46:27Z</dcterms:created>
  <dcterms:modified xsi:type="dcterms:W3CDTF">2026-02-19T19:41:01Z</dcterms:modified>
</cp:coreProperties>
</file>