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539F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539F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539F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1524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6452" y="3683507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5858" y="0"/>
            <a:ext cx="2586355" cy="6858000"/>
          </a:xfrm>
          <a:custGeom>
            <a:avLst/>
            <a:gdLst/>
            <a:ahLst/>
            <a:cxnLst/>
            <a:rect l="l" t="t" r="r" b="b"/>
            <a:pathLst>
              <a:path w="2586354" h="6858000">
                <a:moveTo>
                  <a:pt x="2586142" y="0"/>
                </a:moveTo>
                <a:lnTo>
                  <a:pt x="0" y="0"/>
                </a:lnTo>
                <a:lnTo>
                  <a:pt x="1207430" y="6857999"/>
                </a:lnTo>
                <a:lnTo>
                  <a:pt x="2586142" y="6857999"/>
                </a:lnTo>
                <a:lnTo>
                  <a:pt x="2586142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311" y="0"/>
                </a:moveTo>
                <a:lnTo>
                  <a:pt x="0" y="3809999"/>
                </a:lnTo>
                <a:lnTo>
                  <a:pt x="3258311" y="3809999"/>
                </a:lnTo>
                <a:lnTo>
                  <a:pt x="3258311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1" y="6858000"/>
                </a:lnTo>
                <a:lnTo>
                  <a:pt x="1248203" y="6858000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539F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1524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6452" y="3683507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5858" y="0"/>
            <a:ext cx="2586355" cy="6858000"/>
          </a:xfrm>
          <a:custGeom>
            <a:avLst/>
            <a:gdLst/>
            <a:ahLst/>
            <a:cxnLst/>
            <a:rect l="l" t="t" r="r" b="b"/>
            <a:pathLst>
              <a:path w="2586354" h="6858000">
                <a:moveTo>
                  <a:pt x="2586142" y="0"/>
                </a:moveTo>
                <a:lnTo>
                  <a:pt x="0" y="0"/>
                </a:lnTo>
                <a:lnTo>
                  <a:pt x="1207430" y="6857999"/>
                </a:lnTo>
                <a:lnTo>
                  <a:pt x="2586142" y="6857999"/>
                </a:lnTo>
                <a:lnTo>
                  <a:pt x="2586142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311" y="0"/>
                </a:moveTo>
                <a:lnTo>
                  <a:pt x="0" y="3809999"/>
                </a:lnTo>
                <a:lnTo>
                  <a:pt x="3258311" y="3809999"/>
                </a:lnTo>
                <a:lnTo>
                  <a:pt x="3258311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1" y="6858000"/>
                </a:lnTo>
                <a:lnTo>
                  <a:pt x="1248203" y="6858000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459" y="174497"/>
            <a:ext cx="89154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539F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378" y="3408679"/>
            <a:ext cx="5481955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0600" y="363940"/>
            <a:ext cx="9921240" cy="11195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МІНІСТЕРСТВО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30" dirty="0">
                <a:solidFill>
                  <a:schemeClr val="tx1"/>
                </a:solidFill>
                <a:latin typeface="Times New Roman"/>
                <a:cs typeface="Times New Roman"/>
              </a:rPr>
              <a:t>ОХОРОНИ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ЗДОРОВ’Я</a:t>
            </a:r>
            <a:r>
              <a:rPr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УКРАЇНИ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ОДЕСЬКИЙ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НАЦІОНАЛЬНИЙ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 МЕДИЧНИЙ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УНІВЕРСИТЕТ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19710" marR="213995" indent="194945" algn="ctr">
              <a:lnSpc>
                <a:spcPct val="100000"/>
              </a:lnSpc>
              <a:spcBef>
                <a:spcPts val="5"/>
              </a:spcBef>
            </a:pP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КАФЕДРА</a:t>
            </a:r>
            <a:r>
              <a:rPr b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ГІСТОЛОГІЇ,</a:t>
            </a:r>
            <a:r>
              <a:rPr b="1"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ЦИТОЛОГІЇ,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ЕМБРІОЛОГІЇ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ТА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ПАТОЛОГІЧНОЇ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З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КУРСОМ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СУДОВОЇ</a:t>
            </a:r>
            <a:r>
              <a:rPr lang="ru-RU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МЕДИЦИНИ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154" y="381000"/>
            <a:ext cx="1741806" cy="2667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47077" y="2392098"/>
            <a:ext cx="475252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№16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ідшлункова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961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3E7818"/>
                </a:solidFill>
              </a:rPr>
              <a:t>Травні</a:t>
            </a:r>
            <a:r>
              <a:rPr sz="3600" spc="-204" dirty="0">
                <a:solidFill>
                  <a:srgbClr val="3E7818"/>
                </a:solidFill>
              </a:rPr>
              <a:t> </a:t>
            </a:r>
            <a:r>
              <a:rPr sz="3600" spc="-10" dirty="0">
                <a:solidFill>
                  <a:srgbClr val="3E7818"/>
                </a:solidFill>
              </a:rPr>
              <a:t>залози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033018"/>
            <a:ext cx="5269230" cy="534479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8890" algn="just">
              <a:lnSpc>
                <a:spcPts val="1540"/>
              </a:lnSpc>
              <a:spcBef>
                <a:spcPts val="475"/>
              </a:spcBef>
            </a:pPr>
            <a:r>
              <a:rPr sz="125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spc="36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Травні</a:t>
            </a:r>
            <a:r>
              <a:rPr sz="16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залози,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6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синтезують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травні</a:t>
            </a:r>
            <a:r>
              <a:rPr sz="16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соки,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ферменти,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слиз</a:t>
            </a:r>
            <a:r>
              <a:rPr sz="16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600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жовч,</a:t>
            </a:r>
            <a:r>
              <a:rPr sz="16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забеспечуваючі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хімічне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травлення.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350"/>
              </a:lnSpc>
            </a:pPr>
            <a:r>
              <a:rPr sz="125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spc="42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6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r>
              <a:rPr sz="16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відносяться:</a:t>
            </a:r>
            <a:endParaRPr sz="1600">
              <a:latin typeface="Times New Roman"/>
              <a:cs typeface="Times New Roman"/>
            </a:endParaRPr>
          </a:p>
          <a:p>
            <a:pPr marL="356870" indent="-344170">
              <a:lnSpc>
                <a:spcPts val="1535"/>
              </a:lnSpc>
              <a:buClr>
                <a:srgbClr val="90C225"/>
              </a:buClr>
              <a:buSzPct val="78125"/>
              <a:buFont typeface="Wingdings"/>
              <a:buChar char=""/>
              <a:tabLst>
                <a:tab pos="35687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Печінка</a:t>
            </a:r>
            <a:endParaRPr sz="1600">
              <a:latin typeface="Times New Roman"/>
              <a:cs typeface="Times New Roman"/>
            </a:endParaRPr>
          </a:p>
          <a:p>
            <a:pPr marL="356870" indent="-344170">
              <a:lnSpc>
                <a:spcPts val="1535"/>
              </a:lnSpc>
              <a:buClr>
                <a:srgbClr val="90C225"/>
              </a:buClr>
              <a:buSzPct val="78125"/>
              <a:buFont typeface="Wingdings"/>
              <a:buChar char=""/>
              <a:tabLst>
                <a:tab pos="35687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Підшлункова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endParaRPr sz="1600">
              <a:latin typeface="Times New Roman"/>
              <a:cs typeface="Times New Roman"/>
            </a:endParaRPr>
          </a:p>
          <a:p>
            <a:pPr marL="356870" indent="-344170">
              <a:lnSpc>
                <a:spcPts val="1535"/>
              </a:lnSpc>
              <a:buClr>
                <a:srgbClr val="90C225"/>
              </a:buClr>
              <a:buSzPct val="78125"/>
              <a:buFont typeface="Wingdings"/>
              <a:buChar char=""/>
              <a:tabLst>
                <a:tab pos="35687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endParaRPr sz="1600">
              <a:latin typeface="Times New Roman"/>
              <a:cs typeface="Times New Roman"/>
            </a:endParaRPr>
          </a:p>
          <a:p>
            <a:pPr marL="12700" marR="5080" indent="344170">
              <a:lnSpc>
                <a:spcPts val="1540"/>
              </a:lnSpc>
              <a:spcBef>
                <a:spcPts val="175"/>
              </a:spcBef>
              <a:buClr>
                <a:srgbClr val="90C225"/>
              </a:buClr>
              <a:buSzPct val="78125"/>
              <a:buFont typeface="Wingdings"/>
              <a:buChar char=""/>
              <a:tabLst>
                <a:tab pos="35687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6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підслизової</a:t>
            </a:r>
            <a:r>
              <a:rPr sz="16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оболонок</a:t>
            </a:r>
            <a:r>
              <a:rPr sz="16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органів,</a:t>
            </a:r>
            <a:r>
              <a:rPr sz="16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входять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травної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трубки.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80000"/>
              </a:lnSpc>
              <a:spcBef>
                <a:spcPts val="155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поділяються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переддвер'я</a:t>
            </a:r>
            <a:r>
              <a:rPr sz="1600" b="1" i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рота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(привушні,</a:t>
            </a:r>
            <a:r>
              <a:rPr sz="16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губні,</a:t>
            </a:r>
            <a:r>
              <a:rPr sz="16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щічні)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власне</a:t>
            </a:r>
            <a:r>
              <a:rPr sz="1600" b="1" i="1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r>
              <a:rPr sz="1600" b="1" i="1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(підщелепні,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під'язикові,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піднебінні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язикові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слинні залози).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spcBef>
                <a:spcPts val="1155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Секреторна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6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endParaRPr sz="1600">
              <a:latin typeface="Times New Roman"/>
              <a:cs typeface="Times New Roman"/>
            </a:endParaRPr>
          </a:p>
          <a:p>
            <a:pPr marL="167640" indent="-155575">
              <a:lnSpc>
                <a:spcPts val="1535"/>
              </a:lnSpc>
              <a:buSzPct val="93750"/>
              <a:buAutoNum type="arabicPeriod"/>
              <a:tabLst>
                <a:tab pos="16764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Секреторного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відділу;</a:t>
            </a:r>
            <a:endParaRPr sz="1600">
              <a:latin typeface="Times New Roman"/>
              <a:cs typeface="Times New Roman"/>
            </a:endParaRPr>
          </a:p>
          <a:p>
            <a:pPr marL="167640" indent="-155575">
              <a:lnSpc>
                <a:spcPts val="1730"/>
              </a:lnSpc>
              <a:buSzPct val="93750"/>
              <a:buAutoNum type="arabicPeriod"/>
              <a:tabLst>
                <a:tab pos="16764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Вивідних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протоків.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spcBef>
                <a:spcPts val="1150"/>
              </a:spcBef>
            </a:pP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Секреція</a:t>
            </a:r>
            <a:r>
              <a:rPr sz="1600" b="1" spc="-2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процес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виробництва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видеління</a:t>
            </a:r>
            <a:r>
              <a:rPr sz="16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золозостою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клітиною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залозою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16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(секретів).</a:t>
            </a:r>
            <a:endParaRPr sz="1600">
              <a:latin typeface="Times New Roman"/>
              <a:cs typeface="Times New Roman"/>
            </a:endParaRPr>
          </a:p>
          <a:p>
            <a:pPr marL="12700" marR="10160">
              <a:lnSpc>
                <a:spcPct val="80000"/>
              </a:lnSpc>
              <a:spcBef>
                <a:spcPts val="190"/>
              </a:spcBef>
              <a:tabLst>
                <a:tab pos="1765300" algn="l"/>
                <a:tab pos="2454275" algn="l"/>
                <a:tab pos="2938780" algn="l"/>
                <a:tab pos="4164329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способом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виведенням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являються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мерокриновими,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тобто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без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руйнування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секреторних клітин.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spcBef>
                <a:spcPts val="1155"/>
              </a:spcBef>
              <a:tabLst>
                <a:tab pos="1223010" algn="l"/>
                <a:tab pos="2560955" algn="l"/>
                <a:tab pos="2887345" algn="l"/>
                <a:tab pos="4128135" algn="l"/>
                <a:tab pos="506730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Розрізняють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539F20"/>
                </a:solidFill>
                <a:latin typeface="Times New Roman"/>
                <a:cs typeface="Times New Roman"/>
              </a:rPr>
              <a:t>екзокриннну</a:t>
            </a:r>
            <a:r>
              <a:rPr sz="1600" b="1" dirty="0">
                <a:solidFill>
                  <a:srgbClr val="539F2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539F20"/>
                </a:solidFill>
                <a:latin typeface="Times New Roman"/>
                <a:cs typeface="Times New Roman"/>
              </a:rPr>
              <a:t>ендокринну</a:t>
            </a:r>
            <a:r>
              <a:rPr sz="1600" b="1" dirty="0">
                <a:solidFill>
                  <a:srgbClr val="539F2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секрецію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3304" y="1463039"/>
            <a:ext cx="4754879" cy="39989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0455" y="125984"/>
            <a:ext cx="65398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25" dirty="0"/>
              <a:t>ЕТАПИ</a:t>
            </a:r>
            <a:r>
              <a:rPr sz="2800" spc="-140" dirty="0"/>
              <a:t> </a:t>
            </a:r>
            <a:r>
              <a:rPr sz="2800" dirty="0"/>
              <a:t>РОЗВИТКУ</a:t>
            </a:r>
            <a:r>
              <a:rPr sz="2800" spc="-155" dirty="0"/>
              <a:t> </a:t>
            </a:r>
            <a:r>
              <a:rPr sz="2800" dirty="0"/>
              <a:t>СЛИННИХ</a:t>
            </a:r>
            <a:r>
              <a:rPr sz="2800" spc="-145" dirty="0"/>
              <a:t> </a:t>
            </a:r>
            <a:r>
              <a:rPr sz="2800" spc="-20" dirty="0"/>
              <a:t>ЗАЛОЗ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96620" y="747725"/>
            <a:ext cx="5439410" cy="5882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56870" algn="l"/>
              </a:tabLst>
            </a:pPr>
            <a:r>
              <a:rPr sz="12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Закладка</a:t>
            </a:r>
            <a:r>
              <a:rPr sz="16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(6-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7тиждень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ембріогенезу):</a:t>
            </a:r>
            <a:endParaRPr sz="16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90C225"/>
              </a:buClr>
              <a:buSzPct val="78125"/>
              <a:buFont typeface="Microsoft Sans Serif"/>
              <a:buChar char="•"/>
              <a:tabLst>
                <a:tab pos="356870" algn="l"/>
                <a:tab pos="1677035" algn="l"/>
                <a:tab pos="2689225" algn="l"/>
                <a:tab pos="3695065" algn="l"/>
                <a:tab pos="478663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потовщення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endParaRPr sz="16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порожнини;</a:t>
            </a:r>
            <a:endParaRPr sz="16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90C225"/>
              </a:buClr>
              <a:buSzPct val="78125"/>
              <a:buFont typeface="Microsoft Sans Serif"/>
              <a:buChar char="•"/>
              <a:tabLst>
                <a:tab pos="35687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епітеліального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тяжу,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вростає</a:t>
            </a:r>
            <a:r>
              <a:rPr sz="16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мезенхіму.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2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Гілкування:</a:t>
            </a:r>
            <a:endParaRPr sz="1600">
              <a:latin typeface="Times New Roman"/>
              <a:cs typeface="Times New Roman"/>
            </a:endParaRPr>
          </a:p>
          <a:p>
            <a:pPr marL="356870" marR="5715" indent="-344805" algn="just">
              <a:lnSpc>
                <a:spcPct val="100000"/>
              </a:lnSpc>
              <a:buSzPct val="78125"/>
              <a:buFont typeface="Microsoft Sans Serif"/>
              <a:buChar char="•"/>
              <a:tabLst>
                <a:tab pos="356870" algn="l"/>
                <a:tab pos="360680" algn="l"/>
              </a:tabLst>
            </a:pPr>
            <a:r>
              <a:rPr sz="16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епітеліальний</a:t>
            </a:r>
            <a:r>
              <a:rPr sz="16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тяж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розгалуджується;</a:t>
            </a:r>
            <a:r>
              <a:rPr sz="16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6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зачаток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покровної</a:t>
            </a:r>
            <a:r>
              <a:rPr sz="16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системи,</a:t>
            </a:r>
            <a:r>
              <a:rPr sz="1600" spc="3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мезенхіма</a:t>
            </a:r>
            <a:r>
              <a:rPr sz="16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індекує</a:t>
            </a:r>
            <a:r>
              <a:rPr sz="16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поділ</a:t>
            </a:r>
            <a:r>
              <a:rPr sz="16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диференціацію;</a:t>
            </a:r>
            <a:endParaRPr sz="1600">
              <a:latin typeface="Times New Roman"/>
              <a:cs typeface="Times New Roman"/>
            </a:endParaRPr>
          </a:p>
          <a:p>
            <a:pPr marL="361315" indent="-348615" algn="just">
              <a:lnSpc>
                <a:spcPct val="100000"/>
              </a:lnSpc>
              <a:buClr>
                <a:srgbClr val="90C225"/>
              </a:buClr>
              <a:buSzPct val="78125"/>
              <a:buFont typeface="Microsoft Sans Serif"/>
              <a:buChar char="•"/>
              <a:tabLst>
                <a:tab pos="361315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кінцеві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щільні,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немає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просвітів.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5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spc="40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Каналізація:</a:t>
            </a:r>
            <a:endParaRPr sz="1600">
              <a:latin typeface="Times New Roman"/>
              <a:cs typeface="Times New Roman"/>
            </a:endParaRPr>
          </a:p>
          <a:p>
            <a:pPr marL="356870" marR="5080" indent="-344805" algn="just">
              <a:lnSpc>
                <a:spcPct val="100000"/>
              </a:lnSpc>
              <a:buSzPct val="78125"/>
              <a:buFont typeface="Microsoft Sans Serif"/>
              <a:buChar char="•"/>
              <a:tabLst>
                <a:tab pos="356870" algn="l"/>
                <a:tab pos="413384" algn="l"/>
              </a:tabLst>
            </a:pPr>
            <a:r>
              <a:rPr sz="1600" dirty="0">
                <a:solidFill>
                  <a:srgbClr val="90C225"/>
                </a:solidFill>
                <a:latin typeface="Times New Roman"/>
                <a:cs typeface="Times New Roman"/>
              </a:rPr>
              <a:t>	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центрі</a:t>
            </a:r>
            <a:r>
              <a:rPr sz="1600" spc="3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епітеліальних</a:t>
            </a:r>
            <a:r>
              <a:rPr sz="16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тяжів</a:t>
            </a:r>
            <a:r>
              <a:rPr sz="1600" spc="3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з’являється</a:t>
            </a:r>
            <a:r>
              <a:rPr sz="16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просвіт. Формуються: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вставні,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посмуговані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25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spc="41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Диференціація</a:t>
            </a:r>
            <a:r>
              <a:rPr sz="16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секреторних</a:t>
            </a:r>
            <a:r>
              <a:rPr sz="16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відділів:</a:t>
            </a:r>
            <a:endParaRPr sz="1600">
              <a:latin typeface="Times New Roman"/>
              <a:cs typeface="Times New Roman"/>
            </a:endParaRPr>
          </a:p>
          <a:p>
            <a:pPr marL="12700" marR="5715" indent="51435" algn="just">
              <a:lnSpc>
                <a:spcPct val="100000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Кінцеві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перетворюються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серозні,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слизові,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серозно-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6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(змішані)</a:t>
            </a:r>
            <a:r>
              <a:rPr sz="16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ацинуси.</a:t>
            </a:r>
            <a:r>
              <a:rPr sz="16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З’являються</a:t>
            </a:r>
            <a:r>
              <a:rPr sz="1600" spc="3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міоепітеліальні клітини.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50" spc="12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spc="43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Дозрівання</a:t>
            </a:r>
            <a:r>
              <a:rPr sz="16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6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народження.</a:t>
            </a:r>
            <a:endParaRPr sz="1600">
              <a:latin typeface="Times New Roman"/>
              <a:cs typeface="Times New Roman"/>
            </a:endParaRPr>
          </a:p>
          <a:p>
            <a:pPr marL="356870" marR="5080" indent="-344805" algn="just">
              <a:lnSpc>
                <a:spcPct val="100000"/>
              </a:lnSpc>
              <a:buClr>
                <a:srgbClr val="90C225"/>
              </a:buClr>
              <a:buSzPct val="78125"/>
              <a:buFont typeface="Wingdings"/>
              <a:buChar char=""/>
              <a:tabLst>
                <a:tab pos="35687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Висновок: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розвиваються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</a:t>
            </a:r>
            <a:r>
              <a:rPr sz="16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шляхом</a:t>
            </a:r>
            <a:r>
              <a:rPr sz="16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інвагінації,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гілкування</a:t>
            </a:r>
            <a:r>
              <a:rPr sz="16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каналізації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епітеліальних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тяжів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подальшою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диференціацією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ацинусів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проток.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6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мезенхімне</a:t>
            </a:r>
            <a:r>
              <a:rPr sz="16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походження.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Строма</a:t>
            </a:r>
            <a:r>
              <a:rPr sz="1600" b="1" spc="245" dirty="0">
                <a:solidFill>
                  <a:srgbClr val="3E781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сполучний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каркас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слинної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залози,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який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опорну,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трофічну</a:t>
            </a:r>
            <a:r>
              <a:rPr sz="16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іннервацію</a:t>
            </a:r>
            <a:r>
              <a:rPr sz="1600" spc="2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паренхіми.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Формує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капсули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перегородки,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6000" y="454151"/>
            <a:ext cx="6017260" cy="5831205"/>
            <a:chOff x="6096000" y="454151"/>
            <a:chExt cx="6017260" cy="58312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454151"/>
              <a:ext cx="6016752" cy="58308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43544" y="2944368"/>
              <a:ext cx="247015" cy="94615"/>
            </a:xfrm>
            <a:custGeom>
              <a:avLst/>
              <a:gdLst/>
              <a:ahLst/>
              <a:cxnLst/>
              <a:rect l="l" t="t" r="r" b="b"/>
              <a:pathLst>
                <a:path w="247015" h="94614">
                  <a:moveTo>
                    <a:pt x="246888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246888" y="94487"/>
                  </a:lnTo>
                  <a:lnTo>
                    <a:pt x="246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43544" y="2944368"/>
              <a:ext cx="247015" cy="94615"/>
            </a:xfrm>
            <a:custGeom>
              <a:avLst/>
              <a:gdLst/>
              <a:ahLst/>
              <a:cxnLst/>
              <a:rect l="l" t="t" r="r" b="b"/>
              <a:pathLst>
                <a:path w="247015" h="94614">
                  <a:moveTo>
                    <a:pt x="0" y="94487"/>
                  </a:moveTo>
                  <a:lnTo>
                    <a:pt x="246888" y="94487"/>
                  </a:lnTo>
                  <a:lnTo>
                    <a:pt x="246888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8288">
              <a:solidFill>
                <a:srgbClr val="9185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40567" y="2944368"/>
              <a:ext cx="247015" cy="94615"/>
            </a:xfrm>
            <a:custGeom>
              <a:avLst/>
              <a:gdLst/>
              <a:ahLst/>
              <a:cxnLst/>
              <a:rect l="l" t="t" r="r" b="b"/>
              <a:pathLst>
                <a:path w="247015" h="94614">
                  <a:moveTo>
                    <a:pt x="246888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246888" y="94487"/>
                  </a:lnTo>
                  <a:lnTo>
                    <a:pt x="246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40567" y="2944368"/>
              <a:ext cx="247015" cy="94615"/>
            </a:xfrm>
            <a:custGeom>
              <a:avLst/>
              <a:gdLst/>
              <a:ahLst/>
              <a:cxnLst/>
              <a:rect l="l" t="t" r="r" b="b"/>
              <a:pathLst>
                <a:path w="247015" h="94614">
                  <a:moveTo>
                    <a:pt x="0" y="94487"/>
                  </a:moveTo>
                  <a:lnTo>
                    <a:pt x="246888" y="94487"/>
                  </a:lnTo>
                  <a:lnTo>
                    <a:pt x="246888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8288">
              <a:solidFill>
                <a:srgbClr val="9185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904575"/>
            <a:ext cx="6048375" cy="3953510"/>
            <a:chOff x="0" y="2904575"/>
            <a:chExt cx="6048375" cy="3953510"/>
          </a:xfrm>
        </p:grpSpPr>
        <p:sp>
          <p:nvSpPr>
            <p:cNvPr id="3" name="object 3"/>
            <p:cNvSpPr/>
            <p:nvPr/>
          </p:nvSpPr>
          <p:spPr>
            <a:xfrm>
              <a:off x="0" y="4014216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631" y="2904575"/>
              <a:ext cx="5563733" cy="26107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56310" y="624331"/>
            <a:ext cx="8441690" cy="1243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2000" b="1" dirty="0">
                <a:solidFill>
                  <a:srgbClr val="3E7818"/>
                </a:solidFill>
                <a:latin typeface="Times New Roman"/>
                <a:cs typeface="Times New Roman"/>
              </a:rPr>
              <a:t>Екзокринна</a:t>
            </a:r>
            <a:r>
              <a:rPr sz="2000" b="1" spc="330" dirty="0">
                <a:solidFill>
                  <a:srgbClr val="3E7818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3E7818"/>
                </a:solidFill>
                <a:latin typeface="Times New Roman"/>
                <a:cs typeface="Times New Roman"/>
              </a:rPr>
              <a:t>залоза</a:t>
            </a:r>
            <a:r>
              <a:rPr sz="2000" b="1" spc="315" dirty="0">
                <a:solidFill>
                  <a:srgbClr val="3E7818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(залози</a:t>
            </a:r>
            <a:r>
              <a:rPr sz="2000" spc="3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зовнішньої</a:t>
            </a:r>
            <a:r>
              <a:rPr sz="2000" spc="32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секреції)</a:t>
            </a:r>
            <a:r>
              <a:rPr sz="2000" spc="3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—</a:t>
            </a:r>
            <a:r>
              <a:rPr sz="2000" spc="32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це</a:t>
            </a:r>
            <a:r>
              <a:rPr sz="2000" spc="3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органи,</a:t>
            </a:r>
            <a:r>
              <a:rPr sz="2000" spc="3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2C3B43"/>
                </a:solidFill>
                <a:latin typeface="Times New Roman"/>
                <a:cs typeface="Times New Roman"/>
              </a:rPr>
              <a:t>що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виробляють</a:t>
            </a:r>
            <a:r>
              <a:rPr sz="2000" spc="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секрети</a:t>
            </a:r>
            <a:r>
              <a:rPr sz="2000" spc="2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(слиз,</a:t>
            </a:r>
            <a:r>
              <a:rPr sz="2000" spc="4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піт,</a:t>
            </a:r>
            <a:r>
              <a:rPr sz="2000" spc="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слюну,</a:t>
            </a:r>
            <a:r>
              <a:rPr sz="2000" spc="2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ферменти)</a:t>
            </a:r>
            <a:r>
              <a:rPr sz="2000" spc="3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та</a:t>
            </a:r>
            <a:r>
              <a:rPr sz="2000" spc="35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виділяють</a:t>
            </a:r>
            <a:r>
              <a:rPr sz="2000" spc="3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їх</a:t>
            </a:r>
            <a:r>
              <a:rPr sz="2000" spc="20" dirty="0">
                <a:solidFill>
                  <a:srgbClr val="2C3B43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2C3B43"/>
                </a:solidFill>
                <a:latin typeface="Times New Roman"/>
                <a:cs typeface="Times New Roman"/>
              </a:rPr>
              <a:t>через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спеціальні</a:t>
            </a:r>
            <a:r>
              <a:rPr sz="2000" spc="26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вивідні</a:t>
            </a:r>
            <a:r>
              <a:rPr sz="2000" spc="265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протоки</a:t>
            </a:r>
            <a:r>
              <a:rPr sz="2000" spc="25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на</a:t>
            </a:r>
            <a:r>
              <a:rPr sz="2000" spc="26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поверхню</a:t>
            </a:r>
            <a:r>
              <a:rPr sz="2000" spc="265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тіла</a:t>
            </a:r>
            <a:r>
              <a:rPr sz="2000" spc="26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або</a:t>
            </a:r>
            <a:r>
              <a:rPr sz="2000" spc="27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у</a:t>
            </a:r>
            <a:r>
              <a:rPr sz="2000" spc="225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C3B43"/>
                </a:solidFill>
                <a:latin typeface="Times New Roman"/>
                <a:cs typeface="Times New Roman"/>
              </a:rPr>
              <a:t>порожнини</a:t>
            </a:r>
            <a:r>
              <a:rPr sz="2000" spc="260" dirty="0">
                <a:solidFill>
                  <a:srgbClr val="2C3B4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C3B43"/>
                </a:solidFill>
                <a:latin typeface="Times New Roman"/>
                <a:cs typeface="Times New Roman"/>
              </a:rPr>
              <a:t>внутрішніх органів.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175375" y="1639951"/>
          <a:ext cx="5723888" cy="5053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2095"/>
                <a:gridCol w="2269489"/>
                <a:gridCol w="1932304"/>
              </a:tblGrid>
              <a:tr h="944244">
                <a:tc gridSpan="3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НАПРЯМКОМ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СЕКРЕЦІІ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8803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800" b="1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залоз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Приклад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205740" marR="19875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Екзокринні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або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залози зовнішньої секреції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14478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Виділяють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секрет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порожнину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органів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через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протоки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Слинні,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потові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marL="160020" marR="151130" indent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Ендокринні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або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залози внутрішньої секреції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210185" indent="-55244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Виділяють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гормон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портапляє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кров,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протоків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має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Епіфіз,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гіпофіз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944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Змішані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Екзо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Ендо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12725" marR="201295" indent="850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Підшлункова, печінка,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статеві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73448" y="356692"/>
            <a:ext cx="40760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0C225"/>
                </a:solidFill>
              </a:rPr>
              <a:t>Класифікація</a:t>
            </a:r>
            <a:r>
              <a:rPr sz="3600" spc="-160" dirty="0">
                <a:solidFill>
                  <a:srgbClr val="90C225"/>
                </a:solidFill>
              </a:rPr>
              <a:t> </a:t>
            </a:r>
            <a:r>
              <a:rPr sz="3600" spc="-10" dirty="0">
                <a:solidFill>
                  <a:srgbClr val="90C225"/>
                </a:solidFill>
              </a:rPr>
              <a:t>залоз</a:t>
            </a:r>
            <a:endParaRPr sz="36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08025" y="1174750"/>
          <a:ext cx="10267946" cy="4665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3589"/>
                <a:gridCol w="2053589"/>
                <a:gridCol w="2053589"/>
                <a:gridCol w="2053589"/>
                <a:gridCol w="2053590"/>
              </a:tblGrid>
              <a:tr h="1493520">
                <a:tc gridSpan="3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КІЛЬКІСТЮ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КЛІТИН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ФОРМОЮ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СЕКРЕТОРНИХ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ВІДДІЛІВ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93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800" b="1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залоз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Характеристика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Приклад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Приклади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93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Одноклітинні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Одна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клітина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Келихоподібна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Трубчасті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Кишкові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залози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793115">
                <a:tc rowSpan="2">
                  <a:txBody>
                    <a:bodyPr/>
                    <a:lstStyle/>
                    <a:p>
                      <a:pPr marL="3022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Багатоклітинні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Залозистий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орган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813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Альвеолярні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1689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(ацинарні)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931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Трубчасто-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4640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альвеолярні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8502" y="347598"/>
            <a:ext cx="40754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90C225"/>
                </a:solidFill>
              </a:rPr>
              <a:t>Класифікація</a:t>
            </a:r>
            <a:r>
              <a:rPr sz="3600" spc="-125" dirty="0">
                <a:solidFill>
                  <a:srgbClr val="90C225"/>
                </a:solidFill>
              </a:rPr>
              <a:t> </a:t>
            </a:r>
            <a:r>
              <a:rPr sz="3600" spc="-10" dirty="0">
                <a:solidFill>
                  <a:srgbClr val="90C225"/>
                </a:solidFill>
              </a:rPr>
              <a:t>залоз</a:t>
            </a:r>
            <a:endParaRPr sz="36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93775" y="1365250"/>
          <a:ext cx="9696447" cy="4014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9289"/>
                <a:gridCol w="2131694"/>
                <a:gridCol w="1746885"/>
                <a:gridCol w="1939289"/>
                <a:gridCol w="1939290"/>
              </a:tblGrid>
              <a:tr h="836294">
                <a:tc gridSpan="3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МЕХАНІЗМОМ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СЕКРЕЦІЇ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30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ГІСТОГЕНЕЗОМ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356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Тип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Механізм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Приклад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Тип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Походження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Макрокринові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Екзотицоз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Слинні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Епітеліальні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8485" marR="382905" indent="-1250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Покровний епітелій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500380">
                <a:tc rowSpan="2">
                  <a:txBody>
                    <a:bodyPr/>
                    <a:lstStyle/>
                    <a:p>
                      <a:pPr marL="3905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Апокринові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03275" marR="215900" indent="-5829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Відшнуровується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апекс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368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Молочна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3352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Нейроендокринні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APUD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cистема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8362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Голокринові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Руйнується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клітина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2802" y="442417"/>
            <a:ext cx="40760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0C225"/>
                </a:solidFill>
              </a:rPr>
              <a:t>Класифікація</a:t>
            </a:r>
            <a:r>
              <a:rPr sz="3600" spc="-110" dirty="0">
                <a:solidFill>
                  <a:srgbClr val="90C225"/>
                </a:solidFill>
              </a:rPr>
              <a:t> </a:t>
            </a:r>
            <a:r>
              <a:rPr sz="3600" spc="-10" dirty="0">
                <a:solidFill>
                  <a:srgbClr val="90C225"/>
                </a:solidFill>
              </a:rPr>
              <a:t>залоз</a:t>
            </a:r>
            <a:endParaRPr sz="36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88855"/>
              </p:ext>
            </p:extLst>
          </p:nvPr>
        </p:nvGraphicFramePr>
        <p:xfrm>
          <a:off x="908050" y="1670050"/>
          <a:ext cx="9210675" cy="3875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0225"/>
                <a:gridCol w="3070225"/>
                <a:gridCol w="3070225"/>
              </a:tblGrid>
              <a:tr h="77533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ХАРАКТЕРОМ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 smtClean="0">
                          <a:latin typeface="Times New Roman"/>
                          <a:cs typeface="Times New Roman"/>
                        </a:rPr>
                        <a:t>СЕКРЕТ</a:t>
                      </a:r>
                      <a:r>
                        <a:rPr lang="ru-RU" sz="1800" b="1" spc="-10" dirty="0" smtClean="0">
                          <a:latin typeface="Times New Roman"/>
                          <a:cs typeface="Times New Roman"/>
                        </a:rPr>
                        <a:t>У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753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Тип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Секрет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Приклад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Серозні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Білковий,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водянистий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Привушна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Слизові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В’язкий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Під’язикова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7533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Серозно-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слизові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Змішаний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Підщелепна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982946"/>
            <a:ext cx="9332595" cy="245554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поділяються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12700" marR="177165" indent="227329">
              <a:lnSpc>
                <a:spcPct val="100000"/>
              </a:lnSpc>
              <a:spcBef>
                <a:spcPts val="1005"/>
              </a:spcBef>
              <a:buAutoNum type="arabicPeriod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Малі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язикові,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піднебенні,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губні,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щічні.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Кінцевий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секреторний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губних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піднебінних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розміщені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товщі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підслизової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основі,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щелепних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язикових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секреторних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пучками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м’язових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015"/>
              </a:spcBef>
              <a:buAutoNum type="arabicPeriod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Великі: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привушні,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підщелепні,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під’язикові.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секреторній</a:t>
            </a:r>
            <a:r>
              <a:rPr sz="1800" b="1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відділ,</a:t>
            </a:r>
            <a:r>
              <a:rPr sz="18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вивідна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(вставна,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посмугована,</a:t>
            </a:r>
            <a:r>
              <a:rPr sz="1800" b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міжчасточкова,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загальна).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798" y="345965"/>
            <a:ext cx="3440805" cy="306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454" rIns="0" bIns="0" rtlCol="0">
            <a:spAutoFit/>
          </a:bodyPr>
          <a:lstStyle/>
          <a:p>
            <a:pPr marL="2983230">
              <a:lnSpc>
                <a:spcPct val="100000"/>
              </a:lnSpc>
              <a:spcBef>
                <a:spcPts val="95"/>
              </a:spcBef>
            </a:pPr>
            <a:r>
              <a:rPr dirty="0"/>
              <a:t>СЛИННІ</a:t>
            </a:r>
            <a:r>
              <a:rPr spc="-195" dirty="0"/>
              <a:t> </a:t>
            </a:r>
            <a:r>
              <a:rPr spc="-10" dirty="0"/>
              <a:t>ЗАЛОЗИ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996772"/>
            <a:ext cx="8444865" cy="4252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  <a:tabLst>
                <a:tab pos="356870" algn="l"/>
                <a:tab pos="195453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—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складні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альвеолярні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трубчасто-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альвеолярні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залози,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секреторних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відділів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(ацинусів)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системи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вивідних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Функції: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Секреторна: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а)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слюни;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б)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ендокринна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–виробляння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гормонів.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Ексреторна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вироблення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сечовини,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сечової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кислоти,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креатину,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йоду.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Захистна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імуноглобулін,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лізоцим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лейкоцити.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2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Травна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початкове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розщеплення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вуглеводів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(ферменти).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2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Зволоження,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полегчення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просування їжі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артикуляція.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2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Регуляція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водно-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солевого балансу.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1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Хімічний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слини: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99%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вода,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1%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сухий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залишок.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Неорганічні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компоненти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(іони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Na,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K,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Ca).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компоненти: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білки,</a:t>
            </a:r>
            <a:r>
              <a:rPr sz="18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амілаза,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гіалуронідаза,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кисла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лужна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фосфаза.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Слиз-</a:t>
            </a:r>
            <a:r>
              <a:rPr sz="18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глікопротеїни,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муцини,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протеоглікани.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Лізоцим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природний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антибіотик.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Лейкоцити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називаються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тільця.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Також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гормони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–біоактивні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речовини: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паротин,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інсуліноподібний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фактор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росту,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фактор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росту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нервів,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формуючий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фактор,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глюклгон,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ренін.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22247" y="237820"/>
            <a:ext cx="74180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ТИПИ</a:t>
            </a:r>
            <a:r>
              <a:rPr sz="3600" spc="-25" dirty="0"/>
              <a:t> </a:t>
            </a:r>
            <a:r>
              <a:rPr sz="3600" dirty="0"/>
              <a:t>СЕКРЕТОРНИХ</a:t>
            </a:r>
            <a:r>
              <a:rPr sz="3600" spc="-60" dirty="0"/>
              <a:t> </a:t>
            </a:r>
            <a:r>
              <a:rPr sz="3600" spc="-10" dirty="0"/>
              <a:t>ВІДДІЛІВ: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26719" y="891032"/>
            <a:ext cx="47167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Слинні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залози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поділяються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Малі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: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язикові,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піднебенні,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губні,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щічні.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Великі: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привушні,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підщелепні,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під’язикові.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719" y="1714246"/>
            <a:ext cx="5947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0900" algn="l"/>
                <a:tab pos="1783714" algn="l"/>
                <a:tab pos="3228340" algn="l"/>
                <a:tab pos="4097654" algn="l"/>
                <a:tab pos="51003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Залоза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секреторній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відділ,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вивідна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протока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6719" y="1988261"/>
            <a:ext cx="595312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(вставна,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посмугована,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міжчасточкова,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загальна). </a:t>
            </a:r>
            <a:r>
              <a:rPr sz="2000" b="1" dirty="0">
                <a:solidFill>
                  <a:srgbClr val="3E7818"/>
                </a:solidFill>
                <a:latin typeface="Times New Roman"/>
                <a:cs typeface="Times New Roman"/>
              </a:rPr>
              <a:t>Секреторний</a:t>
            </a:r>
            <a:r>
              <a:rPr sz="2000" b="1" spc="1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3E7818"/>
                </a:solidFill>
                <a:latin typeface="Times New Roman"/>
                <a:cs typeface="Times New Roman"/>
              </a:rPr>
              <a:t>відділ</a:t>
            </a:r>
            <a:r>
              <a:rPr sz="2000" b="1" spc="-10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поділяється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залежності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клітин.Типи </a:t>
            </a:r>
            <a:r>
              <a:rPr sz="1800" spc="-10" dirty="0">
                <a:latin typeface="Times New Roman"/>
                <a:cs typeface="Times New Roman"/>
              </a:rPr>
              <a:t>секреторного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відділів: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719" y="2842082"/>
            <a:ext cx="3089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r>
              <a:rPr sz="1800" b="1" dirty="0">
                <a:latin typeface="Times New Roman"/>
                <a:cs typeface="Times New Roman"/>
              </a:rPr>
              <a:t>	Серозні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(білкові)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ацинуси: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6719" y="3116960"/>
            <a:ext cx="4658995" cy="3623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сироцити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піромідальну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форму.</a:t>
            </a:r>
            <a:endParaRPr sz="1800">
              <a:latin typeface="Times New Roman"/>
              <a:cs typeface="Times New Roman"/>
            </a:endParaRPr>
          </a:p>
          <a:p>
            <a:pPr marL="12700" marR="174815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Базафільну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частину </a:t>
            </a:r>
            <a:r>
              <a:rPr sz="1800" spc="-20" dirty="0">
                <a:latin typeface="Times New Roman"/>
                <a:cs typeface="Times New Roman"/>
              </a:rPr>
              <a:t>Апікально-</a:t>
            </a:r>
            <a:r>
              <a:rPr sz="1800" dirty="0">
                <a:latin typeface="Times New Roman"/>
                <a:cs typeface="Times New Roman"/>
              </a:rPr>
              <a:t>зимогенні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гранули </a:t>
            </a:r>
            <a:r>
              <a:rPr sz="1800" dirty="0">
                <a:latin typeface="Times New Roman"/>
                <a:cs typeface="Times New Roman"/>
              </a:rPr>
              <a:t>Секрет: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(амілаза).</a:t>
            </a:r>
            <a:endParaRPr sz="1800">
              <a:latin typeface="Times New Roman"/>
              <a:cs typeface="Times New Roman"/>
            </a:endParaRPr>
          </a:p>
          <a:p>
            <a:pPr marL="12700" marR="224599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Слизові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ацинуси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мукоцити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світлі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сплющене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55"/>
              </a:lnSpc>
            </a:pPr>
            <a:r>
              <a:rPr sz="1800" dirty="0">
                <a:latin typeface="Times New Roman"/>
                <a:cs typeface="Times New Roman"/>
              </a:rPr>
              <a:t>Секрет: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мукоцин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(слиз)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395"/>
              </a:lnSpc>
            </a:pPr>
            <a:r>
              <a:rPr sz="2000" b="1" dirty="0">
                <a:solidFill>
                  <a:srgbClr val="3E7818"/>
                </a:solidFill>
                <a:latin typeface="Times New Roman"/>
                <a:cs typeface="Times New Roman"/>
              </a:rPr>
              <a:t>Вивідні</a:t>
            </a:r>
            <a:r>
              <a:rPr sz="2000" b="1" spc="-30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3E7818"/>
                </a:solidFill>
                <a:latin typeface="Times New Roman"/>
                <a:cs typeface="Times New Roman"/>
              </a:rPr>
              <a:t>протоки:</a:t>
            </a:r>
            <a:endParaRPr sz="2000">
              <a:latin typeface="Times New Roman"/>
              <a:cs typeface="Times New Roman"/>
            </a:endParaRPr>
          </a:p>
          <a:p>
            <a:pPr marL="12700" marR="3194685">
              <a:lnSpc>
                <a:spcPct val="100000"/>
              </a:lnSpc>
              <a:spcBef>
                <a:spcPts val="10"/>
              </a:spcBef>
            </a:pPr>
            <a:r>
              <a:rPr sz="1800" spc="-10" dirty="0">
                <a:latin typeface="Times New Roman"/>
                <a:cs typeface="Times New Roman"/>
              </a:rPr>
              <a:t>Вставні Посмуговані </a:t>
            </a:r>
            <a:r>
              <a:rPr sz="1800" spc="-25" dirty="0">
                <a:latin typeface="Times New Roman"/>
                <a:cs typeface="Times New Roman"/>
              </a:rPr>
              <a:t>Міжчасточкові </a:t>
            </a:r>
            <a:r>
              <a:rPr sz="1800" spc="-10" dirty="0">
                <a:latin typeface="Times New Roman"/>
                <a:cs typeface="Times New Roman"/>
              </a:rPr>
              <a:t>Загальні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1904" y="1066800"/>
            <a:ext cx="4398645" cy="646430"/>
          </a:xfrm>
          <a:prstGeom prst="rect">
            <a:avLst/>
          </a:prstGeom>
          <a:solidFill>
            <a:srgbClr val="90C225"/>
          </a:solidFill>
          <a:ln w="18288">
            <a:solidFill>
              <a:srgbClr val="688E18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064260">
              <a:lnSpc>
                <a:spcPct val="100000"/>
              </a:lnSpc>
              <a:spcBef>
                <a:spcPts val="1040"/>
              </a:spcBef>
            </a:pPr>
            <a:r>
              <a:rPr sz="2400" b="1" dirty="0">
                <a:latin typeface="Times New Roman"/>
                <a:cs typeface="Times New Roman"/>
              </a:rPr>
              <a:t>Вивідні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протоки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1904" y="2124455"/>
            <a:ext cx="4398263" cy="5334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851904" y="2124455"/>
            <a:ext cx="4398645" cy="533400"/>
          </a:xfrm>
          <a:prstGeom prst="rect">
            <a:avLst/>
          </a:prstGeom>
          <a:ln w="12192">
            <a:solidFill>
              <a:srgbClr val="90C225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600"/>
              </a:spcBef>
            </a:pPr>
            <a:r>
              <a:rPr sz="2400" spc="-10" dirty="0">
                <a:latin typeface="Times New Roman"/>
                <a:cs typeface="Times New Roman"/>
              </a:rPr>
              <a:t>Вставні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45554" y="3108705"/>
            <a:ext cx="4411345" cy="607060"/>
            <a:chOff x="6845554" y="3108705"/>
            <a:chExt cx="4411345" cy="60706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1904" y="3115055"/>
              <a:ext cx="4398263" cy="59435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51904" y="3115055"/>
              <a:ext cx="4398645" cy="594360"/>
            </a:xfrm>
            <a:custGeom>
              <a:avLst/>
              <a:gdLst/>
              <a:ahLst/>
              <a:cxnLst/>
              <a:rect l="l" t="t" r="r" b="b"/>
              <a:pathLst>
                <a:path w="4398645" h="594360">
                  <a:moveTo>
                    <a:pt x="0" y="594359"/>
                  </a:moveTo>
                  <a:lnTo>
                    <a:pt x="4398263" y="594359"/>
                  </a:lnTo>
                  <a:lnTo>
                    <a:pt x="4398263" y="0"/>
                  </a:lnTo>
                  <a:lnTo>
                    <a:pt x="0" y="0"/>
                  </a:lnTo>
                  <a:lnTo>
                    <a:pt x="0" y="594359"/>
                  </a:lnTo>
                  <a:close/>
                </a:path>
              </a:pathLst>
            </a:custGeom>
            <a:ln w="12192">
              <a:solidFill>
                <a:srgbClr val="90C2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858000" y="3209290"/>
            <a:ext cx="4386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Посмуговані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1904" y="4059935"/>
            <a:ext cx="4398263" cy="59435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851904" y="4059935"/>
            <a:ext cx="4398645" cy="594360"/>
          </a:xfrm>
          <a:prstGeom prst="rect">
            <a:avLst/>
          </a:prstGeom>
          <a:ln w="12192">
            <a:solidFill>
              <a:srgbClr val="90C225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241425">
              <a:lnSpc>
                <a:spcPct val="100000"/>
              </a:lnSpc>
              <a:spcBef>
                <a:spcPts val="840"/>
              </a:spcBef>
            </a:pPr>
            <a:r>
              <a:rPr sz="2400" spc="-10" dirty="0">
                <a:latin typeface="Times New Roman"/>
                <a:cs typeface="Times New Roman"/>
              </a:rPr>
              <a:t>Міжчасточкові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1904" y="5120640"/>
            <a:ext cx="4398263" cy="59740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851904" y="5120640"/>
            <a:ext cx="4398645" cy="597535"/>
          </a:xfrm>
          <a:prstGeom prst="rect">
            <a:avLst/>
          </a:prstGeom>
          <a:ln w="12192">
            <a:solidFill>
              <a:srgbClr val="90C225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860"/>
              </a:spcBef>
            </a:pPr>
            <a:r>
              <a:rPr sz="2400" spc="-10" dirty="0">
                <a:latin typeface="Times New Roman"/>
                <a:cs typeface="Times New Roman"/>
              </a:rPr>
              <a:t>Загальні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997695" y="1770888"/>
            <a:ext cx="64135" cy="277495"/>
            <a:chOff x="8997695" y="1770888"/>
            <a:chExt cx="64135" cy="277495"/>
          </a:xfrm>
        </p:grpSpPr>
        <p:sp>
          <p:nvSpPr>
            <p:cNvPr id="21" name="object 21"/>
            <p:cNvSpPr/>
            <p:nvPr/>
          </p:nvSpPr>
          <p:spPr>
            <a:xfrm>
              <a:off x="9006839" y="1780032"/>
              <a:ext cx="45720" cy="259079"/>
            </a:xfrm>
            <a:custGeom>
              <a:avLst/>
              <a:gdLst/>
              <a:ahLst/>
              <a:cxnLst/>
              <a:rect l="l" t="t" r="r" b="b"/>
              <a:pathLst>
                <a:path w="45720" h="259080">
                  <a:moveTo>
                    <a:pt x="34289" y="0"/>
                  </a:moveTo>
                  <a:lnTo>
                    <a:pt x="11429" y="0"/>
                  </a:lnTo>
                  <a:lnTo>
                    <a:pt x="11429" y="236219"/>
                  </a:lnTo>
                  <a:lnTo>
                    <a:pt x="0" y="236219"/>
                  </a:lnTo>
                  <a:lnTo>
                    <a:pt x="22859" y="259079"/>
                  </a:lnTo>
                  <a:lnTo>
                    <a:pt x="45719" y="236219"/>
                  </a:lnTo>
                  <a:lnTo>
                    <a:pt x="34289" y="236219"/>
                  </a:lnTo>
                  <a:lnTo>
                    <a:pt x="34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006839" y="1780032"/>
              <a:ext cx="45720" cy="259079"/>
            </a:xfrm>
            <a:custGeom>
              <a:avLst/>
              <a:gdLst/>
              <a:ahLst/>
              <a:cxnLst/>
              <a:rect l="l" t="t" r="r" b="b"/>
              <a:pathLst>
                <a:path w="45720" h="259080">
                  <a:moveTo>
                    <a:pt x="0" y="236219"/>
                  </a:moveTo>
                  <a:lnTo>
                    <a:pt x="11429" y="236219"/>
                  </a:lnTo>
                  <a:lnTo>
                    <a:pt x="11429" y="0"/>
                  </a:lnTo>
                  <a:lnTo>
                    <a:pt x="34289" y="0"/>
                  </a:lnTo>
                  <a:lnTo>
                    <a:pt x="34289" y="236219"/>
                  </a:lnTo>
                  <a:lnTo>
                    <a:pt x="45719" y="236219"/>
                  </a:lnTo>
                  <a:lnTo>
                    <a:pt x="22859" y="259079"/>
                  </a:lnTo>
                  <a:lnTo>
                    <a:pt x="0" y="236219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997695" y="2734055"/>
            <a:ext cx="64135" cy="280670"/>
            <a:chOff x="8997695" y="2734055"/>
            <a:chExt cx="64135" cy="280670"/>
          </a:xfrm>
        </p:grpSpPr>
        <p:sp>
          <p:nvSpPr>
            <p:cNvPr id="24" name="object 24"/>
            <p:cNvSpPr/>
            <p:nvPr/>
          </p:nvSpPr>
          <p:spPr>
            <a:xfrm>
              <a:off x="9006839" y="2743199"/>
              <a:ext cx="45720" cy="262255"/>
            </a:xfrm>
            <a:custGeom>
              <a:avLst/>
              <a:gdLst/>
              <a:ahLst/>
              <a:cxnLst/>
              <a:rect l="l" t="t" r="r" b="b"/>
              <a:pathLst>
                <a:path w="45720" h="262255">
                  <a:moveTo>
                    <a:pt x="34289" y="0"/>
                  </a:moveTo>
                  <a:lnTo>
                    <a:pt x="11429" y="0"/>
                  </a:lnTo>
                  <a:lnTo>
                    <a:pt x="11429" y="239267"/>
                  </a:lnTo>
                  <a:lnTo>
                    <a:pt x="0" y="239267"/>
                  </a:lnTo>
                  <a:lnTo>
                    <a:pt x="22859" y="262127"/>
                  </a:lnTo>
                  <a:lnTo>
                    <a:pt x="45719" y="239267"/>
                  </a:lnTo>
                  <a:lnTo>
                    <a:pt x="34289" y="239267"/>
                  </a:lnTo>
                  <a:lnTo>
                    <a:pt x="34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006839" y="2743199"/>
              <a:ext cx="45720" cy="262255"/>
            </a:xfrm>
            <a:custGeom>
              <a:avLst/>
              <a:gdLst/>
              <a:ahLst/>
              <a:cxnLst/>
              <a:rect l="l" t="t" r="r" b="b"/>
              <a:pathLst>
                <a:path w="45720" h="262255">
                  <a:moveTo>
                    <a:pt x="0" y="239267"/>
                  </a:moveTo>
                  <a:lnTo>
                    <a:pt x="11429" y="239267"/>
                  </a:lnTo>
                  <a:lnTo>
                    <a:pt x="11429" y="0"/>
                  </a:lnTo>
                  <a:lnTo>
                    <a:pt x="34289" y="0"/>
                  </a:lnTo>
                  <a:lnTo>
                    <a:pt x="34289" y="239267"/>
                  </a:lnTo>
                  <a:lnTo>
                    <a:pt x="45719" y="239267"/>
                  </a:lnTo>
                  <a:lnTo>
                    <a:pt x="22859" y="262127"/>
                  </a:lnTo>
                  <a:lnTo>
                    <a:pt x="0" y="239267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997695" y="3700271"/>
            <a:ext cx="64135" cy="299085"/>
            <a:chOff x="8997695" y="3700271"/>
            <a:chExt cx="64135" cy="299085"/>
          </a:xfrm>
        </p:grpSpPr>
        <p:sp>
          <p:nvSpPr>
            <p:cNvPr id="27" name="object 27"/>
            <p:cNvSpPr/>
            <p:nvPr/>
          </p:nvSpPr>
          <p:spPr>
            <a:xfrm>
              <a:off x="9006839" y="3709415"/>
              <a:ext cx="45720" cy="280670"/>
            </a:xfrm>
            <a:custGeom>
              <a:avLst/>
              <a:gdLst/>
              <a:ahLst/>
              <a:cxnLst/>
              <a:rect l="l" t="t" r="r" b="b"/>
              <a:pathLst>
                <a:path w="45720" h="280670">
                  <a:moveTo>
                    <a:pt x="34289" y="0"/>
                  </a:moveTo>
                  <a:lnTo>
                    <a:pt x="11429" y="0"/>
                  </a:lnTo>
                  <a:lnTo>
                    <a:pt x="11429" y="257555"/>
                  </a:lnTo>
                  <a:lnTo>
                    <a:pt x="0" y="257555"/>
                  </a:lnTo>
                  <a:lnTo>
                    <a:pt x="22859" y="280415"/>
                  </a:lnTo>
                  <a:lnTo>
                    <a:pt x="45719" y="257555"/>
                  </a:lnTo>
                  <a:lnTo>
                    <a:pt x="34289" y="257555"/>
                  </a:lnTo>
                  <a:lnTo>
                    <a:pt x="34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006839" y="3709415"/>
              <a:ext cx="45720" cy="280670"/>
            </a:xfrm>
            <a:custGeom>
              <a:avLst/>
              <a:gdLst/>
              <a:ahLst/>
              <a:cxnLst/>
              <a:rect l="l" t="t" r="r" b="b"/>
              <a:pathLst>
                <a:path w="45720" h="280670">
                  <a:moveTo>
                    <a:pt x="0" y="257555"/>
                  </a:moveTo>
                  <a:lnTo>
                    <a:pt x="11429" y="257555"/>
                  </a:lnTo>
                  <a:lnTo>
                    <a:pt x="11429" y="0"/>
                  </a:lnTo>
                  <a:lnTo>
                    <a:pt x="34289" y="0"/>
                  </a:lnTo>
                  <a:lnTo>
                    <a:pt x="34289" y="257555"/>
                  </a:lnTo>
                  <a:lnTo>
                    <a:pt x="45719" y="257555"/>
                  </a:lnTo>
                  <a:lnTo>
                    <a:pt x="22859" y="280415"/>
                  </a:lnTo>
                  <a:lnTo>
                    <a:pt x="0" y="257555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043416" y="4712208"/>
            <a:ext cx="64135" cy="299085"/>
            <a:chOff x="9043416" y="4712208"/>
            <a:chExt cx="64135" cy="299085"/>
          </a:xfrm>
        </p:grpSpPr>
        <p:sp>
          <p:nvSpPr>
            <p:cNvPr id="30" name="object 30"/>
            <p:cNvSpPr/>
            <p:nvPr/>
          </p:nvSpPr>
          <p:spPr>
            <a:xfrm>
              <a:off x="9052560" y="4721352"/>
              <a:ext cx="45720" cy="280670"/>
            </a:xfrm>
            <a:custGeom>
              <a:avLst/>
              <a:gdLst/>
              <a:ahLst/>
              <a:cxnLst/>
              <a:rect l="l" t="t" r="r" b="b"/>
              <a:pathLst>
                <a:path w="45720" h="280670">
                  <a:moveTo>
                    <a:pt x="34290" y="0"/>
                  </a:moveTo>
                  <a:lnTo>
                    <a:pt x="11430" y="0"/>
                  </a:lnTo>
                  <a:lnTo>
                    <a:pt x="11430" y="257556"/>
                  </a:lnTo>
                  <a:lnTo>
                    <a:pt x="0" y="257556"/>
                  </a:lnTo>
                  <a:lnTo>
                    <a:pt x="22860" y="280416"/>
                  </a:lnTo>
                  <a:lnTo>
                    <a:pt x="45720" y="257556"/>
                  </a:lnTo>
                  <a:lnTo>
                    <a:pt x="34290" y="257556"/>
                  </a:lnTo>
                  <a:lnTo>
                    <a:pt x="342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052560" y="4721352"/>
              <a:ext cx="45720" cy="280670"/>
            </a:xfrm>
            <a:custGeom>
              <a:avLst/>
              <a:gdLst/>
              <a:ahLst/>
              <a:cxnLst/>
              <a:rect l="l" t="t" r="r" b="b"/>
              <a:pathLst>
                <a:path w="45720" h="280670">
                  <a:moveTo>
                    <a:pt x="0" y="257556"/>
                  </a:moveTo>
                  <a:lnTo>
                    <a:pt x="11430" y="257556"/>
                  </a:lnTo>
                  <a:lnTo>
                    <a:pt x="11430" y="0"/>
                  </a:lnTo>
                  <a:lnTo>
                    <a:pt x="34290" y="0"/>
                  </a:lnTo>
                  <a:lnTo>
                    <a:pt x="34290" y="257556"/>
                  </a:lnTo>
                  <a:lnTo>
                    <a:pt x="45720" y="257556"/>
                  </a:lnTo>
                  <a:lnTo>
                    <a:pt x="22860" y="280416"/>
                  </a:lnTo>
                  <a:lnTo>
                    <a:pt x="0" y="257556"/>
                  </a:lnTo>
                  <a:close/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724400" y="115823"/>
            <a:ext cx="7162800" cy="6217920"/>
            <a:chOff x="4724400" y="115823"/>
            <a:chExt cx="7162800" cy="6217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115823"/>
              <a:ext cx="7162800" cy="62179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6783" y="115823"/>
              <a:ext cx="768096" cy="3230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09176" y="115823"/>
              <a:ext cx="816864" cy="3230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8152" y="115823"/>
              <a:ext cx="1889759" cy="3230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3791" y="3715512"/>
              <a:ext cx="2316480" cy="3230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2935" y="2791968"/>
              <a:ext cx="1975103" cy="3230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08135" y="524255"/>
              <a:ext cx="1712595" cy="1914525"/>
            </a:xfrm>
            <a:custGeom>
              <a:avLst/>
              <a:gdLst/>
              <a:ahLst/>
              <a:cxnLst/>
              <a:rect l="l" t="t" r="r" b="b"/>
              <a:pathLst>
                <a:path w="1712595" h="1914525">
                  <a:moveTo>
                    <a:pt x="0" y="1914144"/>
                  </a:moveTo>
                  <a:lnTo>
                    <a:pt x="700913" y="1914144"/>
                  </a:lnTo>
                </a:path>
                <a:path w="1712595" h="1914525">
                  <a:moveTo>
                    <a:pt x="1188720" y="0"/>
                  </a:moveTo>
                  <a:lnTo>
                    <a:pt x="1712595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2800" y="2027936"/>
            <a:ext cx="4193540" cy="2463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AutoNum type="arabicPlain"/>
              <a:tabLst>
                <a:tab pos="241300" algn="l"/>
              </a:tabLst>
            </a:pPr>
            <a:r>
              <a:rPr sz="2000" dirty="0">
                <a:latin typeface="Times New Roman"/>
                <a:cs typeface="Times New Roman"/>
              </a:rPr>
              <a:t>–апікальні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мікроворсинкиворсинки;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секреторні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гранули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(пухірці);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ядро;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гранулярна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ендопламатизна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сітка;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spc="-25" dirty="0">
                <a:latin typeface="Times New Roman"/>
                <a:cs typeface="Times New Roman"/>
              </a:rPr>
              <a:t>–комплекс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Гольджі;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базальна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плазмолема;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мітохондрії;</a:t>
            </a:r>
            <a:endParaRPr sz="2000">
              <a:latin typeface="Times New Roman"/>
              <a:cs typeface="Times New Roman"/>
            </a:endParaRPr>
          </a:p>
          <a:p>
            <a:pPr marL="204470" indent="-191770">
              <a:lnSpc>
                <a:spcPct val="100000"/>
              </a:lnSpc>
              <a:buAutoNum type="arabicPlain"/>
              <a:tabLst>
                <a:tab pos="204470" algn="l"/>
              </a:tabLst>
            </a:pPr>
            <a:r>
              <a:rPr sz="2000" dirty="0">
                <a:latin typeface="Times New Roman"/>
                <a:cs typeface="Times New Roman"/>
              </a:rPr>
              <a:t>–складки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базальної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плазмолеми;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10190" y="366521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287511" y="856488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065132" y="65608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896856" y="1371600"/>
            <a:ext cx="771525" cy="0"/>
          </a:xfrm>
          <a:custGeom>
            <a:avLst/>
            <a:gdLst/>
            <a:ahLst/>
            <a:cxnLst/>
            <a:rect l="l" t="t" r="r" b="b"/>
            <a:pathLst>
              <a:path w="771525">
                <a:moveTo>
                  <a:pt x="0" y="0"/>
                </a:moveTo>
                <a:lnTo>
                  <a:pt x="77152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643743" y="118973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00288" y="1761744"/>
            <a:ext cx="1495425" cy="0"/>
          </a:xfrm>
          <a:custGeom>
            <a:avLst/>
            <a:gdLst/>
            <a:ahLst/>
            <a:cxnLst/>
            <a:rect l="l" t="t" r="r" b="b"/>
            <a:pathLst>
              <a:path w="1495425">
                <a:moveTo>
                  <a:pt x="0" y="0"/>
                </a:moveTo>
                <a:lnTo>
                  <a:pt x="149542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79738" y="1539697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896856" y="1880616"/>
            <a:ext cx="714375" cy="242570"/>
          </a:xfrm>
          <a:custGeom>
            <a:avLst/>
            <a:gdLst/>
            <a:ahLst/>
            <a:cxnLst/>
            <a:rect l="l" t="t" r="r" b="b"/>
            <a:pathLst>
              <a:path w="714375" h="242569">
                <a:moveTo>
                  <a:pt x="0" y="242443"/>
                </a:moveTo>
                <a:lnTo>
                  <a:pt x="71437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600690" y="1716989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07756" y="1796284"/>
            <a:ext cx="1334135" cy="78549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30"/>
              </a:spcBef>
              <a:tabLst>
                <a:tab pos="591185" algn="l"/>
                <a:tab pos="13081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6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endParaRPr sz="1800">
              <a:latin typeface="Trebuchet MS"/>
              <a:cs typeface="Trebuchet MS"/>
            </a:endParaRPr>
          </a:p>
          <a:p>
            <a:pPr marR="29845" algn="r">
              <a:lnSpc>
                <a:spcPct val="100000"/>
              </a:lnSpc>
              <a:spcBef>
                <a:spcPts val="83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733031" y="2923032"/>
            <a:ext cx="1831975" cy="190500"/>
          </a:xfrm>
          <a:custGeom>
            <a:avLst/>
            <a:gdLst/>
            <a:ahLst/>
            <a:cxnLst/>
            <a:rect l="l" t="t" r="r" b="b"/>
            <a:pathLst>
              <a:path w="1831975" h="190500">
                <a:moveTo>
                  <a:pt x="0" y="0"/>
                </a:moveTo>
                <a:lnTo>
                  <a:pt x="1831848" y="19011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668006" y="2766771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775192" y="3621023"/>
            <a:ext cx="634365" cy="0"/>
          </a:xfrm>
          <a:custGeom>
            <a:avLst/>
            <a:gdLst/>
            <a:ahLst/>
            <a:cxnLst/>
            <a:rect l="l" t="t" r="r" b="b"/>
            <a:pathLst>
              <a:path w="634365">
                <a:moveTo>
                  <a:pt x="0" y="0"/>
                </a:moveTo>
                <a:lnTo>
                  <a:pt x="634237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399269" y="3477514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059168" y="3715511"/>
            <a:ext cx="680720" cy="0"/>
          </a:xfrm>
          <a:custGeom>
            <a:avLst/>
            <a:gdLst/>
            <a:ahLst/>
            <a:cxnLst/>
            <a:rect l="l" t="t" r="r" b="b"/>
            <a:pathLst>
              <a:path w="680720">
                <a:moveTo>
                  <a:pt x="0" y="0"/>
                </a:moveTo>
                <a:lnTo>
                  <a:pt x="68033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44206" y="355930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943600" y="3429000"/>
            <a:ext cx="459740" cy="20320"/>
          </a:xfrm>
          <a:custGeom>
            <a:avLst/>
            <a:gdLst/>
            <a:ahLst/>
            <a:cxnLst/>
            <a:rect l="l" t="t" r="r" b="b"/>
            <a:pathLst>
              <a:path w="459739" h="20320">
                <a:moveTo>
                  <a:pt x="459486" y="19812"/>
                </a:moveTo>
                <a:lnTo>
                  <a:pt x="0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37301" y="3252292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33084" y="5936386"/>
            <a:ext cx="242506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Times New Roman"/>
                <a:cs typeface="Times New Roman"/>
              </a:rPr>
              <a:t>Галудження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вивідкової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протоки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931265" y="105613"/>
            <a:ext cx="423926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8435" marR="5080" indent="-1436370">
              <a:lnSpc>
                <a:spcPct val="100000"/>
              </a:lnSpc>
              <a:spcBef>
                <a:spcPts val="95"/>
              </a:spcBef>
            </a:pPr>
            <a:r>
              <a:rPr dirty="0"/>
              <a:t>КЛІТИНИ</a:t>
            </a:r>
            <a:r>
              <a:rPr spc="-125" dirty="0"/>
              <a:t> </a:t>
            </a:r>
            <a:r>
              <a:rPr spc="-10" dirty="0"/>
              <a:t>СЛИННИХ ЗАЛОЗ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036" y="1045540"/>
            <a:ext cx="31972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Times New Roman"/>
                <a:cs typeface="Times New Roman"/>
              </a:rPr>
              <a:t>Сероцити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(серозні</a:t>
            </a:r>
            <a:r>
              <a:rPr sz="2000" b="1" spc="-10" dirty="0">
                <a:latin typeface="Times New Roman"/>
                <a:cs typeface="Times New Roman"/>
              </a:rPr>
              <a:t> клітини)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34489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Функція: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Виробляють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250" y="1351025"/>
            <a:ext cx="1014094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Times New Roman"/>
                <a:cs typeface="Times New Roman"/>
              </a:rPr>
              <a:t>серозний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036" y="1655521"/>
            <a:ext cx="196088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(білковий)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секрет. </a:t>
            </a:r>
            <a:r>
              <a:rPr sz="2000" b="1" spc="-10" dirty="0">
                <a:latin typeface="Times New Roman"/>
                <a:cs typeface="Times New Roman"/>
              </a:rPr>
              <a:t>Характеристика </a:t>
            </a:r>
            <a:r>
              <a:rPr sz="2000" spc="-10" dirty="0">
                <a:latin typeface="Times New Roman"/>
                <a:cs typeface="Times New Roman"/>
              </a:rPr>
              <a:t>водянистий,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5629" y="1960880"/>
            <a:ext cx="134810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Times New Roman"/>
                <a:cs typeface="Times New Roman"/>
              </a:rPr>
              <a:t>секрету: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містить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036" y="2570733"/>
            <a:ext cx="31838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49400" algn="l"/>
                <a:tab pos="2692400" algn="l"/>
              </a:tabLst>
            </a:pPr>
            <a:r>
              <a:rPr sz="2000" spc="-10" dirty="0">
                <a:latin typeface="Times New Roman"/>
                <a:cs typeface="Times New Roman"/>
              </a:rPr>
              <a:t>(наприклад,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амілазу)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бере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6036" y="2875229"/>
            <a:ext cx="30968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Times New Roman"/>
                <a:cs typeface="Times New Roman"/>
              </a:rPr>
              <a:t>початковому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травленні.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33780" algn="l"/>
                <a:tab pos="212534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Будова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клітин: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темніша,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1034" y="1960880"/>
            <a:ext cx="1219200" cy="1549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1920" marR="5080" indent="301625" algn="just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Times New Roman"/>
                <a:cs typeface="Times New Roman"/>
              </a:rPr>
              <a:t>рідкий, ферменти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базофільна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6036" y="3485210"/>
            <a:ext cx="452056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2090" algn="l"/>
                <a:tab pos="2472690" algn="l"/>
                <a:tab pos="3128645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цитоплазма,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округле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ядро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розташоване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036" y="3790569"/>
            <a:ext cx="452120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1036955" algn="l"/>
                <a:tab pos="1524635" algn="l"/>
                <a:tab pos="2545715" algn="l"/>
                <a:tab pos="3402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ближче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центру,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добре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розвинена гранулярна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24252" y="4095369"/>
            <a:ext cx="28936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92985" algn="l"/>
              </a:tabLst>
            </a:pPr>
            <a:r>
              <a:rPr sz="2000" spc="-10" dirty="0">
                <a:latin typeface="Times New Roman"/>
                <a:cs typeface="Times New Roman"/>
              </a:rPr>
              <a:t>ендоплазматична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сітка,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6036" y="4400550"/>
            <a:ext cx="4521200" cy="939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Times New Roman"/>
                <a:cs typeface="Times New Roman"/>
              </a:rPr>
              <a:t>вузький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просвіт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ацинуса.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19125" algn="l"/>
                <a:tab pos="2426970" algn="l"/>
                <a:tab pos="3826510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переважають: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привушна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залоза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(майже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повністю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серозна)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0" y="51815"/>
            <a:ext cx="6925056" cy="63428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КЛІТИНИ</a:t>
            </a:r>
            <a:r>
              <a:rPr sz="2800" spc="-145" dirty="0"/>
              <a:t> </a:t>
            </a:r>
            <a:r>
              <a:rPr sz="2800" dirty="0"/>
              <a:t>СЛИННИХ</a:t>
            </a:r>
            <a:r>
              <a:rPr sz="2800" spc="-80" dirty="0"/>
              <a:t> </a:t>
            </a:r>
            <a:r>
              <a:rPr sz="2800" spc="-10" dirty="0"/>
              <a:t>ЗАЛОЗ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17550" y="713358"/>
          <a:ext cx="10810239" cy="5779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735"/>
                <a:gridCol w="3334385"/>
                <a:gridCol w="2702560"/>
                <a:gridCol w="2702559"/>
              </a:tblGrid>
              <a:tr h="574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Ознака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Сероцити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Мукоцити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Міоепітеліальні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клітини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Основна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функція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Секреція</a:t>
                      </a:r>
                      <a:r>
                        <a:rPr sz="1600" spc="4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білкових,</a:t>
                      </a:r>
                      <a:r>
                        <a:rPr sz="1600" spc="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ферментативно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активних</a:t>
                      </a:r>
                      <a:r>
                        <a:rPr sz="16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речовин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Секреція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слизу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(муцину)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459230" algn="l"/>
                          <a:tab pos="255968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Скорочення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ацинусів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вивідних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проток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секрету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80465" algn="l"/>
                          <a:tab pos="2128520" algn="l"/>
                          <a:tab pos="304609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Серозний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(рідкий,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багатий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на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ферменти)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Слизовий</a:t>
                      </a:r>
                      <a:r>
                        <a:rPr sz="1600" spc="4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(в’язкий,</a:t>
                      </a:r>
                      <a:r>
                        <a:rPr sz="1600" spc="4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багатий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глікопротеїни)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Секрет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виробляють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клітин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Пірамідальні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Призматичні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або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кубічні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Зірчасті,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веретеноподібні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Розташування</a:t>
                      </a:r>
                      <a:r>
                        <a:rPr sz="1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ядра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Округле,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базально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2550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394460" algn="l"/>
                          <a:tab pos="240665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Сплющене,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зміщене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основи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клітини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78740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50495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Подовжене,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розташоване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вздовж</a:t>
                      </a:r>
                      <a:r>
                        <a:rPr sz="16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клітини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Цитоплазма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247140" algn="l"/>
                          <a:tab pos="1527810" algn="l"/>
                          <a:tab pos="254635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Базофільна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базальній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частині,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еозинофільна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апікально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Світла,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піниста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Слабо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забарвлена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Секреторні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гранули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317625" algn="l"/>
                          <a:tab pos="274701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Дрібні,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численні,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добре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забарвлюються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110615" algn="l"/>
                          <a:tab pos="201930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Великі,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світлі,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погано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забарвлюються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Відсутні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Органели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Добре</a:t>
                      </a:r>
                      <a:r>
                        <a:rPr sz="16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розвинені</a:t>
                      </a:r>
                      <a:r>
                        <a:rPr sz="16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гранулярна</a:t>
                      </a:r>
                      <a:r>
                        <a:rPr sz="16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ЕПС</a:t>
                      </a:r>
                      <a:r>
                        <a:rPr sz="16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комплекс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Гольджі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Добре</a:t>
                      </a:r>
                      <a:r>
                        <a:rPr sz="16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розвинений</a:t>
                      </a:r>
                      <a:r>
                        <a:rPr sz="16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комплекс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Гольджі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99834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Міофіламенти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(актин,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міозин)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88404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Розташування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ацинусі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268730" algn="l"/>
                          <a:tab pos="2067560" algn="l"/>
                          <a:tab pos="295148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Утворюють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серозні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ацинуси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або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серозні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півмісяці</a:t>
                      </a:r>
                      <a:r>
                        <a:rPr sz="16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Джиануцці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Формують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слизові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ацинуси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Між</a:t>
                      </a:r>
                      <a:r>
                        <a:rPr sz="1600" spc="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базальною</a:t>
                      </a:r>
                      <a:r>
                        <a:rPr sz="1600" spc="4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мембраною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та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секреторними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клітинами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Роль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секреції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049020" algn="l"/>
                          <a:tab pos="1350645" algn="l"/>
                          <a:tab pos="248793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синтеза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виведення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білкових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ферментів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60464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Захист,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зволоження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слизових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оболонок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742439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Полегшують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виділення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секрету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60398" y="174193"/>
            <a:ext cx="73710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3E7818"/>
                </a:solidFill>
              </a:rPr>
              <a:t>Порівняльна</a:t>
            </a:r>
            <a:r>
              <a:rPr sz="2800" spc="-105" dirty="0">
                <a:solidFill>
                  <a:srgbClr val="3E7818"/>
                </a:solidFill>
              </a:rPr>
              <a:t> </a:t>
            </a:r>
            <a:r>
              <a:rPr sz="2800" spc="-10" dirty="0">
                <a:solidFill>
                  <a:srgbClr val="3E7818"/>
                </a:solidFill>
              </a:rPr>
              <a:t>характеристика</a:t>
            </a:r>
            <a:r>
              <a:rPr sz="2800" spc="-90" dirty="0">
                <a:solidFill>
                  <a:srgbClr val="3E7818"/>
                </a:solidFill>
              </a:rPr>
              <a:t> </a:t>
            </a:r>
            <a:r>
              <a:rPr sz="2800" dirty="0">
                <a:solidFill>
                  <a:srgbClr val="3E7818"/>
                </a:solidFill>
              </a:rPr>
              <a:t>клітин</a:t>
            </a:r>
            <a:r>
              <a:rPr sz="2800" spc="-20" dirty="0">
                <a:solidFill>
                  <a:srgbClr val="3E7818"/>
                </a:solidFill>
              </a:rPr>
              <a:t> </a:t>
            </a:r>
            <a:r>
              <a:rPr sz="2800" spc="-10" dirty="0">
                <a:solidFill>
                  <a:srgbClr val="3E7818"/>
                </a:solidFill>
              </a:rPr>
              <a:t>ацинуса</a:t>
            </a:r>
            <a:endParaRPr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6516" y="866012"/>
            <a:ext cx="46888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центрі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зображена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слизова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секреторна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516" y="1109852"/>
            <a:ext cx="218884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636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грушоподібної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(високої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6521" y="1109852"/>
            <a:ext cx="9258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z="1600" spc="-10" dirty="0">
                <a:latin typeface="Times New Roman"/>
                <a:cs typeface="Times New Roman"/>
              </a:rPr>
              <a:t>форми.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0" dirty="0">
                <a:latin typeface="Times New Roman"/>
                <a:cs typeface="Times New Roman"/>
              </a:rPr>
              <a:t>Її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2725" y="1109852"/>
            <a:ext cx="1278890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призматичної) заповнена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7170" y="1354074"/>
            <a:ext cx="10858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численними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516" y="1354074"/>
            <a:ext cx="1948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534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апікальна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муциновими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4542" y="1597913"/>
            <a:ext cx="33108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95070" algn="l"/>
                <a:tab pos="1655445" algn="l"/>
                <a:tab pos="249999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краплями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містять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слизовий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516" y="1841449"/>
            <a:ext cx="4690110" cy="46621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секрет.</a:t>
            </a:r>
            <a:r>
              <a:rPr sz="1600" spc="5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краплі</a:t>
            </a:r>
            <a:r>
              <a:rPr sz="1600" spc="4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займають</a:t>
            </a:r>
            <a:r>
              <a:rPr sz="1600" spc="4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більшу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цитоплазми,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тому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вона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виглядає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світлою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слабо базофільною.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Ядро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сплощене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зміщене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базальної </a:t>
            </a:r>
            <a:r>
              <a:rPr sz="1600" dirty="0">
                <a:latin typeface="Times New Roman"/>
                <a:cs typeface="Times New Roman"/>
              </a:rPr>
              <a:t>частини,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притиснуте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периферії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характерна морфологічна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ознака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мукоцитів.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видно: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розвинений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апарат</a:t>
            </a:r>
            <a:r>
              <a:rPr sz="1600" b="1" spc="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Гольджі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бере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участь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синтезі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модифікації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муцину;</a:t>
            </a:r>
            <a:endParaRPr sz="1600">
              <a:latin typeface="Times New Roman"/>
              <a:cs typeface="Times New Roman"/>
            </a:endParaRPr>
          </a:p>
          <a:p>
            <a:pPr marL="12700" marR="5080" indent="51435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гранулярну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(шорстку)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ендоплазматичну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сітку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забезпечує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синтез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білкових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компонентів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секрету.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зазначено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широкий</a:t>
            </a:r>
            <a:r>
              <a:rPr sz="1600" b="1" spc="3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просвіт</a:t>
            </a:r>
            <a:r>
              <a:rPr sz="1600" b="1" spc="375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слизового </a:t>
            </a:r>
            <a:r>
              <a:rPr sz="1600" b="1" dirty="0">
                <a:latin typeface="Times New Roman"/>
                <a:cs typeface="Times New Roman"/>
              </a:rPr>
              <a:t>ацинуса,</a:t>
            </a:r>
            <a:r>
              <a:rPr sz="1600" b="1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відрізняє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ацинуса.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нижній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схеми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наведено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порівняння: </a:t>
            </a:r>
            <a:r>
              <a:rPr sz="1600" b="1" dirty="0">
                <a:latin typeface="Times New Roman"/>
                <a:cs typeface="Times New Roman"/>
              </a:rPr>
              <a:t>слизового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ацинуса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світлий,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широким</a:t>
            </a:r>
            <a:r>
              <a:rPr sz="1600" spc="-10" dirty="0">
                <a:latin typeface="Times New Roman"/>
                <a:cs typeface="Times New Roman"/>
              </a:rPr>
              <a:t> просвітом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великими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муциновими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краплями;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серозного</a:t>
            </a:r>
            <a:r>
              <a:rPr sz="1600" b="1" spc="37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ацинуса</a:t>
            </a:r>
            <a:r>
              <a:rPr sz="1600" b="1" spc="3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темніший,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дрібними </a:t>
            </a:r>
            <a:r>
              <a:rPr sz="1600" dirty="0">
                <a:latin typeface="Times New Roman"/>
                <a:cs typeface="Times New Roman"/>
              </a:rPr>
              <a:t>секреторними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(зимогенними)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гранулами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вузьким просвітом.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9344" y="210311"/>
            <a:ext cx="6425184" cy="615391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03147" y="120142"/>
            <a:ext cx="49809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КЛІТИНИ</a:t>
            </a:r>
            <a:r>
              <a:rPr sz="2800" spc="-145" dirty="0"/>
              <a:t> </a:t>
            </a:r>
            <a:r>
              <a:rPr sz="2800" dirty="0"/>
              <a:t>СЛИННИХ</a:t>
            </a:r>
            <a:r>
              <a:rPr sz="2800" spc="-80" dirty="0"/>
              <a:t> </a:t>
            </a:r>
            <a:r>
              <a:rPr sz="2800" spc="-10" dirty="0"/>
              <a:t>ЗАЛОЗ</a:t>
            </a:r>
            <a:endParaRPr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2832" y="682751"/>
            <a:ext cx="6912863" cy="58186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55467" y="119252"/>
            <a:ext cx="362712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Класифікація</a:t>
            </a:r>
            <a:r>
              <a:rPr spc="-90" dirty="0"/>
              <a:t> </a:t>
            </a:r>
            <a:r>
              <a:rPr spc="-10" dirty="0"/>
              <a:t>залоз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868" y="1187272"/>
            <a:ext cx="4017645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Види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залоз за </a:t>
            </a:r>
            <a:r>
              <a:rPr sz="1800" b="1" spc="-10" dirty="0">
                <a:latin typeface="Times New Roman"/>
                <a:cs typeface="Times New Roman"/>
              </a:rPr>
              <a:t>галудженням: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За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кількістю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вивідних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проток:</a:t>
            </a:r>
            <a:endParaRPr sz="1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Прості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вивідна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протока;</a:t>
            </a:r>
            <a:endParaRPr sz="1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Складні 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вивідні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протоки.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По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кількісті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секреторних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відділів:</a:t>
            </a:r>
            <a:endParaRPr sz="1800">
              <a:latin typeface="Times New Roman"/>
              <a:cs typeface="Times New Roman"/>
            </a:endParaRPr>
          </a:p>
          <a:p>
            <a:pPr marL="356870" lvl="1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spc="-20" dirty="0">
                <a:latin typeface="Times New Roman"/>
                <a:cs typeface="Times New Roman"/>
              </a:rPr>
              <a:t>Розгалуджена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більше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секреторних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віддділів;</a:t>
            </a:r>
            <a:endParaRPr sz="1800">
              <a:latin typeface="Times New Roman"/>
              <a:cs typeface="Times New Roman"/>
            </a:endParaRPr>
          </a:p>
          <a:p>
            <a:pPr marL="12700" marR="862330" lvl="1" indent="344170">
              <a:lnSpc>
                <a:spcPct val="100000"/>
              </a:lnSpc>
              <a:buAutoNum type="arabicPeriod" startAt="2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розгалудженя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відділ.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секреторного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відділу:</a:t>
            </a:r>
            <a:endParaRPr sz="1800">
              <a:latin typeface="Times New Roman"/>
              <a:cs typeface="Times New Roman"/>
            </a:endParaRPr>
          </a:p>
          <a:p>
            <a:pPr marL="356870" lvl="2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Трубчаста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трубки)</a:t>
            </a:r>
            <a:endParaRPr sz="1800">
              <a:latin typeface="Times New Roman"/>
              <a:cs typeface="Times New Roman"/>
            </a:endParaRPr>
          </a:p>
          <a:p>
            <a:pPr marL="356870" lvl="2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Альвеолярна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мішечка)</a:t>
            </a:r>
            <a:endParaRPr sz="1800">
              <a:latin typeface="Times New Roman"/>
              <a:cs typeface="Times New Roman"/>
            </a:endParaRPr>
          </a:p>
          <a:p>
            <a:pPr marL="356870" lvl="2" indent="-3441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68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Трубчасто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альвеолярна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344" y="429768"/>
            <a:ext cx="8229600" cy="31790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44440" y="3761232"/>
            <a:ext cx="1761743" cy="28773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3016" y="3810000"/>
            <a:ext cx="2142744" cy="27828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8792" y="3715511"/>
            <a:ext cx="2740152" cy="28773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4583" y="249936"/>
            <a:ext cx="8449056" cy="30236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84047" y="3429000"/>
            <a:ext cx="4962525" cy="2877820"/>
            <a:chOff x="384047" y="3429000"/>
            <a:chExt cx="4962525" cy="28778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047" y="3429000"/>
              <a:ext cx="1761744" cy="28773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5792" y="3499103"/>
              <a:ext cx="3200400" cy="273405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5983223" y="3429000"/>
            <a:ext cx="4063365" cy="3023870"/>
            <a:chOff x="5983223" y="3429000"/>
            <a:chExt cx="4063365" cy="30238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3223" y="3429000"/>
              <a:ext cx="1883664" cy="30236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1919" y="3471671"/>
              <a:ext cx="2304287" cy="255727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448" y="3575303"/>
            <a:ext cx="1761744" cy="288340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8216" y="335279"/>
            <a:ext cx="8449056" cy="30236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055" y="3493008"/>
            <a:ext cx="6077711" cy="16855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30167"/>
            <a:ext cx="5593080" cy="154838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74848" y="0"/>
            <a:ext cx="8787765" cy="6339840"/>
            <a:chOff x="2974848" y="0"/>
            <a:chExt cx="8787765" cy="6339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9368" y="518159"/>
              <a:ext cx="6912864" cy="58216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4848" y="0"/>
              <a:ext cx="4108704" cy="85343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21868" y="1396111"/>
            <a:ext cx="3963670" cy="33788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Times New Roman"/>
                <a:cs typeface="Times New Roman"/>
              </a:rPr>
              <a:t>Класифікація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залоз: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Проста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трубчата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Проста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розгалуджена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трубчата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Проста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спиральна</a:t>
            </a:r>
            <a:endParaRPr sz="20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Times New Roman"/>
                <a:cs typeface="Times New Roman"/>
              </a:rPr>
              <a:t>нерозгалуджена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 startAt="4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Проста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альвеолярна</a:t>
            </a:r>
            <a:endParaRPr sz="20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Times New Roman"/>
                <a:cs typeface="Times New Roman"/>
              </a:rPr>
              <a:t>нерозгалужена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 startAt="5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Проста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альвеолярна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розгалужена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 startAt="5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Складна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розгалуджена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трубчата</a:t>
            </a:r>
            <a:endParaRPr sz="2000">
              <a:latin typeface="Times New Roman"/>
              <a:cs typeface="Times New Roman"/>
            </a:endParaRPr>
          </a:p>
          <a:p>
            <a:pPr marL="356870" marR="1157605" indent="-344805">
              <a:lnSpc>
                <a:spcPct val="100000"/>
              </a:lnSpc>
              <a:buAutoNum type="arabicPeriod" startAt="5"/>
              <a:tabLst>
                <a:tab pos="356870" algn="l"/>
              </a:tabLst>
            </a:pPr>
            <a:r>
              <a:rPr sz="2000" dirty="0">
                <a:latin typeface="Times New Roman"/>
                <a:cs typeface="Times New Roman"/>
              </a:rPr>
              <a:t>Складна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розгалуджена </a:t>
            </a:r>
            <a:r>
              <a:rPr sz="2000" spc="-10" dirty="0">
                <a:latin typeface="Times New Roman"/>
                <a:cs typeface="Times New Roman"/>
              </a:rPr>
              <a:t>альвеолярна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502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0C225"/>
                </a:solidFill>
              </a:rPr>
              <a:t>МАЛІ</a:t>
            </a:r>
            <a:r>
              <a:rPr sz="3600" spc="-114" dirty="0">
                <a:solidFill>
                  <a:srgbClr val="90C225"/>
                </a:solidFill>
              </a:rPr>
              <a:t> </a:t>
            </a:r>
            <a:r>
              <a:rPr sz="3600" dirty="0">
                <a:solidFill>
                  <a:srgbClr val="90C225"/>
                </a:solidFill>
              </a:rPr>
              <a:t>СЛИННІ</a:t>
            </a:r>
            <a:r>
              <a:rPr sz="3600" spc="-130" dirty="0">
                <a:solidFill>
                  <a:srgbClr val="90C225"/>
                </a:solidFill>
              </a:rPr>
              <a:t> </a:t>
            </a:r>
            <a:r>
              <a:rPr sz="3600" spc="-10" dirty="0">
                <a:solidFill>
                  <a:srgbClr val="90C225"/>
                </a:solidFill>
              </a:rPr>
              <a:t>ЗАЛОЗИ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13359" y="1513458"/>
            <a:ext cx="55753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Малі</a:t>
            </a:r>
            <a:r>
              <a:rPr sz="20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20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20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губні,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щічні,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піднебінні</a:t>
            </a:r>
            <a:r>
              <a:rPr sz="20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359" y="1818258"/>
            <a:ext cx="164465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978535" algn="l"/>
                <a:tab pos="141795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язикові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8079" y="1818258"/>
            <a:ext cx="3770629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9710" marR="5080" indent="-207645">
              <a:lnSpc>
                <a:spcPct val="100000"/>
              </a:lnSpc>
              <a:spcBef>
                <a:spcPts val="90"/>
              </a:spcBef>
              <a:tabLst>
                <a:tab pos="1118870" algn="l"/>
                <a:tab pos="2311400" algn="l"/>
                <a:tab pos="2753360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належать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складних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альвеолярно-трубчастих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359" y="2428112"/>
            <a:ext cx="23298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682750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розгалужених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82798" y="2428112"/>
            <a:ext cx="21615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9123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Кінцеві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1483" y="2428112"/>
            <a:ext cx="219710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261745" algn="l"/>
                <a:tab pos="155130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розміщені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товщі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3359" y="2732608"/>
            <a:ext cx="3237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32815" algn="l"/>
                <a:tab pos="1170940" algn="l"/>
                <a:tab pos="26523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губних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піднебінних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4951" y="3038094"/>
            <a:ext cx="44145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03045" algn="l"/>
                <a:tab pos="2786380" algn="l"/>
                <a:tab pos="4173854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359" y="3342589"/>
            <a:ext cx="557720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підслизовій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основі,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r>
              <a:rPr sz="20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щічних</a:t>
            </a:r>
            <a:r>
              <a:rPr sz="2000" spc="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язикових</a:t>
            </a:r>
            <a:r>
              <a:rPr sz="20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r>
              <a:rPr sz="20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залягають</a:t>
            </a:r>
            <a:r>
              <a:rPr sz="20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20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пучками</a:t>
            </a:r>
            <a:r>
              <a:rPr sz="20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м'язових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20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відповідних</a:t>
            </a:r>
            <a:r>
              <a:rPr sz="20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органів</a:t>
            </a:r>
            <a:r>
              <a:rPr sz="20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r>
              <a:rPr sz="20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порожнини.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Губні,</a:t>
            </a:r>
            <a:r>
              <a:rPr sz="20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щічні,</a:t>
            </a:r>
            <a:r>
              <a:rPr sz="20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піднебінні</a:t>
            </a:r>
            <a:r>
              <a:rPr sz="20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20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язика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продукують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слизово-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білковий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секрет,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кінчика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язика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білково-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8161" y="255854"/>
            <a:ext cx="58343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ВЕЛИКІ</a:t>
            </a:r>
            <a:r>
              <a:rPr sz="3600" spc="-160" dirty="0"/>
              <a:t> </a:t>
            </a:r>
            <a:r>
              <a:rPr sz="3600" dirty="0"/>
              <a:t>СЛИННІ</a:t>
            </a:r>
            <a:r>
              <a:rPr sz="3600" spc="-135" dirty="0"/>
              <a:t> </a:t>
            </a:r>
            <a:r>
              <a:rPr sz="3600" spc="-10" dirty="0"/>
              <a:t>ЗАЛОЗИ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31393" y="949578"/>
            <a:ext cx="5409565" cy="425196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6870" marR="6350" indent="-344805" algn="just">
              <a:lnSpc>
                <a:spcPct val="90000"/>
              </a:lnSpc>
              <a:spcBef>
                <a:spcPts val="3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Великі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парні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виробляють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основну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частину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слини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протоками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 порожнину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рота.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ts val="183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великих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відносять: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Привушна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залоза;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залоза;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Під’язикова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складні,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альвіолярні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альвіолярно-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ts val="1945"/>
              </a:lnSpc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трубчаті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разголуджені.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секрету:</a:t>
            </a:r>
            <a:endParaRPr sz="1800">
              <a:latin typeface="Times New Roman"/>
              <a:cs typeface="Times New Roman"/>
            </a:endParaRPr>
          </a:p>
          <a:p>
            <a:pPr marL="70485" marR="1020444" indent="-58419">
              <a:lnSpc>
                <a:spcPts val="1939"/>
              </a:lnSpc>
              <a:spcBef>
                <a:spcPts val="1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а)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присінка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–між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зубами,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щоками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губами;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б)власне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ротову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порожнину.</a:t>
            </a:r>
            <a:endParaRPr sz="1800">
              <a:latin typeface="Times New Roman"/>
              <a:cs typeface="Times New Roman"/>
            </a:endParaRPr>
          </a:p>
          <a:p>
            <a:pPr marL="356870" indent="-344805">
              <a:lnSpc>
                <a:spcPts val="1814"/>
              </a:lnSpc>
              <a:tabLst>
                <a:tab pos="356870" algn="l"/>
                <a:tab pos="1667510" algn="l"/>
                <a:tab pos="2005964" algn="l"/>
                <a:tab pos="3588385" algn="l"/>
                <a:tab pos="439293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Секретують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мерокриновим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типом,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</a:t>
            </a:r>
            <a:endParaRPr sz="1800">
              <a:latin typeface="Times New Roman"/>
              <a:cs typeface="Times New Roman"/>
            </a:endParaRPr>
          </a:p>
          <a:p>
            <a:pPr marL="356870" marR="9525">
              <a:lnSpc>
                <a:spcPts val="1939"/>
              </a:lnSpc>
              <a:spcBef>
                <a:spcPts val="140"/>
              </a:spcBef>
              <a:tabLst>
                <a:tab pos="1134110" algn="l"/>
                <a:tab pos="2390140" algn="l"/>
                <a:tab pos="3609975" algn="l"/>
                <a:tab pos="508508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апікальню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поверхню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без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руйнування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апікальної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14"/>
              </a:lnSpc>
              <a:tabLst>
                <a:tab pos="356870" algn="l"/>
                <a:tab pos="734695" algn="l"/>
                <a:tab pos="2002789" algn="l"/>
                <a:tab pos="2902585" algn="l"/>
                <a:tab pos="4277360" algn="l"/>
                <a:tab pos="466153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характером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поділяються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білкові,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ts val="205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змішані.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75832" y="819911"/>
            <a:ext cx="5382895" cy="4819015"/>
            <a:chOff x="6275832" y="819911"/>
            <a:chExt cx="5382895" cy="4819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5832" y="819911"/>
              <a:ext cx="5382768" cy="4803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96600" y="4803647"/>
              <a:ext cx="753110" cy="826135"/>
            </a:xfrm>
            <a:custGeom>
              <a:avLst/>
              <a:gdLst/>
              <a:ahLst/>
              <a:cxnLst/>
              <a:rect l="l" t="t" r="r" b="b"/>
              <a:pathLst>
                <a:path w="753109" h="826135">
                  <a:moveTo>
                    <a:pt x="752855" y="0"/>
                  </a:moveTo>
                  <a:lnTo>
                    <a:pt x="0" y="0"/>
                  </a:lnTo>
                  <a:lnTo>
                    <a:pt x="0" y="826007"/>
                  </a:lnTo>
                  <a:lnTo>
                    <a:pt x="752855" y="826007"/>
                  </a:lnTo>
                  <a:lnTo>
                    <a:pt x="752855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896600" y="4803647"/>
              <a:ext cx="753110" cy="826135"/>
            </a:xfrm>
            <a:custGeom>
              <a:avLst/>
              <a:gdLst/>
              <a:ahLst/>
              <a:cxnLst/>
              <a:rect l="l" t="t" r="r" b="b"/>
              <a:pathLst>
                <a:path w="753109" h="826135">
                  <a:moveTo>
                    <a:pt x="0" y="826007"/>
                  </a:moveTo>
                  <a:lnTo>
                    <a:pt x="752855" y="826007"/>
                  </a:lnTo>
                  <a:lnTo>
                    <a:pt x="752855" y="0"/>
                  </a:lnTo>
                  <a:lnTo>
                    <a:pt x="0" y="0"/>
                  </a:lnTo>
                  <a:lnTo>
                    <a:pt x="0" y="826007"/>
                  </a:lnTo>
                  <a:close/>
                </a:path>
              </a:pathLst>
            </a:custGeom>
            <a:ln w="18288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0" dirty="0"/>
              <a:t>ЗАГАЛЬНА</a:t>
            </a:r>
            <a:r>
              <a:rPr sz="3600" spc="-135" dirty="0"/>
              <a:t> </a:t>
            </a:r>
            <a:r>
              <a:rPr sz="3600" spc="-110" dirty="0"/>
              <a:t>БУДОВА</a:t>
            </a:r>
            <a:r>
              <a:rPr sz="3600" spc="-114" dirty="0"/>
              <a:t> </a:t>
            </a:r>
            <a:r>
              <a:rPr sz="3600" dirty="0"/>
              <a:t>СЛИНОВИХ</a:t>
            </a:r>
            <a:r>
              <a:rPr sz="3600" spc="-120" dirty="0"/>
              <a:t> </a:t>
            </a:r>
            <a:r>
              <a:rPr sz="3600" spc="-10" dirty="0"/>
              <a:t>ЗАЛОЗ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21640" y="910209"/>
            <a:ext cx="8753475" cy="472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парінхімотозний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орган.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зі: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(допоміжна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55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2.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Паренхіма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(головна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395"/>
              </a:lnSpc>
              <a:tabLst>
                <a:tab pos="356870" algn="l"/>
              </a:tabLst>
            </a:pPr>
            <a:r>
              <a:rPr sz="1600" spc="9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2000" b="1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складається:</a:t>
            </a:r>
            <a:endParaRPr sz="20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0"/>
              </a:spcBef>
              <a:buClr>
                <a:srgbClr val="90C225"/>
              </a:buClr>
              <a:buSzPct val="80555"/>
              <a:buAutoNum type="arabicPeriod"/>
              <a:tabLst>
                <a:tab pos="356870" algn="l"/>
              </a:tabLst>
            </a:pP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Капсула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вкриває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залозу,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захісна,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формоутворююча.</a:t>
            </a:r>
            <a:endParaRPr sz="1800">
              <a:latin typeface="Times New Roman"/>
              <a:cs typeface="Times New Roman"/>
            </a:endParaRPr>
          </a:p>
          <a:p>
            <a:pPr marL="356870" marR="743585" indent="-344805" algn="just">
              <a:lnSpc>
                <a:spcPct val="100000"/>
              </a:lnSpc>
              <a:spcBef>
                <a:spcPts val="5"/>
              </a:spcBef>
              <a:buClr>
                <a:srgbClr val="90C225"/>
              </a:buClr>
              <a:buSzPct val="80555"/>
              <a:buAutoNum type="arabicPeriod" startAt="2"/>
              <a:tabLst>
                <a:tab pos="356870" algn="l"/>
              </a:tabLst>
            </a:pP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Трабекули</a:t>
            </a:r>
            <a:r>
              <a:rPr sz="18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(перегородки)</a:t>
            </a:r>
            <a:r>
              <a:rPr sz="1800" b="1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відходять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капсули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всередину,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аходять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глибоко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середину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органа.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 опорна,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каркас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(строму).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Розташування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селезінка,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печінка.</a:t>
            </a:r>
            <a:endParaRPr sz="1800">
              <a:latin typeface="Times New Roman"/>
              <a:cs typeface="Times New Roman"/>
            </a:endParaRPr>
          </a:p>
          <a:p>
            <a:pPr marL="356870" indent="-344170" algn="just">
              <a:lnSpc>
                <a:spcPct val="100000"/>
              </a:lnSpc>
              <a:buClr>
                <a:srgbClr val="90C225"/>
              </a:buClr>
              <a:buSzPct val="80555"/>
              <a:buAutoNum type="arabicPeriod" startAt="2"/>
              <a:tabLst>
                <a:tab pos="356870" algn="l"/>
              </a:tabLst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Септи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(перегородки)</a:t>
            </a:r>
            <a:r>
              <a:rPr sz="18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відходять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капсули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всередину,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прошарки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</a:t>
            </a:r>
            <a:endParaRPr sz="1800">
              <a:latin typeface="Times New Roman"/>
              <a:cs typeface="Times New Roman"/>
            </a:endParaRPr>
          </a:p>
          <a:p>
            <a:pPr marL="356870" marR="508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тканини,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але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тонші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ніж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трабекули.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ділять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(лобули) розмежування,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живлення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органа.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септах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проходять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кровоносні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лімфатичні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нерви,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протоки.</a:t>
            </a:r>
            <a:endParaRPr sz="1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90C225"/>
              </a:buClr>
              <a:buSzPct val="80555"/>
              <a:buAutoNum type="arabicPeriod" startAt="4"/>
              <a:tabLst>
                <a:tab pos="356870" algn="l"/>
              </a:tabLst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Внутрішня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(інтерстиційна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строма),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середині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часточки,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(аморфна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речовина,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мало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волокнистих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компонентів).</a:t>
            </a:r>
            <a:endParaRPr sz="1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90C225"/>
              </a:buClr>
              <a:buSzPct val="80555"/>
              <a:buAutoNum type="arabicPeriod" startAt="5"/>
              <a:tabLst>
                <a:tab pos="35687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Кровиносні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пухкій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сполучній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тканині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внутрішньої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строми.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22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ВЕЛИКІ</a:t>
            </a:r>
            <a:r>
              <a:rPr sz="3600" spc="-160" dirty="0"/>
              <a:t> </a:t>
            </a:r>
            <a:r>
              <a:rPr sz="3600" dirty="0"/>
              <a:t>СЛИННІ</a:t>
            </a:r>
            <a:r>
              <a:rPr sz="3600" spc="-135" dirty="0"/>
              <a:t> </a:t>
            </a:r>
            <a:r>
              <a:rPr sz="3600" spc="-10" dirty="0"/>
              <a:t>ЗАЛОЗИ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157986"/>
            <a:ext cx="9305290" cy="4782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56870" algn="l"/>
              </a:tabLst>
            </a:pPr>
            <a:r>
              <a:rPr sz="160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Паренхіма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виконує головну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функції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оболонки,</a:t>
            </a:r>
            <a:r>
              <a:rPr sz="20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endParaRPr sz="20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6870" algn="l"/>
              </a:tabLst>
            </a:pPr>
            <a:r>
              <a:rPr sz="160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6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Паренхіма</a:t>
            </a:r>
            <a:r>
              <a:rPr sz="20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6870" algn="l"/>
                <a:tab pos="171640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1.</a:t>
            </a:r>
            <a:r>
              <a:rPr sz="1800" b="1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що</a:t>
            </a:r>
            <a:r>
              <a:rPr sz="1800" b="1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виробляють</a:t>
            </a:r>
            <a:r>
              <a:rPr sz="1800" b="1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секрет:</a:t>
            </a:r>
            <a:r>
              <a:rPr sz="1800" b="1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сероцити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–білковий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секрет,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мукоцити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–слизовий</a:t>
            </a:r>
            <a:endParaRPr sz="18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міоепітеліальні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–скоротливі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2.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характером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розташування</a:t>
            </a:r>
            <a:r>
              <a:rPr sz="1800" b="1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скупчення:</a:t>
            </a:r>
            <a:endParaRPr sz="1800">
              <a:latin typeface="Times New Roman"/>
              <a:cs typeface="Times New Roman"/>
            </a:endParaRPr>
          </a:p>
          <a:p>
            <a:pPr marL="12700" marR="5080" indent="173355" algn="just">
              <a:lnSpc>
                <a:spcPct val="100000"/>
              </a:lnSpc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а)</a:t>
            </a:r>
            <a:r>
              <a:rPr sz="1800" b="1" spc="1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Секреторний</a:t>
            </a:r>
            <a:r>
              <a:rPr sz="1800" b="1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відділ.</a:t>
            </a:r>
            <a:r>
              <a:rPr sz="1800" b="1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ацинусу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кінцевий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секреторний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віддділ.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Екзокринної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залози,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утворений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секриторними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клітинами,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оточують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виробляють секрет.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ацинусів:</a:t>
            </a:r>
            <a:endParaRPr sz="1800">
              <a:latin typeface="Times New Roman"/>
              <a:cs typeface="Times New Roman"/>
            </a:endParaRPr>
          </a:p>
          <a:p>
            <a:pPr marL="356870" indent="-344170" algn="just">
              <a:lnSpc>
                <a:spcPct val="100000"/>
              </a:lnSpc>
              <a:spcBef>
                <a:spcPts val="5"/>
              </a:spcBef>
              <a:buClr>
                <a:srgbClr val="90C225"/>
              </a:buClr>
              <a:buSzPct val="80555"/>
              <a:buFont typeface="Wingdings"/>
              <a:buChar char=""/>
              <a:tabLst>
                <a:tab pos="356870" algn="l"/>
              </a:tabLst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Серозний</a:t>
            </a:r>
            <a:r>
              <a:rPr sz="18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ацинус,</a:t>
            </a:r>
            <a:r>
              <a:rPr sz="1800" b="1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темні,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пірамідні,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ядро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кругле,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розташоване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ближче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основи,</a:t>
            </a:r>
            <a:endParaRPr sz="1800">
              <a:latin typeface="Times New Roman"/>
              <a:cs typeface="Times New Roman"/>
            </a:endParaRPr>
          </a:p>
          <a:p>
            <a:pPr marL="35687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вузький.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Виробляють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амілазу.</a:t>
            </a:r>
            <a:endParaRPr sz="1800">
              <a:latin typeface="Times New Roman"/>
              <a:cs typeface="Times New Roman"/>
            </a:endParaRPr>
          </a:p>
          <a:p>
            <a:pPr marL="356870" marR="8255" indent="-344805" algn="just">
              <a:lnSpc>
                <a:spcPct val="100000"/>
              </a:lnSpc>
              <a:buClr>
                <a:srgbClr val="90C225"/>
              </a:buClr>
              <a:buSzPct val="80555"/>
              <a:buFont typeface="Wingdings"/>
              <a:buChar char=""/>
              <a:tabLst>
                <a:tab pos="356870" algn="l"/>
              </a:tabLst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Слизовий</a:t>
            </a:r>
            <a:r>
              <a:rPr sz="1800" b="1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ацинус,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світлі,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ядро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сплющене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розташовано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близько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базальної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мембрани,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широкий.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муцин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(слиз).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ct val="100000"/>
              </a:lnSpc>
              <a:buClr>
                <a:srgbClr val="90C225"/>
              </a:buClr>
              <a:buSzPct val="80555"/>
              <a:buFont typeface="Wingdings"/>
              <a:buChar char=""/>
              <a:tabLst>
                <a:tab pos="356870" algn="l"/>
              </a:tabLst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Змішаний</a:t>
            </a:r>
            <a:r>
              <a:rPr sz="1800" b="1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ацинус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8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</a:t>
            </a:r>
            <a:r>
              <a:rPr sz="1800" spc="1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слизовим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ацинусом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серозними</a:t>
            </a:r>
            <a:r>
              <a:rPr sz="1800" spc="1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півмісяцем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(півмісяць 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Джануччі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группа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серозних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переферії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слизового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ацинусу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змішаних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залозах).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змішаний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підщелепній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під’язоковій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залозі.</a:t>
            </a:r>
            <a:endParaRPr sz="1800">
              <a:latin typeface="Times New Roman"/>
              <a:cs typeface="Times New Roman"/>
            </a:endParaRPr>
          </a:p>
          <a:p>
            <a:pPr marL="18288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б)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Вивідкові</a:t>
            </a:r>
            <a:r>
              <a:rPr sz="1800" b="1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протоки: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вставна,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посмугована,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міжчасточкова,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загальна.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663" y="1438655"/>
            <a:ext cx="4459224" cy="49255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217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Trebuchet MS"/>
                <a:cs typeface="Trebuchet MS"/>
              </a:rPr>
              <a:t>МІЖЧАСТОЧКОВА</a:t>
            </a:r>
            <a:r>
              <a:rPr spc="-114" dirty="0">
                <a:latin typeface="Trebuchet MS"/>
                <a:cs typeface="Trebuchet MS"/>
              </a:rPr>
              <a:t> </a:t>
            </a:r>
            <a:r>
              <a:rPr spc="-10" dirty="0">
                <a:latin typeface="Trebuchet MS"/>
                <a:cs typeface="Trebuchet MS"/>
              </a:rPr>
              <a:t>ПРОТОКА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15128" y="780286"/>
            <a:ext cx="6733032" cy="607771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8967" y="262127"/>
            <a:ext cx="6589776" cy="63337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5168" y="286004"/>
            <a:ext cx="5071745" cy="6125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Ви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бачите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анатомічну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схему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будови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слинних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залоз.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центрі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зображено</a:t>
            </a:r>
            <a:r>
              <a:rPr sz="1600" spc="2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часточку</a:t>
            </a:r>
            <a:r>
              <a:rPr sz="1600" spc="2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слинної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залози,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з: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Segoe UI Symbol"/>
                <a:cs typeface="Segoe UI Symbol"/>
              </a:rPr>
              <a:t>🔹</a:t>
            </a:r>
            <a:r>
              <a:rPr sz="1600" spc="235" dirty="0">
                <a:latin typeface="Segoe UI Symbol"/>
                <a:cs typeface="Segoe UI Symbol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Серозних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ацинусів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(позначені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фіолетовим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кольором)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секреторні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відділи,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 виробляють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рідкий </a:t>
            </a:r>
            <a:r>
              <a:rPr sz="1600" spc="-10" dirty="0">
                <a:latin typeface="Times New Roman"/>
                <a:cs typeface="Times New Roman"/>
              </a:rPr>
              <a:t>білковий </a:t>
            </a:r>
            <a:r>
              <a:rPr sz="1600" dirty="0">
                <a:latin typeface="Times New Roman"/>
                <a:cs typeface="Times New Roman"/>
              </a:rPr>
              <a:t>секрет.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округлу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центральним просвітом.</a:t>
            </a:r>
            <a:endParaRPr sz="16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Segoe UI Symbol"/>
                <a:cs typeface="Segoe UI Symbol"/>
              </a:rPr>
              <a:t>🔹</a:t>
            </a:r>
            <a:r>
              <a:rPr sz="1600" spc="120" dirty="0">
                <a:latin typeface="Segoe UI Symbol"/>
                <a:cs typeface="Segoe UI Symbol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ацинусів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(бежевого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кольору)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утворюють </a:t>
            </a:r>
            <a:r>
              <a:rPr sz="1600" dirty="0">
                <a:latin typeface="Times New Roman"/>
                <a:cs typeface="Times New Roman"/>
              </a:rPr>
              <a:t>більш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густий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слизовий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секрет.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світлішу цитоплазму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характерну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будову.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600" dirty="0">
                <a:latin typeface="Segoe UI Symbol"/>
                <a:cs typeface="Segoe UI Symbol"/>
              </a:rPr>
              <a:t>🔹</a:t>
            </a:r>
            <a:r>
              <a:rPr sz="1600" spc="160" dirty="0">
                <a:latin typeface="Segoe UI Symbol"/>
                <a:cs typeface="Segoe UI Symbol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Міоепітеліальних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навколо </a:t>
            </a:r>
            <a:r>
              <a:rPr sz="1600" dirty="0">
                <a:latin typeface="Times New Roman"/>
                <a:cs typeface="Times New Roman"/>
              </a:rPr>
              <a:t>секреторних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відділів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допомагають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виштовхувати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секрет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скороченню.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Від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ацинусів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відходять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протоки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різного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типу:</a:t>
            </a:r>
            <a:endParaRPr sz="16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"/>
              <a:tabLst>
                <a:tab pos="299085" algn="l"/>
                <a:tab pos="349885" algn="l"/>
              </a:tabLst>
            </a:pP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b="1" dirty="0">
                <a:latin typeface="Times New Roman"/>
                <a:cs typeface="Times New Roman"/>
              </a:rPr>
              <a:t>Внутрішньочасточкові</a:t>
            </a:r>
            <a:r>
              <a:rPr sz="1600" b="1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секреторні</a:t>
            </a:r>
            <a:r>
              <a:rPr sz="1600" spc="45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канальці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найдрібніші</a:t>
            </a:r>
            <a:r>
              <a:rPr sz="1600" spc="44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протоки,</a:t>
            </a:r>
            <a:r>
              <a:rPr sz="1600" spc="44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3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збирають</a:t>
            </a:r>
            <a:r>
              <a:rPr sz="1600" spc="434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секрет </a:t>
            </a:r>
            <a:r>
              <a:rPr sz="1600" dirty="0">
                <a:latin typeface="Times New Roman"/>
                <a:cs typeface="Times New Roman"/>
              </a:rPr>
              <a:t>безпосередньо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0" dirty="0">
                <a:latin typeface="Times New Roman"/>
                <a:cs typeface="Times New Roman"/>
              </a:rPr>
              <a:t> ацинусів.</a:t>
            </a:r>
            <a:endParaRPr sz="16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b="1" dirty="0">
                <a:latin typeface="Times New Roman"/>
                <a:cs typeface="Times New Roman"/>
              </a:rPr>
              <a:t>Посмуговані</a:t>
            </a:r>
            <a:r>
              <a:rPr sz="1600" b="1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(зеленого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кольору)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більші 	</a:t>
            </a:r>
            <a:r>
              <a:rPr sz="1600" dirty="0">
                <a:latin typeface="Times New Roman"/>
                <a:cs typeface="Times New Roman"/>
              </a:rPr>
              <a:t>канали,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відбувається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модифікація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слини 	</a:t>
            </a:r>
            <a:r>
              <a:rPr sz="1600" dirty="0">
                <a:latin typeface="Times New Roman"/>
                <a:cs typeface="Times New Roman"/>
              </a:rPr>
              <a:t>(реабсорбція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іонів).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беруть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участь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транспортуванні </a:t>
            </a:r>
            <a:r>
              <a:rPr sz="1600" dirty="0">
                <a:latin typeface="Times New Roman"/>
                <a:cs typeface="Times New Roman"/>
              </a:rPr>
              <a:t>слизового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секрету.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схемі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поперечні </a:t>
            </a:r>
            <a:r>
              <a:rPr sz="1600" dirty="0">
                <a:latin typeface="Times New Roman"/>
                <a:cs typeface="Times New Roman"/>
              </a:rPr>
              <a:t>зрізи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типів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проток,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демонструють</a:t>
            </a:r>
            <a:r>
              <a:rPr sz="1600" spc="25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їхню </a:t>
            </a:r>
            <a:r>
              <a:rPr sz="1600" dirty="0">
                <a:latin typeface="Times New Roman"/>
                <a:cs typeface="Times New Roman"/>
              </a:rPr>
              <a:t>внутрішню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будову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(зокрема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базальний шар).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0344" y="780287"/>
            <a:ext cx="5666232" cy="525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12216" y="221361"/>
            <a:ext cx="51441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мікропрепараті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залозистий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формує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216" y="465581"/>
            <a:ext cx="11023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численні розташовані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5922" y="465581"/>
            <a:ext cx="40449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tabLst>
                <a:tab pos="1000125" algn="l"/>
                <a:tab pos="1069975" algn="l"/>
                <a:tab pos="1594485" algn="l"/>
                <a:tab pos="1993900" algn="l"/>
                <a:tab pos="2710180" algn="l"/>
                <a:tab pos="3100705" algn="l"/>
                <a:tab pos="37045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звивисті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трубчасті/сосочкові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структури, щільно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одна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одної.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Просвіти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між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216" y="952957"/>
            <a:ext cx="5144770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структурами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виражені,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неправильну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форму.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Епітелій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Вистелений</a:t>
            </a:r>
            <a:r>
              <a:rPr sz="1600" spc="3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одношаровим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епітелієм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щільно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прилягають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одна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одної.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округлі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овальні,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інтенсивно</a:t>
            </a:r>
            <a:r>
              <a:rPr sz="1600" spc="32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забарвлені,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розташовані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9930" y="2172969"/>
            <a:ext cx="39789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87094" algn="l"/>
                <a:tab pos="1332230" algn="l"/>
                <a:tab pos="2405380" algn="l"/>
                <a:tab pos="3347720" algn="l"/>
              </a:tabLst>
            </a:pPr>
            <a:r>
              <a:rPr sz="1600" spc="-10" dirty="0">
                <a:latin typeface="Times New Roman"/>
                <a:cs typeface="Times New Roman"/>
              </a:rPr>
              <a:t>ближче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базальної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5650" y="2416505"/>
            <a:ext cx="393001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93444" algn="l"/>
                <a:tab pos="2292985" algn="l"/>
                <a:tab pos="29876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помірно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еозинофільна.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Ознак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зроговіння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216" y="2172969"/>
            <a:ext cx="106426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переважно </a:t>
            </a:r>
            <a:r>
              <a:rPr sz="1600" spc="-20" dirty="0">
                <a:latin typeface="Times New Roman"/>
                <a:cs typeface="Times New Roman"/>
              </a:rPr>
              <a:t>Цитоплазма </a:t>
            </a:r>
            <a:r>
              <a:rPr sz="1600" spc="-10" dirty="0">
                <a:latin typeface="Times New Roman"/>
                <a:cs typeface="Times New Roman"/>
              </a:rPr>
              <a:t>немає.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Залозисті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3835" y="2904566"/>
            <a:ext cx="39814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01750" algn="l"/>
                <a:tab pos="275018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структури.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Представлені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секреторними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216" y="3148964"/>
            <a:ext cx="514540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відділами,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складчасті,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хвилясті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контури. </a:t>
            </a:r>
            <a:r>
              <a:rPr sz="1600" dirty="0">
                <a:latin typeface="Times New Roman"/>
                <a:cs typeface="Times New Roman"/>
              </a:rPr>
              <a:t>Просвіт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світлу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масу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секрет.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Місцями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видно </a:t>
            </a:r>
            <a:r>
              <a:rPr sz="1600" dirty="0">
                <a:latin typeface="Times New Roman"/>
                <a:cs typeface="Times New Roman"/>
              </a:rPr>
              <a:t>апікальну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звернену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залози.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Строма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2216" y="4368241"/>
            <a:ext cx="1777364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077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прошарка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пухкої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2216" y="4124705"/>
            <a:ext cx="3037205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636905" algn="l"/>
                <a:tab pos="1984375" algn="l"/>
              </a:tabLst>
            </a:pPr>
            <a:r>
              <a:rPr sz="1600" spc="-25" dirty="0">
                <a:latin typeface="Times New Roman"/>
                <a:cs typeface="Times New Roman"/>
              </a:rPr>
              <a:t>Між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залозистими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елементами</a:t>
            </a:r>
            <a:endParaRPr sz="1600">
              <a:latin typeface="Times New Roman"/>
              <a:cs typeface="Times New Roman"/>
            </a:endParaRPr>
          </a:p>
          <a:p>
            <a:pPr marR="4826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сполучної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3685" y="4124705"/>
            <a:ext cx="1133475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розташована</a:t>
            </a:r>
            <a:endParaRPr sz="1600">
              <a:latin typeface="Times New Roman"/>
              <a:cs typeface="Times New Roman"/>
            </a:endParaRPr>
          </a:p>
          <a:p>
            <a:pPr marL="55244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тканини.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5829" y="4124705"/>
            <a:ext cx="723265" cy="75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13360" algn="r">
              <a:lnSpc>
                <a:spcPct val="100000"/>
              </a:lnSpc>
              <a:spcBef>
                <a:spcPts val="105"/>
              </a:spcBef>
            </a:pPr>
            <a:r>
              <a:rPr sz="1600" spc="-15" dirty="0">
                <a:latin typeface="Times New Roman"/>
                <a:cs typeface="Times New Roman"/>
              </a:rPr>
              <a:t>тонка </a:t>
            </a:r>
            <a:r>
              <a:rPr sz="1600" spc="-25" dirty="0">
                <a:latin typeface="Times New Roman"/>
                <a:cs typeface="Times New Roman"/>
              </a:rPr>
              <a:t>Можуть </a:t>
            </a:r>
            <a:r>
              <a:rPr sz="1600" spc="-10" dirty="0">
                <a:latin typeface="Times New Roman"/>
                <a:cs typeface="Times New Roman"/>
              </a:rPr>
              <a:t>дрібні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2216" y="4612640"/>
            <a:ext cx="44297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490980" algn="l"/>
                <a:tab pos="2560955" algn="l"/>
                <a:tab pos="3423920" algn="l"/>
                <a:tab pos="423164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спостерігатися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поодинокі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строми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судини.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216" y="5100015"/>
            <a:ext cx="514604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latin typeface="Times New Roman"/>
                <a:cs typeface="Times New Roman"/>
              </a:rPr>
              <a:t>Загальна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морфологічна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характеристика.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Препарат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типову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будову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екзокринної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залози,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44805" algn="l"/>
                <a:tab pos="1451610" algn="l"/>
                <a:tab pos="2296160" algn="l"/>
                <a:tab pos="3841750" algn="l"/>
                <a:tab pos="4180204" algn="l"/>
                <a:tab pos="4948555" algn="l"/>
              </a:tabLst>
            </a:pP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залозистий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епітелій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спеціалізований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синтезі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2216" y="5832449"/>
            <a:ext cx="1910714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488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секреції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біологічно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2216" y="6076289"/>
            <a:ext cx="215900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53820" algn="l"/>
                <a:tab pos="156400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складчастість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велика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67736" y="5832449"/>
            <a:ext cx="2990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5"/>
              </a:spcBef>
              <a:tabLst>
                <a:tab pos="1076325" algn="l"/>
                <a:tab pos="21126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активних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речовин.	</a:t>
            </a:r>
            <a:r>
              <a:rPr sz="1600" spc="-10" dirty="0">
                <a:latin typeface="Times New Roman"/>
                <a:cs typeface="Times New Roman"/>
              </a:rPr>
              <a:t>Виражена кількість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51197" y="6076289"/>
            <a:ext cx="12096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8138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свідчать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про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2216" y="6319824"/>
            <a:ext cx="3792854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високу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функціональну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активність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тканини</a:t>
            </a:r>
            <a:r>
              <a:rPr sz="1600" spc="-10" dirty="0"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999744"/>
            <a:ext cx="5657088" cy="50200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4939" y="664921"/>
            <a:ext cx="5487670" cy="6001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Рис.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1.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Топографія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привушної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залози.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Рис.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2.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залоза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(вигляд </a:t>
            </a:r>
            <a:r>
              <a:rPr sz="1400" dirty="0">
                <a:latin typeface="Times New Roman"/>
                <a:cs typeface="Times New Roman"/>
              </a:rPr>
              <a:t>із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задньо-</a:t>
            </a:r>
            <a:r>
              <a:rPr sz="1400" dirty="0">
                <a:latin typeface="Times New Roman"/>
                <a:cs typeface="Times New Roman"/>
              </a:rPr>
              <a:t>медіальної </a:t>
            </a:r>
            <a:r>
              <a:rPr sz="1400" spc="-10" dirty="0">
                <a:latin typeface="Times New Roman"/>
                <a:cs typeface="Times New Roman"/>
              </a:rPr>
              <a:t>сторони). </a:t>
            </a:r>
            <a:r>
              <a:rPr sz="1400" dirty="0">
                <a:latin typeface="Times New Roman"/>
                <a:cs typeface="Times New Roman"/>
              </a:rPr>
              <a:t>Рис.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залоза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(вигляд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передньо-</a:t>
            </a:r>
            <a:r>
              <a:rPr sz="1400" dirty="0">
                <a:latin typeface="Times New Roman"/>
                <a:cs typeface="Times New Roman"/>
              </a:rPr>
              <a:t>медіальної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сторони).</a:t>
            </a:r>
            <a:endParaRPr sz="14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buAutoNum type="arabicPlain"/>
              <a:tabLst>
                <a:tab pos="1460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вушно-</a:t>
            </a:r>
            <a:r>
              <a:rPr sz="1400" dirty="0">
                <a:latin typeface="Times New Roman"/>
                <a:cs typeface="Times New Roman"/>
              </a:rPr>
              <a:t>скроневий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нерв</a:t>
            </a:r>
            <a:endParaRPr sz="1400">
              <a:latin typeface="Times New Roman"/>
              <a:cs typeface="Times New Roman"/>
            </a:endParaRPr>
          </a:p>
          <a:p>
            <a:pPr marL="189230" indent="-130810">
              <a:lnSpc>
                <a:spcPct val="100000"/>
              </a:lnSpc>
              <a:buAutoNum type="arabicPlain"/>
              <a:tabLst>
                <a:tab pos="18923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поверхнева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скронева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вена</a:t>
            </a:r>
            <a:endParaRPr sz="14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buAutoNum type="arabicPlain"/>
              <a:tabLst>
                <a:tab pos="146685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вилична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дуга</a:t>
            </a:r>
            <a:endParaRPr sz="14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buAutoNum type="arabicPlain"/>
              <a:tabLst>
                <a:tab pos="1460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скронева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гілка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(лицевого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нерва)</a:t>
            </a:r>
            <a:endParaRPr sz="14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146685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вилична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гілка</a:t>
            </a:r>
            <a:endParaRPr sz="14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buAutoNum type="arabicPlain"/>
              <a:tabLst>
                <a:tab pos="146685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протока</a:t>
            </a:r>
            <a:endParaRPr sz="14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buAutoNum type="arabicPlain"/>
              <a:tabLst>
                <a:tab pos="1460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щічні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гілки</a:t>
            </a:r>
            <a:endParaRPr sz="14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buAutoNum type="arabicPlain"/>
              <a:tabLst>
                <a:tab pos="146685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лицева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вена</a:t>
            </a:r>
            <a:endParaRPr sz="14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buAutoNum type="arabicPlain"/>
              <a:tabLst>
                <a:tab pos="146685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жувальний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м’яз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(m.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masseter)</a:t>
            </a:r>
            <a:endParaRPr sz="1400">
              <a:latin typeface="Times New Roman"/>
              <a:cs typeface="Times New Roman"/>
            </a:endParaRPr>
          </a:p>
          <a:p>
            <a:pPr marL="233679" indent="-220979">
              <a:lnSpc>
                <a:spcPct val="100000"/>
              </a:lnSpc>
              <a:buAutoNum type="arabicPlain"/>
              <a:tabLst>
                <a:tab pos="233679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крайова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гілка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нижньої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spcBef>
                <a:spcPts val="5"/>
              </a:spcBef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шийна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гілка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сонна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артерія</a:t>
            </a:r>
            <a:endParaRPr sz="1400">
              <a:latin typeface="Times New Roman"/>
              <a:cs typeface="Times New Roman"/>
            </a:endParaRPr>
          </a:p>
          <a:p>
            <a:pPr marL="233679" indent="-220979">
              <a:lnSpc>
                <a:spcPct val="100000"/>
              </a:lnSpc>
              <a:buAutoNum type="arabicPlain" startAt="12"/>
              <a:tabLst>
                <a:tab pos="233679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підшкірний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м’яз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шиї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яремна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30" dirty="0">
                <a:latin typeface="Times New Roman"/>
                <a:cs typeface="Times New Roman"/>
              </a:rPr>
              <a:t>груднинно-</a:t>
            </a:r>
            <a:r>
              <a:rPr sz="1400" spc="-25" dirty="0">
                <a:latin typeface="Times New Roman"/>
                <a:cs typeface="Times New Roman"/>
              </a:rPr>
              <a:t>ключично-</a:t>
            </a:r>
            <a:r>
              <a:rPr sz="1400" dirty="0">
                <a:latin typeface="Times New Roman"/>
                <a:cs typeface="Times New Roman"/>
              </a:rPr>
              <a:t>соскоподібний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м’яз</a:t>
            </a:r>
            <a:endParaRPr sz="1400">
              <a:latin typeface="Times New Roman"/>
              <a:cs typeface="Times New Roman"/>
            </a:endParaRPr>
          </a:p>
          <a:p>
            <a:pPr marL="233679" indent="-220979">
              <a:lnSpc>
                <a:spcPct val="100000"/>
              </a:lnSpc>
              <a:buAutoNum type="arabicPlain" startAt="12"/>
              <a:tabLst>
                <a:tab pos="233679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яремна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spcBef>
                <a:spcPts val="5"/>
              </a:spcBef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позадинижньощелепна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вена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залоза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верхньощелепна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артерія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сплетення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лицевий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нерв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вушна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раковина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spcBef>
                <a:spcPts val="5"/>
              </a:spcBef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додаткова</a:t>
            </a:r>
            <a:r>
              <a:rPr sz="1400" dirty="0">
                <a:latin typeface="Times New Roman"/>
                <a:cs typeface="Times New Roman"/>
              </a:rPr>
              <a:t> частка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привушної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залози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задня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вушна </a:t>
            </a:r>
            <a:r>
              <a:rPr sz="1400" spc="-10" dirty="0">
                <a:latin typeface="Times New Roman"/>
                <a:cs typeface="Times New Roman"/>
              </a:rPr>
              <a:t>артерія</a:t>
            </a:r>
            <a:endParaRPr sz="1400">
              <a:latin typeface="Times New Roman"/>
              <a:cs typeface="Times New Roman"/>
            </a:endParaRPr>
          </a:p>
          <a:p>
            <a:pPr marL="234950" indent="-222250">
              <a:lnSpc>
                <a:spcPct val="100000"/>
              </a:lnSpc>
              <a:buAutoNum type="arabicPlain" startAt="12"/>
              <a:tabLst>
                <a:tab pos="234950" algn="l"/>
              </a:tabLst>
            </a:pP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поперечна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</a:t>
            </a:r>
            <a:r>
              <a:rPr sz="1400" spc="-10" dirty="0">
                <a:latin typeface="Times New Roman"/>
                <a:cs typeface="Times New Roman"/>
              </a:rPr>
              <a:t> обличчя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84752" y="144602"/>
            <a:ext cx="422592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ПРИВУШНА</a:t>
            </a:r>
            <a:r>
              <a:rPr spc="-150" dirty="0"/>
              <a:t> </a:t>
            </a:r>
            <a:r>
              <a:rPr spc="-10" dirty="0"/>
              <a:t>ЗАЛОЗА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477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ПРИВУШНА</a:t>
            </a:r>
            <a:r>
              <a:rPr spc="-150" dirty="0"/>
              <a:t> </a:t>
            </a:r>
            <a:r>
              <a:rPr spc="-10" dirty="0"/>
              <a:t>ЗАЛОЗА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8378" y="810513"/>
            <a:ext cx="5481320" cy="25247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30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Привушна</a:t>
            </a:r>
            <a:r>
              <a:rPr sz="2000" b="1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2000" b="1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виробляє</a:t>
            </a:r>
            <a:r>
              <a:rPr sz="20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сикрет</a:t>
            </a:r>
            <a:r>
              <a:rPr sz="20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білковий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секрет,</a:t>
            </a:r>
            <a:r>
              <a:rPr sz="2000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2000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тільки</a:t>
            </a:r>
            <a:r>
              <a:rPr sz="2000" spc="3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сироцити</a:t>
            </a:r>
            <a:r>
              <a:rPr sz="20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один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2000" spc="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конічний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вигляд.</a:t>
            </a:r>
            <a:r>
              <a:rPr sz="2000" spc="43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Цитоплазма</a:t>
            </a:r>
            <a:r>
              <a:rPr sz="2000" spc="44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сироцита</a:t>
            </a:r>
            <a:r>
              <a:rPr sz="2000" spc="44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базафільна,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виробляє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білковий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секрет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синтезі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якого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приймають</a:t>
            </a:r>
            <a:r>
              <a:rPr sz="2000" spc="4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2000" spc="4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рібосоми</a:t>
            </a:r>
            <a:r>
              <a:rPr sz="2000" spc="4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(містять</a:t>
            </a:r>
            <a:r>
              <a:rPr sz="2000" spc="4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РНК).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20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будови</a:t>
            </a:r>
            <a:r>
              <a:rPr sz="20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сироцита:</a:t>
            </a:r>
            <a:r>
              <a:rPr sz="20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20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ворсинки</a:t>
            </a:r>
            <a:r>
              <a:rPr sz="20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20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верху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20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нижній</a:t>
            </a:r>
            <a:r>
              <a:rPr sz="20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20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розташована</a:t>
            </a:r>
            <a:r>
              <a:rPr sz="20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 складка.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30"/>
              </a:spcBef>
            </a:pPr>
            <a:r>
              <a:rPr b="1" dirty="0">
                <a:latin typeface="Times New Roman"/>
                <a:cs typeface="Times New Roman"/>
              </a:rPr>
              <a:t>Органели:</a:t>
            </a:r>
            <a:r>
              <a:rPr b="1" spc="250" dirty="0">
                <a:latin typeface="Times New Roman"/>
                <a:cs typeface="Times New Roman"/>
              </a:rPr>
              <a:t>  </a:t>
            </a:r>
            <a:r>
              <a:rPr dirty="0"/>
              <a:t>гранулярна</a:t>
            </a:r>
            <a:r>
              <a:rPr spc="250" dirty="0"/>
              <a:t>  </a:t>
            </a:r>
            <a:r>
              <a:rPr dirty="0"/>
              <a:t>ендоплазматична</a:t>
            </a:r>
            <a:r>
              <a:rPr spc="254" dirty="0"/>
              <a:t>  </a:t>
            </a:r>
            <a:r>
              <a:rPr spc="-10" dirty="0"/>
              <a:t>сітка </a:t>
            </a:r>
            <a:r>
              <a:rPr dirty="0"/>
              <a:t>здійснює</a:t>
            </a:r>
            <a:r>
              <a:rPr spc="490" dirty="0"/>
              <a:t> </a:t>
            </a:r>
            <a:r>
              <a:rPr dirty="0"/>
              <a:t>синтез,</a:t>
            </a:r>
            <a:r>
              <a:rPr spc="490" dirty="0"/>
              <a:t> </a:t>
            </a:r>
            <a:r>
              <a:rPr dirty="0"/>
              <a:t>комплекс  Гольджі  упаковує</a:t>
            </a:r>
            <a:r>
              <a:rPr spc="15" dirty="0"/>
              <a:t>  </a:t>
            </a:r>
            <a:r>
              <a:rPr spc="-50" dirty="0"/>
              <a:t>у </a:t>
            </a:r>
            <a:r>
              <a:rPr dirty="0"/>
              <a:t>секреторні</a:t>
            </a:r>
            <a:r>
              <a:rPr spc="100" dirty="0"/>
              <a:t> </a:t>
            </a:r>
            <a:r>
              <a:rPr dirty="0"/>
              <a:t>пухірці</a:t>
            </a:r>
            <a:r>
              <a:rPr spc="110" dirty="0"/>
              <a:t> </a:t>
            </a:r>
            <a:r>
              <a:rPr dirty="0"/>
              <a:t>секрет,</a:t>
            </a:r>
            <a:r>
              <a:rPr spc="110" dirty="0"/>
              <a:t> </a:t>
            </a:r>
            <a:r>
              <a:rPr dirty="0"/>
              <a:t>який</a:t>
            </a:r>
            <a:r>
              <a:rPr spc="95" dirty="0"/>
              <a:t> </a:t>
            </a:r>
            <a:r>
              <a:rPr dirty="0"/>
              <a:t>виводиться</a:t>
            </a:r>
            <a:r>
              <a:rPr spc="110" dirty="0"/>
              <a:t> </a:t>
            </a:r>
            <a:r>
              <a:rPr spc="-10" dirty="0"/>
              <a:t>через </a:t>
            </a:r>
            <a:r>
              <a:rPr dirty="0"/>
              <a:t>апікальну</a:t>
            </a:r>
            <a:r>
              <a:rPr spc="165" dirty="0"/>
              <a:t>   </a:t>
            </a:r>
            <a:r>
              <a:rPr dirty="0"/>
              <a:t>поверхню.</a:t>
            </a:r>
            <a:r>
              <a:rPr spc="170" dirty="0"/>
              <a:t>   </a:t>
            </a:r>
            <a:r>
              <a:rPr dirty="0"/>
              <a:t>Клітина</a:t>
            </a:r>
            <a:r>
              <a:rPr spc="495" dirty="0"/>
              <a:t>  </a:t>
            </a:r>
            <a:r>
              <a:rPr dirty="0"/>
              <a:t>має</a:t>
            </a:r>
            <a:r>
              <a:rPr spc="165" dirty="0"/>
              <a:t>   </a:t>
            </a:r>
            <a:r>
              <a:rPr spc="-10" dirty="0"/>
              <a:t>базальну </a:t>
            </a:r>
            <a:r>
              <a:rPr dirty="0"/>
              <a:t>посмугованість</a:t>
            </a:r>
            <a:r>
              <a:rPr spc="-40" dirty="0"/>
              <a:t> </a:t>
            </a:r>
            <a:r>
              <a:rPr dirty="0"/>
              <a:t>яка</a:t>
            </a:r>
            <a:r>
              <a:rPr spc="-50" dirty="0"/>
              <a:t> </a:t>
            </a:r>
            <a:r>
              <a:rPr dirty="0"/>
              <a:t>утворена</a:t>
            </a:r>
            <a:r>
              <a:rPr spc="-60" dirty="0"/>
              <a:t> </a:t>
            </a:r>
            <a:r>
              <a:rPr dirty="0"/>
              <a:t>базальною</a:t>
            </a:r>
            <a:r>
              <a:rPr spc="-65" dirty="0"/>
              <a:t> </a:t>
            </a:r>
            <a:r>
              <a:rPr spc="-10" dirty="0"/>
              <a:t>складкою </a:t>
            </a:r>
            <a:r>
              <a:rPr dirty="0"/>
              <a:t>і </a:t>
            </a:r>
            <a:r>
              <a:rPr spc="-10" dirty="0"/>
              <a:t>мітохондріями.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8378" y="5457850"/>
            <a:ext cx="39204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49400" algn="l"/>
                <a:tab pos="2704465" algn="l"/>
                <a:tab pos="3286760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(1).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Знизу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8378" y="5182946"/>
            <a:ext cx="547560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95"/>
              </a:spcBef>
              <a:tabLst>
                <a:tab pos="350520" algn="l"/>
                <a:tab pos="1216025" algn="l"/>
                <a:tab pos="2204085" algn="l"/>
                <a:tab pos="2792730" algn="l"/>
                <a:tab pos="411289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вехрій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клітиними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8378" y="5731865"/>
            <a:ext cx="397319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64130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демасоми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міжклітинні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контакти</a:t>
            </a:r>
            <a:r>
              <a:rPr sz="20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(2).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51904" y="667512"/>
            <a:ext cx="4404360" cy="5523230"/>
            <a:chOff x="6851904" y="667512"/>
            <a:chExt cx="4404360" cy="55232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1904" y="667512"/>
              <a:ext cx="4404359" cy="55229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4128" y="4568952"/>
              <a:ext cx="408431" cy="49987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838056" y="3823792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5134" y="21081"/>
            <a:ext cx="50101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ВИВІДНІ</a:t>
            </a:r>
            <a:r>
              <a:rPr sz="2800" spc="-145" dirty="0"/>
              <a:t> </a:t>
            </a:r>
            <a:r>
              <a:rPr sz="2800" dirty="0"/>
              <a:t>ПРОТОКИ</a:t>
            </a:r>
            <a:r>
              <a:rPr sz="2800" spc="-90" dirty="0"/>
              <a:t> </a:t>
            </a:r>
            <a:r>
              <a:rPr sz="2800" spc="-10" dirty="0"/>
              <a:t>ЗАЛОЗИ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02768" y="434086"/>
            <a:ext cx="753300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Вивідні</a:t>
            </a:r>
            <a:r>
              <a:rPr sz="1600" b="1" spc="-2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протоки</a:t>
            </a:r>
            <a:r>
              <a:rPr sz="1600" b="1" spc="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залоз</a:t>
            </a:r>
            <a:r>
              <a:rPr sz="1600" b="1" spc="-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система каналів,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відводять і модифікують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від </a:t>
            </a:r>
            <a:r>
              <a:rPr sz="1600" spc="-10" dirty="0">
                <a:latin typeface="Times New Roman"/>
                <a:cs typeface="Times New Roman"/>
              </a:rPr>
              <a:t>секреторного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органа.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Вставна</a:t>
            </a:r>
            <a:r>
              <a:rPr sz="1600" b="1" spc="-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протока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складаються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базафільних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молодих клітинз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одного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шару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плоских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кубічних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формують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тоненьку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епітеліальну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768" y="1653920"/>
            <a:ext cx="672020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59914" algn="l"/>
                <a:tab pos="2673985" algn="l"/>
                <a:tab pos="3515360" algn="l"/>
                <a:tab pos="4441825" algn="l"/>
                <a:tab pos="5497195" algn="l"/>
                <a:tab pos="57956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міоепітеліальними,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останні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вкриває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базальна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мембрана.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апікальній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2768" y="1409522"/>
            <a:ext cx="752983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10"/>
              </a:spcBef>
              <a:tabLst>
                <a:tab pos="767715" algn="l"/>
                <a:tab pos="1002665" algn="l"/>
                <a:tab pos="2047875" algn="l"/>
                <a:tab pos="3258820" algn="l"/>
                <a:tab pos="3874770" algn="l"/>
                <a:tab pos="5130800" algn="l"/>
                <a:tab pos="6011545" algn="l"/>
                <a:tab pos="68624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трубку,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рибосоми,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регенерація.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Зовні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епітеліоцити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вставної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протоки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оточені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частині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768" y="1897761"/>
            <a:ext cx="7531100" cy="2222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епітеліоцитів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вставних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містяться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секреторні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гранули,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віком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може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перетворюватися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типові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мукоцити.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Наявність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міоепітеліальних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вставних</a:t>
            </a:r>
            <a:r>
              <a:rPr sz="1600" spc="3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протоках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сприяє </a:t>
            </a:r>
            <a:r>
              <a:rPr sz="1600" dirty="0">
                <a:latin typeface="Times New Roman"/>
                <a:cs typeface="Times New Roman"/>
              </a:rPr>
              <a:t>проштовхуванню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секреторних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продуктів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напрямку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посмугованих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проток.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Має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вузький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просвіт.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Функція: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первинна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модифікація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секрету.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Розташування: </a:t>
            </a:r>
            <a:r>
              <a:rPr sz="1600" dirty="0">
                <a:latin typeface="Times New Roman"/>
                <a:cs typeface="Times New Roman"/>
              </a:rPr>
              <a:t>безпосередньо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ацинуса.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Посмуговані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вивідні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протоки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калібром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епітеліальні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куди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впадає </a:t>
            </a:r>
            <a:r>
              <a:rPr sz="1600" dirty="0">
                <a:latin typeface="Times New Roman"/>
                <a:cs typeface="Times New Roman"/>
              </a:rPr>
              <a:t>секрет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кількох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вставних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проток.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Стінка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посмугованої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утворена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високими призматичними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ацидофільною </a:t>
            </a:r>
            <a:r>
              <a:rPr sz="1600" spc="-10" dirty="0">
                <a:latin typeface="Times New Roman"/>
                <a:cs typeface="Times New Roman"/>
              </a:rPr>
              <a:t>цитоплазмою,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оточеними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базальною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2768" y="4092905"/>
            <a:ext cx="464947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мембраною.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одношаровий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циліндричний.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посмугованість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(складки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мембрани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+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мітохондрії).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9878" y="4092905"/>
            <a:ext cx="271462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Характерна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ознака: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Функція: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активний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транспорт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768" y="4581271"/>
            <a:ext cx="7533005" cy="2222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іонів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↓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Na⁺,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↑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K⁺,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HCO₃⁻,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виведення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секрету,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ендокринна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функція.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Роль: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зміна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складу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слини.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20" dirty="0">
                <a:latin typeface="Times New Roman"/>
                <a:cs typeface="Times New Roman"/>
              </a:rPr>
              <a:t>Міжчасточкова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(велика)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вивідна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протока.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Немає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міоєпітеальних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2700" marR="6985" indent="5143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Епітелій: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двошаровий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кубічний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→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багаторядний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→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багатошаровий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(біля </a:t>
            </a:r>
            <a:r>
              <a:rPr sz="1600" dirty="0">
                <a:latin typeface="Times New Roman"/>
                <a:cs typeface="Times New Roman"/>
              </a:rPr>
              <a:t>виходу).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Стінка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міжчасточкових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утворена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двошаровим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призматичним, </a:t>
            </a:r>
            <a:r>
              <a:rPr sz="1600" dirty="0">
                <a:latin typeface="Times New Roman"/>
                <a:cs typeface="Times New Roman"/>
              </a:rPr>
              <a:t>загальної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—багатошаровим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плоским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епітелієм.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Стінка: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товста,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багато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Функція: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транспорт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значної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модифікації.</a:t>
            </a:r>
            <a:endParaRPr sz="16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Загальна</a:t>
            </a:r>
            <a:r>
              <a:rPr sz="1600" b="1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відкривається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ротову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порожнину.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Епіталій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багатошаровій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плоский незроговілий.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5968" y="515112"/>
            <a:ext cx="3828287" cy="60289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22398" y="91821"/>
            <a:ext cx="5335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0C225"/>
                </a:solidFill>
              </a:rPr>
              <a:t>ПІДЧЕЛЮСНА</a:t>
            </a:r>
            <a:r>
              <a:rPr sz="3600" spc="-204" dirty="0">
                <a:solidFill>
                  <a:srgbClr val="90C225"/>
                </a:solidFill>
              </a:rPr>
              <a:t> </a:t>
            </a:r>
            <a:r>
              <a:rPr sz="3600" spc="-10" dirty="0">
                <a:solidFill>
                  <a:srgbClr val="90C225"/>
                </a:solidFill>
              </a:rPr>
              <a:t>ЗАЛОЗА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31393" y="813561"/>
            <a:ext cx="6400800" cy="54870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6985" indent="289560" algn="just">
              <a:lnSpc>
                <a:spcPct val="90000"/>
              </a:lnSpc>
              <a:spcBef>
                <a:spcPts val="315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слинна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парна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велика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(масою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15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г),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розташована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щелепно-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під’язиковим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м’язом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ділянці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піднижньощелепного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трикутника,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виробляє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білково-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слизовий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</a:t>
            </a:r>
            <a:endParaRPr sz="1800">
              <a:latin typeface="Times New Roman"/>
              <a:cs typeface="Times New Roman"/>
            </a:endParaRPr>
          </a:p>
          <a:p>
            <a:pPr marL="12700" marR="7620" indent="347345" algn="just">
              <a:lnSpc>
                <a:spcPct val="9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Підчелюсна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складна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</a:t>
            </a:r>
            <a:r>
              <a:rPr sz="1800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альвеолярно- </a:t>
            </a:r>
            <a:r>
              <a:rPr sz="1800" i="1" dirty="0">
                <a:solidFill>
                  <a:srgbClr val="404040"/>
                </a:solidFill>
                <a:latin typeface="Times New Roman"/>
                <a:cs typeface="Times New Roman"/>
              </a:rPr>
              <a:t>трубчаста</a:t>
            </a:r>
            <a:r>
              <a:rPr sz="1800" i="1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imes New Roman"/>
                <a:cs typeface="Times New Roman"/>
              </a:rPr>
              <a:t>разгалуджена</a:t>
            </a:r>
            <a:r>
              <a:rPr sz="1800" i="1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залоза.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Виділяє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білково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слизистий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секрет.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Вкрита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сполучнотканною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капсулою.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Кінчеві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поділяються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типа: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білкові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білково-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сирозні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(змішані).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Кінцеві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відділи</a:t>
            </a:r>
            <a:r>
              <a:rPr sz="1800" spc="2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(ацинуси)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10-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18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серомукозних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4-6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біля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просвіту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ацинуса.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гранули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своєму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гліколіпіди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глікопротеїди.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Далі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800" spc="22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змішаний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більш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крупний,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складу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входить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білкові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займають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центральну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частину,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плоскі ядра.</a:t>
            </a:r>
            <a:endParaRPr sz="1800">
              <a:latin typeface="Times New Roman"/>
              <a:cs typeface="Times New Roman"/>
            </a:endParaRPr>
          </a:p>
          <a:p>
            <a:pPr marL="360045" algn="just">
              <a:lnSpc>
                <a:spcPts val="1839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порівнянні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привушної,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підщелепної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під'язикової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0000"/>
              </a:lnSpc>
              <a:spcBef>
                <a:spcPts val="10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слід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звернути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увагу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однотипність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будови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ацинусів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привушної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слинної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(наявність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її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складі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лише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білкових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кінцевих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секреторних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відділів)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присутність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двох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типів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ацинусів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(білкових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змішаних)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складі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підщелепної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трьох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типів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ацинусів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(білкових,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змішаних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слизових)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під'язиковій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слинній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залозі.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6768" y="816864"/>
            <a:ext cx="5132832" cy="502310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5600" y="203200"/>
          <a:ext cx="11601450" cy="607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6450"/>
                <a:gridCol w="3505200"/>
                <a:gridCol w="3476625"/>
                <a:gridCol w="2543175"/>
              </a:tblGrid>
              <a:tr h="7239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Ознака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Привушна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залоза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Піднижньощелепна</a:t>
                      </a:r>
                      <a:r>
                        <a:rPr sz="1800" b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залоза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Під’язикова залоза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залози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Складна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альвеолярна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Складна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трубчасто-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альвеолярна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Складна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трубчасто-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альвеолярна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секреції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Серозна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Змішана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(переважно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серозна)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862330" marR="267335" indent="-5886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Змішана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(переважно слизова)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Ацинуси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Серозні,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округлі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Серозні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слизові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Переважно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слизові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Секрет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814705" marR="583565" indent="-219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Водянистий,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багатий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ферменти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(амілаза)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66825" marR="107950" indent="-1149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Менш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водянистий,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ферментами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слизом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Густий,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слизовий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567690" marR="503555" indent="-5841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Півмісяцні Джануччі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Відсутні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Є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(серозні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півмісяці)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Часто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виражені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Вивідні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протоки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Добре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розвинені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(вставні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посмуговані)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Добре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розвинені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Менш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розвинені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Капсула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Чітко</a:t>
                      </a:r>
                      <a:r>
                        <a:rPr sz="18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виражена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Добре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виражена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Слабше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розвинена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Загальний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проток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Проток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Стенсона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Проток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Вартосона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Проток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Рівнуса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Відкриття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протоку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888365" marR="341630" indent="-539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Присінок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рога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навпроти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2-го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верхнього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моляра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Під'язикова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ділянка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887094" marR="297180" indent="-5797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Уздовж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під'язикової складки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82544" y="113487"/>
            <a:ext cx="3780154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solidFill>
                  <a:srgbClr val="90C225"/>
                </a:solidFill>
              </a:rPr>
              <a:t>Підшлункова</a:t>
            </a:r>
            <a:r>
              <a:rPr spc="-95" dirty="0">
                <a:solidFill>
                  <a:srgbClr val="90C225"/>
                </a:solidFill>
              </a:rPr>
              <a:t> </a:t>
            </a:r>
            <a:r>
              <a:rPr spc="-10" dirty="0">
                <a:solidFill>
                  <a:srgbClr val="90C225"/>
                </a:solidFill>
              </a:rPr>
              <a:t>залоза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0661" y="790143"/>
            <a:ext cx="5826125" cy="18078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325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Підшлункова</a:t>
            </a:r>
            <a:r>
              <a:rPr sz="16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6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довга</a:t>
            </a:r>
            <a:r>
              <a:rPr sz="16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плоска</a:t>
            </a:r>
            <a:r>
              <a:rPr sz="16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залоза,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позаду</a:t>
            </a:r>
            <a:r>
              <a:rPr sz="1600" spc="1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шлунка</a:t>
            </a:r>
            <a:r>
              <a:rPr sz="1600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області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</a:t>
            </a:r>
            <a:r>
              <a:rPr sz="1600" spc="2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підшлункової</a:t>
            </a:r>
            <a:r>
              <a:rPr sz="1600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 дванадцятипалої</a:t>
            </a:r>
            <a:r>
              <a:rPr sz="16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кишки.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605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6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кількох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відділів:</a:t>
            </a:r>
            <a:endParaRPr sz="1600">
              <a:latin typeface="Times New Roman"/>
              <a:cs typeface="Times New Roman"/>
            </a:endParaRPr>
          </a:p>
          <a:p>
            <a:pPr marL="12700" marR="8255" indent="203200" algn="just">
              <a:lnSpc>
                <a:spcPts val="1730"/>
              </a:lnSpc>
              <a:spcBef>
                <a:spcPts val="120"/>
              </a:spcBef>
              <a:buSzPct val="93750"/>
              <a:buFont typeface="Times New Roman"/>
              <a:buAutoNum type="arabicPeriod"/>
              <a:tabLst>
                <a:tab pos="215900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Голівка</a:t>
            </a:r>
            <a:r>
              <a:rPr sz="1600" b="1" spc="3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(caput</a:t>
            </a:r>
            <a:r>
              <a:rPr sz="1600" spc="35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pancreatis)</a:t>
            </a:r>
            <a:r>
              <a:rPr sz="1600" spc="35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3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1600" spc="3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3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дузі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дванадцятипалої</a:t>
            </a:r>
            <a:r>
              <a:rPr sz="16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кишки.</a:t>
            </a:r>
            <a:endParaRPr sz="1600">
              <a:latin typeface="Times New Roman"/>
              <a:cs typeface="Times New Roman"/>
            </a:endParaRPr>
          </a:p>
          <a:p>
            <a:pPr marL="264795" indent="-200660" algn="just">
              <a:lnSpc>
                <a:spcPts val="1605"/>
              </a:lnSpc>
              <a:buSzPct val="93750"/>
              <a:buFont typeface="Times New Roman"/>
              <a:buAutoNum type="arabicPeriod"/>
              <a:tabLst>
                <a:tab pos="264795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Тіло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(corpus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pancreatis)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проходить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попереду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черевної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аорти.</a:t>
            </a:r>
            <a:endParaRPr sz="1600">
              <a:latin typeface="Times New Roman"/>
              <a:cs typeface="Times New Roman"/>
            </a:endParaRPr>
          </a:p>
          <a:p>
            <a:pPr marL="264795" indent="-200660" algn="just">
              <a:lnSpc>
                <a:spcPts val="1825"/>
              </a:lnSpc>
              <a:buSzPct val="93750"/>
              <a:buFont typeface="Times New Roman"/>
              <a:buAutoNum type="arabicPeriod"/>
              <a:tabLst>
                <a:tab pos="264795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Хвіст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(cauda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pancreatis)</a:t>
            </a:r>
            <a:r>
              <a:rPr sz="16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доходить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 до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селезінки.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661" y="2766136"/>
            <a:ext cx="582676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41755" algn="l"/>
                <a:tab pos="2115820" algn="l"/>
                <a:tab pos="3353435" algn="l"/>
                <a:tab pos="3713479" algn="l"/>
                <a:tab pos="5191760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залоза,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функціональна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661" y="2986277"/>
            <a:ext cx="58229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Підшлункова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залозою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змішаної</a:t>
            </a:r>
            <a:r>
              <a:rPr sz="16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секреції,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поєднує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661" y="3205733"/>
            <a:ext cx="5826125" cy="3344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105"/>
              </a:spcBef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екзокринну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ендокринну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tabLst>
                <a:tab pos="356870" algn="l"/>
              </a:tabLst>
            </a:pPr>
            <a:r>
              <a:rPr sz="12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Підшлункова</a:t>
            </a:r>
            <a:r>
              <a:rPr sz="16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6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6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парінхімотозний</a:t>
            </a:r>
            <a:r>
              <a:rPr sz="16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орган.</a:t>
            </a:r>
            <a:endParaRPr sz="1600">
              <a:latin typeface="Times New Roman"/>
              <a:cs typeface="Times New Roman"/>
            </a:endParaRPr>
          </a:p>
          <a:p>
            <a:pPr marL="356870">
              <a:lnSpc>
                <a:spcPts val="1730"/>
              </a:lnSpc>
            </a:pP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Він</a:t>
            </a:r>
            <a:r>
              <a:rPr sz="1600" b="1" spc="-1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E7818"/>
                </a:solidFill>
                <a:latin typeface="Times New Roman"/>
                <a:cs typeface="Times New Roman"/>
              </a:rPr>
              <a:t>складається</a:t>
            </a:r>
            <a:r>
              <a:rPr sz="1600" b="1" spc="-45" dirty="0">
                <a:solidFill>
                  <a:srgbClr val="3E7818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3E7818"/>
                </a:solidFill>
                <a:latin typeface="Times New Roman"/>
                <a:cs typeface="Times New Roman"/>
              </a:rPr>
              <a:t>зі:</a:t>
            </a:r>
            <a:endParaRPr sz="1600">
              <a:latin typeface="Times New Roman"/>
              <a:cs typeface="Times New Roman"/>
            </a:endParaRPr>
          </a:p>
          <a:p>
            <a:pPr marL="216535" indent="-203835">
              <a:lnSpc>
                <a:spcPts val="1730"/>
              </a:lnSpc>
              <a:buAutoNum type="arabicPeriod"/>
              <a:tabLst>
                <a:tab pos="216535" algn="l"/>
              </a:tabLst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6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(допоміжна</a:t>
            </a:r>
            <a:r>
              <a:rPr sz="16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частина)</a:t>
            </a:r>
            <a:endParaRPr sz="1600">
              <a:latin typeface="Times New Roman"/>
              <a:cs typeface="Times New Roman"/>
            </a:endParaRPr>
          </a:p>
          <a:p>
            <a:pPr marL="215900" indent="-203200">
              <a:lnSpc>
                <a:spcPts val="1730"/>
              </a:lnSpc>
              <a:buAutoNum type="arabicPeriod"/>
              <a:tabLst>
                <a:tab pos="215900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Паренхіма</a:t>
            </a:r>
            <a:r>
              <a:rPr sz="1600" b="1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(головна</a:t>
            </a:r>
            <a:r>
              <a:rPr sz="16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tabLst>
                <a:tab pos="356870" algn="l"/>
              </a:tabLst>
            </a:pPr>
            <a:r>
              <a:rPr sz="12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6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складається:</a:t>
            </a:r>
            <a:endParaRPr sz="1600">
              <a:latin typeface="Times New Roman"/>
              <a:cs typeface="Times New Roman"/>
            </a:endParaRPr>
          </a:p>
          <a:p>
            <a:pPr marL="216535" lvl="1" indent="-203835">
              <a:lnSpc>
                <a:spcPts val="1730"/>
              </a:lnSpc>
              <a:buFont typeface="Times New Roman"/>
              <a:buAutoNum type="arabicPeriod"/>
              <a:tabLst>
                <a:tab pos="216535" algn="l"/>
              </a:tabLst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Капсула</a:t>
            </a:r>
            <a:r>
              <a:rPr sz="1600" b="1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вкриває</a:t>
            </a:r>
            <a:r>
              <a:rPr sz="16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залозу,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endParaRPr sz="1600">
              <a:latin typeface="Times New Roman"/>
              <a:cs typeface="Times New Roman"/>
            </a:endParaRPr>
          </a:p>
          <a:p>
            <a:pPr marL="234315" lvl="1" indent="-221615">
              <a:lnSpc>
                <a:spcPts val="1730"/>
              </a:lnSpc>
              <a:buAutoNum type="arabicPeriod"/>
              <a:tabLst>
                <a:tab pos="234315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капсули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відходять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септи</a:t>
            </a:r>
            <a:r>
              <a:rPr sz="1600" b="1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6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трабекули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щильна</a:t>
            </a:r>
            <a:r>
              <a:rPr sz="1600" spc="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16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опору,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ділить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залозу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часточки.</a:t>
            </a:r>
            <a:endParaRPr sz="1600">
              <a:latin typeface="Times New Roman"/>
              <a:cs typeface="Times New Roman"/>
            </a:endParaRPr>
          </a:p>
          <a:p>
            <a:pPr marL="225425" lvl="1" indent="-212725">
              <a:lnSpc>
                <a:spcPts val="1730"/>
              </a:lnSpc>
              <a:buFont typeface="Times New Roman"/>
              <a:buAutoNum type="arabicPeriod" startAt="3"/>
              <a:tabLst>
                <a:tab pos="225425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Внутрішня</a:t>
            </a:r>
            <a:r>
              <a:rPr sz="16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600" b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600" b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інтерстеційна строма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6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endParaRPr sz="1600">
              <a:latin typeface="Times New Roman"/>
              <a:cs typeface="Times New Roman"/>
            </a:endParaRPr>
          </a:p>
          <a:p>
            <a:pPr marL="12700" marR="5080" lvl="1" indent="206375" algn="just">
              <a:lnSpc>
                <a:spcPct val="90000"/>
              </a:lnSpc>
              <a:spcBef>
                <a:spcPts val="100"/>
              </a:spcBef>
              <a:buAutoNum type="arabicPeriod" startAt="4"/>
              <a:tabLst>
                <a:tab pos="219075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інтерстеційній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стромі</a:t>
            </a:r>
            <a:r>
              <a:rPr sz="16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висцерального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600" b="1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фенестрованого</a:t>
            </a:r>
            <a:r>
              <a:rPr sz="1600" b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типу,</a:t>
            </a:r>
            <a:r>
              <a:rPr sz="16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6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забезпечують</a:t>
            </a:r>
            <a:r>
              <a:rPr sz="16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трофічні</a:t>
            </a:r>
            <a:r>
              <a:rPr sz="16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процеси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6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стінку</a:t>
            </a:r>
            <a:r>
              <a:rPr sz="16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капіляра</a:t>
            </a:r>
            <a:r>
              <a:rPr sz="16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надходить</a:t>
            </a:r>
            <a:r>
              <a:rPr sz="16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вихідні</a:t>
            </a:r>
            <a:r>
              <a:rPr sz="16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</a:t>
            </a:r>
            <a:r>
              <a:rPr sz="16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для</a:t>
            </a:r>
            <a:r>
              <a:rPr sz="16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синтезу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травних</a:t>
            </a:r>
            <a:r>
              <a:rPr sz="16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ферментів,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гормонів.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1359" y="1030224"/>
            <a:ext cx="4864608" cy="48280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738107" y="3905504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06153" y="345770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72343" y="2933446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7503" y="256031"/>
            <a:ext cx="6178296" cy="6172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4939" y="140030"/>
            <a:ext cx="5708015" cy="1734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latin typeface="Times New Roman"/>
                <a:cs typeface="Times New Roman"/>
              </a:rPr>
              <a:t>Паренхіма</a:t>
            </a:r>
            <a:r>
              <a:rPr sz="1600" b="1" spc="4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–це</a:t>
            </a:r>
            <a:r>
              <a:rPr sz="1600" b="1" spc="4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головна</a:t>
            </a:r>
            <a:r>
              <a:rPr sz="1600" b="1" spc="4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частина</a:t>
            </a:r>
            <a:r>
              <a:rPr sz="1600" b="1" spc="4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залози,</a:t>
            </a:r>
            <a:r>
              <a:rPr sz="1600" b="1" spc="4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яка</a:t>
            </a:r>
            <a:r>
              <a:rPr sz="1600" b="1" spc="4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49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функціям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поділяється </a:t>
            </a:r>
            <a:r>
              <a:rPr sz="1600" b="1" spc="-25" dirty="0">
                <a:latin typeface="Times New Roman"/>
                <a:cs typeface="Times New Roman"/>
              </a:rPr>
              <a:t>на6</a:t>
            </a:r>
            <a:endParaRPr sz="1600">
              <a:latin typeface="Times New Roman"/>
              <a:cs typeface="Times New Roman"/>
            </a:endParaRPr>
          </a:p>
          <a:p>
            <a:pPr marL="264795" indent="-200660">
              <a:lnSpc>
                <a:spcPct val="100000"/>
              </a:lnSpc>
              <a:buAutoNum type="arabicPeriod"/>
              <a:tabLst>
                <a:tab pos="264795" algn="l"/>
              </a:tabLst>
            </a:pPr>
            <a:r>
              <a:rPr sz="1600" b="1" dirty="0">
                <a:latin typeface="Times New Roman"/>
                <a:cs typeface="Times New Roman"/>
              </a:rPr>
              <a:t>Екзокринну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частину;</a:t>
            </a:r>
            <a:endParaRPr sz="1600">
              <a:latin typeface="Times New Roman"/>
              <a:cs typeface="Times New Roman"/>
            </a:endParaRPr>
          </a:p>
          <a:p>
            <a:pPr marL="264795" indent="-200660">
              <a:lnSpc>
                <a:spcPct val="100000"/>
              </a:lnSpc>
              <a:buAutoNum type="arabicPeriod"/>
              <a:tabLst>
                <a:tab pos="264795" algn="l"/>
              </a:tabLst>
            </a:pPr>
            <a:r>
              <a:rPr sz="1600" b="1" dirty="0">
                <a:latin typeface="Times New Roman"/>
                <a:cs typeface="Times New Roman"/>
              </a:rPr>
              <a:t>Ендокринна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частина.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Екзокринна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частина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59205" algn="l"/>
                <a:tab pos="2167890" algn="l"/>
                <a:tab pos="3552190" algn="l"/>
                <a:tab pos="47015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Екзокринна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представлена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серозними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ацинусами,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838835" algn="l"/>
                <a:tab pos="1393190" algn="l"/>
                <a:tab pos="2091689" algn="l"/>
                <a:tab pos="3097530" algn="l"/>
                <a:tab pos="3808095" algn="l"/>
                <a:tab pos="4143375" algn="l"/>
                <a:tab pos="479298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клітини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мають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пірамідну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форму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добре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розвинену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4939" y="2091943"/>
            <a:ext cx="52711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50645" algn="l"/>
                <a:tab pos="2225675" algn="l"/>
                <a:tab pos="3417570" algn="l"/>
                <a:tab pos="396621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секреторних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клітин: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ациноцити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або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панкреатоцити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939" y="1848104"/>
            <a:ext cx="57099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5"/>
              </a:spcBef>
              <a:tabLst>
                <a:tab pos="1139825" algn="l"/>
                <a:tab pos="2801620" algn="l"/>
                <a:tab pos="3420110" algn="l"/>
                <a:tab pos="4350385" algn="l"/>
                <a:tab pos="560006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гранулярну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ендоплазматичну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сітку.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Ацинуси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600" spc="-25" dirty="0"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4939" y="2336037"/>
            <a:ext cx="5709920" cy="2222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центроацинозні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клітини.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Ацинуси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синтезують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панкреатичні </a:t>
            </a:r>
            <a:r>
              <a:rPr sz="1600" b="1" dirty="0">
                <a:latin typeface="Times New Roman"/>
                <a:cs typeface="Times New Roman"/>
              </a:rPr>
              <a:t>ферменти</a:t>
            </a:r>
            <a:r>
              <a:rPr sz="1600" b="1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(амілазу,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ліпазу,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протеази),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вставні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внутрішньо</a:t>
            </a:r>
            <a:r>
              <a:rPr sz="1600" b="1" spc="1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часточкові</a:t>
            </a:r>
            <a:r>
              <a:rPr sz="1600" b="1" spc="1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протоки</a:t>
            </a:r>
            <a:r>
              <a:rPr sz="1600" b="1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надходять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панкреатичний </a:t>
            </a:r>
            <a:r>
              <a:rPr sz="1600" b="1" dirty="0">
                <a:latin typeface="Times New Roman"/>
                <a:cs typeface="Times New Roman"/>
              </a:rPr>
              <a:t>проток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далі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дванадцятипалу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кишку.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Вивідна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протока.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Вівідна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протока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поділяється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частини:</a:t>
            </a:r>
            <a:endParaRPr sz="1600">
              <a:latin typeface="Times New Roman"/>
              <a:cs typeface="Times New Roman"/>
            </a:endParaRPr>
          </a:p>
          <a:p>
            <a:pPr marL="356235" indent="-343535" algn="just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sz="1600" dirty="0">
                <a:latin typeface="Times New Roman"/>
                <a:cs typeface="Times New Roman"/>
              </a:rPr>
              <a:t>Вставна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протока,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одношаровий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-10" dirty="0">
                <a:latin typeface="Times New Roman"/>
                <a:cs typeface="Times New Roman"/>
              </a:rPr>
              <a:t> епітелій;</a:t>
            </a:r>
            <a:endParaRPr sz="1600">
              <a:latin typeface="Times New Roman"/>
              <a:cs typeface="Times New Roman"/>
            </a:endParaRPr>
          </a:p>
          <a:p>
            <a:pPr marL="356235" indent="-343535" algn="just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Внутрінеьо-</a:t>
            </a:r>
            <a:r>
              <a:rPr sz="1600" dirty="0">
                <a:latin typeface="Times New Roman"/>
                <a:cs typeface="Times New Roman"/>
              </a:rPr>
              <a:t>часточкова</a:t>
            </a:r>
            <a:r>
              <a:rPr sz="1600" spc="4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протока,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4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середені</a:t>
            </a:r>
            <a:endParaRPr sz="1600">
              <a:latin typeface="Times New Roman"/>
              <a:cs typeface="Times New Roman"/>
            </a:endParaRPr>
          </a:p>
          <a:p>
            <a:pPr marL="356870" algn="just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часточки,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одношаровий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кубічний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епітелій.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39" y="4531614"/>
            <a:ext cx="38290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6870" algn="l"/>
                <a:tab pos="1957705" algn="l"/>
                <a:tab pos="2927350" algn="l"/>
              </a:tabLst>
            </a:pPr>
            <a:r>
              <a:rPr sz="1600" spc="-25" dirty="0">
                <a:latin typeface="Times New Roman"/>
                <a:cs typeface="Times New Roman"/>
              </a:rPr>
              <a:t>3.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Міжчасточкова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протока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проходить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3196" y="4531614"/>
            <a:ext cx="16192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6875" algn="l"/>
              </a:tabLst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перегородках,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939" y="4775454"/>
            <a:ext cx="5708015" cy="1978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algn="just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одношаровий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циліндричний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епітелій.</a:t>
            </a:r>
            <a:endParaRPr sz="1600">
              <a:latin typeface="Times New Roman"/>
              <a:cs typeface="Times New Roman"/>
            </a:endParaRPr>
          </a:p>
          <a:p>
            <a:pPr marL="356870" marR="5715" indent="-344805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4.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Загальна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відкривається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дванадцятипалу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кишку, </a:t>
            </a:r>
            <a:r>
              <a:rPr sz="1600" dirty="0">
                <a:latin typeface="Times New Roman"/>
                <a:cs typeface="Times New Roman"/>
              </a:rPr>
              <a:t>одношаровий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облямований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мікроворсинками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призматичний епітелій.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Панкреатичний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уздовж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залози,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збираючи </a:t>
            </a:r>
            <a:r>
              <a:rPr sz="1600" dirty="0">
                <a:latin typeface="Times New Roman"/>
                <a:cs typeface="Times New Roman"/>
              </a:rPr>
              <a:t>секрет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ацинусів.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ділянці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головки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підшлункової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він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з’єднується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жовчним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протоком,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утворюючи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спільний </a:t>
            </a:r>
            <a:r>
              <a:rPr sz="1600" dirty="0">
                <a:latin typeface="Times New Roman"/>
                <a:cs typeface="Times New Roman"/>
              </a:rPr>
              <a:t>вивідний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шлях.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57755">
              <a:lnSpc>
                <a:spcPct val="100000"/>
              </a:lnSpc>
              <a:spcBef>
                <a:spcPts val="90"/>
              </a:spcBef>
            </a:pPr>
            <a:r>
              <a:rPr dirty="0"/>
              <a:t>ВИДИ</a:t>
            </a:r>
            <a:r>
              <a:rPr spc="-135" dirty="0"/>
              <a:t> </a:t>
            </a:r>
            <a:r>
              <a:rPr spc="-20" dirty="0"/>
              <a:t>ВСТАВНИХ</a:t>
            </a:r>
            <a:r>
              <a:rPr spc="-75" dirty="0"/>
              <a:t> </a:t>
            </a:r>
            <a:r>
              <a:rPr spc="-10" dirty="0"/>
              <a:t>ПРОТОК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151" y="1024127"/>
            <a:ext cx="3760904" cy="34320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1296" y="5121605"/>
            <a:ext cx="976122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Вставна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прилягає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ацинуса (а)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боку,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оточена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базальною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мембраною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секреторного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відділу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вставну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протоку.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вставної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центроациноцит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(б).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buAutoNum type="arabicPeriod" startAt="2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Вставна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виходить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9255" y="810768"/>
            <a:ext cx="4401311" cy="405993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51201" y="436143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96630" y="445693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49167" y="1191767"/>
            <a:ext cx="1245235" cy="972819"/>
          </a:xfrm>
          <a:custGeom>
            <a:avLst/>
            <a:gdLst/>
            <a:ahLst/>
            <a:cxnLst/>
            <a:rect l="l" t="t" r="r" b="b"/>
            <a:pathLst>
              <a:path w="1245235" h="972819">
                <a:moveTo>
                  <a:pt x="1063752" y="972312"/>
                </a:moveTo>
                <a:lnTo>
                  <a:pt x="1244727" y="438912"/>
                </a:lnTo>
              </a:path>
              <a:path w="1245235" h="972819">
                <a:moveTo>
                  <a:pt x="0" y="0"/>
                </a:moveTo>
                <a:lnTo>
                  <a:pt x="48577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21989" y="1022096"/>
            <a:ext cx="812800" cy="76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б</a:t>
            </a:r>
            <a:endParaRPr sz="18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1515"/>
              </a:spcBef>
            </a:pPr>
            <a:r>
              <a:rPr sz="1800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4064" y="234695"/>
            <a:ext cx="6858000" cy="63886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6016" y="66802"/>
            <a:ext cx="4545965" cy="1734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1.</a:t>
            </a:r>
            <a:r>
              <a:rPr sz="1600" b="1" dirty="0">
                <a:latin typeface="Times New Roman"/>
                <a:cs typeface="Times New Roman"/>
              </a:rPr>
              <a:t>Екзокринна</a:t>
            </a:r>
            <a:r>
              <a:rPr sz="1600" b="1" spc="1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частина</a:t>
            </a:r>
            <a:r>
              <a:rPr sz="1600" b="1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(переважає).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Представлена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серозними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ацинусами.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Ацинуси: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округлу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овальну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форму. </a:t>
            </a:r>
            <a:r>
              <a:rPr sz="1600" dirty="0">
                <a:latin typeface="Times New Roman"/>
                <a:cs typeface="Times New Roman"/>
              </a:rPr>
              <a:t>Утворені</a:t>
            </a:r>
            <a:r>
              <a:rPr sz="1600" spc="24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пірамідними</a:t>
            </a:r>
            <a:r>
              <a:rPr sz="1600" spc="23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серозними</a:t>
            </a:r>
            <a:r>
              <a:rPr sz="1600" spc="24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клітинами.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щільно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прилягають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одна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одної.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округлі,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базально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темно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забарвлені. </a:t>
            </a:r>
            <a:r>
              <a:rPr sz="1600" dirty="0">
                <a:latin typeface="Times New Roman"/>
                <a:cs typeface="Times New Roman"/>
              </a:rPr>
              <a:t>Цитоплазма:базальна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базофільна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(через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22475" y="1774698"/>
            <a:ext cx="172847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935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гранулярну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ЕПС),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016" y="1774698"/>
            <a:ext cx="16205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07390" algn="l"/>
                <a:tab pos="9150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добре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розвинену частина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5275" y="2018537"/>
            <a:ext cx="12503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еозинофільна,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0280" y="2018537"/>
            <a:ext cx="6800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8485" y="1774698"/>
            <a:ext cx="89344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480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latin typeface="Times New Roman"/>
                <a:cs typeface="Times New Roman"/>
              </a:rPr>
              <a:t>апікальна зимогенні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6016" y="2262073"/>
            <a:ext cx="4545330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гранули.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центрі</a:t>
            </a:r>
            <a:r>
              <a:rPr sz="1600" spc="2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ацинусів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видно </a:t>
            </a:r>
            <a:r>
              <a:rPr sz="1600" dirty="0">
                <a:latin typeface="Times New Roman"/>
                <a:cs typeface="Times New Roman"/>
              </a:rPr>
              <a:t>центроацинарні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початком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вивідної протоки.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2.</a:t>
            </a:r>
            <a:r>
              <a:rPr sz="1600" b="1" spc="4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Вивідна</a:t>
            </a:r>
            <a:r>
              <a:rPr sz="1600" b="1" spc="4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протокова</a:t>
            </a:r>
            <a:r>
              <a:rPr sz="1600" b="1" spc="4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система.</a:t>
            </a:r>
            <a:r>
              <a:rPr sz="1600" b="1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Включає:вставні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(вузькі,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вистелені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плоским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кубічним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016" y="3481781"/>
            <a:ext cx="3354704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722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епітелієм)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,внутрішньочасточкові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01750" algn="l"/>
                <a:tab pos="2033270" algn="l"/>
              </a:tabLst>
            </a:pPr>
            <a:r>
              <a:rPr sz="1600" spc="-10" dirty="0">
                <a:latin typeface="Times New Roman"/>
                <a:cs typeface="Times New Roman"/>
              </a:rPr>
              <a:t>(кубічний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або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призматичний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1158" y="3481781"/>
            <a:ext cx="84836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протоки</a:t>
            </a:r>
            <a:endParaRPr sz="1600">
              <a:latin typeface="Times New Roman"/>
              <a:cs typeface="Times New Roman"/>
            </a:endParaRPr>
          </a:p>
          <a:p>
            <a:pPr marR="8255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епітелій).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016" y="3970147"/>
            <a:ext cx="4545965" cy="2466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Посмуговані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протоки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відсутні,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характерною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ознакою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підшлункової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залози.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246379" algn="just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259079" algn="l"/>
              </a:tabLst>
            </a:pPr>
            <a:r>
              <a:rPr sz="1600" b="1" dirty="0">
                <a:latin typeface="Times New Roman"/>
                <a:cs typeface="Times New Roman"/>
              </a:rPr>
              <a:t>Ендокринна</a:t>
            </a:r>
            <a:r>
              <a:rPr sz="1600" b="1" spc="3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частина</a:t>
            </a:r>
            <a:r>
              <a:rPr sz="1600" b="1" spc="3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(острівці</a:t>
            </a:r>
            <a:r>
              <a:rPr sz="1600" b="1" spc="30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Лангерганса). </a:t>
            </a:r>
            <a:r>
              <a:rPr sz="1600" dirty="0">
                <a:latin typeface="Times New Roman"/>
                <a:cs typeface="Times New Roman"/>
              </a:rPr>
              <a:t>Виглядає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світліші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округлі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овальні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скупчення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3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3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ацинусами.</a:t>
            </a:r>
            <a:r>
              <a:rPr sz="1600" spc="3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dirty="0">
                <a:latin typeface="Times New Roman"/>
                <a:cs typeface="Times New Roman"/>
              </a:rPr>
              <a:t>менші,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ніж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екзокринні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світлу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цитоплазму.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васкуляризовані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(багато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капілярів)</a:t>
            </a:r>
            <a:endParaRPr sz="1600">
              <a:latin typeface="Times New Roman"/>
              <a:cs typeface="Times New Roman"/>
            </a:endParaRPr>
          </a:p>
          <a:p>
            <a:pPr marL="12700" marR="5715" indent="310515" algn="just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23215" algn="l"/>
              </a:tabLst>
            </a:pPr>
            <a:r>
              <a:rPr sz="1600" b="1" dirty="0">
                <a:latin typeface="Times New Roman"/>
                <a:cs typeface="Times New Roman"/>
              </a:rPr>
              <a:t>Строма.</a:t>
            </a:r>
            <a:r>
              <a:rPr sz="1600" b="1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Представлена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пухкою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волокнистою </a:t>
            </a:r>
            <a:r>
              <a:rPr sz="1600" dirty="0">
                <a:latin typeface="Times New Roman"/>
                <a:cs typeface="Times New Roman"/>
              </a:rPr>
              <a:t>сполучною</a:t>
            </a:r>
            <a:r>
              <a:rPr sz="1600" spc="35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тканиноюФормує</a:t>
            </a:r>
            <a:r>
              <a:rPr sz="1600" spc="35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міжчасточкові перегородки.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судини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протоки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9642" y="84785"/>
            <a:ext cx="501713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>
                <a:solidFill>
                  <a:srgbClr val="90C225"/>
                </a:solidFill>
              </a:rPr>
              <a:t>ПІДШЛУНКОВА</a:t>
            </a:r>
            <a:r>
              <a:rPr spc="-125" dirty="0">
                <a:solidFill>
                  <a:srgbClr val="90C225"/>
                </a:solidFill>
              </a:rPr>
              <a:t> </a:t>
            </a:r>
            <a:r>
              <a:rPr spc="-10" dirty="0">
                <a:solidFill>
                  <a:srgbClr val="90C225"/>
                </a:solidFill>
              </a:rPr>
              <a:t>ЗАЛОЗА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9610" y="802639"/>
            <a:ext cx="6147435" cy="5149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30"/>
              </a:lnSpc>
              <a:spcBef>
                <a:spcPts val="105"/>
              </a:spcBef>
              <a:tabLst>
                <a:tab pos="990600" algn="l"/>
                <a:tab pos="2451100" algn="l"/>
                <a:tab pos="3249930" algn="l"/>
                <a:tab pos="4573270" algn="l"/>
                <a:tab pos="5847715" algn="l"/>
              </a:tabLst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підшлункової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інсулоцитів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endParaRPr sz="1600">
              <a:latin typeface="Times New Roman"/>
              <a:cs typeface="Times New Roman"/>
            </a:endParaRPr>
          </a:p>
          <a:p>
            <a:pPr marL="12700" marR="8890">
              <a:lnSpc>
                <a:spcPct val="80000"/>
              </a:lnSpc>
              <a:spcBef>
                <a:spcPts val="195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острівці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Лангерганса</a:t>
            </a:r>
            <a:r>
              <a:rPr sz="16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 виробляють</a:t>
            </a:r>
            <a:r>
              <a:rPr sz="16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гормони.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Острівець Лангерганса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підшлункової</a:t>
            </a:r>
            <a:r>
              <a:rPr sz="16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(гістологічна</a:t>
            </a: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будова)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Ендокринна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острівцями</a:t>
            </a:r>
            <a:r>
              <a:rPr sz="16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Лангерганса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6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 васкуляризовані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вивідних</a:t>
            </a:r>
            <a:r>
              <a:rPr sz="16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проток.</a:t>
            </a:r>
            <a:endParaRPr sz="1600">
              <a:latin typeface="Times New Roman"/>
              <a:cs typeface="Times New Roman"/>
            </a:endParaRPr>
          </a:p>
          <a:p>
            <a:pPr marL="12700" marR="8255">
              <a:lnSpc>
                <a:spcPct val="80000"/>
              </a:lnSpc>
              <a:tabLst>
                <a:tab pos="1216660" algn="l"/>
                <a:tab pos="2677160" algn="l"/>
                <a:tab pos="3804920" algn="l"/>
                <a:tab pos="5286375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Острівець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Лангерганса,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оточений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екзокринною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частиною підшлункової</a:t>
            </a:r>
            <a:r>
              <a:rPr sz="16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залози,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представленою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серозними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ацинусами.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345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Острівець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Лангерганса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полігональних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щільно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ts val="1540"/>
              </a:lnSpc>
              <a:spcBef>
                <a:spcPts val="18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розташованих</a:t>
            </a:r>
            <a:r>
              <a:rPr sz="16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собою</a:t>
            </a:r>
            <a:r>
              <a:rPr sz="16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пронизаних</a:t>
            </a:r>
            <a:r>
              <a:rPr sz="16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густою</a:t>
            </a:r>
            <a:r>
              <a:rPr sz="16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мережею</a:t>
            </a:r>
            <a:r>
              <a:rPr sz="16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капілярів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синусоїдного</a:t>
            </a:r>
            <a:r>
              <a:rPr sz="16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типу,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просвіті</a:t>
            </a:r>
            <a:r>
              <a:rPr sz="16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16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видно</a:t>
            </a:r>
            <a:r>
              <a:rPr sz="16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еритроцити.</a:t>
            </a:r>
            <a:r>
              <a:rPr sz="16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острівці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розрізняють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типи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інсулоцитів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 базофільних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оксофільних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 marR="5080" indent="355600" algn="just">
              <a:lnSpc>
                <a:spcPct val="80100"/>
              </a:lnSpc>
              <a:buFont typeface="Times New Roman"/>
              <a:buChar char="•"/>
              <a:tabLst>
                <a:tab pos="368300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Бета-клітини</a:t>
            </a:r>
            <a:r>
              <a:rPr sz="1600" b="1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(β-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клітини)</a:t>
            </a:r>
            <a:r>
              <a:rPr sz="16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центральній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острівця;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синтезують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секретують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інсулін,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знижує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рівень</a:t>
            </a:r>
            <a:r>
              <a:rPr sz="16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глюкози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крові.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Базофільна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345"/>
              </a:lnSpc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Оксофільні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клітини:</a:t>
            </a:r>
            <a:endParaRPr sz="1600">
              <a:latin typeface="Times New Roman"/>
              <a:cs typeface="Times New Roman"/>
            </a:endParaRPr>
          </a:p>
          <a:p>
            <a:pPr marL="12700" marR="10160" indent="279400" algn="just">
              <a:lnSpc>
                <a:spcPts val="1540"/>
              </a:lnSpc>
              <a:spcBef>
                <a:spcPts val="180"/>
              </a:spcBef>
              <a:buFont typeface="Times New Roman"/>
              <a:buChar char="•"/>
              <a:tabLst>
                <a:tab pos="292100" algn="l"/>
              </a:tabLst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Альфа-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600" b="1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(α-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клітини)</a:t>
            </a:r>
            <a:r>
              <a:rPr sz="1600" b="1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локалізуються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периферії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острівця;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продукують</a:t>
            </a:r>
            <a:r>
              <a:rPr sz="16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глюкагон,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6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підвищує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рівень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глюкози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крові.</a:t>
            </a:r>
            <a:endParaRPr sz="1600">
              <a:latin typeface="Times New Roman"/>
              <a:cs typeface="Times New Roman"/>
            </a:endParaRPr>
          </a:p>
          <a:p>
            <a:pPr marL="12700" marR="6985" indent="206375" algn="just">
              <a:lnSpc>
                <a:spcPct val="80100"/>
              </a:lnSpc>
              <a:buFont typeface="Times New Roman"/>
              <a:buChar char="•"/>
              <a:tabLst>
                <a:tab pos="219075" algn="l"/>
              </a:tabLst>
            </a:pP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Дельта-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600" b="1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(δ-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клітини)</a:t>
            </a:r>
            <a:r>
              <a:rPr sz="1600" b="1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трапляються</a:t>
            </a:r>
            <a:r>
              <a:rPr sz="16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меншій</a:t>
            </a:r>
            <a:r>
              <a:rPr sz="16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кількості;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секретують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соматостатин,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регулює</a:t>
            </a:r>
            <a:r>
              <a:rPr sz="16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активність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інших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ендокринних клітин.</a:t>
            </a:r>
            <a:endParaRPr sz="1600">
              <a:latin typeface="Times New Roman"/>
              <a:cs typeface="Times New Roman"/>
            </a:endParaRPr>
          </a:p>
          <a:p>
            <a:pPr marL="191135" indent="-127000" algn="just">
              <a:lnSpc>
                <a:spcPts val="1345"/>
              </a:lnSpc>
              <a:buChar char="•"/>
              <a:tabLst>
                <a:tab pos="191135" algn="l"/>
              </a:tabLst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F</a:t>
            </a:r>
            <a:r>
              <a:rPr sz="16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(PP)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панкриотичний</a:t>
            </a:r>
            <a:r>
              <a:rPr sz="16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поліпептид,</a:t>
            </a:r>
            <a:r>
              <a:rPr sz="16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 підвищує</a:t>
            </a:r>
            <a:r>
              <a:rPr sz="16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активність</a:t>
            </a:r>
            <a:r>
              <a:rPr sz="16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ендо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540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екзокринної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частини.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80000"/>
              </a:lnSpc>
              <a:spcBef>
                <a:spcPts val="195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клітинами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розташована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тонкі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прошарки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</a:t>
            </a:r>
            <a:r>
              <a:rPr sz="16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(мікрокапсульна),</a:t>
            </a:r>
            <a:r>
              <a:rPr sz="16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16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6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середини</a:t>
            </a:r>
            <a:r>
              <a:rPr sz="16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зовні.</a:t>
            </a:r>
            <a:r>
              <a:rPr sz="16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Дуже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добре развита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капілярна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сітка.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9711" y="722376"/>
            <a:ext cx="5141976" cy="542239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0610" y="278383"/>
            <a:ext cx="827341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Острівець</a:t>
            </a:r>
            <a:r>
              <a:rPr spc="-125" dirty="0"/>
              <a:t> </a:t>
            </a:r>
            <a:r>
              <a:rPr dirty="0"/>
              <a:t>Лангерганса</a:t>
            </a:r>
            <a:r>
              <a:rPr spc="-120" dirty="0"/>
              <a:t> </a:t>
            </a:r>
            <a:r>
              <a:rPr spc="-10" dirty="0"/>
              <a:t>підшлункової</a:t>
            </a:r>
            <a:r>
              <a:rPr spc="-175" dirty="0"/>
              <a:t> </a:t>
            </a:r>
            <a:r>
              <a:rPr spc="-10" dirty="0"/>
              <a:t>залози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86" y="1216045"/>
            <a:ext cx="4268610" cy="40177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886967"/>
            <a:ext cx="6611111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907405" cy="6096000"/>
            <a:chOff x="0" y="0"/>
            <a:chExt cx="5907405" cy="6096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6740"/>
            </a:xfrm>
            <a:custGeom>
              <a:avLst/>
              <a:gdLst/>
              <a:ahLst/>
              <a:cxnLst/>
              <a:rect l="l" t="t" r="r" b="b"/>
              <a:pathLst>
                <a:path w="841375" h="5666740">
                  <a:moveTo>
                    <a:pt x="841247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1247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" y="381000"/>
              <a:ext cx="5715000" cy="57150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0655" y="771144"/>
            <a:ext cx="5992367" cy="425195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985">
              <a:lnSpc>
                <a:spcPct val="100000"/>
              </a:lnSpc>
              <a:spcBef>
                <a:spcPts val="100"/>
              </a:spcBef>
            </a:pPr>
            <a:r>
              <a:rPr sz="3600" spc="-110" dirty="0"/>
              <a:t>БУДОВА </a:t>
            </a:r>
            <a:r>
              <a:rPr sz="3600" dirty="0"/>
              <a:t>ЕКЗАКРИННОЇ</a:t>
            </a:r>
            <a:r>
              <a:rPr sz="3600" spc="-125" dirty="0"/>
              <a:t> </a:t>
            </a:r>
            <a:r>
              <a:rPr sz="3600" spc="-10" dirty="0"/>
              <a:t>ЧАСТИНИ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08508" y="886205"/>
            <a:ext cx="6429375" cy="386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екзакринної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складається:</a:t>
            </a:r>
            <a:endParaRPr sz="1800">
              <a:latin typeface="Times New Roman"/>
              <a:cs typeface="Times New Roman"/>
            </a:endParaRPr>
          </a:p>
          <a:p>
            <a:pPr marL="326390" indent="-313690">
              <a:lnSpc>
                <a:spcPct val="100000"/>
              </a:lnSpc>
              <a:buAutoNum type="arabicPeriod"/>
              <a:tabLst>
                <a:tab pos="326390" algn="l"/>
                <a:tab pos="991235" algn="l"/>
                <a:tab pos="2359660" algn="l"/>
                <a:tab pos="3079750" algn="l"/>
                <a:tab pos="3777615" algn="l"/>
                <a:tab pos="4850765" algn="l"/>
                <a:tab pos="5307965" algn="l"/>
                <a:tab pos="55492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Зовні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вкрит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капсулою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щільною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сполучною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(захист).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Септи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трабекули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це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тканина.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Внутрішня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строма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пухкою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сполучною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2406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12700" marR="6985" indent="249554" algn="just">
              <a:lnSpc>
                <a:spcPct val="100000"/>
              </a:lnSpc>
              <a:buAutoNum type="arabicPeriod" startAt="2"/>
              <a:tabLst>
                <a:tab pos="26225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Ацинус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ациноцитів,</a:t>
            </a:r>
            <a:r>
              <a:rPr sz="18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конічну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форму,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базофільну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цитоплазму,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ядро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кругле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разтошовано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центру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розташована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базафільна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месмбрана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межами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якої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ПВСТ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Органели: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апікальній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панкріацитів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над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ядром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знаходяться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секреторні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гранули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червоного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кольору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анцифільні.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поділяється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а)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нижня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гомогенна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(однорідна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зона);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б)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зимогенна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(містить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незрілий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5865" y="4728464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395" algn="l"/>
              </a:tabLst>
            </a:pP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межами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8508" y="4728464"/>
            <a:ext cx="51441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03300" algn="l"/>
                <a:tab pos="1496695" algn="l"/>
                <a:tab pos="2844800" algn="l"/>
                <a:tab pos="3466465" algn="l"/>
                <a:tab pos="41313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неактивний,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щось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розщіпляє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активується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дванадцатіпалій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кишці.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6.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Вивідна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508" y="5551728"/>
            <a:ext cx="6426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5590" algn="l"/>
                <a:tab pos="2872105" algn="l"/>
                <a:tab pos="4085590" algn="l"/>
                <a:tab pos="5045710" algn="l"/>
                <a:tab pos="618299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базафільна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мембрана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щільно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прилягає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ациноцитів,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міоєпітеліальних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клітин.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4888" y="725423"/>
            <a:ext cx="4876800" cy="597712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131" y="177545"/>
            <a:ext cx="8207375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80410" marR="5080" indent="-3268345">
              <a:lnSpc>
                <a:spcPct val="100000"/>
              </a:lnSpc>
              <a:spcBef>
                <a:spcPts val="90"/>
              </a:spcBef>
            </a:pPr>
            <a:r>
              <a:rPr dirty="0"/>
              <a:t>УТВОРЕННЯ</a:t>
            </a:r>
            <a:r>
              <a:rPr spc="-150" dirty="0"/>
              <a:t> </a:t>
            </a:r>
            <a:r>
              <a:rPr spc="-20" dirty="0"/>
              <a:t>СЕКРЕТА</a:t>
            </a:r>
            <a:r>
              <a:rPr spc="-145" dirty="0"/>
              <a:t> </a:t>
            </a:r>
            <a:r>
              <a:rPr spc="-10" dirty="0"/>
              <a:t>ПІДШЛУНКОВОЇ ЗАЛОЗИ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8391" y="1137919"/>
            <a:ext cx="5140325" cy="85598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75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Екзокринна</a:t>
            </a:r>
            <a:r>
              <a:rPr sz="16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6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r>
              <a:rPr sz="16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клітинами</a:t>
            </a:r>
            <a:r>
              <a:rPr sz="16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ациноцитами</a:t>
            </a:r>
            <a:r>
              <a:rPr sz="16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центроациноцитами.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секрета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відбувається</a:t>
            </a:r>
            <a:r>
              <a:rPr sz="16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етапи: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tabLst>
                <a:tab pos="289560" algn="l"/>
                <a:tab pos="841375" algn="l"/>
                <a:tab pos="2167890" algn="l"/>
                <a:tab pos="2439035" algn="l"/>
                <a:tab pos="4134485" algn="l"/>
                <a:tab pos="5067300" algn="l"/>
              </a:tabLst>
            </a:pP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етап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здійснюється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центроацинозних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клітинах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8391" y="1918462"/>
            <a:ext cx="5140960" cy="85661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80100"/>
              </a:lnSpc>
              <a:spcBef>
                <a:spcPts val="49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вставних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клітинах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протоків,</a:t>
            </a:r>
            <a:r>
              <a:rPr sz="16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6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виробляють</a:t>
            </a:r>
            <a:r>
              <a:rPr sz="16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рідкий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H₂O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іони</a:t>
            </a:r>
            <a:r>
              <a:rPr sz="16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HCO3</a:t>
            </a:r>
            <a:r>
              <a:rPr sz="16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(біокарбонатні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іони),</a:t>
            </a:r>
            <a:r>
              <a:rPr sz="16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6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нейтралізують</a:t>
            </a:r>
            <a:r>
              <a:rPr sz="16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кислотну</a:t>
            </a:r>
            <a:r>
              <a:rPr sz="16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среду</a:t>
            </a:r>
            <a:r>
              <a:rPr sz="16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6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надходить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зі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шлунка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(коли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запах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їжі).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391" y="2699130"/>
            <a:ext cx="513524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1630" algn="l"/>
                <a:tab pos="637540" algn="l"/>
                <a:tab pos="1265555" algn="l"/>
                <a:tab pos="2435860" algn="l"/>
                <a:tab pos="3188970" algn="l"/>
                <a:tab pos="4320540" algn="l"/>
              </a:tabLst>
            </a:pP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етапі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приймають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ациноцити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–зимоген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391" y="2893898"/>
            <a:ext cx="513969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44090" algn="l"/>
              </a:tabLst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(неактивний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фермент)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виробляється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дванадцятипалу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8391" y="3089529"/>
            <a:ext cx="5140325" cy="144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30"/>
              </a:lnSpc>
              <a:spcBef>
                <a:spcPts val="105"/>
              </a:spcBef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кишку.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195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6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600" b="1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ациноцита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міжклітинні</a:t>
            </a:r>
            <a:r>
              <a:rPr sz="16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замінюються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щільнозамикальними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контактами.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мембрана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оточує</a:t>
            </a:r>
            <a:r>
              <a:rPr sz="16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клітину.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Відсутні</a:t>
            </a:r>
            <a:r>
              <a:rPr sz="16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міоепітеліальні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6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6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виводиться</a:t>
            </a:r>
            <a:r>
              <a:rPr sz="1600" spc="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повільно.</a:t>
            </a:r>
            <a:r>
              <a:rPr sz="16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поповнюється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секретом,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мішочок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розтягується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результаті</a:t>
            </a:r>
            <a:r>
              <a:rPr sz="16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6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розрив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сектерорного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відділу,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2233" y="4455667"/>
            <a:ext cx="719455" cy="46609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indent="12065">
              <a:lnSpc>
                <a:spcPts val="1540"/>
              </a:lnSpc>
              <a:spcBef>
                <a:spcPts val="475"/>
              </a:spcBef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активне гострий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391" y="4455667"/>
            <a:ext cx="4307840" cy="6610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75"/>
              </a:spcBef>
              <a:tabLst>
                <a:tab pos="728980" algn="l"/>
                <a:tab pos="1570355" algn="l"/>
                <a:tab pos="1670685" algn="l"/>
                <a:tab pos="1920875" algn="l"/>
                <a:tab pos="3015615" algn="l"/>
                <a:tab pos="3036570" algn="l"/>
                <a:tab pos="3225800" algn="l"/>
                <a:tab pos="3884295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виходить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інтерстеції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починається перетравлення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підшлункової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(це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панкреотит).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тільця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Фатер-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Пачіні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391" y="5040579"/>
            <a:ext cx="514032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05255" algn="l"/>
                <a:tab pos="2210435" algn="l"/>
                <a:tab pos="2606675" algn="l"/>
                <a:tab pos="3000375" algn="l"/>
                <a:tab pos="4478655" algn="l"/>
              </a:tabLst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(пластинчасті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тільця)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інкапсульовані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391" y="5236209"/>
            <a:ext cx="5142230" cy="85661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9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рецептори</a:t>
            </a:r>
            <a:r>
              <a:rPr sz="16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(механорецептори)</a:t>
            </a:r>
            <a:r>
              <a:rPr sz="16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шкірі</a:t>
            </a:r>
            <a:r>
              <a:rPr sz="16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внутрішніх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органах,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реагують</a:t>
            </a:r>
            <a:r>
              <a:rPr sz="16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вібрацію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тиск.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Розміром</a:t>
            </a:r>
            <a:r>
              <a:rPr sz="16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0,5–3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мм,</a:t>
            </a:r>
            <a:r>
              <a:rPr sz="16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нервового</a:t>
            </a:r>
            <a:r>
              <a:rPr sz="16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6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оточеного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капсулою</a:t>
            </a:r>
            <a:r>
              <a:rPr sz="16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концентричних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пластинок.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05621" y="5643778"/>
            <a:ext cx="3073400" cy="988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20"/>
              </a:lnSpc>
              <a:spcBef>
                <a:spcPts val="110"/>
              </a:spcBef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Тільце</a:t>
            </a:r>
            <a:r>
              <a:rPr sz="15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Фатер-Пачіні</a:t>
            </a:r>
            <a:endParaRPr sz="1500">
              <a:latin typeface="Times New Roman"/>
              <a:cs typeface="Times New Roman"/>
            </a:endParaRPr>
          </a:p>
          <a:p>
            <a:pPr marL="204470" indent="-191770">
              <a:lnSpc>
                <a:spcPts val="1440"/>
              </a:lnSpc>
              <a:buAutoNum type="arabicPeriod"/>
              <a:tabLst>
                <a:tab pos="204470" algn="l"/>
              </a:tabLst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Внутрішня</a:t>
            </a:r>
            <a:r>
              <a:rPr sz="15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колба,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Шванна;</a:t>
            </a:r>
            <a:endParaRPr sz="1500">
              <a:latin typeface="Times New Roman"/>
              <a:cs typeface="Times New Roman"/>
            </a:endParaRPr>
          </a:p>
          <a:p>
            <a:pPr marL="203835" indent="-191135">
              <a:lnSpc>
                <a:spcPts val="1440"/>
              </a:lnSpc>
              <a:buAutoNum type="arabicPeriod"/>
              <a:tabLst>
                <a:tab pos="203835" algn="l"/>
              </a:tabLst>
            </a:pP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капсули;</a:t>
            </a:r>
            <a:endParaRPr sz="1500">
              <a:latin typeface="Times New Roman"/>
              <a:cs typeface="Times New Roman"/>
            </a:endParaRPr>
          </a:p>
          <a:p>
            <a:pPr marL="203835" indent="-191135">
              <a:lnSpc>
                <a:spcPts val="1440"/>
              </a:lnSpc>
              <a:buAutoNum type="arabicPeriod"/>
              <a:tabLst>
                <a:tab pos="203835" algn="l"/>
              </a:tabLst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5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внутрішньої</a:t>
            </a:r>
            <a:r>
              <a:rPr sz="15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колби;</a:t>
            </a:r>
            <a:endParaRPr sz="1500">
              <a:latin typeface="Times New Roman"/>
              <a:cs typeface="Times New Roman"/>
            </a:endParaRPr>
          </a:p>
          <a:p>
            <a:pPr marL="203835" indent="-191135">
              <a:lnSpc>
                <a:spcPts val="1620"/>
              </a:lnSpc>
              <a:buAutoNum type="arabicPeriod"/>
              <a:tabLst>
                <a:tab pos="203835" algn="l"/>
              </a:tabLst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Осьовий</a:t>
            </a:r>
            <a:r>
              <a:rPr sz="15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циліндр</a:t>
            </a:r>
            <a:r>
              <a:rPr sz="15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аксона.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71488" y="1161288"/>
            <a:ext cx="4916805" cy="3276600"/>
            <a:chOff x="6571488" y="1161288"/>
            <a:chExt cx="4916805" cy="327660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1488" y="1161288"/>
              <a:ext cx="4916424" cy="32766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934200" y="2161032"/>
              <a:ext cx="3362325" cy="783590"/>
            </a:xfrm>
            <a:custGeom>
              <a:avLst/>
              <a:gdLst/>
              <a:ahLst/>
              <a:cxnLst/>
              <a:rect l="l" t="t" r="r" b="b"/>
              <a:pathLst>
                <a:path w="3362325" h="783589">
                  <a:moveTo>
                    <a:pt x="685800" y="0"/>
                  </a:moveTo>
                  <a:lnTo>
                    <a:pt x="0" y="400050"/>
                  </a:lnTo>
                </a:path>
                <a:path w="3362325" h="783589">
                  <a:moveTo>
                    <a:pt x="877824" y="304800"/>
                  </a:moveTo>
                  <a:lnTo>
                    <a:pt x="2811399" y="419100"/>
                  </a:lnTo>
                </a:path>
                <a:path w="3362325" h="783589">
                  <a:moveTo>
                    <a:pt x="3362325" y="783335"/>
                  </a:moveTo>
                  <a:lnTo>
                    <a:pt x="1905000" y="783335"/>
                  </a:lnTo>
                </a:path>
                <a:path w="3362325" h="783589">
                  <a:moveTo>
                    <a:pt x="1685544" y="124967"/>
                  </a:moveTo>
                  <a:lnTo>
                    <a:pt x="2685669" y="30594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808978" y="2407361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14409" y="2380869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62668" y="2189810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2458" y="282836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2367" y="3124200"/>
            <a:ext cx="3398520" cy="248716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468620" cy="6352540"/>
            <a:chOff x="0" y="0"/>
            <a:chExt cx="5468620" cy="635254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6740"/>
            </a:xfrm>
            <a:custGeom>
              <a:avLst/>
              <a:gdLst/>
              <a:ahLst/>
              <a:cxnLst/>
              <a:rect l="l" t="t" r="r" b="b"/>
              <a:pathLst>
                <a:path w="841375" h="5666740">
                  <a:moveTo>
                    <a:pt x="841247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1247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" y="704087"/>
              <a:ext cx="5154167" cy="564794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6167" y="704087"/>
            <a:ext cx="5742432" cy="56479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23842" y="260731"/>
            <a:ext cx="19697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ПЕЧІНКА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8391" y="715518"/>
            <a:ext cx="6152515" cy="5054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1835"/>
              </a:lnSpc>
              <a:spcBef>
                <a:spcPts val="10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Печі́нка—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велика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залоза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зовнішньої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секреції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хребетних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ts val="1635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деяких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інших</a:t>
            </a:r>
            <a:r>
              <a:rPr sz="17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тварин</a:t>
            </a:r>
            <a:r>
              <a:rPr sz="17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людини.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Секреторна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печінки:</a:t>
            </a:r>
            <a:endParaRPr sz="1700">
              <a:latin typeface="Times New Roman"/>
              <a:cs typeface="Times New Roman"/>
            </a:endParaRPr>
          </a:p>
          <a:p>
            <a:pPr marL="12700" marR="8255" indent="672465" algn="just">
              <a:lnSpc>
                <a:spcPct val="80000"/>
              </a:lnSpc>
              <a:spcBef>
                <a:spcPts val="200"/>
              </a:spcBef>
              <a:buAutoNum type="arabicParenR"/>
              <a:tabLst>
                <a:tab pos="68516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Екзокринна</a:t>
            </a:r>
            <a:r>
              <a:rPr sz="17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секреція</a:t>
            </a:r>
            <a:r>
              <a:rPr sz="17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віделення</a:t>
            </a:r>
            <a:r>
              <a:rPr sz="17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жовчі</a:t>
            </a:r>
            <a:r>
              <a:rPr sz="17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(емульгація</a:t>
            </a:r>
            <a:r>
              <a:rPr sz="17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жирів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перетравленні).</a:t>
            </a:r>
            <a:endParaRPr sz="1700">
              <a:latin typeface="Times New Roman"/>
              <a:cs typeface="Times New Roman"/>
            </a:endParaRPr>
          </a:p>
          <a:p>
            <a:pPr marL="792480" indent="-401955" algn="just">
              <a:lnSpc>
                <a:spcPts val="1430"/>
              </a:lnSpc>
              <a:buAutoNum type="arabicParenR"/>
              <a:tabLst>
                <a:tab pos="79248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Ендокринна</a:t>
            </a:r>
            <a:r>
              <a:rPr sz="1700" spc="3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вироблення</a:t>
            </a:r>
            <a:r>
              <a:rPr sz="1700" spc="3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гормонів:</a:t>
            </a:r>
            <a:r>
              <a:rPr sz="1700" spc="3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Інсуліноподібний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204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фактор</a:t>
            </a:r>
            <a:r>
              <a:rPr sz="17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росту-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7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(IGF-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1,</a:t>
            </a:r>
            <a:r>
              <a:rPr sz="17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соматомедин</a:t>
            </a:r>
            <a:r>
              <a:rPr sz="1700" spc="4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C),</a:t>
            </a:r>
            <a:r>
              <a:rPr sz="1700" spc="4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ангіотензиноген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(регуляція</a:t>
            </a:r>
            <a:r>
              <a:rPr sz="1700" spc="1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артеріального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тиску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водно-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сольового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балансу),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гепсидин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(регулятор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обміну</a:t>
            </a:r>
            <a:r>
              <a:rPr sz="17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заліза),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тромбопоетин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(стимулює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тромбоцитів</a:t>
            </a:r>
            <a:r>
              <a:rPr sz="1700" spc="25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кістковому</a:t>
            </a:r>
            <a:r>
              <a:rPr sz="17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мозку),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фактор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росту гепатоцитів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(HGF).</a:t>
            </a:r>
            <a:endParaRPr sz="1700">
              <a:latin typeface="Times New Roman"/>
              <a:cs typeface="Times New Roman"/>
            </a:endParaRPr>
          </a:p>
          <a:p>
            <a:pPr marL="12700" marR="5080" indent="706120" algn="just">
              <a:lnSpc>
                <a:spcPct val="80000"/>
              </a:lnSpc>
              <a:spcBef>
                <a:spcPts val="5"/>
              </a:spcBef>
              <a:buAutoNum type="arabicParenR" startAt="3"/>
              <a:tabLst>
                <a:tab pos="71882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печінці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відбуваєтьсясинтез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білків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плазми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крові,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альбуміни,</a:t>
            </a:r>
            <a:r>
              <a:rPr sz="17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глобуліни,</a:t>
            </a:r>
            <a:r>
              <a:rPr sz="17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протомбін,</a:t>
            </a:r>
            <a:r>
              <a:rPr sz="17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фібриноген.</a:t>
            </a:r>
            <a:r>
              <a:rPr sz="17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Всі</a:t>
            </a:r>
            <a:r>
              <a:rPr sz="17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білки</a:t>
            </a:r>
            <a:r>
              <a:rPr sz="17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окрім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глобуліну</a:t>
            </a:r>
            <a:r>
              <a:rPr sz="17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надходять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кров.</a:t>
            </a:r>
            <a:r>
              <a:rPr sz="17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Тут</a:t>
            </a:r>
            <a:r>
              <a:rPr sz="1700" spc="3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7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метаболізм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глюкогену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перетворення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глюкозу.</a:t>
            </a:r>
            <a:endParaRPr sz="1700">
              <a:latin typeface="Times New Roman"/>
              <a:cs typeface="Times New Roman"/>
            </a:endParaRPr>
          </a:p>
          <a:p>
            <a:pPr marL="725170" indent="-334645" algn="just">
              <a:lnSpc>
                <a:spcPts val="1430"/>
              </a:lnSpc>
              <a:buAutoNum type="arabicParenR" startAt="3"/>
              <a:tabLst>
                <a:tab pos="72517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Детоксикація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печінці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7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сукупність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біохімічних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204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процесів,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допомогою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печінка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знешкоджує,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інактивує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виводить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ендогенні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екзогенні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токсини.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Білки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клітинах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 перетворюється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сечовину.</a:t>
            </a:r>
            <a:endParaRPr sz="1700">
              <a:latin typeface="Times New Roman"/>
              <a:cs typeface="Times New Roman"/>
            </a:endParaRPr>
          </a:p>
          <a:p>
            <a:pPr marL="12700" marR="6350" indent="565785" algn="just">
              <a:lnSpc>
                <a:spcPct val="80000"/>
              </a:lnSpc>
              <a:buAutoNum type="arabicParenR" startAt="5"/>
              <a:tabLst>
                <a:tab pos="57848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Інактивація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гормонівце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процес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метаболічного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перетворення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гормонів,</a:t>
            </a:r>
            <a:r>
              <a:rPr sz="17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унаслідок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якого</a:t>
            </a:r>
            <a:r>
              <a:rPr sz="17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знижується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7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повністю</a:t>
            </a:r>
            <a:r>
              <a:rPr sz="17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втрачається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їхня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біологічна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активність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забезпечується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подальше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виведення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організму.</a:t>
            </a:r>
            <a:endParaRPr sz="1700">
              <a:latin typeface="Times New Roman"/>
              <a:cs typeface="Times New Roman"/>
            </a:endParaRPr>
          </a:p>
          <a:p>
            <a:pPr marL="12700" marR="5715" indent="636270" algn="just">
              <a:lnSpc>
                <a:spcPct val="80000"/>
              </a:lnSpc>
              <a:buAutoNum type="arabicParenR" startAt="5"/>
              <a:tabLst>
                <a:tab pos="64897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Печенкові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макрофаги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7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Купфера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здійснюють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захісну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функцію.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5743" y="624839"/>
            <a:ext cx="4687823" cy="582472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7122" y="49225"/>
            <a:ext cx="78695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ГІСТОЛОГІЧНА</a:t>
            </a:r>
            <a:r>
              <a:rPr spc="-110" dirty="0"/>
              <a:t> </a:t>
            </a:r>
            <a:r>
              <a:rPr spc="-55" dirty="0"/>
              <a:t>СТРУКТУРА</a:t>
            </a:r>
            <a:r>
              <a:rPr spc="-140" dirty="0"/>
              <a:t> </a:t>
            </a:r>
            <a:r>
              <a:rPr spc="-10" dirty="0"/>
              <a:t>ПЕЧІНКИ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883107"/>
            <a:ext cx="6209665" cy="49923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95"/>
              </a:spcBef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Гістологічна</a:t>
            </a:r>
            <a:r>
              <a:rPr sz="15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структура</a:t>
            </a:r>
            <a:r>
              <a:rPr sz="15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</a:t>
            </a:r>
            <a:r>
              <a:rPr sz="15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базується</a:t>
            </a:r>
            <a:r>
              <a:rPr sz="15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5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структурно-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функціональній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одиниці</a:t>
            </a:r>
            <a:r>
              <a:rPr sz="15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печенкова</a:t>
            </a:r>
            <a:r>
              <a:rPr sz="15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часточка</a:t>
            </a:r>
            <a:r>
              <a:rPr sz="15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(шестигранних</a:t>
            </a:r>
            <a:r>
              <a:rPr sz="15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призмах),</a:t>
            </a:r>
            <a:r>
              <a:rPr sz="15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5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5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гепатоцитів,</a:t>
            </a:r>
            <a:r>
              <a:rPr sz="15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5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</a:t>
            </a:r>
            <a:r>
              <a:rPr sz="15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балки.</a:t>
            </a:r>
            <a:r>
              <a:rPr sz="15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5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компоненти:</a:t>
            </a:r>
            <a:r>
              <a:rPr sz="15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гепатоцити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(80%</a:t>
            </a:r>
            <a:r>
              <a:rPr sz="15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об'єму),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жовчні</a:t>
            </a:r>
            <a:r>
              <a:rPr sz="15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каналікули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5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синусоїдні</a:t>
            </a:r>
            <a:r>
              <a:rPr sz="15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капіляри,</a:t>
            </a:r>
            <a:r>
              <a:rPr sz="15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забезпечують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обмін</a:t>
            </a:r>
            <a:r>
              <a:rPr sz="15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15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детоксикацію</a:t>
            </a:r>
            <a:r>
              <a:rPr sz="1500" spc="2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5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жовчоутворення.</a:t>
            </a:r>
            <a:r>
              <a:rPr sz="15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Структурно-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функціональною</a:t>
            </a:r>
            <a:r>
              <a:rPr sz="15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одиницею</a:t>
            </a:r>
            <a:r>
              <a:rPr sz="15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є</a:t>
            </a:r>
            <a:r>
              <a:rPr sz="15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печінкова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часточка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5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центральною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веною</a:t>
            </a:r>
            <a:r>
              <a:rPr sz="15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периферичними</a:t>
            </a:r>
            <a:r>
              <a:rPr sz="15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тріадами.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40"/>
              </a:lnSpc>
            </a:pP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гістологічні</a:t>
            </a:r>
            <a:r>
              <a:rPr sz="15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компоненти</a:t>
            </a:r>
            <a:r>
              <a:rPr sz="1500" b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печінки: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  <a:tabLst>
                <a:tab pos="1164590" algn="l"/>
                <a:tab pos="1414780" algn="l"/>
                <a:tab pos="2347595" algn="l"/>
                <a:tab pos="3628390" algn="l"/>
                <a:tab pos="4363085" algn="l"/>
                <a:tab pos="4957445" algn="l"/>
                <a:tab pos="5951220" algn="l"/>
              </a:tabLst>
            </a:pP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Гепатоцити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полігональної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форми,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двоядерні,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синтезують</a:t>
            </a:r>
            <a:r>
              <a:rPr sz="15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жовч,</a:t>
            </a:r>
            <a:r>
              <a:rPr sz="15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білки</a:t>
            </a:r>
            <a:r>
              <a:rPr sz="15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зберігають</a:t>
            </a:r>
            <a:r>
              <a:rPr sz="15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глікоген.</a:t>
            </a:r>
            <a:endParaRPr sz="1500">
              <a:latin typeface="Times New Roman"/>
              <a:cs typeface="Times New Roman"/>
            </a:endParaRPr>
          </a:p>
          <a:p>
            <a:pPr marL="12700" marR="7620">
              <a:lnSpc>
                <a:spcPts val="1630"/>
              </a:lnSpc>
              <a:spcBef>
                <a:spcPts val="100"/>
              </a:spcBef>
            </a:pP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Печінкові</a:t>
            </a:r>
            <a:r>
              <a:rPr sz="15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балки</a:t>
            </a:r>
            <a:r>
              <a:rPr sz="1500" b="1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(пластинки)</a:t>
            </a:r>
            <a:r>
              <a:rPr sz="1500" b="1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радіально</a:t>
            </a:r>
            <a:r>
              <a:rPr sz="15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5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ряди</a:t>
            </a:r>
            <a:r>
              <a:rPr sz="15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гепатоцитів,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5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вени.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  <a:tabLst>
                <a:tab pos="3344545" algn="l"/>
              </a:tabLst>
            </a:pP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Синусоїдні</a:t>
            </a:r>
            <a:r>
              <a:rPr sz="1500" b="1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</a:t>
            </a:r>
            <a:r>
              <a:rPr sz="1500" b="1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фенестровані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(пористі)</a:t>
            </a:r>
            <a:r>
              <a:rPr sz="15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15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5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балками,</a:t>
            </a:r>
            <a:r>
              <a:rPr sz="15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де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змішується</a:t>
            </a:r>
            <a:r>
              <a:rPr sz="15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артеріальна</a:t>
            </a:r>
            <a:r>
              <a:rPr sz="15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5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портальна</a:t>
            </a:r>
            <a:r>
              <a:rPr sz="15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кров.</a:t>
            </a:r>
            <a:endParaRPr sz="1500">
              <a:latin typeface="Times New Roman"/>
              <a:cs typeface="Times New Roman"/>
            </a:endParaRPr>
          </a:p>
          <a:p>
            <a:pPr marL="12700" marR="6985">
              <a:lnSpc>
                <a:spcPts val="1630"/>
              </a:lnSpc>
              <a:spcBef>
                <a:spcPts val="100"/>
              </a:spcBef>
              <a:tabLst>
                <a:tab pos="741045" algn="l"/>
                <a:tab pos="1576070" algn="l"/>
                <a:tab pos="1829435" algn="l"/>
                <a:tab pos="2893695" algn="l"/>
                <a:tab pos="3237865" algn="l"/>
                <a:tab pos="4189095" algn="l"/>
                <a:tab pos="5116195" algn="l"/>
                <a:tab pos="5518785" algn="l"/>
              </a:tabLst>
            </a:pP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Тріада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комплекс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периферії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часточки,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включає міжчасткову</a:t>
            </a:r>
            <a:r>
              <a:rPr sz="15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404040"/>
                </a:solidFill>
                <a:latin typeface="Times New Roman"/>
                <a:cs typeface="Times New Roman"/>
              </a:rPr>
              <a:t>вену,</a:t>
            </a:r>
            <a:r>
              <a:rPr sz="15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артерію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 жовчну</a:t>
            </a:r>
            <a:r>
              <a:rPr sz="15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протоку.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Простір</a:t>
            </a:r>
            <a:r>
              <a:rPr sz="1500" b="1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Діссе</a:t>
            </a:r>
            <a:r>
              <a:rPr sz="1500" b="1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перисинусоїдальний</a:t>
            </a:r>
            <a:r>
              <a:rPr sz="15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простір</a:t>
            </a:r>
            <a:r>
              <a:rPr sz="15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5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ендотелієм</a:t>
            </a:r>
            <a:r>
              <a:rPr sz="15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синусоїда</a:t>
            </a:r>
            <a:r>
              <a:rPr sz="15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5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0000"/>
              </a:lnSpc>
              <a:spcBef>
                <a:spcPts val="95"/>
              </a:spcBef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гепатоцитом,</a:t>
            </a:r>
            <a:r>
              <a:rPr sz="15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де</a:t>
            </a:r>
            <a:r>
              <a:rPr sz="15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5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обмін</a:t>
            </a:r>
            <a:r>
              <a:rPr sz="15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речовин.</a:t>
            </a:r>
            <a:r>
              <a:rPr sz="15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5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заповнен</a:t>
            </a:r>
            <a:r>
              <a:rPr sz="15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плазмою</a:t>
            </a:r>
            <a:r>
              <a:rPr sz="15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spc="-5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поживними</a:t>
            </a:r>
            <a:r>
              <a:rPr sz="1500" spc="1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речовинами.</a:t>
            </a:r>
            <a:r>
              <a:rPr sz="1500" spc="1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Мікроворсинки</a:t>
            </a:r>
            <a:r>
              <a:rPr sz="15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гепацитів</a:t>
            </a:r>
            <a:r>
              <a:rPr sz="1500" spc="1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виступають</a:t>
            </a:r>
            <a:r>
              <a:rPr sz="15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5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цей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простір.</a:t>
            </a:r>
            <a:r>
              <a:rPr sz="15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Зачеспечує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обмін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15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5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кров’ю</a:t>
            </a:r>
            <a:r>
              <a:rPr sz="15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5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гепацитами.</a:t>
            </a:r>
            <a:endParaRPr sz="1500">
              <a:latin typeface="Times New Roman"/>
              <a:cs typeface="Times New Roman"/>
            </a:endParaRPr>
          </a:p>
          <a:p>
            <a:pPr marL="12700" marR="6985">
              <a:lnSpc>
                <a:spcPts val="1630"/>
              </a:lnSpc>
              <a:spcBef>
                <a:spcPts val="10"/>
              </a:spcBef>
            </a:pP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500" b="1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Купфера</a:t>
            </a:r>
            <a:r>
              <a:rPr sz="1500" b="1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макрофаги,</a:t>
            </a:r>
            <a:r>
              <a:rPr sz="15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5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5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синусоїдах,</a:t>
            </a:r>
            <a:r>
              <a:rPr sz="15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виконують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захисну</a:t>
            </a:r>
            <a:r>
              <a:rPr sz="15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функцію.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500" b="1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Ітто</a:t>
            </a:r>
            <a:r>
              <a:rPr sz="1500" b="1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404040"/>
                </a:solidFill>
                <a:latin typeface="Times New Roman"/>
                <a:cs typeface="Times New Roman"/>
              </a:rPr>
              <a:t>(ліпоцити)</a:t>
            </a:r>
            <a:r>
              <a:rPr sz="1500" b="1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5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5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5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просторі</a:t>
            </a:r>
            <a:r>
              <a:rPr sz="15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Діссе,</a:t>
            </a:r>
            <a:r>
              <a:rPr sz="15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5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накопичують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714"/>
              </a:lnSpc>
            </a:pP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жири та</a:t>
            </a:r>
            <a:r>
              <a:rPr sz="15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404040"/>
                </a:solidFill>
                <a:latin typeface="Times New Roman"/>
                <a:cs typeface="Times New Roman"/>
              </a:rPr>
              <a:t>вітамін</a:t>
            </a:r>
            <a:r>
              <a:rPr sz="15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404040"/>
                </a:solidFill>
                <a:latin typeface="Times New Roman"/>
                <a:cs typeface="Times New Roman"/>
              </a:rPr>
              <a:t>А.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911" y="1124711"/>
            <a:ext cx="4181855" cy="33619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056" rIns="0" bIns="0" rtlCol="0">
            <a:spAutoFit/>
          </a:bodyPr>
          <a:lstStyle/>
          <a:p>
            <a:pPr marL="209931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ПЕЧЕНКОВА</a:t>
            </a:r>
            <a:r>
              <a:rPr spc="-114" dirty="0"/>
              <a:t> </a:t>
            </a:r>
            <a:r>
              <a:rPr spc="-20" dirty="0"/>
              <a:t>ЧАСТОЧКА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7443" y="891997"/>
            <a:ext cx="5834380" cy="524065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715" algn="just">
              <a:lnSpc>
                <a:spcPct val="90000"/>
              </a:lnSpc>
              <a:spcBef>
                <a:spcPts val="31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Печінкова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часточка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структурно-функціональна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одиниця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печінки,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шестигранної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призми.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печінкових</a:t>
            </a:r>
            <a:r>
              <a:rPr sz="18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(гепатоцитів),</a:t>
            </a:r>
            <a:r>
              <a:rPr sz="18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радіально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вени,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ними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жовчні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синусоїдні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забезпечують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обмін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синтез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жовчі.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Печенкова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часточка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компонентів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печенкової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часточки:</a:t>
            </a:r>
            <a:endParaRPr sz="1800">
              <a:latin typeface="Times New Roman"/>
              <a:cs typeface="Times New Roman"/>
            </a:endParaRPr>
          </a:p>
          <a:p>
            <a:pPr marL="295275" indent="-282575">
              <a:lnSpc>
                <a:spcPts val="1945"/>
              </a:lnSpc>
              <a:buAutoNum type="arabicPeriod"/>
              <a:tabLst>
                <a:tab pos="29527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Печенкові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балки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ряда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гепацоцитів.</a:t>
            </a:r>
            <a:endParaRPr sz="1800">
              <a:latin typeface="Times New Roman"/>
              <a:cs typeface="Times New Roman"/>
            </a:endParaRPr>
          </a:p>
          <a:p>
            <a:pPr marL="414655" indent="-401955">
              <a:lnSpc>
                <a:spcPts val="1945"/>
              </a:lnSpc>
              <a:buAutoNum type="arabicPeriod" startAt="2"/>
              <a:tabLst>
                <a:tab pos="414655" algn="l"/>
                <a:tab pos="1423670" algn="l"/>
                <a:tab pos="2176780" algn="l"/>
                <a:tab pos="2933065" algn="l"/>
                <a:tab pos="3618865" algn="l"/>
                <a:tab pos="483552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Простір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Діссе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синусоїдні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кровиносні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AutoNum type="arabicPeriod" startAt="3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Синусоїдні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кровиносні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110"/>
              </a:spcBef>
              <a:tabLst>
                <a:tab pos="3542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починаються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прошарках</a:t>
            </a:r>
            <a:r>
              <a:rPr sz="1800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тут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18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тріади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: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артерія,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вена,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жовчна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протока.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тече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триад</a:t>
            </a:r>
            <a:r>
              <a:rPr sz="18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переферії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центру.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Жовч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навпаки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центру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переферії.</a:t>
            </a:r>
            <a:endParaRPr sz="1800">
              <a:latin typeface="Times New Roman"/>
              <a:cs typeface="Times New Roman"/>
            </a:endParaRPr>
          </a:p>
          <a:p>
            <a:pPr marL="12700" marR="7620" indent="237490" algn="just">
              <a:lnSpc>
                <a:spcPct val="90000"/>
              </a:lnSpc>
              <a:buAutoNum type="arabicPeriod" startAt="4"/>
              <a:tabLst>
                <a:tab pos="250190" algn="l"/>
              </a:tabLst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Міжчасточкова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перегородка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септа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(це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норма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свині,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людини,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патологія).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людини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прошарки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знаходяться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кутам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часточки.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ПВСТ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–це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залишки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септи.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1944" y="4373879"/>
            <a:ext cx="466344" cy="3749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7855" y="816864"/>
            <a:ext cx="5513832" cy="544982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01823" y="560831"/>
            <a:ext cx="6888480" cy="6144895"/>
            <a:chOff x="2401823" y="560831"/>
            <a:chExt cx="6888480" cy="61448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1823" y="560831"/>
              <a:ext cx="6888480" cy="61447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58967" y="685800"/>
              <a:ext cx="3537585" cy="4286250"/>
            </a:xfrm>
            <a:custGeom>
              <a:avLst/>
              <a:gdLst/>
              <a:ahLst/>
              <a:cxnLst/>
              <a:rect l="l" t="t" r="r" b="b"/>
              <a:pathLst>
                <a:path w="3537584" h="4286250">
                  <a:moveTo>
                    <a:pt x="0" y="1362455"/>
                  </a:moveTo>
                  <a:lnTo>
                    <a:pt x="495300" y="67055"/>
                  </a:lnTo>
                </a:path>
                <a:path w="3537584" h="4286250">
                  <a:moveTo>
                    <a:pt x="493776" y="67055"/>
                  </a:moveTo>
                  <a:lnTo>
                    <a:pt x="1408176" y="1505330"/>
                  </a:lnTo>
                </a:path>
                <a:path w="3537584" h="4286250">
                  <a:moveTo>
                    <a:pt x="493776" y="143255"/>
                  </a:moveTo>
                  <a:lnTo>
                    <a:pt x="493776" y="1781555"/>
                  </a:lnTo>
                </a:path>
                <a:path w="3537584" h="4286250">
                  <a:moveTo>
                    <a:pt x="2465832" y="2838830"/>
                  </a:moveTo>
                  <a:lnTo>
                    <a:pt x="3485007" y="143255"/>
                  </a:lnTo>
                </a:path>
                <a:path w="3537584" h="4286250">
                  <a:moveTo>
                    <a:pt x="2999232" y="4286250"/>
                  </a:moveTo>
                  <a:lnTo>
                    <a:pt x="3537458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63076" y="537159"/>
            <a:ext cx="10928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Синусоїди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15384" y="521208"/>
            <a:ext cx="495300" cy="1756410"/>
          </a:xfrm>
          <a:custGeom>
            <a:avLst/>
            <a:gdLst/>
            <a:ahLst/>
            <a:cxnLst/>
            <a:rect l="l" t="t" r="r" b="b"/>
            <a:pathLst>
              <a:path w="495300" h="1756410">
                <a:moveTo>
                  <a:pt x="365760" y="1756282"/>
                </a:moveTo>
                <a:lnTo>
                  <a:pt x="494283" y="0"/>
                </a:lnTo>
              </a:path>
              <a:path w="495300" h="1756410">
                <a:moveTo>
                  <a:pt x="0" y="1335658"/>
                </a:moveTo>
                <a:lnTo>
                  <a:pt x="495300" y="3962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71113" y="263778"/>
            <a:ext cx="4104004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Погранічна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печінкова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пластинка</a:t>
            </a:r>
            <a:endParaRPr sz="1800">
              <a:latin typeface="Trebuchet MS"/>
              <a:cs typeface="Trebuchet MS"/>
            </a:endParaRPr>
          </a:p>
          <a:p>
            <a:pPr marL="2353945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latin typeface="Trebuchet MS"/>
                <a:cs typeface="Trebuchet MS"/>
              </a:rPr>
              <a:t>Жовчні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канальці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37432" y="4428744"/>
            <a:ext cx="807720" cy="2059305"/>
          </a:xfrm>
          <a:custGeom>
            <a:avLst/>
            <a:gdLst/>
            <a:ahLst/>
            <a:cxnLst/>
            <a:rect l="l" t="t" r="r" b="b"/>
            <a:pathLst>
              <a:path w="807720" h="2059304">
                <a:moveTo>
                  <a:pt x="30479" y="0"/>
                </a:moveTo>
                <a:lnTo>
                  <a:pt x="30479" y="2038349"/>
                </a:lnTo>
              </a:path>
              <a:path w="807720" h="2059304">
                <a:moveTo>
                  <a:pt x="807212" y="335279"/>
                </a:moveTo>
                <a:lnTo>
                  <a:pt x="0" y="205930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13428" y="6367373"/>
            <a:ext cx="14833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Герінга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канал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95855" y="2048255"/>
            <a:ext cx="2038350" cy="1044575"/>
          </a:xfrm>
          <a:custGeom>
            <a:avLst/>
            <a:gdLst/>
            <a:ahLst/>
            <a:cxnLst/>
            <a:rect l="l" t="t" r="r" b="b"/>
            <a:pathLst>
              <a:path w="2038350" h="1044575">
                <a:moveTo>
                  <a:pt x="1596008" y="374904"/>
                </a:moveTo>
                <a:lnTo>
                  <a:pt x="0" y="1043813"/>
                </a:lnTo>
              </a:path>
              <a:path w="2038350" h="1044575">
                <a:moveTo>
                  <a:pt x="2038349" y="0"/>
                </a:moveTo>
                <a:lnTo>
                  <a:pt x="0" y="104406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9493" y="2980766"/>
            <a:ext cx="22028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Міжчасткова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жовчна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протока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89888" y="1106424"/>
            <a:ext cx="1943100" cy="1009650"/>
          </a:xfrm>
          <a:custGeom>
            <a:avLst/>
            <a:gdLst/>
            <a:ahLst/>
            <a:cxnLst/>
            <a:rect l="l" t="t" r="r" b="b"/>
            <a:pathLst>
              <a:path w="1943100" h="1009650">
                <a:moveTo>
                  <a:pt x="1943100" y="1009650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3293" y="974801"/>
            <a:ext cx="36899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Міжчасткова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(гілка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воротньої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вени)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024" y="0"/>
            <a:ext cx="10287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0086" y="227838"/>
            <a:ext cx="7277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КРОВО</a:t>
            </a:r>
            <a:r>
              <a:rPr sz="3600" spc="-5" dirty="0"/>
              <a:t>П</a:t>
            </a:r>
            <a:r>
              <a:rPr sz="3600" spc="40" dirty="0"/>
              <a:t>О</a:t>
            </a:r>
            <a:r>
              <a:rPr sz="3600" spc="-10" dirty="0"/>
              <a:t>С</a:t>
            </a:r>
            <a:r>
              <a:rPr sz="3600" spc="-190" dirty="0"/>
              <a:t>Т</a:t>
            </a:r>
            <a:r>
              <a:rPr sz="3600" spc="-580" dirty="0"/>
              <a:t>А</a:t>
            </a:r>
            <a:r>
              <a:rPr sz="3600" spc="-15" dirty="0"/>
              <a:t>ЧАНН</a:t>
            </a:r>
            <a:r>
              <a:rPr sz="3600" spc="-10" dirty="0"/>
              <a:t>Я</a:t>
            </a:r>
            <a:r>
              <a:rPr sz="3600" spc="-95" dirty="0"/>
              <a:t> </a:t>
            </a:r>
            <a:r>
              <a:rPr sz="3600" spc="-10" dirty="0"/>
              <a:t>ПЕЧІНКИ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78942" y="1015111"/>
            <a:ext cx="5417185" cy="803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печінку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входить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судини:</a:t>
            </a:r>
            <a:endParaRPr sz="1700">
              <a:latin typeface="Times New Roman"/>
              <a:cs typeface="Times New Roman"/>
            </a:endParaRPr>
          </a:p>
          <a:p>
            <a:pPr marL="227965" indent="-215265">
              <a:lnSpc>
                <a:spcPct val="100000"/>
              </a:lnSpc>
              <a:buAutoNum type="arabicPeriod"/>
              <a:tabLst>
                <a:tab pos="227965" algn="l"/>
              </a:tabLst>
            </a:pP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печенкова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артерія</a:t>
            </a:r>
            <a:r>
              <a:rPr sz="17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H₂O;</a:t>
            </a:r>
            <a:endParaRPr sz="1700">
              <a:latin typeface="Times New Roman"/>
              <a:cs typeface="Times New Roman"/>
            </a:endParaRPr>
          </a:p>
          <a:p>
            <a:pPr marL="234315" indent="-221615">
              <a:lnSpc>
                <a:spcPct val="100000"/>
              </a:lnSpc>
              <a:buAutoNum type="arabicPeriod"/>
              <a:tabLst>
                <a:tab pos="23431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воротна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приносить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 черевної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942" y="1792605"/>
            <a:ext cx="541972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1670" algn="l"/>
                <a:tab pos="1296035" algn="l"/>
                <a:tab pos="2210435" algn="l"/>
                <a:tab pos="3228975" algn="l"/>
                <a:tab pos="3442335" algn="l"/>
                <a:tab pos="4423410" algn="l"/>
              </a:tabLst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(кров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місте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поживні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шкідливі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елементи),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82675" algn="l"/>
                <a:tab pos="2499995" algn="l"/>
                <a:tab pos="3996690" algn="l"/>
                <a:tab pos="4350385" algn="l"/>
                <a:tab pos="4981575" algn="l"/>
              </a:tabLst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спочатку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детоксикація,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далі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8942" y="2311145"/>
            <a:ext cx="5418455" cy="2877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повертається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кровиносне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русло.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Печінка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часток,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ділиться</a:t>
            </a:r>
            <a:r>
              <a:rPr sz="17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сегменти,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сегмети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поділяються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Артерія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воротна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ідуть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паралельно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діляться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на:</a:t>
            </a:r>
            <a:endParaRPr sz="17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а)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часткові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дольові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артерії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вени;</a:t>
            </a:r>
            <a:endParaRPr sz="17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б)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далі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перетворюються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сегменти;</a:t>
            </a:r>
            <a:endParaRPr sz="17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в)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далі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проходять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триади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 мають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назву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міжчасточкові;</a:t>
            </a:r>
            <a:endParaRPr sz="17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г)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ділі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ідуть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часточки;</a:t>
            </a:r>
            <a:endParaRPr sz="170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д)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далі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артеріі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відходять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артеріоли</a:t>
            </a:r>
            <a:r>
              <a:rPr sz="17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7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венули,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несуть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середину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часточки;</a:t>
            </a:r>
            <a:endParaRPr sz="170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е)</a:t>
            </a:r>
            <a:r>
              <a:rPr sz="17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потім</a:t>
            </a:r>
            <a:r>
              <a:rPr sz="17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7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зливаються</a:t>
            </a:r>
            <a:r>
              <a:rPr sz="17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несуть</a:t>
            </a:r>
            <a:r>
              <a:rPr sz="17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r>
              <a:rPr sz="17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8942" y="5162169"/>
            <a:ext cx="541591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6430" algn="l"/>
                <a:tab pos="1167765" algn="l"/>
                <a:tab pos="2655570" algn="l"/>
                <a:tab pos="4088129" algn="l"/>
                <a:tab pos="5113020" algn="l"/>
              </a:tabLst>
            </a:pP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вени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підчасточкова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(синусоїдний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капіляр),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тут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942" y="5421579"/>
            <a:ext cx="5415280" cy="80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7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змішання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крові.</a:t>
            </a:r>
            <a:endParaRPr sz="170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  <a:spcBef>
                <a:spcPts val="5"/>
              </a:spcBef>
              <a:tabLst>
                <a:tab pos="62484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ж)</a:t>
            </a:r>
            <a:r>
              <a:rPr sz="17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Times New Roman"/>
                <a:cs typeface="Times New Roman"/>
              </a:rPr>
              <a:t>з</a:t>
            </a:r>
            <a:r>
              <a:rPr sz="1700" dirty="0">
                <a:latin typeface="Times New Roman"/>
                <a:cs typeface="Times New Roman"/>
              </a:rPr>
              <a:t>	низу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печенкової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часточки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виходить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печенкова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вена,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latin typeface="Times New Roman"/>
                <a:cs typeface="Times New Roman"/>
              </a:rPr>
              <a:t>а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далі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кров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потрапляє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нижньої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порожнисту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вену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0967" y="1219200"/>
            <a:ext cx="5571744" cy="47731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799831" y="1219200"/>
            <a:ext cx="2630805" cy="314325"/>
          </a:xfrm>
          <a:prstGeom prst="rect">
            <a:avLst/>
          </a:prstGeom>
          <a:solidFill>
            <a:srgbClr val="FFFFFF"/>
          </a:solidFill>
          <a:ln w="18288">
            <a:solidFill>
              <a:srgbClr val="918554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527685">
              <a:lnSpc>
                <a:spcPct val="100000"/>
              </a:lnSpc>
              <a:spcBef>
                <a:spcPts val="90"/>
              </a:spcBef>
            </a:pPr>
            <a:r>
              <a:rPr sz="1800" b="1" spc="-25" dirty="0">
                <a:latin typeface="Times New Roman"/>
                <a:cs typeface="Times New Roman"/>
              </a:rPr>
              <a:t>Будова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печінки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57488" y="5431535"/>
            <a:ext cx="1572895" cy="207645"/>
          </a:xfrm>
          <a:prstGeom prst="rect">
            <a:avLst/>
          </a:prstGeom>
          <a:solidFill>
            <a:srgbClr val="FFFFFF"/>
          </a:solidFill>
          <a:ln w="18288">
            <a:solidFill>
              <a:srgbClr val="918554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latin typeface="Trebuchet MS"/>
                <a:cs typeface="Trebuchet MS"/>
              </a:rPr>
              <a:t>Кровиносні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канали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14431" y="4971288"/>
            <a:ext cx="1478280" cy="207645"/>
          </a:xfrm>
          <a:prstGeom prst="rect">
            <a:avLst/>
          </a:prstGeom>
          <a:solidFill>
            <a:srgbClr val="FFFFFF"/>
          </a:solidFill>
          <a:ln w="18288">
            <a:solidFill>
              <a:srgbClr val="918554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Trebuchet MS"/>
                <a:cs typeface="Trebuchet MS"/>
              </a:rPr>
              <a:t>Кровиносні</a:t>
            </a:r>
            <a:r>
              <a:rPr sz="1100" spc="-5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канали</a:t>
            </a:r>
            <a:endParaRPr sz="1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5470" y="21081"/>
            <a:ext cx="64655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0" dirty="0"/>
              <a:t>К</a:t>
            </a:r>
            <a:r>
              <a:rPr spc="-40" dirty="0"/>
              <a:t>Р</a:t>
            </a:r>
            <a:r>
              <a:rPr spc="-25" dirty="0"/>
              <a:t>О</a:t>
            </a:r>
            <a:r>
              <a:rPr spc="-5" dirty="0"/>
              <a:t>ВО</a:t>
            </a:r>
            <a:r>
              <a:rPr spc="-30" dirty="0"/>
              <a:t>П</a:t>
            </a:r>
            <a:r>
              <a:rPr spc="25" dirty="0"/>
              <a:t>О</a:t>
            </a:r>
            <a:r>
              <a:rPr spc="-5" dirty="0"/>
              <a:t>С</a:t>
            </a:r>
            <a:r>
              <a:rPr spc="-175" dirty="0"/>
              <a:t>Т</a:t>
            </a:r>
            <a:r>
              <a:rPr spc="-495" dirty="0"/>
              <a:t>А</a:t>
            </a:r>
            <a:r>
              <a:rPr spc="-5" dirty="0"/>
              <a:t>ЧА</a:t>
            </a:r>
            <a:r>
              <a:rPr spc="10" dirty="0"/>
              <a:t>Н</a:t>
            </a:r>
            <a:r>
              <a:rPr spc="-25" dirty="0"/>
              <a:t>Н</a:t>
            </a:r>
            <a:r>
              <a:rPr spc="-5" dirty="0"/>
              <a:t>Я</a:t>
            </a:r>
            <a:r>
              <a:rPr spc="-120" dirty="0"/>
              <a:t> </a:t>
            </a:r>
            <a:r>
              <a:rPr spc="-10" dirty="0"/>
              <a:t>ПЕЧІНКИ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9493" y="894664"/>
            <a:ext cx="4188460" cy="16637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1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Міжчасточкова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навколочасточкова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вени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м’язового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типу,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м’язова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слабка.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Центральна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підчастачкова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безм’язові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вени.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Артерії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-м’язовог типу.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9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Воротна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→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→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229" y="2505202"/>
            <a:ext cx="2819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839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кіпілярна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сітка.називається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9493" y="2505202"/>
            <a:ext cx="1229995" cy="11690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241935">
              <a:lnSpc>
                <a:spcPts val="1939"/>
              </a:lnSpc>
              <a:spcBef>
                <a:spcPts val="345"/>
              </a:spcBef>
              <a:tabLst>
                <a:tab pos="640080" algn="l"/>
              </a:tabLst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–це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чудесна.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1939"/>
              </a:lnSpc>
              <a:spcBef>
                <a:spcPts val="1019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 печінки: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6173" y="3127375"/>
            <a:ext cx="2508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1164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кровиносної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9493" y="3644902"/>
            <a:ext cx="4182110" cy="1023619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59079" indent="-246379">
              <a:lnSpc>
                <a:spcPct val="100000"/>
              </a:lnSpc>
              <a:spcBef>
                <a:spcPts val="894"/>
              </a:spcBef>
              <a:buAutoNum type="arabicParenR"/>
              <a:tabLst>
                <a:tab pos="25907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печінку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входить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артерія;</a:t>
            </a:r>
            <a:endParaRPr sz="1800">
              <a:latin typeface="Times New Roman"/>
              <a:cs typeface="Times New Roman"/>
            </a:endParaRPr>
          </a:p>
          <a:p>
            <a:pPr marL="335280" indent="-322580">
              <a:lnSpc>
                <a:spcPts val="2050"/>
              </a:lnSpc>
              <a:spcBef>
                <a:spcPts val="795"/>
              </a:spcBef>
              <a:buAutoNum type="arabicParenR"/>
              <a:tabLst>
                <a:tab pos="335280" algn="l"/>
                <a:tab pos="628015" algn="l"/>
                <a:tab pos="1920875" algn="l"/>
                <a:tab pos="2994025" algn="l"/>
              </a:tabLst>
            </a:pP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синісоїдних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капілярах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змішана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кров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23986" y="5040325"/>
            <a:ext cx="5994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Microsoft Sans Serif"/>
                <a:cs typeface="Microsoft Sans Serif"/>
              </a:rPr>
              <a:t>→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0888" y="637031"/>
            <a:ext cx="6071616" cy="515416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5789" y="28194"/>
            <a:ext cx="260223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0" dirty="0"/>
              <a:t>ГЕПАТОЦИТ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0342" y="446912"/>
            <a:ext cx="6049010" cy="2222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80100"/>
              </a:lnSpc>
              <a:spcBef>
                <a:spcPts val="490"/>
              </a:spcBef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</a:t>
            </a:r>
            <a:r>
              <a:rPr sz="1600" b="1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велика</a:t>
            </a:r>
            <a:r>
              <a:rPr sz="16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полігональна</a:t>
            </a:r>
            <a:r>
              <a:rPr sz="16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6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1–2</a:t>
            </a:r>
            <a:r>
              <a:rPr sz="16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ядрами,</a:t>
            </a:r>
            <a:r>
              <a:rPr sz="16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зернистою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еозинофільною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цитоплазмою,</a:t>
            </a:r>
            <a:r>
              <a:rPr sz="16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багатою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органели,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виражену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полярність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бере</a:t>
            </a:r>
            <a:r>
              <a:rPr sz="1600" spc="48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метаболізмі,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детоксикації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жовчоутворенні.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345"/>
              </a:lnSpc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Загальна</a:t>
            </a:r>
            <a:r>
              <a:rPr sz="16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форма</a:t>
            </a:r>
            <a:endParaRPr sz="1600">
              <a:latin typeface="Times New Roman"/>
              <a:cs typeface="Times New Roman"/>
            </a:endParaRPr>
          </a:p>
          <a:p>
            <a:pPr marL="12700" marR="8255" indent="51435" algn="just">
              <a:lnSpc>
                <a:spcPct val="80100"/>
              </a:lnSpc>
              <a:spcBef>
                <a:spcPts val="19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Гапатоцит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–це</a:t>
            </a:r>
            <a:r>
              <a:rPr sz="16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велика</a:t>
            </a:r>
            <a:r>
              <a:rPr sz="16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полігональна</a:t>
            </a:r>
            <a:r>
              <a:rPr sz="1600" spc="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</a:t>
            </a:r>
            <a:r>
              <a:rPr sz="16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600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печінкових</a:t>
            </a:r>
            <a:r>
              <a:rPr sz="1600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балок.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Вони</a:t>
            </a:r>
            <a:r>
              <a:rPr sz="1600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контактують</a:t>
            </a:r>
            <a:r>
              <a:rPr sz="1600" spc="3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6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синусоїдними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капілярами,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собою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жовчні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Ядро</a:t>
            </a:r>
            <a:r>
              <a:rPr sz="1600" b="1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1–2</a:t>
            </a:r>
            <a:r>
              <a:rPr sz="16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ядра</a:t>
            </a:r>
            <a:r>
              <a:rPr sz="16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(часто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двоядерні)</a:t>
            </a:r>
            <a:r>
              <a:rPr sz="16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має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велику,</a:t>
            </a:r>
            <a:r>
              <a:rPr sz="16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округлу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форму.</a:t>
            </a:r>
            <a:r>
              <a:rPr sz="16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виражене</a:t>
            </a:r>
            <a:r>
              <a:rPr sz="16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ядерце.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  <a:tabLst>
                <a:tab pos="1292860" algn="l"/>
                <a:tab pos="2396490" algn="l"/>
                <a:tab pos="3094355" algn="l"/>
                <a:tab pos="3448050" algn="l"/>
                <a:tab pos="4387215" algn="l"/>
                <a:tab pos="4722495" algn="l"/>
                <a:tab pos="5878195" algn="l"/>
              </a:tabLst>
            </a:pP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Цитоплазма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органели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включення: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1.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342" y="2593593"/>
            <a:ext cx="6046470" cy="241744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80100"/>
              </a:lnSpc>
              <a:spcBef>
                <a:spcPts val="49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Шорсткий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ендоплазматичний</a:t>
            </a:r>
            <a:r>
              <a:rPr sz="16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ретикулум</a:t>
            </a:r>
            <a:r>
              <a:rPr sz="16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(ШЕР,</a:t>
            </a:r>
            <a:r>
              <a:rPr sz="16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)добре</a:t>
            </a:r>
            <a:r>
              <a:rPr sz="16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розвинений.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Забезпечує</a:t>
            </a:r>
            <a:r>
              <a:rPr sz="16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синтез</a:t>
            </a:r>
            <a:r>
              <a:rPr sz="16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білків</a:t>
            </a:r>
            <a:r>
              <a:rPr sz="16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(альбумінів,</a:t>
            </a:r>
            <a:r>
              <a:rPr sz="16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факторів</a:t>
            </a:r>
            <a:r>
              <a:rPr sz="16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згортання</a:t>
            </a:r>
            <a:r>
              <a:rPr sz="16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крові).</a:t>
            </a:r>
            <a:r>
              <a:rPr sz="16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2.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Гладкий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ендоплазматичний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ретикулум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(ГЕР)Особливо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розвинений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гепатоцитах.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345"/>
              </a:lnSpc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Комплекс</a:t>
            </a:r>
            <a:r>
              <a:rPr sz="1600" b="1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Гольджі</a:t>
            </a:r>
            <a:r>
              <a:rPr sz="1600" b="1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приймає</a:t>
            </a:r>
            <a:r>
              <a:rPr sz="16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6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модифікації</a:t>
            </a:r>
            <a:r>
              <a:rPr sz="16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секреції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540"/>
              </a:lnSpc>
              <a:spcBef>
                <a:spcPts val="175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білків,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формуванні</a:t>
            </a:r>
            <a:r>
              <a:rPr sz="1600" spc="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жовчних</a:t>
            </a:r>
            <a:r>
              <a:rPr sz="16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компонентів.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6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велика</a:t>
            </a:r>
            <a:r>
              <a:rPr sz="1600" spc="4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кількість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мітахондрій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1600" spc="4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забезпечують</a:t>
            </a:r>
            <a:r>
              <a:rPr sz="1600" spc="40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енергетичний</a:t>
            </a:r>
            <a:r>
              <a:rPr sz="16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обмін,</a:t>
            </a:r>
            <a:r>
              <a:rPr sz="16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β-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окиснення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жирних</a:t>
            </a:r>
            <a:r>
              <a:rPr sz="16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кислот,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цикл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Кребса.</a:t>
            </a:r>
            <a:endParaRPr sz="1600">
              <a:latin typeface="Times New Roman"/>
              <a:cs typeface="Times New Roman"/>
            </a:endParaRPr>
          </a:p>
          <a:p>
            <a:pPr marL="12700" marR="8255" algn="just">
              <a:lnSpc>
                <a:spcPct val="80100"/>
              </a:lnSpc>
              <a:spcBef>
                <a:spcPts val="5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Цитоплазматичні</a:t>
            </a:r>
            <a:r>
              <a:rPr sz="1600" b="1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включення:</a:t>
            </a:r>
            <a:r>
              <a:rPr sz="1600" b="1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Глікоген</a:t>
            </a:r>
            <a:r>
              <a:rPr sz="1600" spc="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</a:t>
            </a:r>
            <a:r>
              <a:rPr sz="16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гранул</a:t>
            </a:r>
            <a:r>
              <a:rPr sz="16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(запас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вуглеводів).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Ліпідні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краплі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—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запас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жирів.</a:t>
            </a:r>
            <a:r>
              <a:rPr sz="16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Пігменти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(ліпофусцин, білірубін).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ts val="1535"/>
              </a:lnSpc>
            </a:pPr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</a:t>
            </a:r>
            <a:r>
              <a:rPr sz="16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6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виражену</a:t>
            </a:r>
            <a:r>
              <a:rPr sz="16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полярність: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342" y="4935728"/>
            <a:ext cx="6045835" cy="163703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90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Синусоїдальна</a:t>
            </a:r>
            <a:r>
              <a:rPr sz="1600" b="1" spc="3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</a:t>
            </a:r>
            <a:r>
              <a:rPr sz="1600" b="1" spc="3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звернена</a:t>
            </a:r>
            <a:r>
              <a:rPr sz="1600" spc="3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6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синусоїдів,</a:t>
            </a:r>
            <a:r>
              <a:rPr sz="16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вистелена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мікроворсинками;</a:t>
            </a:r>
            <a:r>
              <a:rPr sz="1600" spc="26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клітиною</a:t>
            </a:r>
            <a:r>
              <a:rPr sz="1600" spc="2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600" spc="2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ендотелієм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синусоїда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16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простір</a:t>
            </a:r>
            <a:r>
              <a:rPr sz="16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Діссе,</a:t>
            </a:r>
            <a:r>
              <a:rPr sz="16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6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який</a:t>
            </a:r>
            <a:r>
              <a:rPr sz="16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6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обмін</a:t>
            </a:r>
            <a:r>
              <a:rPr sz="16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кров’ю</a:t>
            </a:r>
            <a:r>
              <a:rPr sz="16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6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гепатоцитом.</a:t>
            </a:r>
            <a:r>
              <a:rPr sz="16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просвіті</a:t>
            </a:r>
            <a:r>
              <a:rPr sz="16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синусоїдів</a:t>
            </a:r>
            <a:r>
              <a:rPr sz="16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видно</a:t>
            </a:r>
            <a:r>
              <a:rPr sz="16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еритроцити,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стінка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фенестрованим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ендотелієм.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Каналікулярна</a:t>
            </a:r>
            <a:r>
              <a:rPr sz="1600" b="1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</a:t>
            </a:r>
            <a:r>
              <a:rPr sz="16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формує</a:t>
            </a:r>
            <a:r>
              <a:rPr sz="16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жовчні</a:t>
            </a:r>
            <a:r>
              <a:rPr sz="16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</a:t>
            </a:r>
            <a:r>
              <a:rPr sz="16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6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сусідніми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</a:pP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гепатоцитами,</a:t>
            </a:r>
            <a:r>
              <a:rPr sz="16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16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жовч</a:t>
            </a:r>
            <a:r>
              <a:rPr sz="16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відтікає</a:t>
            </a:r>
            <a:r>
              <a:rPr sz="16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жовчовивідні</a:t>
            </a:r>
            <a:r>
              <a:rPr sz="16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шляхи.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З’єднання: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щільні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контакти,</a:t>
            </a:r>
            <a:r>
              <a:rPr sz="16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демосоми.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373367" y="905255"/>
            <a:ext cx="5562600" cy="5285740"/>
            <a:chOff x="6373367" y="905255"/>
            <a:chExt cx="5562600" cy="52857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3367" y="905255"/>
              <a:ext cx="5562599" cy="52852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0" y="3764279"/>
              <a:ext cx="219455" cy="1798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478516" y="3664966"/>
            <a:ext cx="1195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r>
              <a:rPr sz="1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Pit-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6608" y="643127"/>
            <a:ext cx="6105144" cy="54193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049511" y="5571744"/>
            <a:ext cx="1609725" cy="219710"/>
          </a:xfrm>
          <a:prstGeom prst="rect">
            <a:avLst/>
          </a:prstGeom>
          <a:solidFill>
            <a:srgbClr val="FFFFFF"/>
          </a:solidFill>
          <a:ln w="18288">
            <a:solidFill>
              <a:srgbClr val="918554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140"/>
              </a:spcBef>
            </a:pPr>
            <a:r>
              <a:rPr sz="1200" dirty="0">
                <a:latin typeface="Trebuchet MS"/>
                <a:cs typeface="Trebuchet MS"/>
              </a:rPr>
              <a:t>Щілинні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контакти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865" y="544144"/>
            <a:ext cx="214693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4363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Ендотелій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синусоїдів.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1957" y="544144"/>
            <a:ext cx="283210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25220" algn="l"/>
                <a:tab pos="199072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Синусоїди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печінки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вистелені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865" y="788669"/>
            <a:ext cx="310197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44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спеціалізованим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фенестрованим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011" y="788669"/>
            <a:ext cx="176720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26515" algn="l"/>
              </a:tabLst>
            </a:pPr>
            <a:r>
              <a:rPr sz="1600" spc="-10" dirty="0">
                <a:latin typeface="Times New Roman"/>
                <a:cs typeface="Times New Roman"/>
              </a:rPr>
              <a:t>ендотелієм.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Його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7865" y="1032510"/>
            <a:ext cx="51523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особливістю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відсутність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суцільної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базальної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мембрани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7865" y="1276045"/>
            <a:ext cx="278066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66395" algn="l"/>
                <a:tab pos="1359535" algn="l"/>
                <a:tab pos="2454275" algn="l"/>
              </a:tabLst>
            </a:pPr>
            <a:r>
              <a:rPr sz="1600" spc="-25" dirty="0">
                <a:latin typeface="Times New Roman"/>
                <a:cs typeface="Times New Roman"/>
              </a:rPr>
              <a:t>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наявність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численних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пор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7865" y="1520443"/>
            <a:ext cx="29248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7285" algn="l"/>
                <a:tab pos="2414905" algn="l"/>
              </a:tabLst>
            </a:pPr>
            <a:r>
              <a:rPr sz="1600" spc="-10" dirty="0">
                <a:latin typeface="Times New Roman"/>
                <a:cs typeface="Times New Roman"/>
              </a:rPr>
              <a:t>забезпечує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інтенсивний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обмін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21811" y="1276045"/>
            <a:ext cx="222694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10"/>
              </a:spcBef>
              <a:tabLst>
                <a:tab pos="1063625" algn="l"/>
                <a:tab pos="1630680" algn="l"/>
              </a:tabLst>
            </a:pPr>
            <a:r>
              <a:rPr sz="1600" spc="-10" dirty="0">
                <a:latin typeface="Times New Roman"/>
                <a:cs typeface="Times New Roman"/>
              </a:rPr>
              <a:t>(фенестр).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Така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будова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901700" algn="l"/>
                <a:tab pos="141732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речовин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між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кров’ю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865" y="1764283"/>
            <a:ext cx="388620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73150" algn="l"/>
                <a:tab pos="1274445" algn="l"/>
                <a:tab pos="2606675" algn="l"/>
                <a:tab pos="321691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синусоїдів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гепатоцитами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через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простір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00803" y="1764283"/>
            <a:ext cx="11468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76910" algn="l"/>
              </a:tabLst>
            </a:pPr>
            <a:r>
              <a:rPr sz="1600" spc="-10" dirty="0">
                <a:latin typeface="Times New Roman"/>
                <a:cs typeface="Times New Roman"/>
              </a:rPr>
              <a:t>Діссе.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Пори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7865" y="2007819"/>
            <a:ext cx="5151755" cy="1734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Times New Roman"/>
                <a:cs typeface="Times New Roman"/>
              </a:rPr>
              <a:t>(фенестри).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дрібні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цитоплазмі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клітин:</a:t>
            </a:r>
            <a:r>
              <a:rPr sz="1600" spc="2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діаметр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приблизно</a:t>
            </a:r>
            <a:r>
              <a:rPr sz="1600" spc="2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50–200 </a:t>
            </a:r>
            <a:r>
              <a:rPr sz="1600" dirty="0">
                <a:latin typeface="Times New Roman"/>
                <a:cs typeface="Times New Roman"/>
              </a:rPr>
              <a:t>нмзгруповані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вигляді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«ситоподібних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полів»пропускають </a:t>
            </a:r>
            <a:r>
              <a:rPr sz="1600" dirty="0">
                <a:latin typeface="Times New Roman"/>
                <a:cs typeface="Times New Roman"/>
              </a:rPr>
              <a:t>плазму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крові,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білки,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ліпопротеїнине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пропускають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формені </a:t>
            </a:r>
            <a:r>
              <a:rPr sz="1600" dirty="0">
                <a:latin typeface="Times New Roman"/>
                <a:cs typeface="Times New Roman"/>
              </a:rPr>
              <a:t>елементи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крові.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Фенестрація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ключовою </a:t>
            </a:r>
            <a:r>
              <a:rPr sz="1600" dirty="0">
                <a:latin typeface="Times New Roman"/>
                <a:cs typeface="Times New Roman"/>
              </a:rPr>
              <a:t>умовою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метаболічної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функції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печінки.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Times New Roman"/>
                <a:cs typeface="Times New Roman"/>
              </a:rPr>
              <a:t>Клітини</a:t>
            </a:r>
            <a:r>
              <a:rPr sz="1600" b="1" spc="365" dirty="0">
                <a:latin typeface="Times New Roman"/>
                <a:cs typeface="Times New Roman"/>
              </a:rPr>
              <a:t>   </a:t>
            </a:r>
            <a:r>
              <a:rPr sz="1600" b="1" dirty="0">
                <a:latin typeface="Times New Roman"/>
                <a:cs typeface="Times New Roman"/>
              </a:rPr>
              <a:t>Купфера</a:t>
            </a:r>
            <a:r>
              <a:rPr sz="1600" b="1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35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макрофаги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печінки,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7865" y="3715892"/>
            <a:ext cx="5154295" cy="1978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що:розташовані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синусоїдів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їх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просвітіпоходять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моноцитів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крові.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Pit-</a:t>
            </a:r>
            <a:r>
              <a:rPr sz="1600" b="1" dirty="0">
                <a:latin typeface="Times New Roman"/>
                <a:cs typeface="Times New Roman"/>
              </a:rPr>
              <a:t>клітини</a:t>
            </a:r>
            <a:r>
              <a:rPr sz="1600" b="1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природні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кілери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(NK-</a:t>
            </a:r>
            <a:r>
              <a:rPr sz="1600" dirty="0">
                <a:latin typeface="Times New Roman"/>
                <a:cs typeface="Times New Roman"/>
              </a:rPr>
              <a:t>клітини)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печінки, </a:t>
            </a:r>
            <a:r>
              <a:rPr sz="1600" dirty="0">
                <a:latin typeface="Times New Roman"/>
                <a:cs typeface="Times New Roman"/>
              </a:rPr>
              <a:t>які:знаходяться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просвіті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синусоїдівмають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цитотоксичні </a:t>
            </a:r>
            <a:r>
              <a:rPr sz="1600" dirty="0">
                <a:latin typeface="Times New Roman"/>
                <a:cs typeface="Times New Roman"/>
              </a:rPr>
              <a:t>гранули.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Функції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Pit-</a:t>
            </a:r>
            <a:r>
              <a:rPr sz="1600" dirty="0">
                <a:latin typeface="Times New Roman"/>
                <a:cs typeface="Times New Roman"/>
              </a:rPr>
              <a:t>клітин: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знищення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вірус-</a:t>
            </a:r>
            <a:r>
              <a:rPr sz="1600" spc="-10" dirty="0">
                <a:latin typeface="Times New Roman"/>
                <a:cs typeface="Times New Roman"/>
              </a:rPr>
              <a:t>інфікованих </a:t>
            </a:r>
            <a:r>
              <a:rPr sz="1600" dirty="0">
                <a:latin typeface="Times New Roman"/>
                <a:cs typeface="Times New Roman"/>
              </a:rPr>
              <a:t>клітинпротипухлинний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імунний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наглядрегуляція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імунних </a:t>
            </a:r>
            <a:r>
              <a:rPr sz="1600" dirty="0">
                <a:latin typeface="Times New Roman"/>
                <a:cs typeface="Times New Roman"/>
              </a:rPr>
              <a:t>реакцій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печінці.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належать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вродженого </a:t>
            </a:r>
            <a:r>
              <a:rPr sz="1600" dirty="0">
                <a:latin typeface="Times New Roman"/>
                <a:cs typeface="Times New Roman"/>
              </a:rPr>
              <a:t>імунітету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тісно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взаємодіють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Купфера.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92420" cy="5666740"/>
            <a:chOff x="0" y="0"/>
            <a:chExt cx="5392420" cy="566674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6740"/>
            </a:xfrm>
            <a:custGeom>
              <a:avLst/>
              <a:gdLst/>
              <a:ahLst/>
              <a:cxnLst/>
              <a:rect l="l" t="t" r="r" b="b"/>
              <a:pathLst>
                <a:path w="841375" h="5666740">
                  <a:moveTo>
                    <a:pt x="841247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1247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143" y="762000"/>
              <a:ext cx="5001767" cy="37338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6208" y="886967"/>
            <a:ext cx="5297424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3293" y="226313"/>
            <a:ext cx="57956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78535" algn="l"/>
                <a:tab pos="2643505" algn="l"/>
                <a:tab pos="3088640" algn="l"/>
                <a:tab pos="462470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Печінка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(мікропрепарат).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мікропрепараті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представлена печінкова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характерною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часточковою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будовою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.Загальна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293" y="714248"/>
            <a:ext cx="21583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0495" algn="l"/>
              </a:tabLst>
            </a:pPr>
            <a:r>
              <a:rPr sz="1600" spc="-10" dirty="0">
                <a:latin typeface="Times New Roman"/>
                <a:cs typeface="Times New Roman"/>
              </a:rPr>
              <a:t>архітектоніка.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293" y="714248"/>
            <a:ext cx="57994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319655">
              <a:lnSpc>
                <a:spcPct val="100000"/>
              </a:lnSpc>
              <a:spcBef>
                <a:spcPts val="105"/>
              </a:spcBef>
              <a:tabLst>
                <a:tab pos="1122045" algn="l"/>
                <a:tab pos="2182495" algn="l"/>
                <a:tab pos="3551554" algn="l"/>
                <a:tab pos="3756025" algn="l"/>
                <a:tab pos="3820160" algn="l"/>
                <a:tab pos="4966335" algn="l"/>
                <a:tab pos="506412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складається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печінкових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часточок, утворених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радіально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розташованими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печінковими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балками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293" y="1201623"/>
            <a:ext cx="579755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(трабекулами),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якими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проходять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кровоносні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синусоїди.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Межі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часточок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нечіткі.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1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Гепатоцити.</a:t>
            </a:r>
            <a:r>
              <a:rPr sz="1600" b="1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Основні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препарату,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полігональну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293" y="1933397"/>
            <a:ext cx="579882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95655" algn="l"/>
                <a:tab pos="2027555" algn="l"/>
                <a:tab pos="2926715" algn="l"/>
                <a:tab pos="4347210" algn="l"/>
                <a:tab pos="5353685" algn="l"/>
              </a:tabLst>
            </a:pPr>
            <a:r>
              <a:rPr sz="1600" spc="-10" dirty="0">
                <a:latin typeface="Times New Roman"/>
                <a:cs typeface="Times New Roman"/>
              </a:rPr>
              <a:t>форму.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помірно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еозинофільна,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зерниста.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Ядра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293" y="2177923"/>
            <a:ext cx="5798820" cy="2466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округлі,</a:t>
            </a:r>
            <a:r>
              <a:rPr sz="1600" spc="4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чіткі,</a:t>
            </a:r>
            <a:r>
              <a:rPr sz="1600" spc="4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інтенсивно</a:t>
            </a:r>
            <a:r>
              <a:rPr sz="1600" spc="4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забарвлені;</a:t>
            </a:r>
            <a:r>
              <a:rPr sz="1600" spc="45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4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трапляються </a:t>
            </a:r>
            <a:r>
              <a:rPr sz="1600" dirty="0">
                <a:latin typeface="Times New Roman"/>
                <a:cs typeface="Times New Roman"/>
              </a:rPr>
              <a:t>двоядерні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гепатоцити,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характерною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ознакою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печінки.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щільно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прилягають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одна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одної,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формуючи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балки </a:t>
            </a:r>
            <a:r>
              <a:rPr sz="1600" dirty="0">
                <a:latin typeface="Times New Roman"/>
                <a:cs typeface="Times New Roman"/>
              </a:rPr>
              <a:t>товщиною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1–2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185420" algn="just">
              <a:lnSpc>
                <a:spcPct val="100000"/>
              </a:lnSpc>
              <a:spcBef>
                <a:spcPts val="5"/>
              </a:spcBef>
              <a:buAutoNum type="arabicPlain" startAt="2"/>
              <a:tabLst>
                <a:tab pos="198120" algn="l"/>
              </a:tabLst>
            </a:pPr>
            <a:r>
              <a:rPr sz="1600" b="1" dirty="0">
                <a:latin typeface="Times New Roman"/>
                <a:cs typeface="Times New Roman"/>
              </a:rPr>
              <a:t>Синусоїдні</a:t>
            </a:r>
            <a:r>
              <a:rPr sz="1600" b="1" spc="1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капіляри.</a:t>
            </a:r>
            <a:r>
              <a:rPr sz="1600" b="1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печінковими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балками.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неправильну,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звивисту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Вистелені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фенестрованим </a:t>
            </a:r>
            <a:r>
              <a:rPr sz="1600" dirty="0">
                <a:latin typeface="Times New Roman"/>
                <a:cs typeface="Times New Roman"/>
              </a:rPr>
              <a:t>ендотелієм.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просвіті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можуть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бути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формені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елементи </a:t>
            </a:r>
            <a:r>
              <a:rPr sz="1600" dirty="0">
                <a:latin typeface="Times New Roman"/>
                <a:cs typeface="Times New Roman"/>
              </a:rPr>
              <a:t>крові.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Забезпечують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обмін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речовин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кров’ю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гепатоцитами.</a:t>
            </a:r>
            <a:endParaRPr sz="1600">
              <a:latin typeface="Times New Roman"/>
              <a:cs typeface="Times New Roman"/>
            </a:endParaRPr>
          </a:p>
          <a:p>
            <a:pPr marL="12700" marR="5715" indent="170180" algn="just">
              <a:lnSpc>
                <a:spcPct val="100000"/>
              </a:lnSpc>
              <a:spcBef>
                <a:spcPts val="5"/>
              </a:spcBef>
              <a:buAutoNum type="arabicPlain" startAt="2"/>
              <a:tabLst>
                <a:tab pos="182880" algn="l"/>
              </a:tabLst>
            </a:pPr>
            <a:r>
              <a:rPr sz="1600" b="1" dirty="0">
                <a:latin typeface="Times New Roman"/>
                <a:cs typeface="Times New Roman"/>
              </a:rPr>
              <a:t>Клітини</a:t>
            </a:r>
            <a:r>
              <a:rPr sz="1600" b="1" spc="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Купфера.</a:t>
            </a:r>
            <a:r>
              <a:rPr sz="1600" b="1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Поодинокі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темні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виступають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просвіт</a:t>
            </a:r>
            <a:r>
              <a:rPr sz="1600" spc="4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синусоїдів.</a:t>
            </a:r>
            <a:r>
              <a:rPr sz="1600" spc="4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Належать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4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макрофагічної</a:t>
            </a:r>
            <a:r>
              <a:rPr sz="1600" spc="4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системи.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293" y="4616907"/>
            <a:ext cx="5795645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Виконують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фагоцитарну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імунну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функції.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4</a:t>
            </a:r>
            <a:r>
              <a:rPr sz="1600" b="1" spc="2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Строма.</a:t>
            </a:r>
            <a:r>
              <a:rPr sz="1600" b="1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Слабо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виражена.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Представлена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тонкими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прошарками ретикулярної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тканини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29400" y="710183"/>
            <a:ext cx="5248910" cy="5438140"/>
            <a:chOff x="6629400" y="710183"/>
            <a:chExt cx="5248910" cy="54381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9400" y="710183"/>
              <a:ext cx="5248655" cy="54376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6762" y="1324356"/>
              <a:ext cx="234950" cy="76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725911" y="2057400"/>
              <a:ext cx="277495" cy="411480"/>
            </a:xfrm>
            <a:custGeom>
              <a:avLst/>
              <a:gdLst/>
              <a:ahLst/>
              <a:cxnLst/>
              <a:rect l="l" t="t" r="r" b="b"/>
              <a:pathLst>
                <a:path w="277495" h="411480">
                  <a:moveTo>
                    <a:pt x="0" y="0"/>
                  </a:moveTo>
                  <a:lnTo>
                    <a:pt x="271526" y="0"/>
                  </a:lnTo>
                </a:path>
                <a:path w="277495" h="411480">
                  <a:moveTo>
                    <a:pt x="57912" y="411099"/>
                  </a:moveTo>
                  <a:lnTo>
                    <a:pt x="276987" y="396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991468" y="1876501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9478" y="1876501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33584" y="4801361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8327" y="4252086"/>
            <a:ext cx="52069" cy="12700"/>
          </a:xfrm>
          <a:custGeom>
            <a:avLst/>
            <a:gdLst/>
            <a:ahLst/>
            <a:cxnLst/>
            <a:rect l="l" t="t" r="r" b="b"/>
            <a:pathLst>
              <a:path w="52069" h="12700">
                <a:moveTo>
                  <a:pt x="51815" y="0"/>
                </a:moveTo>
                <a:lnTo>
                  <a:pt x="0" y="0"/>
                </a:lnTo>
                <a:lnTo>
                  <a:pt x="0" y="12191"/>
                </a:lnTo>
                <a:lnTo>
                  <a:pt x="51815" y="12191"/>
                </a:lnTo>
                <a:lnTo>
                  <a:pt x="51815" y="0"/>
                </a:lnTo>
                <a:close/>
              </a:path>
            </a:pathLst>
          </a:custGeom>
          <a:solidFill>
            <a:srgbClr val="99C9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1066800" y="228600"/>
            <a:ext cx="10668000" cy="6389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20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20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2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2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20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20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20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20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20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20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0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20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20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6740"/>
          </a:xfrm>
          <a:custGeom>
            <a:avLst/>
            <a:gdLst/>
            <a:ahLst/>
            <a:cxnLst/>
            <a:rect l="l" t="t" r="r" b="b"/>
            <a:pathLst>
              <a:path w="841375" h="5666740">
                <a:moveTo>
                  <a:pt x="841247" y="0"/>
                </a:moveTo>
                <a:lnTo>
                  <a:pt x="0" y="0"/>
                </a:lnTo>
                <a:lnTo>
                  <a:pt x="0" y="5666232"/>
                </a:lnTo>
                <a:lnTo>
                  <a:pt x="841247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5327" y="595227"/>
            <a:ext cx="4272114" cy="5356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4688" y="1953767"/>
            <a:ext cx="8193023" cy="41879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C9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3661</Words>
  <Application>Microsoft Office PowerPoint</Application>
  <PresentationFormat>Широкоэкранный</PresentationFormat>
  <Paragraphs>738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2" baseType="lpstr">
      <vt:lpstr>Lucida Sans Unicode</vt:lpstr>
      <vt:lpstr>Microsoft Sans Serif</vt:lpstr>
      <vt:lpstr>Segoe UI Symbol</vt:lpstr>
      <vt:lpstr>Times New Roman</vt:lpstr>
      <vt:lpstr>Trebuchet MS</vt:lpstr>
      <vt:lpstr>Wingdings</vt:lpstr>
      <vt:lpstr>Wingdings 3</vt:lpstr>
      <vt:lpstr>Office Theme</vt:lpstr>
      <vt:lpstr>Презентация PowerPoint</vt:lpstr>
      <vt:lpstr>Травні залози</vt:lpstr>
      <vt:lpstr>ЕТАПИ РОЗВИТКУ СЛИННИХ ЗАЛОЗ</vt:lpstr>
      <vt:lpstr>Презентация PowerPoint</vt:lpstr>
      <vt:lpstr>Класифікація залоз</vt:lpstr>
      <vt:lpstr>Класифікація залоз</vt:lpstr>
      <vt:lpstr>Класифікація залоз</vt:lpstr>
      <vt:lpstr>Презентация PowerPoint</vt:lpstr>
      <vt:lpstr>СЛИННІ ЗАЛОЗИ</vt:lpstr>
      <vt:lpstr>ТИПИ СЕКРЕТОРНИХ ВІДДІЛІВ:</vt:lpstr>
      <vt:lpstr>КЛІТИНИ СЛИННИХ ЗАЛОЗ</vt:lpstr>
      <vt:lpstr>КЛІТИНИ СЛИННИХ ЗАЛОЗ</vt:lpstr>
      <vt:lpstr>Порівняльна характеристика клітин ацинуса</vt:lpstr>
      <vt:lpstr>КЛІТИНИ СЛИННИХ ЗАЛОЗ</vt:lpstr>
      <vt:lpstr>Класифікація залоз</vt:lpstr>
      <vt:lpstr>Презентация PowerPoint</vt:lpstr>
      <vt:lpstr>Презентация PowerPoint</vt:lpstr>
      <vt:lpstr>Презентация PowerPoint</vt:lpstr>
      <vt:lpstr>Презентация PowerPoint</vt:lpstr>
      <vt:lpstr>МАЛІ СЛИННІ ЗАЛОЗИ</vt:lpstr>
      <vt:lpstr>ВЕЛИКІ СЛИННІ ЗАЛОЗИ</vt:lpstr>
      <vt:lpstr>ЗАГАЛЬНА БУДОВА СЛИНОВИХ ЗАЛОЗ</vt:lpstr>
      <vt:lpstr>ВЕЛИКІ СЛИННІ ЗАЛОЗИ</vt:lpstr>
      <vt:lpstr>МІЖЧАСТОЧКОВА ПРОТОКА</vt:lpstr>
      <vt:lpstr>Презентация PowerPoint</vt:lpstr>
      <vt:lpstr>Презентация PowerPoint</vt:lpstr>
      <vt:lpstr>ПРИВУШНА ЗАЛОЗА</vt:lpstr>
      <vt:lpstr>ПРИВУШНА ЗАЛОЗА</vt:lpstr>
      <vt:lpstr>ВИВІДНІ ПРОТОКИ ЗАЛОЗИ</vt:lpstr>
      <vt:lpstr>ПІДЧЕЛЮСНА ЗАЛОЗА</vt:lpstr>
      <vt:lpstr>Презентация PowerPoint</vt:lpstr>
      <vt:lpstr>Підшлункова залоза</vt:lpstr>
      <vt:lpstr>Презентация PowerPoint</vt:lpstr>
      <vt:lpstr>ВИДИ ВСТАВНИХ ПРОТОК</vt:lpstr>
      <vt:lpstr>Презентация PowerPoint</vt:lpstr>
      <vt:lpstr>ПІДШЛУНКОВА ЗАЛОЗА</vt:lpstr>
      <vt:lpstr>Острівець Лангерганса підшлункової залози</vt:lpstr>
      <vt:lpstr>Презентация PowerPoint</vt:lpstr>
      <vt:lpstr>БУДОВА ЕКЗАКРИННОЇ ЧАСТИНИ</vt:lpstr>
      <vt:lpstr>УТВОРЕННЯ СЕКРЕТА ПІДШЛУНКОВОЇ ЗАЛОЗИ</vt:lpstr>
      <vt:lpstr>Презентация PowerPoint</vt:lpstr>
      <vt:lpstr>ПЕЧІНКА</vt:lpstr>
      <vt:lpstr>ГІСТОЛОГІЧНА СТРУКТУРА ПЕЧІНКИ</vt:lpstr>
      <vt:lpstr>ПЕЧЕНКОВА ЧАСТОЧКА</vt:lpstr>
      <vt:lpstr>Презентация PowerPoint</vt:lpstr>
      <vt:lpstr>Презентация PowerPoint</vt:lpstr>
      <vt:lpstr>КРОВОПОСТАЧАННЯ ПЕЧІНКИ</vt:lpstr>
      <vt:lpstr>КРОВОПОСТАЧАННЯ ПЕЧІНКИ</vt:lpstr>
      <vt:lpstr>ГЕПАТОЦИТ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3</cp:revision>
  <dcterms:created xsi:type="dcterms:W3CDTF">2026-02-18T21:32:25Z</dcterms:created>
  <dcterms:modified xsi:type="dcterms:W3CDTF">2026-02-19T19:47:52Z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2026-02-18T00:00:00Z</vt:filetime>
  </property>
  <property fmtid="{D5CDD505-2E9C-101B-9397-08002B2CF9AE}" pid="5" name="Producer">
    <vt:lpwstr>www.ilovepdf.com</vt:lpwstr>
  </property>
</Properties>
</file>